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55" r:id="rId1"/>
  </p:sldMasterIdLst>
  <p:notesMasterIdLst>
    <p:notesMasterId r:id="rId28"/>
  </p:notesMasterIdLst>
  <p:handoutMasterIdLst>
    <p:handoutMasterId r:id="rId29"/>
  </p:handoutMasterIdLst>
  <p:sldIdLst>
    <p:sldId id="420" r:id="rId2"/>
    <p:sldId id="421" r:id="rId3"/>
    <p:sldId id="436" r:id="rId4"/>
    <p:sldId id="423" r:id="rId5"/>
    <p:sldId id="424" r:id="rId6"/>
    <p:sldId id="437" r:id="rId7"/>
    <p:sldId id="438" r:id="rId8"/>
    <p:sldId id="439" r:id="rId9"/>
    <p:sldId id="440" r:id="rId10"/>
    <p:sldId id="441" r:id="rId11"/>
    <p:sldId id="434" r:id="rId12"/>
    <p:sldId id="442" r:id="rId13"/>
    <p:sldId id="443" r:id="rId14"/>
    <p:sldId id="444" r:id="rId15"/>
    <p:sldId id="445" r:id="rId16"/>
    <p:sldId id="451" r:id="rId17"/>
    <p:sldId id="446" r:id="rId18"/>
    <p:sldId id="447" r:id="rId19"/>
    <p:sldId id="448" r:id="rId20"/>
    <p:sldId id="449" r:id="rId21"/>
    <p:sldId id="453" r:id="rId22"/>
    <p:sldId id="454" r:id="rId23"/>
    <p:sldId id="26338" r:id="rId24"/>
    <p:sldId id="452" r:id="rId25"/>
    <p:sldId id="360" r:id="rId26"/>
    <p:sldId id="26342" r:id="rId27"/>
  </p:sldIdLst>
  <p:sldSz cx="12192000" cy="6858000"/>
  <p:notesSz cx="6858000" cy="9144000"/>
  <p:embeddedFontLst>
    <p:embeddedFont>
      <p:font typeface="Public Sans" panose="020B0604020202020204" charset="0"/>
      <p:regular r:id="rId30"/>
      <p:bold r:id="rId31"/>
      <p:italic r:id="rId32"/>
      <p:boldItalic r:id="rId33"/>
    </p:embeddedFont>
    <p:embeddedFont>
      <p:font typeface="Public Sans Light" panose="020B0604020202020204" charset="0"/>
      <p:regular r:id="rId34"/>
      <p:italic r:id="rId35"/>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D3D6"/>
    <a:srgbClr val="EBEBEB"/>
    <a:srgbClr val="FFFFFF"/>
    <a:srgbClr val="00296C"/>
    <a:srgbClr val="146CFD"/>
    <a:srgbClr val="0070C0"/>
    <a:srgbClr val="CBEDFD"/>
    <a:srgbClr val="002664"/>
    <a:srgbClr val="0046B8"/>
    <a:srgbClr val="F6AC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5AF503-95C7-4624-898F-9D97D0118929}" v="13" dt="2024-08-01T23:02:58.658"/>
  </p1510:revLst>
</p1510:revInfo>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793" autoAdjust="0"/>
    <p:restoredTop sz="96336" autoAdjust="0"/>
  </p:normalViewPr>
  <p:slideViewPr>
    <p:cSldViewPr snapToGrid="0">
      <p:cViewPr varScale="1">
        <p:scale>
          <a:sx n="84" d="100"/>
          <a:sy n="84" d="100"/>
        </p:scale>
        <p:origin x="96" y="426"/>
      </p:cViewPr>
      <p:guideLst>
        <p:guide orient="horz" pos="2160"/>
        <p:guide pos="3863"/>
      </p:guideLst>
    </p:cSldViewPr>
  </p:slideViewPr>
  <p:outlineViewPr>
    <p:cViewPr>
      <p:scale>
        <a:sx n="33" d="100"/>
        <a:sy n="33" d="100"/>
      </p:scale>
      <p:origin x="0" y="-18344"/>
    </p:cViewPr>
  </p:outlineViewPr>
  <p:notesTextViewPr>
    <p:cViewPr>
      <p:scale>
        <a:sx n="1" d="1"/>
        <a:sy n="1" d="1"/>
      </p:scale>
      <p:origin x="0" y="0"/>
    </p:cViewPr>
  </p:notesTextViewPr>
  <p:sorterViewPr>
    <p:cViewPr>
      <p:scale>
        <a:sx n="100" d="100"/>
        <a:sy n="100" d="100"/>
      </p:scale>
      <p:origin x="0" y="-15568"/>
    </p:cViewPr>
  </p:sorterViewPr>
  <p:notesViewPr>
    <p:cSldViewPr snapToGrid="0">
      <p:cViewPr>
        <p:scale>
          <a:sx n="1" d="2"/>
          <a:sy n="1" d="2"/>
        </p:scale>
        <p:origin x="4548" y="106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font" Target="fonts/font5.fnt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41"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3.fntdata"/><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font" Target="fonts/font6.fntdata"/><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4.fntdata"/><Relationship Id="rId38"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latin typeface="Arial" panose="020B0604020202020204" pitchFamily="34"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Arial" panose="020B0604020202020204" pitchFamily="34" charset="0"/>
              </a:rPr>
              <a:t>2/08/2024</a:t>
            </a:fld>
            <a:endParaRPr lang="en-AU" dirty="0">
              <a:latin typeface="Arial" panose="020B0604020202020204" pitchFamily="34"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latin typeface="Arial" panose="020B0604020202020204" pitchFamily="34"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Arial" panose="020B0604020202020204" pitchFamily="34" charset="0"/>
              </a:rPr>
              <a:t>‹#›</a:t>
            </a:fld>
            <a:endParaRPr lang="en-AU" dirty="0">
              <a:latin typeface="Arial" panose="020B0604020202020204" pitchFamily="34"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EC6F825C-382E-4C1A-82AB-BCE4AFD21ABE}" type="datetimeFigureOut">
              <a:rPr lang="en-AU" smtClean="0"/>
              <a:pPr/>
              <a:t>2/08/2024</a:t>
            </a:fld>
            <a:endParaRPr lang="en-A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B07158C4-A119-4B78-9DE8-A50001BC31DC}" type="slidenum">
              <a:rPr lang="en-AU" smtClean="0"/>
              <a:pPr/>
              <a:t>‹#›</a:t>
            </a:fld>
            <a:endParaRPr lang="en-AU" dirty="0"/>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panose="020B0604020202020204" pitchFamily="34" charset="0"/>
        <a:ea typeface="+mn-ea"/>
        <a:cs typeface="+mn-cs"/>
      </a:defRPr>
    </a:lvl1pPr>
    <a:lvl2pPr marL="609585" algn="l" defTabSz="1219170" rtl="0" eaLnBrk="1" latinLnBrk="0" hangingPunct="1">
      <a:defRPr sz="1600" b="0" i="0" kern="1200">
        <a:solidFill>
          <a:schemeClr val="tx1"/>
        </a:solidFill>
        <a:latin typeface="Arial" panose="020B0604020202020204" pitchFamily="34" charset="0"/>
        <a:ea typeface="+mn-ea"/>
        <a:cs typeface="+mn-cs"/>
      </a:defRPr>
    </a:lvl2pPr>
    <a:lvl3pPr marL="1219170" algn="l" defTabSz="1219170" rtl="0" eaLnBrk="1" latinLnBrk="0" hangingPunct="1">
      <a:defRPr sz="1600" b="0" i="0" kern="1200">
        <a:solidFill>
          <a:schemeClr val="tx1"/>
        </a:solidFill>
        <a:latin typeface="Arial" panose="020B0604020202020204" pitchFamily="34" charset="0"/>
        <a:ea typeface="+mn-ea"/>
        <a:cs typeface="+mn-cs"/>
      </a:defRPr>
    </a:lvl3pPr>
    <a:lvl4pPr marL="1828754" algn="l" defTabSz="1219170" rtl="0" eaLnBrk="1" latinLnBrk="0" hangingPunct="1">
      <a:defRPr sz="1600" b="0" i="0" kern="1200">
        <a:solidFill>
          <a:schemeClr val="tx1"/>
        </a:solidFill>
        <a:latin typeface="Arial" panose="020B0604020202020204" pitchFamily="34" charset="0"/>
        <a:ea typeface="+mn-ea"/>
        <a:cs typeface="+mn-cs"/>
      </a:defRPr>
    </a:lvl4pPr>
    <a:lvl5pPr marL="2438339" algn="l" defTabSz="1219170" rtl="0" eaLnBrk="1" latinLnBrk="0" hangingPunct="1">
      <a:defRPr sz="1600" b="0" i="0" kern="1200">
        <a:solidFill>
          <a:schemeClr val="tx1"/>
        </a:solidFill>
        <a:latin typeface="Arial" panose="020B0604020202020204" pitchFamily="34"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dirty="0"/>
              <a:t>the purpose of this PowerPoint is to provide support for </a:t>
            </a:r>
            <a:r>
              <a:rPr lang="en-AU" b="1" dirty="0"/>
              <a:t>Phase 3 </a:t>
            </a:r>
            <a:r>
              <a:rPr lang="en-AU" sz="1800" b="1" dirty="0">
                <a:effectLst/>
                <a:latin typeface="Arial" panose="020B0604020202020204" pitchFamily="34" charset="0"/>
                <a:ea typeface="Calibri" panose="020F0502020204030204" pitchFamily="34" charset="0"/>
              </a:rPr>
              <a:t>– discovering and engaging analytically with the core texts. </a:t>
            </a:r>
            <a:r>
              <a:rPr lang="en-AU" sz="1800" b="0" dirty="0">
                <a:effectLst/>
                <a:latin typeface="Arial" panose="020B0604020202020204" pitchFamily="34" charset="0"/>
                <a:ea typeface="Calibri" panose="020F0502020204030204" pitchFamily="34" charset="0"/>
              </a:rPr>
              <a:t>It should be used in combination with instructions from Phase 3, sequence 4 of the program and </a:t>
            </a:r>
            <a:r>
              <a:rPr lang="en-AU" sz="1800" b="1" dirty="0">
                <a:effectLst/>
                <a:latin typeface="Arial" panose="020B0604020202020204" pitchFamily="34" charset="0"/>
                <a:ea typeface="Calibri" panose="020F0502020204030204" pitchFamily="34" charset="0"/>
              </a:rPr>
              <a:t>Phase 3, activity 11 – model response</a:t>
            </a:r>
            <a:endParaRPr lang="en-AU" b="1"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a:t>
            </a:fld>
            <a:endParaRPr lang="en-AU"/>
          </a:p>
        </p:txBody>
      </p:sp>
    </p:spTree>
    <p:extLst>
      <p:ext uri="{BB962C8B-B14F-4D97-AF65-F5344CB8AC3E}">
        <p14:creationId xmlns:p14="http://schemas.microsoft.com/office/powerpoint/2010/main" val="32516308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a:t>
            </a:r>
            <a:r>
              <a:rPr lang="en-AU" b="0" dirty="0"/>
              <a:t> in this step of gradual release of responsibility, the teacher expanding upon the definitions of passive voice and how this could make writing more effective and to think about when it could be useful. </a:t>
            </a:r>
            <a:r>
              <a:rPr lang="en-AU" b="1" dirty="0"/>
              <a:t>It is essential that students do not form the view that active is always better than passive, merely that they need to be thinking about how they are constructing sentences for effect and meaning.</a:t>
            </a:r>
          </a:p>
        </p:txBody>
      </p:sp>
      <p:sp>
        <p:nvSpPr>
          <p:cNvPr id="4" name="Slide Number Placeholder 3"/>
          <p:cNvSpPr>
            <a:spLocks noGrp="1"/>
          </p:cNvSpPr>
          <p:nvPr>
            <p:ph type="sldNum" sz="quarter" idx="5"/>
          </p:nvPr>
        </p:nvSpPr>
        <p:spPr/>
        <p:txBody>
          <a:bodyPr/>
          <a:lstStyle/>
          <a:p>
            <a:fld id="{B07158C4-A119-4B78-9DE8-A50001BC31DC}" type="slidenum">
              <a:rPr lang="en-AU" smtClean="0"/>
              <a:pPr/>
              <a:t>10</a:t>
            </a:fld>
            <a:endParaRPr lang="en-AU"/>
          </a:p>
        </p:txBody>
      </p:sp>
    </p:spTree>
    <p:extLst>
      <p:ext uri="{BB962C8B-B14F-4D97-AF65-F5344CB8AC3E}">
        <p14:creationId xmlns:p14="http://schemas.microsoft.com/office/powerpoint/2010/main" val="24978147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b="0" dirty="0"/>
              <a:t>this slide has been used to identify the explicit teaching learning strategy of using effective questioning and should be deleted or hidden when using in a classroom setting. If students cannot adequately respond to this type of question, they should be provided with either whole class instruction in another delivery mode or example, or if only some students are lacking confidence, they could be assisted individually when the class move on to the next stage of learning.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b="0" dirty="0"/>
          </a:p>
          <a:p>
            <a:pPr marL="0" marR="0" lvl="0" indent="0" algn="l" defTabSz="1219170" rtl="0" eaLnBrk="1" fontAlgn="auto" latinLnBrk="0" hangingPunct="1">
              <a:lnSpc>
                <a:spcPct val="100000"/>
              </a:lnSpc>
              <a:spcBef>
                <a:spcPts val="0"/>
              </a:spcBef>
              <a:spcAft>
                <a:spcPts val="0"/>
              </a:spcAft>
              <a:buClrTx/>
              <a:buSzTx/>
              <a:buFontTx/>
              <a:buNone/>
              <a:tabLst/>
              <a:defRPr/>
            </a:pPr>
            <a:r>
              <a:rPr lang="en-AU" dirty="0">
                <a:solidFill>
                  <a:srgbClr val="333333"/>
                </a:solidFill>
                <a:effectLst/>
                <a:highlight>
                  <a:srgbClr val="FFFFFF"/>
                </a:highlight>
              </a:rPr>
              <a:t>Teachers analyse the information they collect to make evidence-based instructional decisions. This includes when to move between modelled, guided and independent practice.</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solidFill>
                <a:srgbClr val="333333"/>
              </a:solidFill>
              <a:effectLst/>
              <a:highlight>
                <a:srgbClr val="FFFFFF"/>
              </a:highlight>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AU" dirty="0">
                <a:solidFill>
                  <a:srgbClr val="333333"/>
                </a:solidFill>
                <a:effectLst/>
                <a:highlight>
                  <a:srgbClr val="FFFFFF"/>
                </a:highlight>
              </a:rPr>
              <a:t>Checking understanding requires teachers to collect the responses of all students (</a:t>
            </a:r>
            <a:r>
              <a:rPr lang="en-AU" dirty="0" err="1">
                <a:solidFill>
                  <a:srgbClr val="333333"/>
                </a:solidFill>
                <a:effectLst/>
                <a:highlight>
                  <a:srgbClr val="FFFFFF"/>
                </a:highlight>
              </a:rPr>
              <a:t>Wiliam</a:t>
            </a:r>
            <a:r>
              <a:rPr lang="en-AU" dirty="0">
                <a:solidFill>
                  <a:srgbClr val="333333"/>
                </a:solidFill>
                <a:effectLst/>
                <a:highlight>
                  <a:srgbClr val="FFFFFF"/>
                </a:highlight>
              </a:rPr>
              <a:t> 2014).</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solidFill>
                <a:srgbClr val="333333"/>
              </a:solidFill>
              <a:effectLst/>
              <a:highlight>
                <a:srgbClr val="FFFFFF"/>
              </a:highlight>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AU" dirty="0">
                <a:solidFill>
                  <a:srgbClr val="333333"/>
                </a:solidFill>
                <a:effectLst/>
                <a:highlight>
                  <a:srgbClr val="FFFFFF"/>
                </a:highlight>
              </a:rPr>
              <a:t>Additional examples have been provided in slides 15 and 16 of examples of how students who are having difficulty could be supported. </a:t>
            </a:r>
            <a:endParaRPr lang="en-AU" b="1"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11</a:t>
            </a:fld>
            <a:endParaRPr lang="en-AU"/>
          </a:p>
        </p:txBody>
      </p:sp>
    </p:spTree>
    <p:extLst>
      <p:ext uri="{BB962C8B-B14F-4D97-AF65-F5344CB8AC3E}">
        <p14:creationId xmlns:p14="http://schemas.microsoft.com/office/powerpoint/2010/main" val="24617137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b="0" dirty="0"/>
              <a:t>ask students to respond to the question prompt on the screen. Ensure that you allow sufficient wait time for student to respond so that they can think deeply. Responses will indicate whether your students are ready to move on to the next stage of this learning sequence. Additional examples have been provided in slides 15 to 16 of examples of how students who are having difficulty could be supported.</a:t>
            </a: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12</a:t>
            </a:fld>
            <a:endParaRPr lang="en-AU"/>
          </a:p>
        </p:txBody>
      </p:sp>
    </p:spTree>
    <p:extLst>
      <p:ext uri="{BB962C8B-B14F-4D97-AF65-F5344CB8AC3E}">
        <p14:creationId xmlns:p14="http://schemas.microsoft.com/office/powerpoint/2010/main" val="17067173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dirty="0"/>
              <a:t>this slide has been used to identify the explicit teaching learning strategy and should be deleted or hidden when using in a classroom setting. The strategy of gradual release of responsibility is a flexible process moving between modelled, guided and independent teaching practice responsive to student learning. Students should be supported to move between each practice based on their capabilities and requirements.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p>
          <a:p>
            <a:pPr marL="0" marR="0" lvl="0" indent="0" algn="l" defTabSz="1219170" rtl="0" eaLnBrk="1" fontAlgn="auto" latinLnBrk="0" hangingPunct="1">
              <a:lnSpc>
                <a:spcPct val="100000"/>
              </a:lnSpc>
              <a:spcBef>
                <a:spcPts val="0"/>
              </a:spcBef>
              <a:spcAft>
                <a:spcPts val="0"/>
              </a:spcAft>
              <a:buClrTx/>
              <a:buSzTx/>
              <a:buFontTx/>
              <a:buNone/>
              <a:tabLst/>
              <a:defRPr/>
            </a:pPr>
            <a:r>
              <a:rPr lang="en-AU" sz="1600" b="0" dirty="0">
                <a:effectLst/>
                <a:latin typeface="Arial" panose="020B0604020202020204" pitchFamily="34" charset="0"/>
                <a:ea typeface="Calibri" panose="020F0502020204030204" pitchFamily="34" charset="0"/>
              </a:rPr>
              <a:t>The teacher uses the gradual release of responsibility learning process to extend student thinking on the use of active and passive voice in analytical writing in </a:t>
            </a:r>
            <a:r>
              <a:rPr lang="en-AU" sz="1600" b="1" dirty="0">
                <a:effectLst/>
                <a:latin typeface="Arial" panose="020B0604020202020204" pitchFamily="34" charset="0"/>
                <a:ea typeface="Calibri" panose="020F0502020204030204" pitchFamily="34" charset="0"/>
              </a:rPr>
              <a:t>Phase 3, activity 11 – model response</a:t>
            </a:r>
            <a:r>
              <a:rPr lang="en-AU" sz="1600" b="0" dirty="0">
                <a:effectLst/>
                <a:latin typeface="Arial" panose="020B0604020202020204" pitchFamily="34" charset="0"/>
                <a:ea typeface="Calibri" panose="020F0502020204030204" pitchFamily="34" charset="0"/>
              </a:rPr>
              <a:t>.</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sz="1600" b="0" dirty="0">
              <a:effectLst/>
              <a:latin typeface="Arial" panose="020B0604020202020204" pitchFamily="34" charset="0"/>
              <a:ea typeface="Calibri" panose="020F050202020403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AU" sz="1600" dirty="0">
                <a:effectLst/>
                <a:latin typeface="Arial" panose="020B0604020202020204" pitchFamily="34" charset="0"/>
                <a:ea typeface="Calibri" panose="020F0502020204030204" pitchFamily="34" charset="0"/>
              </a:rPr>
              <a:t>Teachers deliver a structured and sequenced approach to explicitly teaching new content. Learning is most effective when teachers break new information down and teach it explicitly using explanation, demonstration and modelling. This is especially relevant when students are new to an area (AERO 2024a).</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sz="1600" dirty="0">
              <a:effectLst/>
              <a:latin typeface="Arial" panose="020B0604020202020204" pitchFamily="34" charset="0"/>
              <a:ea typeface="Calibri" panose="020F050202020403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13</a:t>
            </a:fld>
            <a:endParaRPr lang="en-AU"/>
          </a:p>
        </p:txBody>
      </p:sp>
    </p:spTree>
    <p:extLst>
      <p:ext uri="{BB962C8B-B14F-4D97-AF65-F5344CB8AC3E}">
        <p14:creationId xmlns:p14="http://schemas.microsoft.com/office/powerpoint/2010/main" val="20888297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p>
          <a:p>
            <a:r>
              <a:rPr lang="en-AU" b="1" dirty="0"/>
              <a:t>‘We do’ – </a:t>
            </a:r>
            <a:r>
              <a:rPr lang="en-AU" dirty="0"/>
              <a:t>students are encouraged to practise applying their knowledge through a simple exercise by identifying examples of active and passive voice </a:t>
            </a:r>
          </a:p>
          <a:p>
            <a:r>
              <a:rPr lang="en-AU" b="1" dirty="0"/>
              <a:t>’I do</a:t>
            </a:r>
            <a:r>
              <a:rPr lang="en-AU" dirty="0"/>
              <a:t>’ – the teacher returns to the </a:t>
            </a:r>
            <a:r>
              <a:rPr lang="en-AU" b="1" dirty="0"/>
              <a:t>‘I do’ </a:t>
            </a:r>
            <a:r>
              <a:rPr lang="en-AU" dirty="0"/>
              <a:t>step and completes a think-aloud process of answering the questions correctly and identifying the subject, the verb and the object. </a:t>
            </a:r>
          </a:p>
          <a:p>
            <a:r>
              <a:rPr lang="en-AU" b="1" dirty="0"/>
              <a:t>‘We do’ </a:t>
            </a:r>
            <a:r>
              <a:rPr lang="en-AU" dirty="0"/>
              <a:t>– students are instructed to create new sentences by changing them from active to passive or from passive to active.</a:t>
            </a:r>
          </a:p>
          <a:p>
            <a:endParaRPr lang="en-AU"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14</a:t>
            </a:fld>
            <a:endParaRPr lang="en-AU"/>
          </a:p>
        </p:txBody>
      </p:sp>
    </p:spTree>
    <p:extLst>
      <p:ext uri="{BB962C8B-B14F-4D97-AF65-F5344CB8AC3E}">
        <p14:creationId xmlns:p14="http://schemas.microsoft.com/office/powerpoint/2010/main" val="7085210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b="0" dirty="0"/>
              <a:t>this slide has been provided for clarification if students are still having trouble identifying the subject, object and verb.</a:t>
            </a:r>
          </a:p>
          <a:p>
            <a:r>
              <a:rPr lang="en-AU" b="1" dirty="0"/>
              <a:t>‘We do’ – </a:t>
            </a:r>
            <a:r>
              <a:rPr lang="en-AU" dirty="0"/>
              <a:t>students are encouraged to re-engage through practice their knowledge through a simple exercise by identifying examples of identifying the subject, the verb and the object.</a:t>
            </a:r>
          </a:p>
          <a:p>
            <a:r>
              <a:rPr lang="en-AU" b="1" dirty="0"/>
              <a:t>’I do</a:t>
            </a:r>
            <a:r>
              <a:rPr lang="en-AU" dirty="0"/>
              <a:t>’ – the teacher returns to the </a:t>
            </a:r>
            <a:r>
              <a:rPr lang="en-AU" b="1" dirty="0"/>
              <a:t>‘I do’ </a:t>
            </a:r>
            <a:r>
              <a:rPr lang="en-AU" dirty="0"/>
              <a:t>step and completes a think aloud process of answering the questions correctly and identifying the subject, the verb and the object. </a:t>
            </a:r>
          </a:p>
          <a:p>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15</a:t>
            </a:fld>
            <a:endParaRPr lang="en-AU"/>
          </a:p>
        </p:txBody>
      </p:sp>
    </p:spTree>
    <p:extLst>
      <p:ext uri="{BB962C8B-B14F-4D97-AF65-F5344CB8AC3E}">
        <p14:creationId xmlns:p14="http://schemas.microsoft.com/office/powerpoint/2010/main" val="7967786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b="0" dirty="0"/>
              <a:t>this slide has been provided for clarification if students are still having trouble identifying the subject, object and verb.</a:t>
            </a:r>
          </a:p>
          <a:p>
            <a:r>
              <a:rPr lang="en-AU" b="1" dirty="0"/>
              <a:t>‘We do’ – </a:t>
            </a:r>
            <a:r>
              <a:rPr lang="en-AU" dirty="0"/>
              <a:t>students are encouraged to re-engage through practice their knowledge through a simple exercise by identifying examples of identifying the subject, the verb and the object.</a:t>
            </a:r>
          </a:p>
          <a:p>
            <a:r>
              <a:rPr lang="en-AU" b="1" dirty="0"/>
              <a:t>’I do</a:t>
            </a:r>
            <a:r>
              <a:rPr lang="en-AU" dirty="0"/>
              <a:t>’ – the teacher returns to the </a:t>
            </a:r>
            <a:r>
              <a:rPr lang="en-AU" b="1" dirty="0"/>
              <a:t>‘I do’ </a:t>
            </a:r>
            <a:r>
              <a:rPr lang="en-AU" dirty="0"/>
              <a:t>step and completes a think aloud process of answering the questions correctly and identifying the subject, the verb and the object. </a:t>
            </a:r>
          </a:p>
          <a:p>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16</a:t>
            </a:fld>
            <a:endParaRPr lang="en-AU"/>
          </a:p>
        </p:txBody>
      </p:sp>
    </p:spTree>
    <p:extLst>
      <p:ext uri="{BB962C8B-B14F-4D97-AF65-F5344CB8AC3E}">
        <p14:creationId xmlns:p14="http://schemas.microsoft.com/office/powerpoint/2010/main" val="23922552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dirty="0"/>
              <a:t>this slide has been used to identify the explicit teaching learning strategy and should be deleted or hidden when using in a classroom setting. The strategy of gradual release of responsibility is a flexible process moving between modelled, guided and independent teaching practice responsive to student learning. Students should be supported to move between each practice based on their capabilities and requirements. </a:t>
            </a:r>
          </a:p>
          <a:p>
            <a:pPr marL="0" marR="0" lvl="0" indent="0" algn="l" defTabSz="1219170" rtl="0" eaLnBrk="1" fontAlgn="auto" latinLnBrk="0" hangingPunct="1">
              <a:lnSpc>
                <a:spcPct val="100000"/>
              </a:lnSpc>
              <a:spcBef>
                <a:spcPts val="0"/>
              </a:spcBef>
              <a:spcAft>
                <a:spcPts val="0"/>
              </a:spcAft>
              <a:buClrTx/>
              <a:buSzTx/>
              <a:buFontTx/>
              <a:buNone/>
              <a:tabLst/>
              <a:defRPr/>
            </a:pPr>
            <a:r>
              <a:rPr lang="en-AU" sz="1600" b="0" dirty="0">
                <a:effectLst/>
                <a:latin typeface="Arial" panose="020B0604020202020204" pitchFamily="34" charset="0"/>
                <a:ea typeface="Calibri" panose="020F0502020204030204" pitchFamily="34" charset="0"/>
              </a:rPr>
              <a:t>The teacher uses the gradual release of responsibility learning process to extend student thinking on the idea of the ‘real’ in </a:t>
            </a:r>
            <a:r>
              <a:rPr lang="en-AU" sz="1600" b="1" dirty="0">
                <a:effectLst/>
                <a:latin typeface="Arial" panose="020B0604020202020204" pitchFamily="34" charset="0"/>
                <a:ea typeface="Calibri" panose="020F0502020204030204" pitchFamily="34" charset="0"/>
              </a:rPr>
              <a:t>Phase 3, activity 11 – model response. </a:t>
            </a:r>
            <a:endParaRPr lang="en-AU" sz="1600" b="0" dirty="0">
              <a:effectLst/>
              <a:latin typeface="Arial" panose="020B0604020202020204" pitchFamily="34" charset="0"/>
              <a:ea typeface="Calibri" panose="020F050202020403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sz="1600" b="0" dirty="0">
              <a:effectLst/>
              <a:latin typeface="Arial" panose="020B0604020202020204" pitchFamily="34" charset="0"/>
              <a:ea typeface="Calibri" panose="020F050202020403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AU" sz="1600" dirty="0">
                <a:effectLst/>
                <a:latin typeface="Arial" panose="020B0604020202020204" pitchFamily="34" charset="0"/>
                <a:ea typeface="Calibri" panose="020F0502020204030204" pitchFamily="34" charset="0"/>
              </a:rPr>
              <a:t>Teachers deliver a structured and sequenced approach to explicitly teaching new content. Learning is most effective when teachers break new information down and teach it explicitly using explanation, demonstration and modelling. This is especially relevant when students are new to an area (AERO 2024a).</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sz="1600" dirty="0">
              <a:effectLst/>
              <a:latin typeface="Arial" panose="020B0604020202020204" pitchFamily="34" charset="0"/>
              <a:ea typeface="Calibri" panose="020F050202020403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17</a:t>
            </a:fld>
            <a:endParaRPr lang="en-AU"/>
          </a:p>
        </p:txBody>
      </p:sp>
    </p:spTree>
    <p:extLst>
      <p:ext uri="{BB962C8B-B14F-4D97-AF65-F5344CB8AC3E}">
        <p14:creationId xmlns:p14="http://schemas.microsoft.com/office/powerpoint/2010/main" val="42660497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b="0" dirty="0"/>
              <a:t>to check for understanding, students may write an explanatory paragraph about the differences between active and passive voice. </a:t>
            </a:r>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18</a:t>
            </a:fld>
            <a:endParaRPr lang="en-AU"/>
          </a:p>
        </p:txBody>
      </p:sp>
    </p:spTree>
    <p:extLst>
      <p:ext uri="{BB962C8B-B14F-4D97-AF65-F5344CB8AC3E}">
        <p14:creationId xmlns:p14="http://schemas.microsoft.com/office/powerpoint/2010/main" val="29212881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b="0" dirty="0"/>
              <a:t>this slide supports students to extend their thinking about passive voice.</a:t>
            </a:r>
          </a:p>
        </p:txBody>
      </p:sp>
      <p:sp>
        <p:nvSpPr>
          <p:cNvPr id="4" name="Slide Number Placeholder 3"/>
          <p:cNvSpPr>
            <a:spLocks noGrp="1"/>
          </p:cNvSpPr>
          <p:nvPr>
            <p:ph type="sldNum" sz="quarter" idx="5"/>
          </p:nvPr>
        </p:nvSpPr>
        <p:spPr/>
        <p:txBody>
          <a:bodyPr/>
          <a:lstStyle/>
          <a:p>
            <a:fld id="{B07158C4-A119-4B78-9DE8-A50001BC31DC}" type="slidenum">
              <a:rPr lang="en-AU" smtClean="0"/>
              <a:pPr/>
              <a:t>19</a:t>
            </a:fld>
            <a:endParaRPr lang="en-AU"/>
          </a:p>
        </p:txBody>
      </p:sp>
    </p:spTree>
    <p:extLst>
      <p:ext uri="{BB962C8B-B14F-4D97-AF65-F5344CB8AC3E}">
        <p14:creationId xmlns:p14="http://schemas.microsoft.com/office/powerpoint/2010/main" val="494106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dirty="0"/>
              <a:t>Teacher note: this slide has been used to identify the Explicit teaching learning strategy and should be deleted or hidden when using in a classroom setting. Sharing learning intentions allows a teacher to effectively communicate learning goals with students. They allow students to connect new learning to existing knowledge, skills and understanding. When used with success criteria students have a clear idea of the learning goal and how to get there (AERO 2024a). The sample success </a:t>
            </a:r>
            <a:r>
              <a:rPr lang="en-AU" dirty="0">
                <a:solidFill>
                  <a:srgbClr val="333333"/>
                </a:solidFill>
                <a:effectLst/>
                <a:highlight>
                  <a:srgbClr val="FFFFFF"/>
                </a:highlight>
              </a:rPr>
              <a:t>criteria are aligned to the syllabus. They break the learning intention into smaller and more manageable actions. They show students what they must do, say, make, create or perform to demonstrate their learning (Griffin 2018). These have been left blank with suggestions provided in the notes to allow for the co-construction of success criteria that reflects student need. When co-</a:t>
            </a:r>
            <a:r>
              <a:rPr lang="en-AU" dirty="0"/>
              <a:t>constructing with students, teachers use their expertise to guide student thinking, and often model and use exemplars to show students what success 'looks like'.</a:t>
            </a:r>
          </a:p>
          <a:p>
            <a:endParaRPr lang="en-AU" dirty="0">
              <a:solidFill>
                <a:srgbClr val="333333"/>
              </a:solidFill>
              <a:effectLst/>
              <a:highlight>
                <a:srgbClr val="FFFFFF"/>
              </a:highlight>
            </a:endParaRPr>
          </a:p>
          <a:p>
            <a:endParaRPr lang="en-AU" dirty="0">
              <a:solidFill>
                <a:srgbClr val="333333"/>
              </a:solidFill>
              <a:highlight>
                <a:srgbClr val="FFFFFF"/>
              </a:highlight>
            </a:endParaRPr>
          </a:p>
        </p:txBody>
      </p:sp>
      <p:sp>
        <p:nvSpPr>
          <p:cNvPr id="4" name="Slide Number Placeholder 3"/>
          <p:cNvSpPr>
            <a:spLocks noGrp="1"/>
          </p:cNvSpPr>
          <p:nvPr>
            <p:ph type="sldNum" sz="quarter" idx="5"/>
          </p:nvPr>
        </p:nvSpPr>
        <p:spPr/>
        <p:txBody>
          <a:bodyPr/>
          <a:lstStyle/>
          <a:p>
            <a:fld id="{B07158C4-A119-4B78-9DE8-A50001BC31DC}" type="slidenum">
              <a:rPr lang="en-AU" smtClean="0"/>
              <a:pPr/>
              <a:t>2</a:t>
            </a:fld>
            <a:endParaRPr lang="en-AU"/>
          </a:p>
        </p:txBody>
      </p:sp>
    </p:spTree>
    <p:extLst>
      <p:ext uri="{BB962C8B-B14F-4D97-AF65-F5344CB8AC3E}">
        <p14:creationId xmlns:p14="http://schemas.microsoft.com/office/powerpoint/2010/main" val="6081325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b="0" dirty="0"/>
              <a:t>this slide supports students to consolidate understanding of the application to active or passive voice.</a:t>
            </a:r>
          </a:p>
          <a:p>
            <a:endParaRPr lang="en-AU" b="0" dirty="0"/>
          </a:p>
          <a:p>
            <a:endParaRPr lang="en-AU" b="1"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20</a:t>
            </a:fld>
            <a:endParaRPr lang="en-AU"/>
          </a:p>
        </p:txBody>
      </p:sp>
    </p:spTree>
    <p:extLst>
      <p:ext uri="{BB962C8B-B14F-4D97-AF65-F5344CB8AC3E}">
        <p14:creationId xmlns:p14="http://schemas.microsoft.com/office/powerpoint/2010/main" val="6367911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b="0" dirty="0"/>
              <a:t>this slide supports students to consolidate understanding of the application to active or passive voice.</a:t>
            </a:r>
          </a:p>
          <a:p>
            <a:endParaRPr lang="en-AU" b="0" dirty="0"/>
          </a:p>
          <a:p>
            <a:endParaRPr lang="en-AU" b="1"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21</a:t>
            </a:fld>
            <a:endParaRPr lang="en-AU"/>
          </a:p>
        </p:txBody>
      </p:sp>
    </p:spTree>
    <p:extLst>
      <p:ext uri="{BB962C8B-B14F-4D97-AF65-F5344CB8AC3E}">
        <p14:creationId xmlns:p14="http://schemas.microsoft.com/office/powerpoint/2010/main" val="4015354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b="0" dirty="0"/>
              <a:t>this slide supports students to consolidate understanding of the application to active or passive voice.</a:t>
            </a:r>
          </a:p>
        </p:txBody>
      </p:sp>
      <p:sp>
        <p:nvSpPr>
          <p:cNvPr id="4" name="Slide Number Placeholder 3"/>
          <p:cNvSpPr>
            <a:spLocks noGrp="1"/>
          </p:cNvSpPr>
          <p:nvPr>
            <p:ph type="sldNum" sz="quarter" idx="5"/>
          </p:nvPr>
        </p:nvSpPr>
        <p:spPr/>
        <p:txBody>
          <a:bodyPr/>
          <a:lstStyle/>
          <a:p>
            <a:fld id="{B07158C4-A119-4B78-9DE8-A50001BC31DC}" type="slidenum">
              <a:rPr lang="en-AU" smtClean="0"/>
              <a:pPr/>
              <a:t>22</a:t>
            </a:fld>
            <a:endParaRPr lang="en-AU"/>
          </a:p>
        </p:txBody>
      </p:sp>
    </p:spTree>
    <p:extLst>
      <p:ext uri="{BB962C8B-B14F-4D97-AF65-F5344CB8AC3E}">
        <p14:creationId xmlns:p14="http://schemas.microsoft.com/office/powerpoint/2010/main" val="41669363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b="1" dirty="0"/>
              <a:t>Teacher note: </a:t>
            </a:r>
            <a:r>
              <a:rPr lang="en-AU" b="0" dirty="0"/>
              <a:t>the learning intention should be referred back to throughout the lesson to check for understanding, provide feedback to students and for students to monitor their progress towards achieving their learning goal. </a:t>
            </a:r>
            <a:r>
              <a:rPr lang="en-US" dirty="0"/>
              <a:t>Returning to the learning intention and success criteria at the end of the lesson is an important part of the learning process. It allows students to reflect on their learning, while allowing the teacher the opportunity to formatively assess students’ knowledge and understanding from the lesson. Teachers could use a quick response strategy such as traffic lights or thumbs up/thumbs down to check for understanding for each of the success criteria.</a:t>
            </a:r>
            <a:endParaRPr lang="en-AU" dirty="0"/>
          </a:p>
          <a:p>
            <a:endParaRPr lang="en-AU" dirty="0"/>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B07158C4-A119-4B78-9DE8-A50001BC31DC}" type="slidenum">
              <a:rPr kumimoji="0" lang="en-AU" sz="1200" u="none" strike="noStrike" kern="1200" cap="none" spc="0" normalizeH="0" baseline="0" noProof="0" smtClean="0">
                <a:ln>
                  <a:noFill/>
                </a:ln>
                <a:solidFill>
                  <a:prstClr val="black"/>
                </a:solidFill>
                <a:effectLst/>
                <a:uLnTx/>
                <a:uFillTx/>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23</a:t>
            </a:fld>
            <a:endParaRPr kumimoji="0" lang="en-AU" sz="120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33759538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Notes for teachers: </a:t>
            </a:r>
            <a:r>
              <a:rPr lang="en-AU" b="0" dirty="0"/>
              <a:t>clarify what students are learning and why. </a:t>
            </a:r>
            <a:endParaRPr lang="en-AU" dirty="0"/>
          </a:p>
          <a:p>
            <a:pPr marL="171450" indent="-171450">
              <a:buFont typeface="Public Sans"/>
              <a:buChar char="•"/>
            </a:pPr>
            <a:r>
              <a:rPr lang="en-AU" dirty="0"/>
              <a:t>Learning intentions and success are best co-constructed with students. Adapt the learning intention as required and add matching success criteria.</a:t>
            </a:r>
          </a:p>
          <a:p>
            <a:pPr marL="171450" indent="-171450">
              <a:buFont typeface="Public Sans"/>
              <a:buChar char="•"/>
            </a:pPr>
            <a:r>
              <a:rPr lang="en-AU" dirty="0"/>
              <a:t>LISC is not necessarily presented at the beginning of the lesson. Teacher needs to consider most effectual time to introduce </a:t>
            </a:r>
          </a:p>
          <a:p>
            <a:pPr marL="171450" indent="-171450">
              <a:buFont typeface="Public Sans"/>
              <a:buChar char="•"/>
            </a:pPr>
            <a:r>
              <a:rPr lang="en-AU" dirty="0"/>
              <a:t>LISC should be revisited during the lesson to support students' evaluation of their learning</a:t>
            </a:r>
          </a:p>
          <a:p>
            <a:pPr marL="171450" indent="-171450">
              <a:buFont typeface="Public Sans"/>
              <a:buChar char="•"/>
            </a:pPr>
            <a:endParaRPr lang="en-AU" dirty="0"/>
          </a:p>
          <a:p>
            <a:pPr marL="0" marR="0" lvl="0" indent="0" algn="l" defTabSz="1219170" rtl="0" eaLnBrk="1" fontAlgn="auto" latinLnBrk="0" hangingPunct="1">
              <a:lnSpc>
                <a:spcPct val="100000"/>
              </a:lnSpc>
              <a:spcBef>
                <a:spcPts val="0"/>
              </a:spcBef>
              <a:spcAft>
                <a:spcPts val="0"/>
              </a:spcAft>
              <a:buClrTx/>
              <a:buSzTx/>
              <a:buFontTx/>
              <a:buNone/>
              <a:tabLst/>
              <a:defRPr/>
            </a:pPr>
            <a:r>
              <a:rPr lang="en-AU" dirty="0"/>
              <a:t>Review the success criteria with the class. You may need to revisit these as you progress through the lesson sequence. It is recommended that success criteria be created collaboratively with students to suit individual classes.</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p>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Suggested Success criteria: </a:t>
            </a:r>
          </a:p>
          <a:p>
            <a:pPr marL="0" marR="0" lvl="0" indent="0" algn="l" defTabSz="1219170" rtl="0" eaLnBrk="1" fontAlgn="auto" latinLnBrk="0" hangingPunct="1">
              <a:lnSpc>
                <a:spcPct val="100000"/>
              </a:lnSpc>
              <a:spcBef>
                <a:spcPts val="0"/>
              </a:spcBef>
              <a:spcAft>
                <a:spcPts val="0"/>
              </a:spcAft>
              <a:buClrTx/>
              <a:buSzTx/>
              <a:buFontTx/>
              <a:buNone/>
              <a:tabLst/>
              <a:defRPr/>
            </a:pPr>
            <a:r>
              <a:rPr lang="en-AU" dirty="0"/>
              <a:t>I will know I am successful when I can:</a:t>
            </a:r>
          </a:p>
          <a:p>
            <a:pPr marL="285750" marR="0" lvl="0" indent="-2857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identify active and passive voice</a:t>
            </a:r>
          </a:p>
          <a:p>
            <a:pPr marL="285750" marR="0" lvl="0" indent="-2857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reflect on how active and passive voice can position an audience and create meaning.</a:t>
            </a:r>
          </a:p>
          <a:p>
            <a:pPr marL="171450" indent="-171450">
              <a:buFont typeface="Public Sans"/>
              <a:buChar char="•"/>
            </a:pPr>
            <a:endParaRPr lang="en-AU" dirty="0"/>
          </a:p>
          <a:p>
            <a:endParaRPr lang="en-AU" b="1" dirty="0">
              <a:cs typeface="Calibri"/>
            </a:endParaRPr>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D09C5488-DD16-4714-9519-7BE21BA11D4E}" type="slidenum">
              <a:rPr kumimoji="0" lang="en-AU" sz="1200" u="none" strike="noStrike" kern="1200" cap="none" spc="0" normalizeH="0" baseline="0" noProof="0" smtClean="0">
                <a:ln>
                  <a:noFill/>
                </a:ln>
                <a:solidFill>
                  <a:prstClr val="black"/>
                </a:solidFill>
                <a:effectLst/>
                <a:uLnTx/>
                <a:uFillTx/>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24</a:t>
            </a:fld>
            <a:endParaRPr kumimoji="0" lang="en-AU" sz="120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31226653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25</a:t>
            </a:fld>
            <a:endParaRPr lang="en-AU"/>
          </a:p>
        </p:txBody>
      </p:sp>
    </p:spTree>
    <p:extLst>
      <p:ext uri="{BB962C8B-B14F-4D97-AF65-F5344CB8AC3E}">
        <p14:creationId xmlns:p14="http://schemas.microsoft.com/office/powerpoint/2010/main" val="3911434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Notes for teachers: </a:t>
            </a:r>
            <a:r>
              <a:rPr lang="en-AU" b="0" dirty="0"/>
              <a:t>clarify what students are learning and why. </a:t>
            </a:r>
            <a:endParaRPr lang="en-AU" dirty="0"/>
          </a:p>
          <a:p>
            <a:pPr marL="171450" indent="-171450">
              <a:buFont typeface="Public Sans"/>
              <a:buChar char="•"/>
            </a:pPr>
            <a:r>
              <a:rPr lang="en-AU" dirty="0"/>
              <a:t>Learning intentions and success are best co-constructed with students. Adapt the learning intention as required and add matching success criteria.</a:t>
            </a:r>
          </a:p>
          <a:p>
            <a:pPr marL="171450" indent="-171450">
              <a:buFont typeface="Public Sans"/>
              <a:buChar char="•"/>
            </a:pPr>
            <a:r>
              <a:rPr lang="en-AU" dirty="0"/>
              <a:t>LISC is not necessarily presented at the beginning of the lesson. Teacher needs to consider most effectual time to introduce them.</a:t>
            </a:r>
          </a:p>
          <a:p>
            <a:pPr marL="171450" indent="-171450">
              <a:buFont typeface="Public Sans"/>
              <a:buChar char="•"/>
            </a:pPr>
            <a:r>
              <a:rPr lang="en-AU" dirty="0"/>
              <a:t>LISC should be revisited during the lesson to support students' evaluation of their learning.</a:t>
            </a:r>
          </a:p>
          <a:p>
            <a:pPr marL="171450" indent="-171450">
              <a:buFont typeface="Public Sans"/>
              <a:buChar char="•"/>
            </a:pPr>
            <a:r>
              <a:rPr lang="en-AU" b="0" dirty="0"/>
              <a:t>Success criteria should be communicated to students, so they understand what it looks like to achieve the learning intention. The success criteria breaks the learning intention into smaller, more manageable actions and show students what they must be able to do, say, make, create or perform to demonstrate their learning. </a:t>
            </a:r>
          </a:p>
          <a:p>
            <a:pPr marL="171450" indent="-171450">
              <a:buFont typeface="Public Sans"/>
              <a:buChar char="•"/>
            </a:pPr>
            <a:r>
              <a:rPr lang="en-AU" b="0" dirty="0"/>
              <a:t>Students may achieve this at different 'levels' depending on the starting point of different students. The suggested success criteria below have been differentiated – not all students will be able to demonstrate success in each of the criteria, however, all students should be able to experience success. It is not necessary to explain this differentiation to students. Depending on the needs of your students, you may choose to remove one or more of the success criteria. For example, if you know that your students will require high levels of support, you may choose to remove the final success criteria. Conversely, if you know that your students can already identify active and passive voice, there is no need to include the first success criteria. </a:t>
            </a:r>
            <a:endParaRPr lang="en-AU" dirty="0"/>
          </a:p>
          <a:p>
            <a:pPr marL="0" indent="0">
              <a:buFont typeface="Public Sans"/>
              <a:buNone/>
            </a:pPr>
            <a:endParaRPr lang="en-AU" dirty="0"/>
          </a:p>
          <a:p>
            <a:pPr marL="0" marR="0" lvl="0" indent="0" algn="l" defTabSz="1219170" rtl="0" eaLnBrk="1" fontAlgn="auto" latinLnBrk="0" hangingPunct="1">
              <a:lnSpc>
                <a:spcPct val="100000"/>
              </a:lnSpc>
              <a:spcBef>
                <a:spcPts val="0"/>
              </a:spcBef>
              <a:spcAft>
                <a:spcPts val="0"/>
              </a:spcAft>
              <a:buClrTx/>
              <a:buSzTx/>
              <a:buFontTx/>
              <a:buNone/>
              <a:tabLst/>
              <a:defRPr/>
            </a:pPr>
            <a:r>
              <a:rPr lang="en-AU" dirty="0"/>
              <a:t>Review the success criteria with the class. You may need to revisit these as you progress through the lesson sequence. It is recommended that success criteria be created collaboratively with students to suit individual classes.</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p>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Suggested Success criteria: </a:t>
            </a:r>
          </a:p>
          <a:p>
            <a:pPr marL="0" marR="0" lvl="0" indent="0" algn="l" defTabSz="1219170" rtl="0" eaLnBrk="1" fontAlgn="auto" latinLnBrk="0" hangingPunct="1">
              <a:lnSpc>
                <a:spcPct val="100000"/>
              </a:lnSpc>
              <a:spcBef>
                <a:spcPts val="0"/>
              </a:spcBef>
              <a:spcAft>
                <a:spcPts val="0"/>
              </a:spcAft>
              <a:buClrTx/>
              <a:buSzTx/>
              <a:buFontTx/>
              <a:buNone/>
              <a:tabLst/>
              <a:defRPr/>
            </a:pPr>
            <a:r>
              <a:rPr lang="en-AU" dirty="0"/>
              <a:t>I will know I am successful when I can:</a:t>
            </a:r>
          </a:p>
          <a:p>
            <a:pPr marL="285750" marR="0" lvl="0" indent="-2857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identify active and passive voice</a:t>
            </a:r>
          </a:p>
          <a:p>
            <a:pPr marL="285750" marR="0" lvl="0" indent="-2857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reflect on how active and passive voice can position an audience and create meaning.</a:t>
            </a:r>
          </a:p>
          <a:p>
            <a:pPr marL="171450" indent="-171450">
              <a:buFont typeface="Public Sans"/>
              <a:buChar char="•"/>
            </a:pPr>
            <a:endParaRPr lang="en-AU" dirty="0"/>
          </a:p>
          <a:p>
            <a:endParaRPr lang="en-AU" b="1" dirty="0">
              <a:cs typeface="Calibri"/>
            </a:endParaRPr>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D09C5488-DD16-4714-9519-7BE21BA11D4E}" type="slidenum">
              <a:rPr kumimoji="0" lang="en-AU" sz="1200" u="none" strike="noStrike" kern="1200" cap="none" spc="0" normalizeH="0" baseline="0" noProof="0" smtClean="0">
                <a:ln>
                  <a:noFill/>
                </a:ln>
                <a:solidFill>
                  <a:prstClr val="black"/>
                </a:solidFill>
                <a:effectLst/>
                <a:uLnTx/>
                <a:uFillTx/>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a:t>
            </a:fld>
            <a:endParaRPr kumimoji="0" lang="en-AU" sz="120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1915126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dirty="0"/>
              <a:t>Teacher note: this slide has been used to identify the explicit teaching learning strategy and should be deleted or hidden when used in a classroom setting. The strategy of connecting learning involves making connections within and across learning. In this example, students are connecting learning to their own knowledge of how they use social media.</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p>
          <a:p>
            <a:pPr>
              <a:defRPr/>
            </a:pPr>
            <a:r>
              <a:rPr lang="en-AU" dirty="0"/>
              <a:t>Teachers actively support students to make connections within and across knowledge, skills and understanding as well as to prior learning experiences. Learning is a change to long term memory. Long term memory is a network of overlapping information with many connections (AERO 2024b), which are called schemas (CESE 2017). </a:t>
            </a: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4</a:t>
            </a:fld>
            <a:endParaRPr lang="en-AU"/>
          </a:p>
        </p:txBody>
      </p:sp>
    </p:spTree>
    <p:extLst>
      <p:ext uri="{BB962C8B-B14F-4D97-AF65-F5344CB8AC3E}">
        <p14:creationId xmlns:p14="http://schemas.microsoft.com/office/powerpoint/2010/main" val="102262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b="0" dirty="0"/>
              <a:t>s</a:t>
            </a:r>
            <a:r>
              <a:rPr lang="en-AU" dirty="0"/>
              <a:t>tudents follow the instructions on the screen to create a brainstorm. They share their ideas with the class. Students may remember this from prior learning. The slide is set up for students to productively struggle in attempting to answer this question. The animation in the slide is to provide a definition for students to clarify their thoughts. This could be a good time to revisit terms, such as subject, verb, action and voice.</a:t>
            </a:r>
          </a:p>
          <a:p>
            <a:endParaRPr lang="en-AU" dirty="0"/>
          </a:p>
          <a:p>
            <a:pPr marL="0" marR="0" lvl="0" indent="0" algn="l" defTabSz="1219170" rtl="0" eaLnBrk="1" fontAlgn="auto" latinLnBrk="0" hangingPunct="1">
              <a:lnSpc>
                <a:spcPct val="100000"/>
              </a:lnSpc>
              <a:spcBef>
                <a:spcPts val="0"/>
              </a:spcBef>
              <a:spcAft>
                <a:spcPts val="0"/>
              </a:spcAft>
              <a:buClrTx/>
              <a:buSzTx/>
              <a:buFontTx/>
              <a:buNone/>
              <a:tabLst/>
              <a:defRPr/>
            </a:pPr>
            <a:r>
              <a:rPr lang="en-AU" dirty="0">
                <a:latin typeface="Arial" panose="020B0604020202020204" pitchFamily="34" charset="0"/>
                <a:cs typeface="Arial" panose="020B0604020202020204" pitchFamily="34" charset="0"/>
              </a:rPr>
              <a:t>Active and passive voices are the 2 grammatical voices that refer to the form of a verb that indicates when a subject acts or is the receiver of the action. When the subject performs the action, it is active voice and when the subject receives the action it is passive voice.</a:t>
            </a: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5</a:t>
            </a:fld>
            <a:endParaRPr lang="en-AU"/>
          </a:p>
        </p:txBody>
      </p:sp>
    </p:spTree>
    <p:extLst>
      <p:ext uri="{BB962C8B-B14F-4D97-AF65-F5344CB8AC3E}">
        <p14:creationId xmlns:p14="http://schemas.microsoft.com/office/powerpoint/2010/main" val="4039691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dirty="0"/>
              <a:t>this slide has been used to identify the explicit teaching learning strategy and should be deleted or hidden when using in a classroom setting. The strategy of gradual release of responsibility is a flexible process moving between modelled, guided and independent teaching practice responsive to student learning. Students should be supported to move between each practice based on their capabilities and requirements.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p>
          <a:p>
            <a:pPr marL="0" marR="0" lvl="0" indent="0" algn="l" defTabSz="1219170" rtl="0" eaLnBrk="1" fontAlgn="auto" latinLnBrk="0" hangingPunct="1">
              <a:lnSpc>
                <a:spcPct val="100000"/>
              </a:lnSpc>
              <a:spcBef>
                <a:spcPts val="0"/>
              </a:spcBef>
              <a:spcAft>
                <a:spcPts val="0"/>
              </a:spcAft>
              <a:buClrTx/>
              <a:buSzTx/>
              <a:buFontTx/>
              <a:buNone/>
              <a:tabLst/>
              <a:defRPr/>
            </a:pPr>
            <a:r>
              <a:rPr lang="en-AU" sz="1600" b="0" dirty="0">
                <a:effectLst/>
                <a:latin typeface="Arial" panose="020B0604020202020204" pitchFamily="34" charset="0"/>
                <a:ea typeface="Calibri" panose="020F0502020204030204" pitchFamily="34" charset="0"/>
              </a:rPr>
              <a:t>The teacher uses the gradual release of responsibility learning process to extend student thinking on active and passive voice’ in </a:t>
            </a:r>
            <a:r>
              <a:rPr lang="en-AU" sz="1600" b="1" dirty="0">
                <a:effectLst/>
                <a:latin typeface="Arial" panose="020B0604020202020204" pitchFamily="34" charset="0"/>
                <a:ea typeface="Calibri" panose="020F0502020204030204" pitchFamily="34" charset="0"/>
              </a:rPr>
              <a:t>Phase 3, activity 11 – model response. </a:t>
            </a:r>
            <a:r>
              <a:rPr lang="en-AU" sz="1600" b="0" dirty="0">
                <a:effectLst/>
                <a:latin typeface="Arial" panose="020B0604020202020204" pitchFamily="34" charset="0"/>
                <a:ea typeface="Calibri" panose="020F0502020204030204" pitchFamily="34" charset="0"/>
              </a:rPr>
              <a:t>They delve deeper into defining active and passive voice through teacher instruction by using examples.</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sz="1600" b="0" dirty="0">
              <a:effectLst/>
              <a:latin typeface="Arial" panose="020B0604020202020204" pitchFamily="34" charset="0"/>
              <a:ea typeface="Calibri" panose="020F050202020403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AU" sz="1600" dirty="0">
                <a:effectLst/>
                <a:latin typeface="Arial" panose="020B0604020202020204" pitchFamily="34" charset="0"/>
                <a:ea typeface="Calibri" panose="020F0502020204030204" pitchFamily="34" charset="0"/>
              </a:rPr>
              <a:t>Teachers deliver a structured and sequenced approach to explicitly teaching new content. Learning is most effective when teachers break new information down and teach it explicitly using explanation, demonstration and modelling. This is especially relevant when students are new to an area (AERO 2024a).</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6</a:t>
            </a:fld>
            <a:endParaRPr lang="en-AU"/>
          </a:p>
        </p:txBody>
      </p:sp>
    </p:spTree>
    <p:extLst>
      <p:ext uri="{BB962C8B-B14F-4D97-AF65-F5344CB8AC3E}">
        <p14:creationId xmlns:p14="http://schemas.microsoft.com/office/powerpoint/2010/main" val="35093579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a:t>
            </a:r>
            <a:r>
              <a:rPr lang="en-AU" dirty="0"/>
              <a:t>: this slide includes a definition of active voice and the benefits of using it. Examples illustrate the use of active voice. </a:t>
            </a:r>
          </a:p>
          <a:p>
            <a:r>
              <a:rPr lang="en-AU" dirty="0"/>
              <a:t>As part of the </a:t>
            </a:r>
            <a:r>
              <a:rPr lang="en-AU" b="1" dirty="0"/>
              <a:t>‘I do’ </a:t>
            </a:r>
            <a:r>
              <a:rPr lang="en-AU" dirty="0"/>
              <a:t>step of gradual release, the teacher leads a class discussion to prompt ideas in response to the examples. </a:t>
            </a:r>
          </a:p>
          <a:p>
            <a:r>
              <a:rPr lang="en-AU" dirty="0"/>
              <a:t>‘</a:t>
            </a:r>
            <a:r>
              <a:rPr lang="en-AU" b="1" dirty="0"/>
              <a:t>I do’ </a:t>
            </a:r>
            <a:r>
              <a:rPr lang="en-AU" dirty="0"/>
              <a:t>– the teacher models the definition and then explores the examples. In this slide the subject, object and verb have been clearly labelled</a:t>
            </a:r>
          </a:p>
        </p:txBody>
      </p:sp>
      <p:sp>
        <p:nvSpPr>
          <p:cNvPr id="4" name="Slide Number Placeholder 3"/>
          <p:cNvSpPr>
            <a:spLocks noGrp="1"/>
          </p:cNvSpPr>
          <p:nvPr>
            <p:ph type="sldNum" sz="quarter" idx="5"/>
          </p:nvPr>
        </p:nvSpPr>
        <p:spPr/>
        <p:txBody>
          <a:bodyPr/>
          <a:lstStyle/>
          <a:p>
            <a:fld id="{B07158C4-A119-4B78-9DE8-A50001BC31DC}" type="slidenum">
              <a:rPr lang="en-AU" smtClean="0"/>
              <a:pPr/>
              <a:t>7</a:t>
            </a:fld>
            <a:endParaRPr lang="en-AU"/>
          </a:p>
        </p:txBody>
      </p:sp>
    </p:spTree>
    <p:extLst>
      <p:ext uri="{BB962C8B-B14F-4D97-AF65-F5344CB8AC3E}">
        <p14:creationId xmlns:p14="http://schemas.microsoft.com/office/powerpoint/2010/main" val="1423492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a:t>
            </a:r>
            <a:r>
              <a:rPr lang="en-AU" b="0" dirty="0"/>
              <a:t> as part of the </a:t>
            </a:r>
            <a:r>
              <a:rPr lang="en-AU" b="1" dirty="0"/>
              <a:t>‘I do’ </a:t>
            </a:r>
            <a:r>
              <a:rPr lang="en-AU" b="0" dirty="0"/>
              <a:t>step of gradual release, the teacher leads a class discussion to prompt ideas in response to the examples. </a:t>
            </a:r>
          </a:p>
          <a:p>
            <a:r>
              <a:rPr lang="en-AU" b="1" dirty="0"/>
              <a:t>‘I do’ </a:t>
            </a:r>
            <a:r>
              <a:rPr lang="en-AU" b="0" dirty="0"/>
              <a:t>– the teacher models the definition and then explores the examples.</a:t>
            </a:r>
          </a:p>
        </p:txBody>
      </p:sp>
      <p:sp>
        <p:nvSpPr>
          <p:cNvPr id="4" name="Slide Number Placeholder 3"/>
          <p:cNvSpPr>
            <a:spLocks noGrp="1"/>
          </p:cNvSpPr>
          <p:nvPr>
            <p:ph type="sldNum" sz="quarter" idx="5"/>
          </p:nvPr>
        </p:nvSpPr>
        <p:spPr/>
        <p:txBody>
          <a:bodyPr/>
          <a:lstStyle/>
          <a:p>
            <a:fld id="{B07158C4-A119-4B78-9DE8-A50001BC31DC}" type="slidenum">
              <a:rPr lang="en-AU" smtClean="0"/>
              <a:pPr/>
              <a:t>8</a:t>
            </a:fld>
            <a:endParaRPr lang="en-AU"/>
          </a:p>
        </p:txBody>
      </p:sp>
    </p:spTree>
    <p:extLst>
      <p:ext uri="{BB962C8B-B14F-4D97-AF65-F5344CB8AC3E}">
        <p14:creationId xmlns:p14="http://schemas.microsoft.com/office/powerpoint/2010/main" val="41170664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a:t>
            </a:r>
            <a:r>
              <a:rPr lang="en-AU" b="0" dirty="0"/>
              <a:t> in this step of gradual release of responsibility, the teacher is expanding upon the definitions of active voice and how this could make writing more effective and to think about when it could be useful. A good follow up question could be to ask students to attempt to change the example of thieves stealing Heather’s bike and money into passive voice.</a:t>
            </a:r>
            <a:endParaRPr lang="en-AU" b="1" dirty="0"/>
          </a:p>
          <a:p>
            <a:endParaRPr lang="en-AU" b="1"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9</a:t>
            </a:fld>
            <a:endParaRPr lang="en-AU"/>
          </a:p>
        </p:txBody>
      </p:sp>
    </p:spTree>
    <p:extLst>
      <p:ext uri="{BB962C8B-B14F-4D97-AF65-F5344CB8AC3E}">
        <p14:creationId xmlns:p14="http://schemas.microsoft.com/office/powerpoint/2010/main" val="14560090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bg1"/>
              </a:solidFill>
              <a:latin typeface="Arial" panose="020B0604020202020204" pitchFamily="34" charset="0"/>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endParaRPr lang="en-US" dirty="0"/>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accent3"/>
              </a:solidFill>
              <a:latin typeface="Arial" panose="020B0604020202020204" pitchFamily="34" charset="0"/>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b="0" i="0">
                <a:solidFill>
                  <a:schemeClr val="accent1"/>
                </a:solidFill>
                <a:latin typeface="Arial" panose="020B0604020202020204" pitchFamily="34"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7" name="Text Placeholder 51">
            <a:extLst>
              <a:ext uri="{FF2B5EF4-FFF2-40B4-BE49-F238E27FC236}">
                <a16:creationId xmlns:a16="http://schemas.microsoft.com/office/drawing/2014/main" id="{270311DB-5A0B-2C64-FD32-3845AE0AB54C}"/>
              </a:ext>
            </a:extLst>
          </p:cNvPr>
          <p:cNvSpPr>
            <a:spLocks noGrp="1"/>
          </p:cNvSpPr>
          <p:nvPr>
            <p:ph type="body" sz="quarter" idx="12" hasCustomPrompt="1"/>
          </p:nvPr>
        </p:nvSpPr>
        <p:spPr>
          <a:xfrm>
            <a:off x="359998" y="4778427"/>
            <a:ext cx="8532000" cy="424497"/>
          </a:xfrm>
        </p:spPr>
        <p:txBody>
          <a:bodyPr/>
          <a:lstStyle>
            <a:lvl1pPr>
              <a:defRPr sz="1800" b="0" i="0">
                <a:solidFill>
                  <a:schemeClr val="accent1"/>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28" name="Text Placeholder 51">
            <a:extLst>
              <a:ext uri="{FF2B5EF4-FFF2-40B4-BE49-F238E27FC236}">
                <a16:creationId xmlns:a16="http://schemas.microsoft.com/office/drawing/2014/main" id="{BFB21B71-10B3-4079-5902-4C0C7A33E13F}"/>
              </a:ext>
            </a:extLst>
          </p:cNvPr>
          <p:cNvSpPr>
            <a:spLocks noGrp="1"/>
          </p:cNvSpPr>
          <p:nvPr>
            <p:ph type="body" sz="quarter" idx="13" hasCustomPrompt="1"/>
          </p:nvPr>
        </p:nvSpPr>
        <p:spPr>
          <a:xfrm>
            <a:off x="9071998" y="4273686"/>
            <a:ext cx="2772001" cy="424497"/>
          </a:xfrm>
        </p:spPr>
        <p:txBody>
          <a:bodyPr/>
          <a:lstStyle>
            <a:lvl1pPr>
              <a:defRPr sz="1800" b="0" i="0">
                <a:solidFill>
                  <a:schemeClr val="accent1"/>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29" name="Text Placeholder 51">
            <a:extLst>
              <a:ext uri="{FF2B5EF4-FFF2-40B4-BE49-F238E27FC236}">
                <a16:creationId xmlns:a16="http://schemas.microsoft.com/office/drawing/2014/main" id="{C1729F1B-F7E5-2176-BB52-4A213A278B69}"/>
              </a:ext>
            </a:extLst>
          </p:cNvPr>
          <p:cNvSpPr>
            <a:spLocks noGrp="1"/>
          </p:cNvSpPr>
          <p:nvPr>
            <p:ph type="body" sz="quarter" idx="14" hasCustomPrompt="1"/>
          </p:nvPr>
        </p:nvSpPr>
        <p:spPr>
          <a:xfrm>
            <a:off x="359998" y="4273686"/>
            <a:ext cx="8532000" cy="424497"/>
          </a:xfrm>
        </p:spPr>
        <p:txBody>
          <a:bodyPr/>
          <a:lstStyle>
            <a:lvl1pPr>
              <a:defRPr sz="2000" b="0" i="0">
                <a:solidFill>
                  <a:schemeClr val="accent2"/>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1594881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b="0" i="0">
                <a:solidFill>
                  <a:schemeClr val="tx1"/>
                </a:solidFill>
                <a:latin typeface="Arial" panose="020B0604020202020204" pitchFamily="34" charset="0"/>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dirty="0"/>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b="0" i="0">
                <a:latin typeface="Arial" panose="020B0604020202020204" pitchFamily="34" charset="0"/>
              </a:defRPr>
            </a:lvl1pPr>
          </a:lstStyle>
          <a:p>
            <a:pPr lvl="0"/>
            <a:r>
              <a:rPr lang="en-US" dirty="0"/>
              <a:t>Caption</a:t>
            </a:r>
            <a:endParaRPr lang="en-AU" dirty="0"/>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570111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slid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4DAC1B-834C-7BD5-B0BB-7FE13580EE7C}"/>
              </a:ext>
              <a:ext uri="{C183D7F6-B498-43B3-948B-1728B52AA6E4}">
                <adec:decorative xmlns:adec="http://schemas.microsoft.com/office/drawing/2017/decorative" val="1"/>
              </a:ext>
            </a:extLst>
          </p:cNvPr>
          <p:cNvSpPr>
            <a:spLocks/>
          </p:cNvSpPr>
          <p:nvPr userDrawn="1"/>
        </p:nvSpPr>
        <p:spPr>
          <a:xfrm>
            <a:off x="0" y="1"/>
            <a:ext cx="12192000" cy="13614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3" name="Oval 2">
            <a:extLst>
              <a:ext uri="{FF2B5EF4-FFF2-40B4-BE49-F238E27FC236}">
                <a16:creationId xmlns:a16="http://schemas.microsoft.com/office/drawing/2014/main" id="{B37506F2-F525-5814-9826-7AFD500EC450}"/>
              </a:ext>
              <a:ext uri="{C183D7F6-B498-43B3-948B-1728B52AA6E4}">
                <adec:decorative xmlns:adec="http://schemas.microsoft.com/office/drawing/2017/decorative" val="1"/>
              </a:ext>
            </a:extLst>
          </p:cNvPr>
          <p:cNvSpPr>
            <a:spLocks/>
          </p:cNvSpPr>
          <p:nvPr userDrawn="1"/>
        </p:nvSpPr>
        <p:spPr>
          <a:xfrm rot="15300000">
            <a:off x="11294234" y="197717"/>
            <a:ext cx="1034963" cy="103762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5" name="Oval 4">
            <a:extLst>
              <a:ext uri="{FF2B5EF4-FFF2-40B4-BE49-F238E27FC236}">
                <a16:creationId xmlns:a16="http://schemas.microsoft.com/office/drawing/2014/main" id="{0A512C00-E83C-79F8-F03D-C3C23BD06D81}"/>
              </a:ext>
              <a:ext uri="{C183D7F6-B498-43B3-948B-1728B52AA6E4}">
                <adec:decorative xmlns:adec="http://schemas.microsoft.com/office/drawing/2017/decorative" val="1"/>
              </a:ext>
            </a:extLst>
          </p:cNvPr>
          <p:cNvSpPr>
            <a:spLocks/>
          </p:cNvSpPr>
          <p:nvPr userDrawn="1"/>
        </p:nvSpPr>
        <p:spPr>
          <a:xfrm rot="15300000">
            <a:off x="6996750" y="-1709613"/>
            <a:ext cx="2751951" cy="275903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6" name="Oval 5">
            <a:extLst>
              <a:ext uri="{FF2B5EF4-FFF2-40B4-BE49-F238E27FC236}">
                <a16:creationId xmlns:a16="http://schemas.microsoft.com/office/drawing/2014/main" id="{5AC2B146-1D7B-D829-D8E7-D9D84F534228}"/>
              </a:ext>
              <a:ext uri="{C183D7F6-B498-43B3-948B-1728B52AA6E4}">
                <adec:decorative xmlns:adec="http://schemas.microsoft.com/office/drawing/2017/decorative" val="1"/>
              </a:ext>
            </a:extLst>
          </p:cNvPr>
          <p:cNvSpPr>
            <a:spLocks/>
          </p:cNvSpPr>
          <p:nvPr userDrawn="1"/>
        </p:nvSpPr>
        <p:spPr>
          <a:xfrm rot="15300000">
            <a:off x="9701234" y="640918"/>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7" name="Rectangle: Rounded Corners 6">
            <a:extLst>
              <a:ext uri="{FF2B5EF4-FFF2-40B4-BE49-F238E27FC236}">
                <a16:creationId xmlns:a16="http://schemas.microsoft.com/office/drawing/2014/main" id="{C9DEBC90-31CF-1F88-DB5E-43CFBF8292BC}"/>
              </a:ext>
              <a:ext uri="{C183D7F6-B498-43B3-948B-1728B52AA6E4}">
                <adec:decorative xmlns:adec="http://schemas.microsoft.com/office/drawing/2017/decorative" val="1"/>
              </a:ext>
            </a:extLst>
          </p:cNvPr>
          <p:cNvSpPr>
            <a:spLocks/>
          </p:cNvSpPr>
          <p:nvPr userDrawn="1"/>
        </p:nvSpPr>
        <p:spPr>
          <a:xfrm>
            <a:off x="1" y="1356043"/>
            <a:ext cx="12192000" cy="5501957"/>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b="0" i="0" dirty="0">
              <a:latin typeface="Arial" panose="020B0604020202020204" pitchFamily="34" charset="0"/>
            </a:endParaRPr>
          </a:p>
        </p:txBody>
      </p:sp>
      <p:sp>
        <p:nvSpPr>
          <p:cNvPr id="8" name="Rectangle: Rounded Corners 7">
            <a:extLst>
              <a:ext uri="{FF2B5EF4-FFF2-40B4-BE49-F238E27FC236}">
                <a16:creationId xmlns:a16="http://schemas.microsoft.com/office/drawing/2014/main" id="{7FF62EBE-2464-DE23-7321-C65DF73A8BB7}"/>
              </a:ext>
              <a:ext uri="{C183D7F6-B498-43B3-948B-1728B52AA6E4}">
                <adec:decorative xmlns:adec="http://schemas.microsoft.com/office/drawing/2017/decorative" val="1"/>
              </a:ext>
            </a:extLst>
          </p:cNvPr>
          <p:cNvSpPr>
            <a:spLocks/>
          </p:cNvSpPr>
          <p:nvPr userDrawn="1"/>
        </p:nvSpPr>
        <p:spPr>
          <a:xfrm>
            <a:off x="232622" y="1527043"/>
            <a:ext cx="11726756" cy="5159957"/>
          </a:xfrm>
          <a:prstGeom prst="roundRect">
            <a:avLst>
              <a:gd name="adj" fmla="val 39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9" name="Rectangle 8">
            <a:extLst>
              <a:ext uri="{FF2B5EF4-FFF2-40B4-BE49-F238E27FC236}">
                <a16:creationId xmlns:a16="http://schemas.microsoft.com/office/drawing/2014/main" id="{A5DAE747-9C91-E811-1664-A182D214D6BE}"/>
              </a:ext>
              <a:ext uri="{C183D7F6-B498-43B3-948B-1728B52AA6E4}">
                <adec:decorative xmlns:adec="http://schemas.microsoft.com/office/drawing/2017/decorative" val="1"/>
              </a:ext>
            </a:extLst>
          </p:cNvPr>
          <p:cNvSpPr>
            <a:spLocks/>
          </p:cNvSpPr>
          <p:nvPr userDrawn="1"/>
        </p:nvSpPr>
        <p:spPr>
          <a:xfrm>
            <a:off x="-140912" y="-1853293"/>
            <a:ext cx="12332912" cy="185329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b="0" i="0" dirty="0">
              <a:latin typeface="Arial" panose="020B0604020202020204" pitchFamily="34" charset="0"/>
            </a:endParaRPr>
          </a:p>
        </p:txBody>
      </p:sp>
      <p:sp>
        <p:nvSpPr>
          <p:cNvPr id="10" name="Rectangle 9">
            <a:extLst>
              <a:ext uri="{FF2B5EF4-FFF2-40B4-BE49-F238E27FC236}">
                <a16:creationId xmlns:a16="http://schemas.microsoft.com/office/drawing/2014/main" id="{E9FD4B39-67C3-F21F-71E2-01CE3E74FB63}"/>
              </a:ext>
              <a:ext uri="{C183D7F6-B498-43B3-948B-1728B52AA6E4}">
                <adec:decorative xmlns:adec="http://schemas.microsoft.com/office/drawing/2017/decorative" val="1"/>
              </a:ext>
            </a:extLst>
          </p:cNvPr>
          <p:cNvSpPr>
            <a:spLocks/>
          </p:cNvSpPr>
          <p:nvPr userDrawn="1"/>
        </p:nvSpPr>
        <p:spPr>
          <a:xfrm rot="5400000">
            <a:off x="7606331" y="2406793"/>
            <a:ext cx="9916886" cy="74555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b="0" i="0" dirty="0">
              <a:latin typeface="Arial" panose="020B0604020202020204" pitchFamily="34" charset="0"/>
            </a:endParaRPr>
          </a:p>
        </p:txBody>
      </p:sp>
      <p:sp>
        <p:nvSpPr>
          <p:cNvPr id="11" name="Title 3">
            <a:extLst>
              <a:ext uri="{FF2B5EF4-FFF2-40B4-BE49-F238E27FC236}">
                <a16:creationId xmlns:a16="http://schemas.microsoft.com/office/drawing/2014/main" id="{6389052F-9E41-61FA-EC7E-98B99BD8FFDF}"/>
              </a:ext>
            </a:extLst>
          </p:cNvPr>
          <p:cNvSpPr>
            <a:spLocks noGrp="1"/>
          </p:cNvSpPr>
          <p:nvPr>
            <p:ph type="title" hasCustomPrompt="1"/>
          </p:nvPr>
        </p:nvSpPr>
        <p:spPr>
          <a:xfrm>
            <a:off x="360000" y="407914"/>
            <a:ext cx="6658020" cy="545601"/>
          </a:xfrm>
        </p:spPr>
        <p:txBody>
          <a:bodyPr/>
          <a:lstStyle>
            <a:lvl1pPr>
              <a:defRPr>
                <a:solidFill>
                  <a:schemeClr val="bg1"/>
                </a:solidFill>
              </a:defRPr>
            </a:lvl1pPr>
          </a:lstStyle>
          <a:p>
            <a:r>
              <a:rPr lang="en-US" dirty="0"/>
              <a:t>Meet the [KLA] team</a:t>
            </a:r>
            <a:endParaRPr lang="en-AU" dirty="0"/>
          </a:p>
        </p:txBody>
      </p:sp>
    </p:spTree>
    <p:extLst>
      <p:ext uri="{BB962C8B-B14F-4D97-AF65-F5344CB8AC3E}">
        <p14:creationId xmlns:p14="http://schemas.microsoft.com/office/powerpoint/2010/main" val="1091034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slide 2">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2" name="Rectangle 1">
            <a:extLst>
              <a:ext uri="{FF2B5EF4-FFF2-40B4-BE49-F238E27FC236}">
                <a16:creationId xmlns:a16="http://schemas.microsoft.com/office/drawing/2014/main" id="{236FCCDD-FD1C-C6A0-716F-205A6DA05877}"/>
              </a:ext>
            </a:extLst>
          </p:cNvPr>
          <p:cNvSpPr>
            <a:spLocks/>
          </p:cNvSpPr>
          <p:nvPr userDrawn="1"/>
        </p:nvSpPr>
        <p:spPr>
          <a:xfrm>
            <a:off x="0" y="0"/>
            <a:ext cx="3376827" cy="6858000"/>
          </a:xfrm>
          <a:prstGeom prst="rect">
            <a:avLst/>
          </a:prstGeom>
          <a:solidFill>
            <a:srgbClr val="00266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b="0" i="0" dirty="0">
              <a:latin typeface="Arial" panose="020B0604020202020204" pitchFamily="34" charset="0"/>
            </a:endParaRPr>
          </a:p>
        </p:txBody>
      </p:sp>
      <p:grpSp>
        <p:nvGrpSpPr>
          <p:cNvPr id="3" name="Group 2">
            <a:extLst>
              <a:ext uri="{FF2B5EF4-FFF2-40B4-BE49-F238E27FC236}">
                <a16:creationId xmlns:a16="http://schemas.microsoft.com/office/drawing/2014/main" id="{E5018918-0483-2699-478B-2ECC7C26DB56}"/>
              </a:ext>
            </a:extLst>
          </p:cNvPr>
          <p:cNvGrpSpPr>
            <a:grpSpLocks/>
          </p:cNvGrpSpPr>
          <p:nvPr userDrawn="1"/>
        </p:nvGrpSpPr>
        <p:grpSpPr>
          <a:xfrm flipH="1">
            <a:off x="-904718" y="2431903"/>
            <a:ext cx="4435322" cy="4833715"/>
            <a:chOff x="-439573" y="2545073"/>
            <a:chExt cx="4435322" cy="4833715"/>
          </a:xfrm>
        </p:grpSpPr>
        <p:sp>
          <p:nvSpPr>
            <p:cNvPr id="5" name="Oval 4">
              <a:extLst>
                <a:ext uri="{FF2B5EF4-FFF2-40B4-BE49-F238E27FC236}">
                  <a16:creationId xmlns:a16="http://schemas.microsoft.com/office/drawing/2014/main" id="{E8C5E266-0174-0A70-3FC4-FD70711A55C1}"/>
                </a:ext>
              </a:extLst>
            </p:cNvPr>
            <p:cNvSpPr>
              <a:spLocks/>
            </p:cNvSpPr>
            <p:nvPr/>
          </p:nvSpPr>
          <p:spPr>
            <a:xfrm>
              <a:off x="756247" y="5728543"/>
              <a:ext cx="1646006" cy="1650245"/>
            </a:xfrm>
            <a:prstGeom prst="ellipse">
              <a:avLst/>
            </a:prstGeom>
            <a:solidFill>
              <a:srgbClr val="FFE6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6" name="Oval 5">
              <a:extLst>
                <a:ext uri="{FF2B5EF4-FFF2-40B4-BE49-F238E27FC236}">
                  <a16:creationId xmlns:a16="http://schemas.microsoft.com/office/drawing/2014/main" id="{2CAF77CB-B8B2-FA4B-D6AD-9E04E492AED2}"/>
                </a:ext>
              </a:extLst>
            </p:cNvPr>
            <p:cNvSpPr>
              <a:spLocks/>
            </p:cNvSpPr>
            <p:nvPr/>
          </p:nvSpPr>
          <p:spPr>
            <a:xfrm>
              <a:off x="1243798" y="2545073"/>
              <a:ext cx="2751951" cy="2759039"/>
            </a:xfrm>
            <a:prstGeom prst="ellipse">
              <a:avLst/>
            </a:prstGeom>
            <a:solidFill>
              <a:srgbClr val="C9ED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7" name="Oval 6">
              <a:extLst>
                <a:ext uri="{FF2B5EF4-FFF2-40B4-BE49-F238E27FC236}">
                  <a16:creationId xmlns:a16="http://schemas.microsoft.com/office/drawing/2014/main" id="{5B557B4D-19A0-A52F-BA0D-AD8A3ED18C60}"/>
                </a:ext>
              </a:extLst>
            </p:cNvPr>
            <p:cNvSpPr>
              <a:spLocks/>
            </p:cNvSpPr>
            <p:nvPr/>
          </p:nvSpPr>
          <p:spPr>
            <a:xfrm>
              <a:off x="-439573" y="3734026"/>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grpSp>
      <p:sp>
        <p:nvSpPr>
          <p:cNvPr id="8" name="Rectangle 7">
            <a:extLst>
              <a:ext uri="{FF2B5EF4-FFF2-40B4-BE49-F238E27FC236}">
                <a16:creationId xmlns:a16="http://schemas.microsoft.com/office/drawing/2014/main" id="{ECDEE502-25E2-E471-DCF0-E20F702CDAD3}"/>
              </a:ext>
            </a:extLst>
          </p:cNvPr>
          <p:cNvSpPr>
            <a:spLocks/>
          </p:cNvSpPr>
          <p:nvPr userDrawn="1"/>
        </p:nvSpPr>
        <p:spPr>
          <a:xfrm>
            <a:off x="2994991" y="0"/>
            <a:ext cx="9197009"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b="0" i="0" dirty="0">
              <a:latin typeface="Arial" panose="020B0604020202020204" pitchFamily="34" charset="0"/>
            </a:endParaRPr>
          </a:p>
        </p:txBody>
      </p:sp>
      <p:sp>
        <p:nvSpPr>
          <p:cNvPr id="9" name="Rectangle 8">
            <a:extLst>
              <a:ext uri="{FF2B5EF4-FFF2-40B4-BE49-F238E27FC236}">
                <a16:creationId xmlns:a16="http://schemas.microsoft.com/office/drawing/2014/main" id="{DC8E7762-479D-5D38-E3AA-B007883D48B1}"/>
              </a:ext>
            </a:extLst>
          </p:cNvPr>
          <p:cNvSpPr>
            <a:spLocks/>
          </p:cNvSpPr>
          <p:nvPr userDrawn="1"/>
        </p:nvSpPr>
        <p:spPr>
          <a:xfrm rot="5400000">
            <a:off x="-5110380" y="1900026"/>
            <a:ext cx="7193285" cy="302747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b="0" i="0" dirty="0">
              <a:latin typeface="Arial" panose="020B0604020202020204" pitchFamily="34" charset="0"/>
            </a:endParaRPr>
          </a:p>
        </p:txBody>
      </p:sp>
      <p:sp>
        <p:nvSpPr>
          <p:cNvPr id="10" name="Rectangle 9">
            <a:extLst>
              <a:ext uri="{FF2B5EF4-FFF2-40B4-BE49-F238E27FC236}">
                <a16:creationId xmlns:a16="http://schemas.microsoft.com/office/drawing/2014/main" id="{607BA05C-9702-92F7-7EE4-5E7F6E0804D4}"/>
              </a:ext>
            </a:extLst>
          </p:cNvPr>
          <p:cNvSpPr>
            <a:spLocks/>
          </p:cNvSpPr>
          <p:nvPr userDrawn="1"/>
        </p:nvSpPr>
        <p:spPr>
          <a:xfrm>
            <a:off x="-140912" y="6858000"/>
            <a:ext cx="12332912" cy="66206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b="0" i="0" dirty="0">
              <a:latin typeface="Arial" panose="020B0604020202020204" pitchFamily="34" charset="0"/>
            </a:endParaRPr>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bg1"/>
                </a:solidFill>
              </a:defRPr>
            </a:lvl1pPr>
          </a:lstStyle>
          <a:p>
            <a:r>
              <a:rPr lang="en-US" dirty="0"/>
              <a:t>[KLA] Curriculum team</a:t>
            </a:r>
            <a:endParaRPr lang="en-AU" dirty="0"/>
          </a:p>
        </p:txBody>
      </p:sp>
    </p:spTree>
    <p:extLst>
      <p:ext uri="{BB962C8B-B14F-4D97-AF65-F5344CB8AC3E}">
        <p14:creationId xmlns:p14="http://schemas.microsoft.com/office/powerpoint/2010/main" val="3959321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slide 3">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925558F-1CCD-6414-E6FE-A684D24944F5}"/>
              </a:ext>
            </a:extLst>
          </p:cNvPr>
          <p:cNvSpPr>
            <a:spLocks/>
          </p:cNvSpPr>
          <p:nvPr userDrawn="1"/>
        </p:nvSpPr>
        <p:spPr>
          <a:xfrm>
            <a:off x="0" y="0"/>
            <a:ext cx="3376827"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b="0" i="0" dirty="0">
              <a:latin typeface="Arial" panose="020B0604020202020204" pitchFamily="34" charset="0"/>
            </a:endParaRPr>
          </a:p>
        </p:txBody>
      </p:sp>
      <p:sp>
        <p:nvSpPr>
          <p:cNvPr id="13" name="Oval 12">
            <a:extLst>
              <a:ext uri="{FF2B5EF4-FFF2-40B4-BE49-F238E27FC236}">
                <a16:creationId xmlns:a16="http://schemas.microsoft.com/office/drawing/2014/main" id="{437F98C1-7925-B4E1-8A9A-8C1EE050337D}"/>
              </a:ext>
            </a:extLst>
          </p:cNvPr>
          <p:cNvSpPr>
            <a:spLocks/>
          </p:cNvSpPr>
          <p:nvPr userDrawn="1"/>
        </p:nvSpPr>
        <p:spPr>
          <a:xfrm>
            <a:off x="756247" y="5536026"/>
            <a:ext cx="1646006" cy="1650245"/>
          </a:xfrm>
          <a:prstGeom prst="ellipse">
            <a:avLst/>
          </a:prstGeom>
          <a:solidFill>
            <a:srgbClr val="8BE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14" name="Oval 13">
            <a:extLst>
              <a:ext uri="{FF2B5EF4-FFF2-40B4-BE49-F238E27FC236}">
                <a16:creationId xmlns:a16="http://schemas.microsoft.com/office/drawing/2014/main" id="{020BAB49-7DE1-F84C-E4E1-34BC639F9FD2}"/>
              </a:ext>
            </a:extLst>
          </p:cNvPr>
          <p:cNvSpPr>
            <a:spLocks/>
          </p:cNvSpPr>
          <p:nvPr userDrawn="1"/>
        </p:nvSpPr>
        <p:spPr>
          <a:xfrm>
            <a:off x="1243798" y="2352556"/>
            <a:ext cx="2751951" cy="2759039"/>
          </a:xfrm>
          <a:prstGeom prst="ellipse">
            <a:avLst/>
          </a:prstGeom>
          <a:solidFill>
            <a:srgbClr val="136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pic>
        <p:nvPicPr>
          <p:cNvPr id="15" name="Picture 14" descr="A picture containing diagram&#10;&#10;Description automatically generated">
            <a:extLst>
              <a:ext uri="{FF2B5EF4-FFF2-40B4-BE49-F238E27FC236}">
                <a16:creationId xmlns:a16="http://schemas.microsoft.com/office/drawing/2014/main" id="{71120AC0-2B0D-ACEC-657C-3799D278237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6200000">
            <a:off x="-627909" y="3220557"/>
            <a:ext cx="4244315" cy="2991557"/>
          </a:xfrm>
          <a:prstGeom prst="rect">
            <a:avLst/>
          </a:prstGeom>
        </p:spPr>
      </p:pic>
      <p:sp>
        <p:nvSpPr>
          <p:cNvPr id="16" name="Rectangle 15">
            <a:extLst>
              <a:ext uri="{FF2B5EF4-FFF2-40B4-BE49-F238E27FC236}">
                <a16:creationId xmlns:a16="http://schemas.microsoft.com/office/drawing/2014/main" id="{DF7763D2-FA9B-CF59-8DB9-74409112DDCD}"/>
              </a:ext>
            </a:extLst>
          </p:cNvPr>
          <p:cNvSpPr>
            <a:spLocks/>
          </p:cNvSpPr>
          <p:nvPr userDrawn="1"/>
        </p:nvSpPr>
        <p:spPr>
          <a:xfrm>
            <a:off x="-140912" y="6854942"/>
            <a:ext cx="12332912" cy="33132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b="0" i="0" dirty="0">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accent1"/>
                </a:solidFill>
              </a:defRPr>
            </a:lvl1pPr>
          </a:lstStyle>
          <a:p>
            <a:r>
              <a:rPr lang="en-US" dirty="0"/>
              <a:t>[KLA] Curriculum team</a:t>
            </a:r>
            <a:endParaRPr lang="en-AU" dirty="0"/>
          </a:p>
        </p:txBody>
      </p:sp>
      <p:sp>
        <p:nvSpPr>
          <p:cNvPr id="17" name="Rectangle 16">
            <a:extLst>
              <a:ext uri="{FF2B5EF4-FFF2-40B4-BE49-F238E27FC236}">
                <a16:creationId xmlns:a16="http://schemas.microsoft.com/office/drawing/2014/main" id="{2F01921D-07D0-1A4B-903A-8BBD2F059D2D}"/>
              </a:ext>
            </a:extLst>
          </p:cNvPr>
          <p:cNvSpPr>
            <a:spLocks/>
          </p:cNvSpPr>
          <p:nvPr userDrawn="1"/>
        </p:nvSpPr>
        <p:spPr>
          <a:xfrm>
            <a:off x="2994991" y="0"/>
            <a:ext cx="9197009" cy="6858000"/>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b="0" i="0" dirty="0">
              <a:latin typeface="Arial" panose="020B0604020202020204" pitchFamily="34" charset="0"/>
            </a:endParaRPr>
          </a:p>
        </p:txBody>
      </p:sp>
    </p:spTree>
    <p:extLst>
      <p:ext uri="{BB962C8B-B14F-4D97-AF65-F5344CB8AC3E}">
        <p14:creationId xmlns:p14="http://schemas.microsoft.com/office/powerpoint/2010/main" val="3437967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11484000" cy="4536000"/>
          </a:xfrm>
        </p:spPr>
        <p:txBody>
          <a:bodyPr/>
          <a:lstStyle>
            <a:lvl1pPr>
              <a:lnSpc>
                <a:spcPct val="150000"/>
              </a:lnSpc>
              <a:defRPr sz="1800" b="0" i="0">
                <a:latin typeface="Arial" panose="020B0604020202020204" pitchFamily="34" charset="0"/>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234655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5558791" cy="4536000"/>
          </a:xfrm>
        </p:spPr>
        <p:txBody>
          <a:bodyPr/>
          <a:lstStyle>
            <a:lvl1pPr>
              <a:lnSpc>
                <a:spcPct val="150000"/>
              </a:lnSpc>
              <a:defRPr sz="1800" b="0" i="0">
                <a:latin typeface="Arial" panose="020B0604020202020204" pitchFamily="34" charset="0"/>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Picture Placeholder 4">
            <a:extLst>
              <a:ext uri="{FF2B5EF4-FFF2-40B4-BE49-F238E27FC236}">
                <a16:creationId xmlns:a16="http://schemas.microsoft.com/office/drawing/2014/main" id="{554A4670-F076-65AA-0E0F-9800FA7A267B}"/>
              </a:ext>
            </a:extLst>
          </p:cNvPr>
          <p:cNvSpPr>
            <a:spLocks noGrp="1"/>
          </p:cNvSpPr>
          <p:nvPr>
            <p:ph type="pic" sz="quarter" idx="19"/>
          </p:nvPr>
        </p:nvSpPr>
        <p:spPr>
          <a:xfrm>
            <a:off x="6167438" y="1620000"/>
            <a:ext cx="5676900" cy="4535997"/>
          </a:xfrm>
        </p:spPr>
        <p:txBody>
          <a:bodyPr/>
          <a:lstStyle/>
          <a:p>
            <a:r>
              <a:rPr lang="en-US"/>
              <a:t>Click icon to add picture</a:t>
            </a:r>
            <a:endParaRPr lang="en-AU" dirty="0"/>
          </a:p>
        </p:txBody>
      </p:sp>
    </p:spTree>
    <p:extLst>
      <p:ext uri="{BB962C8B-B14F-4D97-AF65-F5344CB8AC3E}">
        <p14:creationId xmlns:p14="http://schemas.microsoft.com/office/powerpoint/2010/main" val="96202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docum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7189116"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grpSp>
        <p:nvGrpSpPr>
          <p:cNvPr id="9" name="Group 8">
            <a:extLst>
              <a:ext uri="{FF2B5EF4-FFF2-40B4-BE49-F238E27FC236}">
                <a16:creationId xmlns:a16="http://schemas.microsoft.com/office/drawing/2014/main" id="{CCAAAAF6-B176-935C-A538-693CDE78E927}"/>
              </a:ext>
              <a:ext uri="{C183D7F6-B498-43B3-948B-1728B52AA6E4}">
                <adec:decorative xmlns:adec="http://schemas.microsoft.com/office/drawing/2017/decorative" val="1"/>
              </a:ext>
            </a:extLst>
          </p:cNvPr>
          <p:cNvGrpSpPr/>
          <p:nvPr userDrawn="1"/>
        </p:nvGrpSpPr>
        <p:grpSpPr>
          <a:xfrm>
            <a:off x="8464309" y="1951402"/>
            <a:ext cx="2752016" cy="3643219"/>
            <a:chOff x="735266" y="1125657"/>
            <a:chExt cx="3588486" cy="4493181"/>
          </a:xfrm>
        </p:grpSpPr>
        <p:pic>
          <p:nvPicPr>
            <p:cNvPr id="11" name="Picture 10">
              <a:extLst>
                <a:ext uri="{FF2B5EF4-FFF2-40B4-BE49-F238E27FC236}">
                  <a16:creationId xmlns:a16="http://schemas.microsoft.com/office/drawing/2014/main" id="{39EDA23A-0C57-EE9B-FA55-6F06A3A9B7BD}"/>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693977" flipH="1">
              <a:off x="1490357" y="1390460"/>
              <a:ext cx="2833395" cy="378884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2" name="Picture 11">
              <a:extLst>
                <a:ext uri="{FF2B5EF4-FFF2-40B4-BE49-F238E27FC236}">
                  <a16:creationId xmlns:a16="http://schemas.microsoft.com/office/drawing/2014/main" id="{76254A0B-F936-05B8-17DB-D95588C43D27}"/>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159253">
              <a:off x="1418457" y="1225105"/>
              <a:ext cx="2840013" cy="379769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3" name="Picture 12">
              <a:extLst>
                <a:ext uri="{FF2B5EF4-FFF2-40B4-BE49-F238E27FC236}">
                  <a16:creationId xmlns:a16="http://schemas.microsoft.com/office/drawing/2014/main" id="{1C524B62-EC36-35CE-09C5-37B1BA311954}"/>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21215311">
              <a:off x="735266" y="1125657"/>
              <a:ext cx="3360117" cy="4493181"/>
            </a:xfrm>
            <a:prstGeom prst="rect">
              <a:avLst/>
            </a:prstGeom>
            <a:ln w="76200">
              <a:solidFill>
                <a:schemeClr val="bg1"/>
              </a:solidFill>
            </a:ln>
            <a:effectLst>
              <a:outerShdw blurRad="292100" dist="139700" dir="2700000" algn="tl" rotWithShape="0">
                <a:schemeClr val="tx1">
                  <a:alpha val="31000"/>
                </a:schemeClr>
              </a:outerShdw>
            </a:effectLst>
          </p:spPr>
        </p:pic>
      </p:grpSp>
      <p:sp>
        <p:nvSpPr>
          <p:cNvPr id="6" name="Picture Placeholder 4">
            <a:extLst>
              <a:ext uri="{FF2B5EF4-FFF2-40B4-BE49-F238E27FC236}">
                <a16:creationId xmlns:a16="http://schemas.microsoft.com/office/drawing/2014/main" id="{F7C04AAD-E337-4CAB-A273-C8C3B3CA6921}"/>
              </a:ext>
            </a:extLst>
          </p:cNvPr>
          <p:cNvSpPr>
            <a:spLocks noGrp="1"/>
          </p:cNvSpPr>
          <p:nvPr>
            <p:ph type="pic" sz="quarter" idx="19" hasCustomPrompt="1"/>
          </p:nvPr>
        </p:nvSpPr>
        <p:spPr>
          <a:xfrm rot="21198164">
            <a:off x="8497994" y="1966625"/>
            <a:ext cx="2548889" cy="3635736"/>
          </a:xfrm>
        </p:spPr>
        <p:txBody>
          <a:bodyPr/>
          <a:lstStyle>
            <a:lvl1pPr>
              <a:defRPr/>
            </a:lvl1pPr>
          </a:lstStyle>
          <a:p>
            <a:r>
              <a:rPr lang="en-AU" dirty="0"/>
              <a:t>Document image</a:t>
            </a:r>
          </a:p>
        </p:txBody>
      </p:sp>
    </p:spTree>
    <p:extLst>
      <p:ext uri="{BB962C8B-B14F-4D97-AF65-F5344CB8AC3E}">
        <p14:creationId xmlns:p14="http://schemas.microsoft.com/office/powerpoint/2010/main" val="2122841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llout box">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5616000"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3" name="Rectangle: Rounded Corners 2">
            <a:extLst>
              <a:ext uri="{FF2B5EF4-FFF2-40B4-BE49-F238E27FC236}">
                <a16:creationId xmlns:a16="http://schemas.microsoft.com/office/drawing/2014/main" id="{E9F8B789-3BDD-E51F-0464-C5095105CA0B}"/>
              </a:ext>
            </a:extLst>
          </p:cNvPr>
          <p:cNvSpPr/>
          <p:nvPr userDrawn="1"/>
        </p:nvSpPr>
        <p:spPr>
          <a:xfrm>
            <a:off x="6379535" y="1583989"/>
            <a:ext cx="5452465" cy="4499997"/>
          </a:xfrm>
          <a:prstGeom prst="roundRect">
            <a:avLst>
              <a:gd name="adj" fmla="val 8003"/>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accent4"/>
              </a:solidFill>
              <a:latin typeface="Arial" panose="020B0604020202020204" pitchFamily="34" charset="0"/>
            </a:endParaRPr>
          </a:p>
        </p:txBody>
      </p:sp>
      <p:sp>
        <p:nvSpPr>
          <p:cNvPr id="6" name="Content Placeholder 2">
            <a:extLst>
              <a:ext uri="{FF2B5EF4-FFF2-40B4-BE49-F238E27FC236}">
                <a16:creationId xmlns:a16="http://schemas.microsoft.com/office/drawing/2014/main" id="{6B06FBC2-B6FD-CD3D-EFEE-C13756B43430}"/>
              </a:ext>
            </a:extLst>
          </p:cNvPr>
          <p:cNvSpPr>
            <a:spLocks noGrp="1"/>
          </p:cNvSpPr>
          <p:nvPr>
            <p:ph sz="half" idx="19" hasCustomPrompt="1"/>
          </p:nvPr>
        </p:nvSpPr>
        <p:spPr>
          <a:xfrm>
            <a:off x="6675237" y="1886738"/>
            <a:ext cx="4850456" cy="3869020"/>
          </a:xfrm>
        </p:spPr>
        <p:txBody>
          <a:bodyPr/>
          <a:lstStyle>
            <a:lvl1pPr algn="l">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89479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F8871C-2E9B-5DF5-2D4F-5A0C06C39A4C}"/>
              </a:ext>
              <a:ext uri="{C183D7F6-B498-43B3-948B-1728B52AA6E4}">
                <adec:decorative xmlns:adec="http://schemas.microsoft.com/office/drawing/2017/decorative" val="1"/>
              </a:ext>
            </a:extLst>
          </p:cNvPr>
          <p:cNvSpPr txBox="1"/>
          <p:nvPr userDrawn="1"/>
        </p:nvSpPr>
        <p:spPr>
          <a:xfrm>
            <a:off x="3269454" y="-263449"/>
            <a:ext cx="1963103" cy="2827973"/>
          </a:xfrm>
          <a:prstGeom prst="rect">
            <a:avLst/>
          </a:prstGeom>
          <a:noFill/>
        </p:spPr>
        <p:txBody>
          <a:bodyPr wrap="square" lIns="0" tIns="0" rIns="0" bIns="0" rtlCol="0">
            <a:noAutofit/>
          </a:bodyPr>
          <a:lstStyle/>
          <a:p>
            <a:pPr algn="l"/>
            <a:r>
              <a:rPr lang="en-AU" sz="35000" b="0" i="0" dirty="0">
                <a:solidFill>
                  <a:srgbClr val="CDD3D6"/>
                </a:solidFill>
                <a:latin typeface="Arial" panose="020B0604020202020204" pitchFamily="34" charset="0"/>
              </a:rPr>
              <a:t>“</a:t>
            </a:r>
          </a:p>
        </p:txBody>
      </p:sp>
      <p:cxnSp>
        <p:nvCxnSpPr>
          <p:cNvPr id="7" name="Straight Connector 6">
            <a:extLst>
              <a:ext uri="{FF2B5EF4-FFF2-40B4-BE49-F238E27FC236}">
                <a16:creationId xmlns:a16="http://schemas.microsoft.com/office/drawing/2014/main" id="{F9E1E980-8C11-D173-009D-B6A5EFB0E9C9}"/>
              </a:ext>
              <a:ext uri="{C183D7F6-B498-43B3-948B-1728B52AA6E4}">
                <adec:decorative xmlns:adec="http://schemas.microsoft.com/office/drawing/2017/decorative" val="1"/>
              </a:ext>
            </a:extLst>
          </p:cNvPr>
          <p:cNvCxnSpPr/>
          <p:nvPr userDrawn="1"/>
        </p:nvCxnSpPr>
        <p:spPr>
          <a:xfrm>
            <a:off x="3086574" y="359998"/>
            <a:ext cx="0" cy="597600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 Placeholder 14">
            <a:extLst>
              <a:ext uri="{FF2B5EF4-FFF2-40B4-BE49-F238E27FC236}">
                <a16:creationId xmlns:a16="http://schemas.microsoft.com/office/drawing/2014/main" id="{5F96F3EB-62B5-B30A-9550-210C8AC3F128}"/>
              </a:ext>
            </a:extLst>
          </p:cNvPr>
          <p:cNvSpPr>
            <a:spLocks noGrp="1"/>
          </p:cNvSpPr>
          <p:nvPr>
            <p:ph type="body" sz="quarter" idx="14" hasCustomPrompt="1"/>
          </p:nvPr>
        </p:nvSpPr>
        <p:spPr>
          <a:xfrm>
            <a:off x="3511550" y="2036762"/>
            <a:ext cx="8108950" cy="3458057"/>
          </a:xfr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lang="en-US" sz="2400" b="0" i="0" kern="1200" dirty="0" smtClean="0">
                <a:solidFill>
                  <a:schemeClr val="accent1"/>
                </a:solidFill>
                <a:latin typeface="Arial" panose="020B0604020202020204" pitchFamily="34" charset="0"/>
                <a:ea typeface="+mn-ea"/>
                <a:cs typeface="+mn-cs"/>
              </a:defRPr>
            </a:lvl1pPr>
          </a:lstStyle>
          <a:p>
            <a:pPr lvl="0"/>
            <a:r>
              <a:rPr lang="en-US" dirty="0"/>
              <a:t>Quote text</a:t>
            </a:r>
          </a:p>
        </p:txBody>
      </p:sp>
      <p:sp>
        <p:nvSpPr>
          <p:cNvPr id="10" name="Text Placeholder 14">
            <a:extLst>
              <a:ext uri="{FF2B5EF4-FFF2-40B4-BE49-F238E27FC236}">
                <a16:creationId xmlns:a16="http://schemas.microsoft.com/office/drawing/2014/main" id="{F1E02FEE-528E-0CDD-0DB4-625A0D610B6A}"/>
              </a:ext>
            </a:extLst>
          </p:cNvPr>
          <p:cNvSpPr>
            <a:spLocks noGrp="1"/>
          </p:cNvSpPr>
          <p:nvPr>
            <p:ph type="body" sz="quarter" idx="15" hasCustomPrompt="1"/>
          </p:nvPr>
        </p:nvSpPr>
        <p:spPr>
          <a:xfrm>
            <a:off x="3526324" y="5494820"/>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800" b="0" i="0" kern="1200" dirty="0" smtClean="0">
                <a:solidFill>
                  <a:schemeClr val="accent1"/>
                </a:solidFill>
                <a:latin typeface="Arial" panose="020B0604020202020204" pitchFamily="34" charset="0"/>
                <a:ea typeface="+mn-ea"/>
                <a:cs typeface="+mn-cs"/>
              </a:defRPr>
            </a:lvl1pPr>
          </a:lstStyle>
          <a:p>
            <a:pPr lvl="0"/>
            <a:r>
              <a:rPr lang="en-US" dirty="0"/>
              <a:t>– Author (</a:t>
            </a:r>
            <a:r>
              <a:rPr lang="en-US" dirty="0" err="1"/>
              <a:t>YYYY:page</a:t>
            </a:r>
            <a:r>
              <a:rPr lang="en-US" dirty="0"/>
              <a:t> number)</a:t>
            </a:r>
          </a:p>
        </p:txBody>
      </p:sp>
      <p:sp>
        <p:nvSpPr>
          <p:cNvPr id="11" name="Text Placeholder 14">
            <a:extLst>
              <a:ext uri="{FF2B5EF4-FFF2-40B4-BE49-F238E27FC236}">
                <a16:creationId xmlns:a16="http://schemas.microsoft.com/office/drawing/2014/main" id="{4727BE8E-6A1C-C35B-FE43-E4276FE9240C}"/>
              </a:ext>
            </a:extLst>
          </p:cNvPr>
          <p:cNvSpPr>
            <a:spLocks noGrp="1"/>
          </p:cNvSpPr>
          <p:nvPr>
            <p:ph type="body" sz="quarter" idx="16" hasCustomPrompt="1"/>
          </p:nvPr>
        </p:nvSpPr>
        <p:spPr>
          <a:xfrm>
            <a:off x="3526324" y="5912861"/>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200" b="0" i="0" kern="1200" dirty="0" smtClean="0">
                <a:solidFill>
                  <a:schemeClr val="tx1"/>
                </a:solidFill>
                <a:latin typeface="Arial" panose="020B0604020202020204" pitchFamily="34" charset="0"/>
                <a:ea typeface="+mn-ea"/>
                <a:cs typeface="+mn-cs"/>
              </a:defRPr>
            </a:lvl1pPr>
          </a:lstStyle>
          <a:p>
            <a:pPr lvl="0"/>
            <a:r>
              <a:rPr lang="en-US" dirty="0"/>
              <a:t>Name of text</a:t>
            </a:r>
          </a:p>
        </p:txBody>
      </p:sp>
      <p:pic>
        <p:nvPicPr>
          <p:cNvPr id="13" name="Picture 12">
            <a:extLst>
              <a:ext uri="{FF2B5EF4-FFF2-40B4-BE49-F238E27FC236}">
                <a16:creationId xmlns:a16="http://schemas.microsoft.com/office/drawing/2014/main" id="{0527177B-E69E-4192-EE46-019AE8C241BF}"/>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2669954" cy="6858000"/>
          </a:xfrm>
          <a:prstGeom prst="rect">
            <a:avLst/>
          </a:prstGeom>
        </p:spPr>
      </p:pic>
    </p:spTree>
    <p:extLst>
      <p:ext uri="{BB962C8B-B14F-4D97-AF65-F5344CB8AC3E}">
        <p14:creationId xmlns:p14="http://schemas.microsoft.com/office/powerpoint/2010/main" val="1786966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highlight blu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b="0" i="0">
                <a:solidFill>
                  <a:schemeClr val="accent1"/>
                </a:solidFill>
                <a:latin typeface="Arial" panose="020B0604020202020204" pitchFamily="34" charset="0"/>
              </a:defRPr>
            </a:lvl1pPr>
          </a:lstStyle>
          <a:p>
            <a:r>
              <a:rPr lang="en-US" dirty="0"/>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09331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bg1"/>
              </a:solidFill>
              <a:latin typeface="Arial" panose="020B0604020202020204" pitchFamily="34" charset="0"/>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tx2">
                  <a:lumMod val="40000"/>
                  <a:lumOff val="60000"/>
                </a:schemeClr>
              </a:solidFill>
              <a:latin typeface="Arial" panose="020B0604020202020204" pitchFamily="34" charset="0"/>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b="0" i="0">
                <a:solidFill>
                  <a:schemeClr val="accent1"/>
                </a:solidFill>
                <a:latin typeface="Arial" panose="020B0604020202020204" pitchFamily="34"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 name="Title 1">
            <a:extLst>
              <a:ext uri="{FF2B5EF4-FFF2-40B4-BE49-F238E27FC236}">
                <a16:creationId xmlns:a16="http://schemas.microsoft.com/office/drawing/2014/main" id="{88C7C230-6728-957B-B6ED-1DD9FE8060FF}"/>
              </a:ext>
            </a:extLst>
          </p:cNvPr>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rgbClr val="00296C"/>
                </a:solidFill>
              </a:defRPr>
            </a:lvl1pPr>
          </a:lstStyle>
          <a:p>
            <a:r>
              <a:rPr lang="en-US"/>
              <a:t>Click to edit Master title style</a:t>
            </a:r>
            <a:endParaRPr lang="en-US" dirty="0"/>
          </a:p>
        </p:txBody>
      </p:sp>
      <p:sp>
        <p:nvSpPr>
          <p:cNvPr id="13" name="Text Placeholder 51">
            <a:extLst>
              <a:ext uri="{FF2B5EF4-FFF2-40B4-BE49-F238E27FC236}">
                <a16:creationId xmlns:a16="http://schemas.microsoft.com/office/drawing/2014/main" id="{ED72B8C4-8D7B-20BD-9B46-1BC97B97697A}"/>
              </a:ext>
            </a:extLst>
          </p:cNvPr>
          <p:cNvSpPr>
            <a:spLocks noGrp="1"/>
          </p:cNvSpPr>
          <p:nvPr>
            <p:ph type="body" sz="quarter" idx="12" hasCustomPrompt="1"/>
          </p:nvPr>
        </p:nvSpPr>
        <p:spPr>
          <a:xfrm>
            <a:off x="359998" y="4778427"/>
            <a:ext cx="8532000" cy="424497"/>
          </a:xfrm>
        </p:spPr>
        <p:txBody>
          <a:bodyPr/>
          <a:lstStyle>
            <a:lvl1pPr>
              <a:defRPr sz="1800" b="0" i="0">
                <a:solidFill>
                  <a:schemeClr val="bg1"/>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15" name="Text Placeholder 51">
            <a:extLst>
              <a:ext uri="{FF2B5EF4-FFF2-40B4-BE49-F238E27FC236}">
                <a16:creationId xmlns:a16="http://schemas.microsoft.com/office/drawing/2014/main" id="{F75C817C-04B0-B672-91D9-B0DBB7B21B4D}"/>
              </a:ext>
            </a:extLst>
          </p:cNvPr>
          <p:cNvSpPr>
            <a:spLocks noGrp="1"/>
          </p:cNvSpPr>
          <p:nvPr>
            <p:ph type="body" sz="quarter" idx="13" hasCustomPrompt="1"/>
          </p:nvPr>
        </p:nvSpPr>
        <p:spPr>
          <a:xfrm>
            <a:off x="9071998" y="4273686"/>
            <a:ext cx="2772001" cy="424497"/>
          </a:xfrm>
        </p:spPr>
        <p:txBody>
          <a:bodyPr/>
          <a:lstStyle>
            <a:lvl1pPr>
              <a:defRPr sz="1800" b="0" i="0">
                <a:solidFill>
                  <a:schemeClr val="bg1"/>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6" name="Text Placeholder 51">
            <a:extLst>
              <a:ext uri="{FF2B5EF4-FFF2-40B4-BE49-F238E27FC236}">
                <a16:creationId xmlns:a16="http://schemas.microsoft.com/office/drawing/2014/main" id="{08636096-4E7F-7255-5E0A-F76A98B8F543}"/>
              </a:ext>
            </a:extLst>
          </p:cNvPr>
          <p:cNvSpPr>
            <a:spLocks noGrp="1"/>
          </p:cNvSpPr>
          <p:nvPr>
            <p:ph type="body" sz="quarter" idx="14" hasCustomPrompt="1"/>
          </p:nvPr>
        </p:nvSpPr>
        <p:spPr>
          <a:xfrm>
            <a:off x="359998" y="4273686"/>
            <a:ext cx="8532000" cy="424497"/>
          </a:xfrm>
        </p:spPr>
        <p:txBody>
          <a:bodyPr/>
          <a:lstStyle>
            <a:lvl1pPr>
              <a:defRPr b="0" i="0">
                <a:solidFill>
                  <a:schemeClr val="accent4"/>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3763651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highlight grey">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b="0" i="0">
                <a:solidFill>
                  <a:schemeClr val="accent1"/>
                </a:solidFill>
                <a:latin typeface="Arial" panose="020B0604020202020204" pitchFamily="34" charset="0"/>
              </a:defRPr>
            </a:lvl1pPr>
          </a:lstStyle>
          <a:p>
            <a:r>
              <a:rPr lang="en-US" dirty="0"/>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05381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eature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bg1"/>
              </a:solidFill>
              <a:latin typeface="Arial" panose="020B0604020202020204" pitchFamily="34"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b="0" i="0" smtClean="0">
                <a:latin typeface="Arial" panose="020B0604020202020204" pitchFamily="34" charset="0"/>
              </a:rPr>
              <a:pPr/>
              <a:t>‹#›</a:t>
            </a:fld>
            <a:endParaRPr lang="en-AU" b="0" i="0" dirty="0">
              <a:latin typeface="Arial" panose="020B0604020202020204" pitchFamily="34" charset="0"/>
            </a:endParaRPr>
          </a:p>
        </p:txBody>
      </p:sp>
    </p:spTree>
    <p:extLst>
      <p:ext uri="{BB962C8B-B14F-4D97-AF65-F5344CB8AC3E}">
        <p14:creationId xmlns:p14="http://schemas.microsoft.com/office/powerpoint/2010/main" val="2820490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eatur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bg1"/>
              </a:solidFill>
              <a:latin typeface="Arial" panose="020B0604020202020204" pitchFamily="34"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b="0" i="0" smtClean="0">
                <a:latin typeface="Arial" panose="020B0604020202020204" pitchFamily="34" charset="0"/>
              </a:rPr>
              <a:pPr/>
              <a:t>‹#›</a:t>
            </a:fld>
            <a:endParaRPr lang="en-AU" b="0" i="0" dirty="0">
              <a:latin typeface="Arial" panose="020B0604020202020204" pitchFamily="34" charset="0"/>
            </a:endParaRPr>
          </a:p>
        </p:txBody>
      </p:sp>
    </p:spTree>
    <p:extLst>
      <p:ext uri="{BB962C8B-B14F-4D97-AF65-F5344CB8AC3E}">
        <p14:creationId xmlns:p14="http://schemas.microsoft.com/office/powerpoint/2010/main" val="3684913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eature image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bg1"/>
              </a:solidFill>
              <a:latin typeface="Arial" panose="020B0604020202020204" pitchFamily="34"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3764207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eature image gre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bg1"/>
              </a:solidFill>
              <a:latin typeface="Arial" panose="020B0604020202020204" pitchFamily="34"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603984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eature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5400000" cy="294189"/>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763604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79894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a:t>Click to edit Master title style</a:t>
            </a:r>
          </a:p>
        </p:txBody>
      </p:sp>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1638296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620253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a:t>References</a:t>
            </a:r>
            <a:endParaRPr lang="en-AU"/>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b="0" i="0">
                <a:latin typeface="Arial" panose="020B0604020202020204" pitchFamily="34" charset="0"/>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84843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bg1"/>
              </a:solidFill>
              <a:latin typeface="Arial" panose="020B0604020202020204" pitchFamily="34" charset="0"/>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bg1"/>
              </a:solidFill>
              <a:latin typeface="Arial" panose="020B0604020202020204" pitchFamily="34" charset="0"/>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accent3"/>
              </a:solidFill>
              <a:latin typeface="Arial" panose="020B0604020202020204" pitchFamily="34" charset="0"/>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428999"/>
            <a:ext cx="4500000" cy="298457"/>
          </a:xfrm>
          <a:prstGeom prst="rect">
            <a:avLst/>
          </a:prstGeom>
        </p:spPr>
        <p:txBody>
          <a:bodyPr vert="horz" lIns="0" tIns="0" rIns="0" bIns="0" rtlCol="0" anchor="b" anchorCtr="0">
            <a:noAutofit/>
          </a:bodyPr>
          <a:lstStyle>
            <a:lvl1pPr algn="l">
              <a:defRPr sz="1400">
                <a:solidFill>
                  <a:schemeClr val="accent1"/>
                </a:solidFill>
                <a:latin typeface="Arial" panose="020B0604020202020204" pitchFamily="34" charset="0"/>
                <a:cs typeface="Arial" panose="020B0604020202020204" pitchFamily="34"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lvl1pPr>
              <a:defRPr>
                <a:latin typeface="Arial" panose="020B0604020202020204" pitchFamily="34" charset="0"/>
                <a:cs typeface="Arial" panose="020B0604020202020204" pitchFamily="34" charset="0"/>
              </a:defRPr>
            </a:lvl1pPr>
          </a:lstStyle>
          <a:p>
            <a:r>
              <a:rPr lang="en-US" dirty="0"/>
              <a:t>Click icon to add picture</a:t>
            </a:r>
            <a:endParaRPr lang="en-AU" dirty="0"/>
          </a:p>
        </p:txBody>
      </p:sp>
      <p:sp>
        <p:nvSpPr>
          <p:cNvPr id="9" name="Text Placeholder 51">
            <a:extLst>
              <a:ext uri="{FF2B5EF4-FFF2-40B4-BE49-F238E27FC236}">
                <a16:creationId xmlns:a16="http://schemas.microsoft.com/office/drawing/2014/main" id="{8539577E-818D-2906-641C-DBDD3A298498}"/>
              </a:ext>
            </a:extLst>
          </p:cNvPr>
          <p:cNvSpPr>
            <a:spLocks noGrp="1"/>
          </p:cNvSpPr>
          <p:nvPr>
            <p:ph type="body" sz="quarter" idx="12" hasCustomPrompt="1"/>
          </p:nvPr>
        </p:nvSpPr>
        <p:spPr>
          <a:xfrm>
            <a:off x="4195118" y="2787773"/>
            <a:ext cx="4500001" cy="424497"/>
          </a:xfrm>
        </p:spPr>
        <p:txBody>
          <a:bodyPr/>
          <a:lstStyle>
            <a:lvl1pPr>
              <a:defRPr sz="1800">
                <a:solidFill>
                  <a:schemeClr val="accent1"/>
                </a:solidFill>
                <a:latin typeface="Arial" panose="020B0604020202020204" pitchFamily="34" charset="0"/>
                <a:cs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title</a:t>
            </a:r>
            <a:endParaRPr lang="en-AU" dirty="0"/>
          </a:p>
        </p:txBody>
      </p:sp>
      <p:sp>
        <p:nvSpPr>
          <p:cNvPr id="10" name="Text Placeholder 51">
            <a:extLst>
              <a:ext uri="{FF2B5EF4-FFF2-40B4-BE49-F238E27FC236}">
                <a16:creationId xmlns:a16="http://schemas.microsoft.com/office/drawing/2014/main" id="{66A72753-E648-3DEC-E37B-76D131698DC4}"/>
              </a:ext>
            </a:extLst>
          </p:cNvPr>
          <p:cNvSpPr>
            <a:spLocks noGrp="1"/>
          </p:cNvSpPr>
          <p:nvPr>
            <p:ph type="body" sz="quarter" idx="14" hasCustomPrompt="1"/>
          </p:nvPr>
        </p:nvSpPr>
        <p:spPr>
          <a:xfrm>
            <a:off x="9071998" y="2357168"/>
            <a:ext cx="2772001" cy="424497"/>
          </a:xfrm>
        </p:spPr>
        <p:txBody>
          <a:bodyPr/>
          <a:lstStyle>
            <a:lvl1pPr>
              <a:defRPr sz="1800">
                <a:solidFill>
                  <a:schemeClr val="accent1"/>
                </a:solidFill>
                <a:latin typeface="Arial" panose="020B0604020202020204" pitchFamily="34" charset="0"/>
                <a:cs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2" name="Text Placeholder 51">
            <a:extLst>
              <a:ext uri="{FF2B5EF4-FFF2-40B4-BE49-F238E27FC236}">
                <a16:creationId xmlns:a16="http://schemas.microsoft.com/office/drawing/2014/main" id="{CC2E7161-226A-E92E-A156-32EFBA600856}"/>
              </a:ext>
            </a:extLst>
          </p:cNvPr>
          <p:cNvSpPr>
            <a:spLocks noGrp="1"/>
          </p:cNvSpPr>
          <p:nvPr>
            <p:ph type="body" sz="quarter" idx="15" hasCustomPrompt="1"/>
          </p:nvPr>
        </p:nvSpPr>
        <p:spPr>
          <a:xfrm>
            <a:off x="359998" y="2357168"/>
            <a:ext cx="3458240" cy="855102"/>
          </a:xfrm>
        </p:spPr>
        <p:txBody>
          <a:bodyPr/>
          <a:lstStyle>
            <a:lvl1pPr>
              <a:defRPr sz="2000" b="0" i="0">
                <a:solidFill>
                  <a:schemeClr val="accent2"/>
                </a:solidFill>
                <a:latin typeface="Arial" panose="020B0604020202020204" pitchFamily="34" charset="0"/>
                <a:cs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
        <p:nvSpPr>
          <p:cNvPr id="13" name="Text Placeholder 51">
            <a:extLst>
              <a:ext uri="{FF2B5EF4-FFF2-40B4-BE49-F238E27FC236}">
                <a16:creationId xmlns:a16="http://schemas.microsoft.com/office/drawing/2014/main" id="{B1069058-209B-FFBB-2663-876FCDF3127A}"/>
              </a:ext>
            </a:extLst>
          </p:cNvPr>
          <p:cNvSpPr>
            <a:spLocks noGrp="1"/>
          </p:cNvSpPr>
          <p:nvPr>
            <p:ph type="body" sz="quarter" idx="16" hasCustomPrompt="1"/>
          </p:nvPr>
        </p:nvSpPr>
        <p:spPr>
          <a:xfrm>
            <a:off x="4195118" y="2353833"/>
            <a:ext cx="4500001" cy="424497"/>
          </a:xfrm>
        </p:spPr>
        <p:txBody>
          <a:bodyPr/>
          <a:lstStyle>
            <a:lvl1pPr>
              <a:defRPr sz="1800" b="1">
                <a:solidFill>
                  <a:schemeClr val="accent1"/>
                </a:solidFill>
                <a:latin typeface="Arial" panose="020B0604020202020204" pitchFamily="34" charset="0"/>
                <a:cs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a:t>
            </a:r>
            <a:endParaRPr lang="en-AU" dirty="0"/>
          </a:p>
        </p:txBody>
      </p:sp>
    </p:spTree>
    <p:extLst>
      <p:ext uri="{BB962C8B-B14F-4D97-AF65-F5344CB8AC3E}">
        <p14:creationId xmlns:p14="http://schemas.microsoft.com/office/powerpoint/2010/main" val="1554953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b="0" i="0">
                <a:solidFill>
                  <a:schemeClr val="accent4"/>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376836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bg1"/>
              </a:solidFill>
              <a:latin typeface="Arial" panose="020B0604020202020204" pitchFamily="34"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b="0" i="0">
                <a:solidFill>
                  <a:schemeClr val="bg1"/>
                </a:solidFill>
                <a:latin typeface="Arial" panose="020B0604020202020204" pitchFamily="34" charset="0"/>
              </a:defRPr>
            </a:lvl1pPr>
          </a:lstStyle>
          <a:p>
            <a:r>
              <a:rPr lang="en-US" dirty="0"/>
              <a:t>NSW Department of Education</a:t>
            </a:r>
            <a:endParaRPr lang="en-AU" dirty="0"/>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b="0" i="0">
                <a:solidFill>
                  <a:schemeClr val="bg1"/>
                </a:solidFill>
                <a:latin typeface="Arial" panose="020B0604020202020204" pitchFamily="34" charset="0"/>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b="0" i="0">
                <a:solidFill>
                  <a:schemeClr val="accent4"/>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0" i="0">
                <a:solidFill>
                  <a:schemeClr val="bg1"/>
                </a:solidFill>
                <a:latin typeface="Arial" panose="020B0604020202020204" pitchFamily="34" charset="0"/>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b="0" i="0">
                <a:solidFill>
                  <a:schemeClr val="bg1"/>
                </a:solidFill>
                <a:latin typeface="Arial" panose="020B0604020202020204" pitchFamily="34" charset="0"/>
              </a:defRPr>
            </a:lvl1pPr>
          </a:lstStyle>
          <a:p>
            <a:pPr lvl="0"/>
            <a:r>
              <a:rPr lang="en-US" dirty="0"/>
              <a:t>Presenter title</a:t>
            </a:r>
            <a:endParaRPr lang="en-AU" dirty="0"/>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i="0">
                <a:solidFill>
                  <a:schemeClr val="bg1"/>
                </a:solidFill>
                <a:latin typeface="Arial" panose="020B0604020202020204" pitchFamily="34" charset="0"/>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spTree>
    <p:extLst>
      <p:ext uri="{BB962C8B-B14F-4D97-AF65-F5344CB8AC3E}">
        <p14:creationId xmlns:p14="http://schemas.microsoft.com/office/powerpoint/2010/main" val="2150515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5">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bg1"/>
              </a:solidFill>
              <a:latin typeface="Arial" panose="020B0604020202020204" pitchFamily="34"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b="0" i="0">
                <a:solidFill>
                  <a:schemeClr val="accent1"/>
                </a:solidFill>
                <a:latin typeface="Arial" panose="020B0604020202020204" pitchFamily="34" charset="0"/>
              </a:defRPr>
            </a:lvl1pPr>
          </a:lstStyle>
          <a:p>
            <a:r>
              <a:rPr lang="en-US" dirty="0"/>
              <a:t>NSW Department of Education</a:t>
            </a:r>
            <a:endParaRPr lang="en-AU" dirty="0"/>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b="0" i="0">
                <a:solidFill>
                  <a:schemeClr val="accent1"/>
                </a:solidFill>
                <a:latin typeface="Arial" panose="020B0604020202020204" pitchFamily="34" charset="0"/>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0" i="0">
                <a:solidFill>
                  <a:schemeClr val="accent1"/>
                </a:solidFill>
                <a:latin typeface="Arial" panose="020B0604020202020204" pitchFamily="34" charset="0"/>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b="0" i="0">
                <a:solidFill>
                  <a:schemeClr val="accent1"/>
                </a:solidFill>
                <a:latin typeface="Arial" panose="020B0604020202020204" pitchFamily="34" charset="0"/>
              </a:defRPr>
            </a:lvl1pPr>
          </a:lstStyle>
          <a:p>
            <a:pPr lvl="0"/>
            <a:r>
              <a:rPr lang="en-US" dirty="0"/>
              <a:t>Presenter title</a:t>
            </a:r>
            <a:endParaRPr lang="en-AU" dirty="0"/>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i="0">
                <a:solidFill>
                  <a:schemeClr val="accent1"/>
                </a:solidFill>
                <a:latin typeface="Arial" panose="020B0604020202020204" pitchFamily="34" charset="0"/>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pic>
        <p:nvPicPr>
          <p:cNvPr id="3" name="Picture 2">
            <a:extLst>
              <a:ext uri="{FF2B5EF4-FFF2-40B4-BE49-F238E27FC236}">
                <a16:creationId xmlns:a16="http://schemas.microsoft.com/office/drawing/2014/main" id="{454040E8-663F-9D55-A412-CF6E1BABF20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1224845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b="0" i="0">
                <a:solidFill>
                  <a:schemeClr val="bg1"/>
                </a:solidFill>
                <a:latin typeface="Arial" panose="020B0604020202020204" pitchFamily="34" charset="0"/>
              </a:defRPr>
            </a:lvl1pPr>
          </a:lstStyle>
          <a:p>
            <a:r>
              <a:rPr lang="en-AU" dirty="0"/>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b="0" i="0">
                <a:solidFill>
                  <a:schemeClr val="bg1"/>
                </a:solidFill>
                <a:latin typeface="Arial" panose="020B0604020202020204" pitchFamily="34" charset="0"/>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b="0" i="0">
                <a:solidFill>
                  <a:schemeClr val="accent4"/>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600370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b="0" i="0">
                <a:solidFill>
                  <a:schemeClr val="accent1"/>
                </a:solidFill>
                <a:latin typeface="Arial" panose="020B0604020202020204" pitchFamily="34" charset="0"/>
              </a:defRPr>
            </a:lvl1pPr>
          </a:lstStyle>
          <a:p>
            <a:r>
              <a:rPr lang="en-AU" dirty="0"/>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b="0" i="0">
                <a:solidFill>
                  <a:schemeClr val="accent1"/>
                </a:solidFill>
                <a:latin typeface="Arial" panose="020B0604020202020204" pitchFamily="34" charset="0"/>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b="0" i="0">
                <a:solidFill>
                  <a:schemeClr val="accent2"/>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Tree>
    <p:extLst>
      <p:ext uri="{BB962C8B-B14F-4D97-AF65-F5344CB8AC3E}">
        <p14:creationId xmlns:p14="http://schemas.microsoft.com/office/powerpoint/2010/main" val="1849562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3">
    <p:bg>
      <p:bgPr>
        <a:solidFill>
          <a:schemeClr val="accent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b="0" i="0">
                <a:solidFill>
                  <a:schemeClr val="bg1"/>
                </a:solidFill>
                <a:latin typeface="Arial" panose="020B0604020202020204" pitchFamily="34" charset="0"/>
              </a:defRPr>
            </a:lvl1pPr>
          </a:lstStyle>
          <a:p>
            <a:r>
              <a:rPr lang="en-AU" dirty="0"/>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b="0" i="0">
                <a:solidFill>
                  <a:schemeClr val="bg1"/>
                </a:solidFill>
                <a:latin typeface="Arial" panose="020B0604020202020204" pitchFamily="34" charset="0"/>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bg1"/>
                </a:solidFill>
              </a:defRPr>
            </a:lvl1pPr>
          </a:lstStyle>
          <a:p>
            <a:r>
              <a:rPr lang="en-US"/>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b="0" i="0">
                <a:solidFill>
                  <a:schemeClr val="accent4"/>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7" name="Picture 6">
            <a:extLst>
              <a:ext uri="{FF2B5EF4-FFF2-40B4-BE49-F238E27FC236}">
                <a16:creationId xmlns:a16="http://schemas.microsoft.com/office/drawing/2014/main" id="{E1E50149-E853-8C5B-AA8D-D4A37E17848B}"/>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Tree>
    <p:extLst>
      <p:ext uri="{BB962C8B-B14F-4D97-AF65-F5344CB8AC3E}">
        <p14:creationId xmlns:p14="http://schemas.microsoft.com/office/powerpoint/2010/main" val="3304547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4">
    <p:bg>
      <p:bgPr>
        <a:solidFill>
          <a:schemeClr val="accent4"/>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b="0" i="0">
                <a:solidFill>
                  <a:schemeClr val="accent1"/>
                </a:solidFill>
                <a:latin typeface="Arial" panose="020B0604020202020204" pitchFamily="34" charset="0"/>
              </a:defRPr>
            </a:lvl1pPr>
          </a:lstStyle>
          <a:p>
            <a:r>
              <a:rPr lang="en-AU" dirty="0"/>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b="0" i="0">
                <a:solidFill>
                  <a:schemeClr val="accent1"/>
                </a:solidFill>
                <a:latin typeface="Arial" panose="020B0604020202020204" pitchFamily="34" charset="0"/>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accent2"/>
                </a:solidFill>
              </a:defRPr>
            </a:lvl1pPr>
          </a:lstStyle>
          <a:p>
            <a:r>
              <a:rPr lang="en-US"/>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b="0" i="0">
                <a:solidFill>
                  <a:schemeClr val="accent2"/>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5" name="Picture 4">
            <a:extLst>
              <a:ext uri="{FF2B5EF4-FFF2-40B4-BE49-F238E27FC236}">
                <a16:creationId xmlns:a16="http://schemas.microsoft.com/office/drawing/2014/main" id="{BE67997B-1EF6-0F8C-A7CA-C69549ADFDA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3941517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dirty="0"/>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3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marL="0" marR="0" lvl="0"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dirty="0">
                <a:ln>
                  <a:noFill/>
                </a:ln>
                <a:solidFill>
                  <a:srgbClr val="22272B"/>
                </a:solidFill>
                <a:effectLst/>
                <a:uLnTx/>
                <a:uFillTx/>
                <a:latin typeface="Public Sans Light"/>
                <a:ea typeface="+mn-ea"/>
                <a:cs typeface="+mn-cs"/>
              </a:rPr>
              <a:t>Click to edit Master text styles</a:t>
            </a:r>
          </a:p>
          <a:p>
            <a:pPr marL="0" marR="0" lvl="1"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dirty="0">
                <a:ln>
                  <a:noFill/>
                </a:ln>
                <a:solidFill>
                  <a:srgbClr val="22272B"/>
                </a:solidFill>
                <a:effectLst/>
                <a:uLnTx/>
                <a:uFillTx/>
                <a:latin typeface="Public Sans Light"/>
                <a:ea typeface="+mn-ea"/>
                <a:cs typeface="+mn-cs"/>
              </a:rPr>
              <a:t>Second level</a:t>
            </a:r>
          </a:p>
          <a:p>
            <a:pPr marL="0" marR="0" lvl="2"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dirty="0">
                <a:ln>
                  <a:noFill/>
                </a:ln>
                <a:solidFill>
                  <a:srgbClr val="22272B"/>
                </a:solidFill>
                <a:effectLst/>
                <a:uLnTx/>
                <a:uFillTx/>
                <a:latin typeface="Public Sans Light"/>
                <a:ea typeface="+mn-ea"/>
                <a:cs typeface="+mn-cs"/>
              </a:rPr>
              <a:t>Third level</a:t>
            </a:r>
          </a:p>
          <a:p>
            <a:pPr marL="0" marR="0" lvl="3"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dirty="0">
                <a:ln>
                  <a:noFill/>
                </a:ln>
                <a:solidFill>
                  <a:srgbClr val="22272B"/>
                </a:solidFill>
                <a:effectLst/>
                <a:uLnTx/>
                <a:uFillTx/>
                <a:latin typeface="Public Sans Light"/>
                <a:ea typeface="+mn-ea"/>
                <a:cs typeface="+mn-cs"/>
              </a:rPr>
              <a:t>Fourth level</a:t>
            </a:r>
          </a:p>
          <a:p>
            <a:pPr marL="0" marR="0" lvl="4"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dirty="0">
                <a:ln>
                  <a:noFill/>
                </a:ln>
                <a:solidFill>
                  <a:srgbClr val="22272B"/>
                </a:solidFill>
                <a:effectLst/>
                <a:uLnTx/>
                <a:uFillTx/>
                <a:latin typeface="Public Sans Light"/>
                <a:ea typeface="+mn-ea"/>
                <a:cs typeface="+mn-cs"/>
              </a:rPr>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b="0" i="0">
                <a:solidFill>
                  <a:schemeClr val="tx1"/>
                </a:solidFill>
                <a:latin typeface="Arial" panose="020B0604020202020204" pitchFamily="34" charset="0"/>
              </a:defRPr>
            </a:lvl1p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3579804580"/>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 id="2147483770" r:id="rId15"/>
    <p:sldLayoutId id="2147483771" r:id="rId16"/>
    <p:sldLayoutId id="2147483772" r:id="rId17"/>
    <p:sldLayoutId id="2147483773" r:id="rId18"/>
    <p:sldLayoutId id="2147483774" r:id="rId19"/>
    <p:sldLayoutId id="2147483775" r:id="rId20"/>
    <p:sldLayoutId id="2147483776" r:id="rId21"/>
    <p:sldLayoutId id="2147483777" r:id="rId22"/>
    <p:sldLayoutId id="2147483778" r:id="rId23"/>
    <p:sldLayoutId id="2147483779" r:id="rId24"/>
    <p:sldLayoutId id="2147483780" r:id="rId25"/>
    <p:sldLayoutId id="2147483781" r:id="rId26"/>
    <p:sldLayoutId id="2147483782" r:id="rId27"/>
    <p:sldLayoutId id="2147483783" r:id="rId28"/>
    <p:sldLayoutId id="2147483784" r:id="rId29"/>
    <p:sldLayoutId id="2147483785"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b="0" i="0" kern="1200">
          <a:solidFill>
            <a:schemeClr val="tx1"/>
          </a:solidFill>
          <a:latin typeface="Arial" panose="020B0604020202020204" pitchFamily="34" charset="0"/>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i="0" kern="1200">
          <a:solidFill>
            <a:schemeClr val="tx1"/>
          </a:solidFill>
          <a:latin typeface="Arial" panose="020B0604020202020204" pitchFamily="34" charset="0"/>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i="0" kern="1200">
          <a:solidFill>
            <a:schemeClr val="tx1"/>
          </a:solidFill>
          <a:latin typeface="Arial" panose="020B0604020202020204" pitchFamily="34" charset="0"/>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b="0" i="0" kern="1200">
          <a:solidFill>
            <a:schemeClr val="tx1"/>
          </a:solidFill>
          <a:latin typeface="Arial" panose="020B0604020202020204" pitchFamily="34" charset="0"/>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b="0" i="0" kern="1200">
          <a:solidFill>
            <a:schemeClr val="tx1"/>
          </a:solidFill>
          <a:latin typeface="Arial" panose="020B0604020202020204" pitchFamily="34" charset="0"/>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b="0" i="0" kern="1200">
          <a:solidFill>
            <a:schemeClr val="tx1"/>
          </a:solidFill>
          <a:latin typeface="Arial" panose="020B0604020202020204" pitchFamily="34" charset="0"/>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8" Type="http://schemas.openxmlformats.org/officeDocument/2006/relationships/hyperlink" Target="https://education.nsw.gov.au/about-us/education-data-and-research/cese/publications/literature-reviews/cognitive-load-theory" TargetMode="External"/><Relationship Id="rId3" Type="http://schemas.openxmlformats.org/officeDocument/2006/relationships/hyperlink" Target="https://educationstandards.nsw.edu.au/wps/portal/nesa/mini-footer/copyright" TargetMode="External"/><Relationship Id="rId7" Type="http://schemas.openxmlformats.org/officeDocument/2006/relationships/hyperlink" Target="https://www.edresearch.edu.au/summaries-explainers/explainers/explicit-instruction" TargetMode="External"/><Relationship Id="rId2" Type="http://schemas.openxmlformats.org/officeDocument/2006/relationships/notesSlide" Target="../notesSlides/notesSlide25.xml"/><Relationship Id="rId1" Type="http://schemas.openxmlformats.org/officeDocument/2006/relationships/slideLayout" Target="../slideLayouts/slideLayout29.xml"/><Relationship Id="rId6" Type="http://schemas.openxmlformats.org/officeDocument/2006/relationships/hyperlink" Target="https://www.edresearch.edu.au/guides-resources/practice-guides/explain-learning-objectives" TargetMode="External"/><Relationship Id="rId11" Type="http://schemas.openxmlformats.org/officeDocument/2006/relationships/hyperlink" Target="https://ascd.org/el/articles/the-right-questions-the-right-way" TargetMode="External"/><Relationship Id="rId5" Type="http://schemas.openxmlformats.org/officeDocument/2006/relationships/hyperlink" Target="https://curriculum.nsw.edu.au/" TargetMode="External"/><Relationship Id="rId10" Type="http://schemas.openxmlformats.org/officeDocument/2006/relationships/hyperlink" Target="https://curriculum.nsw.edu.au/resources/glossary" TargetMode="External"/><Relationship Id="rId4" Type="http://schemas.openxmlformats.org/officeDocument/2006/relationships/hyperlink" Target="https://educationstandards.nsw.edu.au/wps/portal/nesa/home" TargetMode="External"/><Relationship Id="rId9" Type="http://schemas.openxmlformats.org/officeDocument/2006/relationships/hyperlink" Target="https://curriculum.nsw.edu.au/learning-areas/english/english-k-10-2022"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creativecommons.org/licenses/by/4.0/" TargetMode="Externa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80DCA-C293-2152-55AF-E5B31D2DB58B}"/>
              </a:ext>
            </a:extLst>
          </p:cNvPr>
          <p:cNvSpPr>
            <a:spLocks noGrp="1"/>
          </p:cNvSpPr>
          <p:nvPr>
            <p:ph type="ctrTitle"/>
          </p:nvPr>
        </p:nvSpPr>
        <p:spPr>
          <a:xfrm>
            <a:off x="359998" y="360000"/>
            <a:ext cx="11484001" cy="867739"/>
          </a:xfrm>
        </p:spPr>
        <p:txBody>
          <a:bodyPr/>
          <a:lstStyle/>
          <a:p>
            <a:r>
              <a:rPr lang="en-AU" dirty="0">
                <a:cs typeface="Arial" panose="020B0604020202020204" pitchFamily="34" charset="0"/>
              </a:rPr>
              <a:t>Year 10, Term 2 </a:t>
            </a:r>
            <a:r>
              <a:rPr lang="en-AU">
                <a:cs typeface="Arial" panose="020B0604020202020204" pitchFamily="34" charset="0"/>
              </a:rPr>
              <a:t>– Reshaping </a:t>
            </a:r>
            <a:r>
              <a:rPr lang="en-AU" dirty="0">
                <a:cs typeface="Arial" panose="020B0604020202020204" pitchFamily="34" charset="0"/>
              </a:rPr>
              <a:t>the world</a:t>
            </a:r>
          </a:p>
        </p:txBody>
      </p:sp>
      <p:sp>
        <p:nvSpPr>
          <p:cNvPr id="5" name="Text Placeholder 4">
            <a:extLst>
              <a:ext uri="{FF2B5EF4-FFF2-40B4-BE49-F238E27FC236}">
                <a16:creationId xmlns:a16="http://schemas.microsoft.com/office/drawing/2014/main" id="{E368C9B1-6A95-3062-79C4-DFE83DCF4429}"/>
              </a:ext>
            </a:extLst>
          </p:cNvPr>
          <p:cNvSpPr>
            <a:spLocks noGrp="1"/>
          </p:cNvSpPr>
          <p:nvPr>
            <p:ph type="body" sz="quarter" idx="15"/>
          </p:nvPr>
        </p:nvSpPr>
        <p:spPr>
          <a:xfrm>
            <a:off x="359997" y="2357168"/>
            <a:ext cx="10407319" cy="437403"/>
          </a:xfrm>
        </p:spPr>
        <p:txBody>
          <a:bodyPr/>
          <a:lstStyle/>
          <a:p>
            <a:r>
              <a:rPr lang="en-AU" dirty="0">
                <a:cs typeface="Arial" panose="020B0604020202020204" pitchFamily="34" charset="0"/>
              </a:rPr>
              <a:t>Phase 3, resource 6 – using active and passive voice in analytical writing – PowerPoint   </a:t>
            </a:r>
          </a:p>
          <a:p>
            <a:endParaRPr lang="en-US" dirty="0"/>
          </a:p>
        </p:txBody>
      </p:sp>
      <p:sp>
        <p:nvSpPr>
          <p:cNvPr id="3" name="Footer Placeholder 2">
            <a:extLst>
              <a:ext uri="{FF2B5EF4-FFF2-40B4-BE49-F238E27FC236}">
                <a16:creationId xmlns:a16="http://schemas.microsoft.com/office/drawing/2014/main" id="{051FD8CF-C27E-C7B4-97DE-0F9F22B120CF}"/>
              </a:ext>
            </a:extLst>
          </p:cNvPr>
          <p:cNvSpPr>
            <a:spLocks noGrp="1"/>
          </p:cNvSpPr>
          <p:nvPr>
            <p:ph type="ftr" sz="quarter" idx="3"/>
          </p:nvPr>
        </p:nvSpPr>
        <p:spPr/>
        <p:txBody>
          <a:bodyPr/>
          <a:lstStyle/>
          <a:p>
            <a:r>
              <a:rPr lang="en-US" dirty="0">
                <a:cs typeface="Arial" panose="020B0604020202020204" pitchFamily="34" charset="0"/>
              </a:rPr>
              <a:t>NSW Department of Education</a:t>
            </a:r>
            <a:endParaRPr lang="en-AU" dirty="0">
              <a:cs typeface="Arial" panose="020B0604020202020204" pitchFamily="34" charset="0"/>
            </a:endParaRPr>
          </a:p>
        </p:txBody>
      </p:sp>
      <p:pic>
        <p:nvPicPr>
          <p:cNvPr id="11" name="Picture Placeholder 8" descr="A group of people sitting at a table">
            <a:extLst>
              <a:ext uri="{FF2B5EF4-FFF2-40B4-BE49-F238E27FC236}">
                <a16:creationId xmlns:a16="http://schemas.microsoft.com/office/drawing/2014/main" id="{54ED55C0-122C-5024-86D9-291935B97F96}"/>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0" y="3924000"/>
            <a:ext cx="12192000" cy="2934000"/>
          </a:xfrm>
          <a:prstGeom prst="rect">
            <a:avLst/>
          </a:prstGeom>
        </p:spPr>
      </p:pic>
    </p:spTree>
    <p:extLst>
      <p:ext uri="{BB962C8B-B14F-4D97-AF65-F5344CB8AC3E}">
        <p14:creationId xmlns:p14="http://schemas.microsoft.com/office/powerpoint/2010/main" val="2481631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50DDFD0-E81B-FAC2-D61D-086EAA2A07A8}"/>
              </a:ext>
            </a:extLst>
          </p:cNvPr>
          <p:cNvSpPr>
            <a:spLocks noGrp="1"/>
          </p:cNvSpPr>
          <p:nvPr>
            <p:ph type="title"/>
          </p:nvPr>
        </p:nvSpPr>
        <p:spPr/>
        <p:txBody>
          <a:bodyPr anchor="t">
            <a:normAutofit/>
          </a:bodyPr>
          <a:lstStyle/>
          <a:p>
            <a:r>
              <a:rPr lang="en-AU" dirty="0">
                <a:cs typeface="Arial" panose="020B0604020202020204" pitchFamily="34" charset="0"/>
              </a:rPr>
              <a:t>When should passive voice be considered?</a:t>
            </a:r>
          </a:p>
        </p:txBody>
      </p:sp>
      <p:sp>
        <p:nvSpPr>
          <p:cNvPr id="9" name="Text Placeholder 8">
            <a:extLst>
              <a:ext uri="{FF2B5EF4-FFF2-40B4-BE49-F238E27FC236}">
                <a16:creationId xmlns:a16="http://schemas.microsoft.com/office/drawing/2014/main" id="{0CA09597-9DAE-E5D7-A3B7-C8E620BD65DE}"/>
              </a:ext>
            </a:extLst>
          </p:cNvPr>
          <p:cNvSpPr>
            <a:spLocks noGrp="1"/>
          </p:cNvSpPr>
          <p:nvPr>
            <p:ph type="body" sz="quarter" idx="18"/>
          </p:nvPr>
        </p:nvSpPr>
        <p:spPr/>
        <p:txBody>
          <a:bodyPr anchor="b">
            <a:noAutofit/>
          </a:bodyPr>
          <a:lstStyle/>
          <a:p>
            <a:pPr>
              <a:lnSpc>
                <a:spcPct val="140000"/>
              </a:lnSpc>
            </a:pPr>
            <a:r>
              <a:rPr lang="en-AU" dirty="0"/>
              <a:t>The use of passive voice</a:t>
            </a:r>
          </a:p>
        </p:txBody>
      </p:sp>
      <p:sp>
        <p:nvSpPr>
          <p:cNvPr id="8" name="Content Placeholder 7">
            <a:extLst>
              <a:ext uri="{FF2B5EF4-FFF2-40B4-BE49-F238E27FC236}">
                <a16:creationId xmlns:a16="http://schemas.microsoft.com/office/drawing/2014/main" id="{E4D2EB99-F53B-727A-B28C-8D597F63E3E5}"/>
              </a:ext>
            </a:extLst>
          </p:cNvPr>
          <p:cNvSpPr>
            <a:spLocks noGrp="1"/>
          </p:cNvSpPr>
          <p:nvPr>
            <p:ph idx="1"/>
          </p:nvPr>
        </p:nvSpPr>
        <p:spPr/>
        <p:txBody>
          <a:bodyPr vert="horz" lIns="0" tIns="0" rIns="0" bIns="0" rtlCol="0" anchor="t">
            <a:normAutofit/>
          </a:bodyPr>
          <a:lstStyle/>
          <a:p>
            <a:pPr>
              <a:spcAft>
                <a:spcPts val="600"/>
              </a:spcAft>
            </a:pPr>
            <a:r>
              <a:rPr lang="en-AU" dirty="0">
                <a:cs typeface="Arial"/>
              </a:rPr>
              <a:t>It is typically recommended that writers use active voice in academic writing as it allows the writer to provide direct and concise information. </a:t>
            </a:r>
          </a:p>
          <a:p>
            <a:pPr>
              <a:spcAft>
                <a:spcPts val="600"/>
              </a:spcAft>
            </a:pPr>
            <a:r>
              <a:rPr lang="en-AU" dirty="0">
                <a:cs typeface="Arial"/>
              </a:rPr>
              <a:t>Passive voice can be used to:</a:t>
            </a:r>
          </a:p>
          <a:p>
            <a:pPr marL="285750" indent="-285750">
              <a:spcAft>
                <a:spcPts val="600"/>
              </a:spcAft>
              <a:buFont typeface="Arial" panose="020B0604020202020204" pitchFamily="34" charset="0"/>
              <a:buChar char="•"/>
            </a:pPr>
            <a:r>
              <a:rPr lang="en-AU" dirty="0">
                <a:cs typeface="Arial"/>
              </a:rPr>
              <a:t>emphasise the action in the sentence rather than the actor</a:t>
            </a:r>
          </a:p>
          <a:p>
            <a:pPr marL="285750" indent="-285750">
              <a:spcAft>
                <a:spcPts val="600"/>
              </a:spcAft>
              <a:buFont typeface="Arial" panose="020B0604020202020204" pitchFamily="34" charset="0"/>
              <a:buChar char="•"/>
            </a:pPr>
            <a:r>
              <a:rPr lang="en-AU" dirty="0">
                <a:cs typeface="Arial"/>
              </a:rPr>
              <a:t>create mystery regarding the subject</a:t>
            </a:r>
          </a:p>
          <a:p>
            <a:pPr marL="285750" indent="-285750">
              <a:spcAft>
                <a:spcPts val="600"/>
              </a:spcAft>
              <a:buFont typeface="Arial" panose="020B0604020202020204" pitchFamily="34" charset="0"/>
              <a:buChar char="•"/>
            </a:pPr>
            <a:r>
              <a:rPr lang="en-AU" dirty="0">
                <a:cs typeface="Arial"/>
              </a:rPr>
              <a:t>avoid naming the subject or when the subject is unknown</a:t>
            </a:r>
          </a:p>
          <a:p>
            <a:pPr marL="285750" indent="-285750">
              <a:spcAft>
                <a:spcPts val="600"/>
              </a:spcAft>
              <a:buFont typeface="Arial" panose="020B0604020202020204" pitchFamily="34" charset="0"/>
              <a:buChar char="•"/>
            </a:pPr>
            <a:r>
              <a:rPr lang="en-AU" dirty="0">
                <a:cs typeface="Arial"/>
              </a:rPr>
              <a:t>focus on the object rather than the subject</a:t>
            </a:r>
          </a:p>
          <a:p>
            <a:pPr marL="285750" indent="-285750">
              <a:spcAft>
                <a:spcPts val="600"/>
              </a:spcAft>
              <a:buFont typeface="Arial" panose="020B0604020202020204" pitchFamily="34" charset="0"/>
              <a:buChar char="•"/>
            </a:pPr>
            <a:r>
              <a:rPr lang="en-AU" dirty="0">
                <a:cs typeface="Arial"/>
              </a:rPr>
              <a:t>focus on objective or factual information, like in scientific writing.</a:t>
            </a:r>
            <a:endParaRPr lang="en-AU" dirty="0">
              <a:cs typeface="Arial" panose="020B0604020202020204" pitchFamily="34" charset="0"/>
            </a:endParaRPr>
          </a:p>
        </p:txBody>
      </p:sp>
      <p:sp>
        <p:nvSpPr>
          <p:cNvPr id="3" name="Slide Number Placeholder 2">
            <a:extLst>
              <a:ext uri="{FF2B5EF4-FFF2-40B4-BE49-F238E27FC236}">
                <a16:creationId xmlns:a16="http://schemas.microsoft.com/office/drawing/2014/main" id="{D84F3F36-BD8A-C859-757A-A601401C8211}"/>
              </a:ext>
              <a:ext uri="{C183D7F6-B498-43B3-948B-1728B52AA6E4}">
                <adec:decorative xmlns:adec="http://schemas.microsoft.com/office/drawing/2017/decorative" val="1"/>
              </a:ext>
            </a:extLst>
          </p:cNvPr>
          <p:cNvSpPr>
            <a:spLocks noGrp="1"/>
          </p:cNvSpPr>
          <p:nvPr>
            <p:ph type="sldNum" sz="quarter" idx="10"/>
          </p:nvPr>
        </p:nvSpPr>
        <p:spPr/>
        <p:txBody>
          <a:bodyPr anchor="t">
            <a:normAutofit/>
          </a:bodyPr>
          <a:lstStyle/>
          <a:p>
            <a:pPr>
              <a:lnSpc>
                <a:spcPct val="90000"/>
              </a:lnSpc>
              <a:spcAft>
                <a:spcPts val="600"/>
              </a:spcAft>
            </a:pPr>
            <a:fld id="{10A01DC5-1685-4615-8240-15192985C6A2}" type="slidenum">
              <a:rPr lang="en-AU" smtClean="0"/>
              <a:pPr>
                <a:lnSpc>
                  <a:spcPct val="90000"/>
                </a:lnSpc>
                <a:spcAft>
                  <a:spcPts val="600"/>
                </a:spcAft>
              </a:pPr>
              <a:t>10</a:t>
            </a:fld>
            <a:endParaRPr lang="en-AU"/>
          </a:p>
        </p:txBody>
      </p:sp>
    </p:spTree>
    <p:extLst>
      <p:ext uri="{BB962C8B-B14F-4D97-AF65-F5344CB8AC3E}">
        <p14:creationId xmlns:p14="http://schemas.microsoft.com/office/powerpoint/2010/main" val="3580733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US" dirty="0">
                <a:cs typeface="Arial" panose="020B0604020202020204" pitchFamily="34" charset="0"/>
              </a:rPr>
              <a:t>Checking for understanding  </a:t>
            </a:r>
            <a:endParaRPr lang="en-AU" dirty="0">
              <a:cs typeface="Arial" panose="020B0604020202020204" pitchFamily="34" charset="0"/>
            </a:endParaRPr>
          </a:p>
        </p:txBody>
      </p:sp>
      <p:sp>
        <p:nvSpPr>
          <p:cNvPr id="6" name="Slide Number Placeholder 5">
            <a:extLst>
              <a:ext uri="{FF2B5EF4-FFF2-40B4-BE49-F238E27FC236}">
                <a16:creationId xmlns:a16="http://schemas.microsoft.com/office/drawing/2014/main" id="{91CC9984-1EC5-63F2-1511-A931BD1294B0}"/>
              </a:ext>
              <a:ext uri="{C183D7F6-B498-43B3-948B-1728B52AA6E4}">
                <adec:decorative xmlns:adec="http://schemas.microsoft.com/office/drawing/2017/decorative" val="1"/>
              </a:ext>
            </a:extLst>
          </p:cNvPr>
          <p:cNvSpPr>
            <a:spLocks noGrp="1"/>
          </p:cNvSpPr>
          <p:nvPr>
            <p:ph type="sldNum" sz="quarter" idx="4294967295"/>
          </p:nvPr>
        </p:nvSpPr>
        <p:spPr>
          <a:xfrm>
            <a:off x="11471275" y="6516688"/>
            <a:ext cx="720725" cy="179387"/>
          </a:xfrm>
        </p:spPr>
        <p:txBody>
          <a:bodyPr/>
          <a:lstStyle/>
          <a:p>
            <a:fld id="{10A01DC5-1685-4615-8240-15192985C6A2}" type="slidenum">
              <a:rPr lang="en-AU" smtClean="0"/>
              <a:pPr/>
              <a:t>11</a:t>
            </a:fld>
            <a:endParaRPr lang="en-AU"/>
          </a:p>
        </p:txBody>
      </p:sp>
    </p:spTree>
    <p:extLst>
      <p:ext uri="{BB962C8B-B14F-4D97-AF65-F5344CB8AC3E}">
        <p14:creationId xmlns:p14="http://schemas.microsoft.com/office/powerpoint/2010/main" val="1590451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50DDFD0-E81B-FAC2-D61D-086EAA2A07A8}"/>
              </a:ext>
            </a:extLst>
          </p:cNvPr>
          <p:cNvSpPr>
            <a:spLocks noGrp="1"/>
          </p:cNvSpPr>
          <p:nvPr>
            <p:ph type="title"/>
          </p:nvPr>
        </p:nvSpPr>
        <p:spPr/>
        <p:txBody>
          <a:bodyPr anchor="t">
            <a:normAutofit/>
          </a:bodyPr>
          <a:lstStyle/>
          <a:p>
            <a:r>
              <a:rPr lang="en-AU" dirty="0"/>
              <a:t>Checking for </a:t>
            </a:r>
            <a:r>
              <a:rPr lang="en-AU" dirty="0">
                <a:cs typeface="Arial" panose="020B0604020202020204" pitchFamily="34" charset="0"/>
              </a:rPr>
              <a:t>understanding</a:t>
            </a:r>
            <a:r>
              <a:rPr lang="en-AU" dirty="0"/>
              <a:t> </a:t>
            </a:r>
          </a:p>
        </p:txBody>
      </p:sp>
      <p:sp>
        <p:nvSpPr>
          <p:cNvPr id="9" name="Text Placeholder 8">
            <a:extLst>
              <a:ext uri="{FF2B5EF4-FFF2-40B4-BE49-F238E27FC236}">
                <a16:creationId xmlns:a16="http://schemas.microsoft.com/office/drawing/2014/main" id="{0CA09597-9DAE-E5D7-A3B7-C8E620BD65DE}"/>
              </a:ext>
            </a:extLst>
          </p:cNvPr>
          <p:cNvSpPr>
            <a:spLocks noGrp="1"/>
          </p:cNvSpPr>
          <p:nvPr>
            <p:ph type="body" sz="quarter" idx="18"/>
          </p:nvPr>
        </p:nvSpPr>
        <p:spPr/>
        <p:txBody>
          <a:bodyPr anchor="b">
            <a:noAutofit/>
          </a:bodyPr>
          <a:lstStyle/>
          <a:p>
            <a:pPr>
              <a:lnSpc>
                <a:spcPct val="140000"/>
              </a:lnSpc>
            </a:pPr>
            <a:r>
              <a:rPr lang="en-AU" dirty="0"/>
              <a:t>What do you know?</a:t>
            </a:r>
          </a:p>
        </p:txBody>
      </p:sp>
      <p:sp>
        <p:nvSpPr>
          <p:cNvPr id="8" name="Content Placeholder 7">
            <a:extLst>
              <a:ext uri="{FF2B5EF4-FFF2-40B4-BE49-F238E27FC236}">
                <a16:creationId xmlns:a16="http://schemas.microsoft.com/office/drawing/2014/main" id="{E4D2EB99-F53B-727A-B28C-8D597F63E3E5}"/>
              </a:ext>
            </a:extLst>
          </p:cNvPr>
          <p:cNvSpPr>
            <a:spLocks noGrp="1"/>
          </p:cNvSpPr>
          <p:nvPr>
            <p:ph idx="1"/>
          </p:nvPr>
        </p:nvSpPr>
        <p:spPr/>
        <p:txBody>
          <a:bodyPr vert="horz" lIns="0" tIns="0" rIns="0" bIns="0" rtlCol="0" anchor="t">
            <a:normAutofit/>
          </a:bodyPr>
          <a:lstStyle/>
          <a:p>
            <a:pPr marL="457200" indent="-457200">
              <a:buFont typeface="+mj-lt"/>
              <a:buAutoNum type="arabicPeriod"/>
            </a:pPr>
            <a:r>
              <a:rPr lang="en-AU" dirty="0"/>
              <a:t>What are the differences between active and passive voice? </a:t>
            </a:r>
          </a:p>
          <a:p>
            <a:pPr marL="457200" indent="-457200">
              <a:buFont typeface="+mj-lt"/>
              <a:buAutoNum type="arabicPeriod"/>
            </a:pPr>
            <a:r>
              <a:rPr lang="en-AU" dirty="0"/>
              <a:t>What impact do you think this will have on the reader?</a:t>
            </a:r>
          </a:p>
        </p:txBody>
      </p:sp>
      <p:sp>
        <p:nvSpPr>
          <p:cNvPr id="3" name="Slide Number Placeholder 2">
            <a:extLst>
              <a:ext uri="{FF2B5EF4-FFF2-40B4-BE49-F238E27FC236}">
                <a16:creationId xmlns:a16="http://schemas.microsoft.com/office/drawing/2014/main" id="{D84F3F36-BD8A-C859-757A-A601401C8211}"/>
              </a:ext>
              <a:ext uri="{C183D7F6-B498-43B3-948B-1728B52AA6E4}">
                <adec:decorative xmlns:adec="http://schemas.microsoft.com/office/drawing/2017/decorative" val="1"/>
              </a:ext>
            </a:extLst>
          </p:cNvPr>
          <p:cNvSpPr>
            <a:spLocks noGrp="1"/>
          </p:cNvSpPr>
          <p:nvPr>
            <p:ph type="sldNum" sz="quarter" idx="10"/>
          </p:nvPr>
        </p:nvSpPr>
        <p:spPr/>
        <p:txBody>
          <a:bodyPr anchor="t">
            <a:normAutofit/>
          </a:bodyPr>
          <a:lstStyle/>
          <a:p>
            <a:pPr>
              <a:lnSpc>
                <a:spcPct val="90000"/>
              </a:lnSpc>
              <a:spcAft>
                <a:spcPts val="600"/>
              </a:spcAft>
            </a:pPr>
            <a:fld id="{10A01DC5-1685-4615-8240-15192985C6A2}" type="slidenum">
              <a:rPr lang="en-AU" smtClean="0"/>
              <a:pPr>
                <a:lnSpc>
                  <a:spcPct val="90000"/>
                </a:lnSpc>
                <a:spcAft>
                  <a:spcPts val="600"/>
                </a:spcAft>
              </a:pPr>
              <a:t>12</a:t>
            </a:fld>
            <a:endParaRPr lang="en-AU" dirty="0"/>
          </a:p>
        </p:txBody>
      </p:sp>
    </p:spTree>
    <p:extLst>
      <p:ext uri="{BB962C8B-B14F-4D97-AF65-F5344CB8AC3E}">
        <p14:creationId xmlns:p14="http://schemas.microsoft.com/office/powerpoint/2010/main" val="135829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a:xfrm>
            <a:off x="540000" y="4067881"/>
            <a:ext cx="11023109" cy="1650013"/>
          </a:xfrm>
        </p:spPr>
        <p:txBody>
          <a:bodyPr/>
          <a:lstStyle/>
          <a:p>
            <a:r>
              <a:rPr lang="en-US" dirty="0">
                <a:cs typeface="Arial" panose="020B0604020202020204" pitchFamily="34" charset="0"/>
              </a:rPr>
              <a:t>Gradual release of responsibility – guided practice or ‘We do’</a:t>
            </a:r>
            <a:endParaRPr lang="en-AU" dirty="0">
              <a:cs typeface="Arial" panose="020B0604020202020204" pitchFamily="34" charset="0"/>
            </a:endParaRPr>
          </a:p>
        </p:txBody>
      </p:sp>
      <p:sp>
        <p:nvSpPr>
          <p:cNvPr id="6" name="Slide Number Placeholder 5">
            <a:extLst>
              <a:ext uri="{FF2B5EF4-FFF2-40B4-BE49-F238E27FC236}">
                <a16:creationId xmlns:a16="http://schemas.microsoft.com/office/drawing/2014/main" id="{91CC9984-1EC5-63F2-1511-A931BD1294B0}"/>
              </a:ext>
              <a:ext uri="{C183D7F6-B498-43B3-948B-1728B52AA6E4}">
                <adec:decorative xmlns:adec="http://schemas.microsoft.com/office/drawing/2017/decorative" val="1"/>
              </a:ext>
            </a:extLst>
          </p:cNvPr>
          <p:cNvSpPr>
            <a:spLocks noGrp="1"/>
          </p:cNvSpPr>
          <p:nvPr>
            <p:ph type="sldNum" sz="quarter" idx="4294967295"/>
          </p:nvPr>
        </p:nvSpPr>
        <p:spPr>
          <a:xfrm>
            <a:off x="11471275" y="6516688"/>
            <a:ext cx="720725" cy="179387"/>
          </a:xfrm>
        </p:spPr>
        <p:txBody>
          <a:bodyPr/>
          <a:lstStyle/>
          <a:p>
            <a:fld id="{10A01DC5-1685-4615-8240-15192985C6A2}" type="slidenum">
              <a:rPr lang="en-AU" smtClean="0"/>
              <a:pPr/>
              <a:t>13</a:t>
            </a:fld>
            <a:endParaRPr lang="en-AU"/>
          </a:p>
        </p:txBody>
      </p:sp>
    </p:spTree>
    <p:extLst>
      <p:ext uri="{BB962C8B-B14F-4D97-AF65-F5344CB8AC3E}">
        <p14:creationId xmlns:p14="http://schemas.microsoft.com/office/powerpoint/2010/main" val="4286689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84F3F36-BD8A-C859-757A-A601401C8211}"/>
              </a:ext>
              <a:ext uri="{C183D7F6-B498-43B3-948B-1728B52AA6E4}">
                <adec:decorative xmlns:adec="http://schemas.microsoft.com/office/drawing/2017/decorative" val="1"/>
              </a:ext>
            </a:extLst>
          </p:cNvPr>
          <p:cNvSpPr>
            <a:spLocks noGrp="1"/>
          </p:cNvSpPr>
          <p:nvPr>
            <p:ph type="sldNum" sz="quarter" idx="12"/>
          </p:nvPr>
        </p:nvSpPr>
        <p:spPr/>
        <p:txBody>
          <a:bodyPr anchor="t">
            <a:normAutofit/>
          </a:bodyPr>
          <a:lstStyle/>
          <a:p>
            <a:pPr>
              <a:lnSpc>
                <a:spcPct val="90000"/>
              </a:lnSpc>
              <a:spcAft>
                <a:spcPts val="600"/>
              </a:spcAft>
            </a:pPr>
            <a:fld id="{10A01DC5-1685-4615-8240-15192985C6A2}" type="slidenum">
              <a:rPr lang="en-AU" smtClean="0"/>
              <a:pPr>
                <a:lnSpc>
                  <a:spcPct val="90000"/>
                </a:lnSpc>
                <a:spcAft>
                  <a:spcPts val="600"/>
                </a:spcAft>
              </a:pPr>
              <a:t>14</a:t>
            </a:fld>
            <a:endParaRPr lang="en-AU" dirty="0"/>
          </a:p>
        </p:txBody>
      </p:sp>
      <p:sp>
        <p:nvSpPr>
          <p:cNvPr id="7" name="Title 6">
            <a:extLst>
              <a:ext uri="{FF2B5EF4-FFF2-40B4-BE49-F238E27FC236}">
                <a16:creationId xmlns:a16="http://schemas.microsoft.com/office/drawing/2014/main" id="{050DDFD0-E81B-FAC2-D61D-086EAA2A07A8}"/>
              </a:ext>
            </a:extLst>
          </p:cNvPr>
          <p:cNvSpPr>
            <a:spLocks noGrp="1"/>
          </p:cNvSpPr>
          <p:nvPr>
            <p:ph type="title"/>
          </p:nvPr>
        </p:nvSpPr>
        <p:spPr/>
        <p:txBody>
          <a:bodyPr anchor="t">
            <a:normAutofit/>
          </a:bodyPr>
          <a:lstStyle/>
          <a:p>
            <a:r>
              <a:rPr lang="en-AU" dirty="0">
                <a:cs typeface="Arial" panose="020B0604020202020204" pitchFamily="34" charset="0"/>
              </a:rPr>
              <a:t>Active or passive voice exercise</a:t>
            </a:r>
          </a:p>
        </p:txBody>
      </p:sp>
      <p:sp>
        <p:nvSpPr>
          <p:cNvPr id="9" name="Text Placeholder 8">
            <a:extLst>
              <a:ext uri="{FF2B5EF4-FFF2-40B4-BE49-F238E27FC236}">
                <a16:creationId xmlns:a16="http://schemas.microsoft.com/office/drawing/2014/main" id="{0CA09597-9DAE-E5D7-A3B7-C8E620BD65DE}"/>
              </a:ext>
            </a:extLst>
          </p:cNvPr>
          <p:cNvSpPr>
            <a:spLocks noGrp="1"/>
          </p:cNvSpPr>
          <p:nvPr>
            <p:ph type="body" sz="quarter" idx="18"/>
          </p:nvPr>
        </p:nvSpPr>
        <p:spPr>
          <a:xfrm>
            <a:off x="360000" y="1412328"/>
            <a:ext cx="10080000" cy="310015"/>
          </a:xfrm>
        </p:spPr>
        <p:txBody>
          <a:bodyPr anchor="b">
            <a:noAutofit/>
          </a:bodyPr>
          <a:lstStyle/>
          <a:p>
            <a:pPr>
              <a:lnSpc>
                <a:spcPct val="140000"/>
              </a:lnSpc>
            </a:pPr>
            <a:r>
              <a:rPr lang="en-AU" dirty="0">
                <a:cs typeface="Arial" panose="020B0604020202020204" pitchFamily="34" charset="0"/>
              </a:rPr>
              <a:t>In your workbooks, indicate which sentences use the active voice and which use the passive voice. </a:t>
            </a:r>
          </a:p>
        </p:txBody>
      </p:sp>
      <p:sp>
        <p:nvSpPr>
          <p:cNvPr id="8" name="Content Placeholder 7">
            <a:extLst>
              <a:ext uri="{FF2B5EF4-FFF2-40B4-BE49-F238E27FC236}">
                <a16:creationId xmlns:a16="http://schemas.microsoft.com/office/drawing/2014/main" id="{E4D2EB99-F53B-727A-B28C-8D597F63E3E5}"/>
              </a:ext>
            </a:extLst>
          </p:cNvPr>
          <p:cNvSpPr>
            <a:spLocks noGrp="1"/>
          </p:cNvSpPr>
          <p:nvPr>
            <p:ph idx="4294967295"/>
          </p:nvPr>
        </p:nvSpPr>
        <p:spPr>
          <a:xfrm>
            <a:off x="360001" y="2082018"/>
            <a:ext cx="11832000" cy="4074307"/>
          </a:xfrm>
        </p:spPr>
        <p:txBody>
          <a:bodyPr vert="horz" lIns="0" tIns="0" rIns="0" bIns="0" rtlCol="0" anchor="t">
            <a:normAutofit lnSpcReduction="10000"/>
          </a:bodyPr>
          <a:lstStyle/>
          <a:p>
            <a:pPr marL="342900" indent="-342900">
              <a:spcAft>
                <a:spcPts val="600"/>
              </a:spcAft>
              <a:buFont typeface="+mj-lt"/>
              <a:buAutoNum type="arabicPeriod"/>
            </a:pPr>
            <a:r>
              <a:rPr lang="en-AU" dirty="0">
                <a:cs typeface="Arial" panose="020B0604020202020204" pitchFamily="34" charset="0"/>
              </a:rPr>
              <a:t>Researchers conducted a study on the effects of air pollution.</a:t>
            </a:r>
          </a:p>
          <a:p>
            <a:pPr marL="342900" indent="-342900">
              <a:spcAft>
                <a:spcPts val="600"/>
              </a:spcAft>
              <a:buFont typeface="+mj-lt"/>
              <a:buAutoNum type="arabicPeriod"/>
            </a:pPr>
            <a:r>
              <a:rPr lang="en-AU" dirty="0">
                <a:cs typeface="Arial" panose="020B0604020202020204" pitchFamily="34" charset="0"/>
              </a:rPr>
              <a:t>Coffee has been consumed by many people over the years.</a:t>
            </a:r>
          </a:p>
          <a:p>
            <a:pPr marL="342900" indent="-342900">
              <a:spcAft>
                <a:spcPts val="600"/>
              </a:spcAft>
              <a:buFont typeface="+mj-lt"/>
              <a:buAutoNum type="arabicPeriod"/>
            </a:pPr>
            <a:r>
              <a:rPr lang="en-AU" dirty="0">
                <a:cs typeface="Arial" panose="020B0604020202020204" pitchFamily="34" charset="0"/>
              </a:rPr>
              <a:t>The issue was resolved by the customer service team. </a:t>
            </a:r>
          </a:p>
          <a:p>
            <a:pPr marL="342900" indent="-342900">
              <a:spcAft>
                <a:spcPts val="600"/>
              </a:spcAft>
              <a:buFont typeface="+mj-lt"/>
              <a:buAutoNum type="arabicPeriod"/>
            </a:pPr>
            <a:r>
              <a:rPr lang="en-AU" dirty="0">
                <a:cs typeface="Arial" panose="020B0604020202020204" pitchFamily="34" charset="0"/>
              </a:rPr>
              <a:t>The teacher explained the lesson thoroughly.</a:t>
            </a:r>
          </a:p>
          <a:p>
            <a:pPr marL="342900" indent="-342900">
              <a:spcAft>
                <a:spcPts val="600"/>
              </a:spcAft>
              <a:buFont typeface="+mj-lt"/>
              <a:buAutoNum type="arabicPeriod"/>
            </a:pPr>
            <a:r>
              <a:rPr lang="en-AU" dirty="0">
                <a:cs typeface="Arial" panose="020B0604020202020204" pitchFamily="34" charset="0"/>
              </a:rPr>
              <a:t>The project was completed by the team.</a:t>
            </a:r>
          </a:p>
          <a:p>
            <a:pPr marL="342900" indent="-342900">
              <a:spcAft>
                <a:spcPts val="600"/>
              </a:spcAft>
              <a:buFont typeface="+mj-lt"/>
              <a:buAutoNum type="arabicPeriod"/>
            </a:pPr>
            <a:r>
              <a:rPr lang="en-AU" dirty="0">
                <a:cs typeface="Arial" panose="020B0604020202020204" pitchFamily="34" charset="0"/>
              </a:rPr>
              <a:t>The chef cooked a delicious meal.</a:t>
            </a:r>
          </a:p>
          <a:p>
            <a:pPr>
              <a:spcAft>
                <a:spcPts val="600"/>
              </a:spcAft>
            </a:pPr>
            <a:r>
              <a:rPr lang="en-AU" dirty="0">
                <a:cs typeface="Arial" panose="020B0604020202020204" pitchFamily="34" charset="0"/>
              </a:rPr>
              <a:t>After you have answered these questions, review them with your teacher and then take two examples above and attempt to change them from active to passive or from passive to active.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3748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50DDFD0-E81B-FAC2-D61D-086EAA2A07A8}"/>
              </a:ext>
            </a:extLst>
          </p:cNvPr>
          <p:cNvSpPr>
            <a:spLocks noGrp="1"/>
          </p:cNvSpPr>
          <p:nvPr>
            <p:ph type="title"/>
          </p:nvPr>
        </p:nvSpPr>
        <p:spPr/>
        <p:txBody>
          <a:bodyPr anchor="t">
            <a:normAutofit/>
          </a:bodyPr>
          <a:lstStyle/>
          <a:p>
            <a:r>
              <a:rPr lang="en-AU" dirty="0">
                <a:cs typeface="Arial" panose="020B0604020202020204" pitchFamily="34" charset="0"/>
              </a:rPr>
              <a:t>Active or passive voice supplementary slide (1)</a:t>
            </a:r>
          </a:p>
        </p:txBody>
      </p:sp>
      <p:sp>
        <p:nvSpPr>
          <p:cNvPr id="9" name="Text Placeholder 8">
            <a:extLst>
              <a:ext uri="{FF2B5EF4-FFF2-40B4-BE49-F238E27FC236}">
                <a16:creationId xmlns:a16="http://schemas.microsoft.com/office/drawing/2014/main" id="{0CA09597-9DAE-E5D7-A3B7-C8E620BD65DE}"/>
              </a:ext>
            </a:extLst>
          </p:cNvPr>
          <p:cNvSpPr>
            <a:spLocks noGrp="1"/>
          </p:cNvSpPr>
          <p:nvPr>
            <p:ph type="body" sz="quarter" idx="18"/>
          </p:nvPr>
        </p:nvSpPr>
        <p:spPr/>
        <p:txBody>
          <a:bodyPr anchor="b">
            <a:noAutofit/>
          </a:bodyPr>
          <a:lstStyle/>
          <a:p>
            <a:pPr>
              <a:lnSpc>
                <a:spcPct val="140000"/>
              </a:lnSpc>
            </a:pPr>
            <a:r>
              <a:rPr lang="en-AU" dirty="0">
                <a:cs typeface="Arial" panose="020B0604020202020204" pitchFamily="34" charset="0"/>
              </a:rPr>
              <a:t>Finding the subject, object and verb in a sentence.</a:t>
            </a:r>
          </a:p>
        </p:txBody>
      </p:sp>
      <p:graphicFrame>
        <p:nvGraphicFramePr>
          <p:cNvPr id="5" name="Table 4">
            <a:extLst>
              <a:ext uri="{FF2B5EF4-FFF2-40B4-BE49-F238E27FC236}">
                <a16:creationId xmlns:a16="http://schemas.microsoft.com/office/drawing/2014/main" id="{7151552F-C1C8-8988-269F-17E37C56F7D3}"/>
              </a:ext>
            </a:extLst>
          </p:cNvPr>
          <p:cNvGraphicFramePr>
            <a:graphicFrameLocks noGrp="1"/>
          </p:cNvGraphicFramePr>
          <p:nvPr>
            <p:extLst>
              <p:ext uri="{D42A27DB-BD31-4B8C-83A1-F6EECF244321}">
                <p14:modId xmlns:p14="http://schemas.microsoft.com/office/powerpoint/2010/main" val="1626332553"/>
              </p:ext>
            </p:extLst>
          </p:nvPr>
        </p:nvGraphicFramePr>
        <p:xfrm>
          <a:off x="354000" y="1732584"/>
          <a:ext cx="11484000" cy="3150784"/>
        </p:xfrm>
        <a:graphic>
          <a:graphicData uri="http://schemas.openxmlformats.org/drawingml/2006/table">
            <a:tbl>
              <a:tblPr firstRow="1" bandRow="1">
                <a:tableStyleId>{69012ECD-51FC-41F1-AA8D-1B2483CD663E}</a:tableStyleId>
              </a:tblPr>
              <a:tblGrid>
                <a:gridCol w="5742000">
                  <a:extLst>
                    <a:ext uri="{9D8B030D-6E8A-4147-A177-3AD203B41FA5}">
                      <a16:colId xmlns:a16="http://schemas.microsoft.com/office/drawing/2014/main" val="1481250471"/>
                    </a:ext>
                  </a:extLst>
                </a:gridCol>
                <a:gridCol w="5742000">
                  <a:extLst>
                    <a:ext uri="{9D8B030D-6E8A-4147-A177-3AD203B41FA5}">
                      <a16:colId xmlns:a16="http://schemas.microsoft.com/office/drawing/2014/main" val="1353226408"/>
                    </a:ext>
                  </a:extLst>
                </a:gridCol>
              </a:tblGrid>
              <a:tr h="787696">
                <a:tc>
                  <a:txBody>
                    <a:bodyPr/>
                    <a:lstStyle/>
                    <a:p>
                      <a:r>
                        <a:rPr lang="en-AU" sz="1800" b="1" i="0" dirty="0">
                          <a:latin typeface="Arial" panose="020B0604020202020204" pitchFamily="34" charset="0"/>
                          <a:cs typeface="Arial" panose="020B0604020202020204" pitchFamily="34" charset="0"/>
                        </a:rPr>
                        <a:t>Active voice</a:t>
                      </a: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r>
                        <a:rPr lang="en-AU" sz="1800" b="1" i="0" dirty="0">
                          <a:latin typeface="Arial" panose="020B0604020202020204" pitchFamily="34" charset="0"/>
                          <a:cs typeface="Arial" panose="020B0604020202020204" pitchFamily="34" charset="0"/>
                        </a:rPr>
                        <a:t>Passive voice</a:t>
                      </a: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4007137355"/>
                  </a:ext>
                </a:extLst>
              </a:tr>
              <a:tr h="787696">
                <a:tc>
                  <a:txBody>
                    <a:bodyPr/>
                    <a:lstStyle/>
                    <a:p>
                      <a:pPr>
                        <a:lnSpc>
                          <a:spcPct val="150000"/>
                        </a:lnSpc>
                        <a:spcBef>
                          <a:spcPts val="1200"/>
                        </a:spcBef>
                        <a:spcAft>
                          <a:spcPts val="600"/>
                        </a:spcAft>
                      </a:pPr>
                      <a:r>
                        <a:rPr lang="en-AU" sz="1800" b="0" i="0" dirty="0">
                          <a:solidFill>
                            <a:schemeClr val="tx1"/>
                          </a:solidFill>
                          <a:effectLst/>
                          <a:latin typeface="Arial" panose="020B0604020202020204" pitchFamily="34" charset="0"/>
                          <a:ea typeface="Calibri" panose="020F0502020204030204" pitchFamily="34" charset="0"/>
                          <a:cs typeface="Arial" panose="020B0604020202020204" pitchFamily="34" charset="0"/>
                        </a:rPr>
                        <a:t>Tom painted the mural.</a:t>
                      </a: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nSpc>
                          <a:spcPct val="150000"/>
                        </a:lnSpc>
                        <a:spcBef>
                          <a:spcPts val="1200"/>
                        </a:spcBef>
                        <a:spcAft>
                          <a:spcPts val="600"/>
                        </a:spcAft>
                      </a:pPr>
                      <a:r>
                        <a:rPr lang="en-AU" sz="1800" b="0" i="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mural was painted by Tom.</a:t>
                      </a: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2672101058"/>
                  </a:ext>
                </a:extLst>
              </a:tr>
              <a:tr h="787696">
                <a:tc>
                  <a:txBody>
                    <a:bodyPr/>
                    <a:lstStyle/>
                    <a:p>
                      <a:pPr>
                        <a:lnSpc>
                          <a:spcPct val="150000"/>
                        </a:lnSpc>
                        <a:spcBef>
                          <a:spcPts val="1200"/>
                        </a:spcBef>
                        <a:spcAft>
                          <a:spcPts val="600"/>
                        </a:spcAft>
                      </a:pPr>
                      <a:r>
                        <a:rPr lang="en-AU" sz="1800" b="0" i="0" dirty="0">
                          <a:solidFill>
                            <a:srgbClr val="000000"/>
                          </a:solidFill>
                          <a:effectLst/>
                          <a:latin typeface="Arial" panose="020B0604020202020204" pitchFamily="34" charset="0"/>
                          <a:cs typeface="Arial" panose="020B0604020202020204" pitchFamily="34" charset="0"/>
                        </a:rPr>
                        <a:t>Kylie teaches English.</a:t>
                      </a:r>
                      <a:endParaRPr lang="en-AU" sz="1800" b="0" i="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nSpc>
                          <a:spcPct val="150000"/>
                        </a:lnSpc>
                        <a:spcBef>
                          <a:spcPts val="1200"/>
                        </a:spcBef>
                        <a:spcAft>
                          <a:spcPts val="600"/>
                        </a:spcAft>
                      </a:pPr>
                      <a:r>
                        <a:rPr lang="en-AU" sz="1800" b="0" i="0" dirty="0">
                          <a:effectLst/>
                          <a:latin typeface="Arial" panose="020B0604020202020204" pitchFamily="34" charset="0"/>
                          <a:ea typeface="Calibri" panose="020F0502020204030204" pitchFamily="34" charset="0"/>
                          <a:cs typeface="Arial" panose="020B0604020202020204" pitchFamily="34" charset="0"/>
                        </a:rPr>
                        <a:t>English is taught by Kylie.</a:t>
                      </a: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4197157838"/>
                  </a:ext>
                </a:extLst>
              </a:tr>
              <a:tr h="787696">
                <a:tc>
                  <a:txBody>
                    <a:bodyPr/>
                    <a:lstStyle/>
                    <a:p>
                      <a:pPr>
                        <a:lnSpc>
                          <a:spcPct val="150000"/>
                        </a:lnSpc>
                        <a:spcBef>
                          <a:spcPts val="1200"/>
                        </a:spcBef>
                        <a:spcAft>
                          <a:spcPts val="600"/>
                        </a:spcAft>
                      </a:pPr>
                      <a:r>
                        <a:rPr lang="en-AU" sz="1800" b="0" i="0" dirty="0">
                          <a:solidFill>
                            <a:srgbClr val="000000"/>
                          </a:solidFill>
                          <a:effectLst/>
                          <a:latin typeface="Arial" panose="020B0604020202020204" pitchFamily="34" charset="0"/>
                          <a:cs typeface="Arial" panose="020B0604020202020204" pitchFamily="34" charset="0"/>
                        </a:rPr>
                        <a:t>The dog chased the squirrel.</a:t>
                      </a:r>
                      <a:endParaRPr lang="en-AU" sz="1800" b="0" i="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nSpc>
                          <a:spcPct val="150000"/>
                        </a:lnSpc>
                        <a:spcBef>
                          <a:spcPts val="1200"/>
                        </a:spcBef>
                        <a:spcAft>
                          <a:spcPts val="600"/>
                        </a:spcAft>
                      </a:pPr>
                      <a:r>
                        <a:rPr lang="en-AU" sz="1800" b="0" i="0" dirty="0">
                          <a:effectLst/>
                          <a:latin typeface="Arial" panose="020B0604020202020204" pitchFamily="34" charset="0"/>
                          <a:ea typeface="Calibri" panose="020F0502020204030204" pitchFamily="34" charset="0"/>
                          <a:cs typeface="Arial" panose="020B0604020202020204" pitchFamily="34" charset="0"/>
                        </a:rPr>
                        <a:t>The squirrel was chased by the dog.</a:t>
                      </a: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2883979171"/>
                  </a:ext>
                </a:extLst>
              </a:tr>
            </a:tbl>
          </a:graphicData>
        </a:graphic>
      </p:graphicFrame>
      <p:sp>
        <p:nvSpPr>
          <p:cNvPr id="3" name="Slide Number Placeholder 2">
            <a:extLst>
              <a:ext uri="{FF2B5EF4-FFF2-40B4-BE49-F238E27FC236}">
                <a16:creationId xmlns:a16="http://schemas.microsoft.com/office/drawing/2014/main" id="{D84F3F36-BD8A-C859-757A-A601401C8211}"/>
              </a:ext>
              <a:ext uri="{C183D7F6-B498-43B3-948B-1728B52AA6E4}">
                <adec:decorative xmlns:adec="http://schemas.microsoft.com/office/drawing/2017/decorative" val="1"/>
              </a:ext>
            </a:extLst>
          </p:cNvPr>
          <p:cNvSpPr>
            <a:spLocks noGrp="1"/>
          </p:cNvSpPr>
          <p:nvPr>
            <p:ph type="sldNum" sz="quarter" idx="10"/>
          </p:nvPr>
        </p:nvSpPr>
        <p:spPr/>
        <p:txBody>
          <a:bodyPr anchor="t">
            <a:normAutofit/>
          </a:bodyPr>
          <a:lstStyle/>
          <a:p>
            <a:pPr>
              <a:lnSpc>
                <a:spcPct val="90000"/>
              </a:lnSpc>
              <a:spcAft>
                <a:spcPts val="600"/>
              </a:spcAft>
            </a:pPr>
            <a:fld id="{10A01DC5-1685-4615-8240-15192985C6A2}" type="slidenum">
              <a:rPr lang="en-AU" smtClean="0"/>
              <a:pPr>
                <a:lnSpc>
                  <a:spcPct val="90000"/>
                </a:lnSpc>
                <a:spcAft>
                  <a:spcPts val="600"/>
                </a:spcAft>
              </a:pPr>
              <a:t>15</a:t>
            </a:fld>
            <a:endParaRPr lang="en-AU" dirty="0"/>
          </a:p>
        </p:txBody>
      </p:sp>
    </p:spTree>
    <p:extLst>
      <p:ext uri="{BB962C8B-B14F-4D97-AF65-F5344CB8AC3E}">
        <p14:creationId xmlns:p14="http://schemas.microsoft.com/office/powerpoint/2010/main" val="2396379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50DDFD0-E81B-FAC2-D61D-086EAA2A07A8}"/>
              </a:ext>
            </a:extLst>
          </p:cNvPr>
          <p:cNvSpPr>
            <a:spLocks noGrp="1"/>
          </p:cNvSpPr>
          <p:nvPr>
            <p:ph type="title"/>
          </p:nvPr>
        </p:nvSpPr>
        <p:spPr/>
        <p:txBody>
          <a:bodyPr anchor="t">
            <a:normAutofit/>
          </a:bodyPr>
          <a:lstStyle/>
          <a:p>
            <a:r>
              <a:rPr lang="en-AU" dirty="0">
                <a:cs typeface="Arial" panose="020B0604020202020204" pitchFamily="34" charset="0"/>
              </a:rPr>
              <a:t>Active or passive voice supplementary slide (2)</a:t>
            </a:r>
          </a:p>
        </p:txBody>
      </p:sp>
      <p:sp>
        <p:nvSpPr>
          <p:cNvPr id="9" name="Text Placeholder 8">
            <a:extLst>
              <a:ext uri="{FF2B5EF4-FFF2-40B4-BE49-F238E27FC236}">
                <a16:creationId xmlns:a16="http://schemas.microsoft.com/office/drawing/2014/main" id="{0CA09597-9DAE-E5D7-A3B7-C8E620BD65DE}"/>
              </a:ext>
            </a:extLst>
          </p:cNvPr>
          <p:cNvSpPr>
            <a:spLocks noGrp="1"/>
          </p:cNvSpPr>
          <p:nvPr>
            <p:ph type="body" sz="quarter" idx="18"/>
          </p:nvPr>
        </p:nvSpPr>
        <p:spPr/>
        <p:txBody>
          <a:bodyPr anchor="b">
            <a:noAutofit/>
          </a:bodyPr>
          <a:lstStyle/>
          <a:p>
            <a:pPr>
              <a:lnSpc>
                <a:spcPct val="140000"/>
              </a:lnSpc>
            </a:pPr>
            <a:r>
              <a:rPr lang="en-AU" dirty="0">
                <a:cs typeface="Arial" panose="020B0604020202020204" pitchFamily="34" charset="0"/>
              </a:rPr>
              <a:t>You try changing the sentence</a:t>
            </a:r>
          </a:p>
        </p:txBody>
      </p:sp>
      <p:graphicFrame>
        <p:nvGraphicFramePr>
          <p:cNvPr id="5" name="Table 4">
            <a:extLst>
              <a:ext uri="{FF2B5EF4-FFF2-40B4-BE49-F238E27FC236}">
                <a16:creationId xmlns:a16="http://schemas.microsoft.com/office/drawing/2014/main" id="{7151552F-C1C8-8988-269F-17E37C56F7D3}"/>
              </a:ext>
            </a:extLst>
          </p:cNvPr>
          <p:cNvGraphicFramePr>
            <a:graphicFrameLocks noGrp="1"/>
          </p:cNvGraphicFramePr>
          <p:nvPr>
            <p:extLst>
              <p:ext uri="{D42A27DB-BD31-4B8C-83A1-F6EECF244321}">
                <p14:modId xmlns:p14="http://schemas.microsoft.com/office/powerpoint/2010/main" val="971237130"/>
              </p:ext>
            </p:extLst>
          </p:nvPr>
        </p:nvGraphicFramePr>
        <p:xfrm>
          <a:off x="360362" y="1802076"/>
          <a:ext cx="11457390" cy="3150784"/>
        </p:xfrm>
        <a:graphic>
          <a:graphicData uri="http://schemas.openxmlformats.org/drawingml/2006/table">
            <a:tbl>
              <a:tblPr firstRow="1" bandRow="1">
                <a:tableStyleId>{69012ECD-51FC-41F1-AA8D-1B2483CD663E}</a:tableStyleId>
              </a:tblPr>
              <a:tblGrid>
                <a:gridCol w="5808944">
                  <a:extLst>
                    <a:ext uri="{9D8B030D-6E8A-4147-A177-3AD203B41FA5}">
                      <a16:colId xmlns:a16="http://schemas.microsoft.com/office/drawing/2014/main" val="1481250471"/>
                    </a:ext>
                  </a:extLst>
                </a:gridCol>
                <a:gridCol w="5648446">
                  <a:extLst>
                    <a:ext uri="{9D8B030D-6E8A-4147-A177-3AD203B41FA5}">
                      <a16:colId xmlns:a16="http://schemas.microsoft.com/office/drawing/2014/main" val="1353226408"/>
                    </a:ext>
                  </a:extLst>
                </a:gridCol>
              </a:tblGrid>
              <a:tr h="787696">
                <a:tc>
                  <a:txBody>
                    <a:bodyPr/>
                    <a:lstStyle/>
                    <a:p>
                      <a:r>
                        <a:rPr lang="en-AU" sz="1800" b="1" i="0" dirty="0">
                          <a:latin typeface="Arial" panose="020B0604020202020204" pitchFamily="34" charset="0"/>
                        </a:rPr>
                        <a:t>Active voice</a:t>
                      </a:r>
                      <a:endParaRPr lang="en-AU" sz="1800" b="1" i="0" dirty="0">
                        <a:latin typeface="Arial" panose="020B0604020202020204" pitchFamily="34" charset="0"/>
                        <a:cs typeface="Arial" panose="020B060402020202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AU" sz="1800" b="1" i="0" dirty="0">
                          <a:latin typeface="Arial" panose="020B0604020202020204" pitchFamily="34" charset="0"/>
                        </a:rPr>
                        <a:t>Passive voice</a:t>
                      </a:r>
                      <a:endParaRPr lang="en-AU" sz="1800" b="1" i="0" dirty="0">
                        <a:latin typeface="Arial" panose="020B0604020202020204" pitchFamily="34" charset="0"/>
                        <a:cs typeface="Arial" panose="020B060402020202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7137355"/>
                  </a:ext>
                </a:extLst>
              </a:tr>
              <a:tr h="787696">
                <a:tc>
                  <a:txBody>
                    <a:bodyPr/>
                    <a:lstStyle/>
                    <a:p>
                      <a:pPr>
                        <a:lnSpc>
                          <a:spcPct val="150000"/>
                        </a:lnSpc>
                        <a:spcBef>
                          <a:spcPts val="1200"/>
                        </a:spcBef>
                        <a:spcAft>
                          <a:spcPts val="600"/>
                        </a:spcAft>
                      </a:pPr>
                      <a:r>
                        <a:rPr lang="en-AU" sz="1800" b="0" i="0" dirty="0">
                          <a:solidFill>
                            <a:schemeClr val="tx1"/>
                          </a:solidFill>
                          <a:effectLst/>
                          <a:latin typeface="Arial" panose="020B0604020202020204" pitchFamily="34" charset="0"/>
                        </a:rPr>
                        <a:t>The children hid their eyes from the bright sun.</a:t>
                      </a:r>
                      <a:endParaRPr lang="en-AU" sz="1800" b="0" i="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spcBef>
                          <a:spcPts val="1200"/>
                        </a:spcBef>
                        <a:spcAft>
                          <a:spcPts val="600"/>
                        </a:spcAft>
                      </a:pPr>
                      <a:endParaRPr lang="en-AU" sz="1800" b="0" i="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72101058"/>
                  </a:ext>
                </a:extLst>
              </a:tr>
              <a:tr h="787696">
                <a:tc>
                  <a:txBody>
                    <a:bodyPr/>
                    <a:lstStyle/>
                    <a:p>
                      <a:pPr>
                        <a:lnSpc>
                          <a:spcPct val="150000"/>
                        </a:lnSpc>
                        <a:spcBef>
                          <a:spcPts val="1200"/>
                        </a:spcBef>
                        <a:spcAft>
                          <a:spcPts val="600"/>
                        </a:spcAft>
                      </a:pPr>
                      <a:endParaRPr lang="en-AU" sz="1800" b="0" i="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spcBef>
                          <a:spcPts val="1200"/>
                        </a:spcBef>
                        <a:spcAft>
                          <a:spcPts val="600"/>
                        </a:spcAft>
                      </a:pPr>
                      <a:r>
                        <a:rPr lang="en-AU" sz="1800" b="0" i="0" dirty="0">
                          <a:effectLst/>
                          <a:latin typeface="Arial" panose="020B0604020202020204" pitchFamily="34" charset="0"/>
                        </a:rPr>
                        <a:t>The decision was made to publish the article.</a:t>
                      </a:r>
                      <a:endParaRPr lang="en-AU" sz="1800" b="0" i="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97157838"/>
                  </a:ext>
                </a:extLst>
              </a:tr>
              <a:tr h="787696">
                <a:tc>
                  <a:txBody>
                    <a:bodyPr/>
                    <a:lstStyle/>
                    <a:p>
                      <a:pPr>
                        <a:lnSpc>
                          <a:spcPct val="150000"/>
                        </a:lnSpc>
                        <a:spcBef>
                          <a:spcPts val="1200"/>
                        </a:spcBef>
                        <a:spcAft>
                          <a:spcPts val="600"/>
                        </a:spcAft>
                      </a:pPr>
                      <a:r>
                        <a:rPr lang="en-AU" sz="1800" b="0" i="0" dirty="0">
                          <a:solidFill>
                            <a:srgbClr val="000000"/>
                          </a:solidFill>
                          <a:effectLst/>
                          <a:latin typeface="Arial" panose="020B0604020202020204" pitchFamily="34" charset="0"/>
                        </a:rPr>
                        <a:t>The kite soared into the air.</a:t>
                      </a:r>
                      <a:endParaRPr lang="en-AU" sz="1800" b="0" i="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spcBef>
                          <a:spcPts val="1200"/>
                        </a:spcBef>
                        <a:spcAft>
                          <a:spcPts val="600"/>
                        </a:spcAft>
                      </a:pPr>
                      <a:endParaRPr lang="en-AU" sz="1800" b="0" i="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83979171"/>
                  </a:ext>
                </a:extLst>
              </a:tr>
            </a:tbl>
          </a:graphicData>
        </a:graphic>
      </p:graphicFrame>
      <p:sp>
        <p:nvSpPr>
          <p:cNvPr id="3" name="Slide Number Placeholder 2">
            <a:extLst>
              <a:ext uri="{FF2B5EF4-FFF2-40B4-BE49-F238E27FC236}">
                <a16:creationId xmlns:a16="http://schemas.microsoft.com/office/drawing/2014/main" id="{D84F3F36-BD8A-C859-757A-A601401C8211}"/>
              </a:ext>
              <a:ext uri="{C183D7F6-B498-43B3-948B-1728B52AA6E4}">
                <adec:decorative xmlns:adec="http://schemas.microsoft.com/office/drawing/2017/decorative" val="1"/>
              </a:ext>
            </a:extLst>
          </p:cNvPr>
          <p:cNvSpPr>
            <a:spLocks noGrp="1"/>
          </p:cNvSpPr>
          <p:nvPr>
            <p:ph type="sldNum" sz="quarter" idx="10"/>
          </p:nvPr>
        </p:nvSpPr>
        <p:spPr/>
        <p:txBody>
          <a:bodyPr anchor="t">
            <a:normAutofit/>
          </a:bodyPr>
          <a:lstStyle/>
          <a:p>
            <a:pPr>
              <a:lnSpc>
                <a:spcPct val="90000"/>
              </a:lnSpc>
              <a:spcAft>
                <a:spcPts val="600"/>
              </a:spcAft>
            </a:pPr>
            <a:fld id="{10A01DC5-1685-4615-8240-15192985C6A2}" type="slidenum">
              <a:rPr lang="en-AU" smtClean="0"/>
              <a:pPr>
                <a:lnSpc>
                  <a:spcPct val="90000"/>
                </a:lnSpc>
                <a:spcAft>
                  <a:spcPts val="600"/>
                </a:spcAft>
              </a:pPr>
              <a:t>16</a:t>
            </a:fld>
            <a:endParaRPr lang="en-AU"/>
          </a:p>
        </p:txBody>
      </p:sp>
    </p:spTree>
    <p:extLst>
      <p:ext uri="{BB962C8B-B14F-4D97-AF65-F5344CB8AC3E}">
        <p14:creationId xmlns:p14="http://schemas.microsoft.com/office/powerpoint/2010/main" val="2529327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a:xfrm>
            <a:off x="540000" y="4067881"/>
            <a:ext cx="11291998" cy="1603714"/>
          </a:xfrm>
        </p:spPr>
        <p:txBody>
          <a:bodyPr/>
          <a:lstStyle/>
          <a:p>
            <a:r>
              <a:rPr lang="en-US" dirty="0">
                <a:cs typeface="Arial" panose="020B0604020202020204" pitchFamily="34" charset="0"/>
              </a:rPr>
              <a:t>Gradual release of  responsibility – independent practice </a:t>
            </a:r>
            <a:endParaRPr lang="en-AU" dirty="0">
              <a:cs typeface="Arial" panose="020B0604020202020204" pitchFamily="34" charset="0"/>
            </a:endParaRPr>
          </a:p>
        </p:txBody>
      </p:sp>
      <p:sp>
        <p:nvSpPr>
          <p:cNvPr id="6" name="Slide Number Placeholder 5">
            <a:extLst>
              <a:ext uri="{FF2B5EF4-FFF2-40B4-BE49-F238E27FC236}">
                <a16:creationId xmlns:a16="http://schemas.microsoft.com/office/drawing/2014/main" id="{91CC9984-1EC5-63F2-1511-A931BD1294B0}"/>
              </a:ext>
              <a:ext uri="{C183D7F6-B498-43B3-948B-1728B52AA6E4}">
                <adec:decorative xmlns:adec="http://schemas.microsoft.com/office/drawing/2017/decorative" val="1"/>
              </a:ext>
            </a:extLst>
          </p:cNvPr>
          <p:cNvSpPr>
            <a:spLocks noGrp="1"/>
          </p:cNvSpPr>
          <p:nvPr>
            <p:ph type="sldNum" sz="quarter" idx="4294967295"/>
          </p:nvPr>
        </p:nvSpPr>
        <p:spPr>
          <a:xfrm>
            <a:off x="11471275" y="6516688"/>
            <a:ext cx="720725" cy="179387"/>
          </a:xfrm>
        </p:spPr>
        <p:txBody>
          <a:bodyPr/>
          <a:lstStyle/>
          <a:p>
            <a:fld id="{10A01DC5-1685-4615-8240-15192985C6A2}" type="slidenum">
              <a:rPr lang="en-AU" smtClean="0"/>
              <a:pPr/>
              <a:t>17</a:t>
            </a:fld>
            <a:endParaRPr lang="en-AU" dirty="0"/>
          </a:p>
        </p:txBody>
      </p:sp>
    </p:spTree>
    <p:extLst>
      <p:ext uri="{BB962C8B-B14F-4D97-AF65-F5344CB8AC3E}">
        <p14:creationId xmlns:p14="http://schemas.microsoft.com/office/powerpoint/2010/main" val="2624754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50DDFD0-E81B-FAC2-D61D-086EAA2A07A8}"/>
              </a:ext>
            </a:extLst>
          </p:cNvPr>
          <p:cNvSpPr>
            <a:spLocks noGrp="1"/>
          </p:cNvSpPr>
          <p:nvPr>
            <p:ph type="title"/>
          </p:nvPr>
        </p:nvSpPr>
        <p:spPr/>
        <p:txBody>
          <a:bodyPr anchor="t">
            <a:normAutofit/>
          </a:bodyPr>
          <a:lstStyle/>
          <a:p>
            <a:r>
              <a:rPr lang="en-AU" dirty="0">
                <a:cs typeface="Arial" panose="020B0604020202020204" pitchFamily="34" charset="0"/>
              </a:rPr>
              <a:t>Extending your understanding (1)</a:t>
            </a:r>
          </a:p>
        </p:txBody>
      </p:sp>
      <p:sp>
        <p:nvSpPr>
          <p:cNvPr id="9" name="Text Placeholder 8">
            <a:extLst>
              <a:ext uri="{FF2B5EF4-FFF2-40B4-BE49-F238E27FC236}">
                <a16:creationId xmlns:a16="http://schemas.microsoft.com/office/drawing/2014/main" id="{0CA09597-9DAE-E5D7-A3B7-C8E620BD65DE}"/>
              </a:ext>
            </a:extLst>
          </p:cNvPr>
          <p:cNvSpPr>
            <a:spLocks noGrp="1"/>
          </p:cNvSpPr>
          <p:nvPr>
            <p:ph type="body" sz="quarter" idx="18"/>
          </p:nvPr>
        </p:nvSpPr>
        <p:spPr/>
        <p:txBody>
          <a:bodyPr anchor="b">
            <a:noAutofit/>
          </a:bodyPr>
          <a:lstStyle/>
          <a:p>
            <a:pPr>
              <a:lnSpc>
                <a:spcPct val="140000"/>
              </a:lnSpc>
            </a:pPr>
            <a:r>
              <a:rPr lang="en-AU" dirty="0">
                <a:cs typeface="Arial" panose="020B0604020202020204" pitchFamily="34" charset="0"/>
              </a:rPr>
              <a:t>Using active voice for analytical writing</a:t>
            </a:r>
          </a:p>
        </p:txBody>
      </p:sp>
      <p:sp>
        <p:nvSpPr>
          <p:cNvPr id="8" name="Content Placeholder 7">
            <a:extLst>
              <a:ext uri="{FF2B5EF4-FFF2-40B4-BE49-F238E27FC236}">
                <a16:creationId xmlns:a16="http://schemas.microsoft.com/office/drawing/2014/main" id="{E4D2EB99-F53B-727A-B28C-8D597F63E3E5}"/>
              </a:ext>
            </a:extLst>
          </p:cNvPr>
          <p:cNvSpPr>
            <a:spLocks noGrp="1"/>
          </p:cNvSpPr>
          <p:nvPr>
            <p:ph idx="1"/>
          </p:nvPr>
        </p:nvSpPr>
        <p:spPr/>
        <p:txBody>
          <a:bodyPr>
            <a:normAutofit/>
          </a:bodyPr>
          <a:lstStyle/>
          <a:p>
            <a:pPr>
              <a:lnSpc>
                <a:spcPct val="160000"/>
              </a:lnSpc>
            </a:pPr>
            <a:r>
              <a:rPr lang="en-AU" sz="1600" dirty="0">
                <a:cs typeface="Arial" panose="020B0604020202020204" pitchFamily="34" charset="0"/>
              </a:rPr>
              <a:t>Active voice sentences provide a direct, confident tone in your writing. The subjects in each sentence are clearly performing the actions, avoiding unnecessary complexity and ensuring that your writing remains engaging and informative.</a:t>
            </a:r>
          </a:p>
          <a:p>
            <a:pPr>
              <a:lnSpc>
                <a:spcPct val="160000"/>
              </a:lnSpc>
            </a:pPr>
            <a:r>
              <a:rPr lang="en-AU" sz="1600" dirty="0">
                <a:cs typeface="Arial" panose="020B0604020202020204" pitchFamily="34" charset="0"/>
              </a:rPr>
              <a:t>Even in specific professional or academic contexts, where passive voice might be acceptable, using active voice can significantly enhance clarity and authority. To illustrate this point, consider some scenarios when the use of active voice is particularly effective:</a:t>
            </a:r>
          </a:p>
          <a:p>
            <a:pPr marL="285750" indent="-285750">
              <a:lnSpc>
                <a:spcPct val="160000"/>
              </a:lnSpc>
              <a:buFont typeface="Arial" panose="020B0604020202020204" pitchFamily="34" charset="0"/>
              <a:buChar char="•"/>
            </a:pPr>
            <a:r>
              <a:rPr lang="en-AU" sz="1600" b="1" dirty="0">
                <a:latin typeface="Arial" panose="020B0604020202020204" pitchFamily="34" charset="0"/>
                <a:cs typeface="Arial" panose="020B0604020202020204" pitchFamily="34" charset="0"/>
              </a:rPr>
              <a:t>Creating persuasive content </a:t>
            </a:r>
            <a:r>
              <a:rPr lang="en-AU" sz="1600" dirty="0">
                <a:cs typeface="Arial" panose="020B0604020202020204" pitchFamily="34" charset="0"/>
              </a:rPr>
              <a:t>– active voice compels the reader to take action and helps to build strong arguments</a:t>
            </a:r>
          </a:p>
          <a:p>
            <a:pPr marL="285750" indent="-285750">
              <a:lnSpc>
                <a:spcPct val="160000"/>
              </a:lnSpc>
              <a:buFont typeface="Arial" panose="020B0604020202020204" pitchFamily="34" charset="0"/>
              <a:buChar char="•"/>
            </a:pPr>
            <a:r>
              <a:rPr lang="en-AU" sz="1600" b="1" dirty="0">
                <a:latin typeface="Arial" panose="020B0604020202020204" pitchFamily="34" charset="0"/>
                <a:cs typeface="Arial" panose="020B0604020202020204" pitchFamily="34" charset="0"/>
              </a:rPr>
              <a:t>Maintaining a clear focus </a:t>
            </a:r>
            <a:r>
              <a:rPr lang="en-AU" sz="1600" dirty="0">
                <a:cs typeface="Arial" panose="020B0604020202020204" pitchFamily="34" charset="0"/>
              </a:rPr>
              <a:t>– active sentences eliminate confusion and ensure that the reader remains engaged throughout the text</a:t>
            </a:r>
          </a:p>
          <a:p>
            <a:pPr marL="285750" indent="-285750">
              <a:lnSpc>
                <a:spcPct val="160000"/>
              </a:lnSpc>
              <a:buFont typeface="Arial" panose="020B0604020202020204" pitchFamily="34" charset="0"/>
              <a:buChar char="•"/>
            </a:pPr>
            <a:r>
              <a:rPr lang="en-AU" sz="1600" b="1" dirty="0">
                <a:latin typeface="Arial" panose="020B0604020202020204" pitchFamily="34" charset="0"/>
                <a:cs typeface="Arial" panose="020B0604020202020204" pitchFamily="34" charset="0"/>
              </a:rPr>
              <a:t>Developing a confident tone </a:t>
            </a:r>
            <a:r>
              <a:rPr lang="en-AU" sz="1600" dirty="0">
                <a:cs typeface="Arial" panose="020B0604020202020204" pitchFamily="34" charset="0"/>
              </a:rPr>
              <a:t>– active constructions assert the writer’s authority and expertise on a subject matter.</a:t>
            </a:r>
          </a:p>
        </p:txBody>
      </p:sp>
      <p:sp>
        <p:nvSpPr>
          <p:cNvPr id="3" name="Slide Number Placeholder 2">
            <a:extLst>
              <a:ext uri="{FF2B5EF4-FFF2-40B4-BE49-F238E27FC236}">
                <a16:creationId xmlns:a16="http://schemas.microsoft.com/office/drawing/2014/main" id="{D84F3F36-BD8A-C859-757A-A601401C8211}"/>
              </a:ext>
              <a:ext uri="{C183D7F6-B498-43B3-948B-1728B52AA6E4}">
                <adec:decorative xmlns:adec="http://schemas.microsoft.com/office/drawing/2017/decorative" val="1"/>
              </a:ext>
            </a:extLst>
          </p:cNvPr>
          <p:cNvSpPr>
            <a:spLocks noGrp="1"/>
          </p:cNvSpPr>
          <p:nvPr>
            <p:ph type="sldNum" sz="quarter" idx="10"/>
          </p:nvPr>
        </p:nvSpPr>
        <p:spPr/>
        <p:txBody>
          <a:bodyPr anchor="t">
            <a:normAutofit/>
          </a:bodyPr>
          <a:lstStyle/>
          <a:p>
            <a:pPr>
              <a:lnSpc>
                <a:spcPct val="90000"/>
              </a:lnSpc>
              <a:spcAft>
                <a:spcPts val="600"/>
              </a:spcAft>
            </a:pPr>
            <a:fld id="{10A01DC5-1685-4615-8240-15192985C6A2}" type="slidenum">
              <a:rPr lang="en-AU" smtClean="0"/>
              <a:pPr>
                <a:lnSpc>
                  <a:spcPct val="90000"/>
                </a:lnSpc>
                <a:spcAft>
                  <a:spcPts val="600"/>
                </a:spcAft>
              </a:pPr>
              <a:t>18</a:t>
            </a:fld>
            <a:endParaRPr lang="en-AU" dirty="0"/>
          </a:p>
        </p:txBody>
      </p:sp>
    </p:spTree>
    <p:extLst>
      <p:ext uri="{BB962C8B-B14F-4D97-AF65-F5344CB8AC3E}">
        <p14:creationId xmlns:p14="http://schemas.microsoft.com/office/powerpoint/2010/main" val="470953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50DDFD0-E81B-FAC2-D61D-086EAA2A07A8}"/>
              </a:ext>
            </a:extLst>
          </p:cNvPr>
          <p:cNvSpPr>
            <a:spLocks noGrp="1"/>
          </p:cNvSpPr>
          <p:nvPr>
            <p:ph type="title"/>
          </p:nvPr>
        </p:nvSpPr>
        <p:spPr/>
        <p:txBody>
          <a:bodyPr anchor="t">
            <a:normAutofit/>
          </a:bodyPr>
          <a:lstStyle/>
          <a:p>
            <a:r>
              <a:rPr lang="en-AU" dirty="0">
                <a:cs typeface="Arial" panose="020B0604020202020204" pitchFamily="34" charset="0"/>
              </a:rPr>
              <a:t>Extending your understanding (2)</a:t>
            </a:r>
          </a:p>
        </p:txBody>
      </p:sp>
      <p:sp>
        <p:nvSpPr>
          <p:cNvPr id="9" name="Text Placeholder 8">
            <a:extLst>
              <a:ext uri="{FF2B5EF4-FFF2-40B4-BE49-F238E27FC236}">
                <a16:creationId xmlns:a16="http://schemas.microsoft.com/office/drawing/2014/main" id="{0CA09597-9DAE-E5D7-A3B7-C8E620BD65DE}"/>
              </a:ext>
            </a:extLst>
          </p:cNvPr>
          <p:cNvSpPr>
            <a:spLocks noGrp="1"/>
          </p:cNvSpPr>
          <p:nvPr>
            <p:ph type="body" sz="quarter" idx="18"/>
          </p:nvPr>
        </p:nvSpPr>
        <p:spPr/>
        <p:txBody>
          <a:bodyPr anchor="b">
            <a:noAutofit/>
          </a:bodyPr>
          <a:lstStyle/>
          <a:p>
            <a:pPr>
              <a:lnSpc>
                <a:spcPct val="140000"/>
              </a:lnSpc>
            </a:pPr>
            <a:r>
              <a:rPr lang="en-AU" dirty="0">
                <a:cs typeface="Arial" panose="020B0604020202020204" pitchFamily="34" charset="0"/>
              </a:rPr>
              <a:t>Should I always use active voice?</a:t>
            </a:r>
          </a:p>
        </p:txBody>
      </p:sp>
      <p:sp>
        <p:nvSpPr>
          <p:cNvPr id="8" name="Content Placeholder 7">
            <a:extLst>
              <a:ext uri="{FF2B5EF4-FFF2-40B4-BE49-F238E27FC236}">
                <a16:creationId xmlns:a16="http://schemas.microsoft.com/office/drawing/2014/main" id="{E4D2EB99-F53B-727A-B28C-8D597F63E3E5}"/>
              </a:ext>
            </a:extLst>
          </p:cNvPr>
          <p:cNvSpPr>
            <a:spLocks noGrp="1"/>
          </p:cNvSpPr>
          <p:nvPr>
            <p:ph type="body" sz="quarter" idx="19"/>
          </p:nvPr>
        </p:nvSpPr>
        <p:spPr/>
        <p:txBody>
          <a:bodyPr vert="horz" lIns="0" tIns="0" rIns="0" bIns="0" rtlCol="0" anchor="t">
            <a:normAutofit fontScale="85000" lnSpcReduction="10000"/>
          </a:bodyPr>
          <a:lstStyle/>
          <a:p>
            <a:pPr>
              <a:lnSpc>
                <a:spcPct val="160000"/>
              </a:lnSpc>
            </a:pPr>
            <a:r>
              <a:rPr lang="en-AU" sz="1900" dirty="0">
                <a:cs typeface="Arial" panose="020B0604020202020204" pitchFamily="34" charset="0"/>
              </a:rPr>
              <a:t>Some writers wrongly assume that because the active voice is often preferred for its clarity, the passive voice should be avoided altogether. However, this stance is overly simplistic; passive voice has its strengths too and can be useful in specific contexts, especially in some academic writing. The ideal approach is to use each voice according to the demands of the situation. Some examples of where passive voice can be very helpful are:</a:t>
            </a:r>
          </a:p>
          <a:p>
            <a:pPr marL="285750" indent="-285750">
              <a:lnSpc>
                <a:spcPct val="160000"/>
              </a:lnSpc>
              <a:buFont typeface="Arial" panose="020B0604020202020204" pitchFamily="34" charset="0"/>
              <a:buChar char="•"/>
            </a:pPr>
            <a:r>
              <a:rPr lang="en-AU" sz="1900" b="1" dirty="0">
                <a:latin typeface="Arial" panose="020B0604020202020204" pitchFamily="34" charset="0"/>
                <a:cs typeface="Arial" panose="020B0604020202020204" pitchFamily="34" charset="0"/>
              </a:rPr>
              <a:t>Focusing on what or who is affected </a:t>
            </a:r>
            <a:r>
              <a:rPr lang="en-AU" sz="1900" dirty="0">
                <a:cs typeface="Arial" panose="020B0604020202020204" pitchFamily="34" charset="0"/>
              </a:rPr>
              <a:t>–</a:t>
            </a:r>
            <a:r>
              <a:rPr lang="en-AU" sz="1900" b="1" dirty="0">
                <a:cs typeface="Arial" panose="020B0604020202020204" pitchFamily="34" charset="0"/>
              </a:rPr>
              <a:t> </a:t>
            </a:r>
            <a:r>
              <a:rPr lang="en-AU" sz="1900" dirty="0">
                <a:cs typeface="Arial" panose="020B0604020202020204" pitchFamily="34" charset="0"/>
              </a:rPr>
              <a:t>sometimes, what happens or what is affected by an action is more important than who or what is doing it. The passive voice helps to show this by concentrating more on the action or its result.</a:t>
            </a:r>
          </a:p>
          <a:p>
            <a:pPr marL="285750" indent="-285750">
              <a:lnSpc>
                <a:spcPct val="160000"/>
              </a:lnSpc>
              <a:buFont typeface="Arial" panose="020B0604020202020204" pitchFamily="34" charset="0"/>
              <a:buChar char="•"/>
            </a:pPr>
            <a:r>
              <a:rPr lang="en-AU" sz="1900" b="1" dirty="0">
                <a:latin typeface="Arial" panose="020B0604020202020204" pitchFamily="34" charset="0"/>
                <a:cs typeface="Arial" panose="020B0604020202020204" pitchFamily="34" charset="0"/>
              </a:rPr>
              <a:t>When who did it does not matter </a:t>
            </a:r>
            <a:r>
              <a:rPr lang="en-AU" sz="1900" dirty="0">
                <a:cs typeface="Arial" panose="020B0604020202020204" pitchFamily="34" charset="0"/>
              </a:rPr>
              <a:t>– if it is not important to know who did something, the passive voice is a great way to express that. It lets you talk about an action without saying who performed it.</a:t>
            </a:r>
          </a:p>
          <a:p>
            <a:pPr marL="285750" indent="-285750">
              <a:lnSpc>
                <a:spcPct val="160000"/>
              </a:lnSpc>
              <a:buFont typeface="Arial" panose="020B0604020202020204" pitchFamily="34" charset="0"/>
              <a:buChar char="•"/>
            </a:pPr>
            <a:r>
              <a:rPr lang="en-AU" sz="1900" b="1" dirty="0">
                <a:latin typeface="Arial" panose="020B0604020202020204" pitchFamily="34" charset="0"/>
                <a:cs typeface="Arial" panose="020B0604020202020204" pitchFamily="34" charset="0"/>
              </a:rPr>
              <a:t>Technical or scientific writing </a:t>
            </a:r>
            <a:r>
              <a:rPr lang="en-AU" sz="1900" dirty="0">
                <a:cs typeface="Arial" panose="020B0604020202020204" pitchFamily="34" charset="0"/>
              </a:rPr>
              <a:t>– in  formal writing like scientific reports, the focus is often on the work done or results rather than who did the experiment. The passive voice fits well here because it highlights the results or the process.</a:t>
            </a:r>
          </a:p>
          <a:p>
            <a:pPr marL="285750" indent="-285750">
              <a:buFont typeface="Arial" panose="020B0604020202020204" pitchFamily="34" charset="0"/>
              <a:buChar char="•"/>
            </a:pPr>
            <a:endParaRPr lang="en-AU" dirty="0"/>
          </a:p>
          <a:p>
            <a:pPr marL="342900" indent="-342900">
              <a:buFont typeface="+mj-lt"/>
              <a:buAutoNum type="arabicPeriod"/>
            </a:pPr>
            <a:endParaRPr lang="en-AU" dirty="0"/>
          </a:p>
        </p:txBody>
      </p:sp>
      <p:sp>
        <p:nvSpPr>
          <p:cNvPr id="3" name="Slide Number Placeholder 2">
            <a:extLst>
              <a:ext uri="{FF2B5EF4-FFF2-40B4-BE49-F238E27FC236}">
                <a16:creationId xmlns:a16="http://schemas.microsoft.com/office/drawing/2014/main" id="{D84F3F36-BD8A-C859-757A-A601401C8211}"/>
              </a:ext>
              <a:ext uri="{C183D7F6-B498-43B3-948B-1728B52AA6E4}">
                <adec:decorative xmlns:adec="http://schemas.microsoft.com/office/drawing/2017/decorative" val="1"/>
              </a:ext>
            </a:extLst>
          </p:cNvPr>
          <p:cNvSpPr>
            <a:spLocks noGrp="1"/>
          </p:cNvSpPr>
          <p:nvPr>
            <p:ph type="sldNum" sz="quarter" idx="14"/>
          </p:nvPr>
        </p:nvSpPr>
        <p:spPr/>
        <p:txBody>
          <a:bodyPr anchor="t">
            <a:normAutofit/>
          </a:bodyPr>
          <a:lstStyle/>
          <a:p>
            <a:pPr>
              <a:lnSpc>
                <a:spcPct val="90000"/>
              </a:lnSpc>
              <a:spcAft>
                <a:spcPts val="600"/>
              </a:spcAft>
            </a:pPr>
            <a:fld id="{10A01DC5-1685-4615-8240-15192985C6A2}" type="slidenum">
              <a:rPr lang="en-AU" smtClean="0"/>
              <a:pPr>
                <a:lnSpc>
                  <a:spcPct val="90000"/>
                </a:lnSpc>
                <a:spcAft>
                  <a:spcPts val="600"/>
                </a:spcAft>
              </a:pPr>
              <a:t>19</a:t>
            </a:fld>
            <a:endParaRPr lang="en-AU" dirty="0"/>
          </a:p>
        </p:txBody>
      </p:sp>
    </p:spTree>
    <p:extLst>
      <p:ext uri="{BB962C8B-B14F-4D97-AF65-F5344CB8AC3E}">
        <p14:creationId xmlns:p14="http://schemas.microsoft.com/office/powerpoint/2010/main" val="1771403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a:xfrm>
            <a:off x="540000" y="4067881"/>
            <a:ext cx="11291998" cy="1650013"/>
          </a:xfrm>
        </p:spPr>
        <p:txBody>
          <a:bodyPr/>
          <a:lstStyle/>
          <a:p>
            <a:r>
              <a:rPr lang="en-AU" dirty="0">
                <a:cs typeface="Arial" panose="020B0604020202020204" pitchFamily="34" charset="0"/>
              </a:rPr>
              <a:t>Sharing learning intentions and success criteria</a:t>
            </a:r>
          </a:p>
        </p:txBody>
      </p:sp>
    </p:spTree>
    <p:extLst>
      <p:ext uri="{BB962C8B-B14F-4D97-AF65-F5344CB8AC3E}">
        <p14:creationId xmlns:p14="http://schemas.microsoft.com/office/powerpoint/2010/main" val="2028193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50DDFD0-E81B-FAC2-D61D-086EAA2A07A8}"/>
              </a:ext>
            </a:extLst>
          </p:cNvPr>
          <p:cNvSpPr>
            <a:spLocks noGrp="1"/>
          </p:cNvSpPr>
          <p:nvPr>
            <p:ph type="title"/>
          </p:nvPr>
        </p:nvSpPr>
        <p:spPr/>
        <p:txBody>
          <a:bodyPr anchor="t">
            <a:normAutofit/>
          </a:bodyPr>
          <a:lstStyle/>
          <a:p>
            <a:r>
              <a:rPr lang="en-AU" dirty="0">
                <a:cs typeface="Arial" panose="020B0604020202020204" pitchFamily="34" charset="0"/>
              </a:rPr>
              <a:t>Extending your understanding (3)</a:t>
            </a:r>
          </a:p>
        </p:txBody>
      </p:sp>
      <p:sp>
        <p:nvSpPr>
          <p:cNvPr id="9" name="Text Placeholder 8">
            <a:extLst>
              <a:ext uri="{FF2B5EF4-FFF2-40B4-BE49-F238E27FC236}">
                <a16:creationId xmlns:a16="http://schemas.microsoft.com/office/drawing/2014/main" id="{0CA09597-9DAE-E5D7-A3B7-C8E620BD65DE}"/>
              </a:ext>
            </a:extLst>
          </p:cNvPr>
          <p:cNvSpPr>
            <a:spLocks noGrp="1"/>
          </p:cNvSpPr>
          <p:nvPr>
            <p:ph type="body" sz="quarter" idx="18"/>
          </p:nvPr>
        </p:nvSpPr>
        <p:spPr/>
        <p:txBody>
          <a:bodyPr anchor="b">
            <a:noAutofit/>
          </a:bodyPr>
          <a:lstStyle/>
          <a:p>
            <a:pPr>
              <a:lnSpc>
                <a:spcPct val="140000"/>
              </a:lnSpc>
            </a:pPr>
            <a:r>
              <a:rPr lang="en-AU" dirty="0">
                <a:cs typeface="Arial" panose="020B0604020202020204" pitchFamily="34" charset="0"/>
              </a:rPr>
              <a:t>Applying to Phase 3, activity 11 – model response</a:t>
            </a:r>
          </a:p>
        </p:txBody>
      </p:sp>
      <p:sp>
        <p:nvSpPr>
          <p:cNvPr id="8" name="Content Placeholder 7">
            <a:extLst>
              <a:ext uri="{FF2B5EF4-FFF2-40B4-BE49-F238E27FC236}">
                <a16:creationId xmlns:a16="http://schemas.microsoft.com/office/drawing/2014/main" id="{E4D2EB99-F53B-727A-B28C-8D597F63E3E5}"/>
              </a:ext>
            </a:extLst>
          </p:cNvPr>
          <p:cNvSpPr>
            <a:spLocks noGrp="1"/>
          </p:cNvSpPr>
          <p:nvPr>
            <p:ph idx="1"/>
          </p:nvPr>
        </p:nvSpPr>
        <p:spPr/>
        <p:txBody>
          <a:bodyPr vert="horz" lIns="0" tIns="0" rIns="0" bIns="0" rtlCol="0" anchor="t">
            <a:normAutofit/>
          </a:bodyPr>
          <a:lstStyle/>
          <a:p>
            <a:pPr marL="342900" indent="-342900">
              <a:buFont typeface="+mj-lt"/>
              <a:buAutoNum type="arabicPeriod"/>
            </a:pPr>
            <a:r>
              <a:rPr lang="en-AU" sz="1600" dirty="0">
                <a:cs typeface="Arial" panose="020B0604020202020204" pitchFamily="34" charset="0"/>
              </a:rPr>
              <a:t>Identify and annotate in </a:t>
            </a:r>
            <a:r>
              <a:rPr lang="en-AU" sz="1600" b="1" dirty="0">
                <a:latin typeface="Arial" panose="020B0604020202020204" pitchFamily="34" charset="0"/>
                <a:cs typeface="Arial" panose="020B0604020202020204" pitchFamily="34" charset="0"/>
              </a:rPr>
              <a:t>Phase 3, activity 11 – model response </a:t>
            </a:r>
            <a:r>
              <a:rPr lang="en-AU" sz="1600" dirty="0">
                <a:cs typeface="Arial" panose="020B0604020202020204" pitchFamily="34" charset="0"/>
              </a:rPr>
              <a:t>the use of active and passive voice.</a:t>
            </a:r>
          </a:p>
        </p:txBody>
      </p:sp>
      <p:sp>
        <p:nvSpPr>
          <p:cNvPr id="3" name="Slide Number Placeholder 2">
            <a:extLst>
              <a:ext uri="{FF2B5EF4-FFF2-40B4-BE49-F238E27FC236}">
                <a16:creationId xmlns:a16="http://schemas.microsoft.com/office/drawing/2014/main" id="{D84F3F36-BD8A-C859-757A-A601401C8211}"/>
              </a:ext>
              <a:ext uri="{C183D7F6-B498-43B3-948B-1728B52AA6E4}">
                <adec:decorative xmlns:adec="http://schemas.microsoft.com/office/drawing/2017/decorative" val="1"/>
              </a:ext>
            </a:extLst>
          </p:cNvPr>
          <p:cNvSpPr>
            <a:spLocks noGrp="1"/>
          </p:cNvSpPr>
          <p:nvPr>
            <p:ph type="sldNum" sz="quarter" idx="10"/>
          </p:nvPr>
        </p:nvSpPr>
        <p:spPr/>
        <p:txBody>
          <a:bodyPr anchor="t">
            <a:normAutofit/>
          </a:bodyPr>
          <a:lstStyle/>
          <a:p>
            <a:pPr>
              <a:lnSpc>
                <a:spcPct val="90000"/>
              </a:lnSpc>
              <a:spcAft>
                <a:spcPts val="600"/>
              </a:spcAft>
            </a:pPr>
            <a:fld id="{10A01DC5-1685-4615-8240-15192985C6A2}" type="slidenum">
              <a:rPr lang="en-AU" smtClean="0"/>
              <a:pPr>
                <a:lnSpc>
                  <a:spcPct val="90000"/>
                </a:lnSpc>
                <a:spcAft>
                  <a:spcPts val="600"/>
                </a:spcAft>
              </a:pPr>
              <a:t>20</a:t>
            </a:fld>
            <a:endParaRPr lang="en-AU" dirty="0"/>
          </a:p>
        </p:txBody>
      </p:sp>
    </p:spTree>
    <p:extLst>
      <p:ext uri="{BB962C8B-B14F-4D97-AF65-F5344CB8AC3E}">
        <p14:creationId xmlns:p14="http://schemas.microsoft.com/office/powerpoint/2010/main" val="94575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50DDFD0-E81B-FAC2-D61D-086EAA2A07A8}"/>
              </a:ext>
            </a:extLst>
          </p:cNvPr>
          <p:cNvSpPr>
            <a:spLocks noGrp="1"/>
          </p:cNvSpPr>
          <p:nvPr>
            <p:ph type="title"/>
          </p:nvPr>
        </p:nvSpPr>
        <p:spPr/>
        <p:txBody>
          <a:bodyPr anchor="t">
            <a:normAutofit/>
          </a:bodyPr>
          <a:lstStyle/>
          <a:p>
            <a:r>
              <a:rPr lang="en-AU" dirty="0">
                <a:cs typeface="Arial" panose="020B0604020202020204" pitchFamily="34" charset="0"/>
              </a:rPr>
              <a:t>Examples of active voice</a:t>
            </a:r>
          </a:p>
        </p:txBody>
      </p:sp>
      <p:sp>
        <p:nvSpPr>
          <p:cNvPr id="9" name="Text Placeholder 8">
            <a:extLst>
              <a:ext uri="{FF2B5EF4-FFF2-40B4-BE49-F238E27FC236}">
                <a16:creationId xmlns:a16="http://schemas.microsoft.com/office/drawing/2014/main" id="{0CA09597-9DAE-E5D7-A3B7-C8E620BD65DE}"/>
              </a:ext>
            </a:extLst>
          </p:cNvPr>
          <p:cNvSpPr>
            <a:spLocks noGrp="1"/>
          </p:cNvSpPr>
          <p:nvPr>
            <p:ph type="body" sz="quarter" idx="18"/>
          </p:nvPr>
        </p:nvSpPr>
        <p:spPr/>
        <p:txBody>
          <a:bodyPr anchor="b">
            <a:noAutofit/>
          </a:bodyPr>
          <a:lstStyle/>
          <a:p>
            <a:pPr>
              <a:lnSpc>
                <a:spcPct val="140000"/>
              </a:lnSpc>
            </a:pPr>
            <a:r>
              <a:rPr lang="en-AU" dirty="0">
                <a:cs typeface="Arial" panose="020B0604020202020204" pitchFamily="34" charset="0"/>
              </a:rPr>
              <a:t>Applying to Phase 3, activity 11 – model response</a:t>
            </a:r>
          </a:p>
        </p:txBody>
      </p:sp>
      <p:sp>
        <p:nvSpPr>
          <p:cNvPr id="8" name="Content Placeholder 7">
            <a:extLst>
              <a:ext uri="{FF2B5EF4-FFF2-40B4-BE49-F238E27FC236}">
                <a16:creationId xmlns:a16="http://schemas.microsoft.com/office/drawing/2014/main" id="{E4D2EB99-F53B-727A-B28C-8D597F63E3E5}"/>
              </a:ext>
            </a:extLst>
          </p:cNvPr>
          <p:cNvSpPr>
            <a:spLocks noGrp="1"/>
          </p:cNvSpPr>
          <p:nvPr>
            <p:ph idx="1"/>
          </p:nvPr>
        </p:nvSpPr>
        <p:spPr/>
        <p:txBody>
          <a:bodyPr vert="horz" lIns="0" tIns="0" rIns="0" bIns="0" rtlCol="0" anchor="t">
            <a:normAutofit/>
          </a:bodyPr>
          <a:lstStyle/>
          <a:p>
            <a:pPr>
              <a:spcAft>
                <a:spcPts val="600"/>
              </a:spcAft>
            </a:pPr>
            <a:r>
              <a:rPr lang="en-AU" dirty="0">
                <a:cs typeface="Arial" panose="020B0604020202020204" pitchFamily="34" charset="0"/>
              </a:rPr>
              <a:t>Find the subject, object and verb in the following sentences:</a:t>
            </a:r>
          </a:p>
          <a:p>
            <a:pPr marL="342900" indent="-342900">
              <a:spcAft>
                <a:spcPts val="600"/>
              </a:spcAft>
              <a:buFont typeface="Arial" panose="020B0604020202020204" pitchFamily="34" charset="0"/>
              <a:buChar char="•"/>
            </a:pPr>
            <a:r>
              <a:rPr lang="en-AU" dirty="0">
                <a:cs typeface="Arial" panose="020B0604020202020204" pitchFamily="34" charset="0"/>
              </a:rPr>
              <a:t>In ‘I wandered lonely as a cloud’, William Wordsworth uses figurative language devices in the poem to demonstrate the Romantic perspective of the close connection between spirituality and the natural world.</a:t>
            </a:r>
          </a:p>
          <a:p>
            <a:pPr marL="342900" indent="-342900">
              <a:spcAft>
                <a:spcPts val="600"/>
              </a:spcAft>
              <a:buFont typeface="Arial" panose="020B0604020202020204" pitchFamily="34" charset="0"/>
              <a:buChar char="•"/>
            </a:pPr>
            <a:r>
              <a:rPr lang="en-AU" dirty="0">
                <a:cs typeface="Arial" panose="020B0604020202020204" pitchFamily="34" charset="0"/>
              </a:rPr>
              <a:t>Additionally, Wordsworth’s personification of the daffodils, ‘fluttering and dancing in the breeze’, creates the image of daffodils having human qualities, highlighting how important the natural world is to him.</a:t>
            </a:r>
          </a:p>
          <a:p>
            <a:endParaRPr lang="en-AU" sz="24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D84F3F36-BD8A-C859-757A-A601401C8211}"/>
              </a:ext>
              <a:ext uri="{C183D7F6-B498-43B3-948B-1728B52AA6E4}">
                <adec:decorative xmlns:adec="http://schemas.microsoft.com/office/drawing/2017/decorative" val="1"/>
              </a:ext>
            </a:extLst>
          </p:cNvPr>
          <p:cNvSpPr>
            <a:spLocks noGrp="1"/>
          </p:cNvSpPr>
          <p:nvPr>
            <p:ph type="sldNum" sz="quarter" idx="10"/>
          </p:nvPr>
        </p:nvSpPr>
        <p:spPr/>
        <p:txBody>
          <a:bodyPr anchor="t">
            <a:normAutofit/>
          </a:bodyPr>
          <a:lstStyle/>
          <a:p>
            <a:pPr>
              <a:lnSpc>
                <a:spcPct val="90000"/>
              </a:lnSpc>
              <a:spcAft>
                <a:spcPts val="600"/>
              </a:spcAft>
            </a:pPr>
            <a:fld id="{10A01DC5-1685-4615-8240-15192985C6A2}" type="slidenum">
              <a:rPr lang="en-AU" smtClean="0"/>
              <a:pPr>
                <a:lnSpc>
                  <a:spcPct val="90000"/>
                </a:lnSpc>
                <a:spcAft>
                  <a:spcPts val="600"/>
                </a:spcAft>
              </a:pPr>
              <a:t>21</a:t>
            </a:fld>
            <a:endParaRPr lang="en-AU" dirty="0"/>
          </a:p>
        </p:txBody>
      </p:sp>
    </p:spTree>
    <p:extLst>
      <p:ext uri="{BB962C8B-B14F-4D97-AF65-F5344CB8AC3E}">
        <p14:creationId xmlns:p14="http://schemas.microsoft.com/office/powerpoint/2010/main" val="2796879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50DDFD0-E81B-FAC2-D61D-086EAA2A07A8}"/>
              </a:ext>
            </a:extLst>
          </p:cNvPr>
          <p:cNvSpPr>
            <a:spLocks noGrp="1"/>
          </p:cNvSpPr>
          <p:nvPr>
            <p:ph type="title"/>
          </p:nvPr>
        </p:nvSpPr>
        <p:spPr/>
        <p:txBody>
          <a:bodyPr anchor="t">
            <a:normAutofit/>
          </a:bodyPr>
          <a:lstStyle/>
          <a:p>
            <a:r>
              <a:rPr lang="en-AU" dirty="0">
                <a:cs typeface="Arial" panose="020B0604020202020204" pitchFamily="34" charset="0"/>
              </a:rPr>
              <a:t>Examples of passive voice</a:t>
            </a:r>
          </a:p>
        </p:txBody>
      </p:sp>
      <p:sp>
        <p:nvSpPr>
          <p:cNvPr id="9" name="Text Placeholder 8">
            <a:extLst>
              <a:ext uri="{FF2B5EF4-FFF2-40B4-BE49-F238E27FC236}">
                <a16:creationId xmlns:a16="http://schemas.microsoft.com/office/drawing/2014/main" id="{0CA09597-9DAE-E5D7-A3B7-C8E620BD65DE}"/>
              </a:ext>
            </a:extLst>
          </p:cNvPr>
          <p:cNvSpPr>
            <a:spLocks noGrp="1"/>
          </p:cNvSpPr>
          <p:nvPr>
            <p:ph type="body" sz="quarter" idx="18"/>
          </p:nvPr>
        </p:nvSpPr>
        <p:spPr/>
        <p:txBody>
          <a:bodyPr anchor="b">
            <a:noAutofit/>
          </a:bodyPr>
          <a:lstStyle/>
          <a:p>
            <a:pPr>
              <a:lnSpc>
                <a:spcPct val="140000"/>
              </a:lnSpc>
            </a:pPr>
            <a:r>
              <a:rPr lang="en-AU" dirty="0">
                <a:cs typeface="Arial" panose="020B0604020202020204" pitchFamily="34" charset="0"/>
              </a:rPr>
              <a:t>Applying to Phase 3, activity 11 – model response</a:t>
            </a:r>
          </a:p>
        </p:txBody>
      </p:sp>
      <p:sp>
        <p:nvSpPr>
          <p:cNvPr id="8" name="Content Placeholder 7">
            <a:extLst>
              <a:ext uri="{FF2B5EF4-FFF2-40B4-BE49-F238E27FC236}">
                <a16:creationId xmlns:a16="http://schemas.microsoft.com/office/drawing/2014/main" id="{E4D2EB99-F53B-727A-B28C-8D597F63E3E5}"/>
              </a:ext>
            </a:extLst>
          </p:cNvPr>
          <p:cNvSpPr>
            <a:spLocks noGrp="1"/>
          </p:cNvSpPr>
          <p:nvPr>
            <p:ph idx="1"/>
          </p:nvPr>
        </p:nvSpPr>
        <p:spPr/>
        <p:txBody>
          <a:bodyPr vert="horz" lIns="0" tIns="0" rIns="0" bIns="0" rtlCol="0" anchor="t">
            <a:normAutofit/>
          </a:bodyPr>
          <a:lstStyle/>
          <a:p>
            <a:pPr>
              <a:spcAft>
                <a:spcPts val="600"/>
              </a:spcAft>
            </a:pPr>
            <a:r>
              <a:rPr lang="en-AU" dirty="0">
                <a:cs typeface="Arial" panose="020B0604020202020204" pitchFamily="34" charset="0"/>
              </a:rPr>
              <a:t>Find the subject, object and verb in the following sentences:</a:t>
            </a:r>
          </a:p>
          <a:p>
            <a:pPr marL="342900" indent="-342900">
              <a:spcAft>
                <a:spcPts val="600"/>
              </a:spcAft>
              <a:buFont typeface="Arial" panose="020B0604020202020204" pitchFamily="34" charset="0"/>
              <a:buChar char="•"/>
            </a:pPr>
            <a:r>
              <a:rPr lang="en-AU" dirty="0">
                <a:cs typeface="Arial" panose="020B0604020202020204" pitchFamily="34" charset="0"/>
              </a:rPr>
              <a:t>The use of simile and personification by Wordsworth in the opening line ‘I wandered lonely as a cloud’ immediately establishes an emotional and experiential connection between the persona and the natural world.</a:t>
            </a:r>
          </a:p>
          <a:p>
            <a:pPr marL="342900" indent="-342900">
              <a:spcAft>
                <a:spcPts val="600"/>
              </a:spcAft>
              <a:buFont typeface="Arial" panose="020B0604020202020204" pitchFamily="34" charset="0"/>
              <a:buChar char="•"/>
            </a:pPr>
            <a:r>
              <a:rPr lang="en-AU" dirty="0">
                <a:cs typeface="Arial" panose="020B0604020202020204" pitchFamily="34" charset="0"/>
              </a:rPr>
              <a:t>Furthermore, use of the simile by the poet, in the lines, ‘Continuous as the stars that shine / And twinkle on the milky way / They stretched in a never-ending line’, demonstrates the connection between humankind, nature and the spiritual world.</a:t>
            </a:r>
          </a:p>
          <a:p>
            <a:endParaRPr lang="en-AU" sz="24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D84F3F36-BD8A-C859-757A-A601401C8211}"/>
              </a:ext>
              <a:ext uri="{C183D7F6-B498-43B3-948B-1728B52AA6E4}">
                <adec:decorative xmlns:adec="http://schemas.microsoft.com/office/drawing/2017/decorative" val="1"/>
              </a:ext>
            </a:extLst>
          </p:cNvPr>
          <p:cNvSpPr>
            <a:spLocks noGrp="1"/>
          </p:cNvSpPr>
          <p:nvPr>
            <p:ph type="sldNum" sz="quarter" idx="10"/>
          </p:nvPr>
        </p:nvSpPr>
        <p:spPr/>
        <p:txBody>
          <a:bodyPr anchor="t">
            <a:normAutofit/>
          </a:bodyPr>
          <a:lstStyle/>
          <a:p>
            <a:pPr>
              <a:lnSpc>
                <a:spcPct val="90000"/>
              </a:lnSpc>
              <a:spcAft>
                <a:spcPts val="600"/>
              </a:spcAft>
            </a:pPr>
            <a:fld id="{10A01DC5-1685-4615-8240-15192985C6A2}" type="slidenum">
              <a:rPr lang="en-AU" smtClean="0"/>
              <a:pPr>
                <a:lnSpc>
                  <a:spcPct val="90000"/>
                </a:lnSpc>
                <a:spcAft>
                  <a:spcPts val="600"/>
                </a:spcAft>
              </a:pPr>
              <a:t>22</a:t>
            </a:fld>
            <a:endParaRPr lang="en-AU" dirty="0"/>
          </a:p>
        </p:txBody>
      </p:sp>
    </p:spTree>
    <p:extLst>
      <p:ext uri="{BB962C8B-B14F-4D97-AF65-F5344CB8AC3E}">
        <p14:creationId xmlns:p14="http://schemas.microsoft.com/office/powerpoint/2010/main" val="3744503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a:xfrm>
            <a:off x="540000" y="4067881"/>
            <a:ext cx="11291998" cy="1580565"/>
          </a:xfrm>
        </p:spPr>
        <p:txBody>
          <a:bodyPr/>
          <a:lstStyle/>
          <a:p>
            <a:r>
              <a:rPr lang="en-US" dirty="0">
                <a:cs typeface="Arial" panose="020B0604020202020204" pitchFamily="34" charset="0"/>
              </a:rPr>
              <a:t>Returning to the learning intentions and success criteria</a:t>
            </a:r>
            <a:endParaRPr lang="en-AU" dirty="0"/>
          </a:p>
        </p:txBody>
      </p:sp>
      <p:sp>
        <p:nvSpPr>
          <p:cNvPr id="6" name="Slide Number Placeholder 5">
            <a:extLst>
              <a:ext uri="{FF2B5EF4-FFF2-40B4-BE49-F238E27FC236}">
                <a16:creationId xmlns:a16="http://schemas.microsoft.com/office/drawing/2014/main" id="{91CC9984-1EC5-63F2-1511-A931BD1294B0}"/>
              </a:ext>
              <a:ext uri="{C183D7F6-B498-43B3-948B-1728B52AA6E4}">
                <adec:decorative xmlns:adec="http://schemas.microsoft.com/office/drawing/2017/decorative" val="1"/>
              </a:ext>
            </a:extLst>
          </p:cNvPr>
          <p:cNvSpPr>
            <a:spLocks noGrp="1"/>
          </p:cNvSpPr>
          <p:nvPr>
            <p:ph type="sldNum" sz="quarter" idx="4294967295"/>
          </p:nvPr>
        </p:nvSpPr>
        <p:spPr>
          <a:xfrm>
            <a:off x="11471275" y="6516688"/>
            <a:ext cx="720725" cy="179387"/>
          </a:xfrm>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u="none" strike="noStrike" kern="1200" cap="none" spc="0" normalizeH="0" baseline="0" noProof="0" smtClean="0">
                <a:ln>
                  <a:noFill/>
                </a:ln>
                <a:solidFill>
                  <a:srgbClr val="22272B"/>
                </a:solidFill>
                <a:effectLst/>
                <a:uLnTx/>
                <a:uFillTx/>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23</a:t>
            </a:fld>
            <a:endParaRPr kumimoji="0" lang="en-AU" sz="1200" u="none" strike="noStrike" kern="1200" cap="none" spc="0" normalizeH="0" baseline="0" noProof="0" dirty="0">
              <a:ln>
                <a:noFill/>
              </a:ln>
              <a:solidFill>
                <a:srgbClr val="22272B"/>
              </a:solidFill>
              <a:effectLst/>
              <a:uLnTx/>
              <a:uFillTx/>
              <a:ea typeface="+mn-ea"/>
              <a:cs typeface="+mn-cs"/>
            </a:endParaRPr>
          </a:p>
        </p:txBody>
      </p:sp>
    </p:spTree>
    <p:extLst>
      <p:ext uri="{BB962C8B-B14F-4D97-AF65-F5344CB8AC3E}">
        <p14:creationId xmlns:p14="http://schemas.microsoft.com/office/powerpoint/2010/main" val="473942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7E6A87E-8352-0E8F-5677-2D3F86A4C16A}"/>
              </a:ext>
            </a:extLst>
          </p:cNvPr>
          <p:cNvSpPr>
            <a:spLocks noGrp="1"/>
          </p:cNvSpPr>
          <p:nvPr>
            <p:ph type="title"/>
          </p:nvPr>
        </p:nvSpPr>
        <p:spPr/>
        <p:txBody>
          <a:bodyPr/>
          <a:lstStyle/>
          <a:p>
            <a:r>
              <a:rPr lang="en-AU" dirty="0"/>
              <a:t>Learning intentions and success criteria (2)</a:t>
            </a:r>
          </a:p>
        </p:txBody>
      </p:sp>
      <p:sp>
        <p:nvSpPr>
          <p:cNvPr id="3" name="TextBox 2">
            <a:extLst>
              <a:ext uri="{FF2B5EF4-FFF2-40B4-BE49-F238E27FC236}">
                <a16:creationId xmlns:a16="http://schemas.microsoft.com/office/drawing/2014/main" id="{DF637BA9-DB5E-2457-A795-0B300DBA6F82}"/>
              </a:ext>
            </a:extLst>
          </p:cNvPr>
          <p:cNvSpPr txBox="1"/>
          <p:nvPr/>
        </p:nvSpPr>
        <p:spPr>
          <a:xfrm>
            <a:off x="359998" y="1944521"/>
            <a:ext cx="11303000" cy="3728585"/>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609585" rtl="0" eaLnBrk="1" fontAlgn="auto" latinLnBrk="0" hangingPunct="1">
              <a:lnSpc>
                <a:spcPct val="150000"/>
              </a:lnSpc>
              <a:spcBef>
                <a:spcPts val="0"/>
              </a:spcBef>
              <a:spcAft>
                <a:spcPts val="0"/>
              </a:spcAft>
              <a:buClrTx/>
              <a:buSzTx/>
              <a:buFontTx/>
              <a:buNone/>
              <a:tabLst/>
              <a:defRPr/>
            </a:pPr>
            <a:r>
              <a:rPr kumimoji="0" lang="en-AU" sz="1800" b="1" u="none" strike="noStrike" kern="1200" cap="none" spc="0" normalizeH="0" baseline="0" noProof="0" dirty="0">
                <a:ln>
                  <a:noFill/>
                </a:ln>
                <a:solidFill>
                  <a:schemeClr val="accent1"/>
                </a:solidFill>
                <a:effectLst/>
                <a:uLnTx/>
                <a:uFillTx/>
                <a:latin typeface="Arial" panose="020B0604020202020204" pitchFamily="34" charset="0"/>
                <a:cs typeface="Arial" panose="020B0604020202020204" pitchFamily="34" charset="0"/>
              </a:rPr>
              <a:t>Learning intentions</a:t>
            </a:r>
            <a:endParaRPr lang="en-AU" sz="1800" b="1" dirty="0">
              <a:solidFill>
                <a:schemeClr val="accent1"/>
              </a:solidFill>
              <a:latin typeface="Arial" panose="020B0604020202020204" pitchFamily="34" charset="0"/>
              <a:ea typeface="+mn-lt"/>
              <a:cs typeface="Arial" panose="020B0604020202020204" pitchFamily="34" charset="0"/>
            </a:endParaRPr>
          </a:p>
          <a:p>
            <a:pPr marL="0" marR="0" lvl="0" indent="0" algn="l" defTabSz="609585" rtl="0" eaLnBrk="1" fontAlgn="auto" latinLnBrk="0" hangingPunct="1">
              <a:lnSpc>
                <a:spcPct val="150000"/>
              </a:lnSpc>
              <a:spcBef>
                <a:spcPts val="0"/>
              </a:spcBef>
              <a:spcAft>
                <a:spcPts val="0"/>
              </a:spcAft>
              <a:buClrTx/>
              <a:buSzTx/>
              <a:buFontTx/>
              <a:buNone/>
              <a:tabLst/>
              <a:defRPr/>
            </a:pPr>
            <a:r>
              <a:rPr kumimoji="0" lang="en-AU" sz="1800" u="none" strike="noStrike" kern="1200" cap="none" spc="0" normalizeH="0" baseline="0" noProof="0" dirty="0">
                <a:ln>
                  <a:noFill/>
                </a:ln>
                <a:effectLst/>
                <a:uLnTx/>
                <a:uFillTx/>
                <a:latin typeface="Arial" panose="020B0604020202020204" pitchFamily="34" charset="0"/>
                <a:ea typeface="+mn-lt"/>
                <a:cs typeface="Arial" panose="020B0604020202020204" pitchFamily="34" charset="0"/>
              </a:rPr>
              <a:t>We are learning to:</a:t>
            </a:r>
          </a:p>
          <a:p>
            <a:pPr marL="342900" marR="0" lvl="0" indent="-342900" algn="l" defTabSz="609585"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AU" sz="180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understand when and how to use active and passive voice</a:t>
            </a:r>
          </a:p>
          <a:p>
            <a:pPr marL="342900" marR="0" lvl="0" indent="-342900" algn="l" defTabSz="609585"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AU" sz="180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understand how to refine analytical writing through word and sentence level choices.</a:t>
            </a:r>
          </a:p>
          <a:p>
            <a:pPr marL="0" marR="0" lvl="0" indent="0" algn="l" defTabSz="609585" rtl="0" eaLnBrk="1" fontAlgn="auto" latinLnBrk="0" hangingPunct="1">
              <a:lnSpc>
                <a:spcPct val="150000"/>
              </a:lnSpc>
              <a:spcBef>
                <a:spcPts val="0"/>
              </a:spcBef>
              <a:spcAft>
                <a:spcPts val="0"/>
              </a:spcAft>
              <a:buClrTx/>
              <a:buSzTx/>
              <a:buFontTx/>
              <a:buNone/>
              <a:tabLst/>
              <a:defRPr/>
            </a:pPr>
            <a:endParaRPr kumimoji="0" lang="en-AU" sz="180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0" marR="0" lvl="0" indent="0" algn="l" defTabSz="609585" rtl="0" eaLnBrk="1" fontAlgn="auto" latinLnBrk="0" hangingPunct="1">
              <a:lnSpc>
                <a:spcPct val="150000"/>
              </a:lnSpc>
              <a:spcBef>
                <a:spcPts val="0"/>
              </a:spcBef>
              <a:spcAft>
                <a:spcPts val="0"/>
              </a:spcAft>
              <a:buClrTx/>
              <a:buSzTx/>
              <a:buFontTx/>
              <a:buNone/>
              <a:tabLst/>
              <a:defRPr/>
            </a:pPr>
            <a:r>
              <a:rPr kumimoji="0" lang="en-AU" sz="1800" b="1"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Success criteria</a:t>
            </a:r>
          </a:p>
          <a:p>
            <a:pPr marL="0" marR="0" lvl="0" indent="0" algn="l" defTabSz="609585" rtl="0" eaLnBrk="1" fontAlgn="auto" latinLnBrk="0" hangingPunct="1">
              <a:lnSpc>
                <a:spcPct val="150000"/>
              </a:lnSpc>
              <a:spcBef>
                <a:spcPts val="0"/>
              </a:spcBef>
              <a:spcAft>
                <a:spcPts val="0"/>
              </a:spcAft>
              <a:buClrTx/>
              <a:buSzTx/>
              <a:buFontTx/>
              <a:buNone/>
              <a:tabLst/>
              <a:defRPr/>
            </a:pPr>
            <a:r>
              <a:rPr kumimoji="0" lang="en-AU" sz="180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I will know I am successful when I can:</a:t>
            </a:r>
          </a:p>
          <a:p>
            <a:pPr marL="342900" marR="0" lvl="0" indent="-342900" algn="l" defTabSz="609585"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AU" sz="1800" dirty="0">
                <a:latin typeface="Arial" panose="020B0604020202020204" pitchFamily="34" charset="0"/>
                <a:cs typeface="Arial" panose="020B0604020202020204" pitchFamily="34" charset="0"/>
              </a:rPr>
              <a:t>[these could be co-constructed with the class or used as per the notes].</a:t>
            </a:r>
            <a:endParaRPr kumimoji="0" lang="en-US" sz="180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342900" marR="0" lvl="0" indent="-342900" algn="l" defTabSz="609585" rtl="0" eaLnBrk="1" fontAlgn="auto" latinLnBrk="0" hangingPunct="1">
              <a:lnSpc>
                <a:spcPct val="150000"/>
              </a:lnSpc>
              <a:spcBef>
                <a:spcPts val="0"/>
              </a:spcBef>
              <a:spcAft>
                <a:spcPts val="0"/>
              </a:spcAft>
              <a:buClrTx/>
              <a:buSzTx/>
              <a:buFont typeface="Public Sans"/>
              <a:buChar char="•"/>
              <a:tabLst/>
              <a:defRPr/>
            </a:pPr>
            <a:endParaRPr kumimoji="0" lang="en-US" sz="2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2" name="Slide Number Placeholder 1">
            <a:extLst>
              <a:ext uri="{FF2B5EF4-FFF2-40B4-BE49-F238E27FC236}">
                <a16:creationId xmlns:a16="http://schemas.microsoft.com/office/drawing/2014/main" id="{19C0759C-7815-62EE-E606-EBC3C273B189}"/>
              </a:ext>
              <a:ext uri="{C183D7F6-B498-43B3-948B-1728B52AA6E4}">
                <adec:decorative xmlns:adec="http://schemas.microsoft.com/office/drawing/2017/decorative" val="1"/>
              </a:ext>
            </a:extLst>
          </p:cNvPr>
          <p:cNvSpPr>
            <a:spLocks noGrp="1"/>
          </p:cNvSpPr>
          <p:nvPr>
            <p:ph type="sldNum" sz="quarter" idx="14"/>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u="none" strike="noStrike" kern="1200" cap="none" spc="0" normalizeH="0" baseline="0" noProof="0" smtClean="0">
                <a:ln>
                  <a:noFill/>
                </a:ln>
                <a:solidFill>
                  <a:srgbClr val="22272B"/>
                </a:solidFill>
                <a:effectLst/>
                <a:uLnTx/>
                <a:uFillTx/>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24</a:t>
            </a:fld>
            <a:endParaRPr kumimoji="0" lang="en-AU" sz="1200" u="none" strike="noStrike" kern="1200" cap="none" spc="0" normalizeH="0" baseline="0" noProof="0" dirty="0">
              <a:ln>
                <a:noFill/>
              </a:ln>
              <a:solidFill>
                <a:srgbClr val="22272B"/>
              </a:solidFill>
              <a:effectLst/>
              <a:uLnTx/>
              <a:uFillTx/>
              <a:ea typeface="+mn-ea"/>
              <a:cs typeface="+mn-cs"/>
            </a:endParaRPr>
          </a:p>
        </p:txBody>
      </p:sp>
    </p:spTree>
    <p:extLst>
      <p:ext uri="{BB962C8B-B14F-4D97-AF65-F5344CB8AC3E}">
        <p14:creationId xmlns:p14="http://schemas.microsoft.com/office/powerpoint/2010/main" val="2978116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A8966FD-9600-3EC7-EF10-06492353388E}"/>
              </a:ext>
            </a:extLst>
          </p:cNvPr>
          <p:cNvSpPr>
            <a:spLocks noGrp="1"/>
          </p:cNvSpPr>
          <p:nvPr>
            <p:ph type="title"/>
          </p:nvPr>
        </p:nvSpPr>
        <p:spPr/>
        <p:txBody>
          <a:bodyPr/>
          <a:lstStyle/>
          <a:p>
            <a:r>
              <a:rPr lang="en-AU"/>
              <a:t>References</a:t>
            </a:r>
            <a:endParaRPr lang="en-AU" dirty="0"/>
          </a:p>
        </p:txBody>
      </p:sp>
      <p:sp>
        <p:nvSpPr>
          <p:cNvPr id="6" name="TextBox 5">
            <a:extLst>
              <a:ext uri="{FF2B5EF4-FFF2-40B4-BE49-F238E27FC236}">
                <a16:creationId xmlns:a16="http://schemas.microsoft.com/office/drawing/2014/main" id="{EABCE76F-41B1-7EE2-14F1-DC744150DE0C}"/>
              </a:ext>
            </a:extLst>
          </p:cNvPr>
          <p:cNvSpPr txBox="1"/>
          <p:nvPr/>
        </p:nvSpPr>
        <p:spPr>
          <a:xfrm>
            <a:off x="360000" y="1408342"/>
            <a:ext cx="11471999" cy="1597297"/>
          </a:xfrm>
          <a:prstGeom prst="rect">
            <a:avLst/>
          </a:prstGeom>
          <a:noFill/>
        </p:spPr>
        <p:txBody>
          <a:bodyPr wrap="square">
            <a:spAutoFit/>
          </a:bodyPr>
          <a:lstStyle/>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200" u="none" strike="noStrike" kern="1200" cap="none" spc="0" normalizeH="0" baseline="0" noProof="0" dirty="0">
                <a:ln>
                  <a:noFill/>
                </a:ln>
                <a:solidFill>
                  <a:srgbClr val="FFFFFF"/>
                </a:solidFill>
                <a:effectLst/>
                <a:uLnTx/>
                <a:uFillTx/>
                <a:latin typeface="Arial" panose="020B0604020202020204" pitchFamily="34" charset="0"/>
                <a:ea typeface="+mn-ea"/>
                <a:cs typeface="+mn-cs"/>
              </a:rPr>
              <a:t>This presentation contains NSW Curriculum and syllabus content. The NSW Curriculum is developed by the NSW Education Standards Authority. This content is prepared by NESA for and on behalf of the Crown in the right of the State of New South Wales. The material is protected by Crown copyright.</a:t>
            </a:r>
          </a:p>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200" u="none" strike="noStrike" kern="1200" cap="none" spc="0" normalizeH="0" baseline="0" noProof="0" dirty="0">
                <a:ln>
                  <a:noFill/>
                </a:ln>
                <a:solidFill>
                  <a:srgbClr val="FFFFFF"/>
                </a:solidFill>
                <a:effectLst/>
                <a:uLnTx/>
                <a:uFillTx/>
                <a:latin typeface="Arial" panose="020B0604020202020204" pitchFamily="34" charset="0"/>
                <a:ea typeface="+mn-ea"/>
                <a:cs typeface="+mn-cs"/>
              </a:rPr>
              <a:t>Please refer to the NESA Copyright Disclaimer for more information </a:t>
            </a:r>
            <a:r>
              <a:rPr kumimoji="0" lang="en-AU" sz="1200" u="none" strike="noStrike" kern="1200" cap="none" spc="0" normalizeH="0" baseline="0" noProof="0" dirty="0">
                <a:ln>
                  <a:noFill/>
                </a:ln>
                <a:solidFill>
                  <a:srgbClr val="CBEDFD"/>
                </a:solidFill>
                <a:effectLst/>
                <a:uLnTx/>
                <a:uFillTx/>
                <a:latin typeface="Arial" panose="020B0604020202020204" pitchFamily="34" charset="0"/>
                <a:ea typeface="+mn-ea"/>
                <a:cs typeface="+mn-cs"/>
                <a:hlinkClick r:id="rId3">
                  <a:extLst>
                    <a:ext uri="{A12FA001-AC4F-418D-AE19-62706E023703}">
                      <ahyp:hlinkClr xmlns:ahyp="http://schemas.microsoft.com/office/drawing/2018/hyperlinkcolor" val="tx"/>
                    </a:ext>
                  </a:extLst>
                </a:hlinkClick>
              </a:rPr>
              <a:t>https://educationstandards.nsw.edu.au/wps/portal/nesa/mini-footer/copyright</a:t>
            </a:r>
            <a:r>
              <a:rPr kumimoji="0" lang="en-AU" sz="1200" u="none" strike="noStrike" kern="1200" cap="none" spc="0" normalizeH="0" baseline="0" noProof="0" dirty="0">
                <a:ln>
                  <a:noFill/>
                </a:ln>
                <a:solidFill>
                  <a:srgbClr val="FFFFFF"/>
                </a:solidFill>
                <a:effectLst/>
                <a:uLnTx/>
                <a:uFillTx/>
                <a:latin typeface="Arial" panose="020B0604020202020204" pitchFamily="34" charset="0"/>
                <a:ea typeface="+mn-ea"/>
                <a:cs typeface="+mn-cs"/>
              </a:rPr>
              <a:t>. </a:t>
            </a:r>
          </a:p>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200" u="none" strike="noStrike" kern="1200" cap="none" spc="0" normalizeH="0" baseline="0" noProof="0" dirty="0">
                <a:ln>
                  <a:noFill/>
                </a:ln>
                <a:solidFill>
                  <a:srgbClr val="FFFFFF"/>
                </a:solidFill>
                <a:effectLst/>
                <a:uLnTx/>
                <a:uFillTx/>
                <a:latin typeface="Arial" panose="020B0604020202020204" pitchFamily="34" charset="0"/>
                <a:ea typeface="+mn-ea"/>
                <a:cs typeface="+mn-cs"/>
              </a:rPr>
              <a:t>NESA holds the only official and up-to-date versions of the NSW Curriculum and syllabus documents. Please visit the NSW Education Standards Authority (NESA) website </a:t>
            </a:r>
            <a:r>
              <a:rPr kumimoji="0" lang="en-AU" sz="1200" u="none" strike="noStrike" kern="1200" cap="none" spc="0" normalizeH="0" baseline="0" noProof="0" dirty="0">
                <a:ln>
                  <a:noFill/>
                </a:ln>
                <a:solidFill>
                  <a:srgbClr val="CBEDFD"/>
                </a:solidFill>
                <a:effectLst/>
                <a:uLnTx/>
                <a:uFillTx/>
                <a:latin typeface="Arial" panose="020B0604020202020204" pitchFamily="34" charset="0"/>
                <a:ea typeface="+mn-ea"/>
                <a:cs typeface="+mn-cs"/>
                <a:hlinkClick r:id="rId4">
                  <a:extLst>
                    <a:ext uri="{A12FA001-AC4F-418D-AE19-62706E023703}">
                      <ahyp:hlinkClr xmlns:ahyp="http://schemas.microsoft.com/office/drawing/2018/hyperlinkcolor" val="tx"/>
                    </a:ext>
                  </a:extLst>
                </a:hlinkClick>
              </a:rPr>
              <a:t>https://educationstandards.nsw.edu.au/wps/portal/nesa/home</a:t>
            </a:r>
            <a:r>
              <a:rPr kumimoji="0" lang="en-AU" sz="1200" u="none" strike="noStrike" kern="1200" cap="none" spc="0" normalizeH="0" baseline="0" noProof="0" dirty="0">
                <a:ln>
                  <a:noFill/>
                </a:ln>
                <a:solidFill>
                  <a:srgbClr val="CBEDFD"/>
                </a:solidFill>
                <a:effectLst/>
                <a:uLnTx/>
                <a:uFillTx/>
                <a:latin typeface="Arial" panose="020B0604020202020204" pitchFamily="34" charset="0"/>
                <a:ea typeface="+mn-ea"/>
                <a:cs typeface="+mn-cs"/>
              </a:rPr>
              <a:t> </a:t>
            </a:r>
            <a:r>
              <a:rPr kumimoji="0" lang="en-AU" sz="1200" u="none" strike="noStrike" kern="1200" cap="none" spc="0" normalizeH="0" baseline="0" noProof="0" dirty="0">
                <a:ln>
                  <a:noFill/>
                </a:ln>
                <a:solidFill>
                  <a:srgbClr val="FFFFFF"/>
                </a:solidFill>
                <a:effectLst/>
                <a:uLnTx/>
                <a:uFillTx/>
                <a:latin typeface="Arial" panose="020B0604020202020204" pitchFamily="34" charset="0"/>
                <a:ea typeface="+mn-ea"/>
                <a:cs typeface="+mn-cs"/>
              </a:rPr>
              <a:t>and the NSW Curriculum website </a:t>
            </a:r>
            <a:r>
              <a:rPr kumimoji="0" lang="en-AU" sz="1200" u="none" strike="noStrike" kern="1200" cap="none" spc="0" normalizeH="0" baseline="0" noProof="0" dirty="0">
                <a:ln>
                  <a:noFill/>
                </a:ln>
                <a:solidFill>
                  <a:srgbClr val="CBEDFD"/>
                </a:solidFill>
                <a:effectLst/>
                <a:uLnTx/>
                <a:uFillTx/>
                <a:latin typeface="Arial" panose="020B0604020202020204" pitchFamily="34" charset="0"/>
                <a:ea typeface="+mn-ea"/>
                <a:cs typeface="+mn-cs"/>
                <a:hlinkClick r:id="rId5">
                  <a:extLst>
                    <a:ext uri="{A12FA001-AC4F-418D-AE19-62706E023703}">
                      <ahyp:hlinkClr xmlns:ahyp="http://schemas.microsoft.com/office/drawing/2018/hyperlinkcolor" val="tx"/>
                    </a:ext>
                  </a:extLst>
                </a:hlinkClick>
              </a:rPr>
              <a:t>https://curriculum.nsw.edu.au</a:t>
            </a:r>
            <a:r>
              <a:rPr kumimoji="0" lang="en-AU" sz="1200" u="none" strike="noStrike" kern="1200" cap="none" spc="0" normalizeH="0" baseline="0" noProof="0" dirty="0">
                <a:ln>
                  <a:noFill/>
                </a:ln>
                <a:solidFill>
                  <a:srgbClr val="FFFFFF"/>
                </a:solidFill>
                <a:effectLst/>
                <a:uLnTx/>
                <a:uFillTx/>
                <a:latin typeface="Arial" panose="020B0604020202020204" pitchFamily="34" charset="0"/>
                <a:ea typeface="+mn-ea"/>
                <a:cs typeface="+mn-cs"/>
              </a:rPr>
              <a:t>.</a:t>
            </a:r>
          </a:p>
        </p:txBody>
      </p:sp>
      <p:sp>
        <p:nvSpPr>
          <p:cNvPr id="4" name="Content Placeholder 3">
            <a:extLst>
              <a:ext uri="{FF2B5EF4-FFF2-40B4-BE49-F238E27FC236}">
                <a16:creationId xmlns:a16="http://schemas.microsoft.com/office/drawing/2014/main" id="{B7C07B50-96D9-2E35-E2CE-3139F6377F08}"/>
              </a:ext>
            </a:extLst>
          </p:cNvPr>
          <p:cNvSpPr>
            <a:spLocks noGrp="1"/>
          </p:cNvSpPr>
          <p:nvPr>
            <p:ph idx="1"/>
          </p:nvPr>
        </p:nvSpPr>
        <p:spPr/>
        <p:txBody>
          <a:bodyPr/>
          <a:lstStyle/>
          <a:p>
            <a:pPr>
              <a:lnSpc>
                <a:spcPct val="100000"/>
              </a:lnSpc>
              <a:spcBef>
                <a:spcPts val="1200"/>
              </a:spcBef>
              <a:spcAft>
                <a:spcPts val="600"/>
              </a:spcAft>
            </a:pPr>
            <a:r>
              <a:rPr lang="en-AU" sz="1200" dirty="0">
                <a:cs typeface="Arial" panose="020B0604020202020204" pitchFamily="34" charset="0"/>
              </a:rPr>
              <a:t>AERO (Australian Education Research Organisation) (2024a) </a:t>
            </a:r>
            <a:r>
              <a:rPr lang="en-AU" sz="1200" dirty="0">
                <a:solidFill>
                  <a:srgbClr val="146CFD"/>
                </a:solidFill>
                <a:cs typeface="Arial" panose="020B0604020202020204" pitchFamily="34" charset="0"/>
                <a:hlinkClick r:id="rId6" tooltip="https://www.edresearch.edu.au/guides-resources/practice-guides/explain-learning-objectives">
                  <a:extLst>
                    <a:ext uri="{A12FA001-AC4F-418D-AE19-62706E023703}">
                      <ahyp:hlinkClr xmlns:ahyp="http://schemas.microsoft.com/office/drawing/2018/hyperlinkcolor" val="tx"/>
                    </a:ext>
                  </a:extLst>
                </a:hlinkClick>
              </a:rPr>
              <a:t>Explain learning objectives</a:t>
            </a:r>
            <a:r>
              <a:rPr lang="en-AU" sz="1200" dirty="0">
                <a:cs typeface="Arial" panose="020B0604020202020204" pitchFamily="34" charset="0"/>
              </a:rPr>
              <a:t>, AERO website, accessed 16 April 2024.</a:t>
            </a:r>
          </a:p>
          <a:p>
            <a:pPr>
              <a:lnSpc>
                <a:spcPct val="100000"/>
              </a:lnSpc>
              <a:spcBef>
                <a:spcPts val="1200"/>
              </a:spcBef>
              <a:spcAft>
                <a:spcPts val="600"/>
              </a:spcAft>
            </a:pPr>
            <a:r>
              <a:rPr lang="en-AU" sz="1200" dirty="0">
                <a:cs typeface="Arial" panose="020B0604020202020204" pitchFamily="34" charset="0"/>
              </a:rPr>
              <a:t>AERO (Australian Education Research Organisation) (2024b) </a:t>
            </a:r>
            <a:r>
              <a:rPr lang="en-AU" sz="1200" dirty="0">
                <a:cs typeface="Arial" panose="020B0604020202020204" pitchFamily="34" charset="0"/>
                <a:hlinkClick r:id="rId7"/>
              </a:rPr>
              <a:t>Why explicit instruction works</a:t>
            </a:r>
            <a:r>
              <a:rPr lang="en-AU" sz="1200" dirty="0">
                <a:cs typeface="Arial" panose="020B0604020202020204" pitchFamily="34" charset="0"/>
              </a:rPr>
              <a:t>, AERO website, accessed 16 April 2024.</a:t>
            </a:r>
          </a:p>
          <a:p>
            <a:pPr>
              <a:lnSpc>
                <a:spcPct val="100000"/>
              </a:lnSpc>
              <a:spcBef>
                <a:spcPts val="1200"/>
              </a:spcBef>
              <a:spcAft>
                <a:spcPts val="600"/>
              </a:spcAft>
            </a:pPr>
            <a:r>
              <a:rPr lang="en-AU" sz="1200" dirty="0">
                <a:cs typeface="Arial" panose="020B0604020202020204" pitchFamily="34" charset="0"/>
              </a:rPr>
              <a:t>CESE (Centre for Education Statistics and Evaluation) (2017) </a:t>
            </a:r>
            <a:r>
              <a:rPr lang="en-AU" sz="1200" dirty="0">
                <a:cs typeface="Arial" panose="020B0604020202020204" pitchFamily="34" charset="0"/>
                <a:hlinkClick r:id="rId8"/>
              </a:rPr>
              <a:t>Cognitive load theory: Research that teachers really need to understand</a:t>
            </a:r>
            <a:r>
              <a:rPr lang="en-AU" sz="1200" dirty="0">
                <a:cs typeface="Arial" panose="020B0604020202020204" pitchFamily="34" charset="0"/>
              </a:rPr>
              <a:t>, NSW Department of Education, accessed 16 April 2024.</a:t>
            </a:r>
          </a:p>
          <a:p>
            <a:pPr>
              <a:lnSpc>
                <a:spcPct val="100000"/>
              </a:lnSpc>
              <a:spcBef>
                <a:spcPts val="1200"/>
              </a:spcBef>
              <a:spcAft>
                <a:spcPts val="600"/>
              </a:spcAft>
            </a:pPr>
            <a:r>
              <a:rPr lang="en-AU" u="sng" dirty="0">
                <a:solidFill>
                  <a:srgbClr val="2F5496"/>
                </a:solidFill>
                <a:effectLst/>
                <a:ea typeface="Arial" panose="020B0604020202020204" pitchFamily="34" charset="0"/>
                <a:cs typeface="Arial" panose="020B0604020202020204" pitchFamily="34" charset="0"/>
                <a:hlinkClick r:id="rId9"/>
              </a:rPr>
              <a:t>English K–10 Syllabus</a:t>
            </a:r>
            <a:r>
              <a:rPr lang="en-AU" dirty="0">
                <a:effectLst/>
                <a:ea typeface="Arial" panose="020B0604020202020204" pitchFamily="34" charset="0"/>
                <a:cs typeface="Arial" panose="020B0604020202020204" pitchFamily="34" charset="0"/>
              </a:rPr>
              <a:t> © NSW Education Standards Authority (NESA) for and on behalf of the Crown in right of the State of New South Wales, 2022.</a:t>
            </a:r>
          </a:p>
          <a:p>
            <a:pPr>
              <a:lnSpc>
                <a:spcPct val="100000"/>
              </a:lnSpc>
              <a:spcBef>
                <a:spcPts val="1200"/>
              </a:spcBef>
              <a:spcAft>
                <a:spcPts val="600"/>
              </a:spcAft>
            </a:pPr>
            <a:r>
              <a:rPr lang="en-AU" dirty="0">
                <a:ea typeface="Calibri" panose="020F0502020204030204" pitchFamily="34" charset="0"/>
                <a:cs typeface="Arial" panose="020B0604020202020204" pitchFamily="34" charset="0"/>
              </a:rPr>
              <a:t>Griffin P (2018) Assessment for teaching, Cambridge University Press.</a:t>
            </a:r>
          </a:p>
          <a:p>
            <a:pPr>
              <a:lnSpc>
                <a:spcPct val="100000"/>
              </a:lnSpc>
              <a:spcBef>
                <a:spcPts val="1200"/>
              </a:spcBef>
              <a:spcAft>
                <a:spcPts val="600"/>
              </a:spcAft>
            </a:pPr>
            <a:r>
              <a:rPr lang="en-AU" dirty="0">
                <a:ea typeface="Arial" panose="020B0604020202020204" pitchFamily="34" charset="0"/>
                <a:cs typeface="Arial" panose="020B0604020202020204" pitchFamily="34" charset="0"/>
              </a:rPr>
              <a:t>NSW Education Standards Authority (NESA) (2024) </a:t>
            </a:r>
            <a:r>
              <a:rPr lang="en-AU" dirty="0">
                <a:ea typeface="Arial" panose="020B0604020202020204" pitchFamily="34" charset="0"/>
                <a:cs typeface="Arial" panose="020B0604020202020204" pitchFamily="34" charset="0"/>
                <a:hlinkClick r:id="rId10"/>
              </a:rPr>
              <a:t>‘Glossary’</a:t>
            </a:r>
            <a:r>
              <a:rPr lang="en-AU" dirty="0">
                <a:ea typeface="Arial" panose="020B0604020202020204" pitchFamily="34" charset="0"/>
                <a:cs typeface="Arial" panose="020B0604020202020204" pitchFamily="34" charset="0"/>
              </a:rPr>
              <a:t>, </a:t>
            </a:r>
            <a:r>
              <a:rPr lang="en-AU" i="1" dirty="0">
                <a:ea typeface="Arial" panose="020B0604020202020204" pitchFamily="34" charset="0"/>
                <a:cs typeface="Arial" panose="020B0604020202020204" pitchFamily="34" charset="0"/>
              </a:rPr>
              <a:t>NSW Curriculum, </a:t>
            </a:r>
            <a:r>
              <a:rPr lang="en-AU" dirty="0">
                <a:ea typeface="Arial" panose="020B0604020202020204" pitchFamily="34" charset="0"/>
                <a:cs typeface="Arial" panose="020B0604020202020204" pitchFamily="34" charset="0"/>
              </a:rPr>
              <a:t>NSW Education Standards Authority website, accessed 27 May 2024.</a:t>
            </a:r>
          </a:p>
          <a:p>
            <a:pPr>
              <a:lnSpc>
                <a:spcPct val="100000"/>
              </a:lnSpc>
              <a:spcBef>
                <a:spcPts val="1200"/>
              </a:spcBef>
              <a:spcAft>
                <a:spcPts val="600"/>
              </a:spcAft>
            </a:pPr>
            <a:r>
              <a:rPr lang="en-AU" sz="1200" dirty="0" err="1">
                <a:ea typeface="Arial" panose="020B0604020202020204" pitchFamily="34" charset="0"/>
                <a:cs typeface="Arial" panose="020B0604020202020204" pitchFamily="34" charset="0"/>
              </a:rPr>
              <a:t>Wiliam</a:t>
            </a:r>
            <a:r>
              <a:rPr lang="en-AU" sz="1200" dirty="0">
                <a:ea typeface="Arial" panose="020B0604020202020204" pitchFamily="34" charset="0"/>
                <a:cs typeface="Arial" panose="020B0604020202020204" pitchFamily="34" charset="0"/>
              </a:rPr>
              <a:t> D (2014)  </a:t>
            </a:r>
            <a:r>
              <a:rPr lang="en-AU" sz="1200" dirty="0">
                <a:ea typeface="Arial" panose="020B0604020202020204" pitchFamily="34" charset="0"/>
                <a:cs typeface="Arial" panose="020B0604020202020204" pitchFamily="34" charset="0"/>
                <a:hlinkClick r:id="rId11"/>
              </a:rPr>
              <a:t>The right questions, the right way</a:t>
            </a:r>
            <a:r>
              <a:rPr lang="en-AU" sz="1200" dirty="0">
                <a:ea typeface="Arial" panose="020B0604020202020204" pitchFamily="34" charset="0"/>
                <a:cs typeface="Arial" panose="020B0604020202020204" pitchFamily="34" charset="0"/>
              </a:rPr>
              <a:t>, </a:t>
            </a:r>
            <a:r>
              <a:rPr lang="en-AU" sz="1200" i="1" dirty="0">
                <a:ea typeface="Arial" panose="020B0604020202020204" pitchFamily="34" charset="0"/>
                <a:cs typeface="Arial" panose="020B0604020202020204" pitchFamily="34" charset="0"/>
              </a:rPr>
              <a:t>Educational Leadership</a:t>
            </a:r>
            <a:r>
              <a:rPr lang="en-AU" sz="1200" dirty="0">
                <a:ea typeface="Arial" panose="020B0604020202020204" pitchFamily="34" charset="0"/>
                <a:cs typeface="Arial" panose="020B0604020202020204" pitchFamily="34" charset="0"/>
              </a:rPr>
              <a:t>, 71(6):16–19. </a:t>
            </a:r>
            <a:endParaRPr lang="en-AU" dirty="0">
              <a:ea typeface="Arial" panose="020B0604020202020204" pitchFamily="34" charset="0"/>
              <a:cs typeface="Arial" panose="020B0604020202020204" pitchFamily="34" charset="0"/>
            </a:endParaRPr>
          </a:p>
          <a:p>
            <a:pPr>
              <a:lnSpc>
                <a:spcPct val="150000"/>
              </a:lnSpc>
              <a:spcBef>
                <a:spcPts val="1200"/>
              </a:spcBef>
              <a:spcAft>
                <a:spcPts val="600"/>
              </a:spcAft>
            </a:pPr>
            <a:endParaRPr lang="en-US" dirty="0">
              <a:latin typeface="Arial" panose="020B0604020202020204" pitchFamily="34" charset="0"/>
              <a:ea typeface="Calibri" panose="020F0502020204030204" pitchFamily="34" charset="0"/>
              <a:cs typeface="Arial" panose="020B0604020202020204" pitchFamily="34" charset="0"/>
            </a:endParaRPr>
          </a:p>
          <a:p>
            <a:pPr>
              <a:lnSpc>
                <a:spcPct val="150000"/>
              </a:lnSpc>
              <a:spcBef>
                <a:spcPts val="1200"/>
              </a:spcBef>
              <a:spcAft>
                <a:spcPts val="600"/>
              </a:spcAft>
            </a:pPr>
            <a:endParaRPr lang="en-AU" dirty="0">
              <a:effectLst/>
              <a:ea typeface="Calibri" panose="020F0502020204030204" pitchFamily="34" charset="0"/>
            </a:endParaRPr>
          </a:p>
        </p:txBody>
      </p:sp>
      <p:sp>
        <p:nvSpPr>
          <p:cNvPr id="2" name="Slide Number Placeholder 1">
            <a:extLst>
              <a:ext uri="{FF2B5EF4-FFF2-40B4-BE49-F238E27FC236}">
                <a16:creationId xmlns:a16="http://schemas.microsoft.com/office/drawing/2014/main" id="{48223418-AC99-D403-B6BA-7F5E5111A87A}"/>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25</a:t>
            </a:fld>
            <a:endParaRPr lang="en-AU" dirty="0"/>
          </a:p>
        </p:txBody>
      </p:sp>
    </p:spTree>
    <p:extLst>
      <p:ext uri="{BB962C8B-B14F-4D97-AF65-F5344CB8AC3E}">
        <p14:creationId xmlns:p14="http://schemas.microsoft.com/office/powerpoint/2010/main" val="1181014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46F84-0A22-2DEF-978C-013AB2B0CDA6}"/>
              </a:ext>
            </a:extLst>
          </p:cNvPr>
          <p:cNvSpPr>
            <a:spLocks noGrp="1"/>
          </p:cNvSpPr>
          <p:nvPr>
            <p:ph type="title"/>
          </p:nvPr>
        </p:nvSpPr>
        <p:spPr/>
        <p:txBody>
          <a:bodyPr/>
          <a:lstStyle/>
          <a:p>
            <a:r>
              <a:rPr lang="en-AU" dirty="0">
                <a:cs typeface="Arial" panose="020B0604020202020204" pitchFamily="34" charset="0"/>
              </a:rPr>
              <a:t>Copyright</a:t>
            </a:r>
          </a:p>
        </p:txBody>
      </p:sp>
      <p:sp>
        <p:nvSpPr>
          <p:cNvPr id="7" name="Text Placeholder 6">
            <a:extLst>
              <a:ext uri="{FF2B5EF4-FFF2-40B4-BE49-F238E27FC236}">
                <a16:creationId xmlns:a16="http://schemas.microsoft.com/office/drawing/2014/main" id="{E762E711-B51D-9854-C2DD-A164FE59F882}"/>
              </a:ext>
            </a:extLst>
          </p:cNvPr>
          <p:cNvSpPr>
            <a:spLocks noGrp="1"/>
          </p:cNvSpPr>
          <p:nvPr>
            <p:ph type="body" sz="quarter" idx="18"/>
          </p:nvPr>
        </p:nvSpPr>
        <p:spPr/>
        <p:txBody>
          <a:bodyPr/>
          <a:lstStyle/>
          <a:p>
            <a:r>
              <a:rPr lang="en-AU" dirty="0"/>
              <a:t>© </a:t>
            </a:r>
            <a:r>
              <a:rPr lang="en-AU" dirty="0">
                <a:cs typeface="Arial" panose="020B0604020202020204" pitchFamily="34" charset="0"/>
              </a:rPr>
              <a:t>State of New South Wales (Department of Education), 2024</a:t>
            </a:r>
          </a:p>
        </p:txBody>
      </p:sp>
      <p:sp>
        <p:nvSpPr>
          <p:cNvPr id="4" name="TextBox 3">
            <a:extLst>
              <a:ext uri="{FF2B5EF4-FFF2-40B4-BE49-F238E27FC236}">
                <a16:creationId xmlns:a16="http://schemas.microsoft.com/office/drawing/2014/main" id="{C5F6672D-D0A7-F04B-FA62-989FB72C4683}"/>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latin typeface="Arial" panose="020B0604020202020204" pitchFamily="34" charset="0"/>
              </a:rPr>
              <a:t>The copyright material published in this resource is subject to the Copyright Act 1968 (Cth)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latin typeface="Arial" panose="020B0604020202020204" pitchFamily="34" charset="0"/>
              </a:rPr>
              <a:t>Copyright material available in this resource and owned by the NSW Department of Education is licensed under a </a:t>
            </a:r>
            <a:r>
              <a:rPr lang="en-AU" sz="1200" dirty="0">
                <a:solidFill>
                  <a:schemeClr val="accent4"/>
                </a:solidFill>
                <a:latin typeface="Arial" panose="020B0604020202020204" pitchFamily="34" charset="0"/>
                <a:hlinkClick r:id="rId2">
                  <a:extLst>
                    <a:ext uri="{A12FA001-AC4F-418D-AE19-62706E023703}">
                      <ahyp:hlinkClr xmlns:ahyp="http://schemas.microsoft.com/office/drawing/2018/hyperlinkcolor" val="tx"/>
                    </a:ext>
                  </a:extLst>
                </a:hlinkClick>
              </a:rPr>
              <a:t>Creative Commons Attribution 4.0 International (CC BY 4.0) license</a:t>
            </a:r>
            <a:r>
              <a:rPr lang="en-AU" sz="1200" dirty="0">
                <a:solidFill>
                  <a:schemeClr val="bg1"/>
                </a:solidFill>
                <a:latin typeface="Arial" panose="020B0604020202020204" pitchFamily="34" charset="0"/>
              </a:rPr>
              <a:t>.</a:t>
            </a:r>
          </a:p>
          <a:p>
            <a:pPr algn="l">
              <a:lnSpc>
                <a:spcPct val="150000"/>
              </a:lnSpc>
              <a:spcAft>
                <a:spcPts val="600"/>
              </a:spcAft>
            </a:pPr>
            <a:r>
              <a:rPr lang="en-AU" sz="1200" dirty="0">
                <a:solidFill>
                  <a:schemeClr val="bg1"/>
                </a:solidFill>
                <a:latin typeface="Arial" panose="020B0604020202020204" pitchFamily="34" charset="0"/>
              </a:rPr>
              <a:t>This license allows you to share and adapt the material for any purpose, even commercially.</a:t>
            </a:r>
          </a:p>
          <a:p>
            <a:pPr algn="l">
              <a:lnSpc>
                <a:spcPct val="150000"/>
              </a:lnSpc>
              <a:spcAft>
                <a:spcPts val="600"/>
              </a:spcAft>
            </a:pPr>
            <a:r>
              <a:rPr lang="en-AU" sz="1200" dirty="0">
                <a:solidFill>
                  <a:schemeClr val="bg1"/>
                </a:solidFill>
                <a:latin typeface="Arial" panose="020B0604020202020204" pitchFamily="34" charset="0"/>
              </a:rPr>
              <a:t>Attribution should be given to © State of New South Wales (Department of Education), 2024.</a:t>
            </a:r>
          </a:p>
          <a:p>
            <a:pPr algn="l">
              <a:lnSpc>
                <a:spcPct val="150000"/>
              </a:lnSpc>
            </a:pPr>
            <a:r>
              <a:rPr lang="en-AU" sz="1200" dirty="0">
                <a:solidFill>
                  <a:schemeClr val="bg1"/>
                </a:solidFill>
                <a:latin typeface="Arial" panose="020B0604020202020204" pitchFamily="34" charset="0"/>
              </a:rPr>
              <a:t>Material in this resource not available under a Creative Commons license:</a:t>
            </a:r>
          </a:p>
          <a:p>
            <a:pPr marL="171450" indent="-171450" algn="l">
              <a:lnSpc>
                <a:spcPct val="150000"/>
              </a:lnSpc>
              <a:buFont typeface="Arial" panose="020B0604020202020204" pitchFamily="34" charset="0"/>
              <a:buChar char="•"/>
            </a:pPr>
            <a:r>
              <a:rPr lang="en-AU" sz="1200" dirty="0">
                <a:solidFill>
                  <a:schemeClr val="bg1"/>
                </a:solidFill>
                <a:latin typeface="Arial" panose="020B0604020202020204" pitchFamily="34" charset="0"/>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latin typeface="Arial" panose="020B0604020202020204" pitchFamily="34" charset="0"/>
              </a:rPr>
              <a:t>Material owned by a third-party that has been reproduced with permission. You will need to obtain permission from the third-party to reuse its material. </a:t>
            </a:r>
          </a:p>
          <a:p>
            <a:pPr algn="l">
              <a:lnSpc>
                <a:spcPct val="150000"/>
              </a:lnSpc>
              <a:spcBef>
                <a:spcPts val="1200"/>
              </a:spcBef>
              <a:spcAft>
                <a:spcPts val="600"/>
              </a:spcAft>
            </a:pPr>
            <a:r>
              <a:rPr lang="en-AU" sz="1200" dirty="0">
                <a:solidFill>
                  <a:schemeClr val="bg1"/>
                </a:solidFill>
                <a:latin typeface="Arial" panose="020B0604020202020204" pitchFamily="34" charset="0"/>
              </a:rPr>
              <a:t>Links to third-party material and websites</a:t>
            </a:r>
          </a:p>
          <a:p>
            <a:pPr marL="171450" indent="-171450" algn="l">
              <a:lnSpc>
                <a:spcPct val="150000"/>
              </a:lnSpc>
              <a:spcAft>
                <a:spcPts val="600"/>
              </a:spcAft>
              <a:buFont typeface="Arial" panose="020B0604020202020204" pitchFamily="34" charset="0"/>
              <a:buChar char="•"/>
            </a:pPr>
            <a:r>
              <a:rPr lang="en-AU" sz="1200" dirty="0">
                <a:solidFill>
                  <a:schemeClr val="bg1"/>
                </a:solidFill>
                <a:latin typeface="Arial" panose="020B0604020202020204" pitchFamily="34" charset="0"/>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marL="171450" indent="-171450" algn="l">
              <a:lnSpc>
                <a:spcPct val="150000"/>
              </a:lnSpc>
              <a:spcAft>
                <a:spcPts val="600"/>
              </a:spcAft>
              <a:buFont typeface="Arial" panose="020B0604020202020204" pitchFamily="34" charset="0"/>
              <a:buChar char="•"/>
            </a:pPr>
            <a:r>
              <a:rPr lang="en-AU" sz="1200" dirty="0">
                <a:solidFill>
                  <a:schemeClr val="bg1"/>
                </a:solidFill>
                <a:latin typeface="Arial" panose="020B0604020202020204" pitchFamily="34" charset="0"/>
              </a:rPr>
              <a:t>If you use the links provided in this document to access a third-party’s website, you acknowledge that the terms of use, including licence terms set out on the third-party’s website apply to the use which may be made of the materials on that third-party website or where permitted by the Copyright Act 1968 (Cth). The department accepts no responsibility for content on third-party websites. </a:t>
            </a:r>
          </a:p>
        </p:txBody>
      </p:sp>
      <p:sp>
        <p:nvSpPr>
          <p:cNvPr id="2" name="Slide Number Placeholder 1">
            <a:extLst>
              <a:ext uri="{FF2B5EF4-FFF2-40B4-BE49-F238E27FC236}">
                <a16:creationId xmlns:a16="http://schemas.microsoft.com/office/drawing/2014/main" id="{0303DFE7-8ED6-8289-3C7A-37260EDA32BA}"/>
              </a:ext>
              <a:ext uri="{C183D7F6-B498-43B3-948B-1728B52AA6E4}">
                <adec:decorative xmlns:adec="http://schemas.microsoft.com/office/drawing/2017/decorative" val="1"/>
              </a:ext>
            </a:extLst>
          </p:cNvPr>
          <p:cNvSpPr>
            <a:spLocks noGrp="1"/>
          </p:cNvSpPr>
          <p:nvPr>
            <p:ph type="sldNum" sz="quarter" idx="12"/>
          </p:nvPr>
        </p:nvSpPr>
        <p:spPr>
          <a:xfrm>
            <a:off x="11124000" y="6516000"/>
            <a:ext cx="720000" cy="180000"/>
          </a:xfrm>
        </p:spPr>
        <p:txBody>
          <a:bodyPr/>
          <a:lstStyle/>
          <a:p>
            <a:fld id="{10A01DC5-1685-4615-8240-15192985C6A2}" type="slidenum">
              <a:rPr lang="en-AU" smtClean="0"/>
              <a:pPr/>
              <a:t>26</a:t>
            </a:fld>
            <a:endParaRPr lang="en-AU" dirty="0"/>
          </a:p>
        </p:txBody>
      </p:sp>
    </p:spTree>
    <p:extLst>
      <p:ext uri="{BB962C8B-B14F-4D97-AF65-F5344CB8AC3E}">
        <p14:creationId xmlns:p14="http://schemas.microsoft.com/office/powerpoint/2010/main" val="93373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7E6A87E-8352-0E8F-5677-2D3F86A4C16A}"/>
              </a:ext>
            </a:extLst>
          </p:cNvPr>
          <p:cNvSpPr>
            <a:spLocks noGrp="1"/>
          </p:cNvSpPr>
          <p:nvPr>
            <p:ph type="title"/>
          </p:nvPr>
        </p:nvSpPr>
        <p:spPr/>
        <p:txBody>
          <a:bodyPr/>
          <a:lstStyle/>
          <a:p>
            <a:r>
              <a:rPr lang="en-AU" dirty="0"/>
              <a:t>Learning intentions and success criteria (1)</a:t>
            </a:r>
          </a:p>
        </p:txBody>
      </p:sp>
      <p:sp>
        <p:nvSpPr>
          <p:cNvPr id="3" name="TextBox 2">
            <a:extLst>
              <a:ext uri="{FF2B5EF4-FFF2-40B4-BE49-F238E27FC236}">
                <a16:creationId xmlns:a16="http://schemas.microsoft.com/office/drawing/2014/main" id="{DF637BA9-DB5E-2457-A795-0B300DBA6F82}"/>
              </a:ext>
            </a:extLst>
          </p:cNvPr>
          <p:cNvSpPr txBox="1"/>
          <p:nvPr/>
        </p:nvSpPr>
        <p:spPr>
          <a:xfrm>
            <a:off x="359998" y="1944521"/>
            <a:ext cx="11303000" cy="3313086"/>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609585" rtl="0" eaLnBrk="1" fontAlgn="auto" latinLnBrk="0" hangingPunct="1">
              <a:lnSpc>
                <a:spcPct val="150000"/>
              </a:lnSpc>
              <a:spcBef>
                <a:spcPts val="0"/>
              </a:spcBef>
              <a:spcAft>
                <a:spcPts val="0"/>
              </a:spcAft>
              <a:buClrTx/>
              <a:buSzTx/>
              <a:buFontTx/>
              <a:buNone/>
              <a:tabLst/>
              <a:defRPr/>
            </a:pPr>
            <a:r>
              <a:rPr kumimoji="0" lang="en-AU" sz="1800" b="1" u="none" strike="noStrike" kern="1200" cap="none" spc="0" normalizeH="0" baseline="0" noProof="0" dirty="0">
                <a:ln>
                  <a:noFill/>
                </a:ln>
                <a:solidFill>
                  <a:schemeClr val="accent1"/>
                </a:solidFill>
                <a:effectLst/>
                <a:uLnTx/>
                <a:uFillTx/>
                <a:latin typeface="Arial" panose="020B0604020202020204" pitchFamily="34" charset="0"/>
                <a:cs typeface="Arial" panose="020B0604020202020204" pitchFamily="34" charset="0"/>
              </a:rPr>
              <a:t>Learning intentions</a:t>
            </a:r>
            <a:endParaRPr lang="en-AU" sz="1800" b="1" dirty="0">
              <a:solidFill>
                <a:schemeClr val="accent1"/>
              </a:solidFill>
              <a:latin typeface="Arial" panose="020B0604020202020204" pitchFamily="34" charset="0"/>
              <a:ea typeface="+mn-lt"/>
              <a:cs typeface="Arial" panose="020B0604020202020204" pitchFamily="34" charset="0"/>
            </a:endParaRPr>
          </a:p>
          <a:p>
            <a:pPr marL="0" marR="0" lvl="0" indent="0" algn="l" defTabSz="609585" rtl="0" eaLnBrk="1" fontAlgn="auto" latinLnBrk="0" hangingPunct="1">
              <a:lnSpc>
                <a:spcPct val="150000"/>
              </a:lnSpc>
              <a:spcBef>
                <a:spcPts val="0"/>
              </a:spcBef>
              <a:spcAft>
                <a:spcPts val="0"/>
              </a:spcAft>
              <a:buClrTx/>
              <a:buSzTx/>
              <a:buFontTx/>
              <a:buNone/>
              <a:tabLst/>
              <a:defRPr/>
            </a:pPr>
            <a:r>
              <a:rPr kumimoji="0" lang="en-AU" sz="1800" u="none" strike="noStrike" kern="1200" cap="none" spc="0" normalizeH="0" baseline="0" noProof="0" dirty="0">
                <a:ln>
                  <a:noFill/>
                </a:ln>
                <a:effectLst/>
                <a:uLnTx/>
                <a:uFillTx/>
                <a:latin typeface="Arial" panose="020B0604020202020204" pitchFamily="34" charset="0"/>
                <a:ea typeface="+mn-lt"/>
                <a:cs typeface="Arial" panose="020B0604020202020204" pitchFamily="34" charset="0"/>
              </a:rPr>
              <a:t>We are learning to:</a:t>
            </a:r>
          </a:p>
          <a:p>
            <a:pPr marL="342900" marR="0" lvl="0" indent="-342900" algn="l" defTabSz="609585"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AU" sz="180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understand when and how to use active and passive voice.</a:t>
            </a:r>
          </a:p>
          <a:p>
            <a:pPr marL="0" marR="0" lvl="0" indent="0" algn="l" defTabSz="609585" rtl="0" eaLnBrk="1" fontAlgn="auto" latinLnBrk="0" hangingPunct="1">
              <a:lnSpc>
                <a:spcPct val="150000"/>
              </a:lnSpc>
              <a:spcBef>
                <a:spcPts val="0"/>
              </a:spcBef>
              <a:spcAft>
                <a:spcPts val="0"/>
              </a:spcAft>
              <a:buClrTx/>
              <a:buSzTx/>
              <a:buFontTx/>
              <a:buNone/>
              <a:tabLst/>
              <a:defRPr/>
            </a:pPr>
            <a:endParaRPr kumimoji="0" lang="en-AU" sz="18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0" marR="0" lvl="0" indent="0" algn="l" defTabSz="609585" rtl="0" eaLnBrk="1" fontAlgn="auto" latinLnBrk="0" hangingPunct="1">
              <a:lnSpc>
                <a:spcPct val="150000"/>
              </a:lnSpc>
              <a:spcBef>
                <a:spcPts val="0"/>
              </a:spcBef>
              <a:spcAft>
                <a:spcPts val="0"/>
              </a:spcAft>
              <a:buClrTx/>
              <a:buSzTx/>
              <a:buFontTx/>
              <a:buNone/>
              <a:tabLst/>
              <a:defRPr/>
            </a:pPr>
            <a:r>
              <a:rPr kumimoji="0" lang="en-AU" sz="1800" b="1" u="none" strike="noStrike" kern="1200" cap="none" spc="0" normalizeH="0" baseline="0" noProof="0" dirty="0">
                <a:ln>
                  <a:noFill/>
                </a:ln>
                <a:solidFill>
                  <a:schemeClr val="accent1"/>
                </a:solidFill>
                <a:effectLst/>
                <a:uLnTx/>
                <a:uFillTx/>
                <a:latin typeface="Arial" panose="020B0604020202020204" pitchFamily="34" charset="0"/>
                <a:cs typeface="Arial" panose="020B0604020202020204" pitchFamily="34" charset="0"/>
              </a:rPr>
              <a:t>Success criteria</a:t>
            </a:r>
          </a:p>
          <a:p>
            <a:pPr marL="0" marR="0" lvl="0" indent="0" algn="l" defTabSz="609585" rtl="0" eaLnBrk="1" fontAlgn="auto" latinLnBrk="0" hangingPunct="1">
              <a:lnSpc>
                <a:spcPct val="150000"/>
              </a:lnSpc>
              <a:spcBef>
                <a:spcPts val="0"/>
              </a:spcBef>
              <a:spcAft>
                <a:spcPts val="0"/>
              </a:spcAft>
              <a:buClrTx/>
              <a:buSzTx/>
              <a:buFontTx/>
              <a:buNone/>
              <a:tabLst/>
              <a:defRPr/>
            </a:pPr>
            <a:r>
              <a:rPr kumimoji="0" lang="en-AU" sz="180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I will know I am successful when I can:</a:t>
            </a:r>
          </a:p>
          <a:p>
            <a:pPr marL="342900" marR="0" lvl="0" indent="-342900" algn="l" defTabSz="609585"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AU" sz="1800" dirty="0">
                <a:latin typeface="Arial" panose="020B0604020202020204" pitchFamily="34" charset="0"/>
                <a:cs typeface="Arial" panose="020B0604020202020204" pitchFamily="34" charset="0"/>
              </a:rPr>
              <a:t>[these could be co-constructed with the class or used as per the notes].</a:t>
            </a:r>
            <a:endParaRPr kumimoji="0" lang="en-US" sz="180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342900" marR="0" lvl="0" indent="-342900" algn="l" defTabSz="609585" rtl="0" eaLnBrk="1" fontAlgn="auto" latinLnBrk="0" hangingPunct="1">
              <a:lnSpc>
                <a:spcPct val="150000"/>
              </a:lnSpc>
              <a:spcBef>
                <a:spcPts val="0"/>
              </a:spcBef>
              <a:spcAft>
                <a:spcPts val="0"/>
              </a:spcAft>
              <a:buClrTx/>
              <a:buSzTx/>
              <a:buFont typeface="Public Sans"/>
              <a:buChar char="•"/>
              <a:tabLst/>
              <a:defRPr/>
            </a:pPr>
            <a:endParaRPr kumimoji="0" lang="en-US" sz="2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881527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US" dirty="0">
                <a:cs typeface="Arial" panose="020B0604020202020204" pitchFamily="34" charset="0"/>
              </a:rPr>
              <a:t>Connecting learning </a:t>
            </a:r>
            <a:endParaRPr lang="en-AU" dirty="0">
              <a:cs typeface="Arial" panose="020B0604020202020204" pitchFamily="34" charset="0"/>
            </a:endParaRPr>
          </a:p>
        </p:txBody>
      </p:sp>
    </p:spTree>
    <p:extLst>
      <p:ext uri="{BB962C8B-B14F-4D97-AF65-F5344CB8AC3E}">
        <p14:creationId xmlns:p14="http://schemas.microsoft.com/office/powerpoint/2010/main" val="4057251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50DDFD0-E81B-FAC2-D61D-086EAA2A07A8}"/>
              </a:ext>
            </a:extLst>
          </p:cNvPr>
          <p:cNvSpPr>
            <a:spLocks noGrp="1"/>
          </p:cNvSpPr>
          <p:nvPr>
            <p:ph type="title"/>
          </p:nvPr>
        </p:nvSpPr>
        <p:spPr/>
        <p:txBody>
          <a:bodyPr/>
          <a:lstStyle/>
          <a:p>
            <a:r>
              <a:rPr lang="en-AU" dirty="0">
                <a:cs typeface="Arial" panose="020B0604020202020204" pitchFamily="34" charset="0"/>
              </a:rPr>
              <a:t>What is active and passive voice?</a:t>
            </a:r>
            <a:br>
              <a:rPr lang="en-AU" dirty="0">
                <a:cs typeface="Arial" panose="020B0604020202020204" pitchFamily="34" charset="0"/>
              </a:rPr>
            </a:br>
            <a:endParaRPr lang="en-AU" dirty="0">
              <a:cs typeface="Arial" panose="020B0604020202020204" pitchFamily="34" charset="0"/>
            </a:endParaRPr>
          </a:p>
        </p:txBody>
      </p:sp>
      <p:sp>
        <p:nvSpPr>
          <p:cNvPr id="9" name="Text Placeholder 8">
            <a:extLst>
              <a:ext uri="{FF2B5EF4-FFF2-40B4-BE49-F238E27FC236}">
                <a16:creationId xmlns:a16="http://schemas.microsoft.com/office/drawing/2014/main" id="{0CA09597-9DAE-E5D7-A3B7-C8E620BD65DE}"/>
              </a:ext>
            </a:extLst>
          </p:cNvPr>
          <p:cNvSpPr>
            <a:spLocks noGrp="1"/>
          </p:cNvSpPr>
          <p:nvPr>
            <p:ph type="body" sz="quarter" idx="18"/>
          </p:nvPr>
        </p:nvSpPr>
        <p:spPr/>
        <p:txBody>
          <a:bodyPr>
            <a:noAutofit/>
          </a:bodyPr>
          <a:lstStyle/>
          <a:p>
            <a:r>
              <a:rPr lang="en-AU" dirty="0">
                <a:cs typeface="Arial" panose="020B0604020202020204" pitchFamily="34" charset="0"/>
              </a:rPr>
              <a:t>Think pair share</a:t>
            </a:r>
          </a:p>
        </p:txBody>
      </p:sp>
      <p:sp>
        <p:nvSpPr>
          <p:cNvPr id="8" name="Content Placeholder 7">
            <a:extLst>
              <a:ext uri="{FF2B5EF4-FFF2-40B4-BE49-F238E27FC236}">
                <a16:creationId xmlns:a16="http://schemas.microsoft.com/office/drawing/2014/main" id="{E4D2EB99-F53B-727A-B28C-8D597F63E3E5}"/>
              </a:ext>
            </a:extLst>
          </p:cNvPr>
          <p:cNvSpPr>
            <a:spLocks noGrp="1"/>
          </p:cNvSpPr>
          <p:nvPr>
            <p:ph idx="1"/>
          </p:nvPr>
        </p:nvSpPr>
        <p:spPr/>
        <p:txBody>
          <a:bodyPr/>
          <a:lstStyle/>
          <a:p>
            <a:pPr>
              <a:spcAft>
                <a:spcPts val="600"/>
              </a:spcAft>
            </a:pPr>
            <a:r>
              <a:rPr lang="en-AU" dirty="0">
                <a:cs typeface="Arial" panose="020B0604020202020204" pitchFamily="34" charset="0"/>
              </a:rPr>
              <a:t>In pairs, create a brainstorm to respond to the following question: </a:t>
            </a:r>
          </a:p>
          <a:p>
            <a:pPr>
              <a:spcAft>
                <a:spcPts val="600"/>
              </a:spcAft>
            </a:pPr>
            <a:r>
              <a:rPr lang="en-AU" dirty="0">
                <a:solidFill>
                  <a:schemeClr val="accent2"/>
                </a:solidFill>
                <a:cs typeface="Arial" panose="020B0604020202020204" pitchFamily="34" charset="0"/>
              </a:rPr>
              <a:t>What do you think is active voice and how is it different to passive voice?</a:t>
            </a:r>
          </a:p>
          <a:p>
            <a:pPr>
              <a:spcAft>
                <a:spcPts val="600"/>
              </a:spcAft>
            </a:pPr>
            <a:r>
              <a:rPr lang="en-AU" dirty="0">
                <a:cs typeface="Arial" panose="020B0604020202020204" pitchFamily="34" charset="0"/>
              </a:rPr>
              <a:t>Share your ideas with the class.</a:t>
            </a:r>
          </a:p>
          <a:p>
            <a:endParaRPr lang="en-AU" dirty="0">
              <a:latin typeface="Arial" panose="020B0604020202020204" pitchFamily="34" charset="0"/>
              <a:cs typeface="Arial" panose="020B0604020202020204" pitchFamily="34" charset="0"/>
            </a:endParaRPr>
          </a:p>
          <a:p>
            <a:endParaRPr lang="en-AU" sz="1800" dirty="0">
              <a:latin typeface="Arial" panose="020B0604020202020204" pitchFamily="34" charset="0"/>
              <a:cs typeface="Arial" panose="020B0604020202020204" pitchFamily="34" charset="0"/>
            </a:endParaRPr>
          </a:p>
          <a:p>
            <a:endParaRPr lang="en-AU" sz="1800" dirty="0"/>
          </a:p>
          <a:p>
            <a:endParaRPr lang="en-AU" dirty="0"/>
          </a:p>
        </p:txBody>
      </p:sp>
      <p:pic>
        <p:nvPicPr>
          <p:cNvPr id="2" name="Picture Placeholder 6">
            <a:extLst>
              <a:ext uri="{FF2B5EF4-FFF2-40B4-BE49-F238E27FC236}">
                <a16:creationId xmlns:a16="http://schemas.microsoft.com/office/drawing/2014/main" id="{92BB5A48-428C-5B2F-ACE7-BEDBC1FD63F9}"/>
              </a:ext>
              <a:ext uri="{C183D7F6-B498-43B3-948B-1728B52AA6E4}">
                <adec:decorative xmlns:adec="http://schemas.microsoft.com/office/drawing/2017/decorative" val="1"/>
              </a:ext>
            </a:extLst>
          </p:cNvPr>
          <p:cNvPicPr>
            <a:picLocks noGrp="1" noChangeAspect="1"/>
          </p:cNvPicPr>
          <p:nvPr>
            <p:ph type="pic" sz="quarter" idx="19"/>
          </p:nvPr>
        </p:nvPicPr>
        <p:blipFill rotWithShape="1">
          <a:blip r:embed="rId3" cstate="screen">
            <a:extLst>
              <a:ext uri="{28A0092B-C50C-407E-A947-70E740481C1C}">
                <a14:useLocalDpi xmlns:a14="http://schemas.microsoft.com/office/drawing/2010/main"/>
              </a:ext>
            </a:extLst>
          </a:blip>
          <a:srcRect/>
          <a:stretch/>
        </p:blipFill>
        <p:spPr/>
      </p:pic>
      <p:sp>
        <p:nvSpPr>
          <p:cNvPr id="3" name="Slide Number Placeholder 2">
            <a:extLst>
              <a:ext uri="{FF2B5EF4-FFF2-40B4-BE49-F238E27FC236}">
                <a16:creationId xmlns:a16="http://schemas.microsoft.com/office/drawing/2014/main" id="{D84F3F36-BD8A-C859-757A-A601401C8211}"/>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5</a:t>
            </a:fld>
            <a:endParaRPr lang="en-AU" dirty="0"/>
          </a:p>
        </p:txBody>
      </p:sp>
    </p:spTree>
    <p:extLst>
      <p:ext uri="{BB962C8B-B14F-4D97-AF65-F5344CB8AC3E}">
        <p14:creationId xmlns:p14="http://schemas.microsoft.com/office/powerpoint/2010/main" val="3792642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a:xfrm>
            <a:off x="540000" y="4067881"/>
            <a:ext cx="11291998" cy="1719461"/>
          </a:xfrm>
        </p:spPr>
        <p:txBody>
          <a:bodyPr/>
          <a:lstStyle/>
          <a:p>
            <a:r>
              <a:rPr lang="en-US" dirty="0">
                <a:cs typeface="Arial" panose="020B0604020202020204" pitchFamily="34" charset="0"/>
              </a:rPr>
              <a:t>Gradual release of  responsibility – modelled practice or ‘I do’</a:t>
            </a:r>
            <a:endParaRPr lang="en-AU" dirty="0">
              <a:cs typeface="Arial" panose="020B0604020202020204" pitchFamily="34" charset="0"/>
            </a:endParaRPr>
          </a:p>
        </p:txBody>
      </p:sp>
    </p:spTree>
    <p:extLst>
      <p:ext uri="{BB962C8B-B14F-4D97-AF65-F5344CB8AC3E}">
        <p14:creationId xmlns:p14="http://schemas.microsoft.com/office/powerpoint/2010/main" val="2232984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50DDFD0-E81B-FAC2-D61D-086EAA2A07A8}"/>
              </a:ext>
            </a:extLst>
          </p:cNvPr>
          <p:cNvSpPr>
            <a:spLocks noGrp="1"/>
          </p:cNvSpPr>
          <p:nvPr>
            <p:ph type="title"/>
          </p:nvPr>
        </p:nvSpPr>
        <p:spPr/>
        <p:txBody>
          <a:bodyPr anchor="t">
            <a:normAutofit/>
          </a:bodyPr>
          <a:lstStyle/>
          <a:p>
            <a:r>
              <a:rPr lang="en-AU" dirty="0">
                <a:cs typeface="Arial" panose="020B0604020202020204" pitchFamily="34" charset="0"/>
              </a:rPr>
              <a:t>What is active voice?</a:t>
            </a:r>
          </a:p>
        </p:txBody>
      </p:sp>
      <p:sp>
        <p:nvSpPr>
          <p:cNvPr id="9" name="Text Placeholder 8">
            <a:extLst>
              <a:ext uri="{FF2B5EF4-FFF2-40B4-BE49-F238E27FC236}">
                <a16:creationId xmlns:a16="http://schemas.microsoft.com/office/drawing/2014/main" id="{0CA09597-9DAE-E5D7-A3B7-C8E620BD65DE}"/>
              </a:ext>
            </a:extLst>
          </p:cNvPr>
          <p:cNvSpPr>
            <a:spLocks noGrp="1"/>
          </p:cNvSpPr>
          <p:nvPr>
            <p:ph type="body" sz="quarter" idx="18"/>
          </p:nvPr>
        </p:nvSpPr>
        <p:spPr/>
        <p:txBody>
          <a:bodyPr anchor="b">
            <a:noAutofit/>
          </a:bodyPr>
          <a:lstStyle/>
          <a:p>
            <a:pPr>
              <a:lnSpc>
                <a:spcPct val="140000"/>
              </a:lnSpc>
            </a:pPr>
            <a:r>
              <a:rPr lang="en-AU" dirty="0">
                <a:cs typeface="Arial" panose="020B0604020202020204" pitchFamily="34" charset="0"/>
              </a:rPr>
              <a:t>Definition and examples</a:t>
            </a:r>
          </a:p>
        </p:txBody>
      </p:sp>
      <p:sp>
        <p:nvSpPr>
          <p:cNvPr id="8" name="Content Placeholder 7">
            <a:extLst>
              <a:ext uri="{FF2B5EF4-FFF2-40B4-BE49-F238E27FC236}">
                <a16:creationId xmlns:a16="http://schemas.microsoft.com/office/drawing/2014/main" id="{E4D2EB99-F53B-727A-B28C-8D597F63E3E5}"/>
              </a:ext>
            </a:extLst>
          </p:cNvPr>
          <p:cNvSpPr>
            <a:spLocks noGrp="1"/>
          </p:cNvSpPr>
          <p:nvPr>
            <p:ph sz="half" idx="1"/>
          </p:nvPr>
        </p:nvSpPr>
        <p:spPr>
          <a:xfrm>
            <a:off x="360000" y="1584000"/>
            <a:ext cx="5616000" cy="4018147"/>
          </a:xfrm>
        </p:spPr>
        <p:txBody>
          <a:bodyPr>
            <a:normAutofit/>
          </a:bodyPr>
          <a:lstStyle/>
          <a:p>
            <a:r>
              <a:rPr lang="en-AU" sz="1600" b="1" dirty="0">
                <a:latin typeface="Arial" panose="020B0604020202020204" pitchFamily="34" charset="0"/>
                <a:cs typeface="Arial" panose="020B0604020202020204" pitchFamily="34" charset="0"/>
              </a:rPr>
              <a:t>Active voice </a:t>
            </a:r>
            <a:r>
              <a:rPr lang="en-AU" sz="1600" dirty="0">
                <a:cs typeface="Arial" panose="020B0604020202020204" pitchFamily="34" charset="0"/>
              </a:rPr>
              <a:t>is where the subject performs the action. (NESA 2024) It is:</a:t>
            </a:r>
            <a:endParaRPr lang="en-AU" sz="1600" b="1" dirty="0">
              <a:cs typeface="Arial" panose="020B0604020202020204" pitchFamily="34" charset="0"/>
            </a:endParaRPr>
          </a:p>
          <a:p>
            <a:pPr marL="285750" indent="-285750">
              <a:buFont typeface="Arial" panose="020B0604020202020204" pitchFamily="34" charset="0"/>
              <a:buChar char="•"/>
            </a:pPr>
            <a:r>
              <a:rPr lang="en-AU" sz="1600" b="1" dirty="0">
                <a:latin typeface="Arial" panose="020B0604020202020204" pitchFamily="34" charset="0"/>
                <a:cs typeface="Arial" panose="020B0604020202020204" pitchFamily="34" charset="0"/>
              </a:rPr>
              <a:t>Concise</a:t>
            </a:r>
            <a:r>
              <a:rPr lang="en-AU" sz="1600" dirty="0">
                <a:latin typeface="Arial" panose="020B0604020202020204" pitchFamily="34" charset="0"/>
                <a:cs typeface="Arial" panose="020B0604020202020204" pitchFamily="34" charset="0"/>
              </a:rPr>
              <a:t> – </a:t>
            </a:r>
            <a:r>
              <a:rPr lang="en-AU" sz="1600" dirty="0">
                <a:cs typeface="Arial" panose="020B0604020202020204" pitchFamily="34" charset="0"/>
              </a:rPr>
              <a:t>active voice sentences are straightforward and to the point. They focus on the subject performing the action.</a:t>
            </a:r>
          </a:p>
          <a:p>
            <a:pPr marL="285750" indent="-285750">
              <a:buFont typeface="Arial" panose="020B0604020202020204" pitchFamily="34" charset="0"/>
              <a:buChar char="•"/>
            </a:pPr>
            <a:r>
              <a:rPr lang="en-AU" sz="1600" b="1" dirty="0">
                <a:latin typeface="Arial" panose="020B0604020202020204" pitchFamily="34" charset="0"/>
                <a:cs typeface="Arial" panose="020B0604020202020204" pitchFamily="34" charset="0"/>
              </a:rPr>
              <a:t>Clear</a:t>
            </a:r>
            <a:r>
              <a:rPr lang="en-AU" sz="1600" dirty="0">
                <a:latin typeface="Arial" panose="020B0604020202020204" pitchFamily="34" charset="0"/>
                <a:cs typeface="Arial" panose="020B0604020202020204" pitchFamily="34" charset="0"/>
              </a:rPr>
              <a:t> – </a:t>
            </a:r>
            <a:r>
              <a:rPr lang="en-AU" sz="1600" dirty="0">
                <a:cs typeface="Arial" panose="020B0604020202020204" pitchFamily="34" charset="0"/>
              </a:rPr>
              <a:t>the subject does something in active voice sentences, making the meaning crystal clear.</a:t>
            </a:r>
          </a:p>
          <a:p>
            <a:pPr marL="285750" indent="-285750">
              <a:buFont typeface="Arial" panose="020B0604020202020204" pitchFamily="34" charset="0"/>
              <a:buChar char="•"/>
            </a:pPr>
            <a:r>
              <a:rPr lang="en-AU" sz="1600" b="1" dirty="0">
                <a:latin typeface="Arial" panose="020B0604020202020204" pitchFamily="34" charset="0"/>
                <a:cs typeface="Arial" panose="020B0604020202020204" pitchFamily="34" charset="0"/>
              </a:rPr>
              <a:t>Descriptive</a:t>
            </a:r>
            <a:r>
              <a:rPr lang="en-AU" sz="1600" dirty="0">
                <a:latin typeface="Arial" panose="020B0604020202020204" pitchFamily="34" charset="0"/>
                <a:cs typeface="Arial" panose="020B0604020202020204" pitchFamily="34" charset="0"/>
              </a:rPr>
              <a:t> – </a:t>
            </a:r>
            <a:r>
              <a:rPr lang="en-AU" sz="1600" dirty="0">
                <a:cs typeface="Arial" panose="020B0604020202020204" pitchFamily="34" charset="0"/>
              </a:rPr>
              <a:t>active voice drives the narrative forward by emphasising action.</a:t>
            </a:r>
          </a:p>
        </p:txBody>
      </p:sp>
      <p:sp>
        <p:nvSpPr>
          <p:cNvPr id="4" name="Content Placeholder 3">
            <a:extLst>
              <a:ext uri="{FF2B5EF4-FFF2-40B4-BE49-F238E27FC236}">
                <a16:creationId xmlns:a16="http://schemas.microsoft.com/office/drawing/2014/main" id="{7246A16E-7E4A-B951-6446-D5CE427A77CC}"/>
              </a:ext>
            </a:extLst>
          </p:cNvPr>
          <p:cNvSpPr>
            <a:spLocks noGrp="1"/>
          </p:cNvSpPr>
          <p:nvPr>
            <p:ph sz="half" idx="19"/>
          </p:nvPr>
        </p:nvSpPr>
        <p:spPr>
          <a:xfrm>
            <a:off x="6733111" y="1828863"/>
            <a:ext cx="4806850" cy="3869020"/>
          </a:xfrm>
        </p:spPr>
        <p:txBody>
          <a:bodyPr/>
          <a:lstStyle/>
          <a:p>
            <a:r>
              <a:rPr lang="en-AU" sz="1600" b="1" dirty="0">
                <a:latin typeface="Arial" panose="020B0604020202020204" pitchFamily="34" charset="0"/>
                <a:cs typeface="Arial" panose="020B0604020202020204" pitchFamily="34" charset="0"/>
              </a:rPr>
              <a:t>Examples of active voice:</a:t>
            </a:r>
          </a:p>
          <a:p>
            <a:r>
              <a:rPr lang="en-AU" sz="1600" dirty="0">
                <a:latin typeface="Arial" panose="020B0604020202020204" pitchFamily="34" charset="0"/>
                <a:cs typeface="Arial" panose="020B0604020202020204" pitchFamily="34" charset="0"/>
              </a:rPr>
              <a:t>1. ‘The CSIRO collected samples from 6 states in Australia.’</a:t>
            </a:r>
          </a:p>
          <a:p>
            <a:r>
              <a:rPr lang="en-AU" sz="1600" dirty="0">
                <a:latin typeface="Arial" panose="020B0604020202020204" pitchFamily="34" charset="0"/>
                <a:cs typeface="Arial" panose="020B0604020202020204" pitchFamily="34" charset="0"/>
              </a:rPr>
              <a:t>In this case the CSIRO (</a:t>
            </a:r>
            <a:r>
              <a:rPr lang="en-AU" sz="1600" b="1" dirty="0">
                <a:latin typeface="Arial" panose="020B0604020202020204" pitchFamily="34" charset="0"/>
                <a:cs typeface="Arial" panose="020B0604020202020204" pitchFamily="34" charset="0"/>
              </a:rPr>
              <a:t>the subject</a:t>
            </a:r>
            <a:r>
              <a:rPr lang="en-AU" sz="1600" dirty="0">
                <a:latin typeface="Arial" panose="020B0604020202020204" pitchFamily="34" charset="0"/>
                <a:cs typeface="Arial" panose="020B0604020202020204" pitchFamily="34" charset="0"/>
              </a:rPr>
              <a:t>) performs the action of ‘collecting’ (</a:t>
            </a:r>
            <a:r>
              <a:rPr lang="en-AU" sz="1600" b="1" dirty="0">
                <a:latin typeface="Arial" panose="020B0604020202020204" pitchFamily="34" charset="0"/>
                <a:cs typeface="Arial" panose="020B0604020202020204" pitchFamily="34" charset="0"/>
              </a:rPr>
              <a:t>the verb or action</a:t>
            </a:r>
            <a:r>
              <a:rPr lang="en-AU" sz="1600" dirty="0">
                <a:latin typeface="Arial" panose="020B0604020202020204" pitchFamily="34" charset="0"/>
                <a:cs typeface="Arial" panose="020B0604020202020204" pitchFamily="34" charset="0"/>
              </a:rPr>
              <a:t>) the samples (</a:t>
            </a:r>
            <a:r>
              <a:rPr lang="en-AU" sz="1600" b="1" dirty="0">
                <a:latin typeface="Arial" panose="020B0604020202020204" pitchFamily="34" charset="0"/>
                <a:cs typeface="Arial" panose="020B0604020202020204" pitchFamily="34" charset="0"/>
              </a:rPr>
              <a:t>the object</a:t>
            </a:r>
            <a:r>
              <a:rPr lang="en-AU" sz="1600" dirty="0">
                <a:latin typeface="Arial" panose="020B0604020202020204" pitchFamily="34" charset="0"/>
                <a:cs typeface="Arial" panose="020B0604020202020204" pitchFamily="34" charset="0"/>
              </a:rPr>
              <a:t>)</a:t>
            </a:r>
          </a:p>
          <a:p>
            <a:r>
              <a:rPr lang="en-AU" sz="1600" dirty="0">
                <a:latin typeface="Arial" panose="020B0604020202020204" pitchFamily="34" charset="0"/>
                <a:cs typeface="Arial" panose="020B0604020202020204" pitchFamily="34" charset="0"/>
              </a:rPr>
              <a:t>2. ‘John knocked over the lamp.’</a:t>
            </a:r>
          </a:p>
          <a:p>
            <a:r>
              <a:rPr lang="en-AU" sz="1600" dirty="0">
                <a:latin typeface="Arial" panose="020B0604020202020204" pitchFamily="34" charset="0"/>
                <a:cs typeface="Arial" panose="020B0604020202020204" pitchFamily="34" charset="0"/>
              </a:rPr>
              <a:t>Here John (</a:t>
            </a:r>
            <a:r>
              <a:rPr lang="en-AU" sz="1600" b="1" dirty="0">
                <a:latin typeface="Arial" panose="020B0604020202020204" pitchFamily="34" charset="0"/>
                <a:cs typeface="Arial" panose="020B0604020202020204" pitchFamily="34" charset="0"/>
              </a:rPr>
              <a:t>the subject</a:t>
            </a:r>
            <a:r>
              <a:rPr lang="en-AU" sz="1600" dirty="0">
                <a:latin typeface="Arial" panose="020B0604020202020204" pitchFamily="34" charset="0"/>
                <a:cs typeface="Arial" panose="020B0604020202020204" pitchFamily="34" charset="0"/>
              </a:rPr>
              <a:t>) knocked (</a:t>
            </a:r>
            <a:r>
              <a:rPr lang="en-AU" sz="1600" b="1" dirty="0">
                <a:latin typeface="Arial" panose="020B0604020202020204" pitchFamily="34" charset="0"/>
                <a:cs typeface="Arial" panose="020B0604020202020204" pitchFamily="34" charset="0"/>
              </a:rPr>
              <a:t>the verb</a:t>
            </a:r>
            <a:r>
              <a:rPr lang="en-AU" sz="1600" dirty="0">
                <a:latin typeface="Arial" panose="020B0604020202020204" pitchFamily="34" charset="0"/>
                <a:cs typeface="Arial" panose="020B0604020202020204" pitchFamily="34" charset="0"/>
              </a:rPr>
              <a:t>) over the lamp (</a:t>
            </a:r>
            <a:r>
              <a:rPr lang="en-AU" sz="1600" b="1" dirty="0">
                <a:latin typeface="Arial" panose="020B0604020202020204" pitchFamily="34" charset="0"/>
                <a:cs typeface="Arial" panose="020B0604020202020204" pitchFamily="34" charset="0"/>
              </a:rPr>
              <a:t>the object</a:t>
            </a:r>
            <a:r>
              <a:rPr lang="en-AU" sz="1600" dirty="0">
                <a:latin typeface="Arial" panose="020B0604020202020204" pitchFamily="34" charset="0"/>
                <a:cs typeface="Arial" panose="020B0604020202020204" pitchFamily="34" charset="0"/>
              </a:rPr>
              <a:t>)</a:t>
            </a:r>
          </a:p>
        </p:txBody>
      </p:sp>
      <p:sp>
        <p:nvSpPr>
          <p:cNvPr id="3" name="Slide Number Placeholder 2">
            <a:extLst>
              <a:ext uri="{FF2B5EF4-FFF2-40B4-BE49-F238E27FC236}">
                <a16:creationId xmlns:a16="http://schemas.microsoft.com/office/drawing/2014/main" id="{D84F3F36-BD8A-C859-757A-A601401C8211}"/>
              </a:ext>
              <a:ext uri="{C183D7F6-B498-43B3-948B-1728B52AA6E4}">
                <adec:decorative xmlns:adec="http://schemas.microsoft.com/office/drawing/2017/decorative" val="1"/>
              </a:ext>
            </a:extLst>
          </p:cNvPr>
          <p:cNvSpPr>
            <a:spLocks noGrp="1"/>
          </p:cNvSpPr>
          <p:nvPr>
            <p:ph type="sldNum" sz="quarter" idx="10"/>
          </p:nvPr>
        </p:nvSpPr>
        <p:spPr/>
        <p:txBody>
          <a:bodyPr anchor="t">
            <a:normAutofit/>
          </a:bodyPr>
          <a:lstStyle/>
          <a:p>
            <a:pPr>
              <a:lnSpc>
                <a:spcPct val="90000"/>
              </a:lnSpc>
              <a:spcAft>
                <a:spcPts val="600"/>
              </a:spcAft>
            </a:pPr>
            <a:fld id="{10A01DC5-1685-4615-8240-15192985C6A2}" type="slidenum">
              <a:rPr lang="en-AU" smtClean="0"/>
              <a:pPr>
                <a:lnSpc>
                  <a:spcPct val="90000"/>
                </a:lnSpc>
                <a:spcAft>
                  <a:spcPts val="600"/>
                </a:spcAft>
              </a:pPr>
              <a:t>7</a:t>
            </a:fld>
            <a:endParaRPr lang="en-AU" dirty="0"/>
          </a:p>
        </p:txBody>
      </p:sp>
    </p:spTree>
    <p:extLst>
      <p:ext uri="{BB962C8B-B14F-4D97-AF65-F5344CB8AC3E}">
        <p14:creationId xmlns:p14="http://schemas.microsoft.com/office/powerpoint/2010/main" val="2098810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50DDFD0-E81B-FAC2-D61D-086EAA2A07A8}"/>
              </a:ext>
            </a:extLst>
          </p:cNvPr>
          <p:cNvSpPr>
            <a:spLocks noGrp="1"/>
          </p:cNvSpPr>
          <p:nvPr>
            <p:ph type="title"/>
          </p:nvPr>
        </p:nvSpPr>
        <p:spPr/>
        <p:txBody>
          <a:bodyPr anchor="t">
            <a:normAutofit/>
          </a:bodyPr>
          <a:lstStyle/>
          <a:p>
            <a:r>
              <a:rPr lang="en-AU" dirty="0">
                <a:cs typeface="Arial" panose="020B0604020202020204" pitchFamily="34" charset="0"/>
              </a:rPr>
              <a:t>What is passive voice?</a:t>
            </a:r>
          </a:p>
        </p:txBody>
      </p:sp>
      <p:sp>
        <p:nvSpPr>
          <p:cNvPr id="9" name="Text Placeholder 8">
            <a:extLst>
              <a:ext uri="{FF2B5EF4-FFF2-40B4-BE49-F238E27FC236}">
                <a16:creationId xmlns:a16="http://schemas.microsoft.com/office/drawing/2014/main" id="{0CA09597-9DAE-E5D7-A3B7-C8E620BD65DE}"/>
              </a:ext>
            </a:extLst>
          </p:cNvPr>
          <p:cNvSpPr>
            <a:spLocks noGrp="1"/>
          </p:cNvSpPr>
          <p:nvPr>
            <p:ph type="body" sz="quarter" idx="18"/>
          </p:nvPr>
        </p:nvSpPr>
        <p:spPr/>
        <p:txBody>
          <a:bodyPr anchor="b">
            <a:noAutofit/>
          </a:bodyPr>
          <a:lstStyle/>
          <a:p>
            <a:pPr>
              <a:lnSpc>
                <a:spcPct val="140000"/>
              </a:lnSpc>
            </a:pPr>
            <a:r>
              <a:rPr lang="en-AU" dirty="0">
                <a:cs typeface="Arial" panose="020B0604020202020204" pitchFamily="34" charset="0"/>
              </a:rPr>
              <a:t>Definition and examples</a:t>
            </a:r>
          </a:p>
        </p:txBody>
      </p:sp>
      <p:sp>
        <p:nvSpPr>
          <p:cNvPr id="8" name="Content Placeholder 7">
            <a:extLst>
              <a:ext uri="{FF2B5EF4-FFF2-40B4-BE49-F238E27FC236}">
                <a16:creationId xmlns:a16="http://schemas.microsoft.com/office/drawing/2014/main" id="{E4D2EB99-F53B-727A-B28C-8D597F63E3E5}"/>
              </a:ext>
            </a:extLst>
          </p:cNvPr>
          <p:cNvSpPr>
            <a:spLocks noGrp="1"/>
          </p:cNvSpPr>
          <p:nvPr>
            <p:ph sz="half" idx="1"/>
          </p:nvPr>
        </p:nvSpPr>
        <p:spPr/>
        <p:txBody>
          <a:bodyPr>
            <a:normAutofit/>
          </a:bodyPr>
          <a:lstStyle/>
          <a:p>
            <a:r>
              <a:rPr lang="en-AU" sz="1600" b="1" dirty="0">
                <a:latin typeface="Arial" panose="020B0604020202020204" pitchFamily="34" charset="0"/>
                <a:cs typeface="Arial" panose="020B0604020202020204" pitchFamily="34" charset="0"/>
              </a:rPr>
              <a:t>Passive voice </a:t>
            </a:r>
            <a:r>
              <a:rPr lang="en-AU" sz="1600" dirty="0">
                <a:cs typeface="Arial" panose="020B0604020202020204" pitchFamily="34" charset="0"/>
              </a:rPr>
              <a:t>is where the object is acted upon. (NESA 2024) The passive voice:</a:t>
            </a:r>
          </a:p>
          <a:p>
            <a:pPr marL="285750" indent="-285750">
              <a:buFont typeface="Arial" panose="020B0604020202020204" pitchFamily="34" charset="0"/>
              <a:buChar char="•"/>
            </a:pPr>
            <a:r>
              <a:rPr lang="en-AU" sz="1600" dirty="0">
                <a:cs typeface="Arial" panose="020B0604020202020204" pitchFamily="34" charset="0"/>
              </a:rPr>
              <a:t>focuses on the object or action (verb) being performed by the subject</a:t>
            </a:r>
          </a:p>
          <a:p>
            <a:pPr marL="285750" indent="-285750">
              <a:buFont typeface="Arial" panose="020B0604020202020204" pitchFamily="34" charset="0"/>
              <a:buChar char="•"/>
            </a:pPr>
            <a:r>
              <a:rPr lang="en-AU" sz="1600" dirty="0">
                <a:cs typeface="Arial" panose="020B0604020202020204" pitchFamily="34" charset="0"/>
              </a:rPr>
              <a:t>lends an impersonal tone, which appears to be formal, but can make the text more ‘wordy’ and difficult to understand, especially when used in long sentences.</a:t>
            </a:r>
          </a:p>
        </p:txBody>
      </p:sp>
      <p:sp>
        <p:nvSpPr>
          <p:cNvPr id="4" name="Content Placeholder 3">
            <a:extLst>
              <a:ext uri="{FF2B5EF4-FFF2-40B4-BE49-F238E27FC236}">
                <a16:creationId xmlns:a16="http://schemas.microsoft.com/office/drawing/2014/main" id="{7246A16E-7E4A-B951-6446-D5CE427A77CC}"/>
              </a:ext>
            </a:extLst>
          </p:cNvPr>
          <p:cNvSpPr>
            <a:spLocks noGrp="1"/>
          </p:cNvSpPr>
          <p:nvPr>
            <p:ph sz="half" idx="19"/>
          </p:nvPr>
        </p:nvSpPr>
        <p:spPr>
          <a:xfrm>
            <a:off x="6744687" y="1840438"/>
            <a:ext cx="4850456" cy="3869020"/>
          </a:xfrm>
        </p:spPr>
        <p:txBody>
          <a:bodyPr/>
          <a:lstStyle/>
          <a:p>
            <a:r>
              <a:rPr lang="en-AU" sz="1600" b="1" dirty="0">
                <a:latin typeface="Arial" panose="020B0604020202020204" pitchFamily="34" charset="0"/>
                <a:cs typeface="Arial" panose="020B0604020202020204" pitchFamily="34" charset="0"/>
              </a:rPr>
              <a:t>Examples of passive voice:</a:t>
            </a:r>
          </a:p>
          <a:p>
            <a:r>
              <a:rPr lang="en-AU" sz="1600" dirty="0">
                <a:cs typeface="Arial" panose="020B0604020202020204" pitchFamily="34" charset="0"/>
              </a:rPr>
              <a:t>1. ‘Samples were collected from 6 states in Australia by the CSIRO.’</a:t>
            </a:r>
          </a:p>
          <a:p>
            <a:r>
              <a:rPr lang="en-AU" sz="1600" dirty="0">
                <a:cs typeface="Arial" panose="020B0604020202020204" pitchFamily="34" charset="0"/>
              </a:rPr>
              <a:t>In this case the ‘samples’ </a:t>
            </a:r>
            <a:r>
              <a:rPr lang="en-AU" sz="1600" dirty="0">
                <a:latin typeface="Arial" panose="020B0604020202020204" pitchFamily="34" charset="0"/>
                <a:cs typeface="Arial" panose="020B0604020202020204" pitchFamily="34" charset="0"/>
              </a:rPr>
              <a:t>(</a:t>
            </a:r>
            <a:r>
              <a:rPr lang="en-AU" sz="1600" b="1" dirty="0">
                <a:latin typeface="Arial" panose="020B0604020202020204" pitchFamily="34" charset="0"/>
                <a:cs typeface="Arial" panose="020B0604020202020204" pitchFamily="34" charset="0"/>
              </a:rPr>
              <a:t>the object</a:t>
            </a:r>
            <a:r>
              <a:rPr lang="en-AU" sz="1600" dirty="0">
                <a:latin typeface="Arial" panose="020B0604020202020204" pitchFamily="34" charset="0"/>
                <a:cs typeface="Arial" panose="020B0604020202020204" pitchFamily="34" charset="0"/>
              </a:rPr>
              <a:t>) </a:t>
            </a:r>
            <a:r>
              <a:rPr lang="en-AU" sz="1600" dirty="0">
                <a:cs typeface="Arial" panose="020B0604020202020204" pitchFamily="34" charset="0"/>
              </a:rPr>
              <a:t>were ‘collected’</a:t>
            </a:r>
            <a:r>
              <a:rPr lang="en-AU" sz="1600" dirty="0">
                <a:latin typeface="Arial" panose="020B0604020202020204" pitchFamily="34" charset="0"/>
                <a:cs typeface="Arial" panose="020B0604020202020204" pitchFamily="34" charset="0"/>
              </a:rPr>
              <a:t> (</a:t>
            </a:r>
            <a:r>
              <a:rPr lang="en-AU" sz="1600" b="1" dirty="0">
                <a:latin typeface="Arial" panose="020B0604020202020204" pitchFamily="34" charset="0"/>
                <a:cs typeface="Arial" panose="020B0604020202020204" pitchFamily="34" charset="0"/>
              </a:rPr>
              <a:t>the verb</a:t>
            </a:r>
            <a:r>
              <a:rPr lang="en-AU" sz="1600" dirty="0">
                <a:latin typeface="Arial" panose="020B0604020202020204" pitchFamily="34" charset="0"/>
                <a:cs typeface="Arial" panose="020B0604020202020204" pitchFamily="34" charset="0"/>
              </a:rPr>
              <a:t>) </a:t>
            </a:r>
            <a:r>
              <a:rPr lang="en-AU" sz="1600" dirty="0">
                <a:cs typeface="Arial" panose="020B0604020202020204" pitchFamily="34" charset="0"/>
              </a:rPr>
              <a:t>by the ‘CSIRO’ </a:t>
            </a:r>
            <a:r>
              <a:rPr lang="en-AU" sz="1600" dirty="0">
                <a:latin typeface="Arial" panose="020B0604020202020204" pitchFamily="34" charset="0"/>
                <a:cs typeface="Arial" panose="020B0604020202020204" pitchFamily="34" charset="0"/>
              </a:rPr>
              <a:t>(</a:t>
            </a:r>
            <a:r>
              <a:rPr lang="en-AU" sz="1600" b="1" dirty="0">
                <a:latin typeface="Arial" panose="020B0604020202020204" pitchFamily="34" charset="0"/>
                <a:cs typeface="Arial" panose="020B0604020202020204" pitchFamily="34" charset="0"/>
              </a:rPr>
              <a:t>the subject</a:t>
            </a:r>
            <a:r>
              <a:rPr lang="en-AU" sz="1600" dirty="0">
                <a:latin typeface="Arial" panose="020B0604020202020204" pitchFamily="34" charset="0"/>
                <a:cs typeface="Arial" panose="020B0604020202020204" pitchFamily="34" charset="0"/>
              </a:rPr>
              <a:t>)</a:t>
            </a:r>
          </a:p>
          <a:p>
            <a:r>
              <a:rPr lang="en-AU" sz="1600" dirty="0">
                <a:cs typeface="Arial" panose="020B0604020202020204" pitchFamily="34" charset="0"/>
              </a:rPr>
              <a:t>2. ‘The lamp was knocked over by John.'</a:t>
            </a:r>
          </a:p>
          <a:p>
            <a:r>
              <a:rPr lang="en-AU" sz="1600" dirty="0">
                <a:cs typeface="Arial" panose="020B0604020202020204" pitchFamily="34" charset="0"/>
              </a:rPr>
              <a:t>Here John </a:t>
            </a:r>
            <a:r>
              <a:rPr lang="en-AU" sz="1600" dirty="0">
                <a:latin typeface="Arial" panose="020B0604020202020204" pitchFamily="34" charset="0"/>
                <a:cs typeface="Arial" panose="020B0604020202020204" pitchFamily="34" charset="0"/>
              </a:rPr>
              <a:t>(</a:t>
            </a:r>
            <a:r>
              <a:rPr lang="en-AU" sz="1600" b="1" dirty="0">
                <a:latin typeface="Arial" panose="020B0604020202020204" pitchFamily="34" charset="0"/>
                <a:cs typeface="Arial" panose="020B0604020202020204" pitchFamily="34" charset="0"/>
              </a:rPr>
              <a:t>the subject and performer of the action</a:t>
            </a:r>
            <a:r>
              <a:rPr lang="en-AU" sz="1600" dirty="0">
                <a:latin typeface="Arial" panose="020B0604020202020204" pitchFamily="34" charset="0"/>
                <a:cs typeface="Arial" panose="020B0604020202020204" pitchFamily="34" charset="0"/>
              </a:rPr>
              <a:t>) </a:t>
            </a:r>
            <a:r>
              <a:rPr lang="en-AU" sz="1600" dirty="0">
                <a:cs typeface="Arial" panose="020B0604020202020204" pitchFamily="34" charset="0"/>
              </a:rPr>
              <a:t>knocked</a:t>
            </a:r>
            <a:r>
              <a:rPr lang="en-AU" sz="1600" dirty="0">
                <a:latin typeface="Arial" panose="020B0604020202020204" pitchFamily="34" charset="0"/>
                <a:cs typeface="Arial" panose="020B0604020202020204" pitchFamily="34" charset="0"/>
              </a:rPr>
              <a:t> (</a:t>
            </a:r>
            <a:r>
              <a:rPr lang="en-AU" sz="1600" b="1" dirty="0">
                <a:latin typeface="Arial" panose="020B0604020202020204" pitchFamily="34" charset="0"/>
                <a:cs typeface="Arial" panose="020B0604020202020204" pitchFamily="34" charset="0"/>
              </a:rPr>
              <a:t>the verb</a:t>
            </a:r>
            <a:r>
              <a:rPr lang="en-AU" sz="1600" dirty="0">
                <a:latin typeface="Arial" panose="020B0604020202020204" pitchFamily="34" charset="0"/>
                <a:cs typeface="Arial" panose="020B0604020202020204" pitchFamily="34" charset="0"/>
              </a:rPr>
              <a:t>) </a:t>
            </a:r>
            <a:r>
              <a:rPr lang="en-AU" sz="1600" dirty="0">
                <a:cs typeface="Arial" panose="020B0604020202020204" pitchFamily="34" charset="0"/>
              </a:rPr>
              <a:t>over the lamp </a:t>
            </a:r>
            <a:r>
              <a:rPr lang="en-AU" sz="1600" dirty="0">
                <a:latin typeface="Arial" panose="020B0604020202020204" pitchFamily="34" charset="0"/>
                <a:cs typeface="Arial" panose="020B0604020202020204" pitchFamily="34" charset="0"/>
              </a:rPr>
              <a:t>(</a:t>
            </a:r>
            <a:r>
              <a:rPr lang="en-AU" sz="1600" b="1" dirty="0">
                <a:latin typeface="Arial" panose="020B0604020202020204" pitchFamily="34" charset="0"/>
                <a:cs typeface="Arial" panose="020B0604020202020204" pitchFamily="34" charset="0"/>
              </a:rPr>
              <a:t>the object</a:t>
            </a:r>
            <a:r>
              <a:rPr lang="en-AU" sz="1600" dirty="0">
                <a:latin typeface="Arial" panose="020B0604020202020204" pitchFamily="34" charset="0"/>
                <a:cs typeface="Arial" panose="020B0604020202020204" pitchFamily="34" charset="0"/>
              </a:rPr>
              <a:t>)</a:t>
            </a:r>
          </a:p>
        </p:txBody>
      </p:sp>
      <p:sp>
        <p:nvSpPr>
          <p:cNvPr id="3" name="Slide Number Placeholder 2">
            <a:extLst>
              <a:ext uri="{FF2B5EF4-FFF2-40B4-BE49-F238E27FC236}">
                <a16:creationId xmlns:a16="http://schemas.microsoft.com/office/drawing/2014/main" id="{D84F3F36-BD8A-C859-757A-A601401C8211}"/>
              </a:ext>
              <a:ext uri="{C183D7F6-B498-43B3-948B-1728B52AA6E4}">
                <adec:decorative xmlns:adec="http://schemas.microsoft.com/office/drawing/2017/decorative" val="1"/>
              </a:ext>
            </a:extLst>
          </p:cNvPr>
          <p:cNvSpPr>
            <a:spLocks noGrp="1"/>
          </p:cNvSpPr>
          <p:nvPr>
            <p:ph type="sldNum" sz="quarter" idx="10"/>
          </p:nvPr>
        </p:nvSpPr>
        <p:spPr/>
        <p:txBody>
          <a:bodyPr anchor="t">
            <a:normAutofit/>
          </a:bodyPr>
          <a:lstStyle/>
          <a:p>
            <a:pPr>
              <a:lnSpc>
                <a:spcPct val="90000"/>
              </a:lnSpc>
              <a:spcAft>
                <a:spcPts val="600"/>
              </a:spcAft>
            </a:pPr>
            <a:fld id="{10A01DC5-1685-4615-8240-15192985C6A2}" type="slidenum">
              <a:rPr lang="en-AU" smtClean="0"/>
              <a:pPr>
                <a:lnSpc>
                  <a:spcPct val="90000"/>
                </a:lnSpc>
                <a:spcAft>
                  <a:spcPts val="600"/>
                </a:spcAft>
              </a:pPr>
              <a:t>8</a:t>
            </a:fld>
            <a:endParaRPr lang="en-AU" dirty="0"/>
          </a:p>
        </p:txBody>
      </p:sp>
    </p:spTree>
    <p:extLst>
      <p:ext uri="{BB962C8B-B14F-4D97-AF65-F5344CB8AC3E}">
        <p14:creationId xmlns:p14="http://schemas.microsoft.com/office/powerpoint/2010/main" val="1065868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50DDFD0-E81B-FAC2-D61D-086EAA2A07A8}"/>
              </a:ext>
            </a:extLst>
          </p:cNvPr>
          <p:cNvSpPr>
            <a:spLocks noGrp="1"/>
          </p:cNvSpPr>
          <p:nvPr>
            <p:ph type="title"/>
          </p:nvPr>
        </p:nvSpPr>
        <p:spPr/>
        <p:txBody>
          <a:bodyPr anchor="t">
            <a:normAutofit/>
          </a:bodyPr>
          <a:lstStyle/>
          <a:p>
            <a:r>
              <a:rPr lang="en-AU" dirty="0">
                <a:cs typeface="Arial" panose="020B0604020202020204" pitchFamily="34" charset="0"/>
              </a:rPr>
              <a:t>What are the benefits of active voice?</a:t>
            </a:r>
          </a:p>
        </p:txBody>
      </p:sp>
      <p:sp>
        <p:nvSpPr>
          <p:cNvPr id="9" name="Text Placeholder 8">
            <a:extLst>
              <a:ext uri="{FF2B5EF4-FFF2-40B4-BE49-F238E27FC236}">
                <a16:creationId xmlns:a16="http://schemas.microsoft.com/office/drawing/2014/main" id="{0CA09597-9DAE-E5D7-A3B7-C8E620BD65DE}"/>
              </a:ext>
            </a:extLst>
          </p:cNvPr>
          <p:cNvSpPr>
            <a:spLocks noGrp="1"/>
          </p:cNvSpPr>
          <p:nvPr>
            <p:ph type="body" sz="quarter" idx="18"/>
          </p:nvPr>
        </p:nvSpPr>
        <p:spPr/>
        <p:txBody>
          <a:bodyPr anchor="b">
            <a:noAutofit/>
          </a:bodyPr>
          <a:lstStyle/>
          <a:p>
            <a:pPr>
              <a:lnSpc>
                <a:spcPct val="140000"/>
              </a:lnSpc>
            </a:pPr>
            <a:r>
              <a:rPr lang="en-AU" dirty="0">
                <a:cs typeface="Arial" panose="020B0604020202020204" pitchFamily="34" charset="0"/>
              </a:rPr>
              <a:t>Benefits of active voice</a:t>
            </a:r>
          </a:p>
        </p:txBody>
      </p:sp>
      <p:sp>
        <p:nvSpPr>
          <p:cNvPr id="6" name="TextBox 5">
            <a:extLst>
              <a:ext uri="{FF2B5EF4-FFF2-40B4-BE49-F238E27FC236}">
                <a16:creationId xmlns:a16="http://schemas.microsoft.com/office/drawing/2014/main" id="{C9A41609-B9AC-EF98-AA0A-AF81D221C04D}"/>
              </a:ext>
            </a:extLst>
          </p:cNvPr>
          <p:cNvSpPr txBox="1"/>
          <p:nvPr/>
        </p:nvSpPr>
        <p:spPr>
          <a:xfrm>
            <a:off x="348000" y="1770926"/>
            <a:ext cx="11388729" cy="4223473"/>
          </a:xfrm>
          <a:prstGeom prst="rect">
            <a:avLst/>
          </a:prstGeom>
          <a:noFill/>
        </p:spPr>
        <p:txBody>
          <a:bodyPr wrap="square" lIns="0" tIns="0" rIns="0" bIns="0" rtlCol="0">
            <a:noAutofit/>
          </a:bodyPr>
          <a:lstStyle/>
          <a:p>
            <a:pPr marL="285750" indent="-285750" algn="l">
              <a:lnSpc>
                <a:spcPct val="150000"/>
              </a:lnSpc>
              <a:spcAft>
                <a:spcPts val="600"/>
              </a:spcAft>
              <a:buFont typeface="Arial" panose="020B0604020202020204" pitchFamily="34" charset="0"/>
              <a:buChar char="•"/>
            </a:pPr>
            <a:r>
              <a:rPr lang="en-AU" sz="1800" dirty="0">
                <a:latin typeface="Arial" panose="020B0604020202020204" pitchFamily="34" charset="0"/>
                <a:cs typeface="Arial" panose="020B0604020202020204" pitchFamily="34" charset="0"/>
              </a:rPr>
              <a:t>Sentences are more direct. In the passive voice, they can easily become too long, difficult to understand or convoluted.</a:t>
            </a:r>
          </a:p>
          <a:p>
            <a:pPr marL="285750" indent="-285750" algn="l">
              <a:lnSpc>
                <a:spcPct val="150000"/>
              </a:lnSpc>
              <a:spcAft>
                <a:spcPts val="600"/>
              </a:spcAft>
              <a:buFont typeface="Arial" panose="020B0604020202020204" pitchFamily="34" charset="0"/>
              <a:buChar char="•"/>
            </a:pPr>
            <a:r>
              <a:rPr lang="en-AU" sz="1800" dirty="0">
                <a:latin typeface="Arial" panose="020B0604020202020204" pitchFamily="34" charset="0"/>
                <a:cs typeface="Arial" panose="020B0604020202020204" pitchFamily="34" charset="0"/>
              </a:rPr>
              <a:t>Active voice creates an emotional impact. For instance, ‘The thieves stole Heather’s bicycle and all her money.’ Readers immediately feel a sense of anger and shock when reading this.</a:t>
            </a:r>
          </a:p>
          <a:p>
            <a:pPr marL="285750" indent="-285750" algn="l">
              <a:lnSpc>
                <a:spcPct val="150000"/>
              </a:lnSpc>
              <a:spcAft>
                <a:spcPts val="600"/>
              </a:spcAft>
              <a:buFont typeface="Arial" panose="020B0604020202020204" pitchFamily="34" charset="0"/>
              <a:buChar char="•"/>
            </a:pPr>
            <a:r>
              <a:rPr lang="en-AU" sz="1800" dirty="0">
                <a:latin typeface="Arial" panose="020B0604020202020204" pitchFamily="34" charset="0"/>
                <a:cs typeface="Arial" panose="020B0604020202020204" pitchFamily="34" charset="0"/>
              </a:rPr>
              <a:t>The active voice creates a sense of immediacy. This can help improve the pace of your writing.</a:t>
            </a:r>
          </a:p>
          <a:p>
            <a:pPr marL="285750" indent="-285750" algn="l">
              <a:lnSpc>
                <a:spcPct val="150000"/>
              </a:lnSpc>
              <a:spcAft>
                <a:spcPts val="600"/>
              </a:spcAft>
              <a:buFont typeface="Arial" panose="020B0604020202020204" pitchFamily="34" charset="0"/>
              <a:buChar char="•"/>
            </a:pPr>
            <a:r>
              <a:rPr lang="en-AU" sz="1800" dirty="0">
                <a:latin typeface="Arial" panose="020B0604020202020204" pitchFamily="34" charset="0"/>
                <a:cs typeface="Arial" panose="020B0604020202020204" pitchFamily="34" charset="0"/>
              </a:rPr>
              <a:t>When you write in active voice, you emphasise the actor rather than the action. Of course, there will be times when you want to emphasise the action or even the subject. In these instances, you might want to use the passive voice. </a:t>
            </a:r>
          </a:p>
        </p:txBody>
      </p:sp>
      <p:sp>
        <p:nvSpPr>
          <p:cNvPr id="3" name="Slide Number Placeholder 2">
            <a:extLst>
              <a:ext uri="{FF2B5EF4-FFF2-40B4-BE49-F238E27FC236}">
                <a16:creationId xmlns:a16="http://schemas.microsoft.com/office/drawing/2014/main" id="{D84F3F36-BD8A-C859-757A-A601401C8211}"/>
              </a:ext>
              <a:ext uri="{C183D7F6-B498-43B3-948B-1728B52AA6E4}">
                <adec:decorative xmlns:adec="http://schemas.microsoft.com/office/drawing/2017/decorative" val="1"/>
              </a:ext>
            </a:extLst>
          </p:cNvPr>
          <p:cNvSpPr>
            <a:spLocks noGrp="1"/>
          </p:cNvSpPr>
          <p:nvPr>
            <p:ph type="sldNum" sz="quarter" idx="10"/>
          </p:nvPr>
        </p:nvSpPr>
        <p:spPr/>
        <p:txBody>
          <a:bodyPr anchor="t">
            <a:normAutofit/>
          </a:bodyPr>
          <a:lstStyle/>
          <a:p>
            <a:pPr>
              <a:lnSpc>
                <a:spcPct val="90000"/>
              </a:lnSpc>
              <a:spcAft>
                <a:spcPts val="600"/>
              </a:spcAft>
            </a:pPr>
            <a:fld id="{10A01DC5-1685-4615-8240-15192985C6A2}" type="slidenum">
              <a:rPr lang="en-AU" smtClean="0"/>
              <a:pPr>
                <a:lnSpc>
                  <a:spcPct val="90000"/>
                </a:lnSpc>
                <a:spcAft>
                  <a:spcPts val="600"/>
                </a:spcAft>
              </a:pPr>
              <a:t>9</a:t>
            </a:fld>
            <a:endParaRPr lang="en-AU" dirty="0"/>
          </a:p>
        </p:txBody>
      </p:sp>
    </p:spTree>
    <p:extLst>
      <p:ext uri="{BB962C8B-B14F-4D97-AF65-F5344CB8AC3E}">
        <p14:creationId xmlns:p14="http://schemas.microsoft.com/office/powerpoint/2010/main" val="606373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curriculum-reform-template-2023" id="{FFE7B814-862F-4F0A-8C67-F76A1D8691FF}" vid="{8C10FAA1-8129-4E43-B462-F460E41862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4717</Words>
  <Application>Microsoft Office PowerPoint</Application>
  <PresentationFormat>Widescreen</PresentationFormat>
  <Paragraphs>276</Paragraphs>
  <Slides>26</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Public Sans Light</vt:lpstr>
      <vt:lpstr>Public Sans</vt:lpstr>
      <vt:lpstr>Times New Roman</vt:lpstr>
      <vt:lpstr>Arial</vt:lpstr>
      <vt:lpstr>Calibri</vt:lpstr>
      <vt:lpstr>2_NSWG Corporate</vt:lpstr>
      <vt:lpstr>Year 10, Term 2 – Reshaping the world</vt:lpstr>
      <vt:lpstr>Sharing learning intentions and success criteria</vt:lpstr>
      <vt:lpstr>Learning intentions and success criteria (1)</vt:lpstr>
      <vt:lpstr>Connecting learning </vt:lpstr>
      <vt:lpstr>What is active and passive voice? </vt:lpstr>
      <vt:lpstr>Gradual release of  responsibility – modelled practice or ‘I do’</vt:lpstr>
      <vt:lpstr>What is active voice?</vt:lpstr>
      <vt:lpstr>What is passive voice?</vt:lpstr>
      <vt:lpstr>What are the benefits of active voice?</vt:lpstr>
      <vt:lpstr>When should passive voice be considered?</vt:lpstr>
      <vt:lpstr>Checking for understanding  </vt:lpstr>
      <vt:lpstr>Checking for understanding </vt:lpstr>
      <vt:lpstr>Gradual release of responsibility – guided practice or ‘We do’</vt:lpstr>
      <vt:lpstr>Active or passive voice exercise</vt:lpstr>
      <vt:lpstr>Active or passive voice supplementary slide (1)</vt:lpstr>
      <vt:lpstr>Active or passive voice supplementary slide (2)</vt:lpstr>
      <vt:lpstr>Gradual release of  responsibility – independent practice </vt:lpstr>
      <vt:lpstr>Extending your understanding (1)</vt:lpstr>
      <vt:lpstr>Extending your understanding (2)</vt:lpstr>
      <vt:lpstr>Extending your understanding (3)</vt:lpstr>
      <vt:lpstr>Examples of active voice</vt:lpstr>
      <vt:lpstr>Examples of passive voice</vt:lpstr>
      <vt:lpstr>Returning to the learning intentions and success criteria</vt:lpstr>
      <vt:lpstr>Learning intentions and success criteria (2)</vt:lpstr>
      <vt:lpstr>References</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active and passive voice in analytical writing – Phase 3, resource 6</dc:title>
  <dc:creator>NSW Department of Education</dc:creator>
  <cp:keywords>stage 5, year 10, english, resource</cp:keywords>
  <dcterms:created xsi:type="dcterms:W3CDTF">2024-08-01T23:02:10Z</dcterms:created>
  <dcterms:modified xsi:type="dcterms:W3CDTF">2024-08-01T23:03:08Z</dcterms:modified>
</cp:coreProperties>
</file>