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8" r:id="rId1"/>
  </p:sldMasterIdLst>
  <p:notesMasterIdLst>
    <p:notesMasterId r:id="rId25"/>
  </p:notesMasterIdLst>
  <p:handoutMasterIdLst>
    <p:handoutMasterId r:id="rId26"/>
  </p:handoutMasterIdLst>
  <p:sldIdLst>
    <p:sldId id="269" r:id="rId2"/>
    <p:sldId id="271" r:id="rId3"/>
    <p:sldId id="26336" r:id="rId4"/>
    <p:sldId id="364" r:id="rId5"/>
    <p:sldId id="281" r:id="rId6"/>
    <p:sldId id="369" r:id="rId7"/>
    <p:sldId id="365" r:id="rId8"/>
    <p:sldId id="366" r:id="rId9"/>
    <p:sldId id="433" r:id="rId10"/>
    <p:sldId id="26339" r:id="rId11"/>
    <p:sldId id="434" r:id="rId12"/>
    <p:sldId id="368" r:id="rId13"/>
    <p:sldId id="432" r:id="rId14"/>
    <p:sldId id="435" r:id="rId15"/>
    <p:sldId id="443" r:id="rId16"/>
    <p:sldId id="26337" r:id="rId17"/>
    <p:sldId id="414" r:id="rId18"/>
    <p:sldId id="436" r:id="rId19"/>
    <p:sldId id="437" r:id="rId20"/>
    <p:sldId id="26338" r:id="rId21"/>
    <p:sldId id="26340" r:id="rId22"/>
    <p:sldId id="360" r:id="rId23"/>
    <p:sldId id="361" r:id="rId24"/>
  </p:sldIdLst>
  <p:sldSz cx="12192000" cy="6858000"/>
  <p:notesSz cx="6858000" cy="9144000"/>
  <p:embeddedFontLst>
    <p:embeddedFont>
      <p:font typeface="Public Sans" panose="020B0604020202020204" charset="0"/>
      <p:regular r:id="rId27"/>
      <p:bold r:id="rId28"/>
      <p:italic r:id="rId29"/>
      <p:boldItalic r:id="rId30"/>
    </p:embeddedFont>
    <p:embeddedFont>
      <p:font typeface="Public Sans Light" panose="020B0604020202020204" charset="0"/>
      <p:regular r:id="rId31"/>
      <p: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0786A-4F3D-485F-AB17-24F22EC64A24}" v="13" dt="2024-08-01T23:00:03.20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60" autoAdjust="0"/>
    <p:restoredTop sz="96336" autoAdjust="0"/>
  </p:normalViewPr>
  <p:slideViewPr>
    <p:cSldViewPr snapToGrid="0">
      <p:cViewPr varScale="1">
        <p:scale>
          <a:sx n="79" d="100"/>
          <a:sy n="79" d="100"/>
        </p:scale>
        <p:origin x="102" y="54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2/08/2024</a:t>
            </a:fld>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2/08/2024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panose="020B0604020202020204" pitchFamily="34" charset="0"/>
        <a:ea typeface="+mn-ea"/>
        <a:cs typeface="+mn-cs"/>
      </a:defRPr>
    </a:lvl1pPr>
    <a:lvl2pPr marL="609585" algn="l" defTabSz="1219170" rtl="0" eaLnBrk="1" latinLnBrk="0" hangingPunct="1">
      <a:defRPr sz="1600" b="0" i="0" kern="1200">
        <a:solidFill>
          <a:schemeClr val="tx1"/>
        </a:solidFill>
        <a:latin typeface="Arial" panose="020B0604020202020204" pitchFamily="34" charset="0"/>
        <a:ea typeface="+mn-ea"/>
        <a:cs typeface="+mn-cs"/>
      </a:defRPr>
    </a:lvl2pPr>
    <a:lvl3pPr marL="1219170" algn="l" defTabSz="1219170" rtl="0" eaLnBrk="1" latinLnBrk="0" hangingPunct="1">
      <a:defRPr sz="1600" b="0" i="0" kern="1200">
        <a:solidFill>
          <a:schemeClr val="tx1"/>
        </a:solidFill>
        <a:latin typeface="Arial" panose="020B0604020202020204" pitchFamily="34" charset="0"/>
        <a:ea typeface="+mn-ea"/>
        <a:cs typeface="+mn-cs"/>
      </a:defRPr>
    </a:lvl3pPr>
    <a:lvl4pPr marL="1828754" algn="l" defTabSz="1219170" rtl="0" eaLnBrk="1" latinLnBrk="0" hangingPunct="1">
      <a:defRPr sz="1600" b="0" i="0" kern="1200">
        <a:solidFill>
          <a:schemeClr val="tx1"/>
        </a:solidFill>
        <a:latin typeface="Arial" panose="020B0604020202020204" pitchFamily="34" charset="0"/>
        <a:ea typeface="+mn-ea"/>
        <a:cs typeface="+mn-cs"/>
      </a:defRPr>
    </a:lvl4pPr>
    <a:lvl5pPr marL="2438339" algn="l" defTabSz="1219170" rtl="0" eaLnBrk="1" latinLnBrk="0" hangingPunct="1">
      <a:defRPr sz="1600" b="0" i="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In this lesson, students will be explicitly taught about the form, rhyme structure and meter of ‘I wandered lonely as a cloud’ by William Wordsworth. Explicit teaching is the best way to teach students new or complex concepts or skills such as this as it provides the necessary building blocks for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0" dirty="0"/>
              <a:t>The following activities are designed to accompany </a:t>
            </a:r>
            <a:r>
              <a:rPr lang="en-US" b="1" dirty="0"/>
              <a:t>Phase 3, activity 6 – form, rhyme structure and meter. </a:t>
            </a:r>
            <a:r>
              <a:rPr lang="en-US" b="0" dirty="0"/>
              <a:t>By explicitly teaching students about the form, rhyme structure and meter of ‘I wandered lonely as a cloud’ by William Wordsworth, students will be able to apply their new knowledge and skills to guided and independent annotations and written responses. This will help students to prepare for responding to unseen poems in their formal examination.</a:t>
            </a:r>
            <a:endParaRPr lang="en-US" b="1"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poetic feet and meter, which they may have already learned about in previous units or introducing them to these key concepts of poetry. These slides should be used as a reference point for students and may be referred back to throughout the unit as required. Where possible, please support students with further explanations and examples of key terms, if they are still feeling unsure. </a:t>
            </a:r>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623654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This slide lists the different types of meter used in poetry.  There is an opportunity to connect to prior learning here – in </a:t>
            </a:r>
            <a:r>
              <a:rPr lang="en-US" b="1" dirty="0"/>
              <a:t>Phase 2, activity 5 – unpacking numerical prefixes in poetry</a:t>
            </a:r>
            <a:r>
              <a:rPr lang="en-US" b="0" dirty="0"/>
              <a:t> students explored the connection between the prefixed and poetry metalanguage. To help students remember, note the numerical prefixes and give examples, where possible:</a:t>
            </a:r>
          </a:p>
          <a:p>
            <a:endParaRPr lang="en-US" b="0" dirty="0"/>
          </a:p>
          <a:p>
            <a:r>
              <a:rPr lang="en-US" b="0" dirty="0"/>
              <a:t>For example:</a:t>
            </a:r>
          </a:p>
          <a:p>
            <a:r>
              <a:rPr lang="en-US" b="0" dirty="0"/>
              <a:t>Mono – one, mono-rail</a:t>
            </a:r>
          </a:p>
          <a:p>
            <a:r>
              <a:rPr lang="en-US" b="0" dirty="0"/>
              <a:t>Di – two, </a:t>
            </a:r>
            <a:r>
              <a:rPr lang="en-US" b="0" dirty="0" err="1"/>
              <a:t>dia-gonal</a:t>
            </a:r>
            <a:endParaRPr lang="en-US" b="0" dirty="0"/>
          </a:p>
          <a:p>
            <a:r>
              <a:rPr lang="en-US" b="0" dirty="0"/>
              <a:t>Tri – three, tri-angle</a:t>
            </a:r>
          </a:p>
          <a:p>
            <a:r>
              <a:rPr lang="en-US" b="0" dirty="0"/>
              <a:t>Tetra – four, tetra-</a:t>
            </a:r>
            <a:r>
              <a:rPr lang="en-US" b="0" dirty="0" err="1"/>
              <a:t>gon</a:t>
            </a:r>
            <a:endParaRPr lang="en-US" b="0" dirty="0"/>
          </a:p>
          <a:p>
            <a:r>
              <a:rPr lang="en-US" b="0" dirty="0"/>
              <a:t>Penta – five, penta-</a:t>
            </a:r>
            <a:r>
              <a:rPr lang="en-US" b="0" dirty="0" err="1"/>
              <a:t>gon</a:t>
            </a:r>
            <a:endParaRPr lang="en-US" b="0" dirty="0"/>
          </a:p>
          <a:p>
            <a:r>
              <a:rPr lang="en-US" b="0" dirty="0" err="1"/>
              <a:t>Hexa</a:t>
            </a:r>
            <a:r>
              <a:rPr lang="en-US" b="0" dirty="0"/>
              <a:t> – six, hexa-</a:t>
            </a:r>
            <a:r>
              <a:rPr lang="en-US" b="0" dirty="0" err="1"/>
              <a:t>gon</a:t>
            </a:r>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05467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use this slide to discuss and explain the form of ‘I wandered lonely as a cloud’. Refer students to their copy of the poem to annotate the features of form, including the sestets and shift to past tense in the final stanza.</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2349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use this slide to discuss and explain the rhyming structure of ‘I wandered lonely as a cloud’. Refer students to their copy of the poem to annotate the rhyming pattern using letter coding to draw attention to the lines that rhyme. The first stanza has been modelled on this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33307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use this slide to discuss and explain the meter of ‘I wandered lonely as a cloud’.  It may be useful to revisit slide 8 to revise the definitions of poetic feet and meter.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558401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use this slide to check for understanding. Direct students to </a:t>
            </a:r>
            <a:r>
              <a:rPr lang="en-US" b="1" dirty="0"/>
              <a:t>Phase 3, activity 6 – form, rhyme structure and meter </a:t>
            </a:r>
            <a:r>
              <a:rPr lang="en-US" b="0" dirty="0"/>
              <a:t>where they complete a table to identify the iambic tetrameter in the second stanza of ‘I wandered lonely as a cloud’. You may move in and out of the stages of the gradual release of responsibility here. Further teacher modelling of identifying the feet within a line of poetry may be required. Students may need more guided practice. There may be movement between guided practice and modelled example before students can complete independent practice. Check for understanding from all students frequently when moving through the phases of the gradual release of responsibility. </a:t>
            </a:r>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90712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it is important to check that all students understand what has been taught up until this point before teaching a new concept, content or skill. You should regularly check student understanding using a variety of strategies in order to make the best instructional decisions for your class. This includes when to move between modelled, guided and independent practice. Checking for understanding requires teachers to collect responses of all students. The following slides contain quick response questions to check students’ understanding of form, rhyme structure and meter.</a:t>
            </a:r>
            <a:endParaRPr lang="en-AU" b="1" dirty="0"/>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75953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r>
              <a:rPr lang="en-AU" sz="1800" kern="1200" dirty="0">
                <a:solidFill>
                  <a:srgbClr val="000000"/>
                </a:solidFill>
                <a:effectLst/>
                <a:ea typeface="+mn-ea"/>
                <a:cs typeface="+mn-cs"/>
              </a:rPr>
              <a:t>Teacher note: Checking for understanding requires teachers to collect responses of all students. Using true or false cards, you can clearly identify if students are confident with form of ‘I wandered lonely as a cloud’. It is important to check that all students understand before teaching moving on to new content, concepts or skills. You should regularly check student understanding using a variety of strategies in order to make the best instructional decisions for your class. This includes when to move between modelled, guided and independent practice. </a:t>
            </a:r>
          </a:p>
          <a:p>
            <a:pPr marL="0" marR="0" indent="0" algn="l" rtl="0" eaLnBrk="1" fontAlgn="auto" latinLnBrk="0" hangingPunct="1">
              <a:spcBef>
                <a:spcPts val="0"/>
              </a:spcBef>
              <a:spcAft>
                <a:spcPts val="0"/>
              </a:spcAft>
            </a:pPr>
            <a:endParaRPr lang="en-AU" sz="1800" kern="1200" dirty="0">
              <a:solidFill>
                <a:srgbClr val="000000"/>
              </a:solidFill>
              <a:effectLst/>
              <a:ea typeface="+mn-ea"/>
              <a:cs typeface="+mn-cs"/>
            </a:endParaRPr>
          </a:p>
          <a:p>
            <a:pPr marL="0" marR="0" indent="0" algn="l" rtl="0" eaLnBrk="1" fontAlgn="auto" latinLnBrk="0" hangingPunct="1">
              <a:spcBef>
                <a:spcPts val="0"/>
              </a:spcBef>
              <a:spcAft>
                <a:spcPts val="0"/>
              </a:spcAft>
            </a:pPr>
            <a:r>
              <a:rPr lang="en-AU" sz="1800" kern="1200" dirty="0">
                <a:solidFill>
                  <a:srgbClr val="000000"/>
                </a:solidFill>
                <a:effectLst/>
                <a:ea typeface="+mn-ea"/>
                <a:cs typeface="+mn-cs"/>
              </a:rPr>
              <a:t>Discuss the answers with the class, explaining why the false statements are incorrect.</a:t>
            </a:r>
          </a:p>
          <a:p>
            <a:pPr marL="0" marR="0" indent="0" algn="l" rtl="0" eaLnBrk="1" fontAlgn="auto" latinLnBrk="0" hangingPunct="1">
              <a:spcBef>
                <a:spcPts val="0"/>
              </a:spcBef>
              <a:spcAft>
                <a:spcPts val="0"/>
              </a:spcAft>
            </a:pPr>
            <a:endParaRPr lang="en-AU" sz="1800" kern="1200" dirty="0">
              <a:solidFill>
                <a:srgbClr val="000000"/>
              </a:solidFill>
              <a:effectLst/>
              <a:ea typeface="+mn-ea"/>
              <a:cs typeface="+mn-cs"/>
            </a:endParaRPr>
          </a:p>
          <a:p>
            <a:pPr marL="0" marR="0" indent="0" algn="l" rtl="0" eaLnBrk="1" fontAlgn="auto" latinLnBrk="0" hangingPunct="1">
              <a:spcBef>
                <a:spcPts val="0"/>
              </a:spcBef>
              <a:spcAft>
                <a:spcPts val="0"/>
              </a:spcAft>
            </a:pPr>
            <a:r>
              <a:rPr lang="en-AU" sz="1800" kern="1200" dirty="0">
                <a:solidFill>
                  <a:srgbClr val="000000"/>
                </a:solidFill>
                <a:effectLst/>
                <a:ea typeface="+mn-ea"/>
                <a:cs typeface="+mn-cs"/>
              </a:rPr>
              <a:t>Answers:</a:t>
            </a:r>
          </a:p>
          <a:p>
            <a:pPr marL="342900" marR="0" indent="-342900" algn="l" rtl="0" eaLnBrk="1" fontAlgn="auto" latinLnBrk="0" hangingPunct="1">
              <a:spcBef>
                <a:spcPts val="0"/>
              </a:spcBef>
              <a:spcAft>
                <a:spcPts val="0"/>
              </a:spcAft>
              <a:buAutoNum type="alphaLcParenR"/>
            </a:pPr>
            <a:r>
              <a:rPr lang="en-AU" sz="1800" kern="1200" dirty="0">
                <a:solidFill>
                  <a:srgbClr val="000000"/>
                </a:solidFill>
                <a:effectLst/>
                <a:ea typeface="+mn-ea"/>
                <a:cs typeface="+mn-cs"/>
              </a:rPr>
              <a:t>False – it is not a sonnet.</a:t>
            </a:r>
          </a:p>
          <a:p>
            <a:pPr marL="342900" marR="0" indent="-342900" algn="l" rtl="0" eaLnBrk="1" fontAlgn="auto" latinLnBrk="0" hangingPunct="1">
              <a:spcBef>
                <a:spcPts val="0"/>
              </a:spcBef>
              <a:spcAft>
                <a:spcPts val="0"/>
              </a:spcAft>
              <a:buAutoNum type="alphaLcParenR"/>
            </a:pPr>
            <a:r>
              <a:rPr lang="en-AU" sz="1800" kern="1200" dirty="0">
                <a:solidFill>
                  <a:srgbClr val="000000"/>
                </a:solidFill>
                <a:effectLst/>
                <a:ea typeface="+mn-ea"/>
                <a:cs typeface="+mn-cs"/>
              </a:rPr>
              <a:t>True</a:t>
            </a:r>
          </a:p>
          <a:p>
            <a:pPr marL="342900" marR="0" indent="-342900" algn="l" rtl="0" eaLnBrk="1" fontAlgn="auto" latinLnBrk="0" hangingPunct="1">
              <a:spcBef>
                <a:spcPts val="0"/>
              </a:spcBef>
              <a:spcAft>
                <a:spcPts val="0"/>
              </a:spcAft>
              <a:buAutoNum type="alphaLcParenR"/>
            </a:pPr>
            <a:r>
              <a:rPr lang="en-AU" sz="1800" kern="1200" dirty="0">
                <a:solidFill>
                  <a:srgbClr val="000000"/>
                </a:solidFill>
                <a:effectLst/>
                <a:ea typeface="+mn-ea"/>
                <a:cs typeface="+mn-cs"/>
              </a:rPr>
              <a:t>Tue</a:t>
            </a:r>
          </a:p>
          <a:p>
            <a:pPr marL="342900" marR="0" indent="-342900" algn="l" rtl="0" eaLnBrk="1" fontAlgn="auto" latinLnBrk="0" hangingPunct="1">
              <a:spcBef>
                <a:spcPts val="0"/>
              </a:spcBef>
              <a:spcAft>
                <a:spcPts val="0"/>
              </a:spcAft>
              <a:buAutoNum type="alphaLcParenR"/>
            </a:pPr>
            <a:r>
              <a:rPr lang="en-AU" sz="1800" kern="1200" dirty="0">
                <a:solidFill>
                  <a:srgbClr val="000000"/>
                </a:solidFill>
                <a:effectLst/>
                <a:ea typeface="+mn-ea"/>
                <a:cs typeface="+mn-cs"/>
              </a:rPr>
              <a:t>True</a:t>
            </a:r>
          </a:p>
          <a:p>
            <a:pPr marL="342900" marR="0" indent="-342900" algn="l" rtl="0" eaLnBrk="1" fontAlgn="auto" latinLnBrk="0" hangingPunct="1">
              <a:spcBef>
                <a:spcPts val="0"/>
              </a:spcBef>
              <a:spcAft>
                <a:spcPts val="0"/>
              </a:spcAft>
              <a:buAutoNum type="alphaLcParenR"/>
            </a:pPr>
            <a:r>
              <a:rPr lang="en-AU" sz="1800" kern="1200" dirty="0">
                <a:solidFill>
                  <a:srgbClr val="000000"/>
                </a:solidFill>
                <a:effectLst/>
                <a:ea typeface="+mn-ea"/>
                <a:cs typeface="+mn-cs"/>
              </a:rPr>
              <a:t>False – Wordsworth uses everyday language to engage an everyday audience.</a:t>
            </a:r>
          </a:p>
          <a:p>
            <a:pPr marL="342900" marR="0" indent="-342900" algn="l" rtl="0" eaLnBrk="1" fontAlgn="auto" latinLnBrk="0" hangingPunct="1">
              <a:spcBef>
                <a:spcPts val="0"/>
              </a:spcBef>
              <a:spcAft>
                <a:spcPts val="0"/>
              </a:spcAft>
              <a:buAutoNum type="alphaLcParenR"/>
            </a:pPr>
            <a:r>
              <a:rPr lang="en-AU" sz="1800" kern="1200" dirty="0">
                <a:solidFill>
                  <a:srgbClr val="000000"/>
                </a:solidFill>
                <a:effectLst/>
                <a:ea typeface="+mn-ea"/>
                <a:cs typeface="+mn-cs"/>
              </a:rPr>
              <a:t>True</a:t>
            </a:r>
          </a:p>
          <a:p>
            <a:pPr marL="457200" marR="0" indent="-457200" algn="l" rtl="0" eaLnBrk="1" fontAlgn="auto" latinLnBrk="0" hangingPunct="1">
              <a:spcBef>
                <a:spcPts val="0"/>
              </a:spcBef>
              <a:spcAft>
                <a:spcPts val="0"/>
              </a:spcAft>
              <a:buAutoNum type="alphaLcParenR"/>
            </a:pPr>
            <a:endParaRPr lang="en-AU" sz="2000" dirty="0">
              <a:effectLs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490526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dirty="0">
                <a:solidFill>
                  <a:srgbClr val="000000"/>
                </a:solidFill>
                <a:effectLst/>
                <a:ea typeface="+mn-ea"/>
                <a:cs typeface="+mn-cs"/>
              </a:rPr>
              <a:t>Teacher note: checking for understanding requires teachers to collect responses of all students. Using true or false cards, you can clearly identify if students are confident with the rhyme structure of ‘I wandered lonely as a cloud’. It is </a:t>
            </a:r>
            <a:r>
              <a:rPr lang="en-AU" dirty="0"/>
              <a:t>important to check that all students understand before moving on </a:t>
            </a:r>
            <a:r>
              <a:rPr lang="en-AU" sz="1600" kern="1200" dirty="0">
                <a:solidFill>
                  <a:srgbClr val="000000"/>
                </a:solidFill>
                <a:effectLst/>
                <a:ea typeface="+mn-ea"/>
                <a:cs typeface="+mn-cs"/>
              </a:rPr>
              <a:t>to new content, concepts or skills. You should regularly check student understanding using a variety of strategies in order to make the best instructional decisions for your class. This includes when to move between modelled, guided and independent practice. </a:t>
            </a:r>
          </a:p>
          <a:p>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dirty="0">
                <a:solidFill>
                  <a:srgbClr val="000000"/>
                </a:solidFill>
                <a:effectLst/>
                <a:ea typeface="+mn-ea"/>
                <a:cs typeface="+mn-cs"/>
              </a:rPr>
              <a:t>Discuss the answer with the class, explaining why b) is the correct answer.</a:t>
            </a:r>
            <a:endParaRPr lang="en-US" dirty="0"/>
          </a:p>
          <a:p>
            <a:endParaRPr lang="en-US" dirty="0"/>
          </a:p>
          <a:p>
            <a:r>
              <a:rPr lang="en-US" b="1" dirty="0"/>
              <a:t>Answer: </a:t>
            </a:r>
            <a:r>
              <a:rPr lang="en-US" dirty="0"/>
              <a:t>b) DEDEFF </a:t>
            </a:r>
            <a:r>
              <a:rPr lang="en-AU" dirty="0"/>
              <a:t>–</a:t>
            </a:r>
            <a:r>
              <a:rPr lang="en-US" dirty="0"/>
              <a:t> as it is the second stanza of the poem. The other options are incorrect because it does not follow an ABABAB (a) or DDEEFF (d) rhyme scheme, nor is it separated into couplets (c).</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906205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r>
              <a:rPr lang="en-AU" sz="1800" kern="1200" dirty="0">
                <a:solidFill>
                  <a:srgbClr val="000000"/>
                </a:solidFill>
                <a:effectLst/>
                <a:ea typeface="+mn-ea"/>
                <a:cs typeface="+mn-cs"/>
              </a:rPr>
              <a:t>Teacher note: checking for understanding requires teachers to collect responses of all students. Using true or false cards, you can clearly identify if students are confident with the meter of ‘I wandered lonely as a cloud’. It is important to check that all students understand before moving on to new content, concepts or skills. You should regularly check student understanding using a variety of strategies in order to make the best instructional decisions for your class. This includes when to move between modelled, guided and independent practice. </a:t>
            </a:r>
            <a:endParaRPr lang="en-AU" sz="2000" dirty="0">
              <a:effectLst/>
            </a:endParaRPr>
          </a:p>
          <a:p>
            <a:pPr marL="0" marR="0" indent="0" algn="l" rtl="0" eaLnBrk="1" fontAlgn="auto" latinLnBrk="0" hangingPunct="1">
              <a:spcBef>
                <a:spcPts val="0"/>
              </a:spcBef>
              <a:spcAft>
                <a:spcPts val="0"/>
              </a:spcAft>
            </a:pPr>
            <a:endParaRPr lang="en-AU" sz="1800" kern="1200" dirty="0">
              <a:solidFill>
                <a:srgbClr val="000000"/>
              </a:solidFill>
              <a:effectLs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kern="1200" dirty="0">
                <a:solidFill>
                  <a:srgbClr val="000000"/>
                </a:solidFill>
                <a:effectLst/>
                <a:ea typeface="+mn-ea"/>
                <a:cs typeface="+mn-cs"/>
              </a:rPr>
              <a:t>Discuss the answers with the class, explaining why the false statements are incorrect.</a:t>
            </a:r>
          </a:p>
          <a:p>
            <a:pPr marL="0" marR="0" indent="0" algn="l" rtl="0" eaLnBrk="1" fontAlgn="auto" latinLnBrk="0" hangingPunct="1">
              <a:spcBef>
                <a:spcPts val="0"/>
              </a:spcBef>
              <a:spcAft>
                <a:spcPts val="0"/>
              </a:spcAft>
            </a:pPr>
            <a:endParaRPr lang="en-AU" sz="1800" kern="1200" dirty="0">
              <a:solidFill>
                <a:srgbClr val="000000"/>
              </a:solidFill>
              <a:effectLst/>
              <a:ea typeface="+mn-ea"/>
              <a:cs typeface="+mn-cs"/>
            </a:endParaRPr>
          </a:p>
          <a:p>
            <a:pPr marL="0" marR="0" indent="0" algn="l" rtl="0" eaLnBrk="1" fontAlgn="auto" latinLnBrk="0" hangingPunct="1">
              <a:spcBef>
                <a:spcPts val="0"/>
              </a:spcBef>
              <a:spcAft>
                <a:spcPts val="0"/>
              </a:spcAft>
            </a:pPr>
            <a:r>
              <a:rPr lang="en-AU" sz="1800" kern="1200" dirty="0">
                <a:solidFill>
                  <a:srgbClr val="000000"/>
                </a:solidFill>
                <a:effectLst/>
                <a:ea typeface="+mn-ea"/>
                <a:cs typeface="+mn-cs"/>
              </a:rPr>
              <a:t>Answers:</a:t>
            </a:r>
          </a:p>
          <a:p>
            <a:pPr marL="457200" marR="0" indent="-457200" algn="l" rtl="0" eaLnBrk="1" fontAlgn="auto" latinLnBrk="0" hangingPunct="1">
              <a:spcBef>
                <a:spcPts val="0"/>
              </a:spcBef>
              <a:spcAft>
                <a:spcPts val="0"/>
              </a:spcAft>
              <a:buAutoNum type="alphaLcParenR"/>
            </a:pPr>
            <a:r>
              <a:rPr lang="en-AU" sz="2000" dirty="0">
                <a:effectLst/>
              </a:rPr>
              <a:t>False – it refers to the </a:t>
            </a:r>
            <a:r>
              <a:rPr lang="en-AU" sz="2000" i="1" dirty="0">
                <a:effectLst/>
              </a:rPr>
              <a:t>pattern </a:t>
            </a:r>
            <a:r>
              <a:rPr lang="en-AU" sz="2000" i="0" dirty="0">
                <a:effectLst/>
              </a:rPr>
              <a:t>of stressed and unstressed syllables</a:t>
            </a:r>
          </a:p>
          <a:p>
            <a:pPr marL="457200" marR="0" indent="-457200" algn="l" rtl="0" eaLnBrk="1" fontAlgn="auto" latinLnBrk="0" hangingPunct="1">
              <a:spcBef>
                <a:spcPts val="0"/>
              </a:spcBef>
              <a:spcAft>
                <a:spcPts val="0"/>
              </a:spcAft>
              <a:buAutoNum type="alphaLcParenR"/>
            </a:pPr>
            <a:r>
              <a:rPr lang="en-AU" sz="2000" i="0" dirty="0">
                <a:effectLst/>
              </a:rPr>
              <a:t>True</a:t>
            </a:r>
          </a:p>
          <a:p>
            <a:pPr marL="457200" marR="0" indent="-457200" algn="l" rtl="0" eaLnBrk="1" fontAlgn="auto" latinLnBrk="0" hangingPunct="1">
              <a:spcBef>
                <a:spcPts val="0"/>
              </a:spcBef>
              <a:spcAft>
                <a:spcPts val="0"/>
              </a:spcAft>
              <a:buAutoNum type="alphaLcParenR"/>
            </a:pPr>
            <a:r>
              <a:rPr lang="en-AU" sz="2000" i="0" dirty="0">
                <a:effectLst/>
              </a:rPr>
              <a:t>True</a:t>
            </a:r>
          </a:p>
          <a:p>
            <a:pPr marL="457200" marR="0" indent="-457200" algn="l" rtl="0" eaLnBrk="1" fontAlgn="auto" latinLnBrk="0" hangingPunct="1">
              <a:spcBef>
                <a:spcPts val="0"/>
              </a:spcBef>
              <a:spcAft>
                <a:spcPts val="0"/>
              </a:spcAft>
              <a:buAutoNum type="alphaLcParenR"/>
            </a:pPr>
            <a:r>
              <a:rPr lang="en-AU" sz="2000" i="0" dirty="0">
                <a:effectLst/>
              </a:rPr>
              <a:t>False – iambic feet sound like a heartbeat. Trochaic feet sound like galloping horses.</a:t>
            </a:r>
          </a:p>
          <a:p>
            <a:pPr marL="457200" marR="0" indent="-457200" algn="l" rtl="0" eaLnBrk="1" fontAlgn="auto" latinLnBrk="0" hangingPunct="1">
              <a:spcBef>
                <a:spcPts val="0"/>
              </a:spcBef>
              <a:spcAft>
                <a:spcPts val="0"/>
              </a:spcAft>
              <a:buAutoNum type="alphaLcParenR"/>
            </a:pPr>
            <a:r>
              <a:rPr lang="en-AU" sz="2000" i="0" dirty="0">
                <a:effectLst/>
              </a:rPr>
              <a:t>False – there are four feet in a tetrameter.</a:t>
            </a:r>
          </a:p>
          <a:p>
            <a:pPr marL="457200" marR="0" indent="-457200" algn="l" rtl="0" eaLnBrk="1" fontAlgn="auto" latinLnBrk="0" hangingPunct="1">
              <a:spcBef>
                <a:spcPts val="0"/>
              </a:spcBef>
              <a:spcAft>
                <a:spcPts val="0"/>
              </a:spcAft>
              <a:buAutoNum type="alphaLcParenR"/>
            </a:pPr>
            <a:endParaRPr lang="en-AU" sz="2000" dirty="0">
              <a:effectLs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9281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 </a:t>
            </a:r>
            <a:r>
              <a:rPr lang="en-AU" dirty="0">
                <a:solidFill>
                  <a:srgbClr val="000000"/>
                </a:solidFill>
              </a:rPr>
              <a:t> s</a:t>
            </a:r>
            <a:r>
              <a:rPr lang="en-US" dirty="0">
                <a:solidFill>
                  <a:srgbClr val="333333"/>
                </a:solidFill>
                <a:effectLst/>
                <a:highlight>
                  <a:srgbClr val="FFFFFF"/>
                </a:highlight>
              </a:rPr>
              <a:t>haring learning intentions with students allows a teacher to effectively communicate learning goals with students. They allow students to connect new learning to existing knowledge, skills and understanding. When used with success criteria, students have a clear idea of the learning goal and how to get there.</a:t>
            </a:r>
            <a:r>
              <a:rPr lang="en-US" dirty="0">
                <a:solidFill>
                  <a:srgbClr val="333333"/>
                </a:solidFill>
                <a:highlight>
                  <a:srgbClr val="FFFFFF"/>
                </a:highlight>
              </a:rPr>
              <a:t> </a:t>
            </a:r>
            <a:r>
              <a:rPr lang="en-AU" dirty="0">
                <a:solidFill>
                  <a:srgbClr val="333333"/>
                </a:solidFill>
                <a:highlight>
                  <a:srgbClr val="FFFFFF"/>
                </a:highlight>
              </a:rPr>
              <a:t>This slide should be deleted or hidden when using in a classroom setting.</a:t>
            </a:r>
            <a:endParaRPr lang="en-US" dirty="0">
              <a:solidFill>
                <a:srgbClr val="333333"/>
              </a:solidFill>
              <a:effectLst/>
              <a:highlight>
                <a:srgbClr val="FFFFFF"/>
              </a:highlight>
            </a:endParaRPr>
          </a:p>
          <a:p>
            <a:endParaRPr lang="en-AU" dirty="0">
              <a:solidFill>
                <a:srgbClr val="333333"/>
              </a:solidFill>
              <a:effectLst/>
              <a:highlight>
                <a:srgbClr val="FFFFFF"/>
              </a:highlight>
            </a:endParaRPr>
          </a:p>
          <a:p>
            <a:endParaRPr lang="en-AU" dirty="0">
              <a:solidFill>
                <a:srgbClr val="333333"/>
              </a:solidFill>
              <a:highlight>
                <a:srgbClr val="FFFFFF"/>
              </a:highlight>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0813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AU" b="0" dirty="0"/>
              <a:t>the learning intention should be referred back to throughout the lesson to check for understanding, provide feedback to students and for students to monitor their progress towards achieving their learning goal. </a:t>
            </a:r>
            <a:r>
              <a:rPr lang="en-US" dirty="0"/>
              <a:t>Returning to the learning intention and success criteria at the end of the lesson is an important part of the learning process. It allows students to reflect on their learning, while allowing the teacher the opportunity to formatively assess students’ knowledge and understanding from the lesson. Teachers could use a quick response strategy such as traffic lights or thumbs up/thumbs down to check for understanding for each of the success criteria.</a:t>
            </a:r>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75953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returning to the learning intention and success criteria allows for students to reflect on what they have learnt, while checking for understanding. If individual whiteboards are available, have students indicate the success criteria that they have achieved by writing 1, 2 or 3 on them. Otherwise, consider using the 3-finger system – 1 finger for level 1, 2 fingers for level 2, 3 fingers for level 3 – or traffic lights – green for understands and can apply without help, yellow for understands but still needs help to apply, red for needs help to understand.</a:t>
            </a:r>
            <a:endParaRPr lang="en-AU" b="1" dirty="0"/>
          </a:p>
          <a:p>
            <a:pPr marL="0" indent="0">
              <a:buFont typeface="Arial" panose="020B0604020202020204" pitchFamily="34" charset="0"/>
              <a:buNone/>
            </a:pPr>
            <a:endParaRPr lang="en-AU" dirty="0"/>
          </a:p>
          <a:p>
            <a:pPr marL="0" marR="0" lvl="0" indent="0" algn="l" defTabSz="609585" rtl="0" eaLnBrk="1" fontAlgn="auto" latinLnBrk="0" hangingPunct="1">
              <a:lnSpc>
                <a:spcPct val="150000"/>
              </a:lnSpc>
              <a:spcBef>
                <a:spcPts val="0"/>
              </a:spcBef>
              <a:spcAft>
                <a:spcPts val="0"/>
              </a:spcAft>
              <a:buClrTx/>
              <a:buSzTx/>
              <a:buFontTx/>
              <a:buNone/>
              <a:tabLst/>
              <a:defRPr/>
            </a:pPr>
            <a:r>
              <a:rPr lang="en-AU" b="1" dirty="0"/>
              <a:t>Suggested </a:t>
            </a:r>
            <a:r>
              <a:rPr kumimoji="0" lang="en-AU" sz="1600"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recall key features of the poem’s form</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identify the rhyme structure of the poem</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explain the difference between a poetic foot and meter and apply this knowledge to identify the meter of ‘I wandered lonely as a cloud’</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make connections between the stylistic features of Romantic poetry and the context in which it was composed.</a:t>
            </a:r>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171450" indent="-171450">
              <a:buFont typeface="Public Sans"/>
              <a:buChar char="•"/>
            </a:pP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5247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91143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clarify what students are learning and why. </a:t>
            </a:r>
            <a:endParaRPr lang="en-AU" dirty="0"/>
          </a:p>
          <a:p>
            <a:pPr marL="285750" indent="-285750">
              <a:buFont typeface="Arial" panose="020B0604020202020204" pitchFamily="34" charset="0"/>
              <a:buChar char="•"/>
            </a:pPr>
            <a:r>
              <a:rPr lang="en-AU" dirty="0"/>
              <a:t>Learning intentions and success criteria are best co-constructed with students. Adapt the learning intention as required and add matching success criteria.</a:t>
            </a:r>
          </a:p>
          <a:p>
            <a:pPr marL="285750" indent="-285750">
              <a:buFont typeface="Arial" panose="020B0604020202020204" pitchFamily="34" charset="0"/>
              <a:buChar char="•"/>
            </a:pPr>
            <a:r>
              <a:rPr lang="en-AU" dirty="0"/>
              <a:t>LISC is not necessarily presented at the beginning of the lesson. Teacher needs to consider most effectual time to introduce.</a:t>
            </a:r>
          </a:p>
          <a:p>
            <a:pPr marL="285750" indent="-285750">
              <a:buFont typeface="Arial" panose="020B0604020202020204" pitchFamily="34" charset="0"/>
              <a:buChar char="•"/>
            </a:pPr>
            <a:r>
              <a:rPr lang="en-AU" dirty="0"/>
              <a:t>LISC should be revisited during the lesson to support students' evaluation of their learning.</a:t>
            </a:r>
            <a:endParaRPr lang="en-AU" b="0" dirty="0"/>
          </a:p>
          <a:p>
            <a:pPr marL="285750" indent="-285750">
              <a:buFont typeface="Arial" panose="020B0604020202020204" pitchFamily="34" charset="0"/>
              <a:buChar char="•"/>
            </a:pPr>
            <a:r>
              <a:rPr lang="en-AU" b="0" dirty="0"/>
              <a:t>Success criteria should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a:t>
            </a:r>
          </a:p>
          <a:p>
            <a:pPr marL="285750" indent="-285750">
              <a:buFont typeface="Arial" panose="020B0604020202020204" pitchFamily="34" charset="0"/>
              <a:buChar char="•"/>
            </a:pPr>
            <a:r>
              <a:rPr lang="en-AU" b="0" dirty="0"/>
              <a:t>Students may achieve this at different 'levels' depending on the starting point of different students. The suggested success criteria below have been differentiated – not all students will be able to demonstrate success in each of the criteria, however, all students should be able to experience success. It is not necessary to explain this differentiation to students. Depending on the needs of your students, you may choose to remove one or more of the success criteria. For example, if you know that your students will require high levels of support, you may choose to remove the final success criteria. Conversely, if you know that your students can already recall key features of the poem’s form, there is no need to include the first success criteria. </a:t>
            </a:r>
            <a:endParaRPr lang="en-AU" dirty="0"/>
          </a:p>
          <a:p>
            <a:endParaRPr lang="en-AU" b="0" dirty="0"/>
          </a:p>
          <a:p>
            <a:endParaRPr lang="en-AU" b="1" dirty="0"/>
          </a:p>
          <a:p>
            <a:pPr marL="0" marR="0" lvl="0" indent="0" algn="l" defTabSz="609585" rtl="0" eaLnBrk="1" fontAlgn="auto" latinLnBrk="0" hangingPunct="1">
              <a:lnSpc>
                <a:spcPct val="150000"/>
              </a:lnSpc>
              <a:spcBef>
                <a:spcPts val="0"/>
              </a:spcBef>
              <a:spcAft>
                <a:spcPts val="0"/>
              </a:spcAft>
              <a:buClrTx/>
              <a:buSzTx/>
              <a:buFontTx/>
              <a:buNone/>
              <a:tabLst/>
              <a:defRPr/>
            </a:pPr>
            <a:r>
              <a:rPr lang="en-AU" b="1" dirty="0"/>
              <a:t>Suggested </a:t>
            </a:r>
            <a:r>
              <a:rPr kumimoji="0" lang="en-AU" sz="1600"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recall key features of the poem’s form</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identify the rhyme structure of the poem</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explain the difference between a poetic foot and meter and apply this knowledge to identify the meter of ‘I wandered lonely as a cloud’</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make connections between the stylistic features of Romantic poetry and the context in which it was composed.</a:t>
            </a:r>
          </a:p>
          <a:p>
            <a:endParaRPr lang="en-AU" b="0" dirty="0"/>
          </a:p>
          <a:p>
            <a:pPr marL="171450" indent="-171450">
              <a:buFont typeface="Public Sans"/>
              <a:buChar char="•"/>
            </a:pP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Teacher note: </a:t>
            </a:r>
            <a:r>
              <a:rPr lang="en-AU" dirty="0"/>
              <a:t>l</a:t>
            </a:r>
            <a:r>
              <a:rPr lang="en-AU" b="0" dirty="0"/>
              <a:t>earning creates a shift from working memory to long term memory. </a:t>
            </a:r>
            <a:r>
              <a:rPr lang="en-US" dirty="0">
                <a:solidFill>
                  <a:srgbClr val="333333"/>
                </a:solidFill>
                <a:effectLst/>
                <a:highlight>
                  <a:srgbClr val="FFFFFF"/>
                </a:highlight>
              </a:rPr>
              <a:t>Making connections within and across learning helps students to develop increasingly complex mental models or schemas. This helps to manage students’ cognitive load by providing context about the value and significance of the learning and connecting new learning with their prior knowledge.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Students may have previously engaged with form, rhyme structure and meter in Year 8, Term 1 – Knowing the rules to break the rules and Year 9, Term 3 – Poetic purpose. The following slides are included to briefly revise and activate students’ prior knowledge of these aspects using examples from previous units. Where required, you may like to return to these units and revisit some of the resources and activities provided.</a:t>
            </a:r>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22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is included to revise form, rhyme and meter students may have learnt about in their study of ‘How Do I Love Thee? (Sonnet 43)’ by Elizabeth Browning in </a:t>
            </a:r>
            <a:r>
              <a:rPr lang="en-US" b="1" dirty="0"/>
              <a:t>Year 8, Term 1 – Knowing the rules to break the rules</a:t>
            </a:r>
            <a:r>
              <a:rPr lang="en-US" b="0" dirty="0"/>
              <a:t>. Read through and discuss as a class, asking students questions to assess what they already know or remember about meter, rhyme and meter.</a:t>
            </a:r>
            <a:endParaRPr lang="en-AU" b="1"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3969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is included to revise form, rhyme and meter students may have learnt about in their study of ‘The Echoing Green’ by William Blake in </a:t>
            </a:r>
            <a:r>
              <a:rPr lang="en-US" b="1" dirty="0"/>
              <a:t>Year 8, Term 1 – Knowing the rules to break the rules</a:t>
            </a:r>
            <a:r>
              <a:rPr lang="en-US" b="0" dirty="0"/>
              <a:t>. Read through and discuss as a class, asking students questions to assess what they already know or remember about meter, rhyme and meter.</a:t>
            </a:r>
            <a:endParaRPr lang="en-AU" b="1" dirty="0"/>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0671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Teacher note: </a:t>
            </a:r>
            <a:r>
              <a:rPr lang="en-US" b="0" dirty="0"/>
              <a:t>this slide is included to revise form, rhyme and meter students may have learnt about in their study of ‘The Black Rat’ by Iris Clayton in </a:t>
            </a:r>
            <a:r>
              <a:rPr lang="en-US" b="1" dirty="0"/>
              <a:t>Year 9, Term 3 – Poetic purpose</a:t>
            </a:r>
            <a:r>
              <a:rPr lang="en-US" b="0" dirty="0"/>
              <a:t>. Read through and discuss as a class, asking students questions to assess what they already know or remember about meter, rhyme and meter.</a:t>
            </a:r>
            <a:endParaRPr lang="en-AU" b="1" dirty="0"/>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2298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Teacher note: 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This slide should be deleted or hidden when using in a classroom setting.</a:t>
            </a: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09357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poetic feet and meter, which they may have already learned about in previous units or introducing them to these key concepts of poetry. These slides should be used as a reference point for students and may be referred back to throughout the unit as required. Where possible, please support students with further explanations and examples of key terms, if they are still feeling unsure. </a:t>
            </a:r>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620523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89149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b="0" i="0">
                <a:solidFill>
                  <a:schemeClr val="tx1"/>
                </a:solidFill>
                <a:latin typeface="Arial" panose="020B0604020202020204" pitchFamily="34" charset="0"/>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b="0" i="0">
                <a:latin typeface="Arial" panose="020B0604020202020204" pitchFamily="34" charset="0"/>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5111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9874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37223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Tree>
    <p:extLst>
      <p:ext uri="{BB962C8B-B14F-4D97-AF65-F5344CB8AC3E}">
        <p14:creationId xmlns:p14="http://schemas.microsoft.com/office/powerpoint/2010/main" val="79281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6711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17868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29309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4"/>
              </a:solidFill>
              <a:latin typeface="Arial" panose="020B0604020202020204" pitchFamily="34" charset="0"/>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145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b="0" i="0" dirty="0">
                <a:solidFill>
                  <a:srgbClr val="CDD3D6"/>
                </a:solidFill>
                <a:latin typeface="Arial" panose="020B0604020202020204" pitchFamily="34" charset="0"/>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i="0" kern="1200" dirty="0" smtClean="0">
                <a:solidFill>
                  <a:schemeClr val="accent1"/>
                </a:solidFill>
                <a:latin typeface="Arial" panose="020B0604020202020204" pitchFamily="34" charset="0"/>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i="0" kern="1200" dirty="0" smtClean="0">
                <a:solidFill>
                  <a:schemeClr val="accent1"/>
                </a:solidFill>
                <a:latin typeface="Arial" panose="020B0604020202020204" pitchFamily="34" charset="0"/>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i="0" kern="1200" dirty="0" smtClean="0">
                <a:solidFill>
                  <a:schemeClr val="tx1"/>
                </a:solidFill>
                <a:latin typeface="Arial" panose="020B0604020202020204" pitchFamily="34" charset="0"/>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564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293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tx2">
                  <a:lumMod val="40000"/>
                  <a:lumOff val="60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01615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63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98089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265739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53718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45892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924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72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7736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18008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b="0" i="0">
                <a:latin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319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87049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751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bg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bg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02539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accent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accent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accent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accent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77725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9126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53783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34278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9273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b="0" i="0">
                <a:solidFill>
                  <a:schemeClr val="tx1"/>
                </a:solidFill>
                <a:latin typeface="Arial" panose="020B0604020202020204" pitchFamily="34" charset="0"/>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00238473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6" r:id="rId28"/>
    <p:sldLayoutId id="2147483817" r:id="rId29"/>
    <p:sldLayoutId id="214748381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0" i="0" kern="1200">
          <a:solidFill>
            <a:schemeClr val="tx1"/>
          </a:solidFill>
          <a:latin typeface="Arial" panose="020B0604020202020204" pitchFamily="34" charset="0"/>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s://pixabay.com/service/license-summary/" TargetMode="External"/><Relationship Id="rId5" Type="http://schemas.openxmlformats.org/officeDocument/2006/relationships/hyperlink" Target="https://pixabay.com/users/buntysmum-5497946/" TargetMode="External"/><Relationship Id="rId4" Type="http://schemas.openxmlformats.org/officeDocument/2006/relationships/hyperlink" Target="https://pixabay.com/photos/daffodil-flower-stem-bulb-garden-3652913/"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hyperlink" Target="https://pixabay.com/photos/daffodil-flower-stem-bulb-garden-3652913/"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urriculum.nsw.edu.au/learning-areas/english/english-k-10-2022" TargetMode="External"/><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10" Type="http://schemas.openxmlformats.org/officeDocument/2006/relationships/hyperlink" Target="https://smartcopying.edu.au/guidelines/copyright-basics/how-long-does-copyright-last/"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gutenberg.org/cache/epub/12383/pg12383-images.html#section3a:~:text=1804%0AMain%20Contents-,%22I%20wandered%20lonely%20as%20a%20cloud%22,-Composed%201804.%E2%80%94Published"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a:xfrm>
            <a:off x="359998" y="360000"/>
            <a:ext cx="11484001" cy="704871"/>
          </a:xfrm>
        </p:spPr>
        <p:txBody>
          <a:bodyPr/>
          <a:lstStyle/>
          <a:p>
            <a:r>
              <a:rPr lang="en-AU" dirty="0">
                <a:cs typeface="Arial" panose="020B0604020202020204" pitchFamily="34" charset="0"/>
              </a:rPr>
              <a:t>Year 10, Term 2 – Reshaping the world</a:t>
            </a:r>
          </a:p>
        </p:txBody>
      </p:sp>
      <p:sp>
        <p:nvSpPr>
          <p:cNvPr id="10" name="Text Placeholder 9">
            <a:extLst>
              <a:ext uri="{FF2B5EF4-FFF2-40B4-BE49-F238E27FC236}">
                <a16:creationId xmlns:a16="http://schemas.microsoft.com/office/drawing/2014/main" id="{72FFBF3C-EF20-4251-5827-B1B3C6E6173D}"/>
              </a:ext>
            </a:extLst>
          </p:cNvPr>
          <p:cNvSpPr>
            <a:spLocks noGrp="1"/>
          </p:cNvSpPr>
          <p:nvPr>
            <p:ph type="body" sz="quarter" idx="15"/>
          </p:nvPr>
        </p:nvSpPr>
        <p:spPr>
          <a:xfrm>
            <a:off x="359997" y="2357168"/>
            <a:ext cx="8195423" cy="576832"/>
          </a:xfrm>
        </p:spPr>
        <p:txBody>
          <a:bodyPr/>
          <a:lstStyle/>
          <a:p>
            <a:r>
              <a:rPr lang="en-AU" sz="2000" dirty="0">
                <a:cs typeface="Arial" panose="020B0604020202020204" pitchFamily="34" charset="0"/>
              </a:rPr>
              <a:t>Phase 3, resource 2 – form, rhyme structure and meter – PowerPoint   </a:t>
            </a:r>
          </a:p>
          <a:p>
            <a:endParaRPr lang="en-US" dirty="0"/>
          </a:p>
        </p:txBody>
      </p:sp>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ea typeface="+mn-ea"/>
                <a:cs typeface="Arial" panose="020B0604020202020204" pitchFamily="34" charset="0"/>
              </a:rPr>
              <a:t>NSW Department of Education</a:t>
            </a:r>
            <a:endParaRPr kumimoji="0" lang="en-AU" sz="1400" b="0" i="0" u="none" strike="noStrike" kern="1200" cap="none" spc="0" normalizeH="0" baseline="0" noProof="0" dirty="0">
              <a:ln>
                <a:noFill/>
              </a:ln>
              <a:solidFill>
                <a:srgbClr val="002664"/>
              </a:solidFill>
              <a:effectLst/>
              <a:uLnTx/>
              <a:uFillTx/>
              <a:ea typeface="+mn-ea"/>
              <a:cs typeface="Arial" panose="020B0604020202020204" pitchFamily="34" charset="0"/>
            </a:endParaRPr>
          </a:p>
        </p:txBody>
      </p:sp>
      <p:pic>
        <p:nvPicPr>
          <p:cNvPr id="9" name="Picture Placeholder 8">
            <a:extLst>
              <a:ext uri="{FF2B5EF4-FFF2-40B4-BE49-F238E27FC236}">
                <a16:creationId xmlns:a16="http://schemas.microsoft.com/office/drawing/2014/main" id="{17EE13F1-C451-2289-996F-496431E4876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3924000"/>
            <a:ext cx="12192000" cy="2934000"/>
          </a:xfrm>
        </p:spPr>
      </p:pic>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8B89-6BB3-EB1D-3309-B6EB8274B973}"/>
              </a:ext>
            </a:extLst>
          </p:cNvPr>
          <p:cNvSpPr>
            <a:spLocks noGrp="1"/>
          </p:cNvSpPr>
          <p:nvPr>
            <p:ph type="title"/>
          </p:nvPr>
        </p:nvSpPr>
        <p:spPr/>
        <p:txBody>
          <a:bodyPr/>
          <a:lstStyle/>
          <a:p>
            <a:r>
              <a:rPr lang="en-US" dirty="0">
                <a:cs typeface="Arial" panose="020B0604020202020204" pitchFamily="34" charset="0"/>
              </a:rPr>
              <a:t>Definition of poetic feet and meter (2)</a:t>
            </a:r>
            <a:endParaRPr lang="en-AU" dirty="0">
              <a:cs typeface="Arial" panose="020B0604020202020204" pitchFamily="34" charset="0"/>
            </a:endParaRPr>
          </a:p>
        </p:txBody>
      </p:sp>
      <p:sp>
        <p:nvSpPr>
          <p:cNvPr id="15" name="Content Placeholder 14">
            <a:extLst>
              <a:ext uri="{FF2B5EF4-FFF2-40B4-BE49-F238E27FC236}">
                <a16:creationId xmlns:a16="http://schemas.microsoft.com/office/drawing/2014/main" id="{B493A369-0FE2-C114-5CA8-F953315A87B3}"/>
              </a:ext>
            </a:extLst>
          </p:cNvPr>
          <p:cNvSpPr>
            <a:spLocks noGrp="1"/>
          </p:cNvSpPr>
          <p:nvPr>
            <p:ph idx="1"/>
          </p:nvPr>
        </p:nvSpPr>
        <p:spPr>
          <a:xfrm>
            <a:off x="360000" y="1620000"/>
            <a:ext cx="11484000" cy="2882552"/>
          </a:xfrm>
        </p:spPr>
        <p:txBody>
          <a:bodyPr/>
          <a:lstStyle/>
          <a:p>
            <a:r>
              <a:rPr lang="en-US" dirty="0">
                <a:cs typeface="Arial" panose="020B0604020202020204" pitchFamily="34" charset="0"/>
              </a:rPr>
              <a:t>For example:</a:t>
            </a:r>
          </a:p>
          <a:p>
            <a:pPr marL="285750" indent="-285750">
              <a:buFont typeface="Arial" panose="020B0604020202020204" pitchFamily="34" charset="0"/>
              <a:buChar char="•"/>
            </a:pPr>
            <a:r>
              <a:rPr lang="en-US" dirty="0">
                <a:cs typeface="Arial" panose="020B0604020202020204" pitchFamily="34" charset="0"/>
              </a:rPr>
              <a:t>an </a:t>
            </a:r>
            <a:r>
              <a:rPr lang="en-US" b="1" dirty="0">
                <a:latin typeface="Arial" panose="020B0604020202020204" pitchFamily="34" charset="0"/>
                <a:cs typeface="Arial" panose="020B0604020202020204" pitchFamily="34" charset="0"/>
              </a:rPr>
              <a:t>iamb</a:t>
            </a:r>
            <a:r>
              <a:rPr lang="en-US" dirty="0">
                <a:cs typeface="Arial" panose="020B0604020202020204" pitchFamily="34" charset="0"/>
              </a:rPr>
              <a:t> – or iambic foot – is when the first syllable is stressed, followed by an unstressed syllable. It sounds like this – ‘da-DUM’. Iambic meter reflects the natural sound of the English language and is commonly used in Romantic poetry. It mimics the sound of a heartbeat.</a:t>
            </a:r>
          </a:p>
          <a:p>
            <a:pPr marL="285750" indent="-285750">
              <a:buFont typeface="Arial" panose="020B0604020202020204" pitchFamily="34" charset="0"/>
              <a:buChar char="•"/>
            </a:pPr>
            <a:r>
              <a:rPr lang="en-US" dirty="0">
                <a:cs typeface="Arial" panose="020B0604020202020204" pitchFamily="34" charset="0"/>
              </a:rPr>
              <a:t>a </a:t>
            </a:r>
            <a:r>
              <a:rPr lang="en-US" b="1" dirty="0">
                <a:latin typeface="Arial" panose="020B0604020202020204" pitchFamily="34" charset="0"/>
                <a:cs typeface="Arial" panose="020B0604020202020204" pitchFamily="34" charset="0"/>
              </a:rPr>
              <a:t>trochee</a:t>
            </a:r>
            <a:r>
              <a:rPr lang="en-US" dirty="0">
                <a:cs typeface="Arial" panose="020B0604020202020204" pitchFamily="34" charset="0"/>
              </a:rPr>
              <a:t> – or trochaic foot – is when the first syllable is stressed, and the second syllable is unstressed. It sounds like this – ‘DUM-da’. A trochee is the reverse of an iamb. It mimics the sound of a galloping horse.</a:t>
            </a:r>
          </a:p>
        </p:txBody>
      </p:sp>
      <p:sp>
        <p:nvSpPr>
          <p:cNvPr id="4" name="Slide Number Placeholder 3">
            <a:extLst>
              <a:ext uri="{FF2B5EF4-FFF2-40B4-BE49-F238E27FC236}">
                <a16:creationId xmlns:a16="http://schemas.microsoft.com/office/drawing/2014/main" id="{D69A9323-3B36-EFCA-5643-050DA6717AB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67261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8B89-6BB3-EB1D-3309-B6EB8274B973}"/>
              </a:ext>
            </a:extLst>
          </p:cNvPr>
          <p:cNvSpPr>
            <a:spLocks noGrp="1"/>
          </p:cNvSpPr>
          <p:nvPr>
            <p:ph type="title"/>
          </p:nvPr>
        </p:nvSpPr>
        <p:spPr/>
        <p:txBody>
          <a:bodyPr/>
          <a:lstStyle/>
          <a:p>
            <a:r>
              <a:rPr lang="en-US" dirty="0">
                <a:cs typeface="Arial" panose="020B0604020202020204" pitchFamily="34" charset="0"/>
              </a:rPr>
              <a:t>Types of meter</a:t>
            </a:r>
            <a:endParaRPr lang="en-AU" dirty="0">
              <a:cs typeface="Arial" panose="020B0604020202020204" pitchFamily="34" charset="0"/>
            </a:endParaRPr>
          </a:p>
        </p:txBody>
      </p:sp>
      <p:sp>
        <p:nvSpPr>
          <p:cNvPr id="15" name="Content Placeholder 14">
            <a:extLst>
              <a:ext uri="{FF2B5EF4-FFF2-40B4-BE49-F238E27FC236}">
                <a16:creationId xmlns:a16="http://schemas.microsoft.com/office/drawing/2014/main" id="{B493A369-0FE2-C114-5CA8-F953315A87B3}"/>
              </a:ext>
            </a:extLst>
          </p:cNvPr>
          <p:cNvSpPr>
            <a:spLocks noGrp="1"/>
          </p:cNvSpPr>
          <p:nvPr>
            <p:ph idx="1"/>
          </p:nvPr>
        </p:nvSpPr>
        <p:spPr>
          <a:xfrm>
            <a:off x="360000" y="1620000"/>
            <a:ext cx="11484000" cy="3322390"/>
          </a:xfrm>
        </p:spPr>
        <p:txBody>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Mono</a:t>
            </a:r>
            <a:r>
              <a:rPr lang="en-US" dirty="0">
                <a:cs typeface="Arial" panose="020B0604020202020204" pitchFamily="34" charset="0"/>
              </a:rPr>
              <a:t>meter – 1 foot per line</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Dia</a:t>
            </a:r>
            <a:r>
              <a:rPr lang="en-US" dirty="0">
                <a:cs typeface="Arial" panose="020B0604020202020204" pitchFamily="34" charset="0"/>
              </a:rPr>
              <a:t>meter – 2 feet per line</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Tri</a:t>
            </a:r>
            <a:r>
              <a:rPr lang="en-US" dirty="0">
                <a:cs typeface="Arial" panose="020B0604020202020204" pitchFamily="34" charset="0"/>
              </a:rPr>
              <a:t>meter – 3 feet per line</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Tetra</a:t>
            </a:r>
            <a:r>
              <a:rPr lang="en-US" dirty="0">
                <a:cs typeface="Arial" panose="020B0604020202020204" pitchFamily="34" charset="0"/>
              </a:rPr>
              <a:t>meter – 4 feet per line</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Penta</a:t>
            </a:r>
            <a:r>
              <a:rPr lang="en-US" dirty="0">
                <a:cs typeface="Arial" panose="020B0604020202020204" pitchFamily="34" charset="0"/>
              </a:rPr>
              <a:t>meter – 5 feet per line</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Hexa</a:t>
            </a:r>
            <a:r>
              <a:rPr lang="en-US" dirty="0">
                <a:cs typeface="Arial" panose="020B0604020202020204" pitchFamily="34" charset="0"/>
              </a:rPr>
              <a:t>meter – 6 feet per line</a:t>
            </a:r>
          </a:p>
        </p:txBody>
      </p:sp>
      <p:sp>
        <p:nvSpPr>
          <p:cNvPr id="4" name="Slide Number Placeholder 3">
            <a:extLst>
              <a:ext uri="{FF2B5EF4-FFF2-40B4-BE49-F238E27FC236}">
                <a16:creationId xmlns:a16="http://schemas.microsoft.com/office/drawing/2014/main" id="{D69A9323-3B36-EFCA-5643-050DA6717AB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598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US" dirty="0">
                <a:cs typeface="Arial" panose="020B0604020202020204" pitchFamily="34" charset="0"/>
              </a:rPr>
              <a:t>Form of ‘I wandered lonely as a cloud’</a:t>
            </a:r>
            <a:endParaRPr lang="en-AU" dirty="0">
              <a:cs typeface="Arial" panose="020B0604020202020204" pitchFamily="34" charset="0"/>
            </a:endParaRP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sz="half" idx="1"/>
          </p:nvPr>
        </p:nvSpPr>
        <p:spPr>
          <a:xfrm>
            <a:off x="360000" y="1584000"/>
            <a:ext cx="5736000" cy="4499998"/>
          </a:xfrm>
        </p:spPr>
        <p:txBody>
          <a:bodyPr>
            <a:normAutofit fontScale="92500"/>
          </a:bodyPr>
          <a:lstStyle/>
          <a:p>
            <a:pPr marL="285750" indent="-285750">
              <a:buFont typeface="Arial" panose="020B0604020202020204" pitchFamily="34" charset="0"/>
              <a:buChar char="•"/>
            </a:pPr>
            <a:r>
              <a:rPr lang="en-US" sz="1900" dirty="0">
                <a:cs typeface="Arial" panose="020B0604020202020204" pitchFamily="34" charset="0"/>
              </a:rPr>
              <a:t>A lyric poem – a short poem with songlike qualities, used to express the poet’s thoughts and feelings</a:t>
            </a:r>
          </a:p>
          <a:p>
            <a:pPr marL="285750" indent="-285750">
              <a:buFont typeface="Arial" panose="020B0604020202020204" pitchFamily="34" charset="0"/>
              <a:buChar char="•"/>
            </a:pPr>
            <a:r>
              <a:rPr lang="en-US" sz="1900" dirty="0">
                <a:cs typeface="Arial" panose="020B0604020202020204" pitchFamily="34" charset="0"/>
              </a:rPr>
              <a:t>Made up of 4 sestet (6-line) stanzas</a:t>
            </a:r>
          </a:p>
          <a:p>
            <a:pPr marL="285750" indent="-285750">
              <a:buFont typeface="Arial" panose="020B0604020202020204" pitchFamily="34" charset="0"/>
              <a:buChar char="•"/>
            </a:pPr>
            <a:r>
              <a:rPr lang="en-US" sz="1900" dirty="0">
                <a:cs typeface="Arial" panose="020B0604020202020204" pitchFamily="34" charset="0"/>
              </a:rPr>
              <a:t>Written from first-person point of view</a:t>
            </a:r>
          </a:p>
          <a:p>
            <a:pPr marL="285750" indent="-285750">
              <a:buFont typeface="Arial" panose="020B0604020202020204" pitchFamily="34" charset="0"/>
              <a:buChar char="•"/>
            </a:pPr>
            <a:r>
              <a:rPr lang="en-US" sz="1900" dirty="0">
                <a:cs typeface="Arial" panose="020B0604020202020204" pitchFamily="34" charset="0"/>
              </a:rPr>
              <a:t>Primarily written in past tense as the poet remembers walking amongst the daffodils, though shifts to present tense in the final stanza </a:t>
            </a:r>
          </a:p>
          <a:p>
            <a:pPr marL="285750" indent="-285750">
              <a:buFont typeface="Arial" panose="020B0604020202020204" pitchFamily="34" charset="0"/>
              <a:buChar char="•"/>
            </a:pPr>
            <a:r>
              <a:rPr lang="en-US" sz="1900" dirty="0">
                <a:cs typeface="Arial" panose="020B0604020202020204" pitchFamily="34" charset="0"/>
              </a:rPr>
              <a:t>Uses everyday language to describe situations and events from ‘common life’</a:t>
            </a:r>
          </a:p>
          <a:p>
            <a:endParaRPr lang="en-AU" dirty="0"/>
          </a:p>
          <a:p>
            <a:endParaRPr lang="en-AU" dirty="0"/>
          </a:p>
        </p:txBody>
      </p:sp>
      <p:pic>
        <p:nvPicPr>
          <p:cNvPr id="1028" name="Picture 4" descr="A single daffodil with a green stem and yellow flower">
            <a:extLst>
              <a:ext uri="{FF2B5EF4-FFF2-40B4-BE49-F238E27FC236}">
                <a16:creationId xmlns:a16="http://schemas.microsoft.com/office/drawing/2014/main" id="{241CDA85-E60C-BE16-DACE-CB73C86066E4}"/>
              </a:ext>
            </a:extLst>
          </p:cNvPr>
          <p:cNvPicPr>
            <a:picLocks noGrp="1" noChangeAspect="1" noChangeArrowheads="1"/>
          </p:cNvPicPr>
          <p:nvPr>
            <p:ph sz="half" idx="19"/>
          </p:nvPr>
        </p:nvPicPr>
        <p:blipFill>
          <a:blip r:embed="rId3" cstate="screen">
            <a:extLst>
              <a:ext uri="{28A0092B-C50C-407E-A947-70E740481C1C}">
                <a14:useLocalDpi xmlns:a14="http://schemas.microsoft.com/office/drawing/2010/main"/>
              </a:ext>
            </a:extLst>
          </a:blip>
          <a:stretch>
            <a:fillRect/>
          </a:stretch>
        </p:blipFill>
        <p:spPr bwMode="auto">
          <a:xfrm>
            <a:off x="7677566" y="1622590"/>
            <a:ext cx="2246722" cy="36128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884ECA0-A37F-A2BA-2251-15DFFB8FC5E7}"/>
              </a:ext>
            </a:extLst>
          </p:cNvPr>
          <p:cNvSpPr txBox="1"/>
          <p:nvPr/>
        </p:nvSpPr>
        <p:spPr>
          <a:xfrm>
            <a:off x="6888336" y="5364162"/>
            <a:ext cx="4779789" cy="612347"/>
          </a:xfrm>
          <a:prstGeom prst="rect">
            <a:avLst/>
          </a:prstGeom>
          <a:noFill/>
        </p:spPr>
        <p:txBody>
          <a:bodyPr wrap="square">
            <a:spAutoFit/>
          </a:bodyPr>
          <a:lstStyle/>
          <a:p>
            <a:pPr>
              <a:lnSpc>
                <a:spcPct val="150000"/>
              </a:lnSpc>
              <a:spcBef>
                <a:spcPts val="1200"/>
              </a:spcBef>
              <a:spcAft>
                <a:spcPts val="600"/>
              </a:spcAft>
            </a:pPr>
            <a:r>
              <a:rPr lang="en-US" sz="1200" u="sng" strike="noStrike" dirty="0">
                <a:solidFill>
                  <a:srgbClr val="146CFD"/>
                </a:solidFill>
                <a:effectLst/>
                <a:latin typeface="Arial" panose="020B0604020202020204" pitchFamily="34" charset="0"/>
                <a:hlinkClick r:id="rId4"/>
              </a:rPr>
              <a:t>'Daffodil, Flower, Flower background image’</a:t>
            </a:r>
            <a:r>
              <a:rPr lang="en-US" sz="1200" dirty="0">
                <a:latin typeface="Arial" panose="020B0604020202020204" pitchFamily="34" charset="0"/>
                <a:hlinkClick r:id="rId4"/>
              </a:rPr>
              <a:t> </a:t>
            </a:r>
            <a:r>
              <a:rPr lang="en-US" sz="1200" dirty="0">
                <a:latin typeface="Arial" panose="020B0604020202020204" pitchFamily="34" charset="0"/>
              </a:rPr>
              <a:t>by </a:t>
            </a:r>
            <a:r>
              <a:rPr lang="en-US" sz="1200" u="none" strike="noStrike" dirty="0">
                <a:solidFill>
                  <a:srgbClr val="22272B"/>
                </a:solidFill>
                <a:effectLst/>
                <a:latin typeface="Arial" panose="020B0604020202020204" pitchFamily="34" charset="0"/>
                <a:hlinkClick r:id="rId5"/>
              </a:rPr>
              <a:t>Buntysmum</a:t>
            </a:r>
            <a:r>
              <a:rPr lang="en-US" sz="1200" u="none" strike="noStrike" dirty="0">
                <a:solidFill>
                  <a:srgbClr val="22272B"/>
                </a:solidFill>
                <a:effectLst/>
                <a:latin typeface="Arial" panose="020B0604020202020204" pitchFamily="34" charset="0"/>
              </a:rPr>
              <a:t> is </a:t>
            </a:r>
            <a:r>
              <a:rPr lang="en-AU" sz="1200" dirty="0">
                <a:effectLst/>
                <a:latin typeface="Arial" panose="020B0604020202020204" pitchFamily="34" charset="0"/>
                <a:ea typeface="Calibri" panose="020F0502020204030204" pitchFamily="34" charset="0"/>
              </a:rPr>
              <a:t>licensed under </a:t>
            </a:r>
            <a:r>
              <a:rPr lang="en-AU" sz="1200" u="sng" dirty="0" err="1">
                <a:solidFill>
                  <a:srgbClr val="2F5496"/>
                </a:solidFill>
                <a:effectLst/>
                <a:latin typeface="Arial" panose="020B0604020202020204" pitchFamily="34" charset="0"/>
                <a:ea typeface="Calibri" panose="020F0502020204030204" pitchFamily="34" charset="0"/>
                <a:hlinkClick r:id="rId6"/>
              </a:rPr>
              <a:t>Pixabay</a:t>
            </a:r>
            <a:r>
              <a:rPr lang="en-AU" sz="1200" u="sng" dirty="0">
                <a:solidFill>
                  <a:srgbClr val="2F5496"/>
                </a:solidFill>
                <a:effectLst/>
                <a:latin typeface="Arial" panose="020B0604020202020204" pitchFamily="34" charset="0"/>
                <a:ea typeface="Calibri" panose="020F0502020204030204" pitchFamily="34" charset="0"/>
                <a:hlinkClick r:id="rId6"/>
              </a:rPr>
              <a:t> Content License</a:t>
            </a:r>
            <a:r>
              <a:rPr lang="en-AU" sz="1200" dirty="0">
                <a:effectLst/>
                <a:latin typeface="Arial" panose="020B0604020202020204" pitchFamily="34" charset="0"/>
                <a:ea typeface="Calibri" panose="020F0502020204030204" pitchFamily="34" charset="0"/>
              </a:rPr>
              <a:t>.</a:t>
            </a:r>
            <a:r>
              <a:rPr lang="en-US" sz="1200" u="none" strike="noStrike" dirty="0">
                <a:solidFill>
                  <a:srgbClr val="22272B"/>
                </a:solidFill>
                <a:effectLst/>
                <a:latin typeface="Arial" panose="020B0604020202020204" pitchFamily="34" charset="0"/>
              </a:rPr>
              <a:t> </a:t>
            </a:r>
            <a:endParaRPr lang="en-AU" sz="2000" dirty="0">
              <a:latin typeface="Arial" panose="020B0604020202020204" pitchFamily="34" charset="0"/>
            </a:endParaRPr>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12</a:t>
            </a:fld>
            <a:endParaRPr kumimoji="0" lang="en-AU" sz="1200" u="none" strike="noStrike" kern="1200" cap="none" spc="0" normalizeH="0" baseline="0" noProof="0" dirty="0">
              <a:ln>
                <a:noFill/>
              </a:ln>
              <a:solidFill>
                <a:srgbClr val="22272B"/>
              </a:solidFill>
              <a:effectLst/>
              <a:uLnTx/>
              <a:uFillTx/>
              <a:ea typeface="+mn-ea"/>
              <a:cs typeface="+mn-cs"/>
            </a:endParaRPr>
          </a:p>
        </p:txBody>
      </p:sp>
    </p:spTree>
    <p:extLst>
      <p:ext uri="{BB962C8B-B14F-4D97-AF65-F5344CB8AC3E}">
        <p14:creationId xmlns:p14="http://schemas.microsoft.com/office/powerpoint/2010/main" val="114151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8B89-6BB3-EB1D-3309-B6EB8274B973}"/>
              </a:ext>
            </a:extLst>
          </p:cNvPr>
          <p:cNvSpPr>
            <a:spLocks noGrp="1"/>
          </p:cNvSpPr>
          <p:nvPr>
            <p:ph type="title"/>
          </p:nvPr>
        </p:nvSpPr>
        <p:spPr>
          <a:xfrm>
            <a:off x="360000" y="360000"/>
            <a:ext cx="8564081" cy="936365"/>
          </a:xfrm>
        </p:spPr>
        <p:txBody>
          <a:bodyPr/>
          <a:lstStyle/>
          <a:p>
            <a:r>
              <a:rPr lang="en-US" dirty="0">
                <a:cs typeface="Arial" panose="020B0604020202020204" pitchFamily="34" charset="0"/>
              </a:rPr>
              <a:t>Rhyming structure in ‘I wandered lonely as a cloud’</a:t>
            </a:r>
            <a:endParaRPr lang="en-AU" dirty="0">
              <a:cs typeface="Arial" panose="020B0604020202020204" pitchFamily="34" charset="0"/>
            </a:endParaRPr>
          </a:p>
        </p:txBody>
      </p:sp>
      <p:sp>
        <p:nvSpPr>
          <p:cNvPr id="15" name="Content Placeholder 14">
            <a:extLst>
              <a:ext uri="{FF2B5EF4-FFF2-40B4-BE49-F238E27FC236}">
                <a16:creationId xmlns:a16="http://schemas.microsoft.com/office/drawing/2014/main" id="{B493A369-0FE2-C114-5CA8-F953315A87B3}"/>
              </a:ext>
            </a:extLst>
          </p:cNvPr>
          <p:cNvSpPr>
            <a:spLocks noGrp="1"/>
          </p:cNvSpPr>
          <p:nvPr>
            <p:ph sz="half" idx="1"/>
          </p:nvPr>
        </p:nvSpPr>
        <p:spPr>
          <a:xfrm>
            <a:off x="360000" y="1584000"/>
            <a:ext cx="5616000" cy="3869020"/>
          </a:xfrm>
        </p:spPr>
        <p:txBody>
          <a:bodyPr/>
          <a:lstStyle/>
          <a:p>
            <a:r>
              <a:rPr lang="en-US" dirty="0">
                <a:cs typeface="Arial" panose="020B0604020202020204" pitchFamily="34" charset="0"/>
              </a:rPr>
              <a:t>The rhyming structure refers to the pattern of rhymes within a poem. Rhyme schemes are described by assigning letters of the alphabet to matching rhymes at the end of each line. When poems are more than one stanza, a space is used to represent stanza breaks in a rhyme scheme. For example, ABAB DEDE FF.</a:t>
            </a:r>
          </a:p>
          <a:p>
            <a:r>
              <a:rPr lang="en-US" dirty="0">
                <a:cs typeface="Arial" panose="020B0604020202020204" pitchFamily="34" charset="0"/>
              </a:rPr>
              <a:t>For example, the first stanza of the poem has a rhyming structure of ABABCC.</a:t>
            </a:r>
          </a:p>
        </p:txBody>
      </p:sp>
      <p:sp>
        <p:nvSpPr>
          <p:cNvPr id="6" name="Content Placeholder 5">
            <a:extLst>
              <a:ext uri="{FF2B5EF4-FFF2-40B4-BE49-F238E27FC236}">
                <a16:creationId xmlns:a16="http://schemas.microsoft.com/office/drawing/2014/main" id="{EB08D0FF-C1A3-F608-54AD-96460A3227B1}"/>
              </a:ext>
            </a:extLst>
          </p:cNvPr>
          <p:cNvSpPr>
            <a:spLocks noGrp="1"/>
          </p:cNvSpPr>
          <p:nvPr>
            <p:ph sz="half" idx="19"/>
          </p:nvPr>
        </p:nvSpPr>
        <p:spPr>
          <a:xfrm>
            <a:off x="6675237" y="1886738"/>
            <a:ext cx="4297563" cy="3368168"/>
          </a:xfrm>
        </p:spPr>
        <p:txBody>
          <a:bodyPr/>
          <a:lstStyle/>
          <a:p>
            <a:r>
              <a:rPr lang="en-US" dirty="0">
                <a:cs typeface="Arial" panose="020B0604020202020204" pitchFamily="34" charset="0"/>
              </a:rPr>
              <a:t>I wandered lonely as a </a:t>
            </a:r>
            <a:r>
              <a:rPr lang="en-US" b="1" dirty="0">
                <a:latin typeface="Arial" panose="020B0604020202020204" pitchFamily="34" charset="0"/>
                <a:cs typeface="Arial" panose="020B0604020202020204" pitchFamily="34" charset="0"/>
              </a:rPr>
              <a:t>cloud</a:t>
            </a:r>
            <a:r>
              <a:rPr lang="en-US" dirty="0">
                <a:cs typeface="Arial" panose="020B0604020202020204" pitchFamily="34" charset="0"/>
              </a:rPr>
              <a:t> </a:t>
            </a:r>
          </a:p>
          <a:p>
            <a:r>
              <a:rPr lang="en-US" dirty="0">
                <a:cs typeface="Arial" panose="020B0604020202020204" pitchFamily="34" charset="0"/>
              </a:rPr>
              <a:t>That floats on high o'er vales and </a:t>
            </a:r>
            <a:r>
              <a:rPr lang="en-US" b="1" dirty="0">
                <a:latin typeface="Arial" panose="020B0604020202020204" pitchFamily="34" charset="0"/>
                <a:cs typeface="Arial" panose="020B0604020202020204" pitchFamily="34" charset="0"/>
              </a:rPr>
              <a:t>hills</a:t>
            </a:r>
            <a:r>
              <a:rPr lang="en-US" dirty="0">
                <a:cs typeface="Arial" panose="020B0604020202020204" pitchFamily="34" charset="0"/>
              </a:rPr>
              <a:t>, </a:t>
            </a:r>
          </a:p>
          <a:p>
            <a:r>
              <a:rPr lang="en-US" dirty="0">
                <a:cs typeface="Arial" panose="020B0604020202020204" pitchFamily="34" charset="0"/>
              </a:rPr>
              <a:t>When all at once I saw a </a:t>
            </a:r>
            <a:r>
              <a:rPr lang="en-US" b="1" dirty="0">
                <a:latin typeface="Arial" panose="020B0604020202020204" pitchFamily="34" charset="0"/>
                <a:cs typeface="Arial" panose="020B0604020202020204" pitchFamily="34" charset="0"/>
              </a:rPr>
              <a:t>crowd</a:t>
            </a:r>
            <a:r>
              <a:rPr lang="en-US" dirty="0">
                <a:cs typeface="Arial" panose="020B0604020202020204" pitchFamily="34" charset="0"/>
              </a:rPr>
              <a:t>, </a:t>
            </a:r>
          </a:p>
          <a:p>
            <a:r>
              <a:rPr lang="en-US" dirty="0">
                <a:cs typeface="Arial" panose="020B0604020202020204" pitchFamily="34" charset="0"/>
              </a:rPr>
              <a:t>A host, of golden </a:t>
            </a:r>
            <a:r>
              <a:rPr lang="en-US" b="1" dirty="0">
                <a:latin typeface="Arial" panose="020B0604020202020204" pitchFamily="34" charset="0"/>
                <a:cs typeface="Arial" panose="020B0604020202020204" pitchFamily="34" charset="0"/>
              </a:rPr>
              <a:t>daffodils</a:t>
            </a:r>
            <a:r>
              <a:rPr lang="en-US" dirty="0">
                <a:cs typeface="Arial" panose="020B0604020202020204" pitchFamily="34" charset="0"/>
              </a:rPr>
              <a:t>; </a:t>
            </a:r>
          </a:p>
          <a:p>
            <a:r>
              <a:rPr lang="en-US" dirty="0">
                <a:cs typeface="Arial" panose="020B0604020202020204" pitchFamily="34" charset="0"/>
              </a:rPr>
              <a:t>Beside the lake, beneath the </a:t>
            </a:r>
            <a:r>
              <a:rPr lang="en-US" b="1" dirty="0">
                <a:latin typeface="Arial" panose="020B0604020202020204" pitchFamily="34" charset="0"/>
                <a:cs typeface="Arial" panose="020B0604020202020204" pitchFamily="34" charset="0"/>
              </a:rPr>
              <a:t>trees</a:t>
            </a:r>
            <a:r>
              <a:rPr lang="en-US" dirty="0">
                <a:cs typeface="Arial" panose="020B0604020202020204" pitchFamily="34" charset="0"/>
              </a:rPr>
              <a:t>, </a:t>
            </a:r>
          </a:p>
          <a:p>
            <a:r>
              <a:rPr lang="en-US" dirty="0">
                <a:cs typeface="Arial" panose="020B0604020202020204" pitchFamily="34" charset="0"/>
              </a:rPr>
              <a:t>Fluttering and dancing in the </a:t>
            </a:r>
            <a:r>
              <a:rPr lang="en-US" b="1" dirty="0">
                <a:latin typeface="Arial" panose="020B0604020202020204" pitchFamily="34" charset="0"/>
                <a:cs typeface="Arial" panose="020B0604020202020204" pitchFamily="34" charset="0"/>
              </a:rPr>
              <a:t>breeze</a:t>
            </a:r>
            <a:r>
              <a:rPr lang="en-US" dirty="0">
                <a:cs typeface="Arial" panose="020B0604020202020204" pitchFamily="34" charset="0"/>
              </a:rPr>
              <a:t>.</a:t>
            </a:r>
          </a:p>
          <a:p>
            <a:endParaRPr lang="en-AU" dirty="0"/>
          </a:p>
        </p:txBody>
      </p:sp>
      <p:sp>
        <p:nvSpPr>
          <p:cNvPr id="7" name="TextBox 6">
            <a:extLst>
              <a:ext uri="{FF2B5EF4-FFF2-40B4-BE49-F238E27FC236}">
                <a16:creationId xmlns:a16="http://schemas.microsoft.com/office/drawing/2014/main" id="{02B9C45D-5845-945F-67EE-B3EEDB584FD7}"/>
              </a:ext>
            </a:extLst>
          </p:cNvPr>
          <p:cNvSpPr txBox="1"/>
          <p:nvPr/>
        </p:nvSpPr>
        <p:spPr>
          <a:xfrm>
            <a:off x="11115165" y="1886738"/>
            <a:ext cx="410527" cy="3270889"/>
          </a:xfrm>
          <a:prstGeom prst="rect">
            <a:avLst/>
          </a:prstGeom>
          <a:noFill/>
        </p:spPr>
        <p:txBody>
          <a:bodyPr wrap="none" lIns="0" tIns="0" rIns="0" bIns="0" rtlCol="0">
            <a:noAutofit/>
          </a:bodyPr>
          <a:lstStyle/>
          <a:p>
            <a:pPr algn="l">
              <a:lnSpc>
                <a:spcPct val="150000"/>
              </a:lnSpc>
              <a:spcBef>
                <a:spcPts val="600"/>
              </a:spcBef>
              <a:spcAft>
                <a:spcPts val="600"/>
              </a:spcAft>
            </a:pPr>
            <a:r>
              <a:rPr lang="en-US" sz="1800" dirty="0">
                <a:solidFill>
                  <a:schemeClr val="accent2"/>
                </a:solidFill>
                <a:latin typeface="Arial" panose="020B0604020202020204" pitchFamily="34" charset="0"/>
              </a:rPr>
              <a:t>A</a:t>
            </a:r>
          </a:p>
          <a:p>
            <a:pPr algn="l">
              <a:lnSpc>
                <a:spcPct val="150000"/>
              </a:lnSpc>
              <a:spcBef>
                <a:spcPts val="600"/>
              </a:spcBef>
              <a:spcAft>
                <a:spcPts val="600"/>
              </a:spcAft>
            </a:pPr>
            <a:r>
              <a:rPr lang="en-US" sz="1800" dirty="0">
                <a:solidFill>
                  <a:schemeClr val="accent2"/>
                </a:solidFill>
                <a:latin typeface="Arial" panose="020B0604020202020204" pitchFamily="34" charset="0"/>
              </a:rPr>
              <a:t>B</a:t>
            </a:r>
          </a:p>
          <a:p>
            <a:pPr algn="l">
              <a:lnSpc>
                <a:spcPct val="150000"/>
              </a:lnSpc>
              <a:spcBef>
                <a:spcPts val="600"/>
              </a:spcBef>
              <a:spcAft>
                <a:spcPts val="600"/>
              </a:spcAft>
            </a:pPr>
            <a:r>
              <a:rPr lang="en-US" sz="1800" dirty="0">
                <a:solidFill>
                  <a:schemeClr val="accent2"/>
                </a:solidFill>
                <a:latin typeface="Arial" panose="020B0604020202020204" pitchFamily="34" charset="0"/>
              </a:rPr>
              <a:t>A</a:t>
            </a:r>
          </a:p>
          <a:p>
            <a:pPr algn="l">
              <a:lnSpc>
                <a:spcPct val="150000"/>
              </a:lnSpc>
              <a:spcBef>
                <a:spcPts val="600"/>
              </a:spcBef>
              <a:spcAft>
                <a:spcPts val="600"/>
              </a:spcAft>
            </a:pPr>
            <a:r>
              <a:rPr lang="en-US" sz="1800" dirty="0">
                <a:solidFill>
                  <a:schemeClr val="accent2"/>
                </a:solidFill>
                <a:latin typeface="Arial" panose="020B0604020202020204" pitchFamily="34" charset="0"/>
              </a:rPr>
              <a:t>B</a:t>
            </a:r>
          </a:p>
          <a:p>
            <a:pPr algn="l">
              <a:lnSpc>
                <a:spcPct val="150000"/>
              </a:lnSpc>
              <a:spcBef>
                <a:spcPts val="600"/>
              </a:spcBef>
              <a:spcAft>
                <a:spcPts val="600"/>
              </a:spcAft>
            </a:pPr>
            <a:r>
              <a:rPr lang="en-US" sz="1800" dirty="0">
                <a:solidFill>
                  <a:schemeClr val="accent2"/>
                </a:solidFill>
                <a:latin typeface="Arial" panose="020B0604020202020204" pitchFamily="34" charset="0"/>
              </a:rPr>
              <a:t>C</a:t>
            </a:r>
          </a:p>
          <a:p>
            <a:pPr algn="l">
              <a:lnSpc>
                <a:spcPct val="150000"/>
              </a:lnSpc>
              <a:spcBef>
                <a:spcPts val="600"/>
              </a:spcBef>
              <a:spcAft>
                <a:spcPts val="600"/>
              </a:spcAft>
            </a:pPr>
            <a:r>
              <a:rPr lang="en-US" sz="1800" dirty="0">
                <a:solidFill>
                  <a:schemeClr val="accent2"/>
                </a:solidFill>
                <a:latin typeface="Arial" panose="020B0604020202020204" pitchFamily="34" charset="0"/>
              </a:rPr>
              <a:t>C</a:t>
            </a:r>
            <a:endParaRPr lang="en-AU" sz="1800" dirty="0">
              <a:solidFill>
                <a:schemeClr val="accent2"/>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D69A9323-3B36-EFCA-5643-050DA6717AB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89276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8B89-6BB3-EB1D-3309-B6EB8274B97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Meter in ‘I wandered lonely as a cloud’ (1)</a:t>
            </a:r>
            <a:endParaRPr lang="en-AU" dirty="0">
              <a:latin typeface="Arial" panose="020B0604020202020204" pitchFamily="34" charset="0"/>
              <a:cs typeface="Arial" panose="020B0604020202020204" pitchFamily="34" charset="0"/>
            </a:endParaRPr>
          </a:p>
        </p:txBody>
      </p:sp>
      <p:graphicFrame>
        <p:nvGraphicFramePr>
          <p:cNvPr id="13" name="Content Placeholder 12" descr="This is a four-column table to separate the four feet on each line of the poem. There are four rows under the headings Foot 1, Foot 2, Foot 3, Foot 4.">
            <a:extLst>
              <a:ext uri="{FF2B5EF4-FFF2-40B4-BE49-F238E27FC236}">
                <a16:creationId xmlns:a16="http://schemas.microsoft.com/office/drawing/2014/main" id="{E9986A7C-7BEA-A16B-4CED-D9D65023ED59}"/>
              </a:ext>
            </a:extLst>
          </p:cNvPr>
          <p:cNvGraphicFramePr>
            <a:graphicFrameLocks noGrp="1"/>
          </p:cNvGraphicFramePr>
          <p:nvPr>
            <p:ph sz="half" idx="1"/>
            <p:extLst>
              <p:ext uri="{D42A27DB-BD31-4B8C-83A1-F6EECF244321}">
                <p14:modId xmlns:p14="http://schemas.microsoft.com/office/powerpoint/2010/main" val="1263242044"/>
              </p:ext>
            </p:extLst>
          </p:nvPr>
        </p:nvGraphicFramePr>
        <p:xfrm>
          <a:off x="360363" y="1584325"/>
          <a:ext cx="5614984" cy="3852061"/>
        </p:xfrm>
        <a:graphic>
          <a:graphicData uri="http://schemas.openxmlformats.org/drawingml/2006/table">
            <a:tbl>
              <a:tblPr firstRow="1" bandRow="1">
                <a:tableStyleId>{7DF18680-E054-41AD-8BC1-D1AEF772440D}</a:tableStyleId>
              </a:tblPr>
              <a:tblGrid>
                <a:gridCol w="1403746">
                  <a:extLst>
                    <a:ext uri="{9D8B030D-6E8A-4147-A177-3AD203B41FA5}">
                      <a16:colId xmlns:a16="http://schemas.microsoft.com/office/drawing/2014/main" val="3301398283"/>
                    </a:ext>
                  </a:extLst>
                </a:gridCol>
                <a:gridCol w="1403746">
                  <a:extLst>
                    <a:ext uri="{9D8B030D-6E8A-4147-A177-3AD203B41FA5}">
                      <a16:colId xmlns:a16="http://schemas.microsoft.com/office/drawing/2014/main" val="3082048889"/>
                    </a:ext>
                  </a:extLst>
                </a:gridCol>
                <a:gridCol w="1403746">
                  <a:extLst>
                    <a:ext uri="{9D8B030D-6E8A-4147-A177-3AD203B41FA5}">
                      <a16:colId xmlns:a16="http://schemas.microsoft.com/office/drawing/2014/main" val="2931532976"/>
                    </a:ext>
                  </a:extLst>
                </a:gridCol>
                <a:gridCol w="1403746">
                  <a:extLst>
                    <a:ext uri="{9D8B030D-6E8A-4147-A177-3AD203B41FA5}">
                      <a16:colId xmlns:a16="http://schemas.microsoft.com/office/drawing/2014/main" val="2131249747"/>
                    </a:ext>
                  </a:extLst>
                </a:gridCol>
              </a:tblGrid>
              <a:tr h="419137">
                <a:tc>
                  <a:txBody>
                    <a:bodyPr/>
                    <a:lstStyle/>
                    <a:p>
                      <a:r>
                        <a:rPr lang="en-US" b="1" i="0" dirty="0">
                          <a:latin typeface="Arial" panose="020B0604020202020204" pitchFamily="34" charset="0"/>
                          <a:cs typeface="Arial" panose="020B0604020202020204" pitchFamily="34" charset="0"/>
                        </a:rPr>
                        <a:t>Foot 1</a:t>
                      </a:r>
                      <a:endParaRPr lang="en-AU" b="1" i="0" dirty="0">
                        <a:latin typeface="Arial" panose="020B0604020202020204" pitchFamily="34" charset="0"/>
                        <a:cs typeface="Arial" panose="020B0604020202020204" pitchFamily="34" charset="0"/>
                      </a:endParaRPr>
                    </a:p>
                  </a:txBody>
                  <a:tcPr/>
                </a:tc>
                <a:tc>
                  <a:txBody>
                    <a:bodyPr/>
                    <a:lstStyle/>
                    <a:p>
                      <a:r>
                        <a:rPr lang="en-US" b="1" i="0" dirty="0">
                          <a:latin typeface="Arial" panose="020B0604020202020204" pitchFamily="34" charset="0"/>
                          <a:cs typeface="Arial" panose="020B0604020202020204" pitchFamily="34" charset="0"/>
                        </a:rPr>
                        <a:t>Foot 2</a:t>
                      </a:r>
                      <a:endParaRPr lang="en-AU" b="1" i="0" dirty="0">
                        <a:latin typeface="Arial" panose="020B0604020202020204" pitchFamily="34" charset="0"/>
                        <a:cs typeface="Arial" panose="020B0604020202020204" pitchFamily="34" charset="0"/>
                      </a:endParaRPr>
                    </a:p>
                  </a:txBody>
                  <a:tcPr/>
                </a:tc>
                <a:tc>
                  <a:txBody>
                    <a:bodyPr/>
                    <a:lstStyle/>
                    <a:p>
                      <a:r>
                        <a:rPr lang="en-US" b="1" i="0" dirty="0">
                          <a:latin typeface="Arial" panose="020B0604020202020204" pitchFamily="34" charset="0"/>
                          <a:cs typeface="Arial" panose="020B0604020202020204" pitchFamily="34" charset="0"/>
                        </a:rPr>
                        <a:t>Foot 3</a:t>
                      </a:r>
                      <a:endParaRPr lang="en-AU" b="1" i="0" dirty="0">
                        <a:latin typeface="Arial" panose="020B0604020202020204" pitchFamily="34" charset="0"/>
                        <a:cs typeface="Arial" panose="020B0604020202020204" pitchFamily="34" charset="0"/>
                      </a:endParaRPr>
                    </a:p>
                  </a:txBody>
                  <a:tcPr/>
                </a:tc>
                <a:tc>
                  <a:txBody>
                    <a:bodyPr/>
                    <a:lstStyle/>
                    <a:p>
                      <a:r>
                        <a:rPr lang="en-US" b="1" i="0" dirty="0">
                          <a:latin typeface="Arial" panose="020B0604020202020204" pitchFamily="34" charset="0"/>
                          <a:cs typeface="Arial" panose="020B0604020202020204" pitchFamily="34" charset="0"/>
                        </a:rPr>
                        <a:t>Foot 4</a:t>
                      </a:r>
                      <a:endParaRPr lang="en-AU" b="1"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9699442"/>
                  </a:ext>
                </a:extLst>
              </a:tr>
              <a:tr h="858231">
                <a:tc>
                  <a:txBody>
                    <a:bodyPr/>
                    <a:lstStyle/>
                    <a:p>
                      <a:pPr algn="l"/>
                      <a:r>
                        <a:rPr lang="en-AU" b="1" i="0" dirty="0">
                          <a:latin typeface="Arial" panose="020B0604020202020204" pitchFamily="34" charset="0"/>
                          <a:cs typeface="Arial" panose="020B0604020202020204" pitchFamily="34" charset="0"/>
                        </a:rPr>
                        <a:t>I wan- </a:t>
                      </a:r>
                    </a:p>
                  </a:txBody>
                  <a:tcPr anchor="ctr"/>
                </a:tc>
                <a:tc>
                  <a:txBody>
                    <a:bodyPr/>
                    <a:lstStyle/>
                    <a:p>
                      <a:pPr algn="l"/>
                      <a:r>
                        <a:rPr lang="en-AU" b="0" i="0" dirty="0" err="1">
                          <a:latin typeface="Arial" panose="020B0604020202020204" pitchFamily="34" charset="0"/>
                          <a:cs typeface="Arial" panose="020B0604020202020204" pitchFamily="34" charset="0"/>
                        </a:rPr>
                        <a:t>dered</a:t>
                      </a:r>
                      <a:r>
                        <a:rPr lang="en-AU" b="0" i="0" dirty="0">
                          <a:latin typeface="Arial" panose="020B0604020202020204" pitchFamily="34" charset="0"/>
                          <a:cs typeface="Arial" panose="020B0604020202020204" pitchFamily="34" charset="0"/>
                        </a:rPr>
                        <a:t> </a:t>
                      </a:r>
                      <a:r>
                        <a:rPr lang="en-AU" b="1" i="0" dirty="0">
                          <a:latin typeface="Arial" panose="020B0604020202020204" pitchFamily="34" charset="0"/>
                          <a:cs typeface="Arial" panose="020B0604020202020204" pitchFamily="34" charset="0"/>
                        </a:rPr>
                        <a:t>lone</a:t>
                      </a:r>
                      <a:r>
                        <a:rPr lang="en-AU" b="0" i="0" dirty="0">
                          <a:latin typeface="Arial" panose="020B0604020202020204" pitchFamily="34" charset="0"/>
                          <a:cs typeface="Arial" panose="020B0604020202020204" pitchFamily="34" charset="0"/>
                        </a:rPr>
                        <a:t>- </a:t>
                      </a:r>
                    </a:p>
                  </a:txBody>
                  <a:tcPr anchor="ctr"/>
                </a:tc>
                <a:tc>
                  <a:txBody>
                    <a:bodyPr/>
                    <a:lstStyle/>
                    <a:p>
                      <a:pPr algn="l"/>
                      <a:r>
                        <a:rPr lang="en-AU" b="0" i="0" dirty="0" err="1">
                          <a:latin typeface="Arial" panose="020B0604020202020204" pitchFamily="34" charset="0"/>
                          <a:cs typeface="Arial" panose="020B0604020202020204" pitchFamily="34" charset="0"/>
                        </a:rPr>
                        <a:t>ly</a:t>
                      </a:r>
                      <a:r>
                        <a:rPr lang="en-AU" b="0" i="0" dirty="0">
                          <a:latin typeface="Arial" panose="020B0604020202020204" pitchFamily="34" charset="0"/>
                          <a:cs typeface="Arial" panose="020B0604020202020204" pitchFamily="34" charset="0"/>
                        </a:rPr>
                        <a:t> </a:t>
                      </a:r>
                      <a:r>
                        <a:rPr lang="en-AU" b="1" i="0" dirty="0">
                          <a:latin typeface="Arial" panose="020B0604020202020204" pitchFamily="34" charset="0"/>
                          <a:cs typeface="Arial" panose="020B0604020202020204" pitchFamily="34" charset="0"/>
                        </a:rPr>
                        <a:t>as</a:t>
                      </a:r>
                      <a:r>
                        <a:rPr lang="en-AU" b="0" i="0" dirty="0">
                          <a:latin typeface="Arial" panose="020B0604020202020204" pitchFamily="34" charset="0"/>
                          <a:cs typeface="Arial" panose="020B0604020202020204" pitchFamily="34" charset="0"/>
                        </a:rPr>
                        <a:t> </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b="0" i="0" dirty="0">
                          <a:latin typeface="Arial" panose="020B0604020202020204" pitchFamily="34" charset="0"/>
                          <a:cs typeface="Arial" panose="020B0604020202020204" pitchFamily="34" charset="0"/>
                        </a:rPr>
                        <a:t>a </a:t>
                      </a:r>
                      <a:r>
                        <a:rPr lang="en-AU" b="1" i="0" dirty="0">
                          <a:latin typeface="Arial" panose="020B0604020202020204" pitchFamily="34" charset="0"/>
                          <a:cs typeface="Arial" panose="020B0604020202020204" pitchFamily="34" charset="0"/>
                        </a:rPr>
                        <a:t>cloud</a:t>
                      </a:r>
                    </a:p>
                  </a:txBody>
                  <a:tcPr anchor="ctr"/>
                </a:tc>
                <a:extLst>
                  <a:ext uri="{0D108BD9-81ED-4DB2-BD59-A6C34878D82A}">
                    <a16:rowId xmlns:a16="http://schemas.microsoft.com/office/drawing/2014/main" val="1898912448"/>
                  </a:ext>
                </a:extLst>
              </a:tr>
              <a:tr h="858231">
                <a:tc>
                  <a:txBody>
                    <a:bodyPr/>
                    <a:lstStyle/>
                    <a:p>
                      <a:pPr algn="l"/>
                      <a:r>
                        <a:rPr lang="en-AU" b="0" i="0" dirty="0">
                          <a:latin typeface="Arial" panose="020B0604020202020204" pitchFamily="34" charset="0"/>
                          <a:cs typeface="Arial" panose="020B0604020202020204" pitchFamily="34" charset="0"/>
                        </a:rPr>
                        <a:t>That </a:t>
                      </a:r>
                      <a:r>
                        <a:rPr lang="en-AU" b="1" i="0" dirty="0">
                          <a:latin typeface="Arial" panose="020B0604020202020204" pitchFamily="34" charset="0"/>
                          <a:cs typeface="Arial" panose="020B0604020202020204" pitchFamily="34" charset="0"/>
                        </a:rPr>
                        <a:t>floats</a:t>
                      </a:r>
                      <a:r>
                        <a:rPr lang="en-AU" b="0" i="0" dirty="0">
                          <a:latin typeface="Arial" panose="020B0604020202020204" pitchFamily="34" charset="0"/>
                          <a:cs typeface="Arial" panose="020B0604020202020204" pitchFamily="34" charset="0"/>
                        </a:rPr>
                        <a:t> </a:t>
                      </a:r>
                    </a:p>
                  </a:txBody>
                  <a:tcPr anchor="ctr"/>
                </a:tc>
                <a:tc>
                  <a:txBody>
                    <a:bodyPr/>
                    <a:lstStyle/>
                    <a:p>
                      <a:pPr algn="l"/>
                      <a:r>
                        <a:rPr lang="en-AU" b="0" i="0" dirty="0">
                          <a:latin typeface="Arial" panose="020B0604020202020204" pitchFamily="34" charset="0"/>
                          <a:cs typeface="Arial" panose="020B0604020202020204" pitchFamily="34" charset="0"/>
                        </a:rPr>
                        <a:t>on </a:t>
                      </a:r>
                      <a:r>
                        <a:rPr lang="en-AU" b="1" i="0" dirty="0">
                          <a:latin typeface="Arial" panose="020B0604020202020204" pitchFamily="34" charset="0"/>
                          <a:cs typeface="Arial" panose="020B0604020202020204" pitchFamily="34" charset="0"/>
                        </a:rPr>
                        <a:t>high</a:t>
                      </a:r>
                      <a:r>
                        <a:rPr lang="en-AU" b="0" i="0" dirty="0">
                          <a:latin typeface="Arial" panose="020B0604020202020204" pitchFamily="34" charset="0"/>
                          <a:cs typeface="Arial" panose="020B0604020202020204" pitchFamily="34" charset="0"/>
                        </a:rPr>
                        <a:t> </a:t>
                      </a:r>
                    </a:p>
                  </a:txBody>
                  <a:tcPr anchor="ctr"/>
                </a:tc>
                <a:tc>
                  <a:txBody>
                    <a:bodyPr/>
                    <a:lstStyle/>
                    <a:p>
                      <a:pPr algn="l"/>
                      <a:r>
                        <a:rPr lang="en-AU" b="0" i="0" dirty="0">
                          <a:latin typeface="Arial" panose="020B0604020202020204" pitchFamily="34" charset="0"/>
                          <a:cs typeface="Arial" panose="020B0604020202020204" pitchFamily="34" charset="0"/>
                        </a:rPr>
                        <a:t>o’er </a:t>
                      </a:r>
                      <a:r>
                        <a:rPr lang="en-AU" b="1" i="0" dirty="0">
                          <a:latin typeface="Arial" panose="020B0604020202020204" pitchFamily="34" charset="0"/>
                          <a:cs typeface="Arial" panose="020B0604020202020204" pitchFamily="34" charset="0"/>
                        </a:rPr>
                        <a:t>vales</a:t>
                      </a:r>
                      <a:r>
                        <a:rPr lang="en-AU" b="0" i="0" dirty="0">
                          <a:latin typeface="Arial" panose="020B0604020202020204" pitchFamily="34" charset="0"/>
                          <a:cs typeface="Arial" panose="020B0604020202020204" pitchFamily="34" charset="0"/>
                        </a:rPr>
                        <a:t> </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b="0" i="0" dirty="0">
                          <a:latin typeface="Arial" panose="020B0604020202020204" pitchFamily="34" charset="0"/>
                          <a:cs typeface="Arial" panose="020B0604020202020204" pitchFamily="34" charset="0"/>
                        </a:rPr>
                        <a:t>and </a:t>
                      </a:r>
                      <a:r>
                        <a:rPr lang="en-AU" b="1" i="0" dirty="0">
                          <a:latin typeface="Arial" panose="020B0604020202020204" pitchFamily="34" charset="0"/>
                          <a:cs typeface="Arial" panose="020B0604020202020204" pitchFamily="34" charset="0"/>
                        </a:rPr>
                        <a:t>hills</a:t>
                      </a:r>
                      <a:r>
                        <a:rPr lang="en-AU" b="0" i="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512430779"/>
                  </a:ext>
                </a:extLst>
              </a:tr>
              <a:tr h="858231">
                <a:tc>
                  <a:txBody>
                    <a:bodyPr/>
                    <a:lstStyle/>
                    <a:p>
                      <a:pPr algn="l"/>
                      <a:r>
                        <a:rPr lang="en-AU" b="0" i="0" dirty="0">
                          <a:latin typeface="Arial" panose="020B0604020202020204" pitchFamily="34" charset="0"/>
                          <a:cs typeface="Arial" panose="020B0604020202020204" pitchFamily="34" charset="0"/>
                        </a:rPr>
                        <a:t>When </a:t>
                      </a:r>
                      <a:r>
                        <a:rPr lang="en-AU" b="1" i="0" dirty="0">
                          <a:latin typeface="Arial" panose="020B0604020202020204" pitchFamily="34" charset="0"/>
                          <a:cs typeface="Arial" panose="020B0604020202020204" pitchFamily="34" charset="0"/>
                        </a:rPr>
                        <a:t>all</a:t>
                      </a:r>
                      <a:r>
                        <a:rPr lang="en-AU" b="0" i="0" dirty="0">
                          <a:latin typeface="Arial" panose="020B0604020202020204" pitchFamily="34" charset="0"/>
                          <a:cs typeface="Arial" panose="020B0604020202020204" pitchFamily="34" charset="0"/>
                        </a:rPr>
                        <a:t> </a:t>
                      </a:r>
                    </a:p>
                  </a:txBody>
                  <a:tcPr anchor="ctr"/>
                </a:tc>
                <a:tc>
                  <a:txBody>
                    <a:bodyPr/>
                    <a:lstStyle/>
                    <a:p>
                      <a:pPr algn="l"/>
                      <a:r>
                        <a:rPr lang="en-AU" b="0" i="0" dirty="0">
                          <a:latin typeface="Arial" panose="020B0604020202020204" pitchFamily="34" charset="0"/>
                          <a:cs typeface="Arial" panose="020B0604020202020204" pitchFamily="34" charset="0"/>
                        </a:rPr>
                        <a:t>at </a:t>
                      </a:r>
                      <a:r>
                        <a:rPr lang="en-AU" b="1" i="0" dirty="0">
                          <a:latin typeface="Arial" panose="020B0604020202020204" pitchFamily="34" charset="0"/>
                          <a:cs typeface="Arial" panose="020B0604020202020204" pitchFamily="34" charset="0"/>
                        </a:rPr>
                        <a:t>once</a:t>
                      </a:r>
                      <a:r>
                        <a:rPr lang="en-AU" b="0" i="0" dirty="0">
                          <a:latin typeface="Arial" panose="020B0604020202020204" pitchFamily="34" charset="0"/>
                          <a:cs typeface="Arial" panose="020B0604020202020204" pitchFamily="34" charset="0"/>
                        </a:rPr>
                        <a:t> </a:t>
                      </a:r>
                    </a:p>
                  </a:txBody>
                  <a:tcPr anchor="ctr"/>
                </a:tc>
                <a:tc>
                  <a:txBody>
                    <a:bodyPr/>
                    <a:lstStyle/>
                    <a:p>
                      <a:pPr algn="l"/>
                      <a:r>
                        <a:rPr lang="en-AU" b="0" i="0" dirty="0">
                          <a:latin typeface="Arial" panose="020B0604020202020204" pitchFamily="34" charset="0"/>
                          <a:cs typeface="Arial" panose="020B0604020202020204" pitchFamily="34" charset="0"/>
                        </a:rPr>
                        <a:t>I </a:t>
                      </a:r>
                      <a:r>
                        <a:rPr lang="en-AU" b="1" i="0" dirty="0">
                          <a:latin typeface="Arial" panose="020B0604020202020204" pitchFamily="34" charset="0"/>
                          <a:cs typeface="Arial" panose="020B0604020202020204" pitchFamily="34" charset="0"/>
                        </a:rPr>
                        <a:t>saw</a:t>
                      </a:r>
                      <a:r>
                        <a:rPr lang="en-AU" b="0" i="0" dirty="0">
                          <a:latin typeface="Arial" panose="020B0604020202020204" pitchFamily="34" charset="0"/>
                          <a:cs typeface="Arial" panose="020B0604020202020204" pitchFamily="34" charset="0"/>
                        </a:rPr>
                        <a:t> </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b="0" i="0" dirty="0">
                          <a:latin typeface="Arial" panose="020B0604020202020204" pitchFamily="34" charset="0"/>
                          <a:cs typeface="Arial" panose="020B0604020202020204" pitchFamily="34" charset="0"/>
                        </a:rPr>
                        <a:t>a </a:t>
                      </a:r>
                      <a:r>
                        <a:rPr lang="en-AU" b="1" i="0" dirty="0">
                          <a:latin typeface="Arial" panose="020B0604020202020204" pitchFamily="34" charset="0"/>
                          <a:cs typeface="Arial" panose="020B0604020202020204" pitchFamily="34" charset="0"/>
                        </a:rPr>
                        <a:t>crowd</a:t>
                      </a:r>
                      <a:r>
                        <a:rPr lang="en-AU" b="0" i="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288058099"/>
                  </a:ext>
                </a:extLst>
              </a:tr>
              <a:tr h="858231">
                <a:tc>
                  <a:txBody>
                    <a:bodyPr/>
                    <a:lstStyle/>
                    <a:p>
                      <a:pPr algn="l"/>
                      <a:r>
                        <a:rPr lang="en-AU" b="0" i="0" dirty="0">
                          <a:latin typeface="Arial" panose="020B0604020202020204" pitchFamily="34" charset="0"/>
                          <a:cs typeface="Arial" panose="020B0604020202020204" pitchFamily="34" charset="0"/>
                        </a:rPr>
                        <a:t>A </a:t>
                      </a:r>
                      <a:r>
                        <a:rPr lang="en-AU" b="1" i="0" dirty="0">
                          <a:latin typeface="Arial" panose="020B0604020202020204" pitchFamily="34" charset="0"/>
                          <a:cs typeface="Arial" panose="020B0604020202020204" pitchFamily="34" charset="0"/>
                        </a:rPr>
                        <a:t>host</a:t>
                      </a:r>
                      <a:r>
                        <a:rPr lang="en-AU" b="0" i="0" dirty="0">
                          <a:latin typeface="Arial" panose="020B0604020202020204" pitchFamily="34" charset="0"/>
                          <a:cs typeface="Arial" panose="020B0604020202020204" pitchFamily="34" charset="0"/>
                        </a:rPr>
                        <a:t> </a:t>
                      </a:r>
                    </a:p>
                  </a:txBody>
                  <a:tcPr anchor="ctr"/>
                </a:tc>
                <a:tc>
                  <a:txBody>
                    <a:bodyPr/>
                    <a:lstStyle/>
                    <a:p>
                      <a:pPr algn="l"/>
                      <a:r>
                        <a:rPr lang="en-AU" b="0" i="0" dirty="0">
                          <a:latin typeface="Arial" panose="020B0604020202020204" pitchFamily="34" charset="0"/>
                          <a:cs typeface="Arial" panose="020B0604020202020204" pitchFamily="34" charset="0"/>
                        </a:rPr>
                        <a:t>of </a:t>
                      </a:r>
                      <a:r>
                        <a:rPr lang="en-AU" b="1" i="0" dirty="0" err="1">
                          <a:latin typeface="Arial" panose="020B0604020202020204" pitchFamily="34" charset="0"/>
                          <a:cs typeface="Arial" panose="020B0604020202020204" pitchFamily="34" charset="0"/>
                        </a:rPr>
                        <a:t>gol</a:t>
                      </a:r>
                      <a:r>
                        <a:rPr lang="en-AU" b="1" i="0" dirty="0">
                          <a:latin typeface="Arial" panose="020B0604020202020204" pitchFamily="34" charset="0"/>
                          <a:cs typeface="Arial" panose="020B0604020202020204" pitchFamily="34" charset="0"/>
                        </a:rPr>
                        <a:t>-</a:t>
                      </a:r>
                      <a:r>
                        <a:rPr lang="en-AU" b="0" i="0" dirty="0">
                          <a:latin typeface="Arial" panose="020B0604020202020204" pitchFamily="34" charset="0"/>
                          <a:cs typeface="Arial" panose="020B0604020202020204" pitchFamily="34" charset="0"/>
                        </a:rPr>
                        <a:t> </a:t>
                      </a:r>
                    </a:p>
                  </a:txBody>
                  <a:tcPr anchor="ctr"/>
                </a:tc>
                <a:tc>
                  <a:txBody>
                    <a:bodyPr/>
                    <a:lstStyle/>
                    <a:p>
                      <a:pPr algn="l"/>
                      <a:r>
                        <a:rPr lang="en-AU" b="0" i="0" dirty="0">
                          <a:latin typeface="Arial" panose="020B0604020202020204" pitchFamily="34" charset="0"/>
                          <a:cs typeface="Arial" panose="020B0604020202020204" pitchFamily="34" charset="0"/>
                        </a:rPr>
                        <a:t>den </a:t>
                      </a:r>
                      <a:r>
                        <a:rPr lang="en-AU" b="1" i="0" dirty="0">
                          <a:latin typeface="Arial" panose="020B0604020202020204" pitchFamily="34" charset="0"/>
                          <a:cs typeface="Arial" panose="020B0604020202020204" pitchFamily="34" charset="0"/>
                        </a:rPr>
                        <a:t>daff</a:t>
                      </a:r>
                      <a:r>
                        <a:rPr lang="en-AU" b="0" i="0" dirty="0">
                          <a:latin typeface="Arial" panose="020B0604020202020204" pitchFamily="34" charset="0"/>
                          <a:cs typeface="Arial" panose="020B0604020202020204" pitchFamily="34" charset="0"/>
                        </a:rPr>
                        <a:t>- </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b="1" i="0" dirty="0">
                          <a:latin typeface="Arial" panose="020B0604020202020204" pitchFamily="34" charset="0"/>
                          <a:cs typeface="Arial" panose="020B0604020202020204" pitchFamily="34" charset="0"/>
                        </a:rPr>
                        <a:t>o-dills.</a:t>
                      </a:r>
                    </a:p>
                  </a:txBody>
                  <a:tcPr anchor="ctr"/>
                </a:tc>
                <a:extLst>
                  <a:ext uri="{0D108BD9-81ED-4DB2-BD59-A6C34878D82A}">
                    <a16:rowId xmlns:a16="http://schemas.microsoft.com/office/drawing/2014/main" val="3731835842"/>
                  </a:ext>
                </a:extLst>
              </a:tr>
            </a:tbl>
          </a:graphicData>
        </a:graphic>
      </p:graphicFrame>
      <p:sp>
        <p:nvSpPr>
          <p:cNvPr id="6" name="Content Placeholder 5">
            <a:extLst>
              <a:ext uri="{FF2B5EF4-FFF2-40B4-BE49-F238E27FC236}">
                <a16:creationId xmlns:a16="http://schemas.microsoft.com/office/drawing/2014/main" id="{71C9EB78-27AE-BA2A-ABF0-FC732EAB8F09}"/>
              </a:ext>
            </a:extLst>
          </p:cNvPr>
          <p:cNvSpPr>
            <a:spLocks noGrp="1"/>
          </p:cNvSpPr>
          <p:nvPr>
            <p:ph sz="half" idx="19"/>
          </p:nvPr>
        </p:nvSpPr>
        <p:spPr/>
        <p:txBody>
          <a:bodyPr/>
          <a:lstStyle/>
          <a:p>
            <a:r>
              <a:rPr lang="en-US" dirty="0">
                <a:cs typeface="Arial" panose="020B0604020202020204" pitchFamily="34" charset="0"/>
              </a:rPr>
              <a:t>In this example from the poem, you can see that each line consists of </a:t>
            </a:r>
            <a:r>
              <a:rPr lang="en-US" b="1" dirty="0">
                <a:latin typeface="Arial" panose="020B0604020202020204" pitchFamily="34" charset="0"/>
                <a:cs typeface="Arial" panose="020B0604020202020204" pitchFamily="34" charset="0"/>
              </a:rPr>
              <a:t>4 iambic feet </a:t>
            </a:r>
            <a:r>
              <a:rPr lang="en-US" dirty="0">
                <a:cs typeface="Arial" panose="020B0604020202020204" pitchFamily="34" charset="0"/>
              </a:rPr>
              <a:t>(da-DUMs). The first syllable of each foot is unstressed and the second syllable is stressed.</a:t>
            </a:r>
          </a:p>
          <a:p>
            <a:r>
              <a:rPr lang="en-US" dirty="0">
                <a:cs typeface="Arial" panose="020B0604020202020204" pitchFamily="34" charset="0"/>
              </a:rPr>
              <a:t>Since there are 4 (tetra-) feet per line, ‘I wandered lonely as a cloud’ is written in </a:t>
            </a:r>
            <a:r>
              <a:rPr lang="en-US" b="1" dirty="0">
                <a:latin typeface="Arial" panose="020B0604020202020204" pitchFamily="34" charset="0"/>
                <a:cs typeface="Arial" panose="020B0604020202020204" pitchFamily="34" charset="0"/>
              </a:rPr>
              <a:t>iambic tetrameter</a:t>
            </a:r>
            <a:r>
              <a:rPr lang="en-US" dirty="0">
                <a:cs typeface="Arial" panose="020B0604020202020204" pitchFamily="34" charset="0"/>
              </a:rPr>
              <a:t>.</a:t>
            </a:r>
          </a:p>
          <a:p>
            <a:endParaRPr lang="en-AU" dirty="0"/>
          </a:p>
        </p:txBody>
      </p:sp>
      <p:sp>
        <p:nvSpPr>
          <p:cNvPr id="4" name="Slide Number Placeholder 3">
            <a:extLst>
              <a:ext uri="{FF2B5EF4-FFF2-40B4-BE49-F238E27FC236}">
                <a16:creationId xmlns:a16="http://schemas.microsoft.com/office/drawing/2014/main" id="{D69A9323-3B36-EFCA-5643-050DA6717AB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3206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8B89-6BB3-EB1D-3309-B6EB8274B97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Meter in ‘I wandered lonely as a cloud’ (2)</a:t>
            </a:r>
            <a:endParaRPr lang="en-AU" dirty="0">
              <a:latin typeface="Arial" panose="020B0604020202020204" pitchFamily="34" charset="0"/>
              <a:cs typeface="Arial" panose="020B0604020202020204" pitchFamily="34" charset="0"/>
            </a:endParaRPr>
          </a:p>
        </p:txBody>
      </p:sp>
      <p:graphicFrame>
        <p:nvGraphicFramePr>
          <p:cNvPr id="13" name="Content Placeholder 12" descr="This is a four-column table to separate the four feet on each line of the poem. There are four rows under the headings Foot 1, Foot 2, Foot 3, Foot 4.">
            <a:extLst>
              <a:ext uri="{FF2B5EF4-FFF2-40B4-BE49-F238E27FC236}">
                <a16:creationId xmlns:a16="http://schemas.microsoft.com/office/drawing/2014/main" id="{E9986A7C-7BEA-A16B-4CED-D9D65023ED59}"/>
              </a:ext>
            </a:extLst>
          </p:cNvPr>
          <p:cNvGraphicFramePr>
            <a:graphicFrameLocks noGrp="1"/>
          </p:cNvGraphicFramePr>
          <p:nvPr>
            <p:ph sz="half" idx="1"/>
            <p:extLst>
              <p:ext uri="{D42A27DB-BD31-4B8C-83A1-F6EECF244321}">
                <p14:modId xmlns:p14="http://schemas.microsoft.com/office/powerpoint/2010/main" val="637439286"/>
              </p:ext>
            </p:extLst>
          </p:nvPr>
        </p:nvGraphicFramePr>
        <p:xfrm>
          <a:off x="360363" y="1584325"/>
          <a:ext cx="5614984" cy="3852061"/>
        </p:xfrm>
        <a:graphic>
          <a:graphicData uri="http://schemas.openxmlformats.org/drawingml/2006/table">
            <a:tbl>
              <a:tblPr firstRow="1" bandRow="1">
                <a:tableStyleId>{7DF18680-E054-41AD-8BC1-D1AEF772440D}</a:tableStyleId>
              </a:tblPr>
              <a:tblGrid>
                <a:gridCol w="1403746">
                  <a:extLst>
                    <a:ext uri="{9D8B030D-6E8A-4147-A177-3AD203B41FA5}">
                      <a16:colId xmlns:a16="http://schemas.microsoft.com/office/drawing/2014/main" val="3301398283"/>
                    </a:ext>
                  </a:extLst>
                </a:gridCol>
                <a:gridCol w="1403746">
                  <a:extLst>
                    <a:ext uri="{9D8B030D-6E8A-4147-A177-3AD203B41FA5}">
                      <a16:colId xmlns:a16="http://schemas.microsoft.com/office/drawing/2014/main" val="3082048889"/>
                    </a:ext>
                  </a:extLst>
                </a:gridCol>
                <a:gridCol w="1403746">
                  <a:extLst>
                    <a:ext uri="{9D8B030D-6E8A-4147-A177-3AD203B41FA5}">
                      <a16:colId xmlns:a16="http://schemas.microsoft.com/office/drawing/2014/main" val="2931532976"/>
                    </a:ext>
                  </a:extLst>
                </a:gridCol>
                <a:gridCol w="1403746">
                  <a:extLst>
                    <a:ext uri="{9D8B030D-6E8A-4147-A177-3AD203B41FA5}">
                      <a16:colId xmlns:a16="http://schemas.microsoft.com/office/drawing/2014/main" val="2131249747"/>
                    </a:ext>
                  </a:extLst>
                </a:gridCol>
              </a:tblGrid>
              <a:tr h="419137">
                <a:tc>
                  <a:txBody>
                    <a:bodyPr/>
                    <a:lstStyle/>
                    <a:p>
                      <a:r>
                        <a:rPr lang="en-US" b="1" i="0" dirty="0">
                          <a:latin typeface="Arial" panose="020B0604020202020204" pitchFamily="34" charset="0"/>
                          <a:cs typeface="Arial" panose="020B0604020202020204" pitchFamily="34" charset="0"/>
                        </a:rPr>
                        <a:t>Foot 1</a:t>
                      </a:r>
                      <a:endParaRPr lang="en-AU" b="1" i="0" dirty="0">
                        <a:latin typeface="Arial" panose="020B0604020202020204" pitchFamily="34" charset="0"/>
                        <a:cs typeface="Arial" panose="020B0604020202020204" pitchFamily="34" charset="0"/>
                      </a:endParaRPr>
                    </a:p>
                  </a:txBody>
                  <a:tcPr/>
                </a:tc>
                <a:tc>
                  <a:txBody>
                    <a:bodyPr/>
                    <a:lstStyle/>
                    <a:p>
                      <a:r>
                        <a:rPr lang="en-US" b="1" i="0" dirty="0">
                          <a:latin typeface="Arial" panose="020B0604020202020204" pitchFamily="34" charset="0"/>
                          <a:cs typeface="Arial" panose="020B0604020202020204" pitchFamily="34" charset="0"/>
                        </a:rPr>
                        <a:t>Foot 2</a:t>
                      </a:r>
                      <a:endParaRPr lang="en-AU" b="1" i="0" dirty="0">
                        <a:latin typeface="Arial" panose="020B0604020202020204" pitchFamily="34" charset="0"/>
                        <a:cs typeface="Arial" panose="020B0604020202020204" pitchFamily="34" charset="0"/>
                      </a:endParaRPr>
                    </a:p>
                  </a:txBody>
                  <a:tcPr/>
                </a:tc>
                <a:tc>
                  <a:txBody>
                    <a:bodyPr/>
                    <a:lstStyle/>
                    <a:p>
                      <a:r>
                        <a:rPr lang="en-US" b="1" i="0" dirty="0">
                          <a:latin typeface="Arial" panose="020B0604020202020204" pitchFamily="34" charset="0"/>
                          <a:cs typeface="Arial" panose="020B0604020202020204" pitchFamily="34" charset="0"/>
                        </a:rPr>
                        <a:t>Foot 3</a:t>
                      </a:r>
                      <a:endParaRPr lang="en-AU" b="1" i="0" dirty="0">
                        <a:latin typeface="Arial" panose="020B0604020202020204" pitchFamily="34" charset="0"/>
                        <a:cs typeface="Arial" panose="020B0604020202020204" pitchFamily="34" charset="0"/>
                      </a:endParaRPr>
                    </a:p>
                  </a:txBody>
                  <a:tcPr/>
                </a:tc>
                <a:tc>
                  <a:txBody>
                    <a:bodyPr/>
                    <a:lstStyle/>
                    <a:p>
                      <a:r>
                        <a:rPr lang="en-US" b="1" i="0" dirty="0">
                          <a:latin typeface="Arial" panose="020B0604020202020204" pitchFamily="34" charset="0"/>
                          <a:cs typeface="Arial" panose="020B0604020202020204" pitchFamily="34" charset="0"/>
                        </a:rPr>
                        <a:t>Foot 4</a:t>
                      </a:r>
                      <a:endParaRPr lang="en-AU" b="1"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9699442"/>
                  </a:ext>
                </a:extLst>
              </a:tr>
              <a:tr h="858231">
                <a:tc>
                  <a:txBody>
                    <a:bodyPr/>
                    <a:lstStyle/>
                    <a:p>
                      <a:pPr algn="l"/>
                      <a:r>
                        <a:rPr lang="en-AU" b="0" i="0" dirty="0">
                          <a:latin typeface="Arial" panose="020B0604020202020204" pitchFamily="34" charset="0"/>
                          <a:cs typeface="Arial" panose="020B0604020202020204" pitchFamily="34" charset="0"/>
                        </a:rPr>
                        <a:t>Con</a:t>
                      </a:r>
                      <a:r>
                        <a:rPr lang="en-AU" b="1" i="0" dirty="0">
                          <a:latin typeface="Arial" panose="020B0604020202020204" pitchFamily="34" charset="0"/>
                          <a:cs typeface="Arial" panose="020B0604020202020204" pitchFamily="34" charset="0"/>
                        </a:rPr>
                        <a:t>tin</a:t>
                      </a:r>
                      <a:r>
                        <a:rPr lang="en-AU" b="0" i="0" dirty="0">
                          <a:latin typeface="Arial" panose="020B0604020202020204" pitchFamily="34" charset="0"/>
                          <a:cs typeface="Arial" panose="020B0604020202020204" pitchFamily="34" charset="0"/>
                        </a:rPr>
                        <a:t>-</a:t>
                      </a:r>
                    </a:p>
                  </a:txBody>
                  <a:tcPr anchor="ctr"/>
                </a:tc>
                <a:tc>
                  <a:txBody>
                    <a:bodyPr/>
                    <a:lstStyle/>
                    <a:p>
                      <a:pPr algn="l"/>
                      <a:r>
                        <a:rPr lang="en-AU" b="0" i="0" dirty="0" err="1">
                          <a:latin typeface="Arial" panose="020B0604020202020204" pitchFamily="34" charset="0"/>
                          <a:cs typeface="Arial" panose="020B0604020202020204" pitchFamily="34" charset="0"/>
                        </a:rPr>
                        <a:t>u</a:t>
                      </a:r>
                      <a:r>
                        <a:rPr lang="en-AU" b="1" i="0" dirty="0" err="1">
                          <a:latin typeface="Arial" panose="020B0604020202020204" pitchFamily="34" charset="0"/>
                          <a:cs typeface="Arial" panose="020B0604020202020204" pitchFamily="34" charset="0"/>
                        </a:rPr>
                        <a:t>ous</a:t>
                      </a:r>
                      <a:r>
                        <a:rPr lang="en-AU" b="0" i="0" dirty="0">
                          <a:latin typeface="Arial" panose="020B0604020202020204" pitchFamily="34" charset="0"/>
                          <a:cs typeface="Arial" panose="020B0604020202020204" pitchFamily="34" charset="0"/>
                        </a:rPr>
                        <a:t> </a:t>
                      </a:r>
                    </a:p>
                  </a:txBody>
                  <a:tcPr anchor="ctr"/>
                </a:tc>
                <a:tc>
                  <a:txBody>
                    <a:bodyPr/>
                    <a:lstStyle/>
                    <a:p>
                      <a:pPr algn="l"/>
                      <a:r>
                        <a:rPr lang="en-AU" b="0" i="0" dirty="0">
                          <a:latin typeface="Arial" panose="020B0604020202020204" pitchFamily="34" charset="0"/>
                          <a:cs typeface="Arial" panose="020B0604020202020204" pitchFamily="34" charset="0"/>
                        </a:rPr>
                        <a:t>as the </a:t>
                      </a:r>
                      <a:r>
                        <a:rPr lang="en-AU" b="1" i="0" dirty="0">
                          <a:latin typeface="Arial" panose="020B0604020202020204" pitchFamily="34" charset="0"/>
                          <a:cs typeface="Arial" panose="020B0604020202020204" pitchFamily="34" charset="0"/>
                        </a:rPr>
                        <a:t>stars</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b="0" i="0" dirty="0">
                          <a:latin typeface="Arial" panose="020B0604020202020204" pitchFamily="34" charset="0"/>
                          <a:cs typeface="Arial" panose="020B0604020202020204" pitchFamily="34" charset="0"/>
                        </a:rPr>
                        <a:t>that </a:t>
                      </a:r>
                      <a:r>
                        <a:rPr lang="en-AU" b="1" i="0" dirty="0">
                          <a:latin typeface="Arial" panose="020B0604020202020204" pitchFamily="34" charset="0"/>
                          <a:cs typeface="Arial" panose="020B0604020202020204" pitchFamily="34" charset="0"/>
                        </a:rPr>
                        <a:t>shine</a:t>
                      </a:r>
                    </a:p>
                  </a:txBody>
                  <a:tcPr anchor="ctr"/>
                </a:tc>
                <a:extLst>
                  <a:ext uri="{0D108BD9-81ED-4DB2-BD59-A6C34878D82A}">
                    <a16:rowId xmlns:a16="http://schemas.microsoft.com/office/drawing/2014/main" val="1512430779"/>
                  </a:ext>
                </a:extLst>
              </a:tr>
              <a:tr h="858231">
                <a:tc>
                  <a:txBody>
                    <a:bodyPr/>
                    <a:lstStyle/>
                    <a:p>
                      <a:pPr algn="l"/>
                      <a:r>
                        <a:rPr lang="en-AU" b="0" i="0" dirty="0">
                          <a:latin typeface="Arial" panose="020B0604020202020204" pitchFamily="34" charset="0"/>
                          <a:cs typeface="Arial" panose="020B0604020202020204" pitchFamily="34" charset="0"/>
                        </a:rPr>
                        <a:t>And twink-</a:t>
                      </a:r>
                    </a:p>
                  </a:txBody>
                  <a:tcPr anchor="ctr"/>
                </a:tc>
                <a:tc>
                  <a:txBody>
                    <a:bodyPr/>
                    <a:lstStyle/>
                    <a:p>
                      <a:pPr algn="l"/>
                      <a:r>
                        <a:rPr lang="en-AU" b="0" i="0" dirty="0">
                          <a:latin typeface="Arial" panose="020B0604020202020204" pitchFamily="34" charset="0"/>
                          <a:cs typeface="Arial" panose="020B0604020202020204" pitchFamily="34" charset="0"/>
                        </a:rPr>
                        <a:t>le on</a:t>
                      </a:r>
                    </a:p>
                  </a:txBody>
                  <a:tcPr anchor="ctr"/>
                </a:tc>
                <a:tc>
                  <a:txBody>
                    <a:bodyPr/>
                    <a:lstStyle/>
                    <a:p>
                      <a:pPr algn="l"/>
                      <a:r>
                        <a:rPr lang="en-AU" b="0" i="0" dirty="0">
                          <a:latin typeface="Arial" panose="020B0604020202020204" pitchFamily="34" charset="0"/>
                          <a:cs typeface="Arial" panose="020B0604020202020204" pitchFamily="34" charset="0"/>
                        </a:rPr>
                        <a:t>The milk-</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b="0" i="0" dirty="0">
                          <a:latin typeface="Arial" panose="020B0604020202020204" pitchFamily="34" charset="0"/>
                          <a:cs typeface="Arial" panose="020B0604020202020204" pitchFamily="34" charset="0"/>
                        </a:rPr>
                        <a:t>y way</a:t>
                      </a:r>
                    </a:p>
                  </a:txBody>
                  <a:tcPr anchor="ctr"/>
                </a:tc>
                <a:extLst>
                  <a:ext uri="{0D108BD9-81ED-4DB2-BD59-A6C34878D82A}">
                    <a16:rowId xmlns:a16="http://schemas.microsoft.com/office/drawing/2014/main" val="288058099"/>
                  </a:ext>
                </a:extLst>
              </a:tr>
              <a:tr h="858231">
                <a:tc>
                  <a:txBody>
                    <a:bodyPr/>
                    <a:lstStyle/>
                    <a:p>
                      <a:pPr algn="l"/>
                      <a:r>
                        <a:rPr lang="en-AU" b="0" i="0" dirty="0">
                          <a:latin typeface="Arial" panose="020B0604020202020204" pitchFamily="34" charset="0"/>
                          <a:cs typeface="Arial" panose="020B0604020202020204" pitchFamily="34" charset="0"/>
                        </a:rPr>
                        <a:t>They </a:t>
                      </a:r>
                      <a:r>
                        <a:rPr lang="en-AU" b="1" i="0" dirty="0">
                          <a:latin typeface="Arial" panose="020B0604020202020204" pitchFamily="34" charset="0"/>
                          <a:cs typeface="Arial" panose="020B0604020202020204" pitchFamily="34" charset="0"/>
                        </a:rPr>
                        <a:t>stretched</a:t>
                      </a:r>
                    </a:p>
                  </a:txBody>
                  <a:tcPr anchor="ctr"/>
                </a:tc>
                <a:tc>
                  <a:txBody>
                    <a:bodyPr/>
                    <a:lstStyle/>
                    <a:p>
                      <a:pPr algn="l"/>
                      <a:r>
                        <a:rPr lang="en-AU" b="0" i="0" dirty="0">
                          <a:latin typeface="Arial" panose="020B0604020202020204" pitchFamily="34" charset="0"/>
                          <a:cs typeface="Arial" panose="020B0604020202020204" pitchFamily="34" charset="0"/>
                        </a:rPr>
                        <a:t>in </a:t>
                      </a:r>
                      <a:r>
                        <a:rPr lang="en-AU" b="1" i="0" dirty="0" err="1">
                          <a:latin typeface="Arial" panose="020B0604020202020204" pitchFamily="34" charset="0"/>
                          <a:cs typeface="Arial" panose="020B0604020202020204" pitchFamily="34" charset="0"/>
                        </a:rPr>
                        <a:t>nev</a:t>
                      </a:r>
                      <a:r>
                        <a:rPr lang="en-AU" b="1" i="0" dirty="0">
                          <a:latin typeface="Arial" panose="020B0604020202020204" pitchFamily="34" charset="0"/>
                          <a:cs typeface="Arial" panose="020B0604020202020204" pitchFamily="34" charset="0"/>
                        </a:rPr>
                        <a:t>-</a:t>
                      </a:r>
                    </a:p>
                  </a:txBody>
                  <a:tcPr anchor="ctr"/>
                </a:tc>
                <a:tc>
                  <a:txBody>
                    <a:bodyPr/>
                    <a:lstStyle/>
                    <a:p>
                      <a:pPr algn="l"/>
                      <a:endParaRPr lang="en-AU" b="0" i="0" dirty="0">
                        <a:latin typeface="Arial" panose="020B0604020202020204" pitchFamily="34" charset="0"/>
                        <a:cs typeface="Arial" panose="020B0604020202020204" pitchFamily="34" charset="0"/>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AU" b="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1835842"/>
                  </a:ext>
                </a:extLst>
              </a:tr>
              <a:tr h="858231">
                <a:tc>
                  <a:txBody>
                    <a:bodyPr/>
                    <a:lstStyle/>
                    <a:p>
                      <a:pPr algn="l"/>
                      <a:endParaRPr lang="en-AU" b="0" i="0" dirty="0">
                        <a:latin typeface="Arial" panose="020B0604020202020204" pitchFamily="34" charset="0"/>
                      </a:endParaRPr>
                    </a:p>
                  </a:txBody>
                  <a:tcPr anchor="ctr"/>
                </a:tc>
                <a:tc>
                  <a:txBody>
                    <a:bodyPr/>
                    <a:lstStyle/>
                    <a:p>
                      <a:pPr algn="l"/>
                      <a:endParaRPr lang="en-AU" b="0" i="0" dirty="0">
                        <a:latin typeface="Arial" panose="020B0604020202020204" pitchFamily="34" charset="0"/>
                      </a:endParaRPr>
                    </a:p>
                  </a:txBody>
                  <a:tcPr anchor="ctr"/>
                </a:tc>
                <a:tc>
                  <a:txBody>
                    <a:bodyPr/>
                    <a:lstStyle/>
                    <a:p>
                      <a:pPr algn="l"/>
                      <a:endParaRPr lang="en-AU" b="0" i="0" dirty="0">
                        <a:latin typeface="Arial" panose="020B0604020202020204" pitchFamily="34" charset="0"/>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AU" b="0" i="0" dirty="0">
                        <a:latin typeface="Arial" panose="020B0604020202020204" pitchFamily="34" charset="0"/>
                      </a:endParaRPr>
                    </a:p>
                  </a:txBody>
                  <a:tcPr anchor="ctr"/>
                </a:tc>
                <a:extLst>
                  <a:ext uri="{0D108BD9-81ED-4DB2-BD59-A6C34878D82A}">
                    <a16:rowId xmlns:a16="http://schemas.microsoft.com/office/drawing/2014/main" val="1093653627"/>
                  </a:ext>
                </a:extLst>
              </a:tr>
            </a:tbl>
          </a:graphicData>
        </a:graphic>
      </p:graphicFrame>
      <p:sp>
        <p:nvSpPr>
          <p:cNvPr id="6" name="Content Placeholder 5">
            <a:extLst>
              <a:ext uri="{FF2B5EF4-FFF2-40B4-BE49-F238E27FC236}">
                <a16:creationId xmlns:a16="http://schemas.microsoft.com/office/drawing/2014/main" id="{71C9EB78-27AE-BA2A-ABF0-FC732EAB8F09}"/>
              </a:ext>
            </a:extLst>
          </p:cNvPr>
          <p:cNvSpPr>
            <a:spLocks noGrp="1"/>
          </p:cNvSpPr>
          <p:nvPr>
            <p:ph sz="half" idx="19"/>
          </p:nvPr>
        </p:nvSpPr>
        <p:spPr/>
        <p:txBody>
          <a:bodyPr/>
          <a:lstStyle/>
          <a:p>
            <a:r>
              <a:rPr lang="en-US" dirty="0">
                <a:cs typeface="Arial" panose="020B0604020202020204" pitchFamily="34" charset="0"/>
              </a:rPr>
              <a:t>In this example from the poem, you can see that each line consists of </a:t>
            </a:r>
            <a:r>
              <a:rPr lang="en-US" b="1" dirty="0">
                <a:latin typeface="Arial" panose="020B0604020202020204" pitchFamily="34" charset="0"/>
                <a:cs typeface="Arial" panose="020B0604020202020204" pitchFamily="34" charset="0"/>
              </a:rPr>
              <a:t>4 iambic feet </a:t>
            </a:r>
            <a:r>
              <a:rPr lang="en-US" dirty="0">
                <a:cs typeface="Arial" panose="020B0604020202020204" pitchFamily="34" charset="0"/>
              </a:rPr>
              <a:t>(da-DUMs). The first syllable of each foot is unstressed and the second syllable is stressed.</a:t>
            </a:r>
          </a:p>
          <a:p>
            <a:r>
              <a:rPr lang="en-US" dirty="0">
                <a:cs typeface="Arial" panose="020B0604020202020204" pitchFamily="34" charset="0"/>
              </a:rPr>
              <a:t>Since there are 4 (tetra-) feet per line, ‘I wandered lonely as a cloud’ is written in </a:t>
            </a:r>
            <a:r>
              <a:rPr lang="en-US" b="1" dirty="0">
                <a:latin typeface="Arial" panose="020B0604020202020204" pitchFamily="34" charset="0"/>
                <a:cs typeface="Arial" panose="020B0604020202020204" pitchFamily="34" charset="0"/>
              </a:rPr>
              <a:t>iambic tetrameter</a:t>
            </a:r>
            <a:r>
              <a:rPr lang="en-US" dirty="0">
                <a:cs typeface="Arial" panose="020B0604020202020204" pitchFamily="34" charset="0"/>
              </a:rPr>
              <a:t>.</a:t>
            </a:r>
          </a:p>
          <a:p>
            <a:endParaRPr lang="en-AU" dirty="0"/>
          </a:p>
        </p:txBody>
      </p:sp>
      <p:sp>
        <p:nvSpPr>
          <p:cNvPr id="4" name="Slide Number Placeholder 3">
            <a:extLst>
              <a:ext uri="{FF2B5EF4-FFF2-40B4-BE49-F238E27FC236}">
                <a16:creationId xmlns:a16="http://schemas.microsoft.com/office/drawing/2014/main" id="{D69A9323-3B36-EFCA-5643-050DA6717AB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66609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Checking for understanding</a:t>
            </a:r>
            <a:endParaRPr lang="en-AU" dirty="0"/>
          </a:p>
        </p:txBody>
      </p:sp>
    </p:spTree>
    <p:extLst>
      <p:ext uri="{BB962C8B-B14F-4D97-AF65-F5344CB8AC3E}">
        <p14:creationId xmlns:p14="http://schemas.microsoft.com/office/powerpoint/2010/main" val="242776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A770-384C-2EB7-0EC2-1FA14CECA36B}"/>
              </a:ext>
            </a:extLst>
          </p:cNvPr>
          <p:cNvSpPr>
            <a:spLocks noGrp="1"/>
          </p:cNvSpPr>
          <p:nvPr>
            <p:ph type="title"/>
          </p:nvPr>
        </p:nvSpPr>
        <p:spPr/>
        <p:txBody>
          <a:bodyPr/>
          <a:lstStyle/>
          <a:p>
            <a:r>
              <a:rPr lang="en-US" dirty="0">
                <a:cs typeface="Arial" panose="020B0604020202020204" pitchFamily="34" charset="0"/>
              </a:rPr>
              <a:t>True or false – form </a:t>
            </a:r>
            <a:endParaRPr lang="en-AU" dirty="0">
              <a:cs typeface="Arial" panose="020B0604020202020204" pitchFamily="34" charset="0"/>
            </a:endParaRPr>
          </a:p>
        </p:txBody>
      </p:sp>
      <p:sp>
        <p:nvSpPr>
          <p:cNvPr id="5" name="Text Placeholder 4">
            <a:extLst>
              <a:ext uri="{FF2B5EF4-FFF2-40B4-BE49-F238E27FC236}">
                <a16:creationId xmlns:a16="http://schemas.microsoft.com/office/drawing/2014/main" id="{02C6C4F4-76B9-2C7B-3546-9B700452A8AA}"/>
              </a:ext>
            </a:extLst>
          </p:cNvPr>
          <p:cNvSpPr>
            <a:spLocks noGrp="1"/>
          </p:cNvSpPr>
          <p:nvPr>
            <p:ph type="body" sz="quarter" idx="18"/>
          </p:nvPr>
        </p:nvSpPr>
        <p:spPr/>
        <p:txBody>
          <a:bodyPr/>
          <a:lstStyle/>
          <a:p>
            <a:r>
              <a:rPr lang="en-US" dirty="0">
                <a:cs typeface="Arial" panose="020B0604020202020204" pitchFamily="34" charset="0"/>
              </a:rPr>
              <a:t>‘I wandered lonely as a cloud’</a:t>
            </a:r>
            <a:endParaRPr lang="en-AU" dirty="0">
              <a:cs typeface="Arial" panose="020B0604020202020204" pitchFamily="34" charset="0"/>
            </a:endParaRPr>
          </a:p>
        </p:txBody>
      </p:sp>
      <p:sp>
        <p:nvSpPr>
          <p:cNvPr id="3" name="Content Placeholder 2">
            <a:extLst>
              <a:ext uri="{FF2B5EF4-FFF2-40B4-BE49-F238E27FC236}">
                <a16:creationId xmlns:a16="http://schemas.microsoft.com/office/drawing/2014/main" id="{33E2299B-B79A-CB81-CDAE-1BCB6FF26ED8}"/>
              </a:ext>
            </a:extLst>
          </p:cNvPr>
          <p:cNvSpPr>
            <a:spLocks noGrp="1"/>
          </p:cNvSpPr>
          <p:nvPr>
            <p:ph idx="1"/>
          </p:nvPr>
        </p:nvSpPr>
        <p:spPr>
          <a:xfrm>
            <a:off x="360000" y="1620000"/>
            <a:ext cx="11484000" cy="3993722"/>
          </a:xfrm>
        </p:spPr>
        <p:txBody>
          <a:bodyPr/>
          <a:lstStyle/>
          <a:p>
            <a:pPr marL="0" indent="0" algn="l" rtl="0" eaLnBrk="1" latinLnBrk="0" hangingPunct="1">
              <a:lnSpc>
                <a:spcPct val="150000"/>
              </a:lnSpc>
              <a:spcBef>
                <a:spcPts val="0"/>
              </a:spcBef>
              <a:spcAft>
                <a:spcPts val="1200"/>
              </a:spcAft>
            </a:pPr>
            <a:r>
              <a:rPr lang="en-AU" sz="1800" b="0" kern="1200" dirty="0">
                <a:solidFill>
                  <a:srgbClr val="22272B"/>
                </a:solidFill>
                <a:effectLst/>
                <a:cs typeface="Arial" panose="020B0604020202020204" pitchFamily="34" charset="0"/>
              </a:rPr>
              <a:t>Using your true or false cards, respond to the following statements:</a:t>
            </a:r>
          </a:p>
          <a:p>
            <a:pPr marL="342900" indent="-342900" algn="l" rtl="0" eaLnBrk="1" latinLnBrk="0" hangingPunct="1">
              <a:lnSpc>
                <a:spcPct val="150000"/>
              </a:lnSpc>
              <a:spcBef>
                <a:spcPts val="0"/>
              </a:spcBef>
              <a:spcAft>
                <a:spcPts val="1200"/>
              </a:spcAft>
              <a:buFont typeface="+mj-lt"/>
              <a:buAutoNum type="alphaLcParenR"/>
            </a:pPr>
            <a:r>
              <a:rPr lang="en-AU" dirty="0">
                <a:solidFill>
                  <a:srgbClr val="22272B"/>
                </a:solidFill>
                <a:cs typeface="Arial" panose="020B0604020202020204" pitchFamily="34" charset="0"/>
              </a:rPr>
              <a:t>‘I wandered lonely as a cloud’ is a sonnet.</a:t>
            </a:r>
          </a:p>
          <a:p>
            <a:pPr marL="342900" indent="-342900" algn="l" rtl="0" eaLnBrk="1" latinLnBrk="0" hangingPunct="1">
              <a:lnSpc>
                <a:spcPct val="150000"/>
              </a:lnSpc>
              <a:spcBef>
                <a:spcPts val="0"/>
              </a:spcBef>
              <a:spcAft>
                <a:spcPts val="1200"/>
              </a:spcAft>
              <a:buFont typeface="+mj-lt"/>
              <a:buAutoNum type="alphaLcParenR"/>
            </a:pPr>
            <a:r>
              <a:rPr lang="en-AU" dirty="0">
                <a:solidFill>
                  <a:srgbClr val="22272B"/>
                </a:solidFill>
                <a:cs typeface="Arial" panose="020B0604020202020204" pitchFamily="34" charset="0"/>
              </a:rPr>
              <a:t>Lyric poems have songlike qualities and usually explore a poet’s thoughts and feelings about a topic.</a:t>
            </a:r>
          </a:p>
          <a:p>
            <a:pPr marL="342900" indent="-342900" algn="l" rtl="0" eaLnBrk="1" latinLnBrk="0" hangingPunct="1">
              <a:lnSpc>
                <a:spcPct val="150000"/>
              </a:lnSpc>
              <a:spcBef>
                <a:spcPts val="0"/>
              </a:spcBef>
              <a:spcAft>
                <a:spcPts val="1200"/>
              </a:spcAft>
              <a:buFont typeface="+mj-lt"/>
              <a:buAutoNum type="alphaLcParenR"/>
            </a:pPr>
            <a:r>
              <a:rPr lang="en-AU" dirty="0">
                <a:solidFill>
                  <a:srgbClr val="22272B"/>
                </a:solidFill>
                <a:effectLst/>
                <a:cs typeface="Arial" panose="020B0604020202020204" pitchFamily="34" charset="0"/>
              </a:rPr>
              <a:t>Sestets are made up of </a:t>
            </a:r>
            <a:r>
              <a:rPr lang="en-AU" dirty="0">
                <a:solidFill>
                  <a:srgbClr val="22272B"/>
                </a:solidFill>
                <a:cs typeface="Arial" panose="020B0604020202020204" pitchFamily="34" charset="0"/>
              </a:rPr>
              <a:t>6</a:t>
            </a:r>
            <a:r>
              <a:rPr lang="en-AU" dirty="0">
                <a:solidFill>
                  <a:srgbClr val="22272B"/>
                </a:solidFill>
                <a:effectLst/>
                <a:cs typeface="Arial" panose="020B0604020202020204" pitchFamily="34" charset="0"/>
              </a:rPr>
              <a:t> lines.</a:t>
            </a:r>
          </a:p>
          <a:p>
            <a:pPr marL="342900" indent="-342900" algn="l" rtl="0" eaLnBrk="1" latinLnBrk="0" hangingPunct="1">
              <a:lnSpc>
                <a:spcPct val="150000"/>
              </a:lnSpc>
              <a:spcBef>
                <a:spcPts val="0"/>
              </a:spcBef>
              <a:spcAft>
                <a:spcPts val="1200"/>
              </a:spcAft>
              <a:buFont typeface="+mj-lt"/>
              <a:buAutoNum type="alphaLcParenR"/>
            </a:pPr>
            <a:r>
              <a:rPr lang="en-AU" dirty="0">
                <a:solidFill>
                  <a:srgbClr val="22272B"/>
                </a:solidFill>
                <a:cs typeface="Arial" panose="020B0604020202020204" pitchFamily="34" charset="0"/>
              </a:rPr>
              <a:t>‘I wandered lonely as a cloud’ is written in first person.</a:t>
            </a:r>
          </a:p>
          <a:p>
            <a:pPr marL="342900" indent="-342900" algn="l" rtl="0" eaLnBrk="1" latinLnBrk="0" hangingPunct="1">
              <a:lnSpc>
                <a:spcPct val="150000"/>
              </a:lnSpc>
              <a:spcBef>
                <a:spcPts val="0"/>
              </a:spcBef>
              <a:spcAft>
                <a:spcPts val="1200"/>
              </a:spcAft>
              <a:buFont typeface="+mj-lt"/>
              <a:buAutoNum type="alphaLcParenR"/>
            </a:pPr>
            <a:r>
              <a:rPr lang="en-AU" dirty="0">
                <a:solidFill>
                  <a:srgbClr val="22272B"/>
                </a:solidFill>
                <a:cs typeface="Arial" panose="020B0604020202020204" pitchFamily="34" charset="0"/>
              </a:rPr>
              <a:t>Wordsworth uses formal, academic language throughout the poem.</a:t>
            </a:r>
          </a:p>
          <a:p>
            <a:pPr marL="342900" indent="-342900" algn="l" rtl="0" eaLnBrk="1" latinLnBrk="0" hangingPunct="1">
              <a:lnSpc>
                <a:spcPct val="150000"/>
              </a:lnSpc>
              <a:spcBef>
                <a:spcPts val="0"/>
              </a:spcBef>
              <a:spcAft>
                <a:spcPts val="1200"/>
              </a:spcAft>
              <a:buFont typeface="+mj-lt"/>
              <a:buAutoNum type="alphaLcParenR"/>
            </a:pPr>
            <a:r>
              <a:rPr lang="en-AU" dirty="0">
                <a:solidFill>
                  <a:srgbClr val="22272B"/>
                </a:solidFill>
                <a:cs typeface="Arial" panose="020B0604020202020204" pitchFamily="34" charset="0"/>
              </a:rPr>
              <a:t>‘I wandered lonely as a cloud’ is structured in 4 stanzas.</a:t>
            </a:r>
          </a:p>
          <a:p>
            <a:pPr marL="342900" indent="-342900" algn="l" rtl="0" eaLnBrk="1" latinLnBrk="0" hangingPunct="1">
              <a:lnSpc>
                <a:spcPct val="150000"/>
              </a:lnSpc>
              <a:spcBef>
                <a:spcPts val="0"/>
              </a:spcBef>
              <a:spcAft>
                <a:spcPts val="1200"/>
              </a:spcAft>
              <a:buFont typeface="+mj-lt"/>
              <a:buAutoNum type="alphaLcParenR"/>
            </a:pPr>
            <a:endParaRPr lang="en-AU" dirty="0">
              <a:effectLst/>
              <a:highlight>
                <a:srgbClr val="FFFF00"/>
              </a:highlight>
            </a:endParaRPr>
          </a:p>
          <a:p>
            <a:endParaRPr lang="en-AU" dirty="0">
              <a:highlight>
                <a:srgbClr val="FFFF00"/>
              </a:highlight>
            </a:endParaRPr>
          </a:p>
        </p:txBody>
      </p:sp>
      <p:sp>
        <p:nvSpPr>
          <p:cNvPr id="4" name="Slide Number Placeholder 3">
            <a:extLst>
              <a:ext uri="{FF2B5EF4-FFF2-40B4-BE49-F238E27FC236}">
                <a16:creationId xmlns:a16="http://schemas.microsoft.com/office/drawing/2014/main" id="{D3978E30-F7DD-246D-DD98-C406F140C7D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346916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7352-C722-49D0-15A2-90516BA80D5F}"/>
              </a:ext>
            </a:extLst>
          </p:cNvPr>
          <p:cNvSpPr>
            <a:spLocks noGrp="1"/>
          </p:cNvSpPr>
          <p:nvPr>
            <p:ph type="title"/>
          </p:nvPr>
        </p:nvSpPr>
        <p:spPr/>
        <p:txBody>
          <a:bodyPr/>
          <a:lstStyle/>
          <a:p>
            <a:r>
              <a:rPr lang="en-US" dirty="0">
                <a:cs typeface="Arial" panose="020B0604020202020204" pitchFamily="34" charset="0"/>
              </a:rPr>
              <a:t>Quick response – rhyme structure</a:t>
            </a:r>
            <a:endParaRPr lang="en-AU" dirty="0">
              <a:cs typeface="Arial" panose="020B0604020202020204" pitchFamily="34" charset="0"/>
            </a:endParaRPr>
          </a:p>
        </p:txBody>
      </p:sp>
      <p:sp>
        <p:nvSpPr>
          <p:cNvPr id="4" name="Text Placeholder 3">
            <a:extLst>
              <a:ext uri="{FF2B5EF4-FFF2-40B4-BE49-F238E27FC236}">
                <a16:creationId xmlns:a16="http://schemas.microsoft.com/office/drawing/2014/main" id="{9076A922-AE96-D3F3-D29B-F3ADC89E76E2}"/>
              </a:ext>
            </a:extLst>
          </p:cNvPr>
          <p:cNvSpPr>
            <a:spLocks noGrp="1"/>
          </p:cNvSpPr>
          <p:nvPr>
            <p:ph type="body" sz="quarter" idx="18"/>
          </p:nvPr>
        </p:nvSpPr>
        <p:spPr/>
        <p:txBody>
          <a:bodyPr/>
          <a:lstStyle/>
          <a:p>
            <a:r>
              <a:rPr lang="en-US" dirty="0">
                <a:cs typeface="Arial" panose="020B0604020202020204" pitchFamily="34" charset="0"/>
              </a:rPr>
              <a:t>‘I wandered lonely as a cloud’</a:t>
            </a:r>
            <a:endParaRPr lang="en-AU" dirty="0">
              <a:cs typeface="Arial" panose="020B0604020202020204" pitchFamily="34" charset="0"/>
            </a:endParaRPr>
          </a:p>
        </p:txBody>
      </p:sp>
      <p:sp>
        <p:nvSpPr>
          <p:cNvPr id="5" name="Content Placeholder 4">
            <a:extLst>
              <a:ext uri="{FF2B5EF4-FFF2-40B4-BE49-F238E27FC236}">
                <a16:creationId xmlns:a16="http://schemas.microsoft.com/office/drawing/2014/main" id="{B9D5C29C-E0F7-067A-FDA5-0F107A466D42}"/>
              </a:ext>
            </a:extLst>
          </p:cNvPr>
          <p:cNvSpPr>
            <a:spLocks noGrp="1"/>
          </p:cNvSpPr>
          <p:nvPr>
            <p:ph sz="half" idx="1"/>
          </p:nvPr>
        </p:nvSpPr>
        <p:spPr>
          <a:xfrm>
            <a:off x="360000" y="1584000"/>
            <a:ext cx="5616000" cy="3869020"/>
          </a:xfrm>
        </p:spPr>
        <p:txBody>
          <a:bodyPr/>
          <a:lstStyle/>
          <a:p>
            <a:r>
              <a:rPr lang="en-AU" dirty="0">
                <a:cs typeface="Arial" panose="020B0604020202020204" pitchFamily="34" charset="0"/>
              </a:rPr>
              <a:t>Using mini whiteboards or ABCD cards, select the correct rhyme scheme for the second stanza of ‘I wandered lonely as a cloud’ displayed on the right. Remember that the first stanza is ABABCC:</a:t>
            </a:r>
          </a:p>
          <a:p>
            <a:pPr marL="342900" indent="-342900">
              <a:buFont typeface="+mj-lt"/>
              <a:buAutoNum type="alphaLcParenR"/>
            </a:pPr>
            <a:r>
              <a:rPr lang="en-AU" dirty="0">
                <a:cs typeface="Arial" panose="020B0604020202020204" pitchFamily="34" charset="0"/>
              </a:rPr>
              <a:t>ABABAB</a:t>
            </a:r>
          </a:p>
          <a:p>
            <a:pPr marL="342900" indent="-342900">
              <a:buFont typeface="+mj-lt"/>
              <a:buAutoNum type="alphaLcParenR"/>
            </a:pPr>
            <a:r>
              <a:rPr lang="en-AU" dirty="0">
                <a:cs typeface="Arial" panose="020B0604020202020204" pitchFamily="34" charset="0"/>
              </a:rPr>
              <a:t>DEDEFF</a:t>
            </a:r>
          </a:p>
          <a:p>
            <a:pPr marL="342900" indent="-342900">
              <a:buFont typeface="+mj-lt"/>
              <a:buAutoNum type="alphaLcParenR"/>
            </a:pPr>
            <a:r>
              <a:rPr lang="en-AU" dirty="0">
                <a:cs typeface="Arial" panose="020B0604020202020204" pitchFamily="34" charset="0"/>
              </a:rPr>
              <a:t>AB </a:t>
            </a:r>
            <a:r>
              <a:rPr lang="en-AU" dirty="0" err="1">
                <a:cs typeface="Arial" panose="020B0604020202020204" pitchFamily="34" charset="0"/>
              </a:rPr>
              <a:t>AB</a:t>
            </a:r>
            <a:r>
              <a:rPr lang="en-AU" dirty="0">
                <a:cs typeface="Arial" panose="020B0604020202020204" pitchFamily="34" charset="0"/>
              </a:rPr>
              <a:t> CC</a:t>
            </a:r>
          </a:p>
          <a:p>
            <a:pPr marL="342900" indent="-342900">
              <a:buFont typeface="+mj-lt"/>
              <a:buAutoNum type="alphaLcParenR"/>
            </a:pPr>
            <a:r>
              <a:rPr lang="en-AU" dirty="0">
                <a:cs typeface="Arial" panose="020B0604020202020204" pitchFamily="34" charset="0"/>
              </a:rPr>
              <a:t>DDEEFF</a:t>
            </a:r>
          </a:p>
          <a:p>
            <a:endParaRPr lang="en-AU" dirty="0"/>
          </a:p>
        </p:txBody>
      </p:sp>
      <p:sp>
        <p:nvSpPr>
          <p:cNvPr id="6" name="Content Placeholder 5">
            <a:extLst>
              <a:ext uri="{FF2B5EF4-FFF2-40B4-BE49-F238E27FC236}">
                <a16:creationId xmlns:a16="http://schemas.microsoft.com/office/drawing/2014/main" id="{DF937F8A-2DD1-A5ED-91C4-BFAFD3D50C62}"/>
              </a:ext>
            </a:extLst>
          </p:cNvPr>
          <p:cNvSpPr>
            <a:spLocks noGrp="1"/>
          </p:cNvSpPr>
          <p:nvPr>
            <p:ph sz="half" idx="19"/>
          </p:nvPr>
        </p:nvSpPr>
        <p:spPr/>
        <p:txBody>
          <a:bodyPr/>
          <a:lstStyle/>
          <a:p>
            <a:r>
              <a:rPr lang="en-US" dirty="0">
                <a:cs typeface="Arial" panose="020B0604020202020204" pitchFamily="34" charset="0"/>
              </a:rPr>
              <a:t>Continuous as the stars that </a:t>
            </a:r>
            <a:r>
              <a:rPr lang="en-US" b="1" dirty="0">
                <a:latin typeface="Arial" panose="020B0604020202020204" pitchFamily="34" charset="0"/>
                <a:cs typeface="Arial" panose="020B0604020202020204" pitchFamily="34" charset="0"/>
              </a:rPr>
              <a:t>shine</a:t>
            </a:r>
          </a:p>
          <a:p>
            <a:r>
              <a:rPr lang="en-US" dirty="0">
                <a:cs typeface="Arial" panose="020B0604020202020204" pitchFamily="34" charset="0"/>
              </a:rPr>
              <a:t>And twinkle on the milky </a:t>
            </a:r>
            <a:r>
              <a:rPr lang="en-US" b="1" dirty="0">
                <a:latin typeface="Arial" panose="020B0604020202020204" pitchFamily="34" charset="0"/>
                <a:cs typeface="Arial" panose="020B0604020202020204" pitchFamily="34" charset="0"/>
              </a:rPr>
              <a:t>way</a:t>
            </a:r>
            <a:r>
              <a:rPr lang="en-US" dirty="0">
                <a:cs typeface="Arial" panose="020B0604020202020204" pitchFamily="34" charset="0"/>
              </a:rPr>
              <a:t>,</a:t>
            </a:r>
          </a:p>
          <a:p>
            <a:r>
              <a:rPr lang="en-US" dirty="0">
                <a:cs typeface="Arial" panose="020B0604020202020204" pitchFamily="34" charset="0"/>
              </a:rPr>
              <a:t>They stretched in never-ending </a:t>
            </a:r>
            <a:r>
              <a:rPr lang="en-US" b="1" dirty="0">
                <a:latin typeface="Arial" panose="020B0604020202020204" pitchFamily="34" charset="0"/>
                <a:cs typeface="Arial" panose="020B0604020202020204" pitchFamily="34" charset="0"/>
              </a:rPr>
              <a:t>line</a:t>
            </a:r>
          </a:p>
          <a:p>
            <a:r>
              <a:rPr lang="en-US" dirty="0">
                <a:cs typeface="Arial" panose="020B0604020202020204" pitchFamily="34" charset="0"/>
              </a:rPr>
              <a:t>Along the margin of a </a:t>
            </a:r>
            <a:r>
              <a:rPr lang="en-US" b="1" dirty="0">
                <a:latin typeface="Arial" panose="020B0604020202020204" pitchFamily="34" charset="0"/>
                <a:cs typeface="Arial" panose="020B0604020202020204" pitchFamily="34" charset="0"/>
              </a:rPr>
              <a:t>bay</a:t>
            </a:r>
            <a:r>
              <a:rPr lang="en-US" dirty="0">
                <a:cs typeface="Arial" panose="020B0604020202020204" pitchFamily="34" charset="0"/>
              </a:rPr>
              <a:t>:</a:t>
            </a:r>
          </a:p>
          <a:p>
            <a:r>
              <a:rPr lang="en-US" dirty="0">
                <a:cs typeface="Arial" panose="020B0604020202020204" pitchFamily="34" charset="0"/>
              </a:rPr>
              <a:t>Ten thousand saw I at a </a:t>
            </a:r>
            <a:r>
              <a:rPr lang="en-US" b="1" dirty="0">
                <a:latin typeface="Arial" panose="020B0604020202020204" pitchFamily="34" charset="0"/>
                <a:cs typeface="Arial" panose="020B0604020202020204" pitchFamily="34" charset="0"/>
              </a:rPr>
              <a:t>glance</a:t>
            </a:r>
            <a:r>
              <a:rPr lang="en-US" dirty="0">
                <a:cs typeface="Arial" panose="020B0604020202020204" pitchFamily="34" charset="0"/>
              </a:rPr>
              <a:t>,</a:t>
            </a:r>
          </a:p>
          <a:p>
            <a:r>
              <a:rPr lang="en-US" dirty="0">
                <a:cs typeface="Arial" panose="020B0604020202020204" pitchFamily="34" charset="0"/>
              </a:rPr>
              <a:t>Tossing their heads in sprightly </a:t>
            </a:r>
            <a:r>
              <a:rPr lang="en-US" b="1" dirty="0">
                <a:latin typeface="Arial" panose="020B0604020202020204" pitchFamily="34" charset="0"/>
                <a:cs typeface="Arial" panose="020B0604020202020204" pitchFamily="34" charset="0"/>
              </a:rPr>
              <a:t>dance</a:t>
            </a:r>
            <a:r>
              <a:rPr lang="en-US" dirty="0">
                <a:cs typeface="Arial" panose="020B0604020202020204" pitchFamily="34" charset="0"/>
              </a:rPr>
              <a:t>.</a:t>
            </a:r>
            <a:endParaRPr lang="en-AU" dirty="0">
              <a:cs typeface="Arial" panose="020B0604020202020204" pitchFamily="34" charset="0"/>
            </a:endParaRPr>
          </a:p>
        </p:txBody>
      </p:sp>
      <p:sp>
        <p:nvSpPr>
          <p:cNvPr id="3" name="Slide Number Placeholder 2">
            <a:extLst>
              <a:ext uri="{FF2B5EF4-FFF2-40B4-BE49-F238E27FC236}">
                <a16:creationId xmlns:a16="http://schemas.microsoft.com/office/drawing/2014/main" id="{EA45543D-0053-DED4-8956-E3DC962589B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1799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A770-384C-2EB7-0EC2-1FA14CECA36B}"/>
              </a:ext>
            </a:extLst>
          </p:cNvPr>
          <p:cNvSpPr>
            <a:spLocks noGrp="1"/>
          </p:cNvSpPr>
          <p:nvPr>
            <p:ph type="title"/>
          </p:nvPr>
        </p:nvSpPr>
        <p:spPr/>
        <p:txBody>
          <a:bodyPr/>
          <a:lstStyle/>
          <a:p>
            <a:r>
              <a:rPr lang="en-US" dirty="0">
                <a:cs typeface="Arial" panose="020B0604020202020204" pitchFamily="34" charset="0"/>
              </a:rPr>
              <a:t>True or false – meter </a:t>
            </a:r>
            <a:endParaRPr lang="en-AU" dirty="0">
              <a:cs typeface="Arial" panose="020B0604020202020204" pitchFamily="34" charset="0"/>
            </a:endParaRPr>
          </a:p>
        </p:txBody>
      </p:sp>
      <p:sp>
        <p:nvSpPr>
          <p:cNvPr id="5" name="Text Placeholder 4">
            <a:extLst>
              <a:ext uri="{FF2B5EF4-FFF2-40B4-BE49-F238E27FC236}">
                <a16:creationId xmlns:a16="http://schemas.microsoft.com/office/drawing/2014/main" id="{02C6C4F4-76B9-2C7B-3546-9B700452A8AA}"/>
              </a:ext>
            </a:extLst>
          </p:cNvPr>
          <p:cNvSpPr>
            <a:spLocks noGrp="1"/>
          </p:cNvSpPr>
          <p:nvPr>
            <p:ph type="body" sz="quarter" idx="18"/>
          </p:nvPr>
        </p:nvSpPr>
        <p:spPr/>
        <p:txBody>
          <a:bodyPr/>
          <a:lstStyle/>
          <a:p>
            <a:r>
              <a:rPr lang="en-US" dirty="0">
                <a:cs typeface="Arial" panose="020B0604020202020204" pitchFamily="34" charset="0"/>
              </a:rPr>
              <a:t>‘I wandered lonely as a cloud’</a:t>
            </a:r>
            <a:endParaRPr lang="en-AU" dirty="0">
              <a:cs typeface="Arial" panose="020B0604020202020204" pitchFamily="34" charset="0"/>
            </a:endParaRPr>
          </a:p>
        </p:txBody>
      </p:sp>
      <p:sp>
        <p:nvSpPr>
          <p:cNvPr id="3" name="Content Placeholder 2">
            <a:extLst>
              <a:ext uri="{FF2B5EF4-FFF2-40B4-BE49-F238E27FC236}">
                <a16:creationId xmlns:a16="http://schemas.microsoft.com/office/drawing/2014/main" id="{33E2299B-B79A-CB81-CDAE-1BCB6FF26ED8}"/>
              </a:ext>
            </a:extLst>
          </p:cNvPr>
          <p:cNvSpPr>
            <a:spLocks noGrp="1"/>
          </p:cNvSpPr>
          <p:nvPr>
            <p:ph idx="1"/>
          </p:nvPr>
        </p:nvSpPr>
        <p:spPr>
          <a:xfrm>
            <a:off x="360000" y="1620000"/>
            <a:ext cx="11484000" cy="3357114"/>
          </a:xfrm>
        </p:spPr>
        <p:txBody>
          <a:bodyPr/>
          <a:lstStyle/>
          <a:p>
            <a:pPr marL="0" indent="0" algn="l" rtl="0" eaLnBrk="1" latinLnBrk="0" hangingPunct="1">
              <a:lnSpc>
                <a:spcPct val="150000"/>
              </a:lnSpc>
              <a:spcBef>
                <a:spcPts val="0"/>
              </a:spcBef>
              <a:spcAft>
                <a:spcPts val="1200"/>
              </a:spcAft>
            </a:pPr>
            <a:r>
              <a:rPr lang="en-AU" sz="1800" b="0" kern="1200" dirty="0">
                <a:solidFill>
                  <a:srgbClr val="22272B"/>
                </a:solidFill>
                <a:effectLst/>
                <a:cs typeface="Arial" panose="020B0604020202020204" pitchFamily="34" charset="0"/>
              </a:rPr>
              <a:t>Using your true or false cards, respond to the following statements:</a:t>
            </a:r>
          </a:p>
          <a:p>
            <a:pPr marL="342900" indent="-342900" algn="l" rtl="0" eaLnBrk="1" latinLnBrk="0" hangingPunct="1">
              <a:lnSpc>
                <a:spcPct val="150000"/>
              </a:lnSpc>
              <a:spcBef>
                <a:spcPts val="0"/>
              </a:spcBef>
              <a:spcAft>
                <a:spcPts val="1200"/>
              </a:spcAft>
              <a:buFont typeface="+mj-lt"/>
              <a:buAutoNum type="alphaLcParenR"/>
            </a:pPr>
            <a:r>
              <a:rPr lang="en-AU" dirty="0">
                <a:solidFill>
                  <a:srgbClr val="22272B"/>
                </a:solidFill>
                <a:cs typeface="Arial" panose="020B0604020202020204" pitchFamily="34" charset="0"/>
              </a:rPr>
              <a:t>A poetic foot refers to the number of syllables in a line.</a:t>
            </a:r>
          </a:p>
          <a:p>
            <a:pPr marL="342900" indent="-342900" algn="l" rtl="0" eaLnBrk="1" latinLnBrk="0" hangingPunct="1">
              <a:lnSpc>
                <a:spcPct val="150000"/>
              </a:lnSpc>
              <a:spcBef>
                <a:spcPts val="0"/>
              </a:spcBef>
              <a:spcAft>
                <a:spcPts val="1200"/>
              </a:spcAft>
              <a:buFont typeface="+mj-lt"/>
              <a:buAutoNum type="alphaLcParenR"/>
            </a:pPr>
            <a:r>
              <a:rPr lang="en-AU" dirty="0">
                <a:solidFill>
                  <a:srgbClr val="22272B"/>
                </a:solidFill>
                <a:cs typeface="Arial" panose="020B0604020202020204" pitchFamily="34" charset="0"/>
              </a:rPr>
              <a:t>Meter describes the type and number of feet per line.</a:t>
            </a:r>
          </a:p>
          <a:p>
            <a:pPr marL="342900" indent="-342900" algn="l" rtl="0" eaLnBrk="1" latinLnBrk="0" hangingPunct="1">
              <a:lnSpc>
                <a:spcPct val="150000"/>
              </a:lnSpc>
              <a:spcBef>
                <a:spcPts val="0"/>
              </a:spcBef>
              <a:spcAft>
                <a:spcPts val="1200"/>
              </a:spcAft>
              <a:buFont typeface="+mj-lt"/>
              <a:buAutoNum type="alphaLcParenR"/>
            </a:pPr>
            <a:r>
              <a:rPr lang="en-AU" dirty="0">
                <a:solidFill>
                  <a:srgbClr val="22272B"/>
                </a:solidFill>
                <a:cs typeface="Arial" panose="020B0604020202020204" pitchFamily="34" charset="0"/>
              </a:rPr>
              <a:t>Syllables are either stressed or unstressed.</a:t>
            </a:r>
          </a:p>
          <a:p>
            <a:pPr marL="342900" indent="-342900" algn="l" rtl="0" eaLnBrk="1" latinLnBrk="0" hangingPunct="1">
              <a:lnSpc>
                <a:spcPct val="150000"/>
              </a:lnSpc>
              <a:spcBef>
                <a:spcPts val="0"/>
              </a:spcBef>
              <a:spcAft>
                <a:spcPts val="1200"/>
              </a:spcAft>
              <a:buFont typeface="+mj-lt"/>
              <a:buAutoNum type="alphaLcParenR"/>
            </a:pPr>
            <a:r>
              <a:rPr lang="en-AU" dirty="0">
                <a:solidFill>
                  <a:srgbClr val="22272B"/>
                </a:solidFill>
                <a:cs typeface="Arial" panose="020B0604020202020204" pitchFamily="34" charset="0"/>
              </a:rPr>
              <a:t>An iamb sounds like galloping horses.</a:t>
            </a:r>
          </a:p>
          <a:p>
            <a:pPr marL="342900" indent="-342900" algn="l" rtl="0" eaLnBrk="1" latinLnBrk="0" hangingPunct="1">
              <a:lnSpc>
                <a:spcPct val="150000"/>
              </a:lnSpc>
              <a:spcBef>
                <a:spcPts val="0"/>
              </a:spcBef>
              <a:spcAft>
                <a:spcPts val="1200"/>
              </a:spcAft>
              <a:buFont typeface="+mj-lt"/>
              <a:buAutoNum type="alphaLcParenR"/>
            </a:pPr>
            <a:r>
              <a:rPr lang="en-AU" dirty="0">
                <a:solidFill>
                  <a:srgbClr val="22272B"/>
                </a:solidFill>
                <a:cs typeface="Arial" panose="020B0604020202020204" pitchFamily="34" charset="0"/>
              </a:rPr>
              <a:t>There are six feet per line in a tetrameter.</a:t>
            </a:r>
          </a:p>
          <a:p>
            <a:pPr marL="342900" indent="-342900" algn="l" rtl="0" eaLnBrk="1" latinLnBrk="0" hangingPunct="1">
              <a:lnSpc>
                <a:spcPct val="150000"/>
              </a:lnSpc>
              <a:spcBef>
                <a:spcPts val="0"/>
              </a:spcBef>
              <a:spcAft>
                <a:spcPts val="1200"/>
              </a:spcAft>
              <a:buFont typeface="+mj-lt"/>
              <a:buAutoNum type="alphaLcParenR"/>
            </a:pPr>
            <a:endParaRPr lang="en-AU" dirty="0">
              <a:effectLst/>
              <a:highlight>
                <a:srgbClr val="FFFF00"/>
              </a:highlight>
            </a:endParaRPr>
          </a:p>
          <a:p>
            <a:endParaRPr lang="en-AU" dirty="0">
              <a:highlight>
                <a:srgbClr val="FFFF00"/>
              </a:highlight>
            </a:endParaRPr>
          </a:p>
        </p:txBody>
      </p:sp>
      <p:sp>
        <p:nvSpPr>
          <p:cNvPr id="4" name="Slide Number Placeholder 3">
            <a:extLst>
              <a:ext uri="{FF2B5EF4-FFF2-40B4-BE49-F238E27FC236}">
                <a16:creationId xmlns:a16="http://schemas.microsoft.com/office/drawing/2014/main" id="{D3978E30-F7DD-246D-DD98-C406F140C7D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208450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9367929" cy="1615289"/>
          </a:xfrm>
        </p:spPr>
        <p:txBody>
          <a:bodyPr/>
          <a:lstStyle/>
          <a:p>
            <a:r>
              <a:rPr lang="en-AU" dirty="0">
                <a:cs typeface="Arial" panose="020B0604020202020204" pitchFamily="34" charset="0"/>
              </a:rPr>
              <a:t>Sharing learning intentions and success criteria</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1580565"/>
          </a:xfrm>
        </p:spPr>
        <p:txBody>
          <a:bodyPr/>
          <a:lstStyle/>
          <a:p>
            <a:r>
              <a:rPr lang="en-US" dirty="0">
                <a:cs typeface="Arial" panose="020B0604020202020204" pitchFamily="34" charset="0"/>
              </a:rPr>
              <a:t>Returning to the learning intentions and success criteria</a:t>
            </a:r>
            <a:endParaRPr lang="en-AU" dirty="0"/>
          </a:p>
        </p:txBody>
      </p:sp>
    </p:spTree>
    <p:extLst>
      <p:ext uri="{BB962C8B-B14F-4D97-AF65-F5344CB8AC3E}">
        <p14:creationId xmlns:p14="http://schemas.microsoft.com/office/powerpoint/2010/main" val="47394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 (2)</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44521"/>
            <a:ext cx="11303000" cy="37291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Learning intentions</a:t>
            </a:r>
            <a:endParaRPr lang="en-AU" sz="1800" b="1" dirty="0">
              <a:solidFill>
                <a:schemeClr val="accent1"/>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80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understand the form, rhyming structure and meter of ‘I wandered lonely as a cloud’</a:t>
            </a:r>
            <a:r>
              <a:rPr lang="en-AU" sz="1800" dirty="0">
                <a:latin typeface="Arial" panose="020B0604020202020204" pitchFamily="34" charset="0"/>
                <a:ea typeface="+mn-lt"/>
                <a:cs typeface="Arial" panose="020B0604020202020204" pitchFamily="34" charset="0"/>
              </a:rPr>
              <a:t> and how these are stylistic features of Romantic poetry.</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latin typeface="Arial" panose="020B0604020202020204" pitchFamily="34" charset="0"/>
                <a:cs typeface="Arial" panose="020B0604020202020204" pitchFamily="34" charset="0"/>
              </a:rPr>
              <a:t>[these could be co-constructed with the class or used as per the notes].</a:t>
            </a:r>
            <a:endParaRPr kumimoji="0" lang="en-US"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Public Sans"/>
              <a:buChar char="•"/>
              <a:tabLst/>
              <a:defRPr/>
            </a:pPr>
            <a:endParaRPr kumimoji="0" lang="en-US" sz="20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200" u="none" strike="noStrike" kern="1200" cap="none" spc="0" normalizeH="0" baseline="0" noProof="0" dirty="0">
              <a:ln>
                <a:noFill/>
              </a:ln>
              <a:solidFill>
                <a:srgbClr val="22272B"/>
              </a:solidFill>
              <a:effectLst/>
              <a:uLnTx/>
              <a:uFillTx/>
              <a:ea typeface="+mn-ea"/>
              <a:cs typeface="+mn-cs"/>
            </a:endParaRPr>
          </a:p>
        </p:txBody>
      </p:sp>
    </p:spTree>
    <p:extLst>
      <p:ext uri="{BB962C8B-B14F-4D97-AF65-F5344CB8AC3E}">
        <p14:creationId xmlns:p14="http://schemas.microsoft.com/office/powerpoint/2010/main" val="50926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60000" y="1356557"/>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Arial" panose="020B0604020202020204" pitchFamily="34" charset="0"/>
                <a:ea typeface="+mn-ea"/>
                <a:cs typeface="+mn-cs"/>
              </a:rPr>
              <a:t> </a:t>
            </a:r>
            <a:r>
              <a:rPr kumimoji="0" lang="en-AU" sz="120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and the NSW Curriculum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sz="1200" dirty="0">
                <a:effectLst/>
                <a:ea typeface="Calibri" panose="020F0502020204030204" pitchFamily="34" charset="0"/>
                <a:cs typeface="Arial" panose="020B0604020202020204" pitchFamily="34" charset="0"/>
              </a:rPr>
              <a:t>AERO (Australian Education Research Organisation) (2024) </a:t>
            </a:r>
            <a:r>
              <a:rPr lang="en-AU" sz="1200" i="1" u="sng" dirty="0">
                <a:solidFill>
                  <a:srgbClr val="0000FF"/>
                </a:solidFill>
                <a:effectLst/>
                <a:ea typeface="Calibri" panose="020F0502020204030204" pitchFamily="34" charset="0"/>
                <a:cs typeface="Arial" panose="020B0604020202020204" pitchFamily="34" charset="0"/>
                <a:hlinkClick r:id="rId6" tooltip="https://www.edresearch.edu.au/guides-resources/practice-guides/explain-learning-objectives"/>
              </a:rPr>
              <a:t>Explain learning objectives </a:t>
            </a:r>
            <a:r>
              <a:rPr lang="en-AU" sz="1200" u="sng" dirty="0">
                <a:solidFill>
                  <a:srgbClr val="0000FF"/>
                </a:solidFill>
                <a:effectLst/>
                <a:ea typeface="Calibri" panose="020F0502020204030204" pitchFamily="34" charset="0"/>
                <a:cs typeface="Arial" panose="020B0604020202020204" pitchFamily="34" charset="0"/>
                <a:hlinkClick r:id="rId6" tooltip="https://www.edresearch.edu.au/guides-resources/practice-guides/explain-learning-objectives"/>
              </a:rPr>
              <a:t>External link</a:t>
            </a:r>
            <a:r>
              <a:rPr lang="en-AU" sz="1200" dirty="0">
                <a:effectLst/>
                <a:ea typeface="Calibri" panose="020F0502020204030204" pitchFamily="34" charset="0"/>
                <a:cs typeface="Arial" panose="020B0604020202020204" pitchFamily="34" charset="0"/>
              </a:rPr>
              <a:t>, AERO, accessed 16 April 2024.</a:t>
            </a:r>
            <a:endParaRPr lang="en-AU" u="sng" dirty="0">
              <a:solidFill>
                <a:srgbClr val="2F5496"/>
              </a:solidFill>
              <a:effectLst/>
              <a:ea typeface="Arial" panose="020B0604020202020204" pitchFamily="34" charset="0"/>
              <a:cs typeface="Arial" panose="020B0604020202020204" pitchFamily="34" charset="0"/>
              <a:hlinkClick r:id="rId7"/>
            </a:endParaRPr>
          </a:p>
          <a:p>
            <a:pPr>
              <a:lnSpc>
                <a:spcPct val="150000"/>
              </a:lnSpc>
              <a:spcBef>
                <a:spcPts val="1200"/>
              </a:spcBef>
              <a:spcAft>
                <a:spcPts val="600"/>
              </a:spcAft>
            </a:pPr>
            <a:r>
              <a:rPr lang="en-AU" u="sng" dirty="0">
                <a:solidFill>
                  <a:srgbClr val="2F5496"/>
                </a:solidFill>
                <a:effectLst/>
                <a:ea typeface="Arial" panose="020B0604020202020204" pitchFamily="34" charset="0"/>
                <a:cs typeface="Arial" panose="020B0604020202020204" pitchFamily="34" charset="0"/>
                <a:hlinkClick r:id="rId7"/>
              </a:rPr>
              <a:t>English K–10 Syllabus</a:t>
            </a:r>
            <a:r>
              <a:rPr lang="en-AU" dirty="0">
                <a:effectLst/>
                <a:ea typeface="Arial" panose="020B0604020202020204" pitchFamily="34" charset="0"/>
                <a:cs typeface="Arial" panose="020B0604020202020204" pitchFamily="34" charset="0"/>
              </a:rPr>
              <a:t> © NSW Education Standards Authority (NESA) for and on behalf of the Crown in right of the State of New South Wales, 2022.</a:t>
            </a:r>
          </a:p>
          <a:p>
            <a:pPr>
              <a:lnSpc>
                <a:spcPct val="150000"/>
              </a:lnSpc>
              <a:spcBef>
                <a:spcPts val="1200"/>
              </a:spcBef>
              <a:spcAft>
                <a:spcPts val="600"/>
              </a:spcAft>
            </a:pPr>
            <a:r>
              <a:rPr lang="en-AU" dirty="0" err="1">
                <a:effectLst/>
                <a:ea typeface="Calibri" panose="020F0502020204030204" pitchFamily="34" charset="0"/>
                <a:cs typeface="Arial" panose="020B0604020202020204" pitchFamily="34" charset="0"/>
              </a:rPr>
              <a:t>Buntysmum</a:t>
            </a:r>
            <a:r>
              <a:rPr lang="en-AU" dirty="0">
                <a:effectLst/>
                <a:ea typeface="Calibri" panose="020F0502020204030204" pitchFamily="34" charset="0"/>
                <a:cs typeface="Arial" panose="020B0604020202020204" pitchFamily="34" charset="0"/>
              </a:rPr>
              <a:t> (2018) </a:t>
            </a:r>
            <a:r>
              <a:rPr lang="en-US" dirty="0">
                <a:effectLst/>
                <a:ea typeface="Calibri" panose="020F0502020204030204" pitchFamily="34" charset="0"/>
                <a:cs typeface="Arial" panose="020B0604020202020204" pitchFamily="34" charset="0"/>
                <a:hlinkClick r:id="rId8"/>
              </a:rPr>
              <a:t>'Daffodil, Flower, Flower background image' [image]</a:t>
            </a:r>
            <a:r>
              <a:rPr lang="en-US" dirty="0">
                <a:effectLst/>
                <a:ea typeface="Calibri" panose="020F0502020204030204" pitchFamily="34" charset="0"/>
                <a:cs typeface="Arial" panose="020B0604020202020204" pitchFamily="34" charset="0"/>
              </a:rPr>
              <a:t>, </a:t>
            </a:r>
            <a:r>
              <a:rPr lang="en-US" i="1" dirty="0">
                <a:effectLst/>
                <a:ea typeface="Calibri" panose="020F0502020204030204" pitchFamily="34" charset="0"/>
                <a:cs typeface="Arial" panose="020B0604020202020204" pitchFamily="34" charset="0"/>
              </a:rPr>
              <a:t>Buntysmum</a:t>
            </a:r>
            <a:r>
              <a:rPr lang="en-US" i="1"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Pixabay</a:t>
            </a:r>
            <a:r>
              <a:rPr lang="en-US" dirty="0">
                <a:ea typeface="Calibri" panose="020F0502020204030204" pitchFamily="34" charset="0"/>
                <a:cs typeface="Arial" panose="020B0604020202020204" pitchFamily="34" charset="0"/>
              </a:rPr>
              <a:t> website, accessed 21 May 2024.</a:t>
            </a:r>
          </a:p>
          <a:p>
            <a:pPr>
              <a:lnSpc>
                <a:spcPct val="150000"/>
              </a:lnSpc>
              <a:spcBef>
                <a:spcPts val="1200"/>
              </a:spcBef>
              <a:spcAft>
                <a:spcPts val="600"/>
              </a:spcAft>
            </a:pPr>
            <a:r>
              <a:rPr lang="en-AU" dirty="0">
                <a:ea typeface="Calibri" panose="020F0502020204030204" pitchFamily="34" charset="0"/>
                <a:cs typeface="Arial" panose="020B0604020202020204" pitchFamily="34" charset="0"/>
              </a:rPr>
              <a:t>Griffin P (2018) Assessment for teaching, Cambridge University Press.</a:t>
            </a:r>
          </a:p>
          <a:p>
            <a:pPr>
              <a:lnSpc>
                <a:spcPct val="150000"/>
              </a:lnSpc>
              <a:spcBef>
                <a:spcPts val="1200"/>
              </a:spcBef>
              <a:spcAft>
                <a:spcPts val="600"/>
              </a:spcAft>
            </a:pPr>
            <a:r>
              <a:rPr lang="en-AU" dirty="0">
                <a:effectLst/>
                <a:ea typeface="Arial" panose="020B0604020202020204" pitchFamily="34" charset="0"/>
              </a:rPr>
              <a:t>Wordsworth W (1807) ‘I wandered lonely as a cloud’ in </a:t>
            </a:r>
            <a:r>
              <a:rPr lang="en-AU" i="1" dirty="0">
                <a:effectLst/>
                <a:ea typeface="Arial" panose="020B0604020202020204" pitchFamily="34" charset="0"/>
              </a:rPr>
              <a:t>Moods of my own Mind. A</a:t>
            </a:r>
            <a:r>
              <a:rPr lang="en-AU" dirty="0">
                <a:effectLst/>
                <a:ea typeface="Arial" panose="020B0604020202020204" pitchFamily="34" charset="0"/>
              </a:rPr>
              <a:t> version of this is available at </a:t>
            </a:r>
            <a:r>
              <a:rPr lang="en-AU" u="sng" dirty="0">
                <a:solidFill>
                  <a:srgbClr val="2F5496"/>
                </a:solidFill>
                <a:effectLst/>
                <a:ea typeface="Arial" panose="020B0604020202020204" pitchFamily="34" charset="0"/>
                <a:hlinkClick r:id="rId9"/>
              </a:rPr>
              <a:t>Project Gutenberg</a:t>
            </a:r>
            <a:r>
              <a:rPr lang="en-AU" dirty="0">
                <a:effectLst/>
                <a:ea typeface="Arial" panose="020B0604020202020204" pitchFamily="34" charset="0"/>
              </a:rPr>
              <a:t>. This work is in the </a:t>
            </a:r>
            <a:r>
              <a:rPr lang="en-AU" u="sng" dirty="0">
                <a:solidFill>
                  <a:srgbClr val="2F5496"/>
                </a:solidFill>
                <a:effectLst/>
                <a:ea typeface="Arial" panose="020B0604020202020204" pitchFamily="34" charset="0"/>
                <a:hlinkClick r:id="rId10"/>
              </a:rPr>
              <a:t>public domain</a:t>
            </a:r>
            <a:r>
              <a:rPr lang="en-AU" dirty="0">
                <a:effectLst/>
                <a:ea typeface="Arial" panose="020B0604020202020204" pitchFamily="34" charset="0"/>
              </a:rPr>
              <a:t>.</a:t>
            </a:r>
            <a:endParaRPr lang="en-US" dirty="0">
              <a:ea typeface="Calibri" panose="020F0502020204030204" pitchFamily="34" charset="0"/>
              <a:cs typeface="Arial" panose="020B0604020202020204" pitchFamily="34" charset="0"/>
            </a:endParaRPr>
          </a:p>
          <a:p>
            <a:pPr>
              <a:lnSpc>
                <a:spcPct val="150000"/>
              </a:lnSpc>
              <a:spcBef>
                <a:spcPts val="1200"/>
              </a:spcBef>
              <a:spcAft>
                <a:spcPts val="600"/>
              </a:spcAft>
            </a:pPr>
            <a:endParaRPr lang="en-AU"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cs typeface="Arial" panose="020B0604020202020204" pitchFamily="34" charset="0"/>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u="sng" dirty="0"/>
              <a:t>© </a:t>
            </a:r>
            <a:r>
              <a:rPr lang="en-AU" u="sng" dirty="0">
                <a:cs typeface="Arial" panose="020B0604020202020204" pitchFamily="34" charset="0"/>
              </a:rPr>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Copyright Act 1968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2024.</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 (1)</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895535"/>
            <a:ext cx="11303000" cy="410413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Learning intentions</a:t>
            </a:r>
            <a:endParaRPr kumimoji="0" lang="en-AU" sz="1800" b="1" u="none" strike="noStrike" kern="1200" cap="none" spc="0" normalizeH="0" baseline="0" noProof="0" dirty="0">
              <a:ln>
                <a:noFill/>
              </a:ln>
              <a:solidFill>
                <a:schemeClr val="accent1"/>
              </a:solidFill>
              <a:effectLst/>
              <a:uLnTx/>
              <a:uFillTx/>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80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understand the form, rhyming structure and meter of ‘I wandered lonely as a cloud’</a:t>
            </a:r>
            <a:r>
              <a:rPr lang="en-AU" sz="1800" dirty="0">
                <a:latin typeface="Arial" panose="020B0604020202020204" pitchFamily="34" charset="0"/>
                <a:ea typeface="+mn-lt"/>
                <a:cs typeface="Arial" panose="020B0604020202020204" pitchFamily="34" charset="0"/>
              </a:rPr>
              <a:t> and how these are stylistic features of Romantic poetry.</a:t>
            </a:r>
          </a:p>
          <a:p>
            <a:pPr marR="0" lvl="0" algn="l" defTabSz="609585" rtl="0" eaLnBrk="1" fontAlgn="auto" latinLnBrk="0" hangingPunct="1">
              <a:lnSpc>
                <a:spcPct val="150000"/>
              </a:lnSpc>
              <a:spcBef>
                <a:spcPts val="0"/>
              </a:spcBef>
              <a:spcAft>
                <a:spcPts val="0"/>
              </a:spcAft>
              <a:buClrTx/>
              <a:buSzTx/>
              <a:tabLst/>
              <a:defRPr/>
            </a:pPr>
            <a:endParaRPr kumimoji="0" lang="en-AU"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609585" rtl="0" eaLnBrk="1" fontAlgn="auto" latinLnBrk="0" hangingPunct="1">
              <a:lnSpc>
                <a:spcPct val="150000"/>
              </a:lnSpc>
              <a:spcBef>
                <a:spcPts val="0"/>
              </a:spcBef>
              <a:spcAft>
                <a:spcPts val="0"/>
              </a:spcAft>
              <a:buClrTx/>
              <a:buSzTx/>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latin typeface="Arial" panose="020B0604020202020204" pitchFamily="34" charset="0"/>
                <a:cs typeface="Arial" panose="020B0604020202020204" pitchFamily="34" charset="0"/>
              </a:rPr>
              <a:t>[these could be co-constructed with the class or used as per the notes].</a:t>
            </a:r>
            <a:endParaRPr kumimoji="0" lang="en-US"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609585" rtl="0" eaLnBrk="1" fontAlgn="auto" latinLnBrk="0" hangingPunct="1">
              <a:lnSpc>
                <a:spcPct val="150000"/>
              </a:lnSpc>
              <a:spcBef>
                <a:spcPts val="0"/>
              </a:spcBef>
              <a:spcAft>
                <a:spcPts val="0"/>
              </a:spcAft>
              <a:buClrTx/>
              <a:buSzTx/>
              <a:tabLst/>
              <a:defRPr/>
            </a:pPr>
            <a:endParaRPr kumimoji="0" lang="en-AU"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Public Sans"/>
              <a:buChar char="•"/>
              <a:tabLst/>
              <a:defRPr/>
            </a:pPr>
            <a:endParaRPr kumimoji="0" lang="en-US"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dirty="0">
              <a:ln>
                <a:noFill/>
              </a:ln>
              <a:solidFill>
                <a:srgbClr val="22272B"/>
              </a:solidFill>
              <a:effectLst/>
              <a:uLnTx/>
              <a:uFillTx/>
              <a:ea typeface="+mn-ea"/>
              <a:cs typeface="+mn-cs"/>
            </a:endParaRPr>
          </a:p>
        </p:txBody>
      </p:sp>
    </p:spTree>
    <p:extLst>
      <p:ext uri="{BB962C8B-B14F-4D97-AF65-F5344CB8AC3E}">
        <p14:creationId xmlns:p14="http://schemas.microsoft.com/office/powerpoint/2010/main" val="33575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7226613" cy="800681"/>
          </a:xfrm>
        </p:spPr>
        <p:txBody>
          <a:bodyPr/>
          <a:lstStyle/>
          <a:p>
            <a:r>
              <a:rPr lang="en-US" dirty="0">
                <a:cs typeface="Arial" panose="020B0604020202020204" pitchFamily="34" charset="0"/>
              </a:rPr>
              <a:t>Connecting learning </a:t>
            </a:r>
            <a:endParaRPr lang="en-AU" dirty="0">
              <a:cs typeface="Arial" panose="020B0604020202020204" pitchFamily="34" charset="0"/>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a:xfrm>
            <a:off x="360000" y="360001"/>
            <a:ext cx="8031646" cy="994238"/>
          </a:xfrm>
        </p:spPr>
        <p:txBody>
          <a:bodyPr/>
          <a:lstStyle/>
          <a:p>
            <a:r>
              <a:rPr lang="en-AU" dirty="0">
                <a:cs typeface="Arial" panose="020B0604020202020204" pitchFamily="34" charset="0"/>
              </a:rPr>
              <a:t>Form, rhyming structure and meter of ‘How Do I Love Thee? (Sonnet 43)’</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5664563" cy="4340962"/>
          </a:xfrm>
        </p:spPr>
        <p:txBody>
          <a:bodyPr/>
          <a:lstStyle/>
          <a:p>
            <a:r>
              <a:rPr lang="en-AU" dirty="0">
                <a:cs typeface="Arial" panose="020B0604020202020204" pitchFamily="34" charset="0"/>
              </a:rPr>
              <a:t>In Year 8, Term 1 – Knowing the rules to break the rules, you may have studied ‘How Do I Love Thee? (Sonnet 43)’ by Elizabeth Browning.</a:t>
            </a:r>
          </a:p>
          <a:p>
            <a:pPr marL="285750" indent="-285750">
              <a:buFont typeface="Arial" panose="020B0604020202020204" pitchFamily="34" charset="0"/>
              <a:buChar char="•"/>
            </a:pPr>
            <a:r>
              <a:rPr lang="en-AU" dirty="0">
                <a:cs typeface="Arial" panose="020B0604020202020204" pitchFamily="34" charset="0"/>
              </a:rPr>
              <a:t>It is written in the form of a Petrarchan sonnet, which focuses on the topic of love. </a:t>
            </a:r>
          </a:p>
          <a:p>
            <a:pPr marL="285750" indent="-285750">
              <a:buFont typeface="Arial" panose="020B0604020202020204" pitchFamily="34" charset="0"/>
              <a:buChar char="•"/>
            </a:pPr>
            <a:r>
              <a:rPr lang="en-AU" dirty="0">
                <a:cs typeface="Arial" panose="020B0604020202020204" pitchFamily="34" charset="0"/>
              </a:rPr>
              <a:t>It is structured with an ABBAABBA CDCDCD rhyme scheme.</a:t>
            </a:r>
          </a:p>
          <a:p>
            <a:pPr marL="285750" indent="-285750">
              <a:buFont typeface="Arial" panose="020B0604020202020204" pitchFamily="34" charset="0"/>
              <a:buChar char="•"/>
            </a:pPr>
            <a:r>
              <a:rPr lang="en-AU" dirty="0">
                <a:cs typeface="Arial" panose="020B0604020202020204" pitchFamily="34" charset="0"/>
              </a:rPr>
              <a:t>It uses iambic pentameter (5 da-DUMs), meaning that it ‘sounds’ like a song when read aloud.</a:t>
            </a:r>
          </a:p>
          <a:p>
            <a:endParaRPr lang="en-AU" dirty="0"/>
          </a:p>
          <a:p>
            <a:endParaRPr lang="en-AU" dirty="0"/>
          </a:p>
        </p:txBody>
      </p:sp>
      <p:pic>
        <p:nvPicPr>
          <p:cNvPr id="2" name="Picture Placeholder 6">
            <a:extLst>
              <a:ext uri="{FF2B5EF4-FFF2-40B4-BE49-F238E27FC236}">
                <a16:creationId xmlns:a16="http://schemas.microsoft.com/office/drawing/2014/main" id="{92BB5A48-428C-5B2F-ACE7-BEDBC1FD63F9}"/>
              </a:ext>
              <a:ext uri="{C183D7F6-B498-43B3-948B-1728B52AA6E4}">
                <adec:decorative xmlns:adec="http://schemas.microsoft.com/office/drawing/2017/decorative" val="1"/>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u="none" strike="noStrike" kern="1200" cap="none" spc="0" normalizeH="0" baseline="0" noProof="0" dirty="0">
              <a:ln>
                <a:noFill/>
              </a:ln>
              <a:solidFill>
                <a:srgbClr val="22272B"/>
              </a:solidFill>
              <a:effectLst/>
              <a:uLnTx/>
              <a:uFillTx/>
              <a:ea typeface="+mn-ea"/>
              <a:cs typeface="+mn-cs"/>
            </a:endParaRPr>
          </a:p>
        </p:txBody>
      </p:sp>
    </p:spTree>
    <p:extLst>
      <p:ext uri="{BB962C8B-B14F-4D97-AF65-F5344CB8AC3E}">
        <p14:creationId xmlns:p14="http://schemas.microsoft.com/office/powerpoint/2010/main" val="379264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a:xfrm>
            <a:off x="360000" y="360000"/>
            <a:ext cx="8459909" cy="947939"/>
          </a:xfrm>
        </p:spPr>
        <p:txBody>
          <a:bodyPr anchor="t">
            <a:noAutofit/>
          </a:bodyPr>
          <a:lstStyle/>
          <a:p>
            <a:r>
              <a:rPr lang="en-AU" dirty="0">
                <a:cs typeface="Arial" panose="020B0604020202020204" pitchFamily="34" charset="0"/>
              </a:rPr>
              <a:t>Form, rhyming structure and meter of ‘The Echoing Green’ by William Blake</a:t>
            </a:r>
          </a:p>
        </p:txBody>
      </p:sp>
      <p:sp>
        <p:nvSpPr>
          <p:cNvPr id="2" name="Content Placeholder 1">
            <a:extLst>
              <a:ext uri="{FF2B5EF4-FFF2-40B4-BE49-F238E27FC236}">
                <a16:creationId xmlns:a16="http://schemas.microsoft.com/office/drawing/2014/main" id="{1C4F701B-F58C-0716-88B3-55A6FBA4A0E8}"/>
              </a:ext>
            </a:extLst>
          </p:cNvPr>
          <p:cNvSpPr>
            <a:spLocks noGrp="1"/>
          </p:cNvSpPr>
          <p:nvPr>
            <p:ph idx="1"/>
          </p:nvPr>
        </p:nvSpPr>
        <p:spPr>
          <a:xfrm>
            <a:off x="360000" y="1620000"/>
            <a:ext cx="11484000" cy="2407990"/>
          </a:xfrm>
        </p:spPr>
        <p:txBody>
          <a:bodyPr/>
          <a:lstStyle/>
          <a:p>
            <a:r>
              <a:rPr lang="en-AU" dirty="0">
                <a:cs typeface="Arial" panose="020B0604020202020204" pitchFamily="34" charset="0"/>
              </a:rPr>
              <a:t>In Year 8, Term 1 – Knowing the rules to break the rules, you may have studied ‘The Echoing Green’ by William Blake.</a:t>
            </a:r>
          </a:p>
          <a:p>
            <a:pPr marL="342900" indent="-342900">
              <a:buFont typeface="Arial" panose="020B0604020202020204" pitchFamily="34" charset="0"/>
              <a:buChar char="•"/>
            </a:pPr>
            <a:r>
              <a:rPr lang="en-AU" dirty="0">
                <a:cs typeface="Arial" panose="020B0604020202020204" pitchFamily="34" charset="0"/>
              </a:rPr>
              <a:t>It is structured in three 10-line stanzas, a form of Blake’s own invention.</a:t>
            </a:r>
          </a:p>
          <a:p>
            <a:pPr marL="342900" indent="-342900">
              <a:buFont typeface="Arial" panose="020B0604020202020204" pitchFamily="34" charset="0"/>
              <a:buChar char="•"/>
            </a:pPr>
            <a:r>
              <a:rPr lang="en-AU" dirty="0">
                <a:cs typeface="Arial" panose="020B0604020202020204" pitchFamily="34" charset="0"/>
              </a:rPr>
              <a:t>It uses an AABBCCDDEE FFGGHHIIJJ KKLLMMNNOO rhyme scheme.</a:t>
            </a:r>
          </a:p>
          <a:p>
            <a:pPr marL="342900" indent="-342900">
              <a:buFont typeface="Arial" panose="020B0604020202020204" pitchFamily="34" charset="0"/>
              <a:buChar char="•"/>
            </a:pPr>
            <a:r>
              <a:rPr lang="en-AU" dirty="0">
                <a:cs typeface="Arial" panose="020B0604020202020204" pitchFamily="34" charset="0"/>
              </a:rPr>
              <a:t>It is mostly written in iambic tetrameter (4 da-DUMs), with some variations throughout.</a:t>
            </a:r>
          </a:p>
          <a:p>
            <a:endParaRPr lang="en-US" dirty="0"/>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6</a:t>
            </a:fld>
            <a:endParaRPr kumimoji="0" lang="en-AU" sz="1200" u="none" strike="noStrike" kern="1200" cap="none" spc="0" normalizeH="0" baseline="0" noProof="0" dirty="0">
              <a:ln>
                <a:noFill/>
              </a:ln>
              <a:solidFill>
                <a:srgbClr val="22272B"/>
              </a:solidFill>
              <a:effectLst/>
              <a:uLnTx/>
              <a:uFillTx/>
              <a:ea typeface="+mn-ea"/>
              <a:cs typeface="+mn-cs"/>
            </a:endParaRPr>
          </a:p>
        </p:txBody>
      </p:sp>
    </p:spTree>
    <p:extLst>
      <p:ext uri="{BB962C8B-B14F-4D97-AF65-F5344CB8AC3E}">
        <p14:creationId xmlns:p14="http://schemas.microsoft.com/office/powerpoint/2010/main" val="224167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a:xfrm>
            <a:off x="360000" y="360000"/>
            <a:ext cx="8182116" cy="982663"/>
          </a:xfrm>
        </p:spPr>
        <p:txBody>
          <a:bodyPr/>
          <a:lstStyle/>
          <a:p>
            <a:r>
              <a:rPr lang="en-US" dirty="0">
                <a:cs typeface="Arial" panose="020B0604020202020204" pitchFamily="34" charset="0"/>
              </a:rPr>
              <a:t>Form, rhyming structure and meter of ‘The Black Rat’</a:t>
            </a:r>
            <a:endParaRPr lang="en-AU" dirty="0">
              <a:cs typeface="Arial" panose="020B0604020202020204" pitchFamily="34" charset="0"/>
            </a:endParaRP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sz="half" idx="1"/>
          </p:nvPr>
        </p:nvSpPr>
        <p:spPr/>
        <p:txBody>
          <a:bodyPr vert="horz" lIns="0" tIns="0" rIns="0" bIns="0" rtlCol="0" anchor="t">
            <a:noAutofit/>
          </a:bodyPr>
          <a:lstStyle/>
          <a:p>
            <a:r>
              <a:rPr lang="en-US" dirty="0">
                <a:cs typeface="Arial" panose="020B0604020202020204" pitchFamily="34" charset="0"/>
              </a:rPr>
              <a:t>In Year 9, Term 3 – Poetic purpose, you may have studied ‘The Black Rat’ by Iris Clayton. </a:t>
            </a:r>
          </a:p>
          <a:p>
            <a:pPr marL="285750" indent="-285750">
              <a:buFont typeface="Arial" panose="020B0604020202020204" pitchFamily="34" charset="0"/>
              <a:buChar char="•"/>
            </a:pPr>
            <a:r>
              <a:rPr lang="en-US" dirty="0">
                <a:cs typeface="Arial" panose="020B0604020202020204" pitchFamily="34" charset="0"/>
              </a:rPr>
              <a:t>It is written in the ballad </a:t>
            </a:r>
            <a:r>
              <a:rPr lang="en-US" b="1" dirty="0">
                <a:latin typeface="Arial" panose="020B0604020202020204" pitchFamily="34" charset="0"/>
                <a:cs typeface="Arial" panose="020B0604020202020204" pitchFamily="34" charset="0"/>
              </a:rPr>
              <a:t>form</a:t>
            </a:r>
            <a:r>
              <a:rPr lang="en-US" dirty="0">
                <a:cs typeface="Arial" panose="020B0604020202020204" pitchFamily="34" charset="0"/>
              </a:rPr>
              <a:t>, which traditionally uses 10 stanzas with 4 lines in each standard. </a:t>
            </a:r>
          </a:p>
          <a:p>
            <a:pPr marL="285750" indent="-285750">
              <a:buFont typeface="Arial" panose="020B0604020202020204" pitchFamily="34" charset="0"/>
              <a:buChar char="•"/>
            </a:pPr>
            <a:r>
              <a:rPr lang="en-US" dirty="0">
                <a:cs typeface="Arial" panose="020B0604020202020204" pitchFamily="34" charset="0"/>
              </a:rPr>
              <a:t>It uses a distinct AABB </a:t>
            </a:r>
            <a:r>
              <a:rPr lang="en-US" b="1" dirty="0">
                <a:latin typeface="Arial" panose="020B0604020202020204" pitchFamily="34" charset="0"/>
                <a:cs typeface="Arial" panose="020B0604020202020204" pitchFamily="34" charset="0"/>
              </a:rPr>
              <a:t>rhyme scheme </a:t>
            </a:r>
            <a:r>
              <a:rPr lang="en-US" dirty="0">
                <a:cs typeface="Arial" panose="020B0604020202020204" pitchFamily="34" charset="0"/>
              </a:rPr>
              <a:t>and a rhythm referred to as ballad </a:t>
            </a:r>
            <a:r>
              <a:rPr lang="en-US" b="1" dirty="0">
                <a:latin typeface="Arial" panose="020B0604020202020204" pitchFamily="34" charset="0"/>
                <a:cs typeface="Arial" panose="020B0604020202020204" pitchFamily="34" charset="0"/>
              </a:rPr>
              <a:t>meter</a:t>
            </a:r>
            <a:r>
              <a:rPr lang="en-US" b="1" dirty="0">
                <a:cs typeface="Arial" panose="020B0604020202020204" pitchFamily="34" charset="0"/>
              </a:rPr>
              <a:t> </a:t>
            </a:r>
            <a:r>
              <a:rPr lang="en-US" dirty="0">
                <a:cs typeface="Arial" panose="020B0604020202020204" pitchFamily="34" charset="0"/>
              </a:rPr>
              <a:t>to make it easy to remember and recite for entertainment.</a:t>
            </a:r>
            <a:endParaRPr lang="en-AU" dirty="0"/>
          </a:p>
          <a:p>
            <a:endParaRPr lang="en-AU" dirty="0"/>
          </a:p>
        </p:txBody>
      </p:sp>
      <p:sp>
        <p:nvSpPr>
          <p:cNvPr id="6" name="Content Placeholder 5">
            <a:extLst>
              <a:ext uri="{FF2B5EF4-FFF2-40B4-BE49-F238E27FC236}">
                <a16:creationId xmlns:a16="http://schemas.microsoft.com/office/drawing/2014/main" id="{DC27380F-2F79-F205-EF1A-48680A400DC9}"/>
              </a:ext>
            </a:extLst>
          </p:cNvPr>
          <p:cNvSpPr>
            <a:spLocks noGrp="1"/>
          </p:cNvSpPr>
          <p:nvPr>
            <p:ph sz="half" idx="19"/>
          </p:nvPr>
        </p:nvSpPr>
        <p:spPr>
          <a:xfrm>
            <a:off x="6675237" y="1886738"/>
            <a:ext cx="4850456" cy="2523216"/>
          </a:xfrm>
        </p:spPr>
        <p:txBody>
          <a:bodyPr/>
          <a:lstStyle/>
          <a:p>
            <a:r>
              <a:rPr lang="en-US" dirty="0">
                <a:cs typeface="Arial" panose="020B0604020202020204" pitchFamily="34" charset="0"/>
              </a:rPr>
              <a:t>Traditional ballad meter:</a:t>
            </a:r>
          </a:p>
          <a:p>
            <a:pPr marL="285750" indent="-285750">
              <a:buFont typeface="Arial" panose="020B0604020202020204" pitchFamily="34" charset="0"/>
              <a:buChar char="•"/>
            </a:pPr>
            <a:r>
              <a:rPr lang="en-US" dirty="0">
                <a:cs typeface="Arial" panose="020B0604020202020204" pitchFamily="34" charset="0"/>
              </a:rPr>
              <a:t>First and third lines of each stanza are written in tetrameter (4 feet or stresses)</a:t>
            </a:r>
          </a:p>
          <a:p>
            <a:pPr marL="285750" indent="-285750">
              <a:buFont typeface="Arial" panose="020B0604020202020204" pitchFamily="34" charset="0"/>
              <a:buChar char="•"/>
            </a:pPr>
            <a:r>
              <a:rPr lang="en-US" dirty="0">
                <a:cs typeface="Arial" panose="020B0604020202020204" pitchFamily="34" charset="0"/>
              </a:rPr>
              <a:t>Second and fourth lines are written in </a:t>
            </a:r>
            <a:r>
              <a:rPr lang="en-US" dirty="0" err="1">
                <a:cs typeface="Arial" panose="020B0604020202020204" pitchFamily="34" charset="0"/>
              </a:rPr>
              <a:t>trimeter</a:t>
            </a:r>
            <a:r>
              <a:rPr lang="en-US" dirty="0">
                <a:cs typeface="Arial" panose="020B0604020202020204" pitchFamily="34" charset="0"/>
              </a:rPr>
              <a:t> (3 feet or stresses)</a:t>
            </a:r>
          </a:p>
          <a:p>
            <a:endParaRPr lang="en-AU" dirty="0"/>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u="none" strike="noStrike" kern="1200" cap="none" spc="0" normalizeH="0" baseline="0" noProof="0" dirty="0">
              <a:ln>
                <a:noFill/>
              </a:ln>
              <a:solidFill>
                <a:srgbClr val="22272B"/>
              </a:solidFill>
              <a:effectLst/>
              <a:uLnTx/>
              <a:uFillTx/>
              <a:ea typeface="+mn-ea"/>
              <a:cs typeface="+mn-cs"/>
            </a:endParaRPr>
          </a:p>
        </p:txBody>
      </p:sp>
    </p:spTree>
    <p:extLst>
      <p:ext uri="{BB962C8B-B14F-4D97-AF65-F5344CB8AC3E}">
        <p14:creationId xmlns:p14="http://schemas.microsoft.com/office/powerpoint/2010/main" val="106103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Gradual release of  responsibility</a:t>
            </a:r>
            <a:endParaRPr lang="en-AU" dirty="0">
              <a:cs typeface="Arial" panose="020B0604020202020204" pitchFamily="34" charset="0"/>
            </a:endParaRPr>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8B89-6BB3-EB1D-3309-B6EB8274B973}"/>
              </a:ext>
            </a:extLst>
          </p:cNvPr>
          <p:cNvSpPr>
            <a:spLocks noGrp="1"/>
          </p:cNvSpPr>
          <p:nvPr>
            <p:ph type="title"/>
          </p:nvPr>
        </p:nvSpPr>
        <p:spPr/>
        <p:txBody>
          <a:bodyPr/>
          <a:lstStyle/>
          <a:p>
            <a:r>
              <a:rPr lang="en-US" dirty="0">
                <a:cs typeface="Arial" panose="020B0604020202020204" pitchFamily="34" charset="0"/>
              </a:rPr>
              <a:t>Definition of poetic feet and meter (1)</a:t>
            </a:r>
            <a:endParaRPr lang="en-AU" dirty="0">
              <a:cs typeface="Arial" panose="020B0604020202020204" pitchFamily="34" charset="0"/>
            </a:endParaRPr>
          </a:p>
        </p:txBody>
      </p:sp>
      <p:sp>
        <p:nvSpPr>
          <p:cNvPr id="15" name="Content Placeholder 14">
            <a:extLst>
              <a:ext uri="{FF2B5EF4-FFF2-40B4-BE49-F238E27FC236}">
                <a16:creationId xmlns:a16="http://schemas.microsoft.com/office/drawing/2014/main" id="{B493A369-0FE2-C114-5CA8-F953315A87B3}"/>
              </a:ext>
            </a:extLst>
          </p:cNvPr>
          <p:cNvSpPr>
            <a:spLocks noGrp="1"/>
          </p:cNvSpPr>
          <p:nvPr>
            <p:ph idx="1"/>
          </p:nvPr>
        </p:nvSpPr>
        <p:spPr>
          <a:xfrm>
            <a:off x="360000" y="1620000"/>
            <a:ext cx="11484000" cy="2384841"/>
          </a:xfrm>
        </p:spPr>
        <p:txBody>
          <a:bodyPr/>
          <a:lstStyle/>
          <a:p>
            <a:r>
              <a:rPr lang="en-US" dirty="0">
                <a:cs typeface="Arial" panose="020B0604020202020204" pitchFamily="34" charset="0"/>
              </a:rPr>
              <a:t>Romantic poems share similar concerns and values. The form and structure of Romantic poems contribute to the distinctive style of the literature for the movement.</a:t>
            </a:r>
          </a:p>
          <a:p>
            <a:r>
              <a:rPr lang="en-US" dirty="0">
                <a:cs typeface="Arial" panose="020B0604020202020204" pitchFamily="34" charset="0"/>
              </a:rPr>
              <a:t>In poetry,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feet</a:t>
            </a:r>
            <a:r>
              <a:rPr lang="en-US" dirty="0">
                <a:latin typeface="Arial" panose="020B0604020202020204" pitchFamily="34" charset="0"/>
                <a:cs typeface="Arial" panose="020B0604020202020204" pitchFamily="34" charset="0"/>
              </a:rPr>
              <a:t> </a:t>
            </a:r>
            <a:r>
              <a:rPr lang="en-US" dirty="0">
                <a:cs typeface="Arial" panose="020B0604020202020204" pitchFamily="34" charset="0"/>
              </a:rPr>
              <a:t>are used to describe different patterns of stressed and unstressed syllables used in each line, and </a:t>
            </a:r>
            <a:r>
              <a:rPr lang="en-US" b="1" dirty="0">
                <a:latin typeface="Arial" panose="020B0604020202020204" pitchFamily="34" charset="0"/>
                <a:cs typeface="Arial" panose="020B0604020202020204" pitchFamily="34" charset="0"/>
              </a:rPr>
              <a:t>meter</a:t>
            </a:r>
            <a:r>
              <a:rPr lang="en-US" dirty="0">
                <a:cs typeface="Arial" panose="020B0604020202020204" pitchFamily="34" charset="0"/>
              </a:rPr>
              <a:t> is used to describe the number of poetic feet used per line. Meter is defined by how many syllables or beats there are on each line and the pattern formed by the stressed or unstressed beats (feet). </a:t>
            </a:r>
          </a:p>
        </p:txBody>
      </p:sp>
      <p:sp>
        <p:nvSpPr>
          <p:cNvPr id="4" name="Slide Number Placeholder 3">
            <a:extLst>
              <a:ext uri="{FF2B5EF4-FFF2-40B4-BE49-F238E27FC236}">
                <a16:creationId xmlns:a16="http://schemas.microsoft.com/office/drawing/2014/main" id="{D69A9323-3B36-EFCA-5643-050DA6717AB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291817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4526</Words>
  <Application>Microsoft Office PowerPoint</Application>
  <PresentationFormat>Widescreen</PresentationFormat>
  <Paragraphs>287</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Public Sans</vt:lpstr>
      <vt:lpstr>Public Sans Light</vt:lpstr>
      <vt:lpstr>Times New Roman</vt:lpstr>
      <vt:lpstr>Arial</vt:lpstr>
      <vt:lpstr>Calibri</vt:lpstr>
      <vt:lpstr>3_NSWG Corporate</vt:lpstr>
      <vt:lpstr>Year 10, Term 2 – Reshaping the world</vt:lpstr>
      <vt:lpstr>Sharing learning intentions and success criteria</vt:lpstr>
      <vt:lpstr>Learning intentions and success criteria (1)</vt:lpstr>
      <vt:lpstr>Connecting learning </vt:lpstr>
      <vt:lpstr>Form, rhyming structure and meter of ‘How Do I Love Thee? (Sonnet 43)’</vt:lpstr>
      <vt:lpstr>Form, rhyming structure and meter of ‘The Echoing Green’ by William Blake</vt:lpstr>
      <vt:lpstr>Form, rhyming structure and meter of ‘The Black Rat’</vt:lpstr>
      <vt:lpstr>Gradual release of  responsibility</vt:lpstr>
      <vt:lpstr>Definition of poetic feet and meter (1)</vt:lpstr>
      <vt:lpstr>Definition of poetic feet and meter (2)</vt:lpstr>
      <vt:lpstr>Types of meter</vt:lpstr>
      <vt:lpstr>Form of ‘I wandered lonely as a cloud’</vt:lpstr>
      <vt:lpstr>Rhyming structure in ‘I wandered lonely as a cloud’</vt:lpstr>
      <vt:lpstr>Meter in ‘I wandered lonely as a cloud’ (1)</vt:lpstr>
      <vt:lpstr>Meter in ‘I wandered lonely as a cloud’ (2)</vt:lpstr>
      <vt:lpstr>Checking for understanding</vt:lpstr>
      <vt:lpstr>True or false – form </vt:lpstr>
      <vt:lpstr>Quick response – rhyme structure</vt:lpstr>
      <vt:lpstr>True or false – meter </vt:lpstr>
      <vt:lpstr>Returning to the learning intentions and success criteria</vt:lpstr>
      <vt:lpstr>Learning intentions and success criteria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 rhyme structure and meter – Phase 3, resource 2</dc:title>
  <dc:creator>NSW Department of Education</dc:creator>
  <cp:keywords>stage 5, year 10, english, resource</cp:keywords>
  <dcterms:created xsi:type="dcterms:W3CDTF">2024-08-01T22:59:28Z</dcterms:created>
  <dcterms:modified xsi:type="dcterms:W3CDTF">2024-08-01T23:00:15Z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2024-08-01T22:59:39Z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3c6466f8-4ae7-40e2-9679-cd98b165fdf3</vt:lpwstr>
  </property>
  <property fmtid="{D5CDD505-2E9C-101B-9397-08002B2CF9AE}" pid="8" name="MSIP_Label_b603dfd7-d93a-4381-a340-2995d8282205_ContentBits">
    <vt:lpwstr>0</vt:lpwstr>
  </property>
</Properties>
</file>