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6" r:id="rId4"/>
  </p:sldMasterIdLst>
  <p:notesMasterIdLst>
    <p:notesMasterId r:id="rId20"/>
  </p:notesMasterIdLst>
  <p:handoutMasterIdLst>
    <p:handoutMasterId r:id="rId21"/>
  </p:handoutMasterIdLst>
  <p:sldIdLst>
    <p:sldId id="257" r:id="rId5"/>
    <p:sldId id="372" r:id="rId6"/>
    <p:sldId id="377" r:id="rId7"/>
    <p:sldId id="260" r:id="rId8"/>
    <p:sldId id="363" r:id="rId9"/>
    <p:sldId id="258" r:id="rId10"/>
    <p:sldId id="364" r:id="rId11"/>
    <p:sldId id="373" r:id="rId12"/>
    <p:sldId id="365" r:id="rId13"/>
    <p:sldId id="374" r:id="rId14"/>
    <p:sldId id="375" r:id="rId15"/>
    <p:sldId id="270" r:id="rId16"/>
    <p:sldId id="376" r:id="rId17"/>
    <p:sldId id="360" r:id="rId18"/>
    <p:sldId id="361" r:id="rId19"/>
  </p:sldIdLst>
  <p:sldSz cx="12192000" cy="6858000"/>
  <p:notesSz cx="6858000" cy="9144000"/>
  <p:embeddedFontLst>
    <p:embeddedFont>
      <p:font typeface="Public Sans" panose="020B0604020202020204" charset="0"/>
      <p:regular r:id="rId22"/>
      <p:bold r:id="rId23"/>
      <p:italic r:id="rId24"/>
      <p:boldItalic r:id="rId25"/>
    </p:embeddedFont>
    <p:embeddedFont>
      <p:font typeface="Public Sans Light" panose="020B0604020202020204" charset="0"/>
      <p:regular r:id="rId26"/>
      <p: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4553223-E00F-072B-BC82-3124AF913161}" name="Tegan Morgan" initials="TM" userId="S::Tegan.Morgan12@det.nsw.edu.au::7439718b-110c-4a5d-a456-163b74535554" providerId="AD"/>
  <p188:author id="{9E900F56-96F0-A2C5-2EC5-4A5CA6B1A37B}" name="Nadine Cannings" initials="NC" userId="S::Nadine.Cannings@det.nsw.edu.au::edc68fe4-7015-48b6-a6c0-a33df6c27bb6" providerId="AD"/>
  <p188:author id="{55A6C75A-7153-A7FA-AB60-4EB992A208B8}" name="Kyra Rose" initials="KR" userId="S::Kyra.Rose@det.nsw.edu.au::e07a1653-7d96-4136-a464-a8f8d6b7e062" providerId="AD"/>
  <p188:author id="{FAA49185-EE96-76D8-B997-27D35C680BEE}" name="Maureen O'Keefe" initials="MO" userId="S::Maureen.OKeefe5@det.nsw.edu.au::468623b9-9c4e-4b2f-9db4-30ddd450a219" providerId="AD"/>
  <p188:author id="{2A0D7FAD-0FB2-89A2-E109-6D5DBB098FD9}" name="Kylie Davis" initials="KD" userId="S::kylie.davis28@det.nsw.edu.au::7921ae33-6528-458f-bbd6-4afd26153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88435" autoAdjust="0"/>
  </p:normalViewPr>
  <p:slideViewPr>
    <p:cSldViewPr snapToGrid="0">
      <p:cViewPr varScale="1">
        <p:scale>
          <a:sx n="93" d="100"/>
          <a:sy n="93" d="100"/>
        </p:scale>
        <p:origin x="450" y="9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resource is designed to support Phase 2, sequence 2.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5820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g</a:t>
            </a:r>
            <a:r>
              <a:rPr lang="en-US" dirty="0">
                <a:latin typeface="Calibri"/>
                <a:cs typeface="Calibri"/>
              </a:rPr>
              <a:t>ive students 2 minutes to jot down all the things they would expect to see in a play classified as a tragedy.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4671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Shakespearean tragedies explored the downfall of the protagonist, often someone of high social standing. The genre explores what happens when the main character makes a mistake. There is a high death toll in tragedies, with order only being restored to the world in which they lived with the death of the protagonist.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805156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a</a:t>
            </a:r>
            <a:r>
              <a:rPr lang="en-US" dirty="0">
                <a:latin typeface="Calibri"/>
                <a:cs typeface="Calibri"/>
              </a:rPr>
              <a:t>s a short check for understanding, ask students to complete the questions on the following slide. Follow up with any clarification as required.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460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Teacher note: </a:t>
            </a:r>
            <a:r>
              <a:rPr lang="en-AU" b="0" dirty="0">
                <a:latin typeface="Public Sans"/>
              </a:rPr>
              <a:t>s</a:t>
            </a:r>
            <a:r>
              <a:rPr lang="en-AU" dirty="0">
                <a:latin typeface="Public Sans"/>
              </a:rPr>
              <a:t>tudents are to answer the questions in their workbooks.</a:t>
            </a:r>
            <a:endParaRPr lang="en-US"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003027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contains references for this resource.</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5766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rgbClr val="333333"/>
                </a:solidFill>
                <a:highlight>
                  <a:srgbClr val="FFFFFF"/>
                </a:highlight>
                <a:latin typeface="Public Sans"/>
              </a:rPr>
              <a:t>Teacher note: </a:t>
            </a:r>
            <a:r>
              <a:rPr lang="en-AU" dirty="0">
                <a:solidFill>
                  <a:srgbClr val="333333"/>
                </a:solidFill>
                <a:highlight>
                  <a:srgbClr val="FFFFFF"/>
                </a:highlight>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co-constructing with students, teachers use their expertise to guide student thinking, and often model and use exemplars to show students what success 'looks like'.</a:t>
            </a:r>
            <a:endParaRPr lang="en-US" dirty="0">
              <a:solidFill>
                <a:srgbClr val="333333"/>
              </a:solidFill>
              <a:highlight>
                <a:srgbClr val="FFFFFF"/>
              </a:highlight>
              <a:latin typeface="Public Sans"/>
            </a:endParaRPr>
          </a:p>
          <a:p>
            <a:endParaRPr lang="en-US" b="0" i="0" dirty="0">
              <a:solidFill>
                <a:srgbClr val="333333"/>
              </a:solidFill>
              <a:effectLst/>
              <a:highlight>
                <a:srgbClr val="FFFFFF"/>
              </a:highlight>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22633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US" b="0" dirty="0">
                <a:latin typeface="Calibri"/>
                <a:cs typeface="Calibri"/>
              </a:rPr>
              <a:t>t</a:t>
            </a:r>
            <a:r>
              <a:rPr lang="en-US" dirty="0">
                <a:latin typeface="Calibri"/>
                <a:cs typeface="Calibri"/>
              </a:rPr>
              <a:t>he intention of this PowerPoint is to develop an understanding of the features of the 3 key genres Shakespeare's plays are commonly classified as. </a:t>
            </a:r>
          </a:p>
          <a:p>
            <a:r>
              <a:rPr lang="en-AU" b="0" dirty="0"/>
              <a:t>Use this slide to clarify what students are learning and why. </a:t>
            </a:r>
            <a:endParaRPr lang="en-AU" dirty="0"/>
          </a:p>
          <a:p>
            <a:pPr marL="171450" indent="-171450">
              <a:buFont typeface="Arial,Sans-Serif"/>
              <a:buChar char="•"/>
            </a:pPr>
            <a:r>
              <a:rPr lang="en-AU" dirty="0"/>
              <a:t>Learning intentions and success criteria are best co-constructed with students. Adapt the learning intention as required and add matching success criteria.</a:t>
            </a:r>
          </a:p>
          <a:p>
            <a:pPr marL="171450" indent="-171450">
              <a:buFont typeface="Arial,Sans-Serif"/>
              <a:buChar char="•"/>
            </a:pPr>
            <a:r>
              <a:rPr lang="en-AU" dirty="0"/>
              <a:t>LISC is not necessarily presented at the beginning of the lesson. Teacher needs to consider most effectual time to introduce.</a:t>
            </a:r>
          </a:p>
          <a:p>
            <a:pPr marL="171450" indent="-171450">
              <a:buFont typeface="Arial,Sans-Serif"/>
              <a:buChar char="•"/>
            </a:pPr>
            <a:r>
              <a:rPr lang="en-AU" dirty="0"/>
              <a:t>LISC should be revisited during the lesson to support students' evaluation of their learning.</a:t>
            </a:r>
            <a:endParaRPr lang="en-AU" b="0" dirty="0"/>
          </a:p>
          <a:p>
            <a:pPr marL="171450" indent="-171450">
              <a:buFont typeface="Arial,Sans-Serif"/>
              <a:buChar char="•"/>
            </a:pPr>
            <a:r>
              <a:rPr lang="en-AU" b="0" dirty="0"/>
              <a:t>Success criteria should be communicated to students, so they understand what it looks like to achieve the learning intention. The success criteria breaks the learning intention into smaller, more manageable actions and shows students what they must be able to do, say, make, create or perform to demonstrate their learning. </a:t>
            </a:r>
          </a:p>
          <a:p>
            <a:pPr marL="171450" indent="-171450">
              <a:buFont typeface="Arial,Sans-Serif"/>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a:t>
            </a:r>
          </a:p>
          <a:p>
            <a:pPr marL="0" indent="0">
              <a:buFont typeface="Arial,Sans-Serif"/>
              <a:buNone/>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285750" indent="-285750">
              <a:buFont typeface="Arial" panose="020B0604020202020204" pitchFamily="34" charset="0"/>
              <a:buChar char="•"/>
            </a:pPr>
            <a:r>
              <a:rPr lang="en-US" dirty="0">
                <a:latin typeface="Public Sans"/>
              </a:rPr>
              <a:t>identify Shakespeare’s key literary genres</a:t>
            </a:r>
          </a:p>
          <a:p>
            <a:pPr marL="285750" indent="-285750">
              <a:buFont typeface="Arial" panose="020B0604020202020204" pitchFamily="34" charset="0"/>
              <a:buChar char="•"/>
            </a:pPr>
            <a:r>
              <a:rPr lang="en-US" dirty="0">
                <a:latin typeface="Public Sans"/>
              </a:rPr>
              <a:t>identify the features of the 3 main genres.</a:t>
            </a:r>
            <a:endParaRPr lang="en-AU" dirty="0"/>
          </a:p>
          <a:p>
            <a:pPr marL="0" indent="0">
              <a:buFont typeface="Arial" panose="020B0604020202020204" pitchFamily="34" charset="0"/>
              <a:buNone/>
            </a:pPr>
            <a:endParaRPr lang="en-AU" dirty="0"/>
          </a:p>
          <a:p>
            <a:pPr marL="171450" indent="-171450">
              <a:buFont typeface="Arial,Sans-Serif"/>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g</a:t>
            </a:r>
            <a:r>
              <a:rPr lang="en-AU" dirty="0">
                <a:latin typeface="Public Sans"/>
              </a:rPr>
              <a:t>ive students 2 minutes to jot down any knowledge they have about the types of plays Shakespeare wrote. Some prompts you could provide them with are:</a:t>
            </a:r>
            <a:endParaRPr lang="en-US" dirty="0"/>
          </a:p>
          <a:p>
            <a:pPr marL="285750" indent="-285750">
              <a:buFont typeface="Arial"/>
              <a:buChar char="•"/>
            </a:pPr>
            <a:r>
              <a:rPr lang="en-AU" dirty="0">
                <a:latin typeface="Public Sans"/>
              </a:rPr>
              <a:t>What are some of the common features of Shakespeare's plays?</a:t>
            </a:r>
          </a:p>
          <a:p>
            <a:pPr marL="285750" indent="-285750">
              <a:buFont typeface="Arial"/>
              <a:buChar char="•"/>
            </a:pPr>
            <a:r>
              <a:rPr lang="en-AU" dirty="0">
                <a:latin typeface="Public Sans"/>
              </a:rPr>
              <a:t>Think about any Shakespearean plays you know of, what happens in them?</a:t>
            </a:r>
          </a:p>
          <a:p>
            <a:pPr marL="285750" indent="-285750">
              <a:buFont typeface="Arial"/>
              <a:buChar char="•"/>
            </a:pPr>
            <a:endParaRPr lang="en-AU" dirty="0"/>
          </a:p>
          <a:p>
            <a:r>
              <a:rPr lang="en-AU" dirty="0">
                <a:latin typeface="Public Sans"/>
              </a:rPr>
              <a:t>Discuss with students what they know about the features of Shakespeare's plays.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7765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W</a:t>
            </a:r>
            <a:r>
              <a:rPr lang="en-AU" dirty="0">
                <a:latin typeface="Public Sans"/>
              </a:rPr>
              <a:t>illiam Shakespeare's plays are generally categorised as 3 key genres – histories, comedies and tragedies. The focus of this program is </a:t>
            </a:r>
            <a:r>
              <a:rPr lang="en-AU" i="1" dirty="0">
                <a:latin typeface="Public Sans"/>
              </a:rPr>
              <a:t>The Tragedy of Romeo and Juliet</a:t>
            </a:r>
            <a:r>
              <a:rPr lang="en-AU" dirty="0">
                <a:latin typeface="Public Sans"/>
              </a:rPr>
              <a:t>, but we will also look at the features of the historical and comedic plays Shakespeare created.</a:t>
            </a:r>
          </a:p>
          <a:p>
            <a:endParaRPr lang="en-AU" dirty="0">
              <a:latin typeface="Public Sans"/>
            </a:endParaRPr>
          </a:p>
          <a:p>
            <a:r>
              <a:rPr lang="en-AU" dirty="0">
                <a:latin typeface="Public Sans"/>
              </a:rPr>
              <a:t>For this exercise and keeping in mind this is the first time Shakespeare has been taught in the English Curriculum Team's scope and sequence, the problem plays are not covered in this program.</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91884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s</a:t>
            </a:r>
            <a:r>
              <a:rPr lang="en-US" dirty="0">
                <a:latin typeface="Calibri"/>
                <a:cs typeface="Calibri"/>
              </a:rPr>
              <a:t>tudents are to take 2 minutes to </a:t>
            </a:r>
            <a:r>
              <a:rPr lang="en-US" dirty="0" err="1">
                <a:latin typeface="Calibri"/>
                <a:cs typeface="Calibri"/>
              </a:rPr>
              <a:t>hypothesise</a:t>
            </a:r>
            <a:r>
              <a:rPr lang="en-US" dirty="0">
                <a:latin typeface="Calibri"/>
                <a:cs typeface="Calibri"/>
              </a:rPr>
              <a:t> what Shakespeare's history plays are about, based only on the title of the genre and their prior knowledge.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7252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Shakespeare wrote 10 histories. Each explored the reign of an English king who lived between the 12th and 16th centuries. While based on events that took place, it is important to remember that these plays were works of fiction. The histories give audiences insight into the political processes of the times, as well as letting them see what life was like for different social classes, ranging from the poor to the monarch.</a:t>
            </a:r>
          </a:p>
          <a:p>
            <a:endParaRPr lang="en-AU" dirty="0"/>
          </a:p>
          <a:p>
            <a:r>
              <a:rPr lang="en-AU" dirty="0">
                <a:latin typeface="Public Sans"/>
              </a:rPr>
              <a:t>While they are identified as histories, comedies and tragedies, Shakespeare would include elements of other genres in his plays.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7950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t</a:t>
            </a:r>
            <a:r>
              <a:rPr lang="en-US" dirty="0">
                <a:latin typeface="Calibri"/>
                <a:cs typeface="Calibri"/>
              </a:rPr>
              <a:t>eacher can prompt the students' consideration of the features of a Shakespearean comedy by asking what they know about the genre, what they think Shakespeare's comedies may have been about. Would Shakespearean society have found the same things as us funny?</a:t>
            </a:r>
            <a:endParaRPr lang="en-US" dirty="0"/>
          </a:p>
          <a:p>
            <a:r>
              <a:rPr lang="en-US" dirty="0">
                <a:latin typeface="Calibri"/>
                <a:cs typeface="Calibri"/>
              </a:rPr>
              <a:t>Students share their ideas with a partner and can feedback to class.</a:t>
            </a: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825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Teacher note: </a:t>
            </a:r>
            <a:r>
              <a:rPr lang="en-AU" b="0" dirty="0">
                <a:latin typeface="Public Sans"/>
              </a:rPr>
              <a:t>a</a:t>
            </a:r>
            <a:r>
              <a:rPr lang="en-AU" dirty="0">
                <a:latin typeface="Public Sans"/>
              </a:rPr>
              <a:t> Shakespearean comedy was quite different to the modern understanding of the genre. </a:t>
            </a:r>
            <a:endParaRPr lang="en-US" dirty="0"/>
          </a:p>
          <a:p>
            <a:pPr>
              <a:defRPr/>
            </a:pPr>
            <a:r>
              <a:rPr lang="en-AU" dirty="0">
                <a:latin typeface="Public Sans"/>
              </a:rPr>
              <a:t>A play featured lots of wordplay, such as puns and thinly veiled insults. Common features of comedies included mistaken identity and disguises, such as </a:t>
            </a:r>
            <a:r>
              <a:rPr lang="en-AU" i="1" dirty="0">
                <a:latin typeface="Public Sans"/>
              </a:rPr>
              <a:t>Twelfth Night</a:t>
            </a:r>
            <a:r>
              <a:rPr lang="en-AU" dirty="0">
                <a:latin typeface="Public Sans"/>
              </a:rPr>
              <a:t> where a young woman dresses as a man and is thought to be her twin brother. It was partly the mistaken identity and disguises that contributed to the confusing plots of these plays. </a:t>
            </a:r>
            <a:endParaRPr lang="en-AU" dirty="0"/>
          </a:p>
          <a:p>
            <a:pPr>
              <a:defRPr/>
            </a:pPr>
            <a:r>
              <a:rPr lang="en-AU" dirty="0">
                <a:latin typeface="Public Sans"/>
              </a:rPr>
              <a:t>Although they were supposed to be light-hearted, Shakespeare's comedies regularly featured death and tragedy.</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98524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7041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9803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167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1481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659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8935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329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8845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1901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79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2406633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curriculum.nsw.edu.au/" TargetMode="External"/><Relationship Id="rId3" Type="http://schemas.openxmlformats.org/officeDocument/2006/relationships/hyperlink" Target="https://curriculum.nsw.edu.au/learning-areas/english/english-k-10-2022/overview" TargetMode="External"/><Relationship Id="rId7" Type="http://schemas.openxmlformats.org/officeDocument/2006/relationships/hyperlink" Target="https://educationstandards.nsw.edu.au/wps/portal/nesa/home"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educationstandards.nsw.edu.au/wps/portal/nesa/mini-footer/copyright" TargetMode="External"/><Relationship Id="rId5" Type="http://schemas.openxmlformats.org/officeDocument/2006/relationships/hyperlink" Target="https://nosweatshakespeare.com/plays/types/" TargetMode="External"/><Relationship Id="rId4" Type="http://schemas.openxmlformats.org/officeDocument/2006/relationships/hyperlink" Target="https://www.edresearch.edu.au/sites/default/files/2024-02/explain-learning-objectives-aa.pdf"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E8C6DD31-5F1B-2FE5-ABE4-11347BC23503}"/>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5" name="Picture Placeholder 4" descr="A person reading a book in a library&#10;&#10;Description automatically generated">
            <a:extLst>
              <a:ext uri="{FF2B5EF4-FFF2-40B4-BE49-F238E27FC236}">
                <a16:creationId xmlns:a16="http://schemas.microsoft.com/office/drawing/2014/main" id="{4C6C3BFC-7168-E239-61F1-71482D063F33}"/>
              </a:ext>
            </a:extLst>
          </p:cNvPr>
          <p:cNvPicPr>
            <a:picLocks noGrp="1" noChangeAspect="1"/>
          </p:cNvPicPr>
          <p:nvPr>
            <p:ph type="pic" sz="quarter" idx="13"/>
          </p:nvPr>
        </p:nvPicPr>
        <p:blipFill>
          <a:blip r:embed="rId3"/>
          <a:srcRect l="16416" r="34334"/>
          <a:stretch/>
        </p:blipFill>
        <p:spPr>
          <a:xfrm>
            <a:off x="7128000" y="0"/>
            <a:ext cx="5063723" cy="6858000"/>
          </a:xfrm>
        </p:spPr>
      </p:pic>
      <p:sp>
        <p:nvSpPr>
          <p:cNvPr id="3" name="Text Placeholder 14">
            <a:extLst>
              <a:ext uri="{FF2B5EF4-FFF2-40B4-BE49-F238E27FC236}">
                <a16:creationId xmlns:a16="http://schemas.microsoft.com/office/drawing/2014/main" id="{1CA64EAB-A30D-D7D5-0D75-609BAB8A5FAA}"/>
              </a:ext>
            </a:extLst>
          </p:cNvPr>
          <p:cNvSpPr>
            <a:spLocks noGrp="1"/>
          </p:cNvSpPr>
          <p:nvPr>
            <p:ph type="body" sz="quarter" idx="16"/>
          </p:nvPr>
        </p:nvSpPr>
        <p:spPr>
          <a:xfrm>
            <a:off x="540001" y="5521444"/>
            <a:ext cx="6255975" cy="360000"/>
          </a:xfrm>
        </p:spPr>
        <p:txBody>
          <a:bodyPr/>
          <a:lstStyle/>
          <a:p>
            <a:r>
              <a:rPr lang="en-AU" dirty="0">
                <a:latin typeface="Arial" panose="020B0604020202020204" pitchFamily="34" charset="0"/>
                <a:cs typeface="Arial" panose="020B0604020202020204" pitchFamily="34" charset="0"/>
              </a:rPr>
              <a:t>Shakespeare's genres</a:t>
            </a:r>
          </a:p>
        </p:txBody>
      </p:sp>
      <p:sp>
        <p:nvSpPr>
          <p:cNvPr id="2" name="Text Placeholder 7">
            <a:extLst>
              <a:ext uri="{FF2B5EF4-FFF2-40B4-BE49-F238E27FC236}">
                <a16:creationId xmlns:a16="http://schemas.microsoft.com/office/drawing/2014/main" id="{51308ED3-B2E9-77FF-1172-66AC2BAF09A7}"/>
              </a:ext>
            </a:extLst>
          </p:cNvPr>
          <p:cNvSpPr txBox="1">
            <a:spLocks/>
          </p:cNvSpPr>
          <p:nvPr/>
        </p:nvSpPr>
        <p:spPr>
          <a:xfrm>
            <a:off x="539999" y="4385568"/>
            <a:ext cx="6255977" cy="514423"/>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Arial" panose="020B0604020202020204" pitchFamily="34" charset="0"/>
                <a:cs typeface="Arial" panose="020B0604020202020204" pitchFamily="34" charset="0"/>
              </a:rPr>
              <a:t>Phase 2, resource 3 – Shakespeare's genres</a:t>
            </a: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a:latin typeface="Arial" panose="020B0604020202020204" pitchFamily="34" charset="0"/>
                <a:cs typeface="Arial" panose="020B0604020202020204" pitchFamily="34" charset="0"/>
              </a:rPr>
              <a:t>Year 10, </a:t>
            </a:r>
            <a:r>
              <a:rPr lang="en-AU" dirty="0">
                <a:latin typeface="Arial" panose="020B0604020202020204" pitchFamily="34" charset="0"/>
                <a:cs typeface="Arial" panose="020B0604020202020204" pitchFamily="34" charset="0"/>
              </a:rPr>
              <a:t>Term 3 – Shakespeare retold</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396954E3-4D7B-D34F-EB61-59030DABC76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Picture Placeholder 2">
            <a:extLst>
              <a:ext uri="{FF2B5EF4-FFF2-40B4-BE49-F238E27FC236}">
                <a16:creationId xmlns:a16="http://schemas.microsoft.com/office/drawing/2014/main" id="{74C6E8EC-0AD3-83BF-5EB9-497E66BF2B99}"/>
              </a:ext>
            </a:extLst>
          </p:cNvPr>
          <p:cNvSpPr>
            <a:spLocks noGrp="1"/>
          </p:cNvSpPr>
          <p:nvPr>
            <p:ph type="pic" sz="quarter" idx="13"/>
          </p:nvPr>
        </p:nvSpPr>
        <p:spPr/>
        <p:txBody>
          <a:bodyPr/>
          <a:lstStyle/>
          <a:p>
            <a:r>
              <a:rPr lang="en-AU" dirty="0">
                <a:latin typeface="Arial" panose="020B0604020202020204" pitchFamily="34" charset="0"/>
                <a:cs typeface="Arial" panose="020B0604020202020204" pitchFamily="34" charset="0"/>
              </a:rPr>
              <a:t>What do you expect of a tragedy?</a:t>
            </a:r>
            <a:endParaRPr lang="en-US"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B663ED04-2C5B-1C07-25F7-7034488642FE}"/>
              </a:ext>
            </a:extLst>
          </p:cNvPr>
          <p:cNvSpPr>
            <a:spLocks noGrp="1"/>
          </p:cNvSpPr>
          <p:nvPr>
            <p:ph type="body" sz="quarter" idx="18"/>
          </p:nvPr>
        </p:nvSpPr>
        <p:spPr/>
        <p:txBody>
          <a:bodyPr vert="horz" lIns="0" tIns="0" rIns="0" bIns="0" rtlCol="0" anchor="t">
            <a:noAutofit/>
          </a:bodyPr>
          <a:lstStyle/>
          <a:p>
            <a:r>
              <a:rPr lang="en-AU" dirty="0"/>
              <a:t>2</a:t>
            </a:r>
            <a:r>
              <a:rPr lang="en-AU" dirty="0">
                <a:latin typeface="Arial" panose="020B0604020202020204" pitchFamily="34" charset="0"/>
                <a:cs typeface="Arial" panose="020B0604020202020204" pitchFamily="34" charset="0"/>
              </a:rPr>
              <a:t> minute write</a:t>
            </a:r>
          </a:p>
        </p:txBody>
      </p:sp>
      <p:sp>
        <p:nvSpPr>
          <p:cNvPr id="8" name="Title 7">
            <a:extLst>
              <a:ext uri="{FF2B5EF4-FFF2-40B4-BE49-F238E27FC236}">
                <a16:creationId xmlns:a16="http://schemas.microsoft.com/office/drawing/2014/main" id="{4754BC15-7AE6-74B0-0F66-31014D5A63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Tragedies</a:t>
            </a:r>
          </a:p>
        </p:txBody>
      </p:sp>
    </p:spTree>
    <p:extLst>
      <p:ext uri="{BB962C8B-B14F-4D97-AF65-F5344CB8AC3E}">
        <p14:creationId xmlns:p14="http://schemas.microsoft.com/office/powerpoint/2010/main" val="2970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D332A6-90AC-C4C0-B673-64BE2C429783}"/>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11</a:t>
            </a:fld>
            <a:endParaRPr lang="en-AU">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4393F4E-AF91-12E5-3125-C946E701F0A5}"/>
              </a:ext>
            </a:extLst>
          </p:cNvPr>
          <p:cNvSpPr>
            <a:spLocks noGrp="1"/>
          </p:cNvSpPr>
          <p:nvPr>
            <p:ph type="body" sz="quarter" idx="17"/>
          </p:nvPr>
        </p:nvSpPr>
        <p:spPr/>
        <p:txBody>
          <a:bodyPr/>
          <a:lstStyle/>
          <a:p>
            <a:r>
              <a:rPr lang="en-US" sz="1800" dirty="0">
                <a:latin typeface="Arial" panose="020B0604020202020204" pitchFamily="34" charset="0"/>
                <a:cs typeface="Arial" panose="020B0604020202020204" pitchFamily="34" charset="0"/>
              </a:rPr>
              <a:t>The tragedies:</a:t>
            </a:r>
          </a:p>
          <a:p>
            <a:pPr marL="285750" indent="-285750">
              <a:buChar char="•"/>
            </a:pPr>
            <a:r>
              <a:rPr lang="en-US" sz="1800" dirty="0">
                <a:latin typeface="Arial" panose="020B0604020202020204" pitchFamily="34" charset="0"/>
                <a:cs typeface="Arial" panose="020B0604020202020204" pitchFamily="34" charset="0"/>
              </a:rPr>
              <a:t>focus on the fall of a nobleman, the protagonist</a:t>
            </a:r>
          </a:p>
          <a:p>
            <a:pPr marL="285750" indent="-285750">
              <a:buChar char="•"/>
            </a:pPr>
            <a:r>
              <a:rPr lang="en-US" sz="1800" dirty="0">
                <a:latin typeface="Arial" panose="020B0604020202020204" pitchFamily="34" charset="0"/>
                <a:cs typeface="Arial" panose="020B0604020202020204" pitchFamily="34" charset="0"/>
              </a:rPr>
              <a:t>explore the consequences of the protagonist's mistake</a:t>
            </a:r>
          </a:p>
          <a:p>
            <a:pPr marL="285750" indent="-285750">
              <a:buChar char="•"/>
            </a:pPr>
            <a:r>
              <a:rPr lang="en-US" sz="1800" dirty="0">
                <a:latin typeface="Arial" panose="020B0604020202020204" pitchFamily="34" charset="0"/>
                <a:cs typeface="Arial" panose="020B0604020202020204" pitchFamily="34" charset="0"/>
              </a:rPr>
              <a:t>feature a high death toll</a:t>
            </a:r>
          </a:p>
          <a:p>
            <a:pPr marL="285750" indent="-285750">
              <a:buChar char="•"/>
            </a:pPr>
            <a:r>
              <a:rPr lang="en-US" sz="1800" dirty="0">
                <a:latin typeface="Arial" panose="020B0604020202020204" pitchFamily="34" charset="0"/>
                <a:cs typeface="Arial" panose="020B0604020202020204" pitchFamily="34" charset="0"/>
              </a:rPr>
              <a:t>show how the death of the hero helps restore order to the world in which they lived</a:t>
            </a:r>
          </a:p>
          <a:p>
            <a:pPr marL="285750" indent="-285750">
              <a:buChar char="•"/>
            </a:pPr>
            <a:r>
              <a:rPr lang="en-US" sz="1800" dirty="0">
                <a:latin typeface="Arial" panose="020B0604020202020204" pitchFamily="34" charset="0"/>
                <a:cs typeface="Arial" panose="020B0604020202020204" pitchFamily="34" charset="0"/>
              </a:rPr>
              <a:t>feature a tragic waste of life.</a:t>
            </a:r>
          </a:p>
          <a:p>
            <a:r>
              <a:rPr lang="en-US" sz="1800" dirty="0">
                <a:latin typeface="Arial" panose="020B0604020202020204" pitchFamily="34" charset="0"/>
                <a:cs typeface="Arial" panose="020B0604020202020204" pitchFamily="34" charset="0"/>
              </a:rPr>
              <a:t>Some Shakespearean tragedies are </a:t>
            </a:r>
            <a:r>
              <a:rPr lang="en-US" sz="1800" i="1" dirty="0">
                <a:latin typeface="Arial" panose="020B0604020202020204" pitchFamily="34" charset="0"/>
                <a:cs typeface="Arial" panose="020B0604020202020204" pitchFamily="34" charset="0"/>
              </a:rPr>
              <a:t>Hamlet </a:t>
            </a:r>
            <a:r>
              <a:rPr lang="en-US" sz="1800" dirty="0">
                <a:latin typeface="Arial" panose="020B0604020202020204" pitchFamily="34" charset="0"/>
                <a:cs typeface="Arial" panose="020B0604020202020204" pitchFamily="34" charset="0"/>
              </a:rPr>
              <a:t>and</a:t>
            </a:r>
            <a:r>
              <a:rPr lang="en-US" sz="1800" i="1" dirty="0">
                <a:latin typeface="Arial" panose="020B0604020202020204" pitchFamily="34" charset="0"/>
                <a:cs typeface="Arial" panose="020B0604020202020204" pitchFamily="34" charset="0"/>
              </a:rPr>
              <a:t> Othello.</a:t>
            </a:r>
          </a:p>
        </p:txBody>
      </p:sp>
      <p:sp>
        <p:nvSpPr>
          <p:cNvPr id="2" name="Title 1">
            <a:extLst>
              <a:ext uri="{FF2B5EF4-FFF2-40B4-BE49-F238E27FC236}">
                <a16:creationId xmlns:a16="http://schemas.microsoft.com/office/drawing/2014/main" id="{1382ABC7-8B9B-D92F-0110-2D18E5E2B24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tragedies</a:t>
            </a:r>
          </a:p>
        </p:txBody>
      </p:sp>
    </p:spTree>
    <p:extLst>
      <p:ext uri="{BB962C8B-B14F-4D97-AF65-F5344CB8AC3E}">
        <p14:creationId xmlns:p14="http://schemas.microsoft.com/office/powerpoint/2010/main" val="28565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25CFA565-0552-D0A9-4ABC-DC92BEB175B0}"/>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14" name="Picture Placeholder 13">
            <a:extLst>
              <a:ext uri="{FF2B5EF4-FFF2-40B4-BE49-F238E27FC236}">
                <a16:creationId xmlns:a16="http://schemas.microsoft.com/office/drawing/2014/main" id="{832EC6C5-D980-5E87-1A35-6C23715C88F6}"/>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4" name="Text Placeholder 3">
            <a:extLst>
              <a:ext uri="{FF2B5EF4-FFF2-40B4-BE49-F238E27FC236}">
                <a16:creationId xmlns:a16="http://schemas.microsoft.com/office/drawing/2014/main" id="{2DEFE313-BA26-9610-C44F-41CF1D49B775}"/>
              </a:ext>
            </a:extLst>
          </p:cNvPr>
          <p:cNvSpPr>
            <a:spLocks noGrp="1"/>
          </p:cNvSpPr>
          <p:nvPr>
            <p:ph type="body" sz="quarter" idx="4294967295"/>
          </p:nvPr>
        </p:nvSpPr>
        <p:spPr>
          <a:xfrm>
            <a:off x="539999" y="5797621"/>
            <a:ext cx="6256338" cy="425450"/>
          </a:xfrm>
        </p:spPr>
        <p:txBody>
          <a:bodyPr/>
          <a:lstStyle/>
          <a:p>
            <a:r>
              <a:rPr lang="en-AU" dirty="0">
                <a:solidFill>
                  <a:schemeClr val="accent4"/>
                </a:solidFill>
                <a:latin typeface="Arial" panose="020B0604020202020204" pitchFamily="34" charset="0"/>
                <a:cs typeface="Arial" panose="020B0604020202020204" pitchFamily="34" charset="0"/>
              </a:rPr>
              <a:t>Exit ticket</a:t>
            </a:r>
            <a:endParaRPr lang="en-US" dirty="0">
              <a:solidFill>
                <a:schemeClr val="accent4"/>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C8F58CE-458D-8BB0-F467-BA1C00241557}"/>
              </a:ext>
            </a:extLst>
          </p:cNvPr>
          <p:cNvSpPr>
            <a:spLocks noGrp="1"/>
          </p:cNvSpPr>
          <p:nvPr>
            <p:ph type="ctrTitle"/>
          </p:nvPr>
        </p:nvSpPr>
        <p:spPr>
          <a:xfrm>
            <a:off x="540000" y="4067881"/>
            <a:ext cx="6377635" cy="1637180"/>
          </a:xfrm>
        </p:spPr>
        <p:txBody>
          <a:bodyPr/>
          <a:lstStyle/>
          <a:p>
            <a:r>
              <a:rPr lang="en-AU" dirty="0">
                <a:latin typeface="Arial" panose="020B0604020202020204" pitchFamily="34" charset="0"/>
                <a:cs typeface="Arial" panose="020B0604020202020204" pitchFamily="34" charset="0"/>
              </a:rPr>
              <a:t>Checking for understanding </a:t>
            </a:r>
          </a:p>
        </p:txBody>
      </p:sp>
    </p:spTree>
    <p:extLst>
      <p:ext uri="{BB962C8B-B14F-4D97-AF65-F5344CB8AC3E}">
        <p14:creationId xmlns:p14="http://schemas.microsoft.com/office/powerpoint/2010/main" val="364677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D332A6-90AC-C4C0-B673-64BE2C429783}"/>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13</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107B5BA-B0EE-2D34-3DC4-2D3D693AB03A}"/>
              </a:ext>
            </a:extLst>
          </p:cNvPr>
          <p:cNvSpPr>
            <a:spLocks noGrp="1"/>
          </p:cNvSpPr>
          <p:nvPr>
            <p:ph type="body" sz="quarter" idx="17"/>
          </p:nvPr>
        </p:nvSpPr>
        <p:spPr>
          <a:xfrm>
            <a:off x="360000" y="1567086"/>
            <a:ext cx="11308540" cy="4807835"/>
          </a:xfrm>
        </p:spPr>
        <p:txBody>
          <a:bodyPr/>
          <a:lstStyle/>
          <a:p>
            <a:pPr marL="285750" indent="-285750">
              <a:buChar char="•"/>
            </a:pPr>
            <a:r>
              <a:rPr lang="en-US" sz="1800" dirty="0">
                <a:latin typeface="Arial" panose="020B0604020202020204" pitchFamily="34" charset="0"/>
                <a:cs typeface="Arial" panose="020B0604020202020204" pitchFamily="34" charset="0"/>
              </a:rPr>
              <a:t>What are the 3 main categories of Shakespearean plays?</a:t>
            </a:r>
          </a:p>
          <a:p>
            <a:pPr marL="285750" indent="-285750">
              <a:buChar char="•"/>
            </a:pPr>
            <a:r>
              <a:rPr lang="en-US" sz="1800" dirty="0">
                <a:latin typeface="Arial" panose="020B0604020202020204" pitchFamily="34" charset="0"/>
                <a:cs typeface="Arial" panose="020B0604020202020204" pitchFamily="34" charset="0"/>
              </a:rPr>
              <a:t>What is one problem you can identify in the classification system?</a:t>
            </a:r>
          </a:p>
          <a:p>
            <a:pPr marL="285750" indent="-285750">
              <a:buChar char="•"/>
            </a:pPr>
            <a:r>
              <a:rPr lang="en-US" sz="1800" dirty="0">
                <a:latin typeface="Arial" panose="020B0604020202020204" pitchFamily="34" charset="0"/>
                <a:cs typeface="Arial" panose="020B0604020202020204" pitchFamily="34" charset="0"/>
              </a:rPr>
              <a:t>If you were to watch a tragedy, what would you expect to happen?</a:t>
            </a:r>
          </a:p>
        </p:txBody>
      </p:sp>
      <p:sp>
        <p:nvSpPr>
          <p:cNvPr id="7" name="Content Placeholder 6">
            <a:extLst>
              <a:ext uri="{FF2B5EF4-FFF2-40B4-BE49-F238E27FC236}">
                <a16:creationId xmlns:a16="http://schemas.microsoft.com/office/drawing/2014/main" id="{0162368E-3802-0C15-0E93-2C0BE22AE8A8}"/>
              </a:ext>
            </a:extLst>
          </p:cNvPr>
          <p:cNvSpPr>
            <a:spLocks noGrp="1"/>
          </p:cNvSpPr>
          <p:nvPr>
            <p:ph type="body" sz="quarter" idx="18"/>
          </p:nvPr>
        </p:nvSpPr>
        <p:spPr>
          <a:xfrm>
            <a:off x="360000" y="982520"/>
            <a:ext cx="11308540" cy="310015"/>
          </a:xfrm>
        </p:spPr>
        <p:txBody>
          <a:bodyPr vert="horz" lIns="0" tIns="0" rIns="0" bIns="0" rtlCol="0" anchor="t">
            <a:noAutofit/>
          </a:bodyPr>
          <a:lstStyle/>
          <a:p>
            <a:r>
              <a:rPr lang="en-AU" dirty="0">
                <a:latin typeface="Arial" panose="020B0604020202020204" pitchFamily="34" charset="0"/>
                <a:cs typeface="Arial" panose="020B0604020202020204" pitchFamily="34" charset="0"/>
              </a:rPr>
              <a:t>Complete the following questions in your English workbook</a:t>
            </a: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382ABC7-8B9B-D92F-0110-2D18E5E2B24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Exit ticket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1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14</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pPr>
              <a:lnSpc>
                <a:spcPct val="150000"/>
              </a:lnSpc>
              <a:spcBef>
                <a:spcPts val="1200"/>
              </a:spcBef>
              <a:spcAft>
                <a:spcPts val="600"/>
              </a:spcAft>
            </a:pPr>
            <a:r>
              <a:rPr lang="en-AU" sz="1200" u="sng" dirty="0">
                <a:solidFill>
                  <a:srgbClr val="2F5496"/>
                </a:solidFill>
                <a:effectLst/>
                <a:latin typeface="Arial" panose="020B0604020202020204" pitchFamily="34" charset="0"/>
                <a:ea typeface="Arial" panose="020B0604020202020204" pitchFamily="34" charset="0"/>
                <a:cs typeface="Arial" panose="020B0604020202020204" pitchFamily="34" charset="0"/>
                <a:hlinkClick r:id="rId3"/>
              </a:rPr>
              <a:t>English K–10 Syllabus</a:t>
            </a:r>
            <a:r>
              <a:rPr lang="en-AU" sz="1200" dirty="0">
                <a:effectLst/>
                <a:latin typeface="Arial" panose="020B0604020202020204" pitchFamily="34" charset="0"/>
                <a:ea typeface="Arial" panose="020B0604020202020204" pitchFamily="34" charset="0"/>
                <a:cs typeface="Arial" panose="020B0604020202020204" pitchFamily="34" charset="0"/>
              </a:rPr>
              <a:t> © NSW Education Standards Authority (NESA) for and on behalf of the Crown in right of the State of New South Wales, 2022.</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Australian Education Research Organisation (AERO) (2024) </a:t>
            </a:r>
            <a:r>
              <a:rPr lang="en-AU" dirty="0">
                <a:latin typeface="Arial" panose="020B0604020202020204" pitchFamily="34" charset="0"/>
                <a:cs typeface="Arial" panose="020B0604020202020204" pitchFamily="34" charset="0"/>
                <a:hlinkClick r:id="rId4"/>
              </a:rPr>
              <a:t>Practice guide: Explain learning objectives [529 KB]</a:t>
            </a:r>
            <a:r>
              <a:rPr lang="en-AU" dirty="0">
                <a:latin typeface="Arial" panose="020B0604020202020204" pitchFamily="34" charset="0"/>
                <a:cs typeface="Arial" panose="020B0604020202020204" pitchFamily="34" charset="0"/>
              </a:rPr>
              <a:t>, AERO website, accessed 28 August 2024.</a:t>
            </a:r>
          </a:p>
          <a:p>
            <a:r>
              <a:rPr lang="en-AU" dirty="0">
                <a:latin typeface="Arial" panose="020B0604020202020204" pitchFamily="34" charset="0"/>
                <a:cs typeface="Arial" panose="020B0604020202020204" pitchFamily="34" charset="0"/>
              </a:rPr>
              <a:t>Griffin, P (ed) (2018) </a:t>
            </a:r>
            <a:r>
              <a:rPr lang="en-AU" i="1" dirty="0">
                <a:latin typeface="Arial" panose="020B0604020202020204" pitchFamily="34" charset="0"/>
                <a:cs typeface="Arial" panose="020B0604020202020204" pitchFamily="34" charset="0"/>
              </a:rPr>
              <a:t>Assessment for Teaching,</a:t>
            </a:r>
            <a:r>
              <a:rPr lang="en-AU" dirty="0">
                <a:latin typeface="Arial" panose="020B0604020202020204" pitchFamily="34" charset="0"/>
                <a:cs typeface="Arial" panose="020B0604020202020204" pitchFamily="34" charset="0"/>
              </a:rPr>
              <a:t> 2nd</a:t>
            </a:r>
            <a:r>
              <a:rPr lang="en-AU" i="1"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edn</a:t>
            </a:r>
            <a:r>
              <a:rPr lang="en-AU" dirty="0">
                <a:latin typeface="Arial" panose="020B0604020202020204" pitchFamily="34" charset="0"/>
                <a:cs typeface="Arial" panose="020B0604020202020204" pitchFamily="34" charset="0"/>
              </a:rPr>
              <a:t>, Cambridge University Press, Melbourne.</a:t>
            </a:r>
          </a:p>
          <a:p>
            <a:r>
              <a:rPr lang="en-AU" dirty="0">
                <a:latin typeface="Arial" panose="020B0604020202020204" pitchFamily="34" charset="0"/>
                <a:cs typeface="Arial" panose="020B0604020202020204" pitchFamily="34" charset="0"/>
              </a:rPr>
              <a:t>No Sweat Shakespeare (n.d.) </a:t>
            </a:r>
            <a:r>
              <a:rPr lang="en-AU" i="1" dirty="0">
                <a:latin typeface="Arial" panose="020B0604020202020204" pitchFamily="34" charset="0"/>
                <a:cs typeface="Arial" panose="020B0604020202020204" pitchFamily="34" charset="0"/>
                <a:hlinkClick r:id="rId5"/>
              </a:rPr>
              <a:t>Shakespeare's Play Types</a:t>
            </a:r>
            <a:r>
              <a:rPr lang="en-AU" dirty="0">
                <a:latin typeface="Arial" panose="020B0604020202020204" pitchFamily="34" charset="0"/>
                <a:cs typeface="Arial" panose="020B0604020202020204" pitchFamily="34" charset="0"/>
                <a:hlinkClick r:id="rId5"/>
              </a:rPr>
              <a:t>,</a:t>
            </a:r>
            <a:r>
              <a:rPr lang="en-AU" dirty="0">
                <a:latin typeface="Arial" panose="020B0604020202020204" pitchFamily="34" charset="0"/>
                <a:cs typeface="Arial" panose="020B0604020202020204" pitchFamily="34" charset="0"/>
              </a:rPr>
              <a:t> No Sweat Shakespeare website, accessed 15 July 2024.</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p:txBody>
          <a:bodyPr/>
          <a:lstStyle/>
          <a:p>
            <a:fld id="{10A01DC5-1685-4615-8240-15192985C6A2}" type="slidenum">
              <a:rPr lang="en-AU" smtClean="0">
                <a:latin typeface="Arial"/>
                <a:cs typeface="Arial"/>
              </a:rPr>
              <a:pPr/>
              <a:t>15</a:t>
            </a:fld>
            <a:endParaRPr lang="en-AU">
              <a:latin typeface="Arial"/>
              <a:cs typeface="Arial"/>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a:cs typeface="Arial"/>
              </a:rPr>
              <a:t>The copyright material published in this resource is subject to the </a:t>
            </a:r>
            <a:r>
              <a:rPr lang="en-AU" sz="1200" i="1" dirty="0">
                <a:solidFill>
                  <a:schemeClr val="bg1"/>
                </a:solidFill>
                <a:latin typeface="Arial"/>
                <a:cs typeface="Arial"/>
              </a:rPr>
              <a:t>Copyright Act 1968</a:t>
            </a:r>
            <a:r>
              <a:rPr lang="en-AU" sz="1200" dirty="0">
                <a:solidFill>
                  <a:schemeClr val="bg1"/>
                </a:solidFill>
                <a:latin typeface="Arial"/>
                <a:cs typeface="Arial"/>
              </a:rPr>
              <a:t> (</a:t>
            </a:r>
            <a:r>
              <a:rPr lang="en-AU" sz="1200" dirty="0" err="1">
                <a:solidFill>
                  <a:schemeClr val="bg1"/>
                </a:solidFill>
                <a:latin typeface="Arial"/>
                <a:cs typeface="Arial"/>
              </a:rPr>
              <a:t>Cth</a:t>
            </a:r>
            <a:r>
              <a:rPr lang="en-AU" sz="1200" dirty="0">
                <a:solidFill>
                  <a:schemeClr val="bg1"/>
                </a:solidFill>
                <a:latin typeface="Arial"/>
                <a:cs typeface="Aria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a:cs typeface="Arial"/>
              </a:rPr>
              <a:t>Copyright material available in this resource and owned by the NSW Department of Education is licensed under a </a:t>
            </a:r>
            <a:r>
              <a:rPr lang="en-AU" sz="1200" dirty="0">
                <a:solidFill>
                  <a:schemeClr val="accent4"/>
                </a:solidFill>
                <a:latin typeface="Arial"/>
                <a:cs typeface="Aria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a:cs typeface="Arial"/>
              </a:rPr>
              <a:t>.</a:t>
            </a:r>
          </a:p>
          <a:p>
            <a:pPr algn="l">
              <a:lnSpc>
                <a:spcPct val="150000"/>
              </a:lnSpc>
              <a:spcAft>
                <a:spcPts val="600"/>
              </a:spcAft>
            </a:pPr>
            <a:r>
              <a:rPr lang="en-AU" sz="1200" dirty="0">
                <a:solidFill>
                  <a:schemeClr val="bg1"/>
                </a:solidFill>
                <a:latin typeface="Arial"/>
                <a:cs typeface="Arial"/>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a:cs typeface="Arial"/>
              </a:rPr>
              <a:t>Attribution should be given to © State of New South Wales (Department of Education), 2024.</a:t>
            </a:r>
          </a:p>
          <a:p>
            <a:pPr algn="l">
              <a:lnSpc>
                <a:spcPct val="150000"/>
              </a:lnSpc>
            </a:pPr>
            <a:r>
              <a:rPr lang="en-AU" sz="1200" dirty="0">
                <a:solidFill>
                  <a:schemeClr val="bg1"/>
                </a:solidFill>
                <a:latin typeface="Arial"/>
                <a:cs typeface="Aria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a:cs typeface="Aria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If you use the links provided in this document to access a third party’s website, you acknowledge that the terms of use, including license terms set out on the third-party’s website apply to the use which may be made of the materials on that third-party website or where permitted by the </a:t>
            </a:r>
            <a:r>
              <a:rPr lang="en-AU" sz="1200" i="1" dirty="0">
                <a:solidFill>
                  <a:schemeClr val="bg1"/>
                </a:solidFill>
                <a:latin typeface="Arial"/>
                <a:cs typeface="Arial"/>
              </a:rPr>
              <a:t>Copyright Act 1968 </a:t>
            </a:r>
            <a:r>
              <a:rPr lang="en-AU" sz="1200" dirty="0">
                <a:solidFill>
                  <a:schemeClr val="bg1"/>
                </a:solidFill>
                <a:latin typeface="Arial"/>
                <a:cs typeface="Arial"/>
              </a:rPr>
              <a:t>(</a:t>
            </a:r>
            <a:r>
              <a:rPr lang="en-AU" sz="1200" dirty="0" err="1">
                <a:solidFill>
                  <a:schemeClr val="bg1"/>
                </a:solidFill>
                <a:latin typeface="Arial"/>
                <a:cs typeface="Arial"/>
              </a:rPr>
              <a:t>Cth</a:t>
            </a:r>
            <a:r>
              <a:rPr lang="en-AU" sz="1200" dirty="0">
                <a:solidFill>
                  <a:schemeClr val="bg1"/>
                </a:solidFill>
                <a:latin typeface="Arial"/>
                <a:cs typeface="Arial"/>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a:cs typeface="Arial"/>
              </a:rPr>
              <a:t>© 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Arial"/>
                <a:cs typeface="Arial"/>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067881"/>
            <a:ext cx="10305478" cy="1823633"/>
          </a:xfrm>
        </p:spPr>
        <p:txBody>
          <a:bodyPr/>
          <a:lstStyle/>
          <a:p>
            <a:r>
              <a:rPr lang="en-AU" dirty="0">
                <a:latin typeface="Arial"/>
                <a:cs typeface="Arial"/>
              </a:rPr>
              <a:t>Sharing learning intentions and success criteria</a:t>
            </a:r>
          </a:p>
        </p:txBody>
      </p:sp>
      <p:sp>
        <p:nvSpPr>
          <p:cNvPr id="4" name="Footer Placeholder 1">
            <a:extLst>
              <a:ext uri="{FF2B5EF4-FFF2-40B4-BE49-F238E27FC236}">
                <a16:creationId xmlns:a16="http://schemas.microsoft.com/office/drawing/2014/main" id="{4737A558-D1B8-A3BE-3646-D52AC8D45BC5}"/>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Picture Placeholder 3">
            <a:extLst>
              <a:ext uri="{FF2B5EF4-FFF2-40B4-BE49-F238E27FC236}">
                <a16:creationId xmlns:a16="http://schemas.microsoft.com/office/drawing/2014/main" id="{8EF9CC91-6B08-24FA-C46D-A4375D0C48F8}"/>
              </a:ext>
            </a:extLst>
          </p:cNvPr>
          <p:cNvSpPr>
            <a:spLocks noGrp="1"/>
          </p:cNvSpPr>
          <p:nvPr>
            <p:ph type="pic" sz="quarter" idx="13"/>
          </p:nvPr>
        </p:nvSpPr>
        <p:spPr>
          <a:xfrm>
            <a:off x="359998" y="1909282"/>
            <a:ext cx="11348298" cy="4210718"/>
          </a:xfrm>
        </p:spPr>
        <p: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Learning intention</a:t>
            </a:r>
            <a:endParaRPr lang="en-AU" b="1" dirty="0">
              <a:solidFill>
                <a:srgbClr val="22272B"/>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i="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understand who Shakespeare is and the influence he has had on the literary canon.</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Tree>
    <p:extLst>
      <p:ext uri="{BB962C8B-B14F-4D97-AF65-F5344CB8AC3E}">
        <p14:creationId xmlns:p14="http://schemas.microsoft.com/office/powerpoint/2010/main" val="335752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7951B270-293C-AE71-28E9-6F18941AEE77}"/>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4" name="Picture Placeholder 20">
            <a:extLst>
              <a:ext uri="{FF2B5EF4-FFF2-40B4-BE49-F238E27FC236}">
                <a16:creationId xmlns:a16="http://schemas.microsoft.com/office/drawing/2014/main" id="{3D32DFD5-26F0-41C9-33AF-3041371FD58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6"/>
          <a:stretch/>
        </p:blipFill>
        <p:spPr>
          <a:xfrm>
            <a:off x="7128000" y="0"/>
            <a:ext cx="5064000" cy="6858000"/>
          </a:xfrm>
          <a:prstGeom prst="rect">
            <a:avLst/>
          </a:prstGeom>
        </p:spPr>
      </p:pic>
      <p:sp>
        <p:nvSpPr>
          <p:cNvPr id="15" name="Text Placeholder 14">
            <a:extLst>
              <a:ext uri="{FF2B5EF4-FFF2-40B4-BE49-F238E27FC236}">
                <a16:creationId xmlns:a16="http://schemas.microsoft.com/office/drawing/2014/main" id="{7C3874E9-FABB-6CA7-07F7-2CFB8B8C99BD}"/>
              </a:ext>
            </a:extLst>
          </p:cNvPr>
          <p:cNvSpPr>
            <a:spLocks noGrp="1"/>
          </p:cNvSpPr>
          <p:nvPr>
            <p:ph type="body" sz="quarter" idx="4294967295"/>
          </p:nvPr>
        </p:nvSpPr>
        <p:spPr>
          <a:xfrm>
            <a:off x="539999" y="6219963"/>
            <a:ext cx="6129338" cy="360363"/>
          </a:xfrm>
        </p:spPr>
        <p:txBody>
          <a:bodyPr/>
          <a:lstStyle/>
          <a:p>
            <a:r>
              <a:rPr lang="en-AU" sz="1600" dirty="0">
                <a:solidFill>
                  <a:schemeClr val="bg1"/>
                </a:solidFill>
                <a:latin typeface="Arial" panose="020B0604020202020204" pitchFamily="34" charset="0"/>
                <a:cs typeface="Arial" panose="020B0604020202020204" pitchFamily="34" charset="0"/>
              </a:rPr>
              <a:t>Two minutes to recall and list in your English books</a:t>
            </a:r>
          </a:p>
        </p:txBody>
      </p:sp>
      <p:sp>
        <p:nvSpPr>
          <p:cNvPr id="12" name="Text Placeholder 11">
            <a:extLst>
              <a:ext uri="{FF2B5EF4-FFF2-40B4-BE49-F238E27FC236}">
                <a16:creationId xmlns:a16="http://schemas.microsoft.com/office/drawing/2014/main" id="{543B1B72-24FE-3B8C-0E9B-B1DCD95CF108}"/>
              </a:ext>
            </a:extLst>
          </p:cNvPr>
          <p:cNvSpPr>
            <a:spLocks noGrp="1"/>
          </p:cNvSpPr>
          <p:nvPr>
            <p:ph type="body" sz="quarter" idx="4294967295"/>
          </p:nvPr>
        </p:nvSpPr>
        <p:spPr>
          <a:xfrm>
            <a:off x="539999" y="5588503"/>
            <a:ext cx="6129338" cy="360364"/>
          </a:xfrm>
        </p:spPr>
        <p:txBody>
          <a:bodyPr vert="horz" lIns="0" tIns="0" rIns="0" bIns="0" rtlCol="0" anchor="t">
            <a:noAutofit/>
          </a:bodyPr>
          <a:lstStyle/>
          <a:p>
            <a:r>
              <a:rPr lang="en-AU" sz="1600" dirty="0">
                <a:solidFill>
                  <a:schemeClr val="bg1"/>
                </a:solidFill>
                <a:latin typeface="Arial" panose="020B0604020202020204" pitchFamily="34" charset="0"/>
                <a:cs typeface="Arial" panose="020B0604020202020204" pitchFamily="34" charset="0"/>
              </a:rPr>
              <a:t>What do you know about the types of plays Shakespeare wrote? </a:t>
            </a:r>
          </a:p>
        </p:txBody>
      </p:sp>
      <p:sp>
        <p:nvSpPr>
          <p:cNvPr id="10" name="Text Placeholder 9">
            <a:extLst>
              <a:ext uri="{FF2B5EF4-FFF2-40B4-BE49-F238E27FC236}">
                <a16:creationId xmlns:a16="http://schemas.microsoft.com/office/drawing/2014/main" id="{E0FD3EE6-681C-2D63-49BC-BB2BBDA62952}"/>
              </a:ext>
            </a:extLst>
          </p:cNvPr>
          <p:cNvSpPr>
            <a:spLocks noGrp="1"/>
          </p:cNvSpPr>
          <p:nvPr>
            <p:ph type="body" sz="quarter" idx="4294967295"/>
          </p:nvPr>
        </p:nvSpPr>
        <p:spPr>
          <a:xfrm>
            <a:off x="539999" y="4799794"/>
            <a:ext cx="4524375" cy="425450"/>
          </a:xfrm>
        </p:spPr>
        <p:txBody>
          <a:bodyPr/>
          <a:lstStyle/>
          <a:p>
            <a:r>
              <a:rPr lang="en-AU" dirty="0">
                <a:solidFill>
                  <a:schemeClr val="accent4"/>
                </a:solidFill>
                <a:latin typeface="Arial" panose="020B0604020202020204" pitchFamily="34" charset="0"/>
                <a:cs typeface="Arial" panose="020B0604020202020204" pitchFamily="34" charset="0"/>
              </a:rPr>
              <a:t>Check for understanding </a:t>
            </a:r>
          </a:p>
        </p:txBody>
      </p:sp>
      <p:sp>
        <p:nvSpPr>
          <p:cNvPr id="9" name="Title 8">
            <a:extLst>
              <a:ext uri="{FF2B5EF4-FFF2-40B4-BE49-F238E27FC236}">
                <a16:creationId xmlns:a16="http://schemas.microsoft.com/office/drawing/2014/main" id="{4551EA10-A188-C849-1A22-6D94D8239EEA}"/>
              </a:ext>
            </a:extLst>
          </p:cNvPr>
          <p:cNvSpPr>
            <a:spLocks noGrp="1"/>
          </p:cNvSpPr>
          <p:nvPr>
            <p:ph type="ctrTitle"/>
          </p:nvPr>
        </p:nvSpPr>
        <p:spPr>
          <a:xfrm>
            <a:off x="539999" y="4067881"/>
            <a:ext cx="6215504" cy="800681"/>
          </a:xfrm>
        </p:spPr>
        <p:txBody>
          <a:bodyPr/>
          <a:lstStyle/>
          <a:p>
            <a:r>
              <a:rPr lang="en-AU" dirty="0">
                <a:latin typeface="Arial" panose="020B0604020202020204" pitchFamily="34" charset="0"/>
                <a:cs typeface="Arial" panose="020B0604020202020204" pitchFamily="34" charset="0"/>
              </a:rPr>
              <a:t>Do now</a:t>
            </a:r>
          </a:p>
        </p:txBody>
      </p:sp>
    </p:spTree>
    <p:extLst>
      <p:ext uri="{BB962C8B-B14F-4D97-AF65-F5344CB8AC3E}">
        <p14:creationId xmlns:p14="http://schemas.microsoft.com/office/powerpoint/2010/main" val="169268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9A5C2-ED2C-DAE6-E9A9-C14155660D46}"/>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5</a:t>
            </a:fld>
            <a:endParaRPr lang="en-AU">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B8075D7-09FD-EF3C-7E29-DF7A7A3221D7}"/>
              </a:ext>
            </a:extLst>
          </p:cNvPr>
          <p:cNvSpPr>
            <a:spLocks noGrp="1"/>
          </p:cNvSpPr>
          <p:nvPr>
            <p:ph type="body" sz="quarter" idx="17"/>
          </p:nvPr>
        </p:nvSpPr>
        <p:spPr>
          <a:xfrm>
            <a:off x="360000" y="1567086"/>
            <a:ext cx="11484000" cy="4525601"/>
          </a:xfrm>
        </p:spPr>
        <p:txBody>
          <a:bodyPr/>
          <a:lstStyle/>
          <a:p>
            <a:r>
              <a:rPr lang="en-AU" sz="1800" dirty="0">
                <a:latin typeface="Arial" panose="020B0604020202020204" pitchFamily="34" charset="0"/>
                <a:cs typeface="Arial" panose="020B0604020202020204" pitchFamily="34" charset="0"/>
              </a:rPr>
              <a:t>Shakespeare wrote in 3 key genres:</a:t>
            </a:r>
          </a:p>
          <a:p>
            <a:pPr marL="285750" indent="-285750">
              <a:buChar char="•"/>
            </a:pPr>
            <a:r>
              <a:rPr lang="en-AU" sz="1800" dirty="0">
                <a:latin typeface="Arial" panose="020B0604020202020204" pitchFamily="34" charset="0"/>
                <a:cs typeface="Arial" panose="020B0604020202020204" pitchFamily="34" charset="0"/>
              </a:rPr>
              <a:t>Histories</a:t>
            </a:r>
          </a:p>
          <a:p>
            <a:pPr marL="285750" indent="-285750">
              <a:buChar char="•"/>
            </a:pPr>
            <a:r>
              <a:rPr lang="en-AU" sz="1800" dirty="0">
                <a:latin typeface="Arial" panose="020B0604020202020204" pitchFamily="34" charset="0"/>
                <a:cs typeface="Arial" panose="020B0604020202020204" pitchFamily="34" charset="0"/>
              </a:rPr>
              <a:t>Comedies</a:t>
            </a:r>
          </a:p>
          <a:p>
            <a:pPr marL="285750" indent="-285750">
              <a:buChar char="•"/>
            </a:pPr>
            <a:r>
              <a:rPr lang="en-AU" sz="1800" dirty="0">
                <a:latin typeface="Arial" panose="020B0604020202020204" pitchFamily="34" charset="0"/>
                <a:cs typeface="Arial" panose="020B0604020202020204" pitchFamily="34" charset="0"/>
              </a:rPr>
              <a:t>Tragedies.</a:t>
            </a:r>
            <a:endParaRPr lang="en-US" sz="1800" dirty="0"/>
          </a:p>
        </p:txBody>
      </p:sp>
      <p:sp>
        <p:nvSpPr>
          <p:cNvPr id="3" name="Title 2">
            <a:extLst>
              <a:ext uri="{FF2B5EF4-FFF2-40B4-BE49-F238E27FC236}">
                <a16:creationId xmlns:a16="http://schemas.microsoft.com/office/drawing/2014/main" id="{99CFA83E-4715-EA36-FE89-41B1687CB97F}"/>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genres</a:t>
            </a:r>
          </a:p>
        </p:txBody>
      </p:sp>
    </p:spTree>
    <p:extLst>
      <p:ext uri="{BB962C8B-B14F-4D97-AF65-F5344CB8AC3E}">
        <p14:creationId xmlns:p14="http://schemas.microsoft.com/office/powerpoint/2010/main" val="290706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617EE86-DD40-B1D8-6835-626C0B1CD67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Picture Placeholder 2">
            <a:extLst>
              <a:ext uri="{FF2B5EF4-FFF2-40B4-BE49-F238E27FC236}">
                <a16:creationId xmlns:a16="http://schemas.microsoft.com/office/drawing/2014/main" id="{7C452BED-D2B2-043E-7144-F05AEFCB4958}"/>
              </a:ext>
            </a:extLst>
          </p:cNvPr>
          <p:cNvSpPr>
            <a:spLocks noGrp="1"/>
          </p:cNvSpPr>
          <p:nvPr>
            <p:ph type="pic" sz="quarter" idx="13"/>
          </p:nvPr>
        </p:nvSpPr>
        <p:spPr/>
        <p:txBody>
          <a:bodyPr/>
          <a:lstStyle/>
          <a:p>
            <a:r>
              <a:rPr lang="en-AU" dirty="0">
                <a:latin typeface="Arial" panose="020B0604020202020204" pitchFamily="34" charset="0"/>
                <a:cs typeface="Arial" panose="020B0604020202020204" pitchFamily="34" charset="0"/>
              </a:rPr>
              <a:t>What do the histories sound like they would be about?</a:t>
            </a:r>
          </a:p>
        </p:txBody>
      </p:sp>
      <p:sp>
        <p:nvSpPr>
          <p:cNvPr id="9" name="Text Placeholder 8">
            <a:extLst>
              <a:ext uri="{FF2B5EF4-FFF2-40B4-BE49-F238E27FC236}">
                <a16:creationId xmlns:a16="http://schemas.microsoft.com/office/drawing/2014/main" id="{B663ED04-2C5B-1C07-25F7-7034488642FE}"/>
              </a:ext>
            </a:extLst>
          </p:cNvPr>
          <p:cNvSpPr>
            <a:spLocks noGrp="1"/>
          </p:cNvSpPr>
          <p:nvPr>
            <p:ph type="body" sz="quarter" idx="18"/>
          </p:nvPr>
        </p:nvSpPr>
        <p:spPr>
          <a:xfrm>
            <a:off x="360000" y="1016704"/>
            <a:ext cx="10080000" cy="394653"/>
          </a:xfrm>
        </p:spPr>
        <p:txBody>
          <a:bodyPr vert="horz" lIns="0" tIns="0" rIns="0" bIns="0" rtlCol="0" anchor="t">
            <a:noAutofit/>
          </a:bodyPr>
          <a:lstStyle/>
          <a:p>
            <a:r>
              <a:rPr lang="en-AU" dirty="0"/>
              <a:t>2</a:t>
            </a:r>
            <a:r>
              <a:rPr lang="en-AU" dirty="0">
                <a:latin typeface="Arial" panose="020B0604020202020204" pitchFamily="34" charset="0"/>
                <a:cs typeface="Arial" panose="020B0604020202020204" pitchFamily="34" charset="0"/>
              </a:rPr>
              <a:t> minute writing activity</a:t>
            </a:r>
          </a:p>
        </p:txBody>
      </p:sp>
      <p:sp>
        <p:nvSpPr>
          <p:cNvPr id="8" name="Title 7">
            <a:extLst>
              <a:ext uri="{FF2B5EF4-FFF2-40B4-BE49-F238E27FC236}">
                <a16:creationId xmlns:a16="http://schemas.microsoft.com/office/drawing/2014/main" id="{4754BC15-7AE6-74B0-0F66-31014D5A63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Histories</a:t>
            </a:r>
          </a:p>
        </p:txBody>
      </p:sp>
    </p:spTree>
    <p:extLst>
      <p:ext uri="{BB962C8B-B14F-4D97-AF65-F5344CB8AC3E}">
        <p14:creationId xmlns:p14="http://schemas.microsoft.com/office/powerpoint/2010/main" val="242032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C93D20B1-EB3C-0D47-7850-43CB524D126B}"/>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7</a:t>
            </a:fld>
            <a:endParaRPr lang="en-AU">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87718D-1479-2AC1-3C43-5CBCE327B68E}"/>
              </a:ext>
            </a:extLst>
          </p:cNvPr>
          <p:cNvSpPr>
            <a:spLocks noGrp="1"/>
          </p:cNvSpPr>
          <p:nvPr>
            <p:ph type="body" sz="quarter" idx="17"/>
          </p:nvPr>
        </p:nvSpPr>
        <p:spPr/>
        <p:txBody>
          <a:bodyPr/>
          <a:lstStyle/>
          <a:p>
            <a:r>
              <a:rPr lang="en-US" sz="1800" dirty="0">
                <a:latin typeface="Arial" panose="020B0604020202020204" pitchFamily="34" charset="0"/>
                <a:cs typeface="Arial" panose="020B0604020202020204" pitchFamily="34" charset="0"/>
              </a:rPr>
              <a:t>The historical plays:</a:t>
            </a:r>
          </a:p>
          <a:p>
            <a:pPr marL="285750" indent="-285750">
              <a:buChar char="•"/>
            </a:pPr>
            <a:r>
              <a:rPr lang="en-US" sz="1800" dirty="0">
                <a:latin typeface="Arial" panose="020B0604020202020204" pitchFamily="34" charset="0"/>
                <a:cs typeface="Arial" panose="020B0604020202020204" pitchFamily="34" charset="0"/>
              </a:rPr>
              <a:t>cover English history from the 12th to 16th centuries</a:t>
            </a:r>
          </a:p>
          <a:p>
            <a:pPr marL="285750" indent="-285750">
              <a:buChar char="•"/>
            </a:pPr>
            <a:r>
              <a:rPr lang="en-US" sz="1800" dirty="0">
                <a:latin typeface="Arial" panose="020B0604020202020204" pitchFamily="34" charset="0"/>
                <a:cs typeface="Arial" panose="020B0604020202020204" pitchFamily="34" charset="0"/>
              </a:rPr>
              <a:t>focused on a king who reigned during this time</a:t>
            </a:r>
          </a:p>
          <a:p>
            <a:pPr marL="285750" indent="-285750">
              <a:buChar char="•"/>
            </a:pPr>
            <a:r>
              <a:rPr lang="en-US" sz="1800" dirty="0">
                <a:latin typeface="Arial" panose="020B0604020202020204" pitchFamily="34" charset="0"/>
                <a:cs typeface="Arial" panose="020B0604020202020204" pitchFamily="34" charset="0"/>
              </a:rPr>
              <a:t>were works of imagination, loosely based on real events</a:t>
            </a:r>
          </a:p>
          <a:p>
            <a:pPr marL="285750" indent="-285750">
              <a:buChar char="•"/>
            </a:pPr>
            <a:r>
              <a:rPr lang="en-US" sz="1800" dirty="0">
                <a:latin typeface="Arial" panose="020B0604020202020204" pitchFamily="34" charset="0"/>
                <a:cs typeface="Arial" panose="020B0604020202020204" pitchFamily="34" charset="0"/>
              </a:rPr>
              <a:t>give insight into political processes </a:t>
            </a:r>
          </a:p>
          <a:p>
            <a:pPr marL="285750" indent="-285750">
              <a:buChar char="•"/>
            </a:pPr>
            <a:r>
              <a:rPr lang="en-US" sz="1800" dirty="0">
                <a:latin typeface="Arial" panose="020B0604020202020204" pitchFamily="34" charset="0"/>
                <a:cs typeface="Arial" panose="020B0604020202020204" pitchFamily="34" charset="0"/>
              </a:rPr>
              <a:t>show us what life was like throughout all classes of society</a:t>
            </a:r>
          </a:p>
          <a:p>
            <a:pPr marL="285750" indent="-285750">
              <a:buChar char="•"/>
            </a:pPr>
            <a:r>
              <a:rPr lang="en-US" sz="1800" dirty="0">
                <a:latin typeface="Arial" panose="020B0604020202020204" pitchFamily="34" charset="0"/>
                <a:cs typeface="Arial" panose="020B0604020202020204" pitchFamily="34" charset="0"/>
              </a:rPr>
              <a:t>could still contain elements of comedy and tragedy.</a:t>
            </a:r>
          </a:p>
          <a:p>
            <a:r>
              <a:rPr lang="en-US" sz="1800" dirty="0">
                <a:latin typeface="Arial" panose="020B0604020202020204" pitchFamily="34" charset="0"/>
                <a:cs typeface="Arial" panose="020B0604020202020204" pitchFamily="34" charset="0"/>
              </a:rPr>
              <a:t>Some of Shakespeare's histories include </a:t>
            </a:r>
            <a:r>
              <a:rPr lang="en-US" sz="1800" i="1" dirty="0">
                <a:latin typeface="Arial" panose="020B0604020202020204" pitchFamily="34" charset="0"/>
                <a:cs typeface="Arial" panose="020B0604020202020204" pitchFamily="34" charset="0"/>
              </a:rPr>
              <a:t>Henry IV Part 1 </a:t>
            </a:r>
            <a:r>
              <a:rPr lang="en-US" sz="1800" dirty="0">
                <a:latin typeface="Arial" panose="020B0604020202020204" pitchFamily="34" charset="0"/>
                <a:cs typeface="Arial" panose="020B0604020202020204" pitchFamily="34" charset="0"/>
              </a:rPr>
              <a:t>and </a:t>
            </a:r>
            <a:r>
              <a:rPr lang="en-US" sz="1800" i="1" dirty="0">
                <a:latin typeface="Arial" panose="020B0604020202020204" pitchFamily="34" charset="0"/>
                <a:cs typeface="Arial" panose="020B0604020202020204" pitchFamily="34" charset="0"/>
              </a:rPr>
              <a:t>Part 2, Richard III</a:t>
            </a:r>
            <a:r>
              <a:rPr lang="en-US" sz="1800"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77334BC8-D521-58C5-646F-004EDC818AA3}"/>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histories</a:t>
            </a:r>
          </a:p>
        </p:txBody>
      </p:sp>
    </p:spTree>
    <p:extLst>
      <p:ext uri="{BB962C8B-B14F-4D97-AF65-F5344CB8AC3E}">
        <p14:creationId xmlns:p14="http://schemas.microsoft.com/office/powerpoint/2010/main" val="42606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F0BD20-F0F1-3597-F400-AF04DB968FA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Picture Placeholder 2">
            <a:extLst>
              <a:ext uri="{FF2B5EF4-FFF2-40B4-BE49-F238E27FC236}">
                <a16:creationId xmlns:a16="http://schemas.microsoft.com/office/drawing/2014/main" id="{08B93480-282D-CF7B-9277-9F1924162682}"/>
              </a:ext>
            </a:extLst>
          </p:cNvPr>
          <p:cNvSpPr>
            <a:spLocks noGrp="1"/>
          </p:cNvSpPr>
          <p:nvPr>
            <p:ph type="pic" sz="quarter" idx="13"/>
          </p:nvPr>
        </p:nvSpPr>
        <p:spPr/>
        <p:txBody>
          <a:bodyPr/>
          <a:lstStyle/>
          <a:p>
            <a:r>
              <a:rPr lang="en-AU" dirty="0">
                <a:latin typeface="Arial" panose="020B0604020202020204" pitchFamily="34" charset="0"/>
                <a:cs typeface="Arial" panose="020B0604020202020204" pitchFamily="34" charset="0"/>
              </a:rPr>
              <a:t>What would the key features of a Shakespearean comedy have been?</a:t>
            </a:r>
          </a:p>
        </p:txBody>
      </p:sp>
      <p:sp>
        <p:nvSpPr>
          <p:cNvPr id="9" name="Text Placeholder 8">
            <a:extLst>
              <a:ext uri="{FF2B5EF4-FFF2-40B4-BE49-F238E27FC236}">
                <a16:creationId xmlns:a16="http://schemas.microsoft.com/office/drawing/2014/main" id="{B663ED04-2C5B-1C07-25F7-7034488642FE}"/>
              </a:ext>
            </a:extLst>
          </p:cNvPr>
          <p:cNvSpPr>
            <a:spLocks noGrp="1"/>
          </p:cNvSpPr>
          <p:nvPr>
            <p:ph type="body" sz="quarter" idx="18"/>
          </p:nvPr>
        </p:nvSpPr>
        <p:spPr/>
        <p:txBody>
          <a:bodyPr vert="horz" lIns="0" tIns="0" rIns="0" bIns="0" rtlCol="0" anchor="t">
            <a:noAutofit/>
          </a:bodyPr>
          <a:lstStyle/>
          <a:p>
            <a:r>
              <a:rPr lang="en-AU" dirty="0">
                <a:latin typeface="Arial" panose="020B0604020202020204" pitchFamily="34" charset="0"/>
                <a:cs typeface="Arial" panose="020B0604020202020204" pitchFamily="34" charset="0"/>
              </a:rPr>
              <a:t>Share with a partner</a:t>
            </a:r>
          </a:p>
        </p:txBody>
      </p:sp>
      <p:sp>
        <p:nvSpPr>
          <p:cNvPr id="8" name="Title 7">
            <a:extLst>
              <a:ext uri="{FF2B5EF4-FFF2-40B4-BE49-F238E27FC236}">
                <a16:creationId xmlns:a16="http://schemas.microsoft.com/office/drawing/2014/main" id="{4754BC15-7AE6-74B0-0F66-31014D5A63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Comedies</a:t>
            </a:r>
          </a:p>
        </p:txBody>
      </p:sp>
    </p:spTree>
    <p:extLst>
      <p:ext uri="{BB962C8B-B14F-4D97-AF65-F5344CB8AC3E}">
        <p14:creationId xmlns:p14="http://schemas.microsoft.com/office/powerpoint/2010/main" val="160836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D332A6-90AC-C4C0-B673-64BE2C429783}"/>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9</a:t>
            </a:fld>
            <a:endParaRPr lang="en-AU">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A575E41-1FB7-0052-F35D-7BCC003B680B}"/>
              </a:ext>
            </a:extLst>
          </p:cNvPr>
          <p:cNvSpPr>
            <a:spLocks noGrp="1"/>
          </p:cNvSpPr>
          <p:nvPr>
            <p:ph type="body" sz="quarter" idx="17"/>
          </p:nvPr>
        </p:nvSpPr>
        <p:spPr/>
        <p:txBody>
          <a:bodyPr/>
          <a:lstStyle/>
          <a:p>
            <a:r>
              <a:rPr lang="en-US" sz="1800" dirty="0">
                <a:latin typeface="Arial" panose="020B0604020202020204" pitchFamily="34" charset="0"/>
                <a:cs typeface="Arial" panose="020B0604020202020204" pitchFamily="34" charset="0"/>
              </a:rPr>
              <a:t>The comedies:</a:t>
            </a:r>
          </a:p>
          <a:p>
            <a:pPr marL="285750" indent="-285750">
              <a:buChar char="•"/>
            </a:pPr>
            <a:r>
              <a:rPr lang="en-US" sz="1800" dirty="0">
                <a:latin typeface="Arial" panose="020B0604020202020204" pitchFamily="34" charset="0"/>
                <a:cs typeface="Arial" panose="020B0604020202020204" pitchFamily="34" charset="0"/>
              </a:rPr>
              <a:t>are not a comedy as we understand the word</a:t>
            </a:r>
          </a:p>
          <a:p>
            <a:pPr marL="285750" indent="-285750">
              <a:buChar char="•"/>
            </a:pPr>
            <a:r>
              <a:rPr lang="en-US" sz="1800" dirty="0">
                <a:latin typeface="Arial" panose="020B0604020202020204" pitchFamily="34" charset="0"/>
                <a:cs typeface="Arial" panose="020B0604020202020204" pitchFamily="34" charset="0"/>
              </a:rPr>
              <a:t>are full of wordplay</a:t>
            </a:r>
          </a:p>
          <a:p>
            <a:pPr marL="285750" indent="-285750">
              <a:buChar char="•"/>
            </a:pPr>
            <a:r>
              <a:rPr lang="en-US" sz="1800" dirty="0">
                <a:latin typeface="Arial" panose="020B0604020202020204" pitchFamily="34" charset="0"/>
                <a:cs typeface="Arial" panose="020B0604020202020204" pitchFamily="34" charset="0"/>
              </a:rPr>
              <a:t>feature disguises and mistaken identities</a:t>
            </a:r>
          </a:p>
          <a:p>
            <a:pPr marL="285750" indent="-285750">
              <a:buChar char="•"/>
            </a:pPr>
            <a:r>
              <a:rPr lang="en-US" sz="1800" dirty="0">
                <a:latin typeface="Arial" panose="020B0604020202020204" pitchFamily="34" charset="0"/>
                <a:cs typeface="Arial" panose="020B0604020202020204" pitchFamily="34" charset="0"/>
              </a:rPr>
              <a:t>have very confusing plots</a:t>
            </a:r>
          </a:p>
          <a:p>
            <a:pPr marL="285750" indent="-285750">
              <a:buChar char="•"/>
            </a:pPr>
            <a:r>
              <a:rPr lang="en-US" sz="1800" dirty="0">
                <a:latin typeface="Arial" panose="020B0604020202020204" pitchFamily="34" charset="0"/>
                <a:cs typeface="Arial" panose="020B0604020202020204" pitchFamily="34" charset="0"/>
              </a:rPr>
              <a:t>still feature death, loss, tragedy.</a:t>
            </a:r>
          </a:p>
          <a:p>
            <a:r>
              <a:rPr lang="en-US" sz="1800" dirty="0">
                <a:latin typeface="Arial" panose="020B0604020202020204" pitchFamily="34" charset="0"/>
                <a:cs typeface="Arial" panose="020B0604020202020204" pitchFamily="34" charset="0"/>
              </a:rPr>
              <a:t>Some Shakespearean comedies are: </a:t>
            </a:r>
            <a:r>
              <a:rPr lang="en-US" sz="1800" i="1" dirty="0">
                <a:latin typeface="Arial" panose="020B0604020202020204" pitchFamily="34" charset="0"/>
                <a:cs typeface="Arial" panose="020B0604020202020204" pitchFamily="34" charset="0"/>
              </a:rPr>
              <a:t>All's Well That Ends Well, As You Like It, Twelfth Night.</a:t>
            </a:r>
          </a:p>
        </p:txBody>
      </p:sp>
      <p:sp>
        <p:nvSpPr>
          <p:cNvPr id="2" name="Title 1">
            <a:extLst>
              <a:ext uri="{FF2B5EF4-FFF2-40B4-BE49-F238E27FC236}">
                <a16:creationId xmlns:a16="http://schemas.microsoft.com/office/drawing/2014/main" id="{1382ABC7-8B9B-D92F-0110-2D18E5E2B24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Shakespeare's comedies</a:t>
            </a:r>
          </a:p>
        </p:txBody>
      </p:sp>
    </p:spTree>
    <p:extLst>
      <p:ext uri="{BB962C8B-B14F-4D97-AF65-F5344CB8AC3E}">
        <p14:creationId xmlns:p14="http://schemas.microsoft.com/office/powerpoint/2010/main" val="8438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0DAA2-907E-4CB5-B016-D0DA35A045BF}">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094ce8ca-8c20-4eb0-bb23-b47a1c76b753"/>
    <ds:schemaRef ds:uri="98740c54-966f-451d-a76c-e38eb7fddd55"/>
    <ds:schemaRef ds:uri="http://www.w3.org/XML/1998/namespace"/>
    <ds:schemaRef ds:uri="http://purl.org/dc/dcmitype/"/>
  </ds:schemaRefs>
</ds:datastoreItem>
</file>

<file path=customXml/itemProps2.xml><?xml version="1.0" encoding="utf-8"?>
<ds:datastoreItem xmlns:ds="http://schemas.openxmlformats.org/officeDocument/2006/customXml" ds:itemID="{BDAB6C7B-DAA4-42D9-8D6A-E5CE19F72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DOC23 1906376  curriculum-reform-template-2023</Template>
  <TotalTime>392</TotalTime>
  <Words>2063</Words>
  <Application>Microsoft Office PowerPoint</Application>
  <PresentationFormat>Widescreen</PresentationFormat>
  <Paragraphs>148</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Public Sans Light</vt:lpstr>
      <vt:lpstr>Public Sans</vt:lpstr>
      <vt:lpstr>Times New Roman</vt:lpstr>
      <vt:lpstr>Arial,Sans-Serif</vt:lpstr>
      <vt:lpstr>Arial</vt:lpstr>
      <vt:lpstr>Calibri</vt:lpstr>
      <vt:lpstr>1_NSWG Corporate</vt:lpstr>
      <vt:lpstr>Year 10, Term 3 – Shakespeare retold</vt:lpstr>
      <vt:lpstr>Sharing learning intentions and success criteria</vt:lpstr>
      <vt:lpstr>Learning intentions and success criteria</vt:lpstr>
      <vt:lpstr>Do now</vt:lpstr>
      <vt:lpstr>Shakespeare's genres</vt:lpstr>
      <vt:lpstr>Histories</vt:lpstr>
      <vt:lpstr>Shakespeare's histories</vt:lpstr>
      <vt:lpstr>Comedies</vt:lpstr>
      <vt:lpstr>Shakespeare's comedies</vt:lpstr>
      <vt:lpstr>Tragedies</vt:lpstr>
      <vt:lpstr>Shakespeare's tragedies</vt:lpstr>
      <vt:lpstr>Checking for understanding </vt:lpstr>
      <vt:lpstr>Exit ticket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Shakespeare's genres – Phase 2, resource 3</dc:title>
  <dc:creator>NSW Department of Education</dc:creator>
  <dcterms:created xsi:type="dcterms:W3CDTF">2024-05-07T23:46:47Z</dcterms:created>
  <dcterms:modified xsi:type="dcterms:W3CDTF">2024-09-10T00:28:50Z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