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69" r:id="rId2"/>
    <p:sldId id="271" r:id="rId3"/>
    <p:sldId id="26336" r:id="rId4"/>
    <p:sldId id="26337" r:id="rId5"/>
    <p:sldId id="363" r:id="rId6"/>
    <p:sldId id="416" r:id="rId7"/>
    <p:sldId id="26338" r:id="rId8"/>
    <p:sldId id="364" r:id="rId9"/>
    <p:sldId id="26339" r:id="rId10"/>
    <p:sldId id="413" r:id="rId11"/>
    <p:sldId id="367" r:id="rId12"/>
    <p:sldId id="366" r:id="rId13"/>
    <p:sldId id="368" r:id="rId14"/>
    <p:sldId id="414" r:id="rId15"/>
    <p:sldId id="418" r:id="rId16"/>
    <p:sldId id="375" r:id="rId17"/>
    <p:sldId id="376" r:id="rId18"/>
    <p:sldId id="26342" r:id="rId19"/>
    <p:sldId id="26340" r:id="rId20"/>
    <p:sldId id="360" r:id="rId21"/>
    <p:sldId id="26341" r:id="rId22"/>
    <p:sldId id="361" r:id="rId23"/>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65D145-4148-4889-B6A7-C02970EC340B}" v="9" dt="2024-08-01T22:55:50.90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90" y="10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Arial" panose="020B0604020202020204" pitchFamily="34"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Arial" panose="020B0604020202020204" pitchFamily="34" charset="0"/>
              </a:rPr>
              <a:t>2/08/2024</a:t>
            </a:fld>
            <a:endParaRPr lang="en-AU">
              <a:latin typeface="Arial" panose="020B0604020202020204" pitchFamily="34"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Arial" panose="020B0604020202020204" pitchFamily="34"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Arial" panose="020B0604020202020204" pitchFamily="34" charset="0"/>
              </a:rPr>
              <a:t>‹#›</a:t>
            </a:fld>
            <a:endParaRPr lang="en-AU">
              <a:latin typeface="Arial" panose="020B0604020202020204" pitchFamily="34"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EC6F825C-382E-4C1A-82AB-BCE4AFD21ABE}" type="datetimeFigureOut">
              <a:rPr lang="en-AU" smtClean="0"/>
              <a:pPr/>
              <a:t>2/08/2024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panose="020B0604020202020204" pitchFamily="34" charset="0"/>
        <a:ea typeface="+mn-ea"/>
        <a:cs typeface="+mn-cs"/>
      </a:defRPr>
    </a:lvl1pPr>
    <a:lvl2pPr marL="609585" algn="l" defTabSz="1219170" rtl="0" eaLnBrk="1" latinLnBrk="0" hangingPunct="1">
      <a:defRPr sz="1600" b="0" i="0" kern="1200">
        <a:solidFill>
          <a:schemeClr val="tx1"/>
        </a:solidFill>
        <a:latin typeface="Arial" panose="020B0604020202020204" pitchFamily="34" charset="0"/>
        <a:ea typeface="+mn-ea"/>
        <a:cs typeface="+mn-cs"/>
      </a:defRPr>
    </a:lvl2pPr>
    <a:lvl3pPr marL="1219170" algn="l" defTabSz="1219170" rtl="0" eaLnBrk="1" latinLnBrk="0" hangingPunct="1">
      <a:defRPr sz="1600" b="0" i="0" kern="1200">
        <a:solidFill>
          <a:schemeClr val="tx1"/>
        </a:solidFill>
        <a:latin typeface="Arial" panose="020B0604020202020204" pitchFamily="34" charset="0"/>
        <a:ea typeface="+mn-ea"/>
        <a:cs typeface="+mn-cs"/>
      </a:defRPr>
    </a:lvl3pPr>
    <a:lvl4pPr marL="1828754" algn="l" defTabSz="1219170" rtl="0" eaLnBrk="1" latinLnBrk="0" hangingPunct="1">
      <a:defRPr sz="1600" b="0" i="0" kern="1200">
        <a:solidFill>
          <a:schemeClr val="tx1"/>
        </a:solidFill>
        <a:latin typeface="Arial" panose="020B0604020202020204" pitchFamily="34" charset="0"/>
        <a:ea typeface="+mn-ea"/>
        <a:cs typeface="+mn-cs"/>
      </a:defRPr>
    </a:lvl4pPr>
    <a:lvl5pPr marL="2438339" algn="l" defTabSz="1219170" rtl="0" eaLnBrk="1" latinLnBrk="0" hangingPunct="1">
      <a:defRPr sz="1600" b="0" i="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in this lesson, students will be explicitly taught about the key values and ideas of the Romantic period. Explicit teaching is the best way to teach students new or complex concepts or skills such as this as it provides the necessary building blocks for guided and independent practice. </a:t>
            </a:r>
          </a:p>
          <a:p>
            <a:endParaRPr lang="en-US" b="0"/>
          </a:p>
          <a:p>
            <a:r>
              <a:rPr lang="en-US" b="0"/>
              <a:t>The following activities will begin to build students’ understanding of the context of the Romantic movement. This understanding with be developed and consolidated in </a:t>
            </a:r>
            <a:r>
              <a:rPr lang="en-US" b="1"/>
              <a:t>Phase 2, resource 1a – the context of the Romantic movement </a:t>
            </a:r>
            <a:r>
              <a:rPr lang="en-US" b="0"/>
              <a:t>and </a:t>
            </a:r>
            <a:r>
              <a:rPr lang="en-US" b="1"/>
              <a:t>Phase 2, activity 1 – Romanticism concept map</a:t>
            </a:r>
            <a:r>
              <a:rPr lang="en-US" b="0"/>
              <a:t>, so that students develop the necessary knowledge and understanding of the context of Romanticism, while also developing the required skills to note-take and </a:t>
            </a:r>
            <a:r>
              <a:rPr lang="en-US" b="0" err="1"/>
              <a:t>summarise</a:t>
            </a:r>
            <a:r>
              <a:rPr lang="en-US" b="0"/>
              <a:t> extended texts later in the program.</a:t>
            </a:r>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251630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b="0"/>
              <a:t>Romanticism is a cultural, artistic and literary movement that swept through Europe during the late 18th and early 19th centuries. Some of the key figures of this time are explored on the following slides. As you read through the following slides, call out or ask students to identify the main ideas that come through the poets’ works, individually and collectively – for example, their interest in surreal, dreamlike representations of nature and interest in the ‘ordinary’.</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a:solidFill>
                  <a:srgbClr val="333333"/>
                </a:solidFill>
                <a:effectLst/>
                <a:highlight>
                  <a:srgbClr val="FFFFFF"/>
                </a:highlight>
              </a:rPr>
              <a:t>Student note:  we are going to get to know some of the key figures of the Romantic movement – you may have heard of these writers before. As we discuss them, take note of their interests and inspiration for their work. </a:t>
            </a:r>
            <a:endParaRPr lang="en-US">
              <a:solidFill>
                <a:srgbClr val="333333"/>
              </a:solidFill>
              <a:effectLst/>
              <a:highlight>
                <a:srgbClr val="FFFFFF"/>
              </a:highligh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535811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b="0"/>
              <a:t>Samuel Taylor Coleridge was one of the key figures of this time. ‘Exotic landscapes’ often included features such as mountains, rivers, gardens and caves. In ‘Kubla Khan’, Coleridge describes a place called Xanadu, which was built by a powerful ruler named Kubla Khan, as a fantastical and dreamlike place that captures the imagination.</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357328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b="0"/>
              <a:t>William Wordsworth was one of the key figures of this time. ‘Ordinary’ people included people with common occupations such as chimney sweeps or mariners, or the everyday experiences of ‘ordinary’ people such as children.</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736434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b="0"/>
              <a:t>John Keats was one of the key figures of this time. By 1821, he had not achieved widespread fame or recognition for his work, and he faced many financial difficulties and literary criticism during his lifetime. It was only in the years following his death that Keats’ work began to gain popularity and appreciation, and his friends, including Percy Bysshe Shelley – another famous romantic poet – played a crucial role in preserving and promoting his poetry.</a:t>
            </a:r>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401420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b="0"/>
              <a:t>this section of the PowerPoint should prepare students for </a:t>
            </a:r>
            <a:r>
              <a:rPr lang="en-AU" b="1"/>
              <a:t>Phase1, activity 3 – making predictions</a:t>
            </a:r>
            <a:r>
              <a:rPr lang="en-AU" b="0"/>
              <a:t> as they deepen their understanding of Romantic ideas and values and how these might be reflected in Romantic texts. </a:t>
            </a:r>
            <a:endParaRPr lang="en-US">
              <a:solidFill>
                <a:srgbClr val="333333"/>
              </a:solidFill>
              <a:effectLst/>
              <a:highlight>
                <a:srgbClr val="FFFFFF"/>
              </a:highligh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073085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the following slide includes a list of common conventions found in Romantic texts, including the key values and ideas. A definition of convention has also been provided on this slide, so that students can make connections with their prior knowledge of this term. You may also like to lead a class discussion about some other types of conventions or expectations we have of certain text types, such as horror, mystery or speculative fiction (previously studied in Year 9, Term 4). Ask students to consider why some composers might choose to deliberately ignore pre-existing conventions. How do we feel when poems don’t rhyme, comedies make us cry or fairytales end badly?</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394498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you may like to animate this slide so that the bullet points appear one by one.</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3815307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 </a:t>
            </a:r>
            <a:r>
              <a:rPr lang="en-US" b="0"/>
              <a:t>this slide includes a list of values and ideas of Romantic texts. The table allows students space to brainstorm ideas, images or motifs that they might expect to see in Romantic texts, given what they now know about its key values and ideas, and some of the key ideas or images used by poets such as Coleridge, Wordsworth and Keats. Depending on students’ prior knowledge and understanding, you may complete this table together as a class, in small groups, pairs or individually, using </a:t>
            </a:r>
            <a:r>
              <a:rPr lang="en-US" b="1"/>
              <a:t>Phase 2, resource 1 – the context of the Romantic movement</a:t>
            </a:r>
            <a:r>
              <a:rPr lang="en-US" b="0"/>
              <a:t> for further context and support. Students can copy notes from the slide into their English workbooks. </a:t>
            </a:r>
            <a:endParaRPr lang="en-AU" b="1"/>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4114209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b="0"/>
              <a:t>the teacher should use success criteria throughout the lesson. They can be used to check for understanding and to support students to reflect on their progress towards achieving the learning intention. </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766187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b="0"/>
              <a:t>returning to the learning intention and success criteria allows for students to reflect on what they have learned, while checking for understanding. If individual whiteboards are available, have students indicate the success criteria that they have achieved by writing 1, 2 or 3 on them. Otherwise, consider using the three-finger system – 1 finger for level 1, 2 fingers for level 2, 3 fingers for level 3 – or traffic lights – green for understands and can apply without help, yellow for understands but still needs help to apply, red for needs help to understand.</a:t>
            </a:r>
            <a:endParaRPr lang="en-AU" b="1"/>
          </a:p>
          <a:p>
            <a:pPr marL="0" indent="0">
              <a:buFont typeface="Arial" panose="020B0604020202020204" pitchFamily="34" charset="0"/>
              <a:buNone/>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b="1"/>
              <a:t>Suggested success criteria: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a:t>I will know I am successful when I can:</a:t>
            </a:r>
          </a:p>
          <a:p>
            <a:pPr marL="342900" indent="-342900">
              <a:buFont typeface="Arial" panose="020B0604020202020204" pitchFamily="34" charset="0"/>
              <a:buChar char="•"/>
            </a:pPr>
            <a:r>
              <a:rPr lang="en-AU"/>
              <a:t>define Romanticism</a:t>
            </a:r>
          </a:p>
          <a:p>
            <a:pPr marL="342900" indent="-342900">
              <a:buFont typeface="Arial" panose="020B0604020202020204" pitchFamily="34" charset="0"/>
              <a:buChar char="•"/>
            </a:pPr>
            <a:r>
              <a:rPr lang="en-AU"/>
              <a:t>identify Romantic values and ideas used by key figures from the time</a:t>
            </a:r>
          </a:p>
          <a:p>
            <a:pPr marL="342900" indent="-342900">
              <a:buFont typeface="Arial" panose="020B0604020202020204" pitchFamily="34" charset="0"/>
              <a:buChar char="•"/>
            </a:pPr>
            <a:r>
              <a:rPr lang="en-AU"/>
              <a:t>predict key ideas, images and motifs used in Romantic texts.</a:t>
            </a:r>
          </a:p>
          <a:p>
            <a:pPr marL="0" indent="0">
              <a:buFont typeface="Arial" panose="020B0604020202020204" pitchFamily="34" charset="0"/>
              <a:buNone/>
            </a:pPr>
            <a:endParaRPr lang="en-AU"/>
          </a:p>
          <a:p>
            <a:pPr marL="0" indent="0">
              <a:buFont typeface="Arial" panose="020B0604020202020204" pitchFamily="34" charset="0"/>
              <a:buNone/>
            </a:pPr>
            <a:endParaRPr lang="en-AU"/>
          </a:p>
          <a:p>
            <a:pPr marL="171450" indent="-171450">
              <a:buFont typeface="Arial,Sans-Serif"/>
              <a:buChar char="•"/>
            </a:pPr>
            <a:endParaRPr lang="en-AU"/>
          </a:p>
          <a:p>
            <a:endParaRPr lang="en-AU" b="1">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19</a:t>
            </a:fld>
            <a:endParaRPr kumimoji="0" lang="en-AU" sz="120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452479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Teacher note: this slide has been used to identify the Explicit teaching learning strategy and should be deleted or hidden when using in a classroom setting. Sharing learning intentions allows a teacher to effectively communicate learning goals with students. They allow students to connect new learning to existing knowledge, skills and understanding. When used with success criteria students have a clear idea of the learning goal and how to get there (AERO 2024a). The sample success </a:t>
            </a:r>
            <a:r>
              <a:rPr lang="en-AU">
                <a:solidFill>
                  <a:srgbClr val="333333"/>
                </a:solidFill>
                <a:effectLst/>
                <a:highlight>
                  <a:srgbClr val="FFFFFF"/>
                </a:highlight>
              </a:rPr>
              <a:t>criteria are aligned to the syllabus. They break the learning intention into smaller and more manageable actions. They show students what they must do, say, make, create or perform to demonstrate their learning (Griffin 2018). These have been left blank with suggestions provided in the notes to allow for the co-construction of success criteria that reflects student need. When co-</a:t>
            </a:r>
            <a:r>
              <a:rPr lang="en-AU"/>
              <a:t>constructing with students, teachers use their expertise to guide student thinking, and often model and use exemplars to show students what success 'looks like'.</a:t>
            </a:r>
          </a:p>
          <a:p>
            <a:endParaRPr lang="en-AU">
              <a:solidFill>
                <a:srgbClr val="333333"/>
              </a:solidFill>
              <a:effectLst/>
              <a:highlight>
                <a:srgbClr val="FFFFFF"/>
              </a:highlight>
            </a:endParaRPr>
          </a:p>
          <a:p>
            <a:endParaRPr lang="en-AU">
              <a:solidFill>
                <a:srgbClr val="333333"/>
              </a:solidFill>
              <a:highlight>
                <a:srgbClr val="FFFFFF"/>
              </a:highligh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608132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this slide includes a reference list for information and images used in this presentation.</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2396281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 </a:t>
            </a:r>
            <a:r>
              <a:rPr lang="en-US" b="0"/>
              <a:t>this slide includes a reference list for information and images used in this presentation.</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594979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b="0"/>
              <a:t>clarify what students are learning and why. </a:t>
            </a:r>
            <a:endParaRPr lang="en-AU"/>
          </a:p>
          <a:p>
            <a:pPr marL="171450" indent="-171450">
              <a:buFont typeface="Arial,Sans-Serif"/>
              <a:buChar char="•"/>
            </a:pPr>
            <a:r>
              <a:rPr lang="en-AU"/>
              <a:t>Learning intentions and success criteria are best co-constructed with students. Adapt the learning intention as required and add matching success criteria.</a:t>
            </a:r>
          </a:p>
          <a:p>
            <a:pPr marL="171450" indent="-171450">
              <a:buFont typeface="Arial,Sans-Serif"/>
              <a:buChar char="•"/>
            </a:pPr>
            <a:r>
              <a:rPr lang="en-AU"/>
              <a:t>LISC is not necessarily presented at the beginning of the lesson. Teacher needs to consider most effectual time to introduce.</a:t>
            </a:r>
          </a:p>
          <a:p>
            <a:pPr marL="171450" indent="-171450">
              <a:buFont typeface="Arial,Sans-Serif"/>
              <a:buChar char="•"/>
            </a:pPr>
            <a:r>
              <a:rPr lang="en-AU"/>
              <a:t>LISC should be revisited during the lesson to support students' evaluation of their learning.</a:t>
            </a:r>
            <a:endParaRPr lang="en-AU" b="0"/>
          </a:p>
          <a:p>
            <a:pPr marL="171450" indent="-171450">
              <a:buFont typeface="Arial,Sans-Serif"/>
              <a:buChar char="•"/>
            </a:pPr>
            <a:r>
              <a:rPr lang="en-AU" b="0"/>
              <a:t>Success criteria should be communicated to students, so they understand what it looks like to achieve the learning intention. The success criteria breaks the learning intention into smaller, more manageable actions and show students what they must be able to do, say, make, create or perform to demonstrate their learning. </a:t>
            </a:r>
          </a:p>
          <a:p>
            <a:pPr marL="171450" indent="-171450">
              <a:buFont typeface="Arial,Sans-Serif"/>
              <a:buChar char="•"/>
            </a:pPr>
            <a:r>
              <a:rPr lang="en-AU" b="0"/>
              <a:t>Students may achieve this at different 'levels' depending on the starting point of different students. The suggested success criteria below have been differentiated – not all students will be able to demonstrate success in each of the criteria, however, all students should be able to experience success. It is not necessary to explain this differentiation to students. Depending on the needs of your students, you may choose to remove one or more of the success criteria. For example, if you know that your students will require high levels of support, you may choose to remove the final success criteria. Conversely, if you know that your students already understand Romanticism, there is no need to include the first success criteria. </a:t>
            </a: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b="1"/>
              <a:t>Suggested success criteria: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a:t>I will know I am successful when I can:</a:t>
            </a:r>
          </a:p>
          <a:p>
            <a:pPr marL="342900" indent="-342900">
              <a:buFont typeface="Arial" panose="020B0604020202020204" pitchFamily="34" charset="0"/>
              <a:buChar char="•"/>
            </a:pPr>
            <a:r>
              <a:rPr lang="en-AU"/>
              <a:t>define Romanticism</a:t>
            </a:r>
          </a:p>
          <a:p>
            <a:pPr marL="342900" indent="-342900">
              <a:buFont typeface="Arial" panose="020B0604020202020204" pitchFamily="34" charset="0"/>
              <a:buChar char="•"/>
            </a:pPr>
            <a:r>
              <a:rPr lang="en-AU"/>
              <a:t>identify Romantic values and ideas used by key figures from the time</a:t>
            </a:r>
          </a:p>
          <a:p>
            <a:pPr marL="342900" indent="-342900">
              <a:buFont typeface="Arial" panose="020B0604020202020204" pitchFamily="34" charset="0"/>
              <a:buChar char="•"/>
            </a:pPr>
            <a:r>
              <a:rPr lang="en-AU"/>
              <a:t>predict key ideas, images and motifs used in Romantic texts.</a:t>
            </a:r>
          </a:p>
          <a:p>
            <a:pPr marL="342900" indent="-342900">
              <a:buFont typeface="Arial" panose="020B0604020202020204" pitchFamily="34" charset="0"/>
              <a:buChar char="•"/>
            </a:pPr>
            <a:endParaRPr lang="en-AU"/>
          </a:p>
          <a:p>
            <a:pPr marL="0" indent="0">
              <a:buFont typeface="Arial" panose="020B0604020202020204" pitchFamily="34" charset="0"/>
              <a:buNone/>
            </a:pPr>
            <a:endParaRPr lang="en-AU"/>
          </a:p>
          <a:p>
            <a:pPr marL="171450" indent="-171450">
              <a:buFont typeface="Arial,Sans-Serif"/>
              <a:buChar char="•"/>
            </a:pPr>
            <a:endParaRPr lang="en-AU"/>
          </a:p>
          <a:p>
            <a:endParaRPr lang="en-AU" b="1">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91512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Teacher note: this slide has been used to identify the explicit teaching learning strategy and should be deleted or hidden when used in a classroom setting. The strategy of connecting learning involves making connections within and across learning. In this example, students are connecting the new learning to their prior learning about Romanticism when it was introduced in Year 8, Term 1 – Knowing the rules to break the rules in Phase 4 activity 3 – Romanticism: movement and style and Phase 4, activity 4 – check your understanding of Romanticism.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a:defRPr/>
            </a:pPr>
            <a:r>
              <a:rPr lang="en-AU"/>
              <a:t>Teachers actively support students to make connections within and across knowledge, skills and understanding as well as to prior learning experiences. Learning is a change to long term memory. Long term memory is a network of overlapping information with many connections (AERO 2024a), which are called schemas (CESE 2017).</a:t>
            </a:r>
          </a:p>
          <a:p>
            <a:pPr>
              <a:defRPr/>
            </a:pPr>
            <a:endParaRPr lang="en-AU"/>
          </a:p>
          <a:p>
            <a:pPr>
              <a:defRPr/>
            </a:pPr>
            <a:r>
              <a:rPr lang="en-AU"/>
              <a:t>Activate students’ prior knowledge by completing a class brainstorm on the aspects of Romanticism that students can recall or by using one the suggested strategies on the Digital Learning Selector. https://app.education.nsw.gov.au/digital-learning-selector/LearningActivity/Card/562?clearCache=de919492-eb8c-f89b-3cf0-dfd0984cf5db</a:t>
            </a:r>
          </a:p>
          <a:p>
            <a:pPr>
              <a:defRPr/>
            </a:pPr>
            <a:r>
              <a:rPr lang="en-AU"/>
              <a:t> </a:t>
            </a:r>
          </a:p>
          <a:p>
            <a:pPr>
              <a:defRPr/>
            </a:pPr>
            <a:endParaRPr lang="en-AU"/>
          </a:p>
          <a:p>
            <a:pPr>
              <a:defRPr/>
            </a:pPr>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02262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b="0"/>
              <a:t>Romanticism is a cultural, artistic and literary movement that swept through Europe during the late 18th</a:t>
            </a:r>
            <a:r>
              <a:rPr lang="en-AU" b="0" baseline="30000"/>
              <a:t>  </a:t>
            </a:r>
            <a:r>
              <a:rPr lang="en-AU" b="0"/>
              <a:t>and early 19th centuries. The key values and ideas of Romanticism are explored in the following slides.</a:t>
            </a:r>
            <a:endParaRPr lang="en-US">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a:t>The information on slides 5 to 7 can be used to create questions to check for understanding. Consider quick-response questions at the end of this series of slides such as: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a:t>True or false – Romanticism was a period of rebellion (true)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a:t>True or false – Romanticism celebrated reason and logic (false – it celebrated emotion, imagination, nature and individualism).</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173702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b="0"/>
              <a:t>some of the terms on this slide may require explanation and discussion. Encourage students to predict the meaning of unfamiliar words by breaking the words down and drawing on their knowledge and familiarity with parts of the word. For example, where have students heard and how have they used the term ‘industrial’ before? What might ‘industrialisation’ mean? Students can also infer the meaning of the words by understanding the opposing values. For example, students may be able to infer that ‘rationalism’ is unlike the values common to Romanticism and so may infer that it refers to thinking and reasoning rather than emotion.</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a:t>Rationalism – the practice of basing opinions and actions on reason and knowledge rather than religious beliefs or emotional response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a:t>Industrialisation – economic movement away from agriculture towards large-scale industries, technology and urban growth</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a:t>Urbanisation – increase of the proportion of people living in urban areas – a movement away from rural areas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a:t>Mechanisation – replacing humans with machines to increase productivity and efficiency</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a:t>Individualism – a social and political philosophy that celebrates the moral worth and rights of the individual over the collective.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p>
          <a:p>
            <a:pPr marL="0" marR="0" lvl="0" indent="0" algn="l" defTabSz="1219170" rtl="0" eaLnBrk="1" fontAlgn="auto" latinLnBrk="0" hangingPunct="1">
              <a:lnSpc>
                <a:spcPct val="100000"/>
              </a:lnSpc>
              <a:spcBef>
                <a:spcPts val="0"/>
              </a:spcBef>
              <a:spcAft>
                <a:spcPts val="0"/>
              </a:spcAft>
              <a:buClrTx/>
              <a:buSzTx/>
              <a:buFontTx/>
              <a:buNone/>
              <a:tabLst/>
              <a:defRPr/>
            </a:pPr>
            <a:r>
              <a:rPr lang="en-AU" b="1"/>
              <a:t>Student note: </a:t>
            </a:r>
            <a:r>
              <a:rPr lang="en-AU" b="0"/>
              <a:t>Romanticism is a cultural, artistic and literary movement that swept through Europe during the late 18th and early 19th centuries. It marked a distinct shift in values from the Enlightenment, which was the movement prior to Romanticism. This slide shows some of the key differences between the 2 movements.</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176802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b="0"/>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a:p>
          <a:p>
            <a:pPr marL="0" marR="0" lvl="0" indent="0" algn="l" defTabSz="1219170" rtl="0" eaLnBrk="1" fontAlgn="auto" latinLnBrk="0" hangingPunct="1">
              <a:lnSpc>
                <a:spcPct val="100000"/>
              </a:lnSpc>
              <a:spcBef>
                <a:spcPts val="0"/>
              </a:spcBef>
              <a:spcAft>
                <a:spcPts val="0"/>
              </a:spcAft>
              <a:buClrTx/>
              <a:buSzTx/>
              <a:buFontTx/>
              <a:buNone/>
              <a:tabLst/>
              <a:defRPr/>
            </a:pPr>
            <a:r>
              <a:rPr lang="en-AU">
                <a:solidFill>
                  <a:srgbClr val="333333"/>
                </a:solidFill>
                <a:effectLst/>
                <a:highlight>
                  <a:srgbClr val="FFFFFF"/>
                </a:highlight>
              </a:rPr>
              <a:t>Teachers analyse the information they collect to make evidence-based instructional decisions. This includes when to move between modelled, guided and independent practice.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a:solidFill>
                  <a:srgbClr val="333333"/>
                </a:solidFill>
                <a:effectLst/>
                <a:highlight>
                  <a:srgbClr val="FFFFFF"/>
                </a:highlight>
              </a:rPr>
              <a:t>Checking understanding requires teachers to collect the responses of all students (</a:t>
            </a:r>
            <a:r>
              <a:rPr lang="en-AU" err="1">
                <a:solidFill>
                  <a:srgbClr val="333333"/>
                </a:solidFill>
                <a:effectLst/>
                <a:highlight>
                  <a:srgbClr val="FFFFFF"/>
                </a:highlight>
              </a:rPr>
              <a:t>Wiliam</a:t>
            </a:r>
            <a:r>
              <a:rPr lang="en-AU">
                <a:solidFill>
                  <a:srgbClr val="333333"/>
                </a:solidFill>
                <a:effectLst/>
                <a:highlight>
                  <a:srgbClr val="FFFFFF"/>
                </a:highlight>
              </a:rPr>
              <a:t> 2014).</a:t>
            </a:r>
            <a:endParaRPr lang="en-AU" b="0"/>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461713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b="0"/>
              <a:t>to check for understanding, have students fill in the blanks in this sentence. They could display their responses on a mini whiteboard or the teacher could select a range of students to contribute their responses. Responses may include: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a:p>
          <a:p>
            <a:pPr marL="0" marR="0" lvl="0" indent="0" algn="l" defTabSz="1219170" rtl="0" eaLnBrk="1" fontAlgn="auto" latinLnBrk="0" hangingPunct="1">
              <a:lnSpc>
                <a:spcPct val="100000"/>
              </a:lnSpc>
              <a:spcBef>
                <a:spcPts val="0"/>
              </a:spcBef>
              <a:spcAft>
                <a:spcPts val="0"/>
              </a:spcAft>
              <a:buClrTx/>
              <a:buSzTx/>
              <a:buFontTx/>
              <a:buNone/>
              <a:tabLst/>
              <a:defRPr/>
            </a:pPr>
            <a:r>
              <a:rPr lang="en-AU" b="0"/>
              <a:t>‘While the Enlightenment valued industrialisation, Romanticism believed that humans needed to reconnect with nature.’</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0"/>
              <a:t>‘While the Enlightenment valued strict rules, Romanticism believed that personal expression was of greater importance.’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a:p>
          <a:p>
            <a:pPr marL="0" marR="0" lvl="0" indent="0" algn="l" defTabSz="1219170" rtl="0" eaLnBrk="1" fontAlgn="auto" latinLnBrk="0" hangingPunct="1">
              <a:lnSpc>
                <a:spcPct val="100000"/>
              </a:lnSpc>
              <a:spcBef>
                <a:spcPts val="0"/>
              </a:spcBef>
              <a:spcAft>
                <a:spcPts val="0"/>
              </a:spcAft>
              <a:buClrTx/>
              <a:buSzTx/>
              <a:buFontTx/>
              <a:buNone/>
              <a:tabLst/>
              <a:defRPr/>
            </a:pPr>
            <a:r>
              <a:rPr lang="en-AU" b="1"/>
              <a:t>Student note: </a:t>
            </a:r>
            <a:r>
              <a:rPr lang="en-AU" b="0"/>
              <a:t>complete the sentence on the slide by filling in the gaps with what you know about the Enlightenment and Romantic periods. </a:t>
            </a:r>
            <a:endParaRPr lang="en-AU" b="1"/>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809499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Student note: </a:t>
            </a:r>
            <a:r>
              <a:rPr lang="en-AU" b="0"/>
              <a:t>there are many correct ways to complete the previous activity. How does your sentence compare with the one on the slide?</a:t>
            </a: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846552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Arial" panose="020B0604020202020204" pitchFamily="34" charset="0"/>
                <a:cs typeface="Arial" panose="020B0604020202020204" pitchFamily="34"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b="0"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Arial" panose="020B0604020202020204" pitchFamily="34" charset="0"/>
                <a:cs typeface="Arial" panose="020B0604020202020204" pitchFamily="34" charset="0"/>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Arial" panose="020B0604020202020204" pitchFamily="34" charset="0"/>
                <a:cs typeface="Arial" panose="020B0604020202020204" pitchFamily="34" charset="0"/>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latin typeface="Arial" panose="020B0604020202020204" pitchFamily="34" charset="0"/>
                <a:cs typeface="Arial" panose="020B0604020202020204" pitchFamily="34" charset="0"/>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Arial" panose="020B0604020202020204" pitchFamily="34" charset="0"/>
                <a:cs typeface="Arial" panose="020B0604020202020204" pitchFamily="34" charset="0"/>
              </a:defRPr>
            </a:lvl1pPr>
            <a:lvl2pPr>
              <a:lnSpc>
                <a:spcPct val="150000"/>
              </a:lnSpc>
              <a:defRPr sz="1800">
                <a:latin typeface="Arial" panose="020B0604020202020204" pitchFamily="34" charset="0"/>
                <a:cs typeface="Arial" panose="020B0604020202020204" pitchFamily="34" charset="0"/>
              </a:defRPr>
            </a:lvl2pPr>
            <a:lvl3pPr>
              <a:lnSpc>
                <a:spcPct val="150000"/>
              </a:lnSpc>
              <a:defRPr/>
            </a:lvl3pPr>
            <a:lvl4pPr>
              <a:lnSpc>
                <a:spcPct val="150000"/>
              </a:lnSpc>
              <a:defRPr sz="1800">
                <a:latin typeface="Arial" panose="020B0604020202020204" pitchFamily="34" charset="0"/>
                <a:cs typeface="Arial" panose="020B0604020202020204" pitchFamily="34" charset="0"/>
              </a:defRPr>
            </a:lvl4pPr>
            <a:lvl5pPr>
              <a:lnSpc>
                <a:spcPct val="150000"/>
              </a:lnSpc>
              <a:defRPr sz="1800">
                <a:latin typeface="Arial" panose="020B0604020202020204" pitchFamily="34" charset="0"/>
                <a:cs typeface="Arial" panose="020B0604020202020204" pitchFamily="34" charset="0"/>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defRPr>
            </a:lvl1p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Arial" panose="020B0604020202020204" pitchFamily="34" charset="0"/>
                <a:cs typeface="Arial" panose="020B0604020202020204" pitchFamily="34" charset="0"/>
              </a:defRPr>
            </a:lvl1pPr>
            <a:lvl2pPr>
              <a:lnSpc>
                <a:spcPct val="150000"/>
              </a:lnSpc>
              <a:defRPr sz="1800">
                <a:latin typeface="Arial" panose="020B0604020202020204" pitchFamily="34" charset="0"/>
                <a:cs typeface="Arial" panose="020B0604020202020204" pitchFamily="34" charset="0"/>
              </a:defRPr>
            </a:lvl2pPr>
            <a:lvl3pPr>
              <a:lnSpc>
                <a:spcPct val="150000"/>
              </a:lnSpc>
              <a:defRPr/>
            </a:lvl3pPr>
            <a:lvl4pPr>
              <a:lnSpc>
                <a:spcPct val="150000"/>
              </a:lnSpc>
              <a:defRPr sz="1800">
                <a:latin typeface="Arial" panose="020B0604020202020204" pitchFamily="34" charset="0"/>
                <a:cs typeface="Arial" panose="020B0604020202020204" pitchFamily="34" charset="0"/>
              </a:defRPr>
            </a:lvl4pPr>
            <a:lvl5pPr>
              <a:lnSpc>
                <a:spcPct val="150000"/>
              </a:lnSpc>
              <a:defRPr sz="1800">
                <a:latin typeface="Arial" panose="020B0604020202020204" pitchFamily="34" charset="0"/>
                <a:cs typeface="Arial" panose="020B0604020202020204" pitchFamily="34" charset="0"/>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defRPr>
            </a:lvl1p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defRPr>
            </a:lvl1p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defRPr>
            </a:lvl1p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latin typeface="Arial" panose="020B0604020202020204" pitchFamily="34" charset="0"/>
                <a:cs typeface="Arial" panose="020B0604020202020204" pitchFamily="34" charset="0"/>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i="0" kern="1200" dirty="0" smtClean="0">
                <a:solidFill>
                  <a:schemeClr val="accent1"/>
                </a:solidFill>
                <a:latin typeface="Arial" panose="020B0604020202020204" pitchFamily="34" charset="0"/>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i="0" kern="1200" dirty="0" smtClean="0">
                <a:solidFill>
                  <a:schemeClr val="accent1"/>
                </a:solidFill>
                <a:latin typeface="Arial" panose="020B0604020202020204" pitchFamily="34" charset="0"/>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i="0" kern="1200" dirty="0" smtClean="0">
                <a:solidFill>
                  <a:schemeClr val="tx1"/>
                </a:solidFill>
                <a:latin typeface="Arial" panose="020B0604020202020204" pitchFamily="34" charset="0"/>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b="0" i="0">
                <a:solidFill>
                  <a:schemeClr val="accent1"/>
                </a:solidFill>
                <a:latin typeface="Arial" panose="020B0604020202020204" pitchFamily="34" charset="0"/>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lvl1pPr>
              <a:defRPr>
                <a:latin typeface="Arial" panose="020B0604020202020204" pitchFamily="34" charset="0"/>
                <a:cs typeface="Arial" panose="020B0604020202020204" pitchFamily="34" charset="0"/>
              </a:defRPr>
            </a:lvl1p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Arial" panose="020B0604020202020204" pitchFamily="34" charset="0"/>
                <a:cs typeface="Arial" panose="020B0604020202020204" pitchFamily="34"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b="0" i="0">
                <a:solidFill>
                  <a:schemeClr val="bg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b="0" i="0">
                <a:solidFill>
                  <a:schemeClr val="bg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b="0" i="0">
                <a:solidFill>
                  <a:schemeClr val="accent4"/>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b="0" i="0">
                <a:solidFill>
                  <a:schemeClr val="accent1"/>
                </a:solidFill>
                <a:latin typeface="Arial" panose="020B0604020202020204" pitchFamily="34" charset="0"/>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2">
            <a:extLst>
              <a:ext uri="{FF2B5EF4-FFF2-40B4-BE49-F238E27FC236}">
                <a16:creationId xmlns:a16="http://schemas.microsoft.com/office/drawing/2014/main" id="{1FE6D705-5ED7-475F-5B63-0A22C8889E63}"/>
              </a:ext>
            </a:extLst>
          </p:cNvPr>
          <p:cNvSpPr>
            <a:spLocks noGrp="1"/>
          </p:cNvSpPr>
          <p:nvPr>
            <p:ph type="sldNum" sz="quarter" idx="14"/>
          </p:nvPr>
        </p:nvSpPr>
        <p:spPr>
          <a:xfrm>
            <a:off x="11124000" y="6516000"/>
            <a:ext cx="720000" cy="180000"/>
          </a:xfrm>
        </p:spPr>
        <p:txBody>
          <a:bodyPr/>
          <a:lstStyle>
            <a:lvl1pPr>
              <a:defRPr>
                <a:latin typeface="Arial" panose="020B0604020202020204" pitchFamily="34" charset="0"/>
                <a:cs typeface="Arial" panose="020B0604020202020204" pitchFamily="34" charset="0"/>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a:solidFill>
                <a:schemeClr val="bg1"/>
              </a:solidFill>
              <a:latin typeface="Arial" panose="020B0604020202020204" pitchFamily="34"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Slide Number Placeholder 2">
            <a:extLst>
              <a:ext uri="{FF2B5EF4-FFF2-40B4-BE49-F238E27FC236}">
                <a16:creationId xmlns:a16="http://schemas.microsoft.com/office/drawing/2014/main" id="{6BBF3670-3E0E-9E9C-C0B5-A6EC84251501}"/>
              </a:ext>
            </a:extLst>
          </p:cNvPr>
          <p:cNvSpPr>
            <a:spLocks noGrp="1"/>
          </p:cNvSpPr>
          <p:nvPr>
            <p:ph type="sldNum" sz="quarter" idx="14"/>
          </p:nvPr>
        </p:nvSpPr>
        <p:spPr>
          <a:xfrm>
            <a:off x="11124000" y="6516000"/>
            <a:ext cx="720000" cy="180000"/>
          </a:xfrm>
        </p:spPr>
        <p:txBody>
          <a:bodyPr/>
          <a:lstStyle>
            <a:lvl1pPr>
              <a:defRPr>
                <a:latin typeface="Arial" panose="020B0604020202020204" pitchFamily="34" charset="0"/>
                <a:cs typeface="Arial" panose="020B0604020202020204" pitchFamily="34" charset="0"/>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a:solidFill>
                <a:schemeClr val="bg1"/>
              </a:solidFill>
              <a:latin typeface="Arial" panose="020B0604020202020204" pitchFamily="34"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Slide Number Placeholder 2">
            <a:extLst>
              <a:ext uri="{FF2B5EF4-FFF2-40B4-BE49-F238E27FC236}">
                <a16:creationId xmlns:a16="http://schemas.microsoft.com/office/drawing/2014/main" id="{3070364D-7332-0038-BAA2-371332D8F59B}"/>
              </a:ext>
            </a:extLst>
          </p:cNvPr>
          <p:cNvSpPr>
            <a:spLocks noGrp="1"/>
          </p:cNvSpPr>
          <p:nvPr>
            <p:ph type="sldNum" sz="quarter" idx="14"/>
          </p:nvPr>
        </p:nvSpPr>
        <p:spPr>
          <a:xfrm>
            <a:off x="11124000" y="6516000"/>
            <a:ext cx="720000" cy="180000"/>
          </a:xfrm>
        </p:spPr>
        <p:txBody>
          <a:bodyPr/>
          <a:lstStyle>
            <a:lvl1pPr>
              <a:defRPr>
                <a:latin typeface="Arial" panose="020B0604020202020204" pitchFamily="34" charset="0"/>
                <a:cs typeface="Arial" panose="020B0604020202020204" pitchFamily="34" charset="0"/>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a:solidFill>
                <a:schemeClr val="bg1"/>
              </a:solidFill>
              <a:latin typeface="Arial" panose="020B0604020202020204" pitchFamily="34"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1021760"/>
          </a:xfrm>
        </p:spPr>
        <p:txBody>
          <a:bodyPr/>
          <a:lstStyle>
            <a:lvl1pPr>
              <a:defRPr>
                <a:solidFill>
                  <a:schemeClr val="accent1"/>
                </a:solidFill>
              </a:defRPr>
            </a:lvl1pPr>
          </a:lstStyle>
          <a:p>
            <a:r>
              <a:rPr lang="en-US"/>
              <a:t>Click to edit Master title style</a:t>
            </a:r>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930400"/>
            <a:ext cx="6407150" cy="44056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1472905"/>
            <a:ext cx="5400000" cy="294189"/>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
        <p:nvSpPr>
          <p:cNvPr id="2" name="Slide Number Placeholder 2">
            <a:extLst>
              <a:ext uri="{FF2B5EF4-FFF2-40B4-BE49-F238E27FC236}">
                <a16:creationId xmlns:a16="http://schemas.microsoft.com/office/drawing/2014/main" id="{0AE7201C-CC9B-E9D1-B493-4E97BF507389}"/>
              </a:ext>
            </a:extLst>
          </p:cNvPr>
          <p:cNvSpPr>
            <a:spLocks noGrp="1"/>
          </p:cNvSpPr>
          <p:nvPr>
            <p:ph type="sldNum" sz="quarter" idx="14"/>
          </p:nvPr>
        </p:nvSpPr>
        <p:spPr>
          <a:xfrm>
            <a:off x="11124000" y="6516000"/>
            <a:ext cx="720000" cy="180000"/>
          </a:xfrm>
        </p:spPr>
        <p:txBody>
          <a:bodyPr/>
          <a:lstStyle>
            <a:lvl1pPr>
              <a:defRPr>
                <a:latin typeface="Arial" panose="020B0604020202020204" pitchFamily="34" charset="0"/>
                <a:cs typeface="Arial" panose="020B0604020202020204" pitchFamily="34" charset="0"/>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a:solidFill>
                <a:schemeClr val="bg1"/>
              </a:solidFill>
              <a:latin typeface="Arial" panose="020B0604020202020204" pitchFamily="34"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960880"/>
            <a:ext cx="6407150" cy="437512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1472905"/>
            <a:ext cx="5400000" cy="294189"/>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
        <p:nvSpPr>
          <p:cNvPr id="2" name="Slide Number Placeholder 2">
            <a:extLst>
              <a:ext uri="{FF2B5EF4-FFF2-40B4-BE49-F238E27FC236}">
                <a16:creationId xmlns:a16="http://schemas.microsoft.com/office/drawing/2014/main" id="{8B6CFA36-3EC1-A58C-3F81-400DC8790114}"/>
              </a:ext>
            </a:extLst>
          </p:cNvPr>
          <p:cNvSpPr>
            <a:spLocks noGrp="1"/>
          </p:cNvSpPr>
          <p:nvPr>
            <p:ph type="sldNum" sz="quarter" idx="14"/>
          </p:nvPr>
        </p:nvSpPr>
        <p:spPr>
          <a:xfrm>
            <a:off x="11124000" y="6516000"/>
            <a:ext cx="720000" cy="180000"/>
          </a:xfrm>
        </p:spPr>
        <p:txBody>
          <a:bodyPr/>
          <a:lstStyle>
            <a:lvl1pPr>
              <a:defRPr>
                <a:latin typeface="Arial" panose="020B0604020202020204" pitchFamily="34" charset="0"/>
                <a:cs typeface="Arial" panose="020B0604020202020204" pitchFamily="34" charset="0"/>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Slide Number Placeholder 2">
            <a:extLst>
              <a:ext uri="{FF2B5EF4-FFF2-40B4-BE49-F238E27FC236}">
                <a16:creationId xmlns:a16="http://schemas.microsoft.com/office/drawing/2014/main" id="{964F0CCA-7A0B-CC2D-8EF3-41D18D2EED57}"/>
              </a:ext>
            </a:extLst>
          </p:cNvPr>
          <p:cNvSpPr>
            <a:spLocks noGrp="1"/>
          </p:cNvSpPr>
          <p:nvPr>
            <p:ph type="sldNum" sz="quarter" idx="14"/>
          </p:nvPr>
        </p:nvSpPr>
        <p:spPr>
          <a:xfrm>
            <a:off x="11124000" y="6516000"/>
            <a:ext cx="720000" cy="180000"/>
          </a:xfrm>
        </p:spPr>
        <p:txBody>
          <a:bodyPr/>
          <a:lstStyle>
            <a:lvl1pPr>
              <a:defRPr>
                <a:latin typeface="Arial" panose="020B0604020202020204" pitchFamily="34" charset="0"/>
                <a:cs typeface="Arial" panose="020B0604020202020204" pitchFamily="34" charset="0"/>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Slide Number Placeholder 2">
            <a:extLst>
              <a:ext uri="{FF2B5EF4-FFF2-40B4-BE49-F238E27FC236}">
                <a16:creationId xmlns:a16="http://schemas.microsoft.com/office/drawing/2014/main" id="{6BFADB00-F439-F2F1-C878-0179CEEBB8C6}"/>
              </a:ext>
            </a:extLst>
          </p:cNvPr>
          <p:cNvSpPr>
            <a:spLocks noGrp="1"/>
          </p:cNvSpPr>
          <p:nvPr>
            <p:ph type="sldNum" sz="quarter" idx="14"/>
          </p:nvPr>
        </p:nvSpPr>
        <p:spPr>
          <a:xfrm>
            <a:off x="11124000" y="6516000"/>
            <a:ext cx="720000" cy="180000"/>
          </a:xfrm>
        </p:spPr>
        <p:txBody>
          <a:bodyPr/>
          <a:lstStyle>
            <a:lvl1pPr>
              <a:defRPr>
                <a:latin typeface="Arial" panose="020B0604020202020204" pitchFamily="34" charset="0"/>
                <a:cs typeface="Arial" panose="020B0604020202020204" pitchFamily="34" charset="0"/>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65C93625-2D31-CC5D-65BD-BAF65C3529E3}"/>
              </a:ext>
            </a:extLst>
          </p:cNvPr>
          <p:cNvSpPr>
            <a:spLocks noGrp="1"/>
          </p:cNvSpPr>
          <p:nvPr>
            <p:ph type="sldNum" sz="quarter" idx="14"/>
          </p:nvPr>
        </p:nvSpPr>
        <p:spPr>
          <a:xfrm>
            <a:off x="11124000" y="6516000"/>
            <a:ext cx="720000" cy="180000"/>
          </a:xfrm>
        </p:spPr>
        <p:txBody>
          <a:bodyPr/>
          <a:lstStyle>
            <a:lvl1pPr>
              <a:defRPr>
                <a:latin typeface="Arial" panose="020B0604020202020204" pitchFamily="34" charset="0"/>
                <a:cs typeface="Arial" panose="020B0604020202020204" pitchFamily="34" charset="0"/>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b="0" i="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Slide Number Placeholder 2">
            <a:extLst>
              <a:ext uri="{FF2B5EF4-FFF2-40B4-BE49-F238E27FC236}">
                <a16:creationId xmlns:a16="http://schemas.microsoft.com/office/drawing/2014/main" id="{C0642E0C-8376-5A96-9349-DF9BF1DF59CE}"/>
              </a:ext>
            </a:extLst>
          </p:cNvPr>
          <p:cNvSpPr>
            <a:spLocks noGrp="1"/>
          </p:cNvSpPr>
          <p:nvPr>
            <p:ph type="sldNum" sz="quarter" idx="14"/>
          </p:nvPr>
        </p:nvSpPr>
        <p:spPr>
          <a:xfrm>
            <a:off x="11124000" y="6516000"/>
            <a:ext cx="720000" cy="180000"/>
          </a:xfrm>
        </p:spPr>
        <p:txBody>
          <a:bodyPr/>
          <a:lstStyle>
            <a:lvl1pPr>
              <a:defRPr>
                <a:latin typeface="Arial" panose="020B0604020202020204" pitchFamily="34" charset="0"/>
                <a:cs typeface="Arial" panose="020B0604020202020204" pitchFamily="34" charset="0"/>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591933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b="0" i="0">
                <a:solidFill>
                  <a:schemeClr val="accent1"/>
                </a:solidFill>
                <a:latin typeface="Arial" panose="020B0604020202020204" pitchFamily="34" charset="0"/>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2">
            <a:extLst>
              <a:ext uri="{FF2B5EF4-FFF2-40B4-BE49-F238E27FC236}">
                <a16:creationId xmlns:a16="http://schemas.microsoft.com/office/drawing/2014/main" id="{149CA224-0B45-3E14-7C2C-5F94B5597402}"/>
              </a:ext>
            </a:extLst>
          </p:cNvPr>
          <p:cNvSpPr>
            <a:spLocks noGrp="1"/>
          </p:cNvSpPr>
          <p:nvPr>
            <p:ph type="sldNum" sz="quarter" idx="14"/>
          </p:nvPr>
        </p:nvSpPr>
        <p:spPr>
          <a:xfrm>
            <a:off x="11124000" y="6516000"/>
            <a:ext cx="720000" cy="180000"/>
          </a:xfrm>
        </p:spPr>
        <p:txBody>
          <a:bodyPr/>
          <a:lstStyle>
            <a:lvl1pPr>
              <a:defRPr>
                <a:latin typeface="Arial" panose="020B0604020202020204" pitchFamily="34" charset="0"/>
                <a:cs typeface="Arial" panose="020B0604020202020204" pitchFamily="34" charset="0"/>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25406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Arial" panose="020B0604020202020204" pitchFamily="34" charset="0"/>
                <a:cs typeface="Arial" panose="020B0604020202020204" pitchFamily="34"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b="0"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atin typeface="Arial" panose="020B0604020202020204" pitchFamily="34" charset="0"/>
                <a:cs typeface="Arial" panose="020B0604020202020204" pitchFamily="34" charset="0"/>
              </a:defRPr>
            </a:lvl2pPr>
            <a:lvl3pPr>
              <a:lnSpc>
                <a:spcPct val="150000"/>
              </a:lnSpc>
              <a:defRPr/>
            </a:lvl3pPr>
            <a:lvl4pPr>
              <a:lnSpc>
                <a:spcPct val="150000"/>
              </a:lnSpc>
              <a:defRPr sz="1200">
                <a:latin typeface="Arial" panose="020B0604020202020204" pitchFamily="34" charset="0"/>
                <a:cs typeface="Arial" panose="020B0604020202020204" pitchFamily="34" charset="0"/>
              </a:defRPr>
            </a:lvl4pPr>
            <a:lvl5pPr>
              <a:lnSpc>
                <a:spcPct val="150000"/>
              </a:lnSpc>
              <a:defRPr sz="1200">
                <a:latin typeface="Arial" panose="020B0604020202020204" pitchFamily="34" charset="0"/>
                <a:cs typeface="Arial" panose="020B0604020202020204" pitchFamily="34" charset="0"/>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CE1740A3-C578-7B0C-3CD6-8EF3F6503B57}"/>
              </a:ext>
            </a:extLst>
          </p:cNvPr>
          <p:cNvSpPr>
            <a:spLocks noGrp="1"/>
          </p:cNvSpPr>
          <p:nvPr>
            <p:ph type="sldNum" sz="quarter" idx="14"/>
          </p:nvPr>
        </p:nvSpPr>
        <p:spPr>
          <a:xfrm>
            <a:off x="11124000" y="6516000"/>
            <a:ext cx="720000" cy="180000"/>
          </a:xfrm>
        </p:spPr>
        <p:txBody>
          <a:bodyPr/>
          <a:lstStyle>
            <a:lvl1pPr>
              <a:defRPr>
                <a:latin typeface="Arial" panose="020B0604020202020204" pitchFamily="34" charset="0"/>
                <a:cs typeface="Arial" panose="020B0604020202020204" pitchFamily="34" charset="0"/>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4"/>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Slide Number Placeholder 2">
            <a:extLst>
              <a:ext uri="{FF2B5EF4-FFF2-40B4-BE49-F238E27FC236}">
                <a16:creationId xmlns:a16="http://schemas.microsoft.com/office/drawing/2014/main" id="{EDFF0277-1E07-5C92-1E70-01F427EE4295}"/>
              </a:ext>
            </a:extLst>
          </p:cNvPr>
          <p:cNvSpPr>
            <a:spLocks noGrp="1"/>
          </p:cNvSpPr>
          <p:nvPr>
            <p:ph type="sldNum" sz="quarter" idx="14"/>
          </p:nvPr>
        </p:nvSpPr>
        <p:spPr>
          <a:xfrm>
            <a:off x="11124000" y="6516000"/>
            <a:ext cx="720000" cy="180000"/>
          </a:xfrm>
        </p:spPr>
        <p:txBody>
          <a:bodyPr/>
          <a:lstStyle>
            <a:lvl1pPr>
              <a:defRPr>
                <a:solidFill>
                  <a:schemeClr val="bg1"/>
                </a:solidFill>
                <a:latin typeface="Arial" panose="020B0604020202020204" pitchFamily="34" charset="0"/>
                <a:cs typeface="Arial" panose="020B0604020202020204" pitchFamily="34" charset="0"/>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80261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b="0" i="0">
                <a:solidFill>
                  <a:schemeClr val="bg1"/>
                </a:solidFill>
                <a:latin typeface="Arial" panose="020B0604020202020204" pitchFamily="34"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b="0" i="0">
                <a:solidFill>
                  <a:schemeClr val="bg1"/>
                </a:solidFill>
                <a:latin typeface="Arial" panose="020B0604020202020204" pitchFamily="34" charset="0"/>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b="0" i="0">
                <a:solidFill>
                  <a:schemeClr val="accent4"/>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0" i="0">
                <a:solidFill>
                  <a:schemeClr val="bg1"/>
                </a:solidFill>
                <a:latin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b="0" i="0">
                <a:solidFill>
                  <a:schemeClr val="bg1"/>
                </a:solidFill>
                <a:latin typeface="Arial" panose="020B0604020202020204" pitchFamily="34" charset="0"/>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i="0">
                <a:solidFill>
                  <a:schemeClr val="bg1"/>
                </a:solidFill>
                <a:latin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Arial" panose="020B0604020202020204" pitchFamily="34" charset="0"/>
                <a:cs typeface="Arial" panose="020B0604020202020204" pitchFamily="34"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b="0" i="0">
                <a:solidFill>
                  <a:schemeClr val="accent1"/>
                </a:solidFill>
                <a:latin typeface="Arial" panose="020B0604020202020204" pitchFamily="34" charset="0"/>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0" i="0">
                <a:solidFill>
                  <a:schemeClr val="accent1"/>
                </a:solidFill>
                <a:latin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b="0" i="0">
                <a:solidFill>
                  <a:schemeClr val="accent1"/>
                </a:solidFill>
                <a:latin typeface="Arial" panose="020B0604020202020204" pitchFamily="34" charset="0"/>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i="0">
                <a:solidFill>
                  <a:schemeClr val="accent1"/>
                </a:solidFill>
                <a:latin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Arial" panose="020B0604020202020204" pitchFamily="34" charset="0"/>
                <a:cs typeface="Arial" panose="020B0604020202020204" pitchFamily="34"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b="0" i="0">
                <a:solidFill>
                  <a:schemeClr val="bg1"/>
                </a:solidFill>
                <a:latin typeface="Arial" panose="020B0604020202020204" pitchFamily="34" charset="0"/>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b="0" i="0">
                <a:solidFill>
                  <a:schemeClr val="accent4"/>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Arial" panose="020B0604020202020204" pitchFamily="34" charset="0"/>
                <a:cs typeface="Arial" panose="020B0604020202020204" pitchFamily="34"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b="0" i="0">
                <a:solidFill>
                  <a:schemeClr val="accent1"/>
                </a:solidFill>
                <a:latin typeface="Arial" panose="020B0604020202020204" pitchFamily="34" charset="0"/>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b="0"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Arial" panose="020B0604020202020204" pitchFamily="34" charset="0"/>
                <a:cs typeface="Arial" panose="020B0604020202020204" pitchFamily="34"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b="0" i="0">
                <a:solidFill>
                  <a:schemeClr val="bg1"/>
                </a:solidFill>
                <a:latin typeface="Arial" panose="020B0604020202020204" pitchFamily="34" charset="0"/>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b="0" i="0">
                <a:solidFill>
                  <a:schemeClr val="accent4"/>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Arial" panose="020B0604020202020204" pitchFamily="34" charset="0"/>
                <a:cs typeface="Arial" panose="020B0604020202020204" pitchFamily="34"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b="0" i="0">
                <a:solidFill>
                  <a:schemeClr val="accent1"/>
                </a:solidFill>
                <a:latin typeface="Arial" panose="020B0604020202020204" pitchFamily="34" charset="0"/>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b="0"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3"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5" r:id="rId28"/>
    <p:sldLayoutId id="2147483747" r:id="rId29"/>
    <p:sldLayoutId id="2147483743" r:id="rId30"/>
    <p:sldLayoutId id="2147483746"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hyperlink" Target="https://creativecommons.org/publicdomain/zero/1.0/" TargetMode="External"/><Relationship Id="rId4" Type="http://schemas.openxmlformats.org/officeDocument/2006/relationships/hyperlink" Target="https://collections.britishart.yale.edu/catalog/tms:2552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hyperlink" Target="https://creativecommons.org/publicdomain/zero/1.0/" TargetMode="External"/><Relationship Id="rId4" Type="http://schemas.openxmlformats.org/officeDocument/2006/relationships/hyperlink" Target="https://collections.britishart.yale.edu/catalog/tms:6935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ki/File:JOHN_KEATS_%281795_-_1821%29._Poeta_ingl%C3%AAs_rom%C3%A2ntico,_um_dos_tr%C3%AAs_gigantes_da_Trindade_que_inclui_BYRON_e_SHELLEY.pn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https://www.edresearch.edu.au/summaries-explainers/explainers/explicit-instruction" TargetMode="External"/><Relationship Id="rId13" Type="http://schemas.openxmlformats.org/officeDocument/2006/relationships/hyperlink" Target="https://unsplash.com/photos/full-moon-and-clouds-LluELtL5mK4"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edresearch.edu.au/guides-resources/practice-guides/explain-learning-objectives" TargetMode="External"/><Relationship Id="rId12" Type="http://schemas.openxmlformats.org/officeDocument/2006/relationships/hyperlink" Target="https://collections.britishart.yale.edu/catalog/tms:69359" TargetMode="External"/><Relationship Id="rId2" Type="http://schemas.openxmlformats.org/officeDocument/2006/relationships/notesSlide" Target="../notesSlides/notesSlide20.xml"/><Relationship Id="rId1" Type="http://schemas.openxmlformats.org/officeDocument/2006/relationships/slideLayout" Target="../slideLayouts/slideLayout30.xml"/><Relationship Id="rId6" Type="http://schemas.openxmlformats.org/officeDocument/2006/relationships/hyperlink" Target="https://curriculum.nsw.edu.au/learning-areas/english/english-k-10-2022" TargetMode="External"/><Relationship Id="rId11" Type="http://schemas.openxmlformats.org/officeDocument/2006/relationships/hyperlink" Target="https://education.nsw.gov.au/about-us/education-data-and-research/cese/publications/literature-reviews/cognitive-load-theory" TargetMode="External"/><Relationship Id="rId5" Type="http://schemas.openxmlformats.org/officeDocument/2006/relationships/hyperlink" Target="https://curriculum.nsw.edu.au/" TargetMode="External"/><Relationship Id="rId10" Type="http://schemas.openxmlformats.org/officeDocument/2006/relationships/hyperlink" Target="https://www.researchgate.net/publication/323964092_Classroom_assessment_and_pedagogy"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commons.wikimedia.org/wiki/File:JOHN_KEATS_%281795_-_1821%29._Poeta_ingl%C3%AAs_rom%C3%A2ntico,_um_dos_tr%C3%AAs_gigantes_da_Trindade_que_inclui_BYRON_e_SHELLEY.pn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photos/landscape-mountains-cloudy-austria-4857796/" TargetMode="External"/><Relationship Id="rId2" Type="http://schemas.openxmlformats.org/officeDocument/2006/relationships/notesSlide" Target="../notesSlides/notesSlide21.xml"/><Relationship Id="rId1" Type="http://schemas.openxmlformats.org/officeDocument/2006/relationships/slideLayout" Target="../slideLayouts/slideLayout29.xml"/><Relationship Id="rId4" Type="http://schemas.openxmlformats.org/officeDocument/2006/relationships/hyperlink" Target="https://collections.britishart.yale.edu/catalog/tms:25520"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photos/landscape-mountains-cloudy-austria-4857796/" TargetMode="Externa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1.jpeg"/><Relationship Id="rId5" Type="http://schemas.openxmlformats.org/officeDocument/2006/relationships/hyperlink" Target="https://pixabay.com/service/license-summary/" TargetMode="External"/><Relationship Id="rId4" Type="http://schemas.openxmlformats.org/officeDocument/2006/relationships/hyperlink" Target="https://pixabay.com/users/edouhoekstra-15296486/"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unsplash.com/photos/full-moon-and-clouds-LluELtL5mK4"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2.jpeg"/><Relationship Id="rId5" Type="http://schemas.openxmlformats.org/officeDocument/2006/relationships/hyperlink" Target="https://unsplash.com/license" TargetMode="External"/><Relationship Id="rId4" Type="http://schemas.openxmlformats.org/officeDocument/2006/relationships/hyperlink" Target="https://unsplash.com/@adinc"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unsplash.com/photos/full-moon-and-clouds-LluELtL5mK4"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2.jpeg"/><Relationship Id="rId5" Type="http://schemas.openxmlformats.org/officeDocument/2006/relationships/hyperlink" Target="https://unsplash.com/license" TargetMode="External"/><Relationship Id="rId4" Type="http://schemas.openxmlformats.org/officeDocument/2006/relationships/hyperlink" Target="https://unsplash.com/@adin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80DCA-C293-2152-55AF-E5B31D2DB58B}"/>
              </a:ext>
            </a:extLst>
          </p:cNvPr>
          <p:cNvSpPr>
            <a:spLocks noGrp="1"/>
          </p:cNvSpPr>
          <p:nvPr>
            <p:ph type="ctrTitle"/>
          </p:nvPr>
        </p:nvSpPr>
        <p:spPr/>
        <p:txBody>
          <a:bodyPr/>
          <a:lstStyle/>
          <a:p>
            <a:r>
              <a:rPr lang="en-AU">
                <a:cs typeface="Arial" panose="020B0604020202020204" pitchFamily="34" charset="0"/>
              </a:rPr>
              <a:t>Year 10, Term 2 – Reshaping the world</a:t>
            </a:r>
          </a:p>
        </p:txBody>
      </p:sp>
      <p:sp>
        <p:nvSpPr>
          <p:cNvPr id="7" name="Text Placeholder 6">
            <a:extLst>
              <a:ext uri="{FF2B5EF4-FFF2-40B4-BE49-F238E27FC236}">
                <a16:creationId xmlns:a16="http://schemas.microsoft.com/office/drawing/2014/main" id="{A9F2C521-17E8-A120-76F6-E77B2A78F3C2}"/>
              </a:ext>
            </a:extLst>
          </p:cNvPr>
          <p:cNvSpPr>
            <a:spLocks noGrp="1"/>
          </p:cNvSpPr>
          <p:nvPr>
            <p:ph type="body" sz="quarter" idx="15"/>
          </p:nvPr>
        </p:nvSpPr>
        <p:spPr>
          <a:xfrm>
            <a:off x="359997" y="2357168"/>
            <a:ext cx="8404175" cy="855102"/>
          </a:xfrm>
        </p:spPr>
        <p:txBody>
          <a:bodyPr/>
          <a:lstStyle/>
          <a:p>
            <a:r>
              <a:rPr lang="en-AU" dirty="0">
                <a:cs typeface="Arial" panose="020B0604020202020204" pitchFamily="34" charset="0"/>
              </a:rPr>
              <a:t>Phase 1, resource 1 – ideas and values of Romanticism</a:t>
            </a:r>
          </a:p>
          <a:p>
            <a:endParaRPr lang="en-AU" dirty="0"/>
          </a:p>
        </p:txBody>
      </p:sp>
      <p:sp>
        <p:nvSpPr>
          <p:cNvPr id="3" name="Footer Placeholder 2">
            <a:extLst>
              <a:ext uri="{FF2B5EF4-FFF2-40B4-BE49-F238E27FC236}">
                <a16:creationId xmlns:a16="http://schemas.microsoft.com/office/drawing/2014/main" id="{051FD8CF-C27E-C7B4-97DE-0F9F22B120CF}"/>
              </a:ext>
            </a:extLst>
          </p:cNvPr>
          <p:cNvSpPr>
            <a:spLocks noGrp="1"/>
          </p:cNvSpPr>
          <p:nvPr>
            <p:ph type="ftr" sz="quarter" idx="3"/>
          </p:nvPr>
        </p:nvSpPr>
        <p:spPr/>
        <p:txBody>
          <a:bodyPr/>
          <a:lstStyle/>
          <a:p>
            <a:r>
              <a:rPr lang="en-US">
                <a:latin typeface="Arial" panose="020B0604020202020204" pitchFamily="34" charset="0"/>
                <a:cs typeface="Arial" panose="020B0604020202020204" pitchFamily="34" charset="0"/>
              </a:rPr>
              <a:t>NSW Department of Education</a:t>
            </a:r>
            <a:endParaRPr lang="en-AU">
              <a:latin typeface="Arial" panose="020B0604020202020204" pitchFamily="34" charset="0"/>
              <a:cs typeface="Arial" panose="020B0604020202020204" pitchFamily="34" charset="0"/>
            </a:endParaRPr>
          </a:p>
        </p:txBody>
      </p:sp>
      <p:pic>
        <p:nvPicPr>
          <p:cNvPr id="6" name="Picture Placeholder 8" descr="A group of students sitting at a table">
            <a:extLst>
              <a:ext uri="{FF2B5EF4-FFF2-40B4-BE49-F238E27FC236}">
                <a16:creationId xmlns:a16="http://schemas.microsoft.com/office/drawing/2014/main" id="{17EE13F1-C451-2289-996F-496431E48764}"/>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0" y="3924000"/>
            <a:ext cx="12192000" cy="2934000"/>
          </a:xfrm>
        </p:spPr>
      </p:pic>
    </p:spTree>
    <p:extLst>
      <p:ext uri="{BB962C8B-B14F-4D97-AF65-F5344CB8AC3E}">
        <p14:creationId xmlns:p14="http://schemas.microsoft.com/office/powerpoint/2010/main" val="248163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872822-2956-5B14-4F8D-DA4EB242A5EF}"/>
              </a:ext>
            </a:extLst>
          </p:cNvPr>
          <p:cNvSpPr>
            <a:spLocks noGrp="1"/>
          </p:cNvSpPr>
          <p:nvPr>
            <p:ph type="ctrTitle"/>
          </p:nvPr>
        </p:nvSpPr>
        <p:spPr/>
        <p:txBody>
          <a:bodyPr/>
          <a:lstStyle/>
          <a:p>
            <a:r>
              <a:rPr lang="en-AU"/>
              <a:t>Key figures</a:t>
            </a:r>
          </a:p>
        </p:txBody>
      </p:sp>
      <p:sp>
        <p:nvSpPr>
          <p:cNvPr id="2" name="Footer Placeholder 1">
            <a:extLst>
              <a:ext uri="{FF2B5EF4-FFF2-40B4-BE49-F238E27FC236}">
                <a16:creationId xmlns:a16="http://schemas.microsoft.com/office/drawing/2014/main" id="{A2415B38-74DF-5BB0-8BF0-F8940C18B73F}"/>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8380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5BC6D-7CA9-ABCF-4C86-5A8A35E6384F}"/>
              </a:ext>
            </a:extLst>
          </p:cNvPr>
          <p:cNvSpPr>
            <a:spLocks noGrp="1"/>
          </p:cNvSpPr>
          <p:nvPr>
            <p:ph type="title"/>
          </p:nvPr>
        </p:nvSpPr>
        <p:spPr/>
        <p:txBody>
          <a:bodyPr/>
          <a:lstStyle/>
          <a:p>
            <a:r>
              <a:rPr lang="en-AU"/>
              <a:t>Samuel Taylor Coleridge</a:t>
            </a:r>
          </a:p>
        </p:txBody>
      </p:sp>
      <p:sp>
        <p:nvSpPr>
          <p:cNvPr id="5" name="Text Placeholder 4">
            <a:extLst>
              <a:ext uri="{FF2B5EF4-FFF2-40B4-BE49-F238E27FC236}">
                <a16:creationId xmlns:a16="http://schemas.microsoft.com/office/drawing/2014/main" id="{EDA70D76-B721-E8A4-98C0-931744A2C273}"/>
              </a:ext>
            </a:extLst>
          </p:cNvPr>
          <p:cNvSpPr>
            <a:spLocks noGrp="1"/>
          </p:cNvSpPr>
          <p:nvPr>
            <p:ph type="body" sz="quarter" idx="18"/>
          </p:nvPr>
        </p:nvSpPr>
        <p:spPr/>
        <p:txBody>
          <a:bodyPr/>
          <a:lstStyle/>
          <a:p>
            <a:r>
              <a:rPr lang="en-AU"/>
              <a:t>1772–1834 </a:t>
            </a:r>
          </a:p>
        </p:txBody>
      </p:sp>
      <p:sp>
        <p:nvSpPr>
          <p:cNvPr id="4" name="Text Placeholder 3">
            <a:extLst>
              <a:ext uri="{FF2B5EF4-FFF2-40B4-BE49-F238E27FC236}">
                <a16:creationId xmlns:a16="http://schemas.microsoft.com/office/drawing/2014/main" id="{CACC5456-234F-235C-5C01-759E58379AF4}"/>
              </a:ext>
            </a:extLst>
          </p:cNvPr>
          <p:cNvSpPr>
            <a:spLocks noGrp="1"/>
          </p:cNvSpPr>
          <p:nvPr>
            <p:ph type="body" sz="quarter" idx="17"/>
          </p:nvPr>
        </p:nvSpPr>
        <p:spPr/>
        <p:txBody>
          <a:bodyPr/>
          <a:lstStyle/>
          <a:p>
            <a:pPr marL="342900" indent="-342900">
              <a:spcAft>
                <a:spcPts val="600"/>
              </a:spcAft>
              <a:buFont typeface="Arial" panose="020B0604020202020204" pitchFamily="34" charset="0"/>
              <a:buChar char="•"/>
            </a:pPr>
            <a:r>
              <a:rPr lang="en-AU" sz="1800"/>
              <a:t>One of the most influential Romantic poets</a:t>
            </a:r>
          </a:p>
          <a:p>
            <a:pPr marL="342900" indent="-342900">
              <a:spcAft>
                <a:spcPts val="600"/>
              </a:spcAft>
              <a:buFont typeface="Arial" panose="020B0604020202020204" pitchFamily="34" charset="0"/>
              <a:buChar char="•"/>
            </a:pPr>
            <a:r>
              <a:rPr lang="en-AU" sz="1800"/>
              <a:t>Best known for ‘The Rime of the Ancient Mariner’, ‘Christabel’ and ‘Kubla Khan’</a:t>
            </a:r>
          </a:p>
          <a:p>
            <a:pPr marL="342900" indent="-342900">
              <a:spcAft>
                <a:spcPts val="600"/>
              </a:spcAft>
              <a:buFont typeface="Arial" panose="020B0604020202020204" pitchFamily="34" charset="0"/>
              <a:buChar char="•"/>
            </a:pPr>
            <a:r>
              <a:rPr lang="en-AU" sz="1800"/>
              <a:t>Depicted exotic landscapes and mythical elements to create a surreal and dreamlike atmosphere in his writing</a:t>
            </a:r>
          </a:p>
          <a:p>
            <a:pPr marL="342900" indent="-342900">
              <a:spcAft>
                <a:spcPts val="600"/>
              </a:spcAft>
              <a:buFont typeface="Arial" panose="020B0604020202020204" pitchFamily="34" charset="0"/>
              <a:buChar char="•"/>
            </a:pPr>
            <a:r>
              <a:rPr lang="en-AU" sz="1800"/>
              <a:t>Developed a natural, conversational style that influenced other Romantic writers at the time</a:t>
            </a:r>
          </a:p>
          <a:p>
            <a:pPr marL="342900" indent="-342900">
              <a:buFont typeface="Arial" panose="020B0604020202020204" pitchFamily="34" charset="0"/>
              <a:buChar char="•"/>
            </a:pPr>
            <a:endParaRPr lang="en-AU"/>
          </a:p>
          <a:p>
            <a:pPr marL="342900" indent="-342900">
              <a:buFont typeface="Arial" panose="020B0604020202020204" pitchFamily="34" charset="0"/>
              <a:buChar char="•"/>
            </a:pPr>
            <a:endParaRPr lang="en-AU"/>
          </a:p>
        </p:txBody>
      </p:sp>
      <p:pic>
        <p:nvPicPr>
          <p:cNvPr id="3074" name="Picture 2" descr="Image: William Say ">
            <a:extLst>
              <a:ext uri="{FF2B5EF4-FFF2-40B4-BE49-F238E27FC236}">
                <a16:creationId xmlns:a16="http://schemas.microsoft.com/office/drawing/2014/main" id="{93CDA5A5-22B1-E2A5-D6B2-B92215354BE8}"/>
              </a:ext>
              <a:ext uri="{C183D7F6-B498-43B3-948B-1728B52AA6E4}">
                <adec:decorative xmlns:adec="http://schemas.microsoft.com/office/drawing/2017/decorative" val="0"/>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a:stretch/>
        </p:blipFill>
        <p:spPr bwMode="auto">
          <a:xfrm>
            <a:off x="348000" y="205245"/>
            <a:ext cx="4426388" cy="5976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8DCBBA4-3F68-18A8-5628-A7B877D86A13}"/>
              </a:ext>
            </a:extLst>
          </p:cNvPr>
          <p:cNvSpPr txBox="1"/>
          <p:nvPr/>
        </p:nvSpPr>
        <p:spPr>
          <a:xfrm>
            <a:off x="348000" y="6185817"/>
            <a:ext cx="4426388" cy="646331"/>
          </a:xfrm>
          <a:prstGeom prst="rect">
            <a:avLst/>
          </a:prstGeom>
          <a:noFill/>
        </p:spPr>
        <p:txBody>
          <a:bodyPr wrap="square">
            <a:spAutoFit/>
          </a:bodyPr>
          <a:lstStyle/>
          <a:p>
            <a:r>
              <a:rPr lang="en-AU" sz="1200" b="1">
                <a:latin typeface="Arial" panose="020B0604020202020204" pitchFamily="34" charset="0"/>
                <a:cs typeface="Arial" panose="020B0604020202020204" pitchFamily="34" charset="0"/>
              </a:rPr>
              <a:t>Image:</a:t>
            </a:r>
            <a:r>
              <a:rPr lang="en-AU" sz="1200">
                <a:latin typeface="Arial" panose="020B0604020202020204" pitchFamily="34" charset="0"/>
                <a:cs typeface="Arial" panose="020B0604020202020204" pitchFamily="34" charset="0"/>
              </a:rPr>
              <a:t> William</a:t>
            </a:r>
            <a:r>
              <a:rPr lang="en-AU" sz="1200" b="1">
                <a:latin typeface="Arial" panose="020B0604020202020204" pitchFamily="34" charset="0"/>
                <a:cs typeface="Arial" panose="020B0604020202020204" pitchFamily="34" charset="0"/>
              </a:rPr>
              <a:t> </a:t>
            </a:r>
            <a:r>
              <a:rPr lang="en-AU" sz="1200">
                <a:latin typeface="Arial" panose="020B0604020202020204" pitchFamily="34" charset="0"/>
                <a:cs typeface="Arial" panose="020B0604020202020204" pitchFamily="34" charset="0"/>
              </a:rPr>
              <a:t>Say (n.d.) </a:t>
            </a:r>
            <a:r>
              <a:rPr lang="en-AU" sz="1200" i="1">
                <a:latin typeface="Arial" panose="020B0604020202020204" pitchFamily="34" charset="0"/>
                <a:cs typeface="Arial" panose="020B0604020202020204" pitchFamily="34" charset="0"/>
                <a:hlinkClick r:id="rId4"/>
              </a:rPr>
              <a:t>Samuel Taylor Coleridge</a:t>
            </a:r>
            <a:r>
              <a:rPr lang="en-AU" sz="1200" i="1">
                <a:latin typeface="Arial" panose="020B0604020202020204" pitchFamily="34" charset="0"/>
                <a:cs typeface="Arial" panose="020B0604020202020204" pitchFamily="34" charset="0"/>
              </a:rPr>
              <a:t> </a:t>
            </a:r>
            <a:r>
              <a:rPr lang="en-AU" sz="1200">
                <a:latin typeface="Arial" panose="020B0604020202020204" pitchFamily="34" charset="0"/>
                <a:cs typeface="Arial" panose="020B0604020202020204" pitchFamily="34" charset="0"/>
              </a:rPr>
              <a:t>[photograph], Yale </a:t>
            </a:r>
            <a:r>
              <a:rPr lang="en-AU" sz="1200" err="1">
                <a:latin typeface="Arial" panose="020B0604020202020204" pitchFamily="34" charset="0"/>
                <a:cs typeface="Arial" panose="020B0604020202020204" pitchFamily="34" charset="0"/>
              </a:rPr>
              <a:t>Center</a:t>
            </a:r>
            <a:r>
              <a:rPr lang="en-AU" sz="1200">
                <a:latin typeface="Arial" panose="020B0604020202020204" pitchFamily="34" charset="0"/>
                <a:cs typeface="Arial" panose="020B0604020202020204" pitchFamily="34" charset="0"/>
              </a:rPr>
              <a:t> for British Art, Paul Mellon Collection, © </a:t>
            </a:r>
            <a:r>
              <a:rPr lang="en-AU" sz="1200">
                <a:latin typeface="Arial" panose="020B0604020202020204" pitchFamily="34" charset="0"/>
                <a:cs typeface="Arial" panose="020B0604020202020204" pitchFamily="34" charset="0"/>
                <a:hlinkClick r:id="rId5"/>
              </a:rPr>
              <a:t>public domain</a:t>
            </a:r>
            <a:r>
              <a:rPr lang="en-AU" sz="1200">
                <a:latin typeface="Arial" panose="020B0604020202020204" pitchFamily="34" charset="0"/>
                <a:cs typeface="Arial" panose="020B0604020202020204" pitchFamily="34" charset="0"/>
              </a:rPr>
              <a:t>.</a:t>
            </a:r>
            <a:endParaRPr lang="en-AU" sz="1200" b="1" i="1">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4DABDF94-6E68-7D9F-BE86-15100D142D42}"/>
              </a:ext>
              <a:ext uri="{C183D7F6-B498-43B3-948B-1728B52AA6E4}">
                <adec:decorative xmlns:adec="http://schemas.microsoft.com/office/drawing/2017/decorative" val="1"/>
              </a:ext>
            </a:extLst>
          </p:cNvPr>
          <p:cNvSpPr>
            <a:spLocks noGrp="1"/>
          </p:cNvSpPr>
          <p:nvPr>
            <p:ph type="sldNum" sz="quarter" idx="14"/>
          </p:nvPr>
        </p:nvSpPr>
        <p:spPr>
          <a:xfrm>
            <a:off x="11124000" y="6516000"/>
            <a:ext cx="720000" cy="180000"/>
          </a:xfrm>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15697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3CDA5-7ACB-9E31-A4A1-4D0443AE4EB2}"/>
              </a:ext>
            </a:extLst>
          </p:cNvPr>
          <p:cNvSpPr>
            <a:spLocks noGrp="1"/>
          </p:cNvSpPr>
          <p:nvPr>
            <p:ph type="title"/>
          </p:nvPr>
        </p:nvSpPr>
        <p:spPr/>
        <p:txBody>
          <a:bodyPr/>
          <a:lstStyle/>
          <a:p>
            <a:r>
              <a:rPr lang="en-AU"/>
              <a:t>William Wordsworth</a:t>
            </a:r>
          </a:p>
        </p:txBody>
      </p:sp>
      <p:sp>
        <p:nvSpPr>
          <p:cNvPr id="5" name="Text Placeholder 4">
            <a:extLst>
              <a:ext uri="{FF2B5EF4-FFF2-40B4-BE49-F238E27FC236}">
                <a16:creationId xmlns:a16="http://schemas.microsoft.com/office/drawing/2014/main" id="{39550852-BC01-777F-05D5-EC1D72DDFAA6}"/>
              </a:ext>
            </a:extLst>
          </p:cNvPr>
          <p:cNvSpPr>
            <a:spLocks noGrp="1"/>
          </p:cNvSpPr>
          <p:nvPr>
            <p:ph type="body" sz="quarter" idx="18"/>
          </p:nvPr>
        </p:nvSpPr>
        <p:spPr/>
        <p:txBody>
          <a:bodyPr/>
          <a:lstStyle/>
          <a:p>
            <a:r>
              <a:rPr lang="en-AU"/>
              <a:t>1770–1850</a:t>
            </a:r>
          </a:p>
        </p:txBody>
      </p:sp>
      <p:sp>
        <p:nvSpPr>
          <p:cNvPr id="4" name="Text Placeholder 3">
            <a:extLst>
              <a:ext uri="{FF2B5EF4-FFF2-40B4-BE49-F238E27FC236}">
                <a16:creationId xmlns:a16="http://schemas.microsoft.com/office/drawing/2014/main" id="{17248A8D-8675-BC3D-CA19-B54BC2A39CFD}"/>
              </a:ext>
            </a:extLst>
          </p:cNvPr>
          <p:cNvSpPr>
            <a:spLocks noGrp="1"/>
          </p:cNvSpPr>
          <p:nvPr>
            <p:ph type="body" sz="quarter" idx="17"/>
          </p:nvPr>
        </p:nvSpPr>
        <p:spPr/>
        <p:txBody>
          <a:bodyPr/>
          <a:lstStyle/>
          <a:p>
            <a:pPr marL="342900" indent="-342900">
              <a:spcAft>
                <a:spcPts val="600"/>
              </a:spcAft>
              <a:buFont typeface="Arial" panose="020B0604020202020204" pitchFamily="34" charset="0"/>
              <a:buChar char="•"/>
            </a:pPr>
            <a:r>
              <a:rPr lang="en-AU" sz="1800"/>
              <a:t>A prominent poet of the Romantic period </a:t>
            </a:r>
          </a:p>
          <a:p>
            <a:pPr marL="342900" indent="-342900">
              <a:spcAft>
                <a:spcPts val="600"/>
              </a:spcAft>
              <a:buFont typeface="Arial" panose="020B0604020202020204" pitchFamily="34" charset="0"/>
              <a:buChar char="•"/>
            </a:pPr>
            <a:r>
              <a:rPr lang="en-AU" sz="1800"/>
              <a:t>Work emphasised the unique experiences, thoughts and emotions of the individual</a:t>
            </a:r>
          </a:p>
          <a:p>
            <a:pPr marL="342900" indent="-342900">
              <a:spcAft>
                <a:spcPts val="600"/>
              </a:spcAft>
              <a:buFont typeface="Arial" panose="020B0604020202020204" pitchFamily="34" charset="0"/>
              <a:buChar char="•"/>
            </a:pPr>
            <a:r>
              <a:rPr lang="en-AU" sz="1800"/>
              <a:t>Had a particular interest ‘ordinary’ people rather than on the aristocracy and monarchy</a:t>
            </a:r>
          </a:p>
          <a:p>
            <a:pPr marL="342900" indent="-342900">
              <a:spcAft>
                <a:spcPts val="600"/>
              </a:spcAft>
              <a:buFont typeface="Arial" panose="020B0604020202020204" pitchFamily="34" charset="0"/>
              <a:buChar char="•"/>
            </a:pPr>
            <a:r>
              <a:rPr lang="en-AU" sz="1800"/>
              <a:t>Most famous works include ‘I Wandered Lonely as a Cloud’</a:t>
            </a:r>
          </a:p>
        </p:txBody>
      </p:sp>
      <p:pic>
        <p:nvPicPr>
          <p:cNvPr id="2050" name="Picture 2" descr="Image: James Bromley (1832)">
            <a:extLst>
              <a:ext uri="{FF2B5EF4-FFF2-40B4-BE49-F238E27FC236}">
                <a16:creationId xmlns:a16="http://schemas.microsoft.com/office/drawing/2014/main" id="{800D47B3-FF87-53D6-4EA7-A7B692E302CC}"/>
              </a:ext>
              <a:ext uri="{C183D7F6-B498-43B3-948B-1728B52AA6E4}">
                <adec:decorative xmlns:adec="http://schemas.microsoft.com/office/drawing/2017/decorative" val="0"/>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a:stretch/>
        </p:blipFill>
        <p:spPr bwMode="auto">
          <a:xfrm>
            <a:off x="267049" y="196780"/>
            <a:ext cx="4426388" cy="5976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1EC08B0-02BB-1E23-6662-F0EE9F5042BA}"/>
              </a:ext>
            </a:extLst>
          </p:cNvPr>
          <p:cNvSpPr txBox="1"/>
          <p:nvPr/>
        </p:nvSpPr>
        <p:spPr>
          <a:xfrm>
            <a:off x="262608" y="6172780"/>
            <a:ext cx="4426388" cy="646331"/>
          </a:xfrm>
          <a:prstGeom prst="rect">
            <a:avLst/>
          </a:prstGeom>
          <a:noFill/>
        </p:spPr>
        <p:txBody>
          <a:bodyPr wrap="square">
            <a:spAutoFit/>
          </a:bodyPr>
          <a:lstStyle/>
          <a:p>
            <a:r>
              <a:rPr lang="en-AU" sz="1200" b="1">
                <a:latin typeface="Arial" panose="020B0604020202020204" pitchFamily="34" charset="0"/>
                <a:cs typeface="Arial" panose="020B0604020202020204" pitchFamily="34" charset="0"/>
              </a:rPr>
              <a:t>Image: </a:t>
            </a:r>
            <a:r>
              <a:rPr lang="en-AU" sz="1200">
                <a:latin typeface="Arial" panose="020B0604020202020204" pitchFamily="34" charset="0"/>
                <a:cs typeface="Arial" panose="020B0604020202020204" pitchFamily="34" charset="0"/>
              </a:rPr>
              <a:t>James</a:t>
            </a:r>
            <a:r>
              <a:rPr lang="en-AU" sz="1200" b="1">
                <a:latin typeface="Arial" panose="020B0604020202020204" pitchFamily="34" charset="0"/>
                <a:cs typeface="Arial" panose="020B0604020202020204" pitchFamily="34" charset="0"/>
              </a:rPr>
              <a:t> </a:t>
            </a:r>
            <a:r>
              <a:rPr lang="en-AU" sz="1200">
                <a:latin typeface="Arial" panose="020B0604020202020204" pitchFamily="34" charset="0"/>
                <a:cs typeface="Arial" panose="020B0604020202020204" pitchFamily="34" charset="0"/>
              </a:rPr>
              <a:t>Bromley (1832) </a:t>
            </a:r>
            <a:r>
              <a:rPr lang="en-AU" sz="1200" i="1">
                <a:latin typeface="Arial" panose="020B0604020202020204" pitchFamily="34" charset="0"/>
                <a:cs typeface="Arial" panose="020B0604020202020204" pitchFamily="34" charset="0"/>
                <a:hlinkClick r:id="rId4"/>
              </a:rPr>
              <a:t>William Wordsworth</a:t>
            </a:r>
            <a:r>
              <a:rPr lang="en-AU" sz="1200" i="1">
                <a:latin typeface="Arial" panose="020B0604020202020204" pitchFamily="34" charset="0"/>
                <a:cs typeface="Arial" panose="020B0604020202020204" pitchFamily="34" charset="0"/>
              </a:rPr>
              <a:t> </a:t>
            </a:r>
            <a:r>
              <a:rPr lang="en-AU" sz="1200">
                <a:latin typeface="Arial" panose="020B0604020202020204" pitchFamily="34" charset="0"/>
                <a:cs typeface="Arial" panose="020B0604020202020204" pitchFamily="34" charset="0"/>
              </a:rPr>
              <a:t>[photograph], Yale </a:t>
            </a:r>
            <a:r>
              <a:rPr lang="en-AU" sz="1200" err="1">
                <a:latin typeface="Arial" panose="020B0604020202020204" pitchFamily="34" charset="0"/>
                <a:cs typeface="Arial" panose="020B0604020202020204" pitchFamily="34" charset="0"/>
              </a:rPr>
              <a:t>Center</a:t>
            </a:r>
            <a:r>
              <a:rPr lang="en-AU" sz="1200">
                <a:latin typeface="Arial" panose="020B0604020202020204" pitchFamily="34" charset="0"/>
                <a:cs typeface="Arial" panose="020B0604020202020204" pitchFamily="34" charset="0"/>
              </a:rPr>
              <a:t> for British Art; Yale University Art Gallery Collection © </a:t>
            </a:r>
            <a:r>
              <a:rPr lang="en-AU" sz="1200">
                <a:latin typeface="Arial" panose="020B0604020202020204" pitchFamily="34" charset="0"/>
                <a:cs typeface="Arial" panose="020B0604020202020204" pitchFamily="34" charset="0"/>
                <a:hlinkClick r:id="rId5"/>
              </a:rPr>
              <a:t>public domain</a:t>
            </a:r>
            <a:r>
              <a:rPr lang="en-AU" sz="1200">
                <a:latin typeface="Arial" panose="020B0604020202020204" pitchFamily="34" charset="0"/>
                <a:cs typeface="Arial" panose="020B0604020202020204" pitchFamily="34" charset="0"/>
              </a:rPr>
              <a:t>.</a:t>
            </a:r>
          </a:p>
        </p:txBody>
      </p:sp>
      <p:sp>
        <p:nvSpPr>
          <p:cNvPr id="3" name="Slide Number Placeholder 2">
            <a:extLst>
              <a:ext uri="{FF2B5EF4-FFF2-40B4-BE49-F238E27FC236}">
                <a16:creationId xmlns:a16="http://schemas.microsoft.com/office/drawing/2014/main" id="{2BD59937-BB00-57AB-6040-9AC714CB1E4B}"/>
              </a:ext>
              <a:ext uri="{C183D7F6-B498-43B3-948B-1728B52AA6E4}">
                <adec:decorative xmlns:adec="http://schemas.microsoft.com/office/drawing/2017/decorative" val="1"/>
              </a:ext>
            </a:extLst>
          </p:cNvPr>
          <p:cNvSpPr>
            <a:spLocks noGrp="1"/>
          </p:cNvSpPr>
          <p:nvPr>
            <p:ph type="sldNum" sz="quarter" idx="14"/>
          </p:nvPr>
        </p:nvSpPr>
        <p:spPr>
          <a:xfrm>
            <a:off x="11124000" y="6516000"/>
            <a:ext cx="720000" cy="180000"/>
          </a:xfrm>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79956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D4DD4-0647-282E-BC16-E0EA9D54124D}"/>
              </a:ext>
            </a:extLst>
          </p:cNvPr>
          <p:cNvSpPr>
            <a:spLocks noGrp="1"/>
          </p:cNvSpPr>
          <p:nvPr>
            <p:ph type="title"/>
          </p:nvPr>
        </p:nvSpPr>
        <p:spPr/>
        <p:txBody>
          <a:bodyPr/>
          <a:lstStyle/>
          <a:p>
            <a:r>
              <a:rPr lang="en-AU"/>
              <a:t>John Keats</a:t>
            </a:r>
          </a:p>
        </p:txBody>
      </p:sp>
      <p:sp>
        <p:nvSpPr>
          <p:cNvPr id="5" name="Text Placeholder 4">
            <a:extLst>
              <a:ext uri="{FF2B5EF4-FFF2-40B4-BE49-F238E27FC236}">
                <a16:creationId xmlns:a16="http://schemas.microsoft.com/office/drawing/2014/main" id="{7336B782-1A0D-437E-8D1F-4D5E3C2B5B23}"/>
              </a:ext>
            </a:extLst>
          </p:cNvPr>
          <p:cNvSpPr>
            <a:spLocks noGrp="1"/>
          </p:cNvSpPr>
          <p:nvPr>
            <p:ph type="body" sz="quarter" idx="18"/>
          </p:nvPr>
        </p:nvSpPr>
        <p:spPr/>
        <p:txBody>
          <a:bodyPr/>
          <a:lstStyle/>
          <a:p>
            <a:r>
              <a:rPr lang="en-AU"/>
              <a:t>1795–1821</a:t>
            </a:r>
          </a:p>
        </p:txBody>
      </p:sp>
      <p:sp>
        <p:nvSpPr>
          <p:cNvPr id="4" name="Text Placeholder 3">
            <a:extLst>
              <a:ext uri="{FF2B5EF4-FFF2-40B4-BE49-F238E27FC236}">
                <a16:creationId xmlns:a16="http://schemas.microsoft.com/office/drawing/2014/main" id="{C805EF8D-A101-943B-B938-BF5237773ED9}"/>
              </a:ext>
            </a:extLst>
          </p:cNvPr>
          <p:cNvSpPr>
            <a:spLocks noGrp="1"/>
          </p:cNvSpPr>
          <p:nvPr>
            <p:ph type="body" sz="quarter" idx="17"/>
          </p:nvPr>
        </p:nvSpPr>
        <p:spPr/>
        <p:txBody>
          <a:bodyPr/>
          <a:lstStyle/>
          <a:p>
            <a:pPr marL="342900" lvl="0" indent="-342900">
              <a:spcAft>
                <a:spcPts val="600"/>
              </a:spcAft>
              <a:buFont typeface="Arial" panose="020B0604020202020204" pitchFamily="34" charset="0"/>
              <a:buChar char="•"/>
            </a:pPr>
            <a:r>
              <a:rPr lang="en-AU" sz="1800"/>
              <a:t>Saw nature as a source of beauty and inspiration</a:t>
            </a:r>
          </a:p>
          <a:p>
            <a:pPr marL="342900" lvl="0" indent="-342900">
              <a:spcAft>
                <a:spcPts val="600"/>
              </a:spcAft>
              <a:buFont typeface="Arial" panose="020B0604020202020204" pitchFamily="34" charset="0"/>
              <a:buChar char="•"/>
            </a:pPr>
            <a:r>
              <a:rPr lang="en-AU" sz="1800"/>
              <a:t>Accentuated poetry with extreme emotion and natural imagery</a:t>
            </a:r>
          </a:p>
          <a:p>
            <a:pPr marL="342900" lvl="0" indent="-342900">
              <a:spcAft>
                <a:spcPts val="600"/>
              </a:spcAft>
              <a:buFont typeface="Arial" panose="020B0604020202020204" pitchFamily="34" charset="0"/>
              <a:buChar char="•"/>
            </a:pPr>
            <a:r>
              <a:rPr lang="en-AU" sz="1800"/>
              <a:t>Deeply preoccupied with themes of beauty, nature and mortality</a:t>
            </a:r>
          </a:p>
          <a:p>
            <a:pPr marL="342900" lvl="0" indent="-342900">
              <a:spcAft>
                <a:spcPts val="600"/>
              </a:spcAft>
              <a:buFont typeface="Arial" panose="020B0604020202020204" pitchFamily="34" charset="0"/>
              <a:buChar char="•"/>
            </a:pPr>
            <a:r>
              <a:rPr lang="en-AU" sz="1800"/>
              <a:t>Most famous works include ‘Ode to a Nightingale’, ‘Ode on a Grecian Urn’, ‘To Autumn’ and ‘Bright Star’</a:t>
            </a:r>
          </a:p>
          <a:p>
            <a:pPr marL="342900" lvl="0" indent="-342900">
              <a:spcAft>
                <a:spcPts val="600"/>
              </a:spcAft>
              <a:buFont typeface="Arial" panose="020B0604020202020204" pitchFamily="34" charset="0"/>
              <a:buChar char="•"/>
            </a:pPr>
            <a:r>
              <a:rPr lang="en-AU" sz="1800"/>
              <a:t>Died of tuberculosis at the age of 25</a:t>
            </a:r>
          </a:p>
        </p:txBody>
      </p:sp>
      <p:pic>
        <p:nvPicPr>
          <p:cNvPr id="4098" name="Picture 2" descr="Image: JOHN KEATS">
            <a:extLst>
              <a:ext uri="{FF2B5EF4-FFF2-40B4-BE49-F238E27FC236}">
                <a16:creationId xmlns:a16="http://schemas.microsoft.com/office/drawing/2014/main" id="{3041657D-7A66-961C-6CC1-859F2A599D1B}"/>
              </a:ext>
              <a:ext uri="{C183D7F6-B498-43B3-948B-1728B52AA6E4}">
                <adec:decorative xmlns:adec="http://schemas.microsoft.com/office/drawing/2017/decorative" val="0"/>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a:stretch/>
        </p:blipFill>
        <p:spPr bwMode="auto">
          <a:xfrm>
            <a:off x="296684" y="110720"/>
            <a:ext cx="4426388" cy="5976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92EC5C0-2A5F-818A-B552-DB302548DE3B}"/>
              </a:ext>
            </a:extLst>
          </p:cNvPr>
          <p:cNvSpPr txBox="1"/>
          <p:nvPr/>
        </p:nvSpPr>
        <p:spPr>
          <a:xfrm>
            <a:off x="296684" y="6100949"/>
            <a:ext cx="4426388" cy="646331"/>
          </a:xfrm>
          <a:prstGeom prst="rect">
            <a:avLst/>
          </a:prstGeom>
          <a:noFill/>
        </p:spPr>
        <p:txBody>
          <a:bodyPr wrap="square">
            <a:spAutoFit/>
          </a:bodyPr>
          <a:lstStyle/>
          <a:p>
            <a:r>
              <a:rPr lang="en-AU" sz="1200" b="1">
                <a:latin typeface="Arial" panose="020B0604020202020204" pitchFamily="34" charset="0"/>
                <a:cs typeface="Arial" panose="020B0604020202020204" pitchFamily="34" charset="0"/>
              </a:rPr>
              <a:t>Image: </a:t>
            </a:r>
            <a:r>
              <a:rPr lang="en-AU" sz="1200">
                <a:latin typeface="Arial" panose="020B0604020202020204" pitchFamily="34" charset="0"/>
                <a:cs typeface="Arial" panose="020B0604020202020204" pitchFamily="34" charset="0"/>
                <a:hlinkClick r:id="rId4"/>
              </a:rPr>
              <a:t>JOHN KEATS </a:t>
            </a:r>
            <a:r>
              <a:rPr lang="en-AU" sz="1200">
                <a:latin typeface="Arial" panose="020B0604020202020204" pitchFamily="34" charset="0"/>
                <a:cs typeface="Arial" panose="020B0604020202020204" pitchFamily="34" charset="0"/>
              </a:rPr>
              <a:t>(London, October 31, 1975 – Rome, February 23, 1821) by </a:t>
            </a:r>
            <a:r>
              <a:rPr lang="en-AU" sz="1200" err="1">
                <a:latin typeface="Arial" panose="020B0604020202020204" pitchFamily="34" charset="0"/>
                <a:cs typeface="Arial" panose="020B0604020202020204" pitchFamily="34" charset="0"/>
              </a:rPr>
              <a:t>AldrianMimi</a:t>
            </a:r>
            <a:r>
              <a:rPr lang="en-AU" sz="1200">
                <a:latin typeface="Arial" panose="020B0604020202020204" pitchFamily="34" charset="0"/>
                <a:cs typeface="Arial" panose="020B0604020202020204" pitchFamily="34" charset="0"/>
              </a:rPr>
              <a:t> is licensed under </a:t>
            </a:r>
            <a:r>
              <a:rPr lang="en-AU" sz="1200">
                <a:latin typeface="Arial" panose="020B0604020202020204" pitchFamily="34" charset="0"/>
                <a:cs typeface="Arial" panose="020B0604020202020204" pitchFamily="34" charset="0"/>
                <a:hlinkClick r:id="rId5"/>
              </a:rPr>
              <a:t>CC BY 4.0. </a:t>
            </a:r>
            <a:endParaRPr lang="en-AU" sz="120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71914775-AEA9-8E97-B9DB-85CB67BD391C}"/>
              </a:ext>
              <a:ext uri="{C183D7F6-B498-43B3-948B-1728B52AA6E4}">
                <adec:decorative xmlns:adec="http://schemas.microsoft.com/office/drawing/2017/decorative" val="1"/>
              </a:ext>
            </a:extLst>
          </p:cNvPr>
          <p:cNvSpPr>
            <a:spLocks noGrp="1"/>
          </p:cNvSpPr>
          <p:nvPr>
            <p:ph type="sldNum" sz="quarter" idx="14"/>
          </p:nvPr>
        </p:nvSpPr>
        <p:spPr>
          <a:xfrm>
            <a:off x="11124000" y="6516000"/>
            <a:ext cx="720000" cy="180000"/>
          </a:xfrm>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283006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872822-2956-5B14-4F8D-DA4EB242A5EF}"/>
              </a:ext>
            </a:extLst>
          </p:cNvPr>
          <p:cNvSpPr>
            <a:spLocks noGrp="1"/>
          </p:cNvSpPr>
          <p:nvPr>
            <p:ph type="ctrTitle"/>
          </p:nvPr>
        </p:nvSpPr>
        <p:spPr/>
        <p:txBody>
          <a:bodyPr/>
          <a:lstStyle/>
          <a:p>
            <a:r>
              <a:rPr lang="en-AU"/>
              <a:t>Values and ideas of the Romantic period</a:t>
            </a:r>
          </a:p>
        </p:txBody>
      </p:sp>
      <p:sp>
        <p:nvSpPr>
          <p:cNvPr id="2" name="Footer Placeholder 1">
            <a:extLst>
              <a:ext uri="{FF2B5EF4-FFF2-40B4-BE49-F238E27FC236}">
                <a16:creationId xmlns:a16="http://schemas.microsoft.com/office/drawing/2014/main" id="{A2415B38-74DF-5BB0-8BF0-F8940C18B73F}"/>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89129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8741-8F76-261A-3453-E28FFB00AACA}"/>
              </a:ext>
            </a:extLst>
          </p:cNvPr>
          <p:cNvSpPr>
            <a:spLocks noGrp="1"/>
          </p:cNvSpPr>
          <p:nvPr>
            <p:ph type="title"/>
          </p:nvPr>
        </p:nvSpPr>
        <p:spPr>
          <a:xfrm>
            <a:off x="360000" y="360000"/>
            <a:ext cx="10764000" cy="900000"/>
          </a:xfrm>
        </p:spPr>
        <p:txBody>
          <a:bodyPr/>
          <a:lstStyle/>
          <a:p>
            <a:r>
              <a:rPr lang="en-US"/>
              <a:t>Conventions in texts from the Romantic movement </a:t>
            </a:r>
            <a:endParaRPr lang="en-AU"/>
          </a:p>
        </p:txBody>
      </p:sp>
      <p:sp>
        <p:nvSpPr>
          <p:cNvPr id="8" name="Content Placeholder 7">
            <a:extLst>
              <a:ext uri="{FF2B5EF4-FFF2-40B4-BE49-F238E27FC236}">
                <a16:creationId xmlns:a16="http://schemas.microsoft.com/office/drawing/2014/main" id="{6C1EA3AA-D680-19C7-A80D-924E115E94D6}"/>
              </a:ext>
            </a:extLst>
          </p:cNvPr>
          <p:cNvSpPr>
            <a:spLocks noGrp="1"/>
          </p:cNvSpPr>
          <p:nvPr>
            <p:ph idx="1"/>
          </p:nvPr>
        </p:nvSpPr>
        <p:spPr/>
        <p:txBody>
          <a:bodyPr/>
          <a:lstStyle/>
          <a:p>
            <a:r>
              <a:rPr lang="en-US" sz="1800"/>
              <a:t>A </a:t>
            </a:r>
            <a:r>
              <a:rPr lang="en-US" sz="1800" b="1">
                <a:latin typeface="Arial" panose="020B0604020202020204" pitchFamily="34" charset="0"/>
              </a:rPr>
              <a:t>convention</a:t>
            </a:r>
            <a:r>
              <a:rPr lang="en-US" sz="1800" b="1"/>
              <a:t> </a:t>
            </a:r>
            <a:r>
              <a:rPr lang="en-US" sz="1800"/>
              <a:t>is ‘a way in which something is usually done’. In English, conventions are the features that we expect from certain types of texts. For example, we may expect:</a:t>
            </a:r>
          </a:p>
          <a:p>
            <a:pPr marL="285750" indent="-285750">
              <a:buFont typeface="Arial" panose="020B0604020202020204" pitchFamily="34" charset="0"/>
              <a:buChar char="•"/>
            </a:pPr>
            <a:r>
              <a:rPr lang="en-US" sz="1800"/>
              <a:t>poetry to rhyme</a:t>
            </a:r>
          </a:p>
          <a:p>
            <a:pPr marL="285750" indent="-285750">
              <a:buFont typeface="Arial" panose="020B0604020202020204" pitchFamily="34" charset="0"/>
              <a:buChar char="•"/>
            </a:pPr>
            <a:r>
              <a:rPr lang="en-US" sz="1800"/>
              <a:t>comedies to be funny </a:t>
            </a:r>
          </a:p>
          <a:p>
            <a:pPr marL="285750" indent="-285750">
              <a:buFont typeface="Arial" panose="020B0604020202020204" pitchFamily="34" charset="0"/>
              <a:buChar char="•"/>
            </a:pPr>
            <a:r>
              <a:rPr lang="en-US" sz="1800"/>
              <a:t>fairytales to have happy endings. </a:t>
            </a:r>
          </a:p>
          <a:p>
            <a:r>
              <a:rPr lang="en-US" sz="1800"/>
              <a:t>Values and ideas can be considered </a:t>
            </a:r>
            <a:r>
              <a:rPr lang="en-US" sz="1800" b="1">
                <a:latin typeface="Arial" panose="020B0604020202020204" pitchFamily="34" charset="0"/>
              </a:rPr>
              <a:t>conventional</a:t>
            </a:r>
            <a:r>
              <a:rPr lang="en-US" sz="1800" b="1"/>
              <a:t> </a:t>
            </a:r>
            <a:r>
              <a:rPr lang="en-US" sz="1800"/>
              <a:t>such as the celebration of the natural world found in Romantic poetry.  Romantic poetry also conforms to </a:t>
            </a:r>
            <a:r>
              <a:rPr lang="en-US" sz="1800" b="1">
                <a:latin typeface="Arial" panose="020B0604020202020204" pitchFamily="34" charset="0"/>
              </a:rPr>
              <a:t>stylistic conventions </a:t>
            </a:r>
            <a:r>
              <a:rPr lang="en-US" sz="1800"/>
              <a:t>such as rigid rhyme and rhythm structures, religious allusion and the use of symbolism.</a:t>
            </a:r>
            <a:endParaRPr lang="en-AU"/>
          </a:p>
        </p:txBody>
      </p:sp>
      <p:sp>
        <p:nvSpPr>
          <p:cNvPr id="3" name="Slide Number Placeholder 2">
            <a:extLst>
              <a:ext uri="{FF2B5EF4-FFF2-40B4-BE49-F238E27FC236}">
                <a16:creationId xmlns:a16="http://schemas.microsoft.com/office/drawing/2014/main" id="{58032050-4020-967A-215D-308F8269BBE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72777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8741-8F76-261A-3453-E28FFB00AACA}"/>
              </a:ext>
            </a:extLst>
          </p:cNvPr>
          <p:cNvSpPr>
            <a:spLocks noGrp="1"/>
          </p:cNvSpPr>
          <p:nvPr>
            <p:ph type="title"/>
          </p:nvPr>
        </p:nvSpPr>
        <p:spPr/>
        <p:txBody>
          <a:bodyPr/>
          <a:lstStyle/>
          <a:p>
            <a:r>
              <a:rPr lang="en-US"/>
              <a:t>Values and ideas of the Romantic movement</a:t>
            </a:r>
            <a:endParaRPr lang="en-AU"/>
          </a:p>
        </p:txBody>
      </p:sp>
      <p:sp>
        <p:nvSpPr>
          <p:cNvPr id="4" name="Text Placeholder 3">
            <a:extLst>
              <a:ext uri="{FF2B5EF4-FFF2-40B4-BE49-F238E27FC236}">
                <a16:creationId xmlns:a16="http://schemas.microsoft.com/office/drawing/2014/main" id="{5F6181F8-B797-41C8-20CD-5946B39545D7}"/>
              </a:ext>
            </a:extLst>
          </p:cNvPr>
          <p:cNvSpPr>
            <a:spLocks noGrp="1"/>
          </p:cNvSpPr>
          <p:nvPr>
            <p:ph type="body" sz="quarter" idx="18"/>
          </p:nvPr>
        </p:nvSpPr>
        <p:spPr/>
        <p:txBody>
          <a:bodyPr/>
          <a:lstStyle/>
          <a:p>
            <a:r>
              <a:rPr lang="en-US" dirty="0"/>
              <a:t>Common conventions used in Romantic texts</a:t>
            </a:r>
            <a:endParaRPr lang="en-AU" dirty="0"/>
          </a:p>
        </p:txBody>
      </p:sp>
      <p:sp>
        <p:nvSpPr>
          <p:cNvPr id="5" name="Text Placeholder 4">
            <a:extLst>
              <a:ext uri="{FF2B5EF4-FFF2-40B4-BE49-F238E27FC236}">
                <a16:creationId xmlns:a16="http://schemas.microsoft.com/office/drawing/2014/main" id="{67402F45-EF0E-CA85-0B43-4655C3124833}"/>
              </a:ext>
            </a:extLst>
          </p:cNvPr>
          <p:cNvSpPr>
            <a:spLocks noGrp="1"/>
          </p:cNvSpPr>
          <p:nvPr>
            <p:ph idx="1"/>
          </p:nvPr>
        </p:nvSpPr>
        <p:spPr/>
        <p:txBody>
          <a:bodyPr/>
          <a:lstStyle/>
          <a:p>
            <a:pPr marL="342900" indent="-342900">
              <a:buFont typeface="Arial" panose="020B0604020202020204" pitchFamily="34" charset="0"/>
              <a:buChar char="•"/>
            </a:pPr>
            <a:r>
              <a:rPr lang="en-US"/>
              <a:t>Emphasis on religion and/or spirituality</a:t>
            </a:r>
          </a:p>
          <a:p>
            <a:pPr marL="342900" indent="-342900">
              <a:buFont typeface="Arial" panose="020B0604020202020204" pitchFamily="34" charset="0"/>
              <a:buChar char="•"/>
            </a:pPr>
            <a:r>
              <a:rPr lang="en-US"/>
              <a:t>A heightened focus on emotions</a:t>
            </a:r>
          </a:p>
          <a:p>
            <a:pPr marL="342900" indent="-342900">
              <a:buFont typeface="Arial" panose="020B0604020202020204" pitchFamily="34" charset="0"/>
              <a:buChar char="•"/>
            </a:pPr>
            <a:r>
              <a:rPr lang="en-US"/>
              <a:t>The impact and rejection of the Industrial Revolution and French Revolution</a:t>
            </a:r>
          </a:p>
          <a:p>
            <a:pPr marL="342900" indent="-342900">
              <a:buFont typeface="Arial" panose="020B0604020202020204" pitchFamily="34" charset="0"/>
              <a:buChar char="•"/>
            </a:pPr>
            <a:r>
              <a:rPr lang="en-US"/>
              <a:t>Celebration of nature and the imagination</a:t>
            </a:r>
          </a:p>
          <a:p>
            <a:pPr marL="342900" indent="-342900">
              <a:buFont typeface="Arial" panose="020B0604020202020204" pitchFamily="34" charset="0"/>
              <a:buChar char="•"/>
            </a:pPr>
            <a:r>
              <a:rPr lang="en-US"/>
              <a:t>Search for truth</a:t>
            </a:r>
          </a:p>
          <a:p>
            <a:pPr marL="342900" indent="-342900">
              <a:buFont typeface="Arial" panose="020B0604020202020204" pitchFamily="34" charset="0"/>
              <a:buChar char="•"/>
            </a:pPr>
            <a:r>
              <a:rPr lang="en-US"/>
              <a:t>Reminiscence about the past</a:t>
            </a:r>
          </a:p>
          <a:p>
            <a:pPr marL="342900" indent="-342900">
              <a:buFont typeface="Arial" panose="020B0604020202020204" pitchFamily="34" charset="0"/>
              <a:buChar char="•"/>
            </a:pPr>
            <a:r>
              <a:rPr lang="en-US"/>
              <a:t>An interest in ordinary people</a:t>
            </a:r>
          </a:p>
          <a:p>
            <a:endParaRPr lang="en-AU"/>
          </a:p>
        </p:txBody>
      </p:sp>
      <p:sp>
        <p:nvSpPr>
          <p:cNvPr id="3" name="Slide Number Placeholder 2">
            <a:extLst>
              <a:ext uri="{FF2B5EF4-FFF2-40B4-BE49-F238E27FC236}">
                <a16:creationId xmlns:a16="http://schemas.microsoft.com/office/drawing/2014/main" id="{58032050-4020-967A-215D-308F8269BBE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8497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2A29C-0DCA-103D-3B2B-C94BD509A204}"/>
              </a:ext>
            </a:extLst>
          </p:cNvPr>
          <p:cNvSpPr>
            <a:spLocks noGrp="1"/>
          </p:cNvSpPr>
          <p:nvPr>
            <p:ph type="title"/>
          </p:nvPr>
        </p:nvSpPr>
        <p:spPr/>
        <p:txBody>
          <a:bodyPr/>
          <a:lstStyle/>
          <a:p>
            <a:r>
              <a:rPr lang="en-US"/>
              <a:t>What might this look like?</a:t>
            </a:r>
            <a:endParaRPr lang="en-AU"/>
          </a:p>
        </p:txBody>
      </p:sp>
      <p:sp>
        <p:nvSpPr>
          <p:cNvPr id="7" name="Text Placeholder 6">
            <a:extLst>
              <a:ext uri="{FF2B5EF4-FFF2-40B4-BE49-F238E27FC236}">
                <a16:creationId xmlns:a16="http://schemas.microsoft.com/office/drawing/2014/main" id="{09FCCEA8-6B93-D062-53DB-8656F07463B4}"/>
              </a:ext>
            </a:extLst>
          </p:cNvPr>
          <p:cNvSpPr>
            <a:spLocks noGrp="1"/>
          </p:cNvSpPr>
          <p:nvPr>
            <p:ph type="body" sz="quarter" idx="18"/>
          </p:nvPr>
        </p:nvSpPr>
        <p:spPr/>
        <p:txBody>
          <a:bodyPr/>
          <a:lstStyle/>
          <a:p>
            <a:r>
              <a:rPr lang="en-US"/>
              <a:t>Brainstorm some ideas, images or motifs you might expect to see in Romantic texts</a:t>
            </a:r>
            <a:endParaRPr lang="en-AU"/>
          </a:p>
        </p:txBody>
      </p:sp>
      <p:graphicFrame>
        <p:nvGraphicFramePr>
          <p:cNvPr id="8" name="Content Placeholder 7" descr="Table detailing the values and ideas of the Romantic era in the left hand column and space for student to respond about how these values and ideas are represented in Romantic texts in the right hand column.">
            <a:extLst>
              <a:ext uri="{FF2B5EF4-FFF2-40B4-BE49-F238E27FC236}">
                <a16:creationId xmlns:a16="http://schemas.microsoft.com/office/drawing/2014/main" id="{FF19F9E4-6912-242E-45E4-81D7E2679C1B}"/>
              </a:ext>
            </a:extLst>
          </p:cNvPr>
          <p:cNvGraphicFramePr>
            <a:graphicFrameLocks noGrp="1"/>
          </p:cNvGraphicFramePr>
          <p:nvPr>
            <p:ph idx="1"/>
            <p:extLst>
              <p:ext uri="{D42A27DB-BD31-4B8C-83A1-F6EECF244321}">
                <p14:modId xmlns:p14="http://schemas.microsoft.com/office/powerpoint/2010/main" val="595657734"/>
              </p:ext>
            </p:extLst>
          </p:nvPr>
        </p:nvGraphicFramePr>
        <p:xfrm>
          <a:off x="360363" y="1619250"/>
          <a:ext cx="11483974" cy="4677840"/>
        </p:xfrm>
        <a:graphic>
          <a:graphicData uri="http://schemas.openxmlformats.org/drawingml/2006/table">
            <a:tbl>
              <a:tblPr firstRow="1" bandRow="1">
                <a:tableStyleId>{5C22544A-7EE6-4342-B048-85BDC9FD1C3A}</a:tableStyleId>
              </a:tblPr>
              <a:tblGrid>
                <a:gridCol w="4624742">
                  <a:extLst>
                    <a:ext uri="{9D8B030D-6E8A-4147-A177-3AD203B41FA5}">
                      <a16:colId xmlns:a16="http://schemas.microsoft.com/office/drawing/2014/main" val="1166518420"/>
                    </a:ext>
                  </a:extLst>
                </a:gridCol>
                <a:gridCol w="6859232">
                  <a:extLst>
                    <a:ext uri="{9D8B030D-6E8A-4147-A177-3AD203B41FA5}">
                      <a16:colId xmlns:a16="http://schemas.microsoft.com/office/drawing/2014/main" val="4068056813"/>
                    </a:ext>
                  </a:extLst>
                </a:gridCol>
              </a:tblGrid>
              <a:tr h="0">
                <a:tc>
                  <a:txBody>
                    <a:bodyPr/>
                    <a:lstStyle/>
                    <a:p>
                      <a:r>
                        <a:rPr lang="en-US" b="1" i="0">
                          <a:latin typeface="Arial" panose="020B0604020202020204" pitchFamily="34" charset="0"/>
                        </a:rPr>
                        <a:t>Values and ideas</a:t>
                      </a:r>
                      <a:endParaRPr lang="en-AU" b="1" i="0">
                        <a:latin typeface="Arial" panose="020B0604020202020204" pitchFamily="34"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US" b="1" i="0">
                          <a:latin typeface="Arial" panose="020B0604020202020204" pitchFamily="34" charset="0"/>
                        </a:rPr>
                        <a:t>How this might be represented in Romantic texts</a:t>
                      </a:r>
                      <a:endParaRPr lang="en-AU" b="1" i="0">
                        <a:latin typeface="Arial" panose="020B0604020202020204" pitchFamily="34"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459092512"/>
                  </a:ext>
                </a:extLst>
              </a:tr>
              <a:tr h="612000">
                <a:tc>
                  <a:txBody>
                    <a:bodyPr/>
                    <a:lstStyle/>
                    <a:p>
                      <a:r>
                        <a:rPr lang="en-US">
                          <a:latin typeface="Arial" panose="020B0604020202020204" pitchFamily="34" charset="0"/>
                          <a:cs typeface="Arial" panose="020B0604020202020204" pitchFamily="34" charset="0"/>
                        </a:rPr>
                        <a:t>Emphasis on religion and/or spirituality</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endParaRPr lang="en-AU">
                        <a:latin typeface="Arial" panose="020B0604020202020204" pitchFamily="34" charset="0"/>
                        <a:cs typeface="Arial" panose="020B0604020202020204" pitchFamily="34"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164152577"/>
                  </a:ext>
                </a:extLst>
              </a:tr>
              <a:tr h="612000">
                <a:tc>
                  <a:txBody>
                    <a:bodyPr/>
                    <a:lstStyle/>
                    <a:p>
                      <a:r>
                        <a:rPr lang="en-US">
                          <a:latin typeface="Arial" panose="020B0604020202020204" pitchFamily="34" charset="0"/>
                          <a:cs typeface="Arial" panose="020B0604020202020204" pitchFamily="34" charset="0"/>
                        </a:rPr>
                        <a:t>A heightened focus on emotions</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endParaRPr lang="en-AU">
                        <a:latin typeface="Arial" panose="020B0604020202020204" pitchFamily="34" charset="0"/>
                        <a:cs typeface="Arial" panose="020B0604020202020204" pitchFamily="34"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356301656"/>
                  </a:ext>
                </a:extLst>
              </a:tr>
              <a:tr h="612000">
                <a:tc>
                  <a:txBody>
                    <a:bodyPr/>
                    <a:lstStyle/>
                    <a:p>
                      <a:r>
                        <a:rPr lang="en-US">
                          <a:latin typeface="Arial" panose="020B0604020202020204" pitchFamily="34" charset="0"/>
                          <a:cs typeface="Arial" panose="020B0604020202020204" pitchFamily="34" charset="0"/>
                        </a:rPr>
                        <a:t>The impact and rejection of the Industrial Revolution and French Revolution</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endParaRPr lang="en-AU">
                        <a:latin typeface="Arial" panose="020B0604020202020204" pitchFamily="34" charset="0"/>
                        <a:cs typeface="Arial" panose="020B0604020202020204" pitchFamily="34"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172035275"/>
                  </a:ext>
                </a:extLst>
              </a:tr>
              <a:tr h="612000">
                <a:tc>
                  <a:txBody>
                    <a:bodyPr/>
                    <a:lstStyle/>
                    <a:p>
                      <a:r>
                        <a:rPr lang="en-US">
                          <a:latin typeface="Arial" panose="020B0604020202020204" pitchFamily="34" charset="0"/>
                          <a:cs typeface="Arial" panose="020B0604020202020204" pitchFamily="34" charset="0"/>
                        </a:rPr>
                        <a:t>Celebration of nature and the imagination</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endParaRPr lang="en-AU">
                        <a:latin typeface="Arial" panose="020B0604020202020204" pitchFamily="34" charset="0"/>
                        <a:cs typeface="Arial" panose="020B0604020202020204" pitchFamily="34"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4005635570"/>
                  </a:ext>
                </a:extLst>
              </a:tr>
              <a:tr h="612000">
                <a:tc>
                  <a:txBody>
                    <a:bodyPr/>
                    <a:lstStyle/>
                    <a:p>
                      <a:r>
                        <a:rPr lang="en-US">
                          <a:latin typeface="Arial" panose="020B0604020202020204" pitchFamily="34" charset="0"/>
                          <a:cs typeface="Arial" panose="020B0604020202020204" pitchFamily="34" charset="0"/>
                        </a:rPr>
                        <a:t>Search for truth</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endParaRPr lang="en-AU">
                        <a:latin typeface="Arial" panose="020B0604020202020204" pitchFamily="34" charset="0"/>
                        <a:cs typeface="Arial" panose="020B0604020202020204" pitchFamily="34"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112527"/>
                  </a:ext>
                </a:extLst>
              </a:tr>
              <a:tr h="612000">
                <a:tc>
                  <a:txBody>
                    <a:bodyPr/>
                    <a:lstStyle/>
                    <a:p>
                      <a:r>
                        <a:rPr lang="en-US">
                          <a:latin typeface="Arial" panose="020B0604020202020204" pitchFamily="34" charset="0"/>
                          <a:cs typeface="Arial" panose="020B0604020202020204" pitchFamily="34" charset="0"/>
                        </a:rPr>
                        <a:t>Reminiscence about the past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endParaRPr lang="en-AU">
                        <a:latin typeface="Arial" panose="020B0604020202020204" pitchFamily="34" charset="0"/>
                        <a:cs typeface="Arial" panose="020B0604020202020204" pitchFamily="34"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198833834"/>
                  </a:ext>
                </a:extLst>
              </a:tr>
              <a:tr h="6120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An interest in ordinary people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endParaRPr lang="en-AU" dirty="0">
                        <a:latin typeface="Arial" panose="020B0604020202020204" pitchFamily="34" charset="0"/>
                        <a:cs typeface="Arial" panose="020B0604020202020204" pitchFamily="34"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432461917"/>
                  </a:ext>
                </a:extLst>
              </a:tr>
            </a:tbl>
          </a:graphicData>
        </a:graphic>
      </p:graphicFrame>
      <p:sp>
        <p:nvSpPr>
          <p:cNvPr id="3" name="Slide Number Placeholder 2">
            <a:extLst>
              <a:ext uri="{FF2B5EF4-FFF2-40B4-BE49-F238E27FC236}">
                <a16:creationId xmlns:a16="http://schemas.microsoft.com/office/drawing/2014/main" id="{74243A16-9383-3E13-BE54-09D0EE151DD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357601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a:cs typeface="Arial" panose="020B0604020202020204" pitchFamily="34" charset="0"/>
              </a:rPr>
              <a:t>Returning to the learning intentions and success criteria</a:t>
            </a:r>
            <a:endParaRPr lang="en-AU">
              <a:cs typeface="Arial" panose="020B0604020202020204" pitchFamily="34" charset="0"/>
            </a:endParaRPr>
          </a:p>
        </p:txBody>
      </p:sp>
    </p:spTree>
    <p:extLst>
      <p:ext uri="{BB962C8B-B14F-4D97-AF65-F5344CB8AC3E}">
        <p14:creationId xmlns:p14="http://schemas.microsoft.com/office/powerpoint/2010/main" val="122695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 uri="{C183D7F6-B498-43B3-948B-1728B52AA6E4}">
                <adec:decorative xmlns:adec="http://schemas.microsoft.com/office/drawing/2017/decorative" val="0"/>
              </a:ext>
            </a:extLst>
          </p:cNvPr>
          <p:cNvSpPr>
            <a:spLocks noGrp="1"/>
          </p:cNvSpPr>
          <p:nvPr>
            <p:ph type="title" idx="4294967295"/>
          </p:nvPr>
        </p:nvSpPr>
        <p:spPr>
          <a:xfrm>
            <a:off x="359998" y="360000"/>
            <a:ext cx="10260002" cy="52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a:ln>
                  <a:noFill/>
                </a:ln>
                <a:solidFill>
                  <a:schemeClr val="accent1"/>
                </a:solidFill>
                <a:effectLst/>
                <a:uLnTx/>
                <a:uFillTx/>
                <a:latin typeface="Arial" panose="020B0604020202020204" pitchFamily="34" charset="0"/>
                <a:ea typeface="+mj-ea"/>
                <a:cs typeface="+mj-cs"/>
              </a:rPr>
              <a:t>Learning intentions and success criteria (2)</a:t>
            </a:r>
          </a:p>
        </p:txBody>
      </p:sp>
      <p:sp>
        <p:nvSpPr>
          <p:cNvPr id="3" name="TextBox 2">
            <a:extLst>
              <a:ext uri="{FF2B5EF4-FFF2-40B4-BE49-F238E27FC236}">
                <a16:creationId xmlns:a16="http://schemas.microsoft.com/office/drawing/2014/main" id="{DF637BA9-DB5E-2457-A795-0B300DBA6F82}"/>
              </a:ext>
              <a:ext uri="{C183D7F6-B498-43B3-948B-1728B52AA6E4}">
                <adec:decorative xmlns:adec="http://schemas.microsoft.com/office/drawing/2017/decorative" val="0"/>
              </a:ext>
            </a:extLst>
          </p:cNvPr>
          <p:cNvSpPr txBox="1"/>
          <p:nvPr/>
        </p:nvSpPr>
        <p:spPr>
          <a:xfrm>
            <a:off x="359998" y="1944521"/>
            <a:ext cx="11303000" cy="327314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1"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rPr>
              <a:t>Learning intentions</a:t>
            </a:r>
            <a:endParaRPr lang="en-AU" sz="1800" b="1">
              <a:solidFill>
                <a:schemeClr val="accent1"/>
              </a:solidFill>
              <a:latin typeface="Arial" panose="020B0604020202020204" pitchFamily="34" charset="0"/>
              <a:ea typeface="+mn-lt"/>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i="0" u="none" strike="noStrike" kern="1200" cap="none" spc="0" normalizeH="0" baseline="0" noProof="0">
                <a:ln>
                  <a:noFill/>
                </a:ln>
                <a:effectLst/>
                <a:uLnTx/>
                <a:uFillTx/>
                <a:latin typeface="Arial" panose="020B0604020202020204" pitchFamily="34" charset="0"/>
                <a:ea typeface="+mn-lt"/>
                <a:cs typeface="Arial" panose="020B0604020202020204" pitchFamily="34" charset="0"/>
              </a:rPr>
              <a:t>We are learning to:</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a:ln>
                  <a:noFill/>
                </a:ln>
                <a:effectLst/>
                <a:uLnTx/>
                <a:uFillTx/>
                <a:latin typeface="Arial" panose="020B0604020202020204" pitchFamily="34" charset="0"/>
                <a:cs typeface="Arial" panose="020B0604020202020204" pitchFamily="34" charset="0"/>
              </a:rPr>
              <a:t>understand the values and ideas of the Romantic period.</a:t>
            </a:r>
          </a:p>
          <a:p>
            <a:pPr marL="0" marR="0" lvl="0" indent="0" algn="l" defTabSz="609585" rtl="0" eaLnBrk="1" fontAlgn="auto" latinLnBrk="0" hangingPunct="1">
              <a:lnSpc>
                <a:spcPct val="150000"/>
              </a:lnSpc>
              <a:spcBef>
                <a:spcPts val="0"/>
              </a:spcBef>
              <a:spcAft>
                <a:spcPts val="0"/>
              </a:spcAft>
              <a:buClrTx/>
              <a:buSzTx/>
              <a:buFontTx/>
              <a:buNone/>
              <a:tabLst/>
              <a:defRPr/>
            </a:pPr>
            <a:endParaRPr kumimoji="0" lang="en-AU" sz="1800" b="1" i="0" u="none" strike="noStrike" kern="1200" cap="none" spc="0" normalizeH="0" baseline="0" noProof="0">
              <a:ln>
                <a:noFill/>
              </a:ln>
              <a:effectLst/>
              <a:uLnTx/>
              <a:uFillTx/>
              <a:ea typeface="+mn-ea"/>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1"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rPr>
              <a:t>Success criteria</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a:ln>
                  <a:noFill/>
                </a:ln>
                <a:effectLst/>
                <a:uLnTx/>
                <a:uFillTx/>
                <a:latin typeface="Arial" panose="020B0604020202020204" pitchFamily="34" charset="0"/>
                <a:cs typeface="Arial" panose="020B0604020202020204" pitchFamily="34" charset="0"/>
              </a:rPr>
              <a:t>I will know I am successful when I can:</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800">
                <a:latin typeface="Arial" panose="020B0604020202020204" pitchFamily="34" charset="0"/>
                <a:cs typeface="Arial" panose="020B0604020202020204" pitchFamily="34" charset="0"/>
              </a:rPr>
              <a:t>[these could be co-constructed with the class or used as per the notes].</a:t>
            </a:r>
            <a:endParaRPr kumimoji="0" lang="en-US" sz="18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0"/>
              </a:spcAft>
              <a:buClrTx/>
              <a:buSzTx/>
              <a:buFont typeface="Arial,Sans-Serif"/>
              <a:buChar char="•"/>
              <a:tabLst/>
              <a:defRPr/>
            </a:pPr>
            <a:endParaRPr kumimoji="0" lang="en-US" sz="1800" b="0" i="0" u="none" strike="noStrike" kern="1200" cap="none" spc="0" normalizeH="0" baseline="0" noProof="0">
              <a:ln>
                <a:noFill/>
              </a:ln>
              <a:effectLst/>
              <a:uLnTx/>
              <a:uFillTx/>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4"/>
          </p:nvPr>
        </p:nvSpPr>
        <p:spPr>
          <a:xfrm>
            <a:off x="11124000" y="6516000"/>
            <a:ext cx="720000" cy="180000"/>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rPr>
              <a:pPr marL="0" marR="0" lvl="0" indent="0" algn="r" defTabSz="609585"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srgbClr val="22272B"/>
              </a:solidFill>
              <a:effectLst/>
              <a:uLnTx/>
              <a:uFillTx/>
            </a:endParaRPr>
          </a:p>
        </p:txBody>
      </p:sp>
    </p:spTree>
    <p:extLst>
      <p:ext uri="{BB962C8B-B14F-4D97-AF65-F5344CB8AC3E}">
        <p14:creationId xmlns:p14="http://schemas.microsoft.com/office/powerpoint/2010/main" val="509266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cs typeface="Arial" panose="020B0604020202020204" pitchFamily="34" charset="0"/>
              </a:rPr>
              <a:t>Sharing learning intentions and success criteria</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latin typeface="Arial" panose="020B0604020202020204" pitchFamily="34" charset="0"/>
                <a:cs typeface="Arial" panose="020B0604020202020204" pitchFamily="34" charset="0"/>
              </a:rPr>
              <a:t> </a:t>
            </a:r>
            <a:r>
              <a:rPr kumimoji="0" lang="en-AU"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and the NSW Curriculum website </a:t>
            </a:r>
            <a:r>
              <a:rPr kumimoji="0" lang="en-AU" sz="1200" b="0" i="0" u="none" strike="noStrike" kern="1200" cap="none" spc="0" normalizeH="0" baseline="0" noProof="0">
                <a:ln>
                  <a:noFill/>
                </a:ln>
                <a:solidFill>
                  <a:srgbClr val="CBEDFD"/>
                </a:solidFill>
                <a:effectLst/>
                <a:uLnTx/>
                <a:uFillTx/>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449004" y="3214838"/>
            <a:ext cx="11471999" cy="3481162"/>
          </a:xfrm>
        </p:spPr>
        <p:txBody>
          <a:bodyPr/>
          <a:lstStyle/>
          <a:p>
            <a:pPr>
              <a:spcBef>
                <a:spcPts val="1200"/>
              </a:spcBef>
              <a:spcAft>
                <a:spcPts val="600"/>
              </a:spcAft>
            </a:pPr>
            <a:r>
              <a:rPr lang="en-AU" u="sng">
                <a:latin typeface="Arial" panose="020B0604020202020204" pitchFamily="34" charset="0"/>
                <a:cs typeface="Arial" panose="020B0604020202020204" pitchFamily="34" charset="0"/>
                <a:hlinkClick r:id="rId6"/>
              </a:rPr>
              <a:t>English K–10 Syllabus</a:t>
            </a:r>
            <a:r>
              <a:rPr lang="en-AU">
                <a:latin typeface="Arial" panose="020B0604020202020204" pitchFamily="34" charset="0"/>
                <a:cs typeface="Arial" panose="020B0604020202020204" pitchFamily="34" charset="0"/>
              </a:rPr>
              <a:t> © NSW Education Standards Authority (NESA) for and on behalf of the Crown in right of the State of New South Wales, 2022.</a:t>
            </a:r>
          </a:p>
          <a:p>
            <a:r>
              <a:rPr lang="en-AU">
                <a:latin typeface="Arial" panose="020B0604020202020204" pitchFamily="34" charset="0"/>
                <a:cs typeface="Arial" panose="020B0604020202020204" pitchFamily="34" charset="0"/>
              </a:rPr>
              <a:t>AERO (Australian Education Research Organisation) (2024a) </a:t>
            </a:r>
            <a:r>
              <a:rPr lang="en-AU">
                <a:solidFill>
                  <a:srgbClr val="146CFD"/>
                </a:solidFill>
                <a:latin typeface="Arial" panose="020B0604020202020204" pitchFamily="34" charset="0"/>
                <a:cs typeface="Arial" panose="020B0604020202020204" pitchFamily="34" charset="0"/>
                <a:hlinkClick r:id="rId7" tooltip="https://www.edresearch.edu.au/guides-resources/practice-guides/explain-learning-objectives">
                  <a:extLst>
                    <a:ext uri="{A12FA001-AC4F-418D-AE19-62706E023703}">
                      <ahyp:hlinkClr xmlns:ahyp="http://schemas.microsoft.com/office/drawing/2018/hyperlinkcolor" val="tx"/>
                    </a:ext>
                  </a:extLst>
                </a:hlinkClick>
              </a:rPr>
              <a:t>Explain learning objectives</a:t>
            </a:r>
            <a:r>
              <a:rPr lang="en-AU">
                <a:latin typeface="Arial" panose="020B0604020202020204" pitchFamily="34" charset="0"/>
                <a:cs typeface="Arial" panose="020B0604020202020204" pitchFamily="34" charset="0"/>
              </a:rPr>
              <a:t>, AERO website, accessed 16 April 2024.</a:t>
            </a:r>
          </a:p>
          <a:p>
            <a:r>
              <a:rPr lang="en-AU">
                <a:latin typeface="Arial" panose="020B0604020202020204" pitchFamily="34" charset="0"/>
                <a:cs typeface="Arial" panose="020B0604020202020204" pitchFamily="34" charset="0"/>
              </a:rPr>
              <a:t>AERO (Australian Education Research Organisation) (2024b) </a:t>
            </a:r>
            <a:r>
              <a:rPr lang="en-AU">
                <a:latin typeface="Arial" panose="020B0604020202020204" pitchFamily="34" charset="0"/>
                <a:cs typeface="Arial" panose="020B0604020202020204" pitchFamily="34" charset="0"/>
                <a:hlinkClick r:id="rId8"/>
              </a:rPr>
              <a:t>Why explicit instruction works</a:t>
            </a:r>
            <a:r>
              <a:rPr lang="en-AU">
                <a:latin typeface="Arial" panose="020B0604020202020204" pitchFamily="34" charset="0"/>
                <a:cs typeface="Arial" panose="020B0604020202020204" pitchFamily="34" charset="0"/>
              </a:rPr>
              <a:t>, AERO website, accessed 16 April 2024.</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200" u="none" strike="noStrike" kern="1200" cap="none" spc="0" normalizeH="0" baseline="0" noProof="0" err="1">
                <a:ln>
                  <a:noFill/>
                </a:ln>
                <a:solidFill>
                  <a:srgbClr val="22272B"/>
                </a:solidFill>
                <a:effectLst/>
                <a:uLnTx/>
                <a:uFillTx/>
                <a:latin typeface="Arial" panose="020B0604020202020204" pitchFamily="34" charset="0"/>
                <a:cs typeface="Arial" panose="020B0604020202020204" pitchFamily="34" charset="0"/>
              </a:rPr>
              <a:t>AldrianMimi</a:t>
            </a:r>
            <a:r>
              <a:rPr kumimoji="0" lang="en-AU" sz="1200" u="none" strike="noStrike" kern="1200" cap="none" spc="0" normalizeH="0" baseline="0" noProof="0">
                <a:ln>
                  <a:noFill/>
                </a:ln>
                <a:solidFill>
                  <a:srgbClr val="22272B"/>
                </a:solidFill>
                <a:effectLst/>
                <a:uLnTx/>
                <a:uFillTx/>
                <a:latin typeface="Arial" panose="020B0604020202020204" pitchFamily="34" charset="0"/>
                <a:cs typeface="Arial" panose="020B0604020202020204" pitchFamily="34" charset="0"/>
              </a:rPr>
              <a:t> (2022) </a:t>
            </a:r>
            <a:r>
              <a:rPr kumimoji="0" lang="en-AU" sz="1200" u="none" strike="noStrike" kern="1200" cap="none" spc="0" normalizeH="0" baseline="0" noProof="0">
                <a:ln>
                  <a:noFill/>
                </a:ln>
                <a:solidFill>
                  <a:srgbClr val="22272B"/>
                </a:solidFill>
                <a:effectLst/>
                <a:uLnTx/>
                <a:uFillTx/>
                <a:latin typeface="Arial" panose="020B0604020202020204" pitchFamily="34" charset="0"/>
                <a:cs typeface="Arial" panose="020B0604020202020204" pitchFamily="34" charset="0"/>
                <a:hlinkClick r:id="rId9"/>
              </a:rPr>
              <a:t>JOHN KEATS (London, October 31, 1795 – Rome, February 23, 1821)</a:t>
            </a:r>
            <a:r>
              <a:rPr kumimoji="0" lang="en-AU" sz="1200" u="none" strike="noStrike" kern="1200" cap="none" spc="0" normalizeH="0" baseline="0" noProof="0">
                <a:ln>
                  <a:noFill/>
                </a:ln>
                <a:solidFill>
                  <a:srgbClr val="22272B"/>
                </a:solidFill>
                <a:effectLst/>
                <a:uLnTx/>
                <a:uFillTx/>
                <a:latin typeface="Arial" panose="020B0604020202020204" pitchFamily="34" charset="0"/>
                <a:cs typeface="Arial" panose="020B0604020202020204" pitchFamily="34" charset="0"/>
              </a:rPr>
              <a:t>, Wikimedia Commons website, accessed 7 May 2024.</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200" u="none" strike="noStrike" kern="1200" cap="none" spc="0" normalizeH="0" baseline="0" noProof="0">
                <a:ln>
                  <a:noFill/>
                </a:ln>
                <a:solidFill>
                  <a:srgbClr val="22272B"/>
                </a:solidFill>
                <a:effectLst/>
                <a:uLnTx/>
                <a:uFillTx/>
                <a:latin typeface="Arial" panose="020B0604020202020204" pitchFamily="34" charset="0"/>
                <a:cs typeface="Arial" panose="020B0604020202020204" pitchFamily="34" charset="0"/>
              </a:rPr>
              <a:t>Black P and </a:t>
            </a:r>
            <a:r>
              <a:rPr kumimoji="0" lang="en-AU" sz="1200" u="none" strike="noStrike" kern="1200" cap="none" spc="0" normalizeH="0" baseline="0" noProof="0" err="1">
                <a:ln>
                  <a:noFill/>
                </a:ln>
                <a:solidFill>
                  <a:srgbClr val="22272B"/>
                </a:solidFill>
                <a:effectLst/>
                <a:uLnTx/>
                <a:uFillTx/>
                <a:latin typeface="Arial" panose="020B0604020202020204" pitchFamily="34" charset="0"/>
                <a:cs typeface="Arial" panose="020B0604020202020204" pitchFamily="34" charset="0"/>
              </a:rPr>
              <a:t>Wiliam</a:t>
            </a:r>
            <a:r>
              <a:rPr kumimoji="0" lang="en-AU" sz="1200" u="none" strike="noStrike" kern="1200" cap="none" spc="0" normalizeH="0" baseline="0" noProof="0">
                <a:ln>
                  <a:noFill/>
                </a:ln>
                <a:solidFill>
                  <a:srgbClr val="22272B"/>
                </a:solidFill>
                <a:effectLst/>
                <a:uLnTx/>
                <a:uFillTx/>
                <a:latin typeface="Arial" panose="020B0604020202020204" pitchFamily="34" charset="0"/>
                <a:cs typeface="Arial" panose="020B0604020202020204" pitchFamily="34" charset="0"/>
              </a:rPr>
              <a:t> D (2018) ‘</a:t>
            </a:r>
            <a:r>
              <a:rPr kumimoji="0" lang="en-AU" sz="1200" u="none" strike="noStrike" kern="1200" cap="none" spc="0" normalizeH="0" baseline="0" noProof="0">
                <a:ln>
                  <a:noFill/>
                </a:ln>
                <a:solidFill>
                  <a:srgbClr val="22272B"/>
                </a:solidFill>
                <a:effectLst/>
                <a:uLnTx/>
                <a:uFillTx/>
                <a:latin typeface="Arial" panose="020B0604020202020204" pitchFamily="34" charset="0"/>
                <a:cs typeface="Arial" panose="020B0604020202020204" pitchFamily="34" charset="0"/>
                <a:hlinkClick r:id="rId10"/>
              </a:rPr>
              <a:t>Classroom assessment and pedagogy</a:t>
            </a:r>
            <a:r>
              <a:rPr kumimoji="0" lang="en-AU" sz="1200" u="none" strike="noStrike" kern="1200" cap="none" spc="0" normalizeH="0" baseline="0" noProof="0">
                <a:ln>
                  <a:noFill/>
                </a:ln>
                <a:solidFill>
                  <a:srgbClr val="22272B"/>
                </a:solidFill>
                <a:effectLst/>
                <a:uLnTx/>
                <a:uFillTx/>
                <a:latin typeface="Arial" panose="020B0604020202020204" pitchFamily="34" charset="0"/>
                <a:cs typeface="Arial" panose="020B0604020202020204" pitchFamily="34" charset="0"/>
              </a:rPr>
              <a:t>’, Assessment in Education Principles Policy and Practice, 25(1):1–25.</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200" u="none" strike="noStrike" kern="1200" cap="none" spc="0" normalizeH="0" baseline="0" noProof="0">
                <a:ln>
                  <a:noFill/>
                </a:ln>
                <a:solidFill>
                  <a:srgbClr val="22272B"/>
                </a:solidFill>
                <a:effectLst/>
                <a:uLnTx/>
                <a:uFillTx/>
                <a:latin typeface="Arial" panose="020B0604020202020204" pitchFamily="34" charset="0"/>
                <a:cs typeface="Arial" panose="020B0604020202020204" pitchFamily="34" charset="0"/>
              </a:rPr>
              <a:t>CESE (Centre for Education Statistics and Evaluation) (2017) </a:t>
            </a:r>
            <a:r>
              <a:rPr kumimoji="0" lang="en-AU" sz="1200" u="none" strike="noStrike" kern="1200" cap="none" spc="0" normalizeH="0" baseline="0" noProof="0">
                <a:ln>
                  <a:noFill/>
                </a:ln>
                <a:solidFill>
                  <a:srgbClr val="22272B"/>
                </a:solidFill>
                <a:effectLst/>
                <a:uLnTx/>
                <a:uFillTx/>
                <a:latin typeface="Arial" panose="020B0604020202020204" pitchFamily="34" charset="0"/>
                <a:cs typeface="Arial" panose="020B0604020202020204" pitchFamily="34" charset="0"/>
                <a:hlinkClick r:id="rId11"/>
              </a:rPr>
              <a:t>Cognitive load theory: Research that teachers really need to understand</a:t>
            </a:r>
            <a:r>
              <a:rPr kumimoji="0" lang="en-AU" sz="1200" u="none" strike="noStrike" kern="1200" cap="none" spc="0" normalizeH="0" baseline="0" noProof="0">
                <a:ln>
                  <a:noFill/>
                </a:ln>
                <a:solidFill>
                  <a:srgbClr val="22272B"/>
                </a:solidFill>
                <a:effectLst/>
                <a:uLnTx/>
                <a:uFillTx/>
                <a:latin typeface="Arial" panose="020B0604020202020204" pitchFamily="34" charset="0"/>
                <a:cs typeface="Arial" panose="020B0604020202020204" pitchFamily="34" charset="0"/>
              </a:rPr>
              <a:t>, NSW Department of Education, accessed 16 April 2024.</a:t>
            </a:r>
          </a:p>
          <a:p>
            <a:pPr>
              <a:defRPr/>
            </a:pPr>
            <a:r>
              <a:rPr lang="en-AU" sz="1200">
                <a:latin typeface="Arial" panose="020B0604020202020204" pitchFamily="34" charset="0"/>
                <a:cs typeface="Arial" panose="020B0604020202020204" pitchFamily="34" charset="0"/>
              </a:rPr>
              <a:t>Bromley J (1832) </a:t>
            </a:r>
            <a:r>
              <a:rPr lang="en-AU" sz="1200">
                <a:latin typeface="Arial" panose="020B0604020202020204" pitchFamily="34" charset="0"/>
                <a:cs typeface="Arial" panose="020B0604020202020204" pitchFamily="34" charset="0"/>
                <a:hlinkClick r:id="rId12"/>
              </a:rPr>
              <a:t>William Wordsworth</a:t>
            </a:r>
            <a:r>
              <a:rPr lang="en-AU" sz="1200">
                <a:latin typeface="Arial" panose="020B0604020202020204" pitchFamily="34" charset="0"/>
                <a:cs typeface="Arial" panose="020B0604020202020204" pitchFamily="34" charset="0"/>
              </a:rPr>
              <a:t>, Yale Centre for British Art</a:t>
            </a:r>
            <a:r>
              <a:rPr lang="en-AU">
                <a:latin typeface="Arial" panose="020B0604020202020204" pitchFamily="34" charset="0"/>
                <a:cs typeface="Arial" panose="020B0604020202020204" pitchFamily="34" charset="0"/>
              </a:rPr>
              <a:t>; </a:t>
            </a:r>
            <a:r>
              <a:rPr lang="en-AU" sz="1200" kern="1200">
                <a:solidFill>
                  <a:srgbClr val="22272B"/>
                </a:solidFill>
                <a:effectLst/>
                <a:latin typeface="Arial" panose="020B0604020202020204" pitchFamily="34" charset="0"/>
                <a:cs typeface="Arial" panose="020B0604020202020204" pitchFamily="34" charset="0"/>
              </a:rPr>
              <a:t>Yale University Art Gallery Collection</a:t>
            </a:r>
            <a:r>
              <a:rPr lang="en-AU" sz="1200">
                <a:latin typeface="Arial" panose="020B0604020202020204" pitchFamily="34" charset="0"/>
                <a:cs typeface="Arial" panose="020B0604020202020204" pitchFamily="34" charset="0"/>
              </a:rPr>
              <a:t>, accessed 7 May 2024.</a:t>
            </a:r>
            <a:endParaRPr lang="en-AU" u="sng">
              <a:latin typeface="Arial" panose="020B0604020202020204" pitchFamily="34" charset="0"/>
              <a:cs typeface="Arial" panose="020B0604020202020204" pitchFamily="34" charset="0"/>
              <a:hlinkClick r:id="rId6"/>
            </a:endParaRPr>
          </a:p>
          <a:p>
            <a:r>
              <a:rPr lang="en-US">
                <a:latin typeface="Arial" panose="020B0604020202020204" pitchFamily="34" charset="0"/>
                <a:cs typeface="Arial" panose="020B0604020202020204" pitchFamily="34" charset="0"/>
              </a:rPr>
              <a:t>Dinc A (2018) </a:t>
            </a:r>
            <a:r>
              <a:rPr lang="en-US">
                <a:latin typeface="Arial" panose="020B0604020202020204" pitchFamily="34" charset="0"/>
                <a:cs typeface="Arial" panose="020B0604020202020204" pitchFamily="34" charset="0"/>
                <a:hlinkClick r:id="rId13"/>
              </a:rPr>
              <a:t>Bloody Moon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Unsplash</a:t>
            </a:r>
            <a:r>
              <a:rPr lang="en-US">
                <a:latin typeface="Arial" panose="020B0604020202020204" pitchFamily="34" charset="0"/>
                <a:cs typeface="Arial" panose="020B0604020202020204" pitchFamily="34" charset="0"/>
              </a:rPr>
              <a:t> website, accessed 7 May 2024. </a:t>
            </a:r>
            <a:endParaRPr lang="en-AU" sz="120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4"/>
          </p:nvPr>
        </p:nvSpPr>
        <p:spPr>
          <a:xfrm>
            <a:off x="11124000" y="6516000"/>
            <a:ext cx="720000" cy="180000"/>
          </a:xfrm>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E881-9515-C0C5-FD60-FF7690529199}"/>
              </a:ext>
            </a:extLst>
          </p:cNvPr>
          <p:cNvSpPr>
            <a:spLocks noGrp="1"/>
          </p:cNvSpPr>
          <p:nvPr>
            <p:ph type="title"/>
          </p:nvPr>
        </p:nvSpPr>
        <p:spPr/>
        <p:txBody>
          <a:bodyPr/>
          <a:lstStyle/>
          <a:p>
            <a:r>
              <a:rPr lang="en-AU"/>
              <a:t>References (2)</a:t>
            </a:r>
          </a:p>
        </p:txBody>
      </p:sp>
      <p:sp>
        <p:nvSpPr>
          <p:cNvPr id="5" name="Text Placeholder 4">
            <a:extLst>
              <a:ext uri="{FF2B5EF4-FFF2-40B4-BE49-F238E27FC236}">
                <a16:creationId xmlns:a16="http://schemas.microsoft.com/office/drawing/2014/main" id="{BE654030-F7D3-C5A3-C9A0-44C1EB638209}"/>
              </a:ext>
            </a:extLst>
          </p:cNvPr>
          <p:cNvSpPr>
            <a:spLocks noGrp="1"/>
          </p:cNvSpPr>
          <p:nvPr>
            <p:ph type="body" sz="quarter" idx="19"/>
          </p:nvPr>
        </p:nvSpPr>
        <p:spPr/>
        <p:txBody>
          <a:bodyPr/>
          <a:lstStyle/>
          <a:p>
            <a:r>
              <a:rPr lang="en-US" sz="1200" err="1"/>
              <a:t>Edohoekstra</a:t>
            </a:r>
            <a:r>
              <a:rPr lang="en-US" sz="1200"/>
              <a:t> (2020) </a:t>
            </a:r>
            <a:r>
              <a:rPr lang="en-US" sz="1200" i="1">
                <a:hlinkClick r:id="rId3"/>
              </a:rPr>
              <a:t>Landscape, mountains, cloudy image</a:t>
            </a:r>
            <a:r>
              <a:rPr lang="en-US" sz="1200" i="1"/>
              <a:t>, </a:t>
            </a:r>
            <a:r>
              <a:rPr lang="en-US" sz="1200" err="1"/>
              <a:t>Pixabay</a:t>
            </a:r>
            <a:r>
              <a:rPr lang="en-US" sz="1200"/>
              <a:t> website, accessed 6 May 2024. </a:t>
            </a:r>
          </a:p>
          <a:p>
            <a:r>
              <a:rPr lang="en-AU" sz="1200"/>
              <a:t>Say W (n.d.) </a:t>
            </a:r>
            <a:r>
              <a:rPr lang="en-AU" sz="1200" i="1">
                <a:hlinkClick r:id="rId4"/>
              </a:rPr>
              <a:t>Samuel Taylor Coleridge</a:t>
            </a:r>
            <a:r>
              <a:rPr lang="en-AU" sz="1200" i="1"/>
              <a:t>, </a:t>
            </a:r>
            <a:r>
              <a:rPr lang="en-AU" sz="1200"/>
              <a:t>Yale Centre for British Art, Paul Mellon Collection, accessed 7 May 2024. </a:t>
            </a:r>
          </a:p>
          <a:p>
            <a:endParaRPr lang="en-AU" sz="1200"/>
          </a:p>
        </p:txBody>
      </p:sp>
      <p:sp>
        <p:nvSpPr>
          <p:cNvPr id="3" name="Slide Number Placeholder 2">
            <a:extLst>
              <a:ext uri="{FF2B5EF4-FFF2-40B4-BE49-F238E27FC236}">
                <a16:creationId xmlns:a16="http://schemas.microsoft.com/office/drawing/2014/main" id="{67133020-534B-1436-1223-640C02469109}"/>
              </a:ext>
              <a:ext uri="{C183D7F6-B498-43B3-948B-1728B52AA6E4}">
                <adec:decorative xmlns:adec="http://schemas.microsoft.com/office/drawing/2017/decorative" val="1"/>
              </a:ext>
            </a:extLst>
          </p:cNvPr>
          <p:cNvSpPr>
            <a:spLocks noGrp="1"/>
          </p:cNvSpPr>
          <p:nvPr>
            <p:ph type="sldNum" sz="quarter" idx="14"/>
          </p:nvPr>
        </p:nvSpPr>
        <p:spPr>
          <a:xfrm>
            <a:off x="11124000" y="6516000"/>
            <a:ext cx="720000" cy="180000"/>
          </a:xfrm>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362045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cs typeface="Arial" panose="020B0604020202020204" pitchFamily="34" charset="0"/>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u="sng">
                <a:latin typeface="Public Sans Light" pitchFamily="2" charset="0"/>
              </a:rPr>
              <a:t>© </a:t>
            </a:r>
            <a:r>
              <a:rPr lang="en-AU" u="sng">
                <a:cs typeface="Arial" panose="020B0604020202020204" pitchFamily="34" charset="0"/>
              </a:rPr>
              <a:t>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latin typeface="Arial" panose="020B0604020202020204" pitchFamily="34" charset="0"/>
                <a:cs typeface="Arial" panose="020B0604020202020204" pitchFamily="34" charset="0"/>
              </a:rPr>
              <a:t>The copyright material published in this resource is subject to the Copyright Act 1968 (</a:t>
            </a:r>
            <a:r>
              <a:rPr lang="en-AU" sz="1200" err="1">
                <a:solidFill>
                  <a:schemeClr val="bg1"/>
                </a:solidFill>
                <a:latin typeface="Arial" panose="020B0604020202020204" pitchFamily="34" charset="0"/>
                <a:cs typeface="Arial" panose="020B0604020202020204" pitchFamily="34" charset="0"/>
              </a:rPr>
              <a:t>Cth</a:t>
            </a:r>
            <a:r>
              <a:rPr lang="en-AU" sz="1200">
                <a:solidFill>
                  <a:schemeClr val="bg1"/>
                </a:solidFill>
                <a:latin typeface="Arial" panose="020B0604020202020204" pitchFamily="34" charset="0"/>
                <a:cs typeface="Arial" panose="020B0604020202020204" pitchFamily="34" charset="0"/>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latin typeface="Arial" panose="020B0604020202020204" pitchFamily="34" charset="0"/>
                <a:cs typeface="Arial" panose="020B0604020202020204" pitchFamily="34" charset="0"/>
              </a:rPr>
              <a:t>Copyright material available in this resource and owned by the NSW Department of Education is licensed under a </a:t>
            </a:r>
            <a:r>
              <a:rPr lang="en-AU" sz="1200">
                <a:solidFill>
                  <a:schemeClr val="accent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latin typeface="Arial" panose="020B0604020202020204" pitchFamily="34" charset="0"/>
                <a:cs typeface="Arial" panose="020B0604020202020204" pitchFamily="34" charset="0"/>
              </a:rPr>
              <a:t>.</a:t>
            </a:r>
          </a:p>
          <a:p>
            <a:pPr algn="l">
              <a:lnSpc>
                <a:spcPct val="150000"/>
              </a:lnSpc>
              <a:spcAft>
                <a:spcPts val="600"/>
              </a:spcAft>
            </a:pPr>
            <a:r>
              <a:rPr lang="en-AU" sz="1200">
                <a:solidFill>
                  <a:schemeClr val="bg1"/>
                </a:solidFill>
                <a:latin typeface="Arial" panose="020B0604020202020204" pitchFamily="34" charset="0"/>
                <a:cs typeface="Arial" panose="020B0604020202020204" pitchFamily="34" charset="0"/>
              </a:rPr>
              <a:t>This license allows you to share and adapt the material for any purpose, even commercially.</a:t>
            </a:r>
          </a:p>
          <a:p>
            <a:pPr algn="l">
              <a:lnSpc>
                <a:spcPct val="150000"/>
              </a:lnSpc>
              <a:spcAft>
                <a:spcPts val="600"/>
              </a:spcAft>
            </a:pPr>
            <a:r>
              <a:rPr lang="en-AU" sz="1200">
                <a:solidFill>
                  <a:schemeClr val="bg1"/>
                </a:solidFill>
                <a:latin typeface="Arial" panose="020B0604020202020204" pitchFamily="34" charset="0"/>
                <a:cs typeface="Arial" panose="020B0604020202020204" pitchFamily="34" charset="0"/>
              </a:rPr>
              <a:t>Attribution should be given to © State of New South Wales (Department of Education), 2024.</a:t>
            </a:r>
          </a:p>
          <a:p>
            <a:pPr algn="l">
              <a:lnSpc>
                <a:spcPct val="150000"/>
              </a:lnSpc>
            </a:pPr>
            <a:r>
              <a:rPr lang="en-AU" sz="1200">
                <a:solidFill>
                  <a:schemeClr val="bg1"/>
                </a:solidFill>
                <a:latin typeface="Arial" panose="020B0604020202020204" pitchFamily="34" charset="0"/>
                <a:cs typeface="Arial" panose="020B0604020202020204" pitchFamily="34" charset="0"/>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latin typeface="Arial" panose="020B0604020202020204" pitchFamily="34" charset="0"/>
                <a:cs typeface="Arial" panose="020B0604020202020204" pitchFamily="34" charset="0"/>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latin typeface="Arial" panose="020B0604020202020204" pitchFamily="34" charset="0"/>
                <a:cs typeface="Arial" panose="020B0604020202020204" pitchFamily="34" charset="0"/>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a:solidFill>
                  <a:schemeClr val="bg1"/>
                </a:solidFill>
                <a:latin typeface="Arial" panose="020B0604020202020204" pitchFamily="34" charset="0"/>
                <a:cs typeface="Arial" panose="020B0604020202020204" pitchFamily="34" charset="0"/>
              </a:rPr>
              <a:t>Links to third-party material and websites</a:t>
            </a:r>
          </a:p>
          <a:p>
            <a:pPr marL="171450" indent="-171450" algn="l">
              <a:lnSpc>
                <a:spcPct val="150000"/>
              </a:lnSpc>
              <a:spcAft>
                <a:spcPts val="600"/>
              </a:spcAft>
              <a:buFont typeface="Arial" panose="020B0604020202020204" pitchFamily="34" charset="0"/>
              <a:buChar char="•"/>
            </a:pPr>
            <a:r>
              <a:rPr lang="en-AU" sz="1200">
                <a:solidFill>
                  <a:schemeClr val="bg1"/>
                </a:solidFill>
                <a:latin typeface="Arial" panose="020B0604020202020204" pitchFamily="34" charset="0"/>
                <a:cs typeface="Arial" panose="020B0604020202020204" pitchFamily="34" charset="0"/>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a:solidFill>
                  <a:schemeClr val="bg1"/>
                </a:solidFill>
                <a:latin typeface="Arial" panose="020B0604020202020204" pitchFamily="34" charset="0"/>
                <a:cs typeface="Arial" panose="020B0604020202020204" pitchFamily="34" charset="0"/>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Copyright Act 1968 (Cth).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4"/>
          </p:nvPr>
        </p:nvSpPr>
        <p:spPr>
          <a:xfrm>
            <a:off x="11124000" y="6516000"/>
            <a:ext cx="720000" cy="180000"/>
          </a:xfrm>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t>Learning intentions and success criteria (1)</a:t>
            </a: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944521"/>
            <a:ext cx="11303000" cy="327314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1"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rPr>
              <a:t>Learning intentions</a:t>
            </a:r>
            <a:endParaRPr lang="en-AU" sz="1800" b="1">
              <a:solidFill>
                <a:schemeClr val="accent1"/>
              </a:solidFill>
              <a:latin typeface="Arial" panose="020B0604020202020204" pitchFamily="34" charset="0"/>
              <a:ea typeface="+mn-lt"/>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i="0" u="none" strike="noStrike" kern="1200" cap="none" spc="0" normalizeH="0" baseline="0" noProof="0">
                <a:ln>
                  <a:noFill/>
                </a:ln>
                <a:effectLst/>
                <a:uLnTx/>
                <a:uFillTx/>
                <a:latin typeface="Arial" panose="020B0604020202020204" pitchFamily="34" charset="0"/>
                <a:ea typeface="+mn-lt"/>
                <a:cs typeface="Arial" panose="020B0604020202020204" pitchFamily="34" charset="0"/>
              </a:rPr>
              <a:t>We are learning to:</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a:ln>
                  <a:noFill/>
                </a:ln>
                <a:effectLst/>
                <a:uLnTx/>
                <a:uFillTx/>
                <a:latin typeface="Arial" panose="020B0604020202020204" pitchFamily="34" charset="0"/>
                <a:cs typeface="Arial" panose="020B0604020202020204" pitchFamily="34" charset="0"/>
              </a:rPr>
              <a:t>understand the values and ideas of the Romantic period.</a:t>
            </a:r>
          </a:p>
          <a:p>
            <a:pPr marL="0" marR="0" lvl="0" indent="0" algn="l" defTabSz="609585" rtl="0" eaLnBrk="1" fontAlgn="auto" latinLnBrk="0" hangingPunct="1">
              <a:lnSpc>
                <a:spcPct val="150000"/>
              </a:lnSpc>
              <a:spcBef>
                <a:spcPts val="0"/>
              </a:spcBef>
              <a:spcAft>
                <a:spcPts val="0"/>
              </a:spcAft>
              <a:buClrTx/>
              <a:buSzTx/>
              <a:buFontTx/>
              <a:buNone/>
              <a:tabLst/>
              <a:defRPr/>
            </a:pPr>
            <a:endParaRPr kumimoji="0" lang="en-AU" sz="1800" b="1" i="0" u="none" strike="noStrike" kern="1200" cap="none" spc="0" normalizeH="0" baseline="0" noProof="0">
              <a:ln>
                <a:noFill/>
              </a:ln>
              <a:effectLst/>
              <a:uLnTx/>
              <a:uFillTx/>
              <a:latin typeface="Arial" panose="020B0604020202020204" pitchFamily="34" charset="0"/>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1"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rPr>
              <a:t>Success criteria</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a:ln>
                  <a:noFill/>
                </a:ln>
                <a:effectLst/>
                <a:uLnTx/>
                <a:uFillTx/>
                <a:latin typeface="Arial" panose="020B0604020202020204" pitchFamily="34" charset="0"/>
                <a:cs typeface="Arial" panose="020B0604020202020204" pitchFamily="34" charset="0"/>
              </a:rPr>
              <a:t>I will know I am successful when I can:</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800">
                <a:latin typeface="Arial" panose="020B0604020202020204" pitchFamily="34" charset="0"/>
                <a:cs typeface="Arial" panose="020B0604020202020204" pitchFamily="34" charset="0"/>
              </a:rPr>
              <a:t>[these could be co-constructed with the class or used as per the notes].</a:t>
            </a:r>
            <a:endParaRPr kumimoji="0" lang="en-US" sz="18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0"/>
              </a:spcAft>
              <a:buClrTx/>
              <a:buSzTx/>
              <a:buFont typeface="Arial,Sans-Serif"/>
              <a:buChar char="•"/>
              <a:tabLst/>
              <a:defRPr/>
            </a:pPr>
            <a:endParaRPr kumimoji="0" lang="en-US" sz="18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4" name="Slide Number Placeholder 2">
            <a:extLst>
              <a:ext uri="{FF2B5EF4-FFF2-40B4-BE49-F238E27FC236}">
                <a16:creationId xmlns:a16="http://schemas.microsoft.com/office/drawing/2014/main" id="{41A1F5D7-4BD0-3856-B980-3F70AFB3F94C}"/>
              </a:ext>
            </a:extLst>
          </p:cNvPr>
          <p:cNvSpPr>
            <a:spLocks noGrp="1"/>
          </p:cNvSpPr>
          <p:nvPr>
            <p:ph type="sldNum" sz="quarter" idx="14"/>
          </p:nvPr>
        </p:nvSpPr>
        <p:spPr>
          <a:xfrm>
            <a:off x="11124000" y="6516000"/>
            <a:ext cx="720000" cy="180000"/>
          </a:xfrm>
        </p:spPr>
        <p:txBody>
          <a:bodyPr/>
          <a:lstStyle>
            <a:lvl1pPr>
              <a:defRPr>
                <a:latin typeface="Arial" panose="020B0604020202020204" pitchFamily="34" charset="0"/>
                <a:cs typeface="Arial" panose="020B0604020202020204" pitchFamily="34" charset="0"/>
              </a:defRPr>
            </a:lvl1pPr>
          </a:lstStyle>
          <a:p>
            <a:fld id="{10A01DC5-1685-4615-8240-15192985C6A2}" type="slidenum">
              <a:rPr lang="en-AU" smtClean="0"/>
              <a:pPr/>
              <a:t>3</a:t>
            </a:fld>
            <a:endParaRPr lang="en-AU"/>
          </a:p>
        </p:txBody>
      </p:sp>
    </p:spTree>
    <p:extLst>
      <p:ext uri="{BB962C8B-B14F-4D97-AF65-F5344CB8AC3E}">
        <p14:creationId xmlns:p14="http://schemas.microsoft.com/office/powerpoint/2010/main" val="3357521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a:cs typeface="Arial" panose="020B0604020202020204" pitchFamily="34" charset="0"/>
              </a:rPr>
              <a:t>Connecting learning </a:t>
            </a:r>
            <a:endParaRPr lang="en-AU">
              <a:cs typeface="Arial" panose="020B0604020202020204" pitchFamily="34" charset="0"/>
            </a:endParaRPr>
          </a:p>
        </p:txBody>
      </p:sp>
    </p:spTree>
    <p:extLst>
      <p:ext uri="{BB962C8B-B14F-4D97-AF65-F5344CB8AC3E}">
        <p14:creationId xmlns:p14="http://schemas.microsoft.com/office/powerpoint/2010/main" val="405725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E0C598-C03E-58A3-B92A-1FD303350831}"/>
              </a:ext>
            </a:extLst>
          </p:cNvPr>
          <p:cNvSpPr>
            <a:spLocks noGrp="1"/>
          </p:cNvSpPr>
          <p:nvPr>
            <p:ph type="title"/>
          </p:nvPr>
        </p:nvSpPr>
        <p:spPr>
          <a:xfrm>
            <a:off x="5400000" y="360000"/>
            <a:ext cx="5400000" cy="554400"/>
          </a:xfrm>
        </p:spPr>
        <p:txBody>
          <a:bodyPr anchor="t">
            <a:normAutofit/>
          </a:bodyPr>
          <a:lstStyle/>
          <a:p>
            <a:r>
              <a:rPr lang="en-AU">
                <a:cs typeface="Arial" panose="020B0604020202020204" pitchFamily="34" charset="0"/>
              </a:rPr>
              <a:t>What is Romanticism? </a:t>
            </a:r>
          </a:p>
        </p:txBody>
      </p:sp>
      <p:sp>
        <p:nvSpPr>
          <p:cNvPr id="16" name="Text Placeholder 5">
            <a:extLst>
              <a:ext uri="{FF2B5EF4-FFF2-40B4-BE49-F238E27FC236}">
                <a16:creationId xmlns:a16="http://schemas.microsoft.com/office/drawing/2014/main" id="{AE01AB30-7A90-843D-176C-67678829E96C}"/>
              </a:ext>
            </a:extLst>
          </p:cNvPr>
          <p:cNvSpPr>
            <a:spLocks noGrp="1"/>
          </p:cNvSpPr>
          <p:nvPr>
            <p:ph type="body" sz="quarter" idx="18"/>
          </p:nvPr>
        </p:nvSpPr>
        <p:spPr>
          <a:xfrm>
            <a:off x="5399998" y="982520"/>
            <a:ext cx="5400000" cy="294189"/>
          </a:xfrm>
        </p:spPr>
        <p:txBody>
          <a:bodyPr/>
          <a:lstStyle/>
          <a:p>
            <a:r>
              <a:rPr lang="en-US" dirty="0">
                <a:cs typeface="Arial" panose="020B0604020202020204" pitchFamily="34" charset="0"/>
              </a:rPr>
              <a:t>A cultural, artistic and literary movement</a:t>
            </a:r>
          </a:p>
        </p:txBody>
      </p:sp>
      <p:sp>
        <p:nvSpPr>
          <p:cNvPr id="14" name="Text Placeholder 4">
            <a:extLst>
              <a:ext uri="{FF2B5EF4-FFF2-40B4-BE49-F238E27FC236}">
                <a16:creationId xmlns:a16="http://schemas.microsoft.com/office/drawing/2014/main" id="{B7698304-5AC2-3BA1-FC47-58430C853DC8}"/>
              </a:ext>
            </a:extLst>
          </p:cNvPr>
          <p:cNvSpPr>
            <a:spLocks noGrp="1"/>
          </p:cNvSpPr>
          <p:nvPr>
            <p:ph type="body" sz="quarter" idx="17"/>
          </p:nvPr>
        </p:nvSpPr>
        <p:spPr>
          <a:xfrm>
            <a:off x="5400675" y="1800000"/>
            <a:ext cx="6407150" cy="3065204"/>
          </a:xfrm>
        </p:spPr>
        <p:txBody>
          <a:bodyPr/>
          <a:lstStyle/>
          <a:p>
            <a:pPr marL="342900" indent="-342900">
              <a:buFont typeface="Arial" panose="020B0604020202020204" pitchFamily="34" charset="0"/>
              <a:buChar char="•"/>
            </a:pPr>
            <a:r>
              <a:rPr lang="en-US" sz="1800">
                <a:cs typeface="Arial" panose="020B0604020202020204" pitchFamily="34" charset="0"/>
              </a:rPr>
              <a:t>Swept through Europe during late 18th and early 19th centuries</a:t>
            </a:r>
          </a:p>
          <a:p>
            <a:pPr marL="342900" indent="-342900">
              <a:buFont typeface="Arial" panose="020B0604020202020204" pitchFamily="34" charset="0"/>
              <a:buChar char="•"/>
            </a:pPr>
            <a:r>
              <a:rPr lang="en-US" sz="1800">
                <a:cs typeface="Arial" panose="020B0604020202020204" pitchFamily="34" charset="0"/>
              </a:rPr>
              <a:t>A period of cultural and artistic rebellion against the Enlightenment (1685 to 1815) which was the movement that preceded Romanticism </a:t>
            </a:r>
          </a:p>
          <a:p>
            <a:pPr marL="342900" indent="-342900">
              <a:buFont typeface="Arial" panose="020B0604020202020204" pitchFamily="34" charset="0"/>
              <a:buChar char="•"/>
            </a:pPr>
            <a:r>
              <a:rPr lang="en-US" sz="1800">
                <a:cs typeface="Arial" panose="020B0604020202020204" pitchFamily="34" charset="0"/>
              </a:rPr>
              <a:t>Celebrated emotion, imagination, nature and individualism </a:t>
            </a:r>
          </a:p>
        </p:txBody>
      </p:sp>
      <p:sp>
        <p:nvSpPr>
          <p:cNvPr id="3" name="TextBox 2">
            <a:extLst>
              <a:ext uri="{FF2B5EF4-FFF2-40B4-BE49-F238E27FC236}">
                <a16:creationId xmlns:a16="http://schemas.microsoft.com/office/drawing/2014/main" id="{88B15542-F840-AA12-60F5-FF17A8D7B965}"/>
              </a:ext>
            </a:extLst>
          </p:cNvPr>
          <p:cNvSpPr txBox="1"/>
          <p:nvPr/>
        </p:nvSpPr>
        <p:spPr>
          <a:xfrm>
            <a:off x="5399998" y="6172780"/>
            <a:ext cx="6095170" cy="461665"/>
          </a:xfrm>
          <a:prstGeom prst="rect">
            <a:avLst/>
          </a:prstGeom>
          <a:noFill/>
        </p:spPr>
        <p:txBody>
          <a:bodyPr wrap="square">
            <a:spAutoFit/>
          </a:bodyPr>
          <a:lstStyle/>
          <a:p>
            <a:r>
              <a:rPr lang="en-US" sz="1200">
                <a:latin typeface="Arial" panose="020B0604020202020204" pitchFamily="34" charset="0"/>
                <a:cs typeface="Arial" panose="020B0604020202020204" pitchFamily="34" charset="0"/>
                <a:hlinkClick r:id="rId3"/>
              </a:rPr>
              <a:t>‘Landscape, mountains, cloudy image</a:t>
            </a:r>
            <a:r>
              <a:rPr lang="en-US" sz="1200">
                <a:latin typeface="Arial" panose="020B0604020202020204" pitchFamily="34" charset="0"/>
                <a:cs typeface="Arial" panose="020B0604020202020204" pitchFamily="34" charset="0"/>
              </a:rPr>
              <a:t>’ by </a:t>
            </a:r>
            <a:r>
              <a:rPr lang="en-US" sz="1200">
                <a:latin typeface="Arial" panose="020B0604020202020204" pitchFamily="34" charset="0"/>
                <a:cs typeface="Arial" panose="020B0604020202020204" pitchFamily="34" charset="0"/>
                <a:hlinkClick r:id="rId4"/>
              </a:rPr>
              <a:t>Edouhoekstra</a:t>
            </a:r>
            <a:r>
              <a:rPr lang="en-US" sz="1200">
                <a:latin typeface="Arial" panose="020B0604020202020204" pitchFamily="34" charset="0"/>
                <a:cs typeface="Arial" panose="020B0604020202020204" pitchFamily="34" charset="0"/>
              </a:rPr>
              <a:t> is licensed under </a:t>
            </a:r>
            <a:r>
              <a:rPr lang="en-AU" sz="1200" u="sng" err="1">
                <a:solidFill>
                  <a:srgbClr val="2F5496"/>
                </a:solidFill>
                <a:effectLst/>
                <a:latin typeface="Arial" panose="020B0604020202020204" pitchFamily="34" charset="0"/>
                <a:ea typeface="Calibri" panose="020F0502020204030204" pitchFamily="34" charset="0"/>
                <a:cs typeface="Arial" panose="020B0604020202020204" pitchFamily="34" charset="0"/>
                <a:hlinkClick r:id="rId5"/>
              </a:rPr>
              <a:t>Pixabay</a:t>
            </a:r>
            <a:r>
              <a:rPr lang="en-AU" sz="1200" u="sng">
                <a:solidFill>
                  <a:srgbClr val="2F5496"/>
                </a:solidFill>
                <a:effectLst/>
                <a:latin typeface="Arial" panose="020B0604020202020204" pitchFamily="34" charset="0"/>
                <a:ea typeface="Calibri" panose="020F0502020204030204" pitchFamily="34" charset="0"/>
                <a:cs typeface="Arial" panose="020B0604020202020204" pitchFamily="34" charset="0"/>
                <a:hlinkClick r:id="rId5"/>
              </a:rPr>
              <a:t> Content License</a:t>
            </a:r>
            <a:r>
              <a:rPr lang="en-AU" sz="1200">
                <a:effectLst/>
                <a:latin typeface="Arial" panose="020B0604020202020204" pitchFamily="34" charset="0"/>
                <a:ea typeface="Calibri" panose="020F0502020204030204" pitchFamily="34" charset="0"/>
                <a:cs typeface="Arial" panose="020B0604020202020204" pitchFamily="34" charset="0"/>
              </a:rPr>
              <a:t>.</a:t>
            </a:r>
            <a:endParaRPr lang="en-US" sz="1200">
              <a:latin typeface="Arial" panose="020B0604020202020204" pitchFamily="34" charset="0"/>
              <a:cs typeface="Arial" panose="020B0604020202020204" pitchFamily="34" charset="0"/>
            </a:endParaRPr>
          </a:p>
        </p:txBody>
      </p:sp>
      <p:pic>
        <p:nvPicPr>
          <p:cNvPr id="10" name="Content Placeholder 6">
            <a:extLst>
              <a:ext uri="{FF2B5EF4-FFF2-40B4-BE49-F238E27FC236}">
                <a16:creationId xmlns:a16="http://schemas.microsoft.com/office/drawing/2014/main" id="{3902749C-201F-9832-BCDE-0635C2A62A94}"/>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6">
            <a:extLst>
              <a:ext uri="{28A0092B-C50C-407E-A947-70E740481C1C}">
                <a14:useLocalDpi xmlns:a14="http://schemas.microsoft.com/office/drawing/2010/main" val="0"/>
              </a:ext>
            </a:extLst>
          </a:blip>
          <a:srcRect/>
          <a:stretch/>
        </p:blipFill>
        <p:spPr>
          <a:xfrm>
            <a:off x="20" y="10"/>
            <a:ext cx="5039980" cy="6857990"/>
          </a:xfrm>
          <a:prstGeom prst="rect">
            <a:avLst/>
          </a:prstGeom>
          <a:noFill/>
        </p:spPr>
      </p:pic>
      <p:sp>
        <p:nvSpPr>
          <p:cNvPr id="2" name="Slide Number Placeholder 2">
            <a:extLst>
              <a:ext uri="{FF2B5EF4-FFF2-40B4-BE49-F238E27FC236}">
                <a16:creationId xmlns:a16="http://schemas.microsoft.com/office/drawing/2014/main" id="{6B088D40-A07E-A57D-34A4-CFCB1EF073F3}"/>
              </a:ext>
              <a:ext uri="{C183D7F6-B498-43B3-948B-1728B52AA6E4}">
                <adec:decorative xmlns:adec="http://schemas.microsoft.com/office/drawing/2017/decorative" val="1"/>
              </a:ext>
            </a:extLst>
          </p:cNvPr>
          <p:cNvSpPr>
            <a:spLocks noGrp="1"/>
          </p:cNvSpPr>
          <p:nvPr>
            <p:ph type="sldNum" sz="quarter" idx="14"/>
          </p:nvPr>
        </p:nvSpPr>
        <p:spPr>
          <a:xfrm>
            <a:off x="11124000" y="6516000"/>
            <a:ext cx="720000" cy="180000"/>
          </a:xfrm>
        </p:spPr>
        <p:txBody>
          <a:bodyPr/>
          <a:lstStyle>
            <a:lvl1pPr>
              <a:defRPr>
                <a:latin typeface="Arial" panose="020B0604020202020204" pitchFamily="34" charset="0"/>
                <a:cs typeface="Arial" panose="020B0604020202020204" pitchFamily="34" charset="0"/>
              </a:defRPr>
            </a:lvl1pPr>
          </a:lstStyle>
          <a:p>
            <a:fld id="{10A01DC5-1685-4615-8240-15192985C6A2}" type="slidenum">
              <a:rPr lang="en-AU" smtClean="0"/>
              <a:pPr/>
              <a:t>5</a:t>
            </a:fld>
            <a:endParaRPr lang="en-AU"/>
          </a:p>
        </p:txBody>
      </p:sp>
    </p:spTree>
    <p:extLst>
      <p:ext uri="{BB962C8B-B14F-4D97-AF65-F5344CB8AC3E}">
        <p14:creationId xmlns:p14="http://schemas.microsoft.com/office/powerpoint/2010/main" val="26255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9908E41-4492-9285-0D1C-50BC7091C74F}"/>
              </a:ext>
            </a:extLst>
          </p:cNvPr>
          <p:cNvSpPr>
            <a:spLocks noGrp="1"/>
          </p:cNvSpPr>
          <p:nvPr>
            <p:ph type="title"/>
          </p:nvPr>
        </p:nvSpPr>
        <p:spPr>
          <a:xfrm>
            <a:off x="360000" y="360000"/>
            <a:ext cx="10080000" cy="545601"/>
          </a:xfrm>
        </p:spPr>
        <p:txBody>
          <a:bodyPr anchor="t">
            <a:normAutofit/>
          </a:bodyPr>
          <a:lstStyle/>
          <a:p>
            <a:r>
              <a:rPr lang="en-AU">
                <a:cs typeface="Arial" panose="020B0604020202020204" pitchFamily="34" charset="0"/>
              </a:rPr>
              <a:t>Enlightenment versus Romanticism</a:t>
            </a:r>
          </a:p>
        </p:txBody>
      </p:sp>
      <p:sp>
        <p:nvSpPr>
          <p:cNvPr id="10" name="Text Placeholder 3">
            <a:extLst>
              <a:ext uri="{FF2B5EF4-FFF2-40B4-BE49-F238E27FC236}">
                <a16:creationId xmlns:a16="http://schemas.microsoft.com/office/drawing/2014/main" id="{1271E354-83BD-7D99-66F7-570B51977ED8}"/>
              </a:ext>
            </a:extLst>
          </p:cNvPr>
          <p:cNvSpPr>
            <a:spLocks noGrp="1"/>
          </p:cNvSpPr>
          <p:nvPr>
            <p:ph type="body" sz="quarter" idx="18"/>
          </p:nvPr>
        </p:nvSpPr>
        <p:spPr>
          <a:xfrm>
            <a:off x="360000" y="982520"/>
            <a:ext cx="10080000" cy="310015"/>
          </a:xfrm>
        </p:spPr>
        <p:txBody>
          <a:bodyPr anchor="b">
            <a:noAutofit/>
          </a:bodyPr>
          <a:lstStyle/>
          <a:p>
            <a:pPr>
              <a:lnSpc>
                <a:spcPct val="140000"/>
              </a:lnSpc>
            </a:pPr>
            <a:r>
              <a:rPr lang="en-AU" dirty="0">
                <a:cs typeface="Arial" panose="020B0604020202020204" pitchFamily="34" charset="0"/>
              </a:rPr>
              <a:t>A shift in values</a:t>
            </a:r>
          </a:p>
        </p:txBody>
      </p:sp>
      <p:graphicFrame>
        <p:nvGraphicFramePr>
          <p:cNvPr id="2" name="Table 1">
            <a:extLst>
              <a:ext uri="{FF2B5EF4-FFF2-40B4-BE49-F238E27FC236}">
                <a16:creationId xmlns:a16="http://schemas.microsoft.com/office/drawing/2014/main" id="{99574C04-7DC0-D55B-51D4-83471599B128}"/>
              </a:ext>
            </a:extLst>
          </p:cNvPr>
          <p:cNvGraphicFramePr>
            <a:graphicFrameLocks noGrp="1"/>
          </p:cNvGraphicFramePr>
          <p:nvPr>
            <p:extLst>
              <p:ext uri="{D42A27DB-BD31-4B8C-83A1-F6EECF244321}">
                <p14:modId xmlns:p14="http://schemas.microsoft.com/office/powerpoint/2010/main" val="950442852"/>
              </p:ext>
            </p:extLst>
          </p:nvPr>
        </p:nvGraphicFramePr>
        <p:xfrm>
          <a:off x="360000" y="1654530"/>
          <a:ext cx="11484000" cy="4466940"/>
        </p:xfrm>
        <a:graphic>
          <a:graphicData uri="http://schemas.openxmlformats.org/drawingml/2006/table">
            <a:tbl>
              <a:tblPr firstRow="1" bandRow="1">
                <a:tableStyleId>{69012ECD-51FC-41F1-AA8D-1B2483CD663E}</a:tableStyleId>
              </a:tblPr>
              <a:tblGrid>
                <a:gridCol w="5742000">
                  <a:extLst>
                    <a:ext uri="{9D8B030D-6E8A-4147-A177-3AD203B41FA5}">
                      <a16:colId xmlns:a16="http://schemas.microsoft.com/office/drawing/2014/main" val="1361899787"/>
                    </a:ext>
                  </a:extLst>
                </a:gridCol>
                <a:gridCol w="5742000">
                  <a:extLst>
                    <a:ext uri="{9D8B030D-6E8A-4147-A177-3AD203B41FA5}">
                      <a16:colId xmlns:a16="http://schemas.microsoft.com/office/drawing/2014/main" val="3427342000"/>
                    </a:ext>
                  </a:extLst>
                </a:gridCol>
              </a:tblGrid>
              <a:tr h="402757">
                <a:tc>
                  <a:txBody>
                    <a:bodyPr/>
                    <a:lstStyle/>
                    <a:p>
                      <a:r>
                        <a:rPr lang="en-AU" sz="1800" b="1" i="0">
                          <a:latin typeface="Arial" panose="020B0604020202020204" pitchFamily="34" charset="0"/>
                          <a:cs typeface="Arial" panose="020B0604020202020204" pitchFamily="34" charset="0"/>
                        </a:rPr>
                        <a:t>Enlightenment </a:t>
                      </a:r>
                    </a:p>
                  </a:txBody>
                  <a:tcPr marL="91536" marR="91536" marT="45768" marB="45768"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AU" sz="1800" b="1" i="0">
                          <a:latin typeface="Arial" panose="020B0604020202020204" pitchFamily="34" charset="0"/>
                          <a:cs typeface="Arial" panose="020B0604020202020204" pitchFamily="34" charset="0"/>
                        </a:rPr>
                        <a:t>Romanticism </a:t>
                      </a:r>
                    </a:p>
                  </a:txBody>
                  <a:tcPr marL="91536" marR="91536" marT="45768" marB="45768"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486606480"/>
                  </a:ext>
                </a:extLst>
              </a:tr>
              <a:tr h="4064183">
                <a:tc>
                  <a:txBody>
                    <a:bodyPr/>
                    <a:lstStyle/>
                    <a:p>
                      <a:pPr>
                        <a:lnSpc>
                          <a:spcPct val="150000"/>
                        </a:lnSpc>
                        <a:spcAft>
                          <a:spcPts val="600"/>
                        </a:spcAft>
                      </a:pPr>
                      <a:r>
                        <a:rPr lang="en-AU" sz="1800">
                          <a:latin typeface="Arial" panose="020B0604020202020204" pitchFamily="34" charset="0"/>
                          <a:cs typeface="Arial" panose="020B0604020202020204" pitchFamily="34" charset="0"/>
                        </a:rPr>
                        <a:t>Values common to the Enlightenment include:</a:t>
                      </a:r>
                    </a:p>
                    <a:p>
                      <a:pPr marL="285750" indent="-285750">
                        <a:lnSpc>
                          <a:spcPct val="150000"/>
                        </a:lnSpc>
                        <a:spcAft>
                          <a:spcPts val="600"/>
                        </a:spcAft>
                        <a:buFont typeface="Arial" panose="020B0604020202020204" pitchFamily="34" charset="0"/>
                        <a:buChar char="•"/>
                      </a:pPr>
                      <a:r>
                        <a:rPr lang="en-AU" sz="1800">
                          <a:latin typeface="Arial" panose="020B0604020202020204" pitchFamily="34" charset="0"/>
                          <a:cs typeface="Arial" panose="020B0604020202020204" pitchFamily="34" charset="0"/>
                        </a:rPr>
                        <a:t>strict rules</a:t>
                      </a:r>
                    </a:p>
                    <a:p>
                      <a:pPr marL="285750" indent="-285750">
                        <a:lnSpc>
                          <a:spcPct val="150000"/>
                        </a:lnSpc>
                        <a:spcAft>
                          <a:spcPts val="600"/>
                        </a:spcAft>
                        <a:buFont typeface="Arial" panose="020B0604020202020204" pitchFamily="34" charset="0"/>
                        <a:buChar char="•"/>
                      </a:pPr>
                      <a:r>
                        <a:rPr lang="en-AU" sz="1800">
                          <a:latin typeface="Arial" panose="020B0604020202020204" pitchFamily="34" charset="0"/>
                          <a:cs typeface="Arial" panose="020B0604020202020204" pitchFamily="34" charset="0"/>
                        </a:rPr>
                        <a:t>rationalism</a:t>
                      </a:r>
                    </a:p>
                    <a:p>
                      <a:pPr marL="285750" indent="-285750">
                        <a:lnSpc>
                          <a:spcPct val="150000"/>
                        </a:lnSpc>
                        <a:spcAft>
                          <a:spcPts val="600"/>
                        </a:spcAft>
                        <a:buFont typeface="Arial" panose="020B0604020202020204" pitchFamily="34" charset="0"/>
                        <a:buChar char="•"/>
                      </a:pPr>
                      <a:r>
                        <a:rPr lang="en-AU" sz="1800">
                          <a:latin typeface="Arial" panose="020B0604020202020204" pitchFamily="34" charset="0"/>
                          <a:cs typeface="Arial" panose="020B0604020202020204" pitchFamily="34" charset="0"/>
                        </a:rPr>
                        <a:t>industrialisation</a:t>
                      </a:r>
                    </a:p>
                    <a:p>
                      <a:pPr marL="285750" indent="-285750">
                        <a:lnSpc>
                          <a:spcPct val="150000"/>
                        </a:lnSpc>
                        <a:spcAft>
                          <a:spcPts val="600"/>
                        </a:spcAft>
                        <a:buFont typeface="Arial" panose="020B0604020202020204" pitchFamily="34" charset="0"/>
                        <a:buChar char="•"/>
                      </a:pPr>
                      <a:r>
                        <a:rPr lang="en-AU" sz="1800">
                          <a:latin typeface="Arial" panose="020B0604020202020204" pitchFamily="34" charset="0"/>
                          <a:cs typeface="Arial" panose="020B0604020202020204" pitchFamily="34" charset="0"/>
                        </a:rPr>
                        <a:t>urbanisation </a:t>
                      </a:r>
                    </a:p>
                    <a:p>
                      <a:pPr marL="285750" indent="-285750">
                        <a:lnSpc>
                          <a:spcPct val="150000"/>
                        </a:lnSpc>
                        <a:spcAft>
                          <a:spcPts val="600"/>
                        </a:spcAft>
                        <a:buFont typeface="Arial" panose="020B0604020202020204" pitchFamily="34" charset="0"/>
                        <a:buChar char="•"/>
                      </a:pPr>
                      <a:r>
                        <a:rPr lang="en-AU" sz="1800">
                          <a:latin typeface="Arial" panose="020B0604020202020204" pitchFamily="34" charset="0"/>
                          <a:cs typeface="Arial" panose="020B0604020202020204" pitchFamily="34" charset="0"/>
                        </a:rPr>
                        <a:t>mechanisation</a:t>
                      </a:r>
                    </a:p>
                    <a:p>
                      <a:pPr marL="285750" indent="-285750">
                        <a:lnSpc>
                          <a:spcPct val="150000"/>
                        </a:lnSpc>
                        <a:spcAft>
                          <a:spcPts val="600"/>
                        </a:spcAft>
                        <a:buFont typeface="Arial" panose="020B0604020202020204" pitchFamily="34" charset="0"/>
                        <a:buChar char="•"/>
                      </a:pPr>
                      <a:r>
                        <a:rPr lang="en-AU" sz="1800">
                          <a:latin typeface="Arial" panose="020B0604020202020204" pitchFamily="34" charset="0"/>
                          <a:cs typeface="Arial" panose="020B0604020202020204" pitchFamily="34" charset="0"/>
                        </a:rPr>
                        <a:t>logic and reason. </a:t>
                      </a:r>
                    </a:p>
                  </a:txBody>
                  <a:tcPr marL="91536" marR="91536" marT="45768" marB="45768">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lvl="0">
                        <a:lnSpc>
                          <a:spcPct val="150000"/>
                        </a:lnSpc>
                        <a:spcAft>
                          <a:spcPts val="600"/>
                        </a:spcAft>
                        <a:buFont typeface="Arial" panose="020B0604020202020204" pitchFamily="34" charset="0"/>
                        <a:buNone/>
                      </a:pPr>
                      <a:r>
                        <a:rPr lang="en-AU" sz="1800" dirty="0">
                          <a:latin typeface="Arial" panose="020B0604020202020204" pitchFamily="34" charset="0"/>
                          <a:cs typeface="Arial" panose="020B0604020202020204" pitchFamily="34" charset="0"/>
                        </a:rPr>
                        <a:t>Values common to the Romantic era include:</a:t>
                      </a:r>
                    </a:p>
                    <a:p>
                      <a:pPr marL="285750" lvl="0" indent="-285750">
                        <a:lnSpc>
                          <a:spcPct val="150000"/>
                        </a:lnSpc>
                        <a:spcAft>
                          <a:spcPts val="600"/>
                        </a:spcAft>
                        <a:buFont typeface="Arial" panose="020B0604020202020204" pitchFamily="34" charset="0"/>
                        <a:buChar char="•"/>
                      </a:pPr>
                      <a:r>
                        <a:rPr lang="en-AU" sz="1800" dirty="0">
                          <a:latin typeface="Arial" panose="020B0604020202020204" pitchFamily="34" charset="0"/>
                          <a:cs typeface="Arial" panose="020B0604020202020204" pitchFamily="34" charset="0"/>
                        </a:rPr>
                        <a:t>emotion</a:t>
                      </a:r>
                    </a:p>
                    <a:p>
                      <a:pPr marL="285750" lvl="0" indent="-285750">
                        <a:lnSpc>
                          <a:spcPct val="150000"/>
                        </a:lnSpc>
                        <a:spcAft>
                          <a:spcPts val="600"/>
                        </a:spcAft>
                        <a:buFont typeface="Arial" panose="020B0604020202020204" pitchFamily="34" charset="0"/>
                        <a:buChar char="•"/>
                      </a:pPr>
                      <a:r>
                        <a:rPr lang="en-AU" sz="1800" dirty="0">
                          <a:latin typeface="Arial" panose="020B0604020202020204" pitchFamily="34" charset="0"/>
                          <a:cs typeface="Arial" panose="020B0604020202020204" pitchFamily="34" charset="0"/>
                        </a:rPr>
                        <a:t>imagination</a:t>
                      </a:r>
                    </a:p>
                    <a:p>
                      <a:pPr marL="285750" lvl="0" indent="-285750">
                        <a:lnSpc>
                          <a:spcPct val="150000"/>
                        </a:lnSpc>
                        <a:spcAft>
                          <a:spcPts val="600"/>
                        </a:spcAft>
                        <a:buFont typeface="Arial" panose="020B0604020202020204" pitchFamily="34" charset="0"/>
                        <a:buChar char="•"/>
                      </a:pPr>
                      <a:r>
                        <a:rPr lang="en-AU" sz="1800" dirty="0">
                          <a:latin typeface="Arial" panose="020B0604020202020204" pitchFamily="34" charset="0"/>
                          <a:cs typeface="Arial" panose="020B0604020202020204" pitchFamily="34" charset="0"/>
                        </a:rPr>
                        <a:t>nature</a:t>
                      </a:r>
                    </a:p>
                    <a:p>
                      <a:pPr marL="285750" lvl="0" indent="-285750">
                        <a:lnSpc>
                          <a:spcPct val="150000"/>
                        </a:lnSpc>
                        <a:spcAft>
                          <a:spcPts val="600"/>
                        </a:spcAft>
                        <a:buFont typeface="Arial" panose="020B0604020202020204" pitchFamily="34" charset="0"/>
                        <a:buChar char="•"/>
                      </a:pPr>
                      <a:r>
                        <a:rPr lang="en-AU" sz="1800" dirty="0">
                          <a:latin typeface="Arial" panose="020B0604020202020204" pitchFamily="34" charset="0"/>
                          <a:cs typeface="Arial" panose="020B0604020202020204" pitchFamily="34" charset="0"/>
                        </a:rPr>
                        <a:t>individualism</a:t>
                      </a:r>
                    </a:p>
                    <a:p>
                      <a:pPr marL="285750" lvl="0" indent="-285750">
                        <a:lnSpc>
                          <a:spcPct val="150000"/>
                        </a:lnSpc>
                        <a:spcAft>
                          <a:spcPts val="600"/>
                        </a:spcAft>
                        <a:buFont typeface="Arial" panose="020B0604020202020204" pitchFamily="34" charset="0"/>
                        <a:buChar char="•"/>
                      </a:pPr>
                      <a:r>
                        <a:rPr lang="en-AU" sz="1800" dirty="0">
                          <a:latin typeface="Arial" panose="020B0604020202020204" pitchFamily="34" charset="0"/>
                          <a:cs typeface="Arial" panose="020B0604020202020204" pitchFamily="34" charset="0"/>
                        </a:rPr>
                        <a:t>personal expression</a:t>
                      </a:r>
                    </a:p>
                    <a:p>
                      <a:pPr marL="285750" lvl="0" indent="-285750">
                        <a:lnSpc>
                          <a:spcPct val="150000"/>
                        </a:lnSpc>
                        <a:spcAft>
                          <a:spcPts val="600"/>
                        </a:spcAft>
                        <a:buFont typeface="Arial" panose="020B0604020202020204" pitchFamily="34" charset="0"/>
                        <a:buChar char="•"/>
                      </a:pPr>
                      <a:r>
                        <a:rPr lang="en-AU" sz="1800" dirty="0">
                          <a:latin typeface="Arial" panose="020B0604020202020204" pitchFamily="34" charset="0"/>
                          <a:cs typeface="Arial" panose="020B0604020202020204" pitchFamily="34" charset="0"/>
                        </a:rPr>
                        <a:t>creativity</a:t>
                      </a:r>
                    </a:p>
                    <a:p>
                      <a:pPr marL="285750" lvl="0" indent="-285750">
                        <a:lnSpc>
                          <a:spcPct val="150000"/>
                        </a:lnSpc>
                        <a:spcAft>
                          <a:spcPts val="600"/>
                        </a:spcAft>
                        <a:buFont typeface="Arial" panose="020B0604020202020204" pitchFamily="34" charset="0"/>
                        <a:buChar char="•"/>
                      </a:pPr>
                      <a:r>
                        <a:rPr lang="en-AU" sz="1800" dirty="0">
                          <a:latin typeface="Arial" panose="020B0604020202020204" pitchFamily="34" charset="0"/>
                          <a:cs typeface="Arial" panose="020B0604020202020204" pitchFamily="34" charset="0"/>
                        </a:rPr>
                        <a:t>Innovation.</a:t>
                      </a:r>
                    </a:p>
                  </a:txBody>
                  <a:tcPr marL="91536" marR="91536" marT="45768" marB="45768">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465267506"/>
                  </a:ext>
                </a:extLst>
              </a:tr>
            </a:tbl>
          </a:graphicData>
        </a:graphic>
      </p:graphicFrame>
      <p:sp>
        <p:nvSpPr>
          <p:cNvPr id="3" name="Slide Number Placeholder 2">
            <a:extLst>
              <a:ext uri="{FF2B5EF4-FFF2-40B4-BE49-F238E27FC236}">
                <a16:creationId xmlns:a16="http://schemas.microsoft.com/office/drawing/2014/main" id="{42F8509E-63AE-8F4F-C19C-F09C8F6C28DC}"/>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a:t>
            </a:fld>
            <a:endParaRPr lang="en-AU"/>
          </a:p>
        </p:txBody>
      </p:sp>
    </p:spTree>
    <p:extLst>
      <p:ext uri="{BB962C8B-B14F-4D97-AF65-F5344CB8AC3E}">
        <p14:creationId xmlns:p14="http://schemas.microsoft.com/office/powerpoint/2010/main" val="135442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a:cs typeface="Arial" panose="020B0604020202020204" pitchFamily="34" charset="0"/>
              </a:rPr>
              <a:t>Checking for understanding  </a:t>
            </a:r>
            <a:endParaRPr lang="en-AU">
              <a:cs typeface="Arial" panose="020B0604020202020204" pitchFamily="34" charset="0"/>
            </a:endParaRPr>
          </a:p>
        </p:txBody>
      </p:sp>
    </p:spTree>
    <p:extLst>
      <p:ext uri="{BB962C8B-B14F-4D97-AF65-F5344CB8AC3E}">
        <p14:creationId xmlns:p14="http://schemas.microsoft.com/office/powerpoint/2010/main" val="159045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8C8319C-2B10-8404-F835-35974E7A8E85}"/>
              </a:ext>
            </a:extLst>
          </p:cNvPr>
          <p:cNvSpPr>
            <a:spLocks noGrp="1"/>
          </p:cNvSpPr>
          <p:nvPr>
            <p:ph type="title"/>
          </p:nvPr>
        </p:nvSpPr>
        <p:spPr/>
        <p:txBody>
          <a:bodyPr/>
          <a:lstStyle/>
          <a:p>
            <a:r>
              <a:rPr lang="en-US"/>
              <a:t>Enlightenment versus Romanticism (1)</a:t>
            </a:r>
            <a:br>
              <a:rPr lang="en-AU"/>
            </a:br>
            <a:endParaRPr lang="en-US"/>
          </a:p>
        </p:txBody>
      </p:sp>
      <p:sp>
        <p:nvSpPr>
          <p:cNvPr id="2" name="Text Placeholder 1">
            <a:extLst>
              <a:ext uri="{FF2B5EF4-FFF2-40B4-BE49-F238E27FC236}">
                <a16:creationId xmlns:a16="http://schemas.microsoft.com/office/drawing/2014/main" id="{BDC595BC-0F1F-14BE-4184-5475DCFA3DA1}"/>
              </a:ext>
            </a:extLst>
          </p:cNvPr>
          <p:cNvSpPr>
            <a:spLocks noGrp="1"/>
          </p:cNvSpPr>
          <p:nvPr>
            <p:ph type="body" sz="quarter" idx="14"/>
          </p:nvPr>
        </p:nvSpPr>
        <p:spPr/>
        <p:txBody>
          <a:bodyPr>
            <a:normAutofit/>
          </a:bodyPr>
          <a:lstStyle/>
          <a:p>
            <a:pPr>
              <a:spcAft>
                <a:spcPts val="600"/>
              </a:spcAft>
            </a:pPr>
            <a:r>
              <a:rPr lang="en-AU"/>
              <a:t>While the Enlightenment valued _________________, Romanticism believed that _________________________.</a:t>
            </a:r>
          </a:p>
        </p:txBody>
      </p:sp>
      <p:sp>
        <p:nvSpPr>
          <p:cNvPr id="6" name="Text Placeholder 5">
            <a:extLst>
              <a:ext uri="{FF2B5EF4-FFF2-40B4-BE49-F238E27FC236}">
                <a16:creationId xmlns:a16="http://schemas.microsoft.com/office/drawing/2014/main" id="{A017DC2F-6F92-8B87-76CA-94634BF60161}"/>
              </a:ext>
            </a:extLst>
          </p:cNvPr>
          <p:cNvSpPr>
            <a:spLocks noGrp="1"/>
          </p:cNvSpPr>
          <p:nvPr>
            <p:ph type="body" sz="quarter" idx="15"/>
          </p:nvPr>
        </p:nvSpPr>
        <p:spPr/>
        <p:txBody>
          <a:bodyPr anchor="b">
            <a:normAutofit/>
          </a:bodyPr>
          <a:lstStyle/>
          <a:p>
            <a:r>
              <a:rPr lang="en-US" sz="1200">
                <a:hlinkClick r:id="rId3"/>
              </a:rPr>
              <a:t>‘Bloody Moon</a:t>
            </a:r>
            <a:r>
              <a:rPr lang="en-US" sz="1200"/>
              <a:t>’ by </a:t>
            </a:r>
            <a:r>
              <a:rPr lang="en-US" sz="1200">
                <a:hlinkClick r:id="rId4"/>
              </a:rPr>
              <a:t>Altınay </a:t>
            </a:r>
            <a:r>
              <a:rPr lang="en-US" sz="1200" err="1">
                <a:hlinkClick r:id="rId4"/>
              </a:rPr>
              <a:t>Dinç</a:t>
            </a:r>
            <a:r>
              <a:rPr lang="en-US" sz="1200">
                <a:hlinkClick r:id="rId4"/>
              </a:rPr>
              <a:t> </a:t>
            </a:r>
            <a:r>
              <a:rPr lang="en-US" sz="1200"/>
              <a:t>is </a:t>
            </a:r>
            <a:r>
              <a:rPr lang="en-AU" sz="1200"/>
              <a:t>licensed under </a:t>
            </a:r>
            <a:r>
              <a:rPr lang="en-AU" sz="1200" err="1">
                <a:hlinkClick r:id="rId5"/>
              </a:rPr>
              <a:t>Unsplash</a:t>
            </a:r>
            <a:r>
              <a:rPr lang="en-AU" sz="1200">
                <a:hlinkClick r:id="rId5"/>
              </a:rPr>
              <a:t> License</a:t>
            </a:r>
            <a:r>
              <a:rPr lang="en-AU" sz="1200"/>
              <a:t>.</a:t>
            </a:r>
          </a:p>
        </p:txBody>
      </p:sp>
      <p:sp>
        <p:nvSpPr>
          <p:cNvPr id="21" name="Slide Number Placeholder 5">
            <a:extLst>
              <a:ext uri="{FF2B5EF4-FFF2-40B4-BE49-F238E27FC236}">
                <a16:creationId xmlns:a16="http://schemas.microsoft.com/office/drawing/2014/main" id="{799020FA-4BC5-6D9E-62E4-0C67D397F0E4}"/>
              </a:ext>
              <a:ext uri="{C183D7F6-B498-43B3-948B-1728B52AA6E4}">
                <adec:decorative xmlns:adec="http://schemas.microsoft.com/office/drawing/2017/decorative" val="1"/>
              </a:ext>
            </a:extLst>
          </p:cNvPr>
          <p:cNvSpPr>
            <a:spLocks noGrp="1"/>
          </p:cNvSpPr>
          <p:nvPr>
            <p:ph type="sldNum" sz="quarter" idx="16"/>
          </p:nvPr>
        </p:nvSpPr>
        <p:spPr/>
        <p:txBody>
          <a:bodyPr/>
          <a:lstStyle/>
          <a:p>
            <a:pPr>
              <a:spcAft>
                <a:spcPts val="600"/>
              </a:spcAft>
            </a:pPr>
            <a:fld id="{10A01DC5-1685-4615-8240-15192985C6A2}" type="slidenum">
              <a:rPr lang="en-AU" smtClean="0"/>
              <a:pPr>
                <a:spcAft>
                  <a:spcPts val="600"/>
                </a:spcAft>
              </a:pPr>
              <a:t>8</a:t>
            </a:fld>
            <a:endParaRPr lang="en-AU"/>
          </a:p>
        </p:txBody>
      </p:sp>
      <p:pic>
        <p:nvPicPr>
          <p:cNvPr id="5" name="Picture Placeholder 9">
            <a:extLst>
              <a:ext uri="{FF2B5EF4-FFF2-40B4-BE49-F238E27FC236}">
                <a16:creationId xmlns:a16="http://schemas.microsoft.com/office/drawing/2014/main" id="{5CCC23DC-3CD3-4717-08F7-DEFA0A3EA450}"/>
              </a:ext>
              <a:ext uri="{C183D7F6-B498-43B3-948B-1728B52AA6E4}">
                <adec:decorative xmlns:adec="http://schemas.microsoft.com/office/drawing/2017/decorative" val="1"/>
              </a:ext>
            </a:extLst>
          </p:cNvPr>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a:stretch/>
        </p:blipFill>
        <p:spPr>
          <a:xfrm>
            <a:off x="-5400" y="0"/>
            <a:ext cx="5040000" cy="6858000"/>
          </a:xfrm>
          <a:prstGeom prst="rect">
            <a:avLst/>
          </a:prstGeom>
          <a:noFill/>
        </p:spPr>
      </p:pic>
    </p:spTree>
    <p:extLst>
      <p:ext uri="{BB962C8B-B14F-4D97-AF65-F5344CB8AC3E}">
        <p14:creationId xmlns:p14="http://schemas.microsoft.com/office/powerpoint/2010/main" val="326834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8C8319C-2B10-8404-F835-35974E7A8E85}"/>
              </a:ext>
            </a:extLst>
          </p:cNvPr>
          <p:cNvSpPr>
            <a:spLocks noGrp="1"/>
          </p:cNvSpPr>
          <p:nvPr>
            <p:ph type="title" idx="4294967295"/>
          </p:nvPr>
        </p:nvSpPr>
        <p:spPr>
          <a:xfrm>
            <a:off x="5400000" y="360000"/>
            <a:ext cx="5400000" cy="1008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schemeClr val="accent1"/>
                </a:solidFill>
                <a:effectLst/>
                <a:uLnTx/>
                <a:uFillTx/>
                <a:latin typeface="Arial" panose="020B0604020202020204" pitchFamily="34" charset="0"/>
                <a:ea typeface="+mj-ea"/>
                <a:cs typeface="+mj-cs"/>
              </a:rPr>
              <a:t>Enlightenment versus Romanticism (2)</a:t>
            </a:r>
          </a:p>
        </p:txBody>
      </p:sp>
      <p:sp>
        <p:nvSpPr>
          <p:cNvPr id="2" name="Text Placeholder 1">
            <a:extLst>
              <a:ext uri="{FF2B5EF4-FFF2-40B4-BE49-F238E27FC236}">
                <a16:creationId xmlns:a16="http://schemas.microsoft.com/office/drawing/2014/main" id="{BDC595BC-0F1F-14BE-4184-5475DCFA3DA1}"/>
              </a:ext>
            </a:extLst>
          </p:cNvPr>
          <p:cNvSpPr>
            <a:spLocks noGrp="1"/>
          </p:cNvSpPr>
          <p:nvPr>
            <p:ph type="body" sz="quarter" idx="14"/>
          </p:nvPr>
        </p:nvSpPr>
        <p:spPr>
          <a:xfrm>
            <a:off x="5400000" y="1800225"/>
            <a:ext cx="6408000" cy="4140000"/>
          </a:xfrm>
        </p:spPr>
        <p:txBody>
          <a:bodyPr>
            <a:normAutofit/>
          </a:bodyPr>
          <a:lstStyle/>
          <a:p>
            <a:r>
              <a:rPr lang="en-AU" sz="1800"/>
              <a:t>While the Enlightenment valued logic and reason, Romanticism believed that the imagination had the power to transcend reality and access deeper truths about the world.</a:t>
            </a:r>
            <a:endParaRPr lang="en-AU"/>
          </a:p>
        </p:txBody>
      </p:sp>
      <p:sp>
        <p:nvSpPr>
          <p:cNvPr id="6" name="Text Placeholder 5">
            <a:extLst>
              <a:ext uri="{FF2B5EF4-FFF2-40B4-BE49-F238E27FC236}">
                <a16:creationId xmlns:a16="http://schemas.microsoft.com/office/drawing/2014/main" id="{A017DC2F-6F92-8B87-76CA-94634BF60161}"/>
              </a:ext>
            </a:extLst>
          </p:cNvPr>
          <p:cNvSpPr>
            <a:spLocks noGrp="1"/>
          </p:cNvSpPr>
          <p:nvPr>
            <p:ph type="body" sz="quarter" idx="15"/>
          </p:nvPr>
        </p:nvSpPr>
        <p:spPr>
          <a:xfrm>
            <a:off x="5400000" y="5976000"/>
            <a:ext cx="6407999" cy="360000"/>
          </a:xfrm>
        </p:spPr>
        <p:txBody>
          <a:bodyPr anchor="b">
            <a:normAutofit/>
          </a:bodyPr>
          <a:lstStyle/>
          <a:p>
            <a:r>
              <a:rPr lang="en-US" sz="1200">
                <a:hlinkClick r:id="rId3"/>
              </a:rPr>
              <a:t>‘Bloody Moon</a:t>
            </a:r>
            <a:r>
              <a:rPr lang="en-US" sz="1200"/>
              <a:t>’ by </a:t>
            </a:r>
            <a:r>
              <a:rPr lang="en-US" sz="1200">
                <a:hlinkClick r:id="rId4"/>
              </a:rPr>
              <a:t>Altınay </a:t>
            </a:r>
            <a:r>
              <a:rPr lang="en-US" sz="1200" err="1">
                <a:hlinkClick r:id="rId4"/>
              </a:rPr>
              <a:t>Dinç</a:t>
            </a:r>
            <a:r>
              <a:rPr lang="en-US" sz="1200">
                <a:hlinkClick r:id="rId4"/>
              </a:rPr>
              <a:t> </a:t>
            </a:r>
            <a:r>
              <a:rPr lang="en-US" sz="1200"/>
              <a:t>is </a:t>
            </a:r>
            <a:r>
              <a:rPr lang="en-AU" sz="1200"/>
              <a:t>licensed under </a:t>
            </a:r>
            <a:r>
              <a:rPr lang="en-AU" sz="1200" err="1">
                <a:hlinkClick r:id="rId5"/>
              </a:rPr>
              <a:t>Unsplash</a:t>
            </a:r>
            <a:r>
              <a:rPr lang="en-AU" sz="1200">
                <a:hlinkClick r:id="rId5"/>
              </a:rPr>
              <a:t> License</a:t>
            </a:r>
            <a:r>
              <a:rPr lang="en-AU" sz="1200"/>
              <a:t>.</a:t>
            </a:r>
          </a:p>
        </p:txBody>
      </p:sp>
      <p:pic>
        <p:nvPicPr>
          <p:cNvPr id="10" name="Picture Placeholder 9">
            <a:extLst>
              <a:ext uri="{FF2B5EF4-FFF2-40B4-BE49-F238E27FC236}">
                <a16:creationId xmlns:a16="http://schemas.microsoft.com/office/drawing/2014/main" id="{5CCC23DC-3CD3-4717-08F7-DEFA0A3EA450}"/>
              </a:ext>
              <a:ext uri="{C183D7F6-B498-43B3-948B-1728B52AA6E4}">
                <adec:decorative xmlns:adec="http://schemas.microsoft.com/office/drawing/2017/decorative" val="1"/>
              </a:ext>
            </a:extLst>
          </p:cNvPr>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a:stretch/>
        </p:blipFill>
        <p:spPr>
          <a:xfrm>
            <a:off x="-4780" y="0"/>
            <a:ext cx="5038760" cy="6858000"/>
          </a:xfrm>
          <a:prstGeom prst="rect">
            <a:avLst/>
          </a:prstGeom>
          <a:noFill/>
        </p:spPr>
      </p:pic>
      <p:sp>
        <p:nvSpPr>
          <p:cNvPr id="21" name="Slide Number Placeholder 5">
            <a:extLst>
              <a:ext uri="{FF2B5EF4-FFF2-40B4-BE49-F238E27FC236}">
                <a16:creationId xmlns:a16="http://schemas.microsoft.com/office/drawing/2014/main" id="{799020FA-4BC5-6D9E-62E4-0C67D397F0E4}"/>
              </a:ext>
              <a:ext uri="{C183D7F6-B498-43B3-948B-1728B52AA6E4}">
                <adec:decorative xmlns:adec="http://schemas.microsoft.com/office/drawing/2017/decorative" val="1"/>
              </a:ext>
            </a:extLst>
          </p:cNvPr>
          <p:cNvSpPr>
            <a:spLocks noGrp="1"/>
          </p:cNvSpPr>
          <p:nvPr>
            <p:ph type="sldNum" sz="quarter" idx="16"/>
          </p:nvPr>
        </p:nvSpPr>
        <p:spPr>
          <a:xfrm>
            <a:off x="11124000" y="6516000"/>
            <a:ext cx="720000" cy="180000"/>
          </a:xfrm>
        </p:spPr>
        <p:txBody>
          <a:bodyPr/>
          <a:lstStyle/>
          <a:p>
            <a:pPr>
              <a:spcAft>
                <a:spcPts val="600"/>
              </a:spcAft>
            </a:pPr>
            <a:fld id="{10A01DC5-1685-4615-8240-15192985C6A2}" type="slidenum">
              <a:rPr lang="en-AU" smtClean="0"/>
              <a:pPr>
                <a:spcAft>
                  <a:spcPts val="600"/>
                </a:spcAft>
              </a:pPr>
              <a:t>9</a:t>
            </a:fld>
            <a:endParaRPr lang="en-AU"/>
          </a:p>
        </p:txBody>
      </p:sp>
    </p:spTree>
    <p:extLst>
      <p:ext uri="{BB962C8B-B14F-4D97-AF65-F5344CB8AC3E}">
        <p14:creationId xmlns:p14="http://schemas.microsoft.com/office/powerpoint/2010/main" val="378501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1</TotalTime>
  <Words>3906</Words>
  <Application>Microsoft Office PowerPoint</Application>
  <PresentationFormat>Widescreen</PresentationFormat>
  <Paragraphs>242</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Arial,Sans-Serif</vt:lpstr>
      <vt:lpstr>Calibri</vt:lpstr>
      <vt:lpstr>Public Sans Light</vt:lpstr>
      <vt:lpstr>Times New Roman</vt:lpstr>
      <vt:lpstr>NSWG Corporate</vt:lpstr>
      <vt:lpstr>Year 10, Term 2 – Reshaping the world</vt:lpstr>
      <vt:lpstr>Sharing learning intentions and success criteria</vt:lpstr>
      <vt:lpstr>Learning intentions and success criteria (1)</vt:lpstr>
      <vt:lpstr>Connecting learning </vt:lpstr>
      <vt:lpstr>What is Romanticism? </vt:lpstr>
      <vt:lpstr>Enlightenment versus Romanticism</vt:lpstr>
      <vt:lpstr>Checking for understanding  </vt:lpstr>
      <vt:lpstr>Enlightenment versus Romanticism (1) </vt:lpstr>
      <vt:lpstr>Enlightenment versus Romanticism (2)</vt:lpstr>
      <vt:lpstr>Key figures</vt:lpstr>
      <vt:lpstr>Samuel Taylor Coleridge</vt:lpstr>
      <vt:lpstr>William Wordsworth</vt:lpstr>
      <vt:lpstr>John Keats</vt:lpstr>
      <vt:lpstr>Values and ideas of the Romantic period</vt:lpstr>
      <vt:lpstr>Conventions in texts from the Romantic movement </vt:lpstr>
      <vt:lpstr>Values and ideas of the Romantic movement</vt:lpstr>
      <vt:lpstr>What might this look like?</vt:lpstr>
      <vt:lpstr>Returning to the learning intentions and success criteria</vt:lpstr>
      <vt:lpstr>Learning intentions and success criteria (2)</vt:lpstr>
      <vt:lpstr>References</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Ideas and values of Romanticism – Phase 1, resource 1</dc:title>
  <dc:subject/>
  <dc:creator>NSW Department of Education</dc:creator>
  <cp:keywords>stage 5, year 10, english, resource</cp:keywords>
  <dcterms:created xsi:type="dcterms:W3CDTF">2024-08-01T22:54:45Z</dcterms:created>
  <dcterms:modified xsi:type="dcterms:W3CDTF">2024-08-01T22:55:58Z</dcterms:modified>
</cp:coreProperties>
</file>