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4" r:id="rId1"/>
  </p:sldMasterIdLst>
  <p:notesMasterIdLst>
    <p:notesMasterId r:id="rId37"/>
  </p:notesMasterIdLst>
  <p:handoutMasterIdLst>
    <p:handoutMasterId r:id="rId38"/>
  </p:handoutMasterIdLst>
  <p:sldIdLst>
    <p:sldId id="26514" r:id="rId2"/>
    <p:sldId id="266" r:id="rId3"/>
    <p:sldId id="26512" r:id="rId4"/>
    <p:sldId id="26513" r:id="rId5"/>
    <p:sldId id="26394" r:id="rId6"/>
    <p:sldId id="26424" r:id="rId7"/>
    <p:sldId id="26425" r:id="rId8"/>
    <p:sldId id="26416" r:id="rId9"/>
    <p:sldId id="289" r:id="rId10"/>
    <p:sldId id="26395" r:id="rId11"/>
    <p:sldId id="26399" r:id="rId12"/>
    <p:sldId id="26400" r:id="rId13"/>
    <p:sldId id="26401" r:id="rId14"/>
    <p:sldId id="26408" r:id="rId15"/>
    <p:sldId id="26409" r:id="rId16"/>
    <p:sldId id="26411" r:id="rId17"/>
    <p:sldId id="26412" r:id="rId18"/>
    <p:sldId id="26413" r:id="rId19"/>
    <p:sldId id="26415" r:id="rId20"/>
    <p:sldId id="26402" r:id="rId21"/>
    <p:sldId id="26403" r:id="rId22"/>
    <p:sldId id="26404" r:id="rId23"/>
    <p:sldId id="26405" r:id="rId24"/>
    <p:sldId id="26406" r:id="rId25"/>
    <p:sldId id="26407" r:id="rId26"/>
    <p:sldId id="26410" r:id="rId27"/>
    <p:sldId id="26417" r:id="rId28"/>
    <p:sldId id="26419" r:id="rId29"/>
    <p:sldId id="26515" r:id="rId30"/>
    <p:sldId id="26420" r:id="rId31"/>
    <p:sldId id="26421" r:id="rId32"/>
    <p:sldId id="26418" r:id="rId33"/>
    <p:sldId id="26397" r:id="rId34"/>
    <p:sldId id="360" r:id="rId35"/>
    <p:sldId id="361" r:id="rId36"/>
  </p:sldIdLst>
  <p:sldSz cx="12192000" cy="6858000"/>
  <p:notesSz cx="6858000" cy="9144000"/>
  <p:embeddedFontLst>
    <p:embeddedFont>
      <p:font typeface="Montserrat" panose="00000500000000000000" pitchFamily="2" charset="0"/>
      <p:regular r:id="rId39"/>
      <p:bold r:id="rId40"/>
      <p:italic r:id="rId41"/>
      <p:boldItalic r:id="rId42"/>
    </p:embeddedFont>
    <p:embeddedFont>
      <p:font typeface="Public Sans" pitchFamily="2" charset="0"/>
      <p:regular r:id="rId43"/>
      <p:bold r:id="rId44"/>
      <p:italic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514"/>
          </p14:sldIdLst>
        </p14:section>
        <p14:section name="Content" id="{D5A8010D-981F-43AA-A0D6-182EC53CAA84}">
          <p14:sldIdLst>
            <p14:sldId id="266"/>
            <p14:sldId id="26512"/>
            <p14:sldId id="26513"/>
            <p14:sldId id="26394"/>
            <p14:sldId id="26424"/>
            <p14:sldId id="26425"/>
            <p14:sldId id="26416"/>
            <p14:sldId id="289"/>
            <p14:sldId id="26395"/>
            <p14:sldId id="26399"/>
            <p14:sldId id="26400"/>
            <p14:sldId id="26401"/>
            <p14:sldId id="26408"/>
            <p14:sldId id="26409"/>
            <p14:sldId id="26411"/>
            <p14:sldId id="26412"/>
            <p14:sldId id="26413"/>
            <p14:sldId id="26415"/>
            <p14:sldId id="26402"/>
            <p14:sldId id="26403"/>
            <p14:sldId id="26404"/>
            <p14:sldId id="26405"/>
            <p14:sldId id="26406"/>
            <p14:sldId id="26407"/>
            <p14:sldId id="26410"/>
            <p14:sldId id="26417"/>
            <p14:sldId id="26419"/>
            <p14:sldId id="26515"/>
            <p14:sldId id="26420"/>
            <p14:sldId id="26421"/>
            <p14:sldId id="26418"/>
            <p14:sldId id="26397"/>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AD4B447-7F0D-42AF-0FDE-FAE33A397EB1}" name="Danielle De Redder" initials="DD" userId="S::Danielle.deRedder@det.nsw.edu.au::90c2f8e5-e57e-4891-92e6-f485cbc59344" providerId="AD"/>
  <p188:author id="{CE865A87-D75E-CFB1-4E8B-C03768D44590}" name="Danielle De Redder" initials="DR" userId="S::danielle.deredder@det.nsw.edu.au::90c2f8e5-e57e-4891-92e6-f485cbc59344" providerId="AD"/>
  <p188:author id="{A244FDA9-46CB-3E9F-9D35-B88B8650E64C}" name="Clare Matthews" initials="CM" userId="S::clare.f.matthews@det.nsw.edu.au::b9003554-d734-49fd-b77c-681d2b3d99ca" providerId="AD"/>
  <p188:author id="{891DFDF4-8EFC-2531-3005-37651726765B}" name="Clare Matthews" initials="CM" userId="S::CLARE.F.MATTHEWS@det.nsw.edu.au::b9003554-d734-49fd-b77c-681d2b3d99ca"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2884B-7116-394C-A308-8DD4BB199626}" v="2" dt="2025-06-05T00:44:51.83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05" autoAdjust="0"/>
    <p:restoredTop sz="83333" autoAdjust="0"/>
  </p:normalViewPr>
  <p:slideViewPr>
    <p:cSldViewPr snapToGrid="0">
      <p:cViewPr varScale="1">
        <p:scale>
          <a:sx n="77" d="100"/>
          <a:sy n="77" d="100"/>
        </p:scale>
        <p:origin x="102" y="27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56" Type="http://schemas.openxmlformats.org/officeDocument/2006/relationships/customXml" Target="../customXml/item3.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3880C513-4701-4CE0-A686-84C333A949F6}"/>
    <pc:docChg chg="modSld">
      <pc:chgData name="Christopher Farlow" userId="1d6e7c80-f391-4c69-991c-b443ceeb1639" providerId="ADAL" clId="{3880C513-4701-4CE0-A686-84C333A949F6}" dt="2025-06-05T01:15:55.566" v="0" actId="13244"/>
      <pc:docMkLst>
        <pc:docMk/>
      </pc:docMkLst>
      <pc:sldChg chg="modSp mod">
        <pc:chgData name="Christopher Farlow" userId="1d6e7c80-f391-4c69-991c-b443ceeb1639" providerId="ADAL" clId="{3880C513-4701-4CE0-A686-84C333A949F6}" dt="2025-06-05T01:15:55.566" v="0" actId="13244"/>
        <pc:sldMkLst>
          <pc:docMk/>
          <pc:sldMk cId="1401261960" sldId="26420"/>
        </pc:sldMkLst>
        <pc:picChg chg="ord">
          <ac:chgData name="Christopher Farlow" userId="1d6e7c80-f391-4c69-991c-b443ceeb1639" providerId="ADAL" clId="{3880C513-4701-4CE0-A686-84C333A949F6}" dt="2025-06-05T01:15:55.566" v="0" actId="13244"/>
          <ac:picMkLst>
            <pc:docMk/>
            <pc:sldMk cId="1401261960" sldId="26420"/>
            <ac:picMk id="4" creationId="{FBEFC4DB-FFED-3DAA-5DCE-F7CBA657463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ng.com/search?q=definition+nomad&amp;cvid=afa1156043a648f9b9ecde06ac0dad95&amp;gs_lcrp=EgRlZGdlKgYIABBFGDkyBggAEEUYOTIGCAEQABhAMgYIAhAAGEAyBggDEAAYQDIGCAQQABhAMgYIBRAAGEAyBggGEAAYQDIGCAcQABhAMgYICBAAGEAyCAgJEOkHGPxV0gEIMzk4MmowajeoAgiwAgE&amp;FORM=ANNTA0&amp;DAF0=1&amp;PC=U53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PowerPoint has been designed to be used in conjunction with </a:t>
            </a:r>
            <a:r>
              <a:rPr lang="en-AU" dirty="0" err="1">
                <a:latin typeface="Arial"/>
                <a:cs typeface="Arial"/>
              </a:rPr>
              <a:t>with</a:t>
            </a:r>
            <a:r>
              <a:rPr lang="en-AU" dirty="0">
                <a:latin typeface="Arial"/>
                <a:cs typeface="Arial"/>
              </a:rPr>
              <a:t> </a:t>
            </a:r>
            <a:r>
              <a:rPr lang="en-AU" sz="1600" b="1" dirty="0">
                <a:solidFill>
                  <a:srgbClr val="002664"/>
                </a:solidFill>
                <a:effectLst/>
                <a:latin typeface="Arial"/>
                <a:ea typeface="Yu Gothic Light"/>
                <a:cs typeface="Arial"/>
              </a:rPr>
              <a:t>Phase 5 – engaging critically and creatively with model texts </a:t>
            </a:r>
            <a:r>
              <a:rPr lang="en-AU" sz="1600" b="0" dirty="0">
                <a:solidFill>
                  <a:srgbClr val="002664"/>
                </a:solidFill>
                <a:effectLst/>
                <a:latin typeface="Arial"/>
                <a:ea typeface="Yu Gothic Light"/>
                <a:cs typeface="Arial"/>
              </a:rPr>
              <a:t>from </a:t>
            </a:r>
            <a:r>
              <a:rPr lang="en-AU" sz="1600" b="1" dirty="0">
                <a:solidFill>
                  <a:srgbClr val="002664"/>
                </a:solidFill>
                <a:effectLst/>
                <a:latin typeface="Arial"/>
                <a:ea typeface="Yu Gothic Light"/>
                <a:cs typeface="Arial"/>
              </a:rPr>
              <a:t>‘R</a:t>
            </a:r>
            <a:r>
              <a:rPr lang="en-AU" sz="1600" b="1" kern="0" dirty="0">
                <a:solidFill>
                  <a:srgbClr val="002664"/>
                </a:solidFill>
                <a:effectLst/>
                <a:latin typeface="Arial"/>
                <a:ea typeface="Yu Gothic Light"/>
                <a:cs typeface="Arial"/>
              </a:rPr>
              <a:t>epresentation of life experiences’ – Year 9, Term 1.</a:t>
            </a:r>
          </a:p>
          <a:p>
            <a:r>
              <a:rPr lang="en-AU" b="0" dirty="0"/>
              <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1A21E-9C43-62E3-42A8-45309623B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855B2-6458-6416-96FC-318F66531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AF7F5-FC6E-8556-F408-156A9FFD3C6B}"/>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 typeface="Symbol" panose="05050102010706020507" pitchFamily="18" charset="2"/>
              <a:buNone/>
              <a:tabLst/>
              <a:defRPr/>
            </a:pPr>
            <a:r>
              <a:rPr lang="en-AU" sz="1800" b="1" dirty="0">
                <a:effectLst/>
                <a:latin typeface="Arial" panose="020B0604020202020204" pitchFamily="34" charset="0"/>
                <a:ea typeface="Calibri" panose="020F0502020204030204" pitchFamily="34" charset="0"/>
              </a:rPr>
              <a:t>Teacher note: </a:t>
            </a:r>
            <a:r>
              <a:rPr lang="en-AU" sz="1800" dirty="0">
                <a:effectLst/>
                <a:latin typeface="Arial" panose="020B0604020202020204" pitchFamily="34" charset="0"/>
                <a:ea typeface="Calibri" panose="020F0502020204030204" pitchFamily="34" charset="0"/>
              </a:rPr>
              <a:t>the following slides support students to explore the writer’s purpose. </a:t>
            </a:r>
          </a:p>
          <a:p>
            <a:pPr marL="0" marR="0" lvl="0" indent="0" algn="l" defTabSz="1219170" rtl="0" eaLnBrk="1" fontAlgn="auto" latinLnBrk="0" hangingPunct="1">
              <a:lnSpc>
                <a:spcPct val="150000"/>
              </a:lnSpc>
              <a:spcBef>
                <a:spcPts val="1200"/>
              </a:spcBef>
              <a:spcAft>
                <a:spcPts val="600"/>
              </a:spcAft>
              <a:buClrTx/>
              <a:buSzTx/>
              <a:buFont typeface="Symbol" panose="05050102010706020507" pitchFamily="18" charset="2"/>
              <a:buNone/>
              <a:tabLst/>
              <a:defRPr/>
            </a:pPr>
            <a:r>
              <a:rPr lang="en-AU" sz="1800" dirty="0">
                <a:effectLst/>
                <a:latin typeface="Arial" panose="020B0604020202020204" pitchFamily="34" charset="0"/>
                <a:ea typeface="Calibri" panose="020F0502020204030204" pitchFamily="34" charset="0"/>
              </a:rPr>
              <a:t>A</a:t>
            </a:r>
            <a:r>
              <a:rPr lang="en-AU" sz="1800" dirty="0"/>
              <a:t>sk students to consider the purpose of Swan’s text before showing the following slide. </a:t>
            </a:r>
            <a:endParaRPr lang="en-AU" sz="1800" dirty="0">
              <a:effectLst/>
              <a:latin typeface="Arial" panose="020B0604020202020204" pitchFamily="34" charset="0"/>
              <a:ea typeface="Calibri" panose="020F0502020204030204" pitchFamily="34" charset="0"/>
            </a:endParaRPr>
          </a:p>
          <a:p>
            <a:pPr marL="0" marR="0" lvl="0" indent="0">
              <a:lnSpc>
                <a:spcPct val="150000"/>
              </a:lnSpc>
              <a:spcBef>
                <a:spcPts val="1200"/>
              </a:spcBef>
              <a:spcAft>
                <a:spcPts val="600"/>
              </a:spcAft>
              <a:buFont typeface="Symbol" panose="05050102010706020507" pitchFamily="18" charset="2"/>
              <a:buNone/>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B25D3F7F-971D-C628-0EFA-BE1BB3529587}"/>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25826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after students have made suggestions about the text on the previous slide, identify that the text is a combination of both persuasive and imaginative writing. Discuss the theme of the text and the writer’s purpose.</a:t>
            </a:r>
          </a:p>
          <a:p>
            <a:endParaRPr lang="en-AU" dirty="0"/>
          </a:p>
          <a:p>
            <a:r>
              <a:rPr lang="en-AU" dirty="0"/>
              <a:t>Students summarise their ideas in a short response.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6489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D926E-1F79-5862-A68B-ED7CD4EFF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D446F-D20A-D30C-14E8-48FAE5DC2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EB9ED-4FDE-119D-2ECD-D775E8B9A7E0}"/>
              </a:ext>
            </a:extLst>
          </p:cNvPr>
          <p:cNvSpPr>
            <a:spLocks noGrp="1"/>
          </p:cNvSpPr>
          <p:nvPr>
            <p:ph type="body" idx="1"/>
          </p:nvPr>
        </p:nvSpPr>
        <p:spPr/>
        <p:txBody>
          <a:bodyPr/>
          <a:lstStyle/>
          <a:p>
            <a:r>
              <a:rPr lang="en-AU" b="1" dirty="0">
                <a:latin typeface="Arial"/>
                <a:cs typeface="Arial"/>
              </a:rPr>
              <a:t>Teacher note: </a:t>
            </a:r>
            <a:r>
              <a:rPr lang="en-AU" dirty="0">
                <a:latin typeface="Arial"/>
                <a:cs typeface="Arial"/>
              </a:rPr>
              <a:t>guide students through an initial activity, using this Venn diagram to identify which aspects of ‘Nomad’ are persuasive and which are imaginative. Students can choose to include quotes from the text or summarise ideas in their own words. This could be done in pairs to encourage discussion of the purpose of the text as a whole. </a:t>
            </a:r>
          </a:p>
        </p:txBody>
      </p:sp>
      <p:sp>
        <p:nvSpPr>
          <p:cNvPr id="4" name="Slide Number Placeholder 3">
            <a:extLst>
              <a:ext uri="{FF2B5EF4-FFF2-40B4-BE49-F238E27FC236}">
                <a16:creationId xmlns:a16="http://schemas.microsoft.com/office/drawing/2014/main" id="{FCDD0E0A-6522-FCC1-4B7C-6D4A11A6C00A}"/>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723427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F2F78-D55A-A8AF-0C1C-9E5A8CE79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D2DCF-630D-D93D-B449-3C9CAA08A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CCD4D-2716-BBA1-474A-DB99FF98E6E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before completing this section of the PowerPoint, model the annotation of imaginative language features to students using </a:t>
            </a:r>
            <a:r>
              <a:rPr lang="en-AU" b="1" kern="100" dirty="0">
                <a:latin typeface="Aptos"/>
                <a:ea typeface="Aptos" panose="020B0004020202020204" pitchFamily="34" charset="0"/>
                <a:cs typeface="Times New Roman" panose="02020603050405020304" pitchFamily="18" charset="0"/>
              </a:rPr>
              <a:t>Phase 4, activity 1 – annotating ‘Nomad’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kern="100" dirty="0">
              <a:latin typeface="Apto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kern="100" dirty="0">
              <a:latin typeface="Aptos"/>
              <a:ea typeface="Aptos" panose="020B000402020202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2C8370A4-4575-A197-1EB8-26B8C3324991}"/>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20258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kern="100" dirty="0">
                <a:latin typeface="Aptos"/>
                <a:ea typeface="Aptos" panose="020B0004020202020204" pitchFamily="34" charset="0"/>
                <a:cs typeface="Times New Roman" panose="02020603050405020304" pitchFamily="18" charset="0"/>
              </a:rPr>
              <a:t>Teacher note: </a:t>
            </a:r>
            <a:r>
              <a:rPr lang="en-AU" sz="1800"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i="0" dirty="0">
                <a:effectLst/>
                <a:latin typeface="Arial" panose="020B0604020202020204" pitchFamily="34" charset="0"/>
                <a:ea typeface="Calibri" panose="020F0502020204030204" pitchFamily="34" charset="0"/>
              </a:rPr>
              <a:t>Possible responses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i="0" dirty="0">
              <a:effectLst/>
              <a:latin typeface="Arial" panose="020B0604020202020204" pitchFamily="34"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i="1" dirty="0">
                <a:effectLst/>
                <a:latin typeface="Arial" panose="020B0604020202020204" pitchFamily="34" charset="0"/>
                <a:ea typeface="Calibri" panose="020F0502020204030204" pitchFamily="34" charset="0"/>
              </a:rPr>
              <a:t>Simile: ‘</a:t>
            </a:r>
            <a:r>
              <a:rPr lang="en-AU" sz="1800" dirty="0">
                <a:effectLst/>
                <a:latin typeface="Arial" panose="020B0604020202020204" pitchFamily="34" charset="0"/>
                <a:ea typeface="Calibri" panose="020F0502020204030204" pitchFamily="34" charset="0"/>
              </a:rPr>
              <a:t>as slow as a YouTube video with bad internet’ </a:t>
            </a:r>
            <a:r>
              <a:rPr lang="en-AU" sz="1800" b="1" dirty="0">
                <a:effectLst/>
                <a:latin typeface="Arial" panose="020B0604020202020204" pitchFamily="34" charset="0"/>
                <a:ea typeface="Calibri" panose="020F0502020204030204" pitchFamily="34" charset="0"/>
              </a:rPr>
              <a:t>Effect </a:t>
            </a:r>
            <a:r>
              <a:rPr lang="en-AU" sz="1800" dirty="0">
                <a:effectLst/>
                <a:latin typeface="Arial" panose="020B0604020202020204" pitchFamily="34" charset="0"/>
                <a:ea typeface="Calibri" panose="020F0502020204030204" pitchFamily="34" charset="0"/>
              </a:rPr>
              <a:t>– evokes the sluggish pace and frustration of experiencing slow internet.</a:t>
            </a:r>
            <a:endParaRPr lang="en-AU" sz="1800" b="1" dirty="0">
              <a:effectLst/>
              <a:latin typeface="Arial" panose="020B0604020202020204" pitchFamily="34" charset="0"/>
              <a:ea typeface="Calibri" panose="020F050202020403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1" i="1" dirty="0">
                <a:effectLst/>
                <a:latin typeface="Arial" panose="020B0604020202020204" pitchFamily="34" charset="0"/>
                <a:ea typeface="Calibri" panose="020F0502020204030204" pitchFamily="34" charset="0"/>
              </a:rPr>
              <a:t>Metaphors: ‘</a:t>
            </a:r>
            <a:r>
              <a:rPr lang="en-AU" sz="1800" dirty="0">
                <a:effectLst/>
                <a:latin typeface="Arial" panose="020B0604020202020204" pitchFamily="34" charset="0"/>
                <a:ea typeface="Calibri" panose="020F0502020204030204" pitchFamily="34" charset="0"/>
              </a:rPr>
              <a:t>a world where music is my heartbeat.’ </a:t>
            </a:r>
            <a:r>
              <a:rPr lang="en-AU" sz="1800" b="1" dirty="0">
                <a:effectLst/>
                <a:latin typeface="Arial" panose="020B0604020202020204" pitchFamily="34" charset="0"/>
                <a:ea typeface="Calibri" panose="020F0502020204030204" pitchFamily="34" charset="0"/>
              </a:rPr>
              <a:t>Effect</a:t>
            </a:r>
            <a:r>
              <a:rPr lang="en-AU" sz="1800" dirty="0">
                <a:effectLst/>
                <a:latin typeface="Arial" panose="020B0604020202020204" pitchFamily="34" charset="0"/>
                <a:ea typeface="Calibri" panose="020F0502020204030204" pitchFamily="34" charset="0"/>
              </a:rPr>
              <a:t>- symbolises individuality, creative expression connected intimately with her personal identity and individuality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Arial" panose="020B0604020202020204" pitchFamily="34" charset="0"/>
                <a:ea typeface="Calibri" panose="020F0502020204030204" pitchFamily="34" charset="0"/>
              </a:rPr>
              <a:t>‘I want to dance from my heart, not from Tik Tok.’ </a:t>
            </a:r>
            <a:r>
              <a:rPr lang="en-AU" sz="1800" b="1" dirty="0">
                <a:effectLst/>
                <a:latin typeface="Arial" panose="020B0604020202020204" pitchFamily="34" charset="0"/>
                <a:ea typeface="Calibri" panose="020F0502020204030204" pitchFamily="34" charset="0"/>
              </a:rPr>
              <a:t>Effect </a:t>
            </a:r>
            <a:r>
              <a:rPr lang="en-AU" sz="1800" dirty="0">
                <a:effectLst/>
                <a:latin typeface="Arial" panose="020B0604020202020204" pitchFamily="34" charset="0"/>
                <a:ea typeface="Calibri" panose="020F0502020204030204" pitchFamily="34" charset="0"/>
              </a:rPr>
              <a:t>– states her passionate desire for authenticity, rather than being constrained by society’s expectations. The term ‘Tik Tok’ also has connotations of shallow performative displays of a curated online self, rather than the authenticity symbolised by ‘the heart’.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kern="100" dirty="0">
              <a:latin typeface="Apto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080457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96479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endParaRPr lang="en-AU" b="1" dirty="0"/>
          </a:p>
          <a:p>
            <a:r>
              <a:rPr lang="en-AU" b="1" dirty="0"/>
              <a:t>Examples used in the text:</a:t>
            </a:r>
          </a:p>
          <a:p>
            <a:pPr marL="285750" indent="-285750">
              <a:buFont typeface="Arial" panose="020B0604020202020204" pitchFamily="34" charset="0"/>
              <a:buChar char="•"/>
            </a:pPr>
            <a:r>
              <a:rPr lang="en-AU" b="1" i="0" dirty="0"/>
              <a:t>Specificity is used when describing the creativity of childhood – </a:t>
            </a:r>
            <a:r>
              <a:rPr lang="en-AU" sz="1800" dirty="0">
                <a:effectLst/>
                <a:latin typeface="Arial" panose="020B0604020202020204" pitchFamily="34" charset="0"/>
                <a:ea typeface="Calibri" panose="020F0502020204030204" pitchFamily="34" charset="0"/>
              </a:rPr>
              <a:t>‘In  preschool we made artworks out of pasta and glitter paint. In primary school we dressed up in tiaras and capes and pretended to be the ruler of a kingdom, conversing with our multiple imaginary friends on what magical plans we had for the day. We starred as trees in our school plays and sang songs about the alphabet and albino kangaroos with the biggest smiles on our faces.’</a:t>
            </a:r>
          </a:p>
          <a:p>
            <a:pPr marL="285750" marR="0" indent="-285750">
              <a:lnSpc>
                <a:spcPct val="150000"/>
              </a:lnSpc>
              <a:spcBef>
                <a:spcPts val="1200"/>
              </a:spcBef>
              <a:spcAft>
                <a:spcPts val="600"/>
              </a:spcAft>
              <a:buFont typeface="Arial" panose="020B0604020202020204" pitchFamily="34" charset="0"/>
              <a:buChar char="•"/>
            </a:pPr>
            <a:r>
              <a:rPr lang="en-AU" sz="1800" b="1" i="1" dirty="0">
                <a:effectLst/>
                <a:latin typeface="Arial" panose="020B0604020202020204" pitchFamily="34" charset="0"/>
                <a:ea typeface="Calibri" panose="020F0502020204030204" pitchFamily="34" charset="0"/>
              </a:rPr>
              <a:t>Which is then contrasted to the restrictive nature of the education system – ‘</a:t>
            </a:r>
            <a:r>
              <a:rPr lang="en-AU" sz="1800" b="0" i="1" dirty="0">
                <a:effectLst/>
                <a:latin typeface="Arial" panose="020B0604020202020204" pitchFamily="34" charset="0"/>
                <a:ea typeface="Calibri" panose="020F0502020204030204" pitchFamily="34" charset="0"/>
              </a:rPr>
              <a:t>S</a:t>
            </a:r>
            <a:r>
              <a:rPr lang="en-AU" sz="1800" dirty="0">
                <a:effectLst/>
                <a:latin typeface="Arial" panose="020B0604020202020204" pitchFamily="34" charset="0"/>
                <a:ea typeface="Calibri" panose="020F0502020204030204" pitchFamily="34" charset="0"/>
              </a:rPr>
              <a:t>inging requires lessons where you have to sing scales and memorise different Italian words that indicate tempo, dynamic and style. Writing is about political issues, following the same template of point, explanation, example and link to thesis. Narrative writing is restricted to rewriting works of classical literature from the perspective of another character. We have been conditioned to groan when asked to read a book or a play, leaving teachers to remind us of the importance of Shakespeare every year in English.’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i="1" dirty="0"/>
              <a:t>Anaphora is used extensively at the end of the text </a:t>
            </a:r>
            <a:r>
              <a:rPr lang="en-AU" b="0" i="0" dirty="0"/>
              <a:t>– the </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repetition of ‘I want’ in the closing section serves to emphasise Swan’s desires and dreams. It creates a rhythmic flow that builds emotional intensity, highlighting her yearning for artistic expression. This repetition reinforces the urgency of her message and the importance of art in her identity.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latin typeface="Arial" panose="020B0604020202020204" pitchFamily="34" charset="0"/>
                <a:ea typeface="Calibri" panose="020F0502020204030204" pitchFamily="34" charset="0"/>
              </a:rPr>
              <a:t>‘I want to tell you who I am.</a:t>
            </a:r>
          </a:p>
          <a:p>
            <a:pPr marL="0" marR="0">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I want you to hear my silly stories.</a:t>
            </a:r>
          </a:p>
          <a:p>
            <a:pPr marL="0" marR="0">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I want to sing as loud as I can.</a:t>
            </a:r>
          </a:p>
          <a:p>
            <a:pPr marL="0" marR="0">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I want to dance from my heart, not from Tik Tok.</a:t>
            </a:r>
          </a:p>
          <a:p>
            <a:pPr marL="0" marR="0">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        I want to watch plays and movies, listen to music and look at artworks.’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985498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endParaRPr lang="en-AU" b="1" dirty="0"/>
          </a:p>
          <a:p>
            <a:r>
              <a:rPr lang="en-AU" dirty="0"/>
              <a:t>This slide can connect back to the slides on </a:t>
            </a:r>
            <a:r>
              <a:rPr lang="en-AU" b="1" dirty="0"/>
              <a:t>cohesion</a:t>
            </a:r>
            <a:r>
              <a:rPr lang="en-AU" dirty="0"/>
              <a:t> and </a:t>
            </a:r>
            <a:r>
              <a:rPr lang="en-AU" b="1" dirty="0"/>
              <a:t>anecdotal evidence</a:t>
            </a:r>
            <a:r>
              <a:rPr lang="en-AU" dirty="0"/>
              <a:t>. The class could discuss how these elements of structure and style are used effectively to achieve her purpose.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05584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 </a:t>
            </a:r>
            <a:endParaRPr lang="en-AU" b="1" dirty="0"/>
          </a:p>
          <a:p>
            <a:r>
              <a:rPr lang="en-AU" kern="100" dirty="0">
                <a:effectLst/>
                <a:ea typeface="Aptos" panose="020B0004020202020204" pitchFamily="34" charset="0"/>
              </a:rPr>
              <a:t>Short, punchy sentences convey urgency and passion, while longer, reflective passages allow for deeper contemplation of the themes. </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88801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D9ED2-9EE2-7751-B5CC-1197684CF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314DA-F2FA-A349-631D-AB32F9029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E6E28-CA84-2C3B-920E-F5F64D525F57}"/>
              </a:ext>
            </a:extLst>
          </p:cNvPr>
          <p:cNvSpPr>
            <a:spLocks noGrp="1"/>
          </p:cNvSpPr>
          <p:nvPr>
            <p:ph type="body" idx="1"/>
          </p:nvPr>
        </p:nvSpPr>
        <p:spPr/>
        <p:txBody>
          <a:bodyPr/>
          <a:lstStyle/>
          <a:p>
            <a:pPr>
              <a:lnSpc>
                <a:spcPct val="150000"/>
              </a:lnSpc>
              <a:spcBef>
                <a:spcPts val="1200"/>
              </a:spcBef>
              <a:spcAft>
                <a:spcPts val="600"/>
              </a:spcAft>
              <a:defRPr/>
            </a:pPr>
            <a:r>
              <a:rPr lang="en-AU" sz="1800" b="1" dirty="0">
                <a:latin typeface="Arial"/>
                <a:ea typeface="Calibri"/>
                <a:cs typeface="Arial"/>
              </a:rPr>
              <a:t>Teacher notes:</a:t>
            </a:r>
            <a:r>
              <a:rPr lang="en-AU" sz="1800" dirty="0">
                <a:latin typeface="Arial"/>
                <a:ea typeface="Calibri"/>
                <a:cs typeface="Arial"/>
              </a:rPr>
              <a:t> the following slides on persuasive and analytical writing are designed to develop students' understanding of the codes and conventions as well as language forms and features that are typical of persuasive and imaginative writing forms. In order to manage students' cognitive load, they will be asked to identify and discuss the codes and conventions of both a typical and imaginative text, making connections with the writer's purpose, before being asked to analyse the effect of these on the audience in later slides. </a:t>
            </a:r>
            <a:endParaRPr lang="en-AU" sz="1800" dirty="0">
              <a:effectLst/>
              <a:latin typeface="Arial" panose="020B0604020202020204" pitchFamily="34" charset="0"/>
              <a:ea typeface="Calibri" panose="020F0502020204030204" pitchFamily="34" charset="0"/>
            </a:endParaRPr>
          </a:p>
          <a:p>
            <a:pPr marL="342900" marR="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DC465B33-C146-7994-AE31-D67BA509B680}"/>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76846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this slide has been used to identify the </a:t>
            </a:r>
            <a:r>
              <a:rPr lang="en-AU" b="1" dirty="0">
                <a:latin typeface="Arial"/>
                <a:cs typeface="Arial"/>
              </a:rPr>
              <a:t>e</a:t>
            </a:r>
            <a:r>
              <a:rPr lang="en-AU" dirty="0">
                <a:latin typeface="Arial"/>
                <a:cs typeface="Arial"/>
              </a:rPr>
              <a:t>xplicit teaching </a:t>
            </a:r>
            <a:r>
              <a:rPr lang="en-AU" strike="sngStrike" dirty="0">
                <a:latin typeface="Arial"/>
                <a:cs typeface="Arial"/>
              </a:rPr>
              <a:t>learning </a:t>
            </a:r>
            <a:r>
              <a:rPr lang="en-AU" b="1" dirty="0">
                <a:solidFill>
                  <a:schemeClr val="tx1"/>
                </a:solidFill>
                <a:latin typeface="Public Sans"/>
              </a:rPr>
              <a:t>strategies sharing learning intentions and sharing success criteria. This slide</a:t>
            </a:r>
            <a:r>
              <a:rPr lang="en-AU" b="1" dirty="0">
                <a:solidFill>
                  <a:srgbClr val="FF0000"/>
                </a:solidFill>
                <a:latin typeface="Arial"/>
                <a:cs typeface="Arial"/>
              </a:rPr>
              <a:t> </a:t>
            </a:r>
            <a:r>
              <a:rPr lang="en-AU" dirty="0">
                <a:latin typeface="Arial"/>
                <a:cs typeface="Arial"/>
              </a:rPr>
              <a:t>should be deleted or hidden when using in a classroom setting. </a:t>
            </a:r>
            <a:endParaRPr lang="en-US" dirty="0"/>
          </a:p>
          <a:p>
            <a:pPr marL="285750" indent="-285750">
              <a:buFont typeface="Arial"/>
              <a:buChar char="•"/>
            </a:pPr>
            <a:r>
              <a:rPr lang="en-AU" dirty="0">
                <a:latin typeface="Arial"/>
                <a:cs typeface="Arial"/>
              </a:rPr>
              <a:t>Sharing learning intentions allows a teacher to effectively communicate </a:t>
            </a:r>
            <a:r>
              <a:rPr lang="en-AU" b="1" dirty="0">
                <a:latin typeface="Arial"/>
                <a:cs typeface="Arial"/>
              </a:rPr>
              <a:t>the </a:t>
            </a:r>
            <a:r>
              <a:rPr lang="en-AU" dirty="0">
                <a:latin typeface="Arial"/>
                <a:cs typeface="Arial"/>
              </a:rPr>
              <a:t>learning goal with students. They allow students to connect new learning to existing knowledge, skills and understanding. </a:t>
            </a:r>
            <a:endParaRPr lang="en-AU" dirty="0">
              <a:cs typeface="Arial"/>
            </a:endParaRPr>
          </a:p>
          <a:p>
            <a:pPr marL="285750" indent="-285750">
              <a:buFont typeface="Arial"/>
              <a:buChar char="•"/>
            </a:pPr>
            <a:r>
              <a:rPr lang="en-AU" dirty="0">
                <a:latin typeface="Arial"/>
                <a:cs typeface="Arial"/>
              </a:rPr>
              <a:t>When used with success criteria, students have a clear idea of the learning goal and how to get there (AERO 2024). </a:t>
            </a:r>
            <a:endParaRPr lang="en-AU" dirty="0">
              <a:cs typeface="Arial"/>
            </a:endParaRPr>
          </a:p>
          <a:p>
            <a:pPr marL="285750" indent="-285750">
              <a:buFont typeface="Arial"/>
              <a:buChar char="•"/>
            </a:pPr>
            <a:r>
              <a:rPr lang="en-AU" dirty="0">
                <a:latin typeface="Arial"/>
                <a:cs typeface="Arial"/>
              </a:rPr>
              <a:t>The sample </a:t>
            </a:r>
            <a:r>
              <a:rPr lang="en-AU" b="1" dirty="0">
                <a:latin typeface="Arial"/>
                <a:cs typeface="Arial"/>
              </a:rPr>
              <a:t>learning intentions and </a:t>
            </a:r>
            <a:r>
              <a:rPr lang="en-AU" dirty="0">
                <a:latin typeface="Arial"/>
                <a:cs typeface="Arial"/>
              </a:rPr>
              <a:t>success criteria on slide 13 are aligned to the syllabus. The </a:t>
            </a:r>
            <a:r>
              <a:rPr lang="en-AU" b="1" dirty="0">
                <a:latin typeface="Arial"/>
                <a:cs typeface="Arial"/>
              </a:rPr>
              <a:t>success criteria </a:t>
            </a:r>
            <a:r>
              <a:rPr lang="en-AU" dirty="0">
                <a:latin typeface="Arial"/>
                <a:cs typeface="Arial"/>
              </a:rPr>
              <a:t>break the learning intention into smaller and more manageable actions. They show students what they must do, say, make, create or perform to demonstrate their learning (Griffin 2018).</a:t>
            </a:r>
            <a:endParaRPr lang="en-AU" dirty="0">
              <a:solidFill>
                <a:srgbClr val="000000"/>
              </a:solidFill>
              <a:cs typeface="Arial"/>
            </a:endParaRPr>
          </a:p>
          <a:p>
            <a:pPr marL="285750" indent="-285750">
              <a:buFont typeface="Arial"/>
              <a:buChar char="•"/>
            </a:pPr>
            <a:r>
              <a:rPr lang="en-AU" b="1" i="0" dirty="0">
                <a:solidFill>
                  <a:srgbClr val="333333"/>
                </a:solidFill>
                <a:effectLst/>
                <a:latin typeface="Public Sans"/>
                <a:cs typeface="Arial"/>
              </a:rPr>
              <a:t>Success criteria</a:t>
            </a:r>
            <a:r>
              <a:rPr lang="en-AU" b="1" i="0" dirty="0">
                <a:solidFill>
                  <a:srgbClr val="333333"/>
                </a:solidFill>
                <a:effectLst/>
                <a:latin typeface="Public Sans"/>
              </a:rPr>
              <a:t> are communicated to students in ways they understand. Teachers use their expertise to guide student thinking, and often model and use exemplars to show students what success 'looks like</a:t>
            </a:r>
            <a:endParaRPr lang="en-AU"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panose="020B0604020202020204" pitchFamily="34" charset="0"/>
                <a:cs typeface="Arial" panose="020B0604020202020204" pitchFamily="34" charset="0"/>
              </a:rPr>
              <a:t>For more information</a:t>
            </a:r>
            <a:r>
              <a:rPr lang="en-AU" b="1" dirty="0">
                <a:latin typeface="Arial" panose="020B0604020202020204" pitchFamily="34" charset="0"/>
                <a:cs typeface="Arial" panose="020B0604020202020204" pitchFamily="34" charset="0"/>
              </a:rPr>
              <a:t>, s</a:t>
            </a:r>
            <a:r>
              <a:rPr lang="en-AU" dirty="0">
                <a:latin typeface="Arial" panose="020B0604020202020204" pitchFamily="34" charset="0"/>
                <a:cs typeface="Arial" panose="020B0604020202020204" pitchFamily="34" charset="0"/>
              </a:rPr>
              <a:t>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kern="100" dirty="0">
              <a:latin typeface="Apto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kern="100" dirty="0">
                <a:latin typeface="Aptos"/>
                <a:ea typeface="Aptos" panose="020B0004020202020204" pitchFamily="34" charset="0"/>
                <a:cs typeface="Times New Roman" panose="02020603050405020304" pitchFamily="18" charset="0"/>
              </a:rPr>
              <a:t>The word 'highlight' has been used throughout the PowerPoint to indicate a process of annotating the text. Students could: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00" dirty="0">
                <a:latin typeface="Aptos"/>
                <a:ea typeface="Aptos" panose="020B0004020202020204" pitchFamily="34" charset="0"/>
                <a:cs typeface="Times New Roman" panose="02020603050405020304" pitchFamily="18" charset="0"/>
              </a:rPr>
              <a:t>choose to use actual highlighters with different colour codes and write a key on the side of the text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00" dirty="0">
                <a:latin typeface="Aptos"/>
                <a:ea typeface="Aptos" panose="020B0004020202020204" pitchFamily="34" charset="0"/>
                <a:cs typeface="Times New Roman" panose="02020603050405020304" pitchFamily="18" charset="0"/>
              </a:rPr>
              <a:t>circle, underline, square, squiggle and so on</a:t>
            </a:r>
            <a:r>
              <a:rPr lang="en-AU" b="1" kern="100" dirty="0">
                <a:latin typeface="Aptos"/>
                <a:ea typeface="Aptos" panose="020B0004020202020204" pitchFamily="34" charset="0"/>
                <a:cs typeface="Times New Roman" panose="02020603050405020304" pitchFamily="18" charset="0"/>
              </a:rPr>
              <a:t> </a:t>
            </a:r>
            <a:r>
              <a:rPr lang="en-AU" b="0" kern="100" dirty="0">
                <a:latin typeface="Aptos"/>
                <a:ea typeface="Aptos" panose="020B0004020202020204" pitchFamily="34" charset="0"/>
                <a:cs typeface="Times New Roman" panose="02020603050405020304" pitchFamily="18" charset="0"/>
              </a:rPr>
              <a:t>to highlight different language forms and features using a ‘key’ that they can understand</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kern="100" dirty="0">
                <a:latin typeface="Aptos"/>
                <a:ea typeface="Aptos" panose="020B0004020202020204" pitchFamily="34" charset="0"/>
                <a:cs typeface="Times New Roman" panose="02020603050405020304" pitchFamily="18" charset="0"/>
              </a:rPr>
              <a:t>use sticky notes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kern="100" dirty="0">
                <a:latin typeface="Aptos"/>
                <a:ea typeface="Aptos" panose="020B0004020202020204" pitchFamily="34" charset="0"/>
                <a:cs typeface="Times New Roman" panose="02020603050405020304" pitchFamily="18" charset="0"/>
              </a:rPr>
              <a:t>use the highlight or comment feature to identify language forms and features if working with a digital copy of the text.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kern="100" dirty="0">
              <a:latin typeface="Apto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kern="100" dirty="0">
              <a:latin typeface="Apto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kern="100" dirty="0">
              <a:latin typeface="Apto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kern="100" dirty="0">
              <a:latin typeface="Aptos"/>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4793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guide students to develop an understanding of the focus language feature of this slide. When students have a clear understanding of the language feature, they should annotate the text for examples of the feature.</a:t>
            </a:r>
          </a:p>
          <a:p>
            <a:endParaRPr lang="en-AU" b="1" dirty="0"/>
          </a:p>
          <a:p>
            <a:r>
              <a:rPr lang="en-AU" b="0" dirty="0"/>
              <a:t>R</a:t>
            </a:r>
            <a:r>
              <a:rPr lang="en-AU" dirty="0"/>
              <a:t>efer to this slide when students explore the </a:t>
            </a:r>
            <a:r>
              <a:rPr lang="en-AU" b="1" dirty="0"/>
              <a:t>later </a:t>
            </a:r>
            <a:r>
              <a:rPr lang="en-AU" dirty="0"/>
              <a:t>slide on Swan’s </a:t>
            </a:r>
            <a:r>
              <a:rPr lang="en-AU" b="1" dirty="0"/>
              <a:t>stream-of consciousness.</a:t>
            </a:r>
            <a:r>
              <a:rPr lang="en-AU" dirty="0"/>
              <a:t> Her use of temporal markers could also be an important cohesive device here.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931906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endParaRPr lang="en-AU" b="1" dirty="0"/>
          </a:p>
          <a:p>
            <a:r>
              <a:rPr lang="en-AU" dirty="0"/>
              <a:t>The teacher may need to teach or revise Aristotle’s concepts of ‘Logos, Ethos and Pathos’. </a:t>
            </a:r>
            <a:r>
              <a:rPr lang="en-AU" sz="1800" kern="1400" spc="-50" dirty="0">
                <a:solidFill>
                  <a:srgbClr val="002664"/>
                </a:solidFill>
                <a:effectLst/>
                <a:latin typeface="Arial" panose="020B0604020202020204" pitchFamily="34" charset="0"/>
                <a:ea typeface="Yu Gothic Light" panose="020B0300000000000000" pitchFamily="34" charset="-128"/>
                <a:cs typeface="Times New Roman" panose="02020603050405020304" pitchFamily="18" charset="0"/>
              </a:rPr>
              <a:t>Definitions and support materials for teachers can be found in ‘</a:t>
            </a:r>
            <a:r>
              <a:rPr lang="en-AU" sz="1800" b="1" dirty="0">
                <a:solidFill>
                  <a:srgbClr val="002664"/>
                </a:solidFill>
                <a:effectLst/>
                <a:latin typeface="Arial" panose="020B0604020202020204" pitchFamily="34" charset="0"/>
                <a:ea typeface="Calibri" panose="020F0502020204030204" pitchFamily="34" charset="0"/>
              </a:rPr>
              <a:t>Speak the speech’ – Year 7, Term 3 – </a:t>
            </a:r>
            <a:r>
              <a:rPr lang="en-AU" sz="1800" b="0" dirty="0">
                <a:solidFill>
                  <a:srgbClr val="002664"/>
                </a:solidFill>
                <a:effectLst/>
                <a:latin typeface="Arial" panose="020B0604020202020204" pitchFamily="34" charset="0"/>
                <a:ea typeface="Calibri" panose="020F0502020204030204" pitchFamily="34" charset="0"/>
              </a:rPr>
              <a:t>Resources and activities part 2, Phases 3 and 4 (integrated Phase 5)</a:t>
            </a:r>
          </a:p>
          <a:p>
            <a:pPr marL="0" marR="0">
              <a:lnSpc>
                <a:spcPct val="150000"/>
              </a:lnSpc>
              <a:spcBef>
                <a:spcPts val="1800"/>
              </a:spcBef>
              <a:spcAft>
                <a:spcPts val="600"/>
              </a:spcAft>
            </a:pPr>
            <a:endParaRPr lang="en-AU" sz="1800" b="1" dirty="0">
              <a:solidFill>
                <a:srgbClr val="002664"/>
              </a:solidFill>
              <a:effectLst/>
              <a:latin typeface="Arial" panose="020B0604020202020204" pitchFamily="34" charset="0"/>
              <a:ea typeface="Calibri" panose="020F0502020204030204" pitchFamily="34" charset="0"/>
            </a:endParaRPr>
          </a:p>
          <a:p>
            <a:pPr marL="0" marR="0">
              <a:lnSpc>
                <a:spcPct val="150000"/>
              </a:lnSpc>
              <a:spcBef>
                <a:spcPts val="1800"/>
              </a:spcBef>
              <a:spcAft>
                <a:spcPts val="600"/>
              </a:spcAft>
            </a:pPr>
            <a:r>
              <a:rPr lang="en-AU" sz="1800" b="0" dirty="0">
                <a:solidFill>
                  <a:srgbClr val="002664"/>
                </a:solidFill>
                <a:effectLst/>
                <a:latin typeface="Arial" panose="020B0604020202020204" pitchFamily="34" charset="0"/>
                <a:ea typeface="Calibri" panose="020F0502020204030204" pitchFamily="34" charset="0"/>
              </a:rPr>
              <a:t>See also https://sites.google.com/education.nsw.gov.au/7-10-lfh-support-2/stage4/english/stage-4-english-week-g for further support.</a:t>
            </a:r>
          </a:p>
          <a:p>
            <a:pPr marL="0" marR="0">
              <a:lnSpc>
                <a:spcPct val="150000"/>
              </a:lnSpc>
              <a:spcBef>
                <a:spcPts val="1800"/>
              </a:spcBef>
              <a:spcAft>
                <a:spcPts val="600"/>
              </a:spcAft>
            </a:pPr>
            <a:endParaRPr lang="en-AU" sz="1800" b="1" dirty="0">
              <a:solidFill>
                <a:srgbClr val="002664"/>
              </a:solidFill>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289726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80528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kern="100" dirty="0">
                <a:latin typeface="Aptos"/>
                <a:ea typeface="Aptos" panose="020B0004020202020204" pitchFamily="34" charset="0"/>
                <a:cs typeface="Times New Roman" panose="02020603050405020304" pitchFamily="18" charset="0"/>
              </a:rPr>
              <a:t>Teacher note: </a:t>
            </a:r>
            <a:r>
              <a:rPr lang="en-AU"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705858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kern="100" dirty="0">
                <a:latin typeface="Aptos"/>
                <a:ea typeface="Aptos" panose="020B0004020202020204" pitchFamily="34" charset="0"/>
                <a:cs typeface="Times New Roman" panose="02020603050405020304" pitchFamily="18" charset="0"/>
              </a:rPr>
              <a:t>Teacher note: </a:t>
            </a:r>
            <a:r>
              <a:rPr lang="en-AU" sz="1800" b="0" kern="100" dirty="0">
                <a:latin typeface="Aptos"/>
                <a:ea typeface="Aptos" panose="020B0004020202020204" pitchFamily="34" charset="0"/>
                <a:cs typeface="Times New Roman" panose="02020603050405020304" pitchFamily="18" charset="0"/>
              </a:rPr>
              <a:t>guide students to develop an understanding of the focus language feature of this slide. When students have a clear understanding of the language feature, they should annotate the text for examples of the feature. </a:t>
            </a:r>
            <a:endParaRPr lang="en-AU"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kern="100" dirty="0">
                <a:effectLst/>
                <a:latin typeface="Aptos" panose="020B0004020202020204" pitchFamily="34" charset="0"/>
                <a:ea typeface="Aptos" panose="020B0004020202020204" pitchFamily="34" charset="0"/>
                <a:cs typeface="Times New Roman" panose="02020603050405020304" pitchFamily="18" charset="0"/>
              </a:rPr>
              <a:t>Like 1</a:t>
            </a:r>
            <a:r>
              <a:rPr lang="en-AU" sz="1800" b="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AU" sz="1800" b="0" kern="100" dirty="0">
                <a:effectLst/>
                <a:latin typeface="Aptos" panose="020B0004020202020204" pitchFamily="34" charset="0"/>
                <a:ea typeface="Aptos" panose="020B0004020202020204" pitchFamily="34" charset="0"/>
                <a:cs typeface="Times New Roman" panose="02020603050405020304" pitchFamily="18" charset="0"/>
              </a:rPr>
              <a:t> person POV and emotive appeal, anecdotes can also be a feature of imaginative texts. These three slides can therefore help to facilitate a discussion about the hybrid nature of the text and how this fulfils Swan’s purpose overall. Note the use of temporal markers as well to structure the flow of her ideas throughout the text.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27034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51048-D971-6722-B640-AFEDD7AB3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67082-4E13-2B56-6E59-09FC8B6D7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BDF53-CCF6-BDE9-C175-E8669BC12A37}"/>
              </a:ext>
            </a:extLst>
          </p:cNvPr>
          <p:cNvSpPr>
            <a:spLocks noGrp="1"/>
          </p:cNvSpPr>
          <p:nvPr>
            <p:ph type="body" idx="1"/>
          </p:nvPr>
        </p:nvSpPr>
        <p:spPr/>
        <p:txBody>
          <a:bodyPr/>
          <a:lstStyle/>
          <a:p>
            <a:pPr marL="0" marR="0" lvl="0" indent="0">
              <a:lnSpc>
                <a:spcPct val="150000"/>
              </a:lnSpc>
              <a:spcBef>
                <a:spcPts val="1200"/>
              </a:spcBef>
              <a:spcAft>
                <a:spcPts val="600"/>
              </a:spcAft>
              <a:buFont typeface="Symbol" panose="05050102010706020507" pitchFamily="18" charset="2"/>
              <a:buNone/>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D9CB24EF-8504-CCB4-0A6C-614CF70193CD}"/>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177167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remind students that they were first introduced to the Seldon method in the ‘</a:t>
            </a:r>
            <a:r>
              <a:rPr lang="en-AU" b="1" dirty="0"/>
              <a:t>Seeing through a text’ – Year 7, Term 2 </a:t>
            </a:r>
            <a:r>
              <a:rPr lang="en-AU" dirty="0"/>
              <a:t>program. Review the components of writing analytically with the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490563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2AF5-66E3-0395-BE56-96E009BFC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74767-053C-CD52-6D41-77F67F640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61E52-0E16-AAA9-E146-698C776D8524}"/>
              </a:ext>
            </a:extLst>
          </p:cNvPr>
          <p:cNvSpPr>
            <a:spLocks noGrp="1"/>
          </p:cNvSpPr>
          <p:nvPr>
            <p:ph type="body" idx="1"/>
          </p:nvPr>
        </p:nvSpPr>
        <p:spPr/>
        <p:txBody>
          <a:bodyPr/>
          <a:lstStyle/>
          <a:p>
            <a:r>
              <a:rPr lang="en-AU" b="1" dirty="0"/>
              <a:t>Teacher note: </a:t>
            </a:r>
            <a:r>
              <a:rPr lang="en-AU" dirty="0"/>
              <a:t>point out the different elements of the Seldon method. Provide students with a template for writing their own responses.</a:t>
            </a:r>
          </a:p>
        </p:txBody>
      </p:sp>
      <p:sp>
        <p:nvSpPr>
          <p:cNvPr id="4" name="Slide Number Placeholder 3">
            <a:extLst>
              <a:ext uri="{FF2B5EF4-FFF2-40B4-BE49-F238E27FC236}">
                <a16:creationId xmlns:a16="http://schemas.microsoft.com/office/drawing/2014/main" id="{9813C910-189D-4651-328F-5766A7AC8556}"/>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738896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deconstruct the sample response with the class. Identify the different language features that make this response analytical.</a:t>
            </a: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82187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strike="noStrike" dirty="0">
              <a:latin typeface="Arial" panose="020B0604020202020204" pitchFamily="34" charset="0"/>
              <a:cs typeface="Arial" panose="020B0604020202020204" pitchFamily="34" charset="0"/>
            </a:endParaRPr>
          </a:p>
          <a:p>
            <a:pPr marL="171450" indent="-171450">
              <a:buFont typeface="Arial"/>
              <a:buChar char="•"/>
              <a:defRPr/>
            </a:pPr>
            <a:r>
              <a:rPr lang="en-AU" dirty="0">
                <a:latin typeface="Arial"/>
                <a:cs typeface="Arial"/>
              </a:rPr>
              <a:t>Adapt </a:t>
            </a:r>
            <a:r>
              <a:rPr lang="en-AU" b="0" dirty="0">
                <a:latin typeface="Arial"/>
                <a:cs typeface="Arial"/>
              </a:rPr>
              <a:t>the provided learning intentions and success criteria (LISC), in line with the syllabus, as required </a:t>
            </a:r>
            <a:r>
              <a:rPr lang="en-AU" b="0" strike="noStrike" dirty="0">
                <a:latin typeface="Arial"/>
                <a:cs typeface="Arial"/>
              </a:rPr>
              <a:t>to suit the needs of your students.</a:t>
            </a:r>
          </a:p>
          <a:p>
            <a:pPr marL="171450" indent="-171450">
              <a:buFont typeface="Arial"/>
              <a:buChar char="•"/>
              <a:defRPr/>
            </a:pPr>
            <a:r>
              <a:rPr lang="en-AU" b="0" strike="noStrike" dirty="0">
                <a:latin typeface="Arial"/>
                <a:cs typeface="Arial"/>
              </a:rPr>
              <a:t>LISC is usually shared first or early in the lesson</a:t>
            </a:r>
            <a:r>
              <a:rPr lang="en-AU" b="0" dirty="0">
                <a:latin typeface="Arial"/>
                <a:cs typeface="Arial"/>
              </a:rPr>
              <a:t> and is explained by the teacher who checks for understanding. </a:t>
            </a:r>
            <a:endParaRPr lang="en-AU" b="0" dirty="0">
              <a:latin typeface="Public Sans"/>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dirty="0"/>
              <a:t>LISC is referred to regularly to check for understanding, provide feedback or as a self-assessment tool (Wiliam and Leahy 2015). </a:t>
            </a:r>
          </a:p>
          <a:p>
            <a:pPr marL="171450" indent="-171450">
              <a:buFont typeface="Arial"/>
              <a:buChar char="•"/>
              <a:defRPr/>
            </a:pPr>
            <a:r>
              <a:rPr lang="en-AU" b="0" dirty="0">
                <a:latin typeface="Public Sans"/>
              </a:rPr>
              <a:t>Learning intentions and success criteria can be supported by exemplars, such as 'What A Good One Looks Like' (WAGOLL) or exemplars to demonstrate success criteria (Clarke 2021)</a:t>
            </a: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dirty="0"/>
              <a:t>For more information on sharing learning intentions and success criteria, see </a:t>
            </a:r>
            <a:r>
              <a:rPr lang="en-AU" b="0" dirty="0">
                <a:hlinkClick r:id="rId3"/>
              </a:rPr>
              <a:t>Sharing learning intentions and success criteria – technique guide</a:t>
            </a:r>
            <a:endParaRPr lang="en-AU" b="0" dirty="0"/>
          </a:p>
          <a:p>
            <a:pPr marL="0" marR="0" lvl="0" indent="0" algn="l" defTabSz="1219170" rtl="0" eaLnBrk="1" fontAlgn="auto" latinLnBrk="0" hangingPunct="1">
              <a:lnSpc>
                <a:spcPct val="100000"/>
              </a:lnSpc>
              <a:spcBef>
                <a:spcPts val="0"/>
              </a:spcBef>
              <a:spcAft>
                <a:spcPts val="0"/>
              </a:spcAft>
              <a:buClrTx/>
              <a:buSzTx/>
              <a:buFont typeface="Arial"/>
              <a:buNone/>
              <a:tabLst/>
              <a:defRPr/>
            </a:pPr>
            <a:endParaRPr lang="en-AU" b="0" dirty="0">
              <a:latin typeface="Arial" panose="020B0604020202020204" pitchFamily="34" charset="0"/>
              <a:cs typeface="Arial" panose="020B0604020202020204" pitchFamily="34" charset="0"/>
            </a:endParaRPr>
          </a:p>
          <a:p>
            <a:pPr>
              <a:defRPr/>
            </a:pPr>
            <a:r>
              <a:rPr lang="en-AU" b="0" dirty="0">
                <a:latin typeface="Public Sans"/>
              </a:rPr>
              <a:t>For more information on planning learning intentions and success criteria, see </a:t>
            </a:r>
            <a:r>
              <a:rPr lang="en-AU" b="0" dirty="0">
                <a:latin typeface="Public Sans"/>
                <a:hlinkClick r:id="rId4"/>
              </a:rPr>
              <a:t>Planning syllabus-aligned learning intentions and success criteria– technique guide</a:t>
            </a:r>
            <a:endParaRPr lang="en-AU" b="0" dirty="0">
              <a:latin typeface="Public San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should select one of the statements and respond analytically using evidence from the text. Provide additional support to students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1086710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CE45A-59F9-4421-CCE9-0440CC51A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7D85A-2D48-A905-F8B1-015B4ABC1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E0581-20B9-108F-7944-D08878D01FD5}"/>
              </a:ext>
            </a:extLst>
          </p:cNvPr>
          <p:cNvSpPr>
            <a:spLocks noGrp="1"/>
          </p:cNvSpPr>
          <p:nvPr>
            <p:ph type="body" idx="1"/>
          </p:nvPr>
        </p:nvSpPr>
        <p:spPr/>
        <p:txBody>
          <a:bodyPr/>
          <a:lstStyle/>
          <a:p>
            <a:pPr marL="342900" marR="0" lvl="0" indent="-342900">
              <a:lnSpc>
                <a:spcPct val="150000"/>
              </a:lnSpc>
              <a:spcBef>
                <a:spcPts val="1200"/>
              </a:spcBef>
              <a:spcAft>
                <a:spcPts val="600"/>
              </a:spcAft>
              <a:buFont typeface="Symbol" panose="05050102010706020507" pitchFamily="18" charset="2"/>
              <a:buChar cha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64DBB4CA-8379-B497-E466-25166DA5618E}"/>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496460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students experiment with the use of hybrid form, using ‘Nomad’ as a model text to experiment with some of these techniques in their own writing.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455965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727EA-4CF7-E1DD-2B36-15FB8F08A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AD786-05DC-CD8E-992E-C58B2C117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A4842-F5B8-E391-9278-2CA5ACE8AE7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A5F0D3A-D1F1-2BB5-3A0A-F7EEDF6D87B7}"/>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17505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information summarises the text complexity of the model text.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5469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information summarises the text complexity of the model text.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06170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9E50-55CC-B726-827B-2B1E64ECC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C20AC-2C4B-76F8-08A7-5D443FBC8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485B4-92A4-643A-3CD0-3C0CCE96333C}"/>
              </a:ext>
            </a:extLst>
          </p:cNvPr>
          <p:cNvSpPr>
            <a:spLocks noGrp="1"/>
          </p:cNvSpPr>
          <p:nvPr>
            <p:ph type="body" idx="1"/>
          </p:nvPr>
        </p:nvSpPr>
        <p:spPr/>
        <p:txBody>
          <a:bodyPr/>
          <a:lstStyle/>
          <a:p>
            <a:r>
              <a:rPr lang="en-AU" b="1" dirty="0">
                <a:latin typeface="Arial"/>
                <a:cs typeface="Arial"/>
              </a:rPr>
              <a:t>Teacher note:</a:t>
            </a:r>
            <a:r>
              <a:rPr lang="en-AU" dirty="0">
                <a:latin typeface="Arial"/>
                <a:cs typeface="Arial"/>
              </a:rPr>
              <a:t> teachers could discuss the denotation and connotation of the word 'nomad’. Students should complete a Frayer diagram to understand the term.</a:t>
            </a:r>
          </a:p>
          <a:p>
            <a:endParaRPr lang="en-AU" dirty="0">
              <a:latin typeface="Arial"/>
              <a:cs typeface="Arial"/>
            </a:endParaRPr>
          </a:p>
          <a:p>
            <a:r>
              <a:rPr lang="en-AU" dirty="0">
                <a:latin typeface="Arial"/>
                <a:cs typeface="Arial"/>
              </a:rPr>
              <a:t>The online Oxford dictionary defines 'nomad’ as:</a:t>
            </a:r>
          </a:p>
          <a:p>
            <a:r>
              <a:rPr lang="en-AU" i="1" dirty="0"/>
              <a:t>noun</a:t>
            </a:r>
            <a:endParaRPr lang="en-AU" dirty="0"/>
          </a:p>
          <a:p>
            <a:pPr marL="285750" indent="-285750">
              <a:buFont typeface="Arial"/>
              <a:buChar char="•"/>
            </a:pPr>
            <a:r>
              <a:rPr lang="en-AU" dirty="0">
                <a:latin typeface="Arial"/>
                <a:cs typeface="Arial"/>
              </a:rPr>
              <a:t>a member of a people that travels from place to place to find fresh pasture</a:t>
            </a:r>
            <a:r>
              <a:rPr lang="en-AU" u="none" dirty="0">
                <a:latin typeface="Arial"/>
                <a:cs typeface="Arial"/>
              </a:rPr>
              <a:t> </a:t>
            </a:r>
            <a:r>
              <a:rPr lang="en-AU" dirty="0">
                <a:latin typeface="Arial"/>
                <a:cs typeface="Arial"/>
              </a:rPr>
              <a:t>for its animals and has no permanent home. For example, ‘the withering of their grasslands forced the nomads of the Sahara to descend into the Nile valley.’</a:t>
            </a:r>
          </a:p>
          <a:p>
            <a:pPr marL="285750" indent="-285750">
              <a:buFont typeface="Arial"/>
              <a:buChar char="•"/>
            </a:pPr>
            <a:r>
              <a:rPr lang="en-AU" dirty="0">
                <a:latin typeface="Arial"/>
                <a:cs typeface="Arial"/>
              </a:rPr>
              <a:t>a person who does not stay long in the same place; a wanderer. For example, ‘Dolly was a nomad who had finally taken root in Hawaii.’ </a:t>
            </a:r>
          </a:p>
          <a:p>
            <a:r>
              <a:rPr lang="en-AU" dirty="0">
                <a:hlinkClick r:id="rId3"/>
              </a:rPr>
              <a:t>definition nomad - Search</a:t>
            </a:r>
            <a:endParaRPr lang="en-AU" dirty="0"/>
          </a:p>
          <a:p>
            <a:r>
              <a:rPr lang="en-AU" dirty="0">
                <a:latin typeface="Arial"/>
                <a:cs typeface="Arial"/>
              </a:rPr>
              <a:t>Within the Western cultural tradition, the term 'nomad' has connotations that evoke images of an exotic, foreign land, of adventure and freedom from social conformity</a:t>
            </a:r>
            <a:endParaRPr lang="en-AU" dirty="0"/>
          </a:p>
          <a:p>
            <a:endParaRPr lang="en-AU" dirty="0"/>
          </a:p>
        </p:txBody>
      </p:sp>
      <p:sp>
        <p:nvSpPr>
          <p:cNvPr id="4" name="Slide Number Placeholder 3">
            <a:extLst>
              <a:ext uri="{FF2B5EF4-FFF2-40B4-BE49-F238E27FC236}">
                <a16:creationId xmlns:a16="http://schemas.microsoft.com/office/drawing/2014/main" id="{73F09F3C-8C6C-220E-099C-0B42EE42BBD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74105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should complete a visual representation of the word to clarify understanding.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guide students through the information and activity on the slide to develop an in a class discussion. They identify the thematic concern of the text.</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90887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4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5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03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842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0636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152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07027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8139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839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291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3668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9092354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whitlam.org/what-matters-2020-finalists-1/2020/8/10/nomad-1" TargetMode="External"/><Relationship Id="rId13" Type="http://schemas.openxmlformats.org/officeDocument/2006/relationships/hyperlink" Target="https://education.nsw.gov.au/teaching-and-learning/curriculum/literacy-and-numeracy/teaching-and-learning-resources/literacy/secondary-literac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12" Type="http://schemas.openxmlformats.org/officeDocument/2006/relationships/hyperlink" Target="https://education.nsw.gov.au/teaching-and-learning/curriculum/explicit-teaching/explicit-teaching-strategies"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www.oed.com/" TargetMode="External"/><Relationship Id="rId5" Type="http://schemas.openxmlformats.org/officeDocument/2006/relationships/hyperlink" Target="https://curriculum.nsw.edu.au/" TargetMode="External"/><Relationship Id="rId10" Type="http://schemas.openxmlformats.org/officeDocument/2006/relationships/hyperlink" Target="https://curriculum.nsw.edu.au/resources/glossa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whitlam.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urriculum.nsw.edu.au/learning-areas/english/english-k-10-2022/overview#course-requirements-k-10-english_k_10_202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australiancurriculum.edu.au/resources/national-literacy-and-numeracy-learning-progressions/version-3-of-national-literacy-and-numeracy-learning-progressions/?tab=course-overvie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A6E785-05B0-8CEC-D4A1-6C618CF065D1}"/>
              </a:ext>
            </a:extLst>
          </p:cNvPr>
          <p:cNvSpPr>
            <a:spLocks noGrp="1"/>
          </p:cNvSpPr>
          <p:nvPr>
            <p:ph type="title"/>
          </p:nvPr>
        </p:nvSpPr>
        <p:spPr/>
        <p:txBody>
          <a:bodyPr/>
          <a:lstStyle/>
          <a:p>
            <a:r>
              <a:rPr lang="en-AU" dirty="0">
                <a:latin typeface="+mj-lt"/>
              </a:rPr>
              <a:t>Instructions for use</a:t>
            </a:r>
            <a:endParaRPr lang="en-AU" dirty="0"/>
          </a:p>
        </p:txBody>
      </p:sp>
      <p:sp>
        <p:nvSpPr>
          <p:cNvPr id="7" name="Picture Placeholder 6">
            <a:extLst>
              <a:ext uri="{FF2B5EF4-FFF2-40B4-BE49-F238E27FC236}">
                <a16:creationId xmlns:a16="http://schemas.microsoft.com/office/drawing/2014/main" id="{B370AF9C-468F-DAC3-46D8-681988CB89BF}"/>
              </a:ext>
            </a:extLst>
          </p:cNvPr>
          <p:cNvSpPr>
            <a:spLocks noGrp="1"/>
          </p:cNvSpPr>
          <p:nvPr>
            <p:ph type="pic" sz="quarter" idx="13"/>
          </p:nvPr>
        </p:nvSpPr>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Representation of life experiences’ – Year 9, Term 1).</a:t>
            </a:r>
            <a:endParaRPr lang="en-AU" sz="1800" b="1"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spcAft>
                <a:spcPts val="1200"/>
              </a:spcAft>
            </a:pPr>
            <a:r>
              <a:rPr lang="en-AU" dirty="0">
                <a:solidFill>
                  <a:srgbClr val="22272B"/>
                </a:solidFill>
                <a:latin typeface="+mn-lt"/>
              </a:rPr>
              <a:t>(Note – conversion may cause formatting changes in the slides.)</a:t>
            </a:r>
          </a:p>
          <a:p>
            <a:endParaRPr lang="en-AU" dirty="0"/>
          </a:p>
        </p:txBody>
      </p:sp>
      <p:sp>
        <p:nvSpPr>
          <p:cNvPr id="3" name="Slide Number Placeholder 2">
            <a:extLst>
              <a:ext uri="{FF2B5EF4-FFF2-40B4-BE49-F238E27FC236}">
                <a16:creationId xmlns:a16="http://schemas.microsoft.com/office/drawing/2014/main" id="{6713BE70-3A83-F40F-49D3-81B8AF4753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195978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621EA-34BC-9373-CA6C-BED8F6170AAF}"/>
              </a:ext>
            </a:extLst>
          </p:cNvPr>
          <p:cNvSpPr>
            <a:spLocks noGrp="1"/>
          </p:cNvSpPr>
          <p:nvPr>
            <p:ph type="title"/>
          </p:nvPr>
        </p:nvSpPr>
        <p:spPr/>
        <p:txBody>
          <a:bodyPr/>
          <a:lstStyle/>
          <a:p>
            <a:r>
              <a:rPr lang="en-AU" dirty="0">
                <a:latin typeface="+mj-lt"/>
              </a:rPr>
              <a:t>Engaging with the model text</a:t>
            </a:r>
          </a:p>
        </p:txBody>
      </p:sp>
      <p:sp>
        <p:nvSpPr>
          <p:cNvPr id="4" name="Text Placeholder 3">
            <a:extLst>
              <a:ext uri="{FF2B5EF4-FFF2-40B4-BE49-F238E27FC236}">
                <a16:creationId xmlns:a16="http://schemas.microsoft.com/office/drawing/2014/main" id="{1A37B334-9D4F-821F-FB4B-C3BD2737627A}"/>
              </a:ext>
            </a:extLst>
          </p:cNvPr>
          <p:cNvSpPr>
            <a:spLocks noGrp="1"/>
          </p:cNvSpPr>
          <p:nvPr>
            <p:ph type="body" sz="quarter" idx="18"/>
          </p:nvPr>
        </p:nvSpPr>
        <p:spPr/>
        <p:txBody>
          <a:bodyPr/>
          <a:lstStyle/>
          <a:p>
            <a:r>
              <a:rPr lang="en-AU">
                <a:latin typeface="+mj-lt"/>
              </a:rPr>
              <a:t>Imaginative hybrid text</a:t>
            </a:r>
          </a:p>
        </p:txBody>
      </p:sp>
      <p:sp>
        <p:nvSpPr>
          <p:cNvPr id="5" name="Text Placeholder 4">
            <a:extLst>
              <a:ext uri="{FF2B5EF4-FFF2-40B4-BE49-F238E27FC236}">
                <a16:creationId xmlns:a16="http://schemas.microsoft.com/office/drawing/2014/main" id="{28E56F0F-F3F0-F2E1-3D5C-66714C68FA61}"/>
              </a:ext>
            </a:extLst>
          </p:cNvPr>
          <p:cNvSpPr>
            <a:spLocks noGrp="1"/>
          </p:cNvSpPr>
          <p:nvPr>
            <p:ph type="body" sz="quarter" idx="17"/>
          </p:nvPr>
        </p:nvSpPr>
        <p:spPr/>
        <p:txBody>
          <a:bodyPr/>
          <a:lstStyle/>
          <a:p>
            <a:pPr>
              <a:spcAft>
                <a:spcPts val="4800"/>
              </a:spcAft>
            </a:pPr>
            <a:r>
              <a:rPr lang="en-AU" dirty="0">
                <a:effectLst/>
                <a:latin typeface="+mn-lt"/>
                <a:ea typeface="Calibri" panose="020F0502020204030204" pitchFamily="34" charset="0"/>
              </a:rPr>
              <a:t>We will begin by asking you to read the text for yourself and share your initial ideas. Don’t worry too muc</a:t>
            </a:r>
            <a:r>
              <a:rPr lang="en-AU" dirty="0">
                <a:latin typeface="+mn-lt"/>
                <a:ea typeface="Calibri" panose="020F0502020204030204" pitchFamily="34" charset="0"/>
              </a:rPr>
              <a:t>h about ‘getting it right’ at this stage – we will be coming back to this after analysing the text in more detail together. </a:t>
            </a:r>
            <a:endParaRPr lang="en-AU" dirty="0">
              <a:effectLst/>
              <a:latin typeface="+mn-lt"/>
              <a:ea typeface="Calibri" panose="020F0502020204030204" pitchFamily="34" charset="0"/>
            </a:endParaRPr>
          </a:p>
          <a:p>
            <a:pPr marL="457200" indent="-457200">
              <a:buFont typeface="+mj-lt"/>
              <a:buAutoNum type="arabicPeriod"/>
            </a:pPr>
            <a:r>
              <a:rPr lang="en-AU" dirty="0">
                <a:effectLst/>
                <a:latin typeface="+mn-lt"/>
                <a:ea typeface="Calibri" panose="020F0502020204030204" pitchFamily="34" charset="0"/>
              </a:rPr>
              <a:t>Complete a first reading of the text to familiarise yourself with the ideas. </a:t>
            </a:r>
          </a:p>
          <a:p>
            <a:pPr marL="457200" indent="-457200">
              <a:buFont typeface="+mj-lt"/>
              <a:buAutoNum type="arabicPeriod"/>
            </a:pPr>
            <a:r>
              <a:rPr lang="en-AU" dirty="0">
                <a:effectLst/>
                <a:latin typeface="+mn-lt"/>
                <a:ea typeface="Calibri" panose="020F0502020204030204" pitchFamily="34" charset="0"/>
              </a:rPr>
              <a:t>Write 2 to 3 sentences about what the text is expressing and discuss your ideas about the text’s messages.</a:t>
            </a:r>
          </a:p>
          <a:p>
            <a:pPr marL="457200" indent="-457200">
              <a:buFont typeface="+mj-lt"/>
              <a:buAutoNum type="arabicPeriod"/>
            </a:pPr>
            <a:r>
              <a:rPr lang="en-AU" b="1" dirty="0">
                <a:latin typeface="+mn-lt"/>
                <a:ea typeface="Calibri" panose="020F0502020204030204" pitchFamily="34" charset="0"/>
              </a:rPr>
              <a:t>Class discussion </a:t>
            </a:r>
            <a:r>
              <a:rPr lang="en-AU" dirty="0">
                <a:latin typeface="+mn-lt"/>
                <a:ea typeface="Calibri" panose="020F0502020204030204" pitchFamily="34" charset="0"/>
              </a:rPr>
              <a:t>– What is the thematic concern of the text?</a:t>
            </a:r>
            <a:endParaRPr lang="en-AU" dirty="0">
              <a:effectLst/>
              <a:latin typeface="+mn-lt"/>
              <a:ea typeface="Calibri" panose="020F0502020204030204" pitchFamily="34" charset="0"/>
            </a:endParaRPr>
          </a:p>
          <a:p>
            <a:endParaRPr lang="en-AU" dirty="0">
              <a:latin typeface="+mn-lt"/>
            </a:endParaRPr>
          </a:p>
        </p:txBody>
      </p:sp>
      <p:sp>
        <p:nvSpPr>
          <p:cNvPr id="2" name="Slide Number Placeholder 1">
            <a:extLst>
              <a:ext uri="{FF2B5EF4-FFF2-40B4-BE49-F238E27FC236}">
                <a16:creationId xmlns:a16="http://schemas.microsoft.com/office/drawing/2014/main" id="{32520D95-7307-7421-007C-D84B1C240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9009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0E8D-D3B0-28E7-EC87-81B41C51D95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BA4B63F-9751-77FD-8A4C-801B02D1C10F}"/>
              </a:ext>
            </a:extLst>
          </p:cNvPr>
          <p:cNvSpPr>
            <a:spLocks noGrp="1"/>
          </p:cNvSpPr>
          <p:nvPr>
            <p:ph type="ctrTitle"/>
          </p:nvPr>
        </p:nvSpPr>
        <p:spPr/>
        <p:txBody>
          <a:bodyPr/>
          <a:lstStyle/>
          <a:p>
            <a:r>
              <a:rPr lang="en-AU">
                <a:latin typeface="+mj-lt"/>
              </a:rPr>
              <a:t>Exploring the writer’s purpose</a:t>
            </a:r>
          </a:p>
        </p:txBody>
      </p:sp>
    </p:spTree>
    <p:extLst>
      <p:ext uri="{BB962C8B-B14F-4D97-AF65-F5344CB8AC3E}">
        <p14:creationId xmlns:p14="http://schemas.microsoft.com/office/powerpoint/2010/main" val="365363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4A055F-810B-DB6A-1A31-4FB08B251CC8}"/>
              </a:ext>
            </a:extLst>
          </p:cNvPr>
          <p:cNvSpPr>
            <a:spLocks noGrp="1"/>
          </p:cNvSpPr>
          <p:nvPr>
            <p:ph type="title"/>
          </p:nvPr>
        </p:nvSpPr>
        <p:spPr/>
        <p:txBody>
          <a:bodyPr/>
          <a:lstStyle/>
          <a:p>
            <a:r>
              <a:rPr lang="en-AU">
                <a:latin typeface="+mj-lt"/>
              </a:rPr>
              <a:t>Authorial purpose</a:t>
            </a:r>
          </a:p>
        </p:txBody>
      </p:sp>
      <p:sp>
        <p:nvSpPr>
          <p:cNvPr id="4" name="Text Placeholder 3">
            <a:extLst>
              <a:ext uri="{FF2B5EF4-FFF2-40B4-BE49-F238E27FC236}">
                <a16:creationId xmlns:a16="http://schemas.microsoft.com/office/drawing/2014/main" id="{60F73A4C-0AE5-967C-6C55-28D49C37B826}"/>
              </a:ext>
            </a:extLst>
          </p:cNvPr>
          <p:cNvSpPr>
            <a:spLocks noGrp="1"/>
          </p:cNvSpPr>
          <p:nvPr>
            <p:ph type="body" sz="quarter" idx="18"/>
          </p:nvPr>
        </p:nvSpPr>
        <p:spPr/>
        <p:txBody>
          <a:bodyPr/>
          <a:lstStyle/>
          <a:p>
            <a:r>
              <a:rPr lang="en-AU">
                <a:latin typeface="+mj-lt"/>
              </a:rPr>
              <a:t>Features of a hybrid text</a:t>
            </a:r>
          </a:p>
        </p:txBody>
      </p:sp>
      <p:sp>
        <p:nvSpPr>
          <p:cNvPr id="5" name="Text Placeholder 4">
            <a:extLst>
              <a:ext uri="{FF2B5EF4-FFF2-40B4-BE49-F238E27FC236}">
                <a16:creationId xmlns:a16="http://schemas.microsoft.com/office/drawing/2014/main" id="{B45B1A4D-2966-9936-31AF-A6D89DD89444}"/>
              </a:ext>
            </a:extLst>
          </p:cNvPr>
          <p:cNvSpPr>
            <a:spLocks noGrp="1"/>
          </p:cNvSpPr>
          <p:nvPr>
            <p:ph type="body" sz="quarter" idx="17"/>
          </p:nvPr>
        </p:nvSpPr>
        <p:spPr/>
        <p:txBody>
          <a:bodyPr vert="horz" lIns="0" tIns="0" rIns="0" bIns="0" rtlCol="0" anchor="t">
            <a:noAutofit/>
          </a:bodyPr>
          <a:lstStyle/>
          <a:p>
            <a:r>
              <a:rPr lang="en-AU" dirty="0">
                <a:effectLst/>
                <a:latin typeface="+mn-lt"/>
                <a:ea typeface="Aptos" panose="020B0004020202020204" pitchFamily="34" charset="0"/>
                <a:cs typeface="Arial"/>
              </a:rPr>
              <a:t>In ‘Nomad,’ Eleanor Swan uses both persuasive and imaginative writing features.</a:t>
            </a:r>
          </a:p>
          <a:p>
            <a:r>
              <a:rPr lang="en-AU" dirty="0">
                <a:latin typeface="+mn-lt"/>
                <a:ea typeface="Aptos" panose="020B0004020202020204" pitchFamily="34" charset="0"/>
                <a:cs typeface="Arial"/>
              </a:rPr>
              <a:t>These</a:t>
            </a:r>
            <a:r>
              <a:rPr lang="en-AU" dirty="0">
                <a:effectLst/>
                <a:latin typeface="+mn-lt"/>
                <a:ea typeface="Aptos" panose="020B0004020202020204" pitchFamily="34" charset="0"/>
                <a:cs typeface="Arial"/>
              </a:rPr>
              <a:t> are effectively combined to convey a passionate plea for the importance of artistic expression in education and society. </a:t>
            </a:r>
          </a:p>
          <a:p>
            <a:pPr>
              <a:spcAft>
                <a:spcPts val="4800"/>
              </a:spcAft>
            </a:pPr>
            <a:r>
              <a:rPr lang="en-AU" dirty="0">
                <a:effectLst/>
                <a:latin typeface="+mn-lt"/>
                <a:ea typeface="Aptos" panose="020B0004020202020204" pitchFamily="34" charset="0"/>
                <a:cs typeface="Arial"/>
              </a:rPr>
              <a:t>The writer’s purpose is to persuade the reader about the importance of the arts, as well as to critique the restrictive nature of the education system. </a:t>
            </a:r>
            <a:endParaRPr lang="en-AU" dirty="0">
              <a:latin typeface="+mn-lt"/>
            </a:endParaRPr>
          </a:p>
          <a:p>
            <a:pPr marL="457200" indent="-457200">
              <a:buFont typeface="+mj-lt"/>
              <a:buAutoNum type="arabicPeriod"/>
            </a:pPr>
            <a:r>
              <a:rPr lang="en-AU" dirty="0">
                <a:solidFill>
                  <a:schemeClr val="accent2"/>
                </a:solidFill>
                <a:latin typeface="+mn-lt"/>
                <a:cs typeface="Arial"/>
              </a:rPr>
              <a:t>In your own words, explain Eleanor Swan’s purpose in writing ‘Nomad’. </a:t>
            </a:r>
          </a:p>
        </p:txBody>
      </p:sp>
      <p:sp>
        <p:nvSpPr>
          <p:cNvPr id="2" name="Slide Number Placeholder 1">
            <a:extLst>
              <a:ext uri="{FF2B5EF4-FFF2-40B4-BE49-F238E27FC236}">
                <a16:creationId xmlns:a16="http://schemas.microsoft.com/office/drawing/2014/main" id="{E7EB6ECF-6146-98F8-AFA5-B807F7F493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90278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65E67-42ED-FDCB-2C42-2222A751DF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E75C84-417A-A224-76DB-FA5B33A4BCF5}"/>
              </a:ext>
            </a:extLst>
          </p:cNvPr>
          <p:cNvSpPr>
            <a:spLocks noGrp="1"/>
          </p:cNvSpPr>
          <p:nvPr>
            <p:ph type="title"/>
          </p:nvPr>
        </p:nvSpPr>
        <p:spPr/>
        <p:txBody>
          <a:bodyPr/>
          <a:lstStyle/>
          <a:p>
            <a:r>
              <a:rPr lang="en-AU">
                <a:latin typeface="+mj-lt"/>
              </a:rPr>
              <a:t>Double Venn diagram</a:t>
            </a:r>
          </a:p>
        </p:txBody>
      </p:sp>
      <p:grpSp>
        <p:nvGrpSpPr>
          <p:cNvPr id="4" name="Group 3" descr="Persuasive">
            <a:extLst>
              <a:ext uri="{FF2B5EF4-FFF2-40B4-BE49-F238E27FC236}">
                <a16:creationId xmlns:a16="http://schemas.microsoft.com/office/drawing/2014/main" id="{7115C3EE-9235-312E-3C84-54B3F6EA3EAA}"/>
              </a:ext>
            </a:extLst>
          </p:cNvPr>
          <p:cNvGrpSpPr/>
          <p:nvPr/>
        </p:nvGrpSpPr>
        <p:grpSpPr>
          <a:xfrm>
            <a:off x="1653639" y="1123760"/>
            <a:ext cx="5471315" cy="5247059"/>
            <a:chOff x="1653639" y="1123760"/>
            <a:chExt cx="5471315" cy="5247059"/>
          </a:xfrm>
        </p:grpSpPr>
        <p:sp>
          <p:nvSpPr>
            <p:cNvPr id="5" name="Google Shape;79;p15" descr="Venn object 1">
              <a:extLst>
                <a:ext uri="{FF2B5EF4-FFF2-40B4-BE49-F238E27FC236}">
                  <a16:creationId xmlns:a16="http://schemas.microsoft.com/office/drawing/2014/main" id="{46C0B510-4902-FC29-DE8D-6FC0E55ABA51}"/>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56C2304-983A-B703-286E-5EAFCACE1FDC}"/>
                </a:ext>
              </a:extLst>
            </p:cNvPr>
            <p:cNvSpPr/>
            <p:nvPr/>
          </p:nvSpPr>
          <p:spPr>
            <a:xfrm>
              <a:off x="3634147"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Persuasive</a:t>
              </a:r>
            </a:p>
          </p:txBody>
        </p:sp>
      </p:grpSp>
      <p:grpSp>
        <p:nvGrpSpPr>
          <p:cNvPr id="12" name="Group 11" descr="Imaginative">
            <a:extLst>
              <a:ext uri="{FF2B5EF4-FFF2-40B4-BE49-F238E27FC236}">
                <a16:creationId xmlns:a16="http://schemas.microsoft.com/office/drawing/2014/main" id="{4D27144F-451F-AC9F-4876-42C44E626B6B}"/>
              </a:ext>
            </a:extLst>
          </p:cNvPr>
          <p:cNvGrpSpPr/>
          <p:nvPr/>
        </p:nvGrpSpPr>
        <p:grpSpPr>
          <a:xfrm>
            <a:off x="5012233" y="1132936"/>
            <a:ext cx="5471315" cy="5237883"/>
            <a:chOff x="5012233" y="1132936"/>
            <a:chExt cx="5471315" cy="5237883"/>
          </a:xfrm>
        </p:grpSpPr>
        <p:sp>
          <p:nvSpPr>
            <p:cNvPr id="10" name="Google Shape;79;p15" descr="Venn object 1">
              <a:extLst>
                <a:ext uri="{FF2B5EF4-FFF2-40B4-BE49-F238E27FC236}">
                  <a16:creationId xmlns:a16="http://schemas.microsoft.com/office/drawing/2014/main" id="{FDFDE326-75D9-DF8B-B6E0-E8026E751D0C}"/>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E4BAAEB4-349C-E4B4-06C3-6BAB82EAE14D}"/>
                </a:ext>
              </a:extLst>
            </p:cNvPr>
            <p:cNvSpPr/>
            <p:nvPr/>
          </p:nvSpPr>
          <p:spPr>
            <a:xfrm>
              <a:off x="6827202" y="1132936"/>
              <a:ext cx="1841375"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panose="020B0604020202020204" pitchFamily="34" charset="0"/>
                </a:rPr>
                <a:t>Imaginative</a:t>
              </a:r>
            </a:p>
          </p:txBody>
        </p:sp>
      </p:grpSp>
      <p:sp>
        <p:nvSpPr>
          <p:cNvPr id="6" name="Google Shape;83;p15">
            <a:extLst>
              <a:ext uri="{FF2B5EF4-FFF2-40B4-BE49-F238E27FC236}">
                <a16:creationId xmlns:a16="http://schemas.microsoft.com/office/drawing/2014/main" id="{5DF26093-84B8-FE02-AB2D-4F160C6E96D2}"/>
              </a:ext>
            </a:extLst>
          </p:cNvPr>
          <p:cNvSpPr txBox="1"/>
          <p:nvPr/>
        </p:nvSpPr>
        <p:spPr>
          <a:xfrm>
            <a:off x="2172233" y="3587341"/>
            <a:ext cx="2840000"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Features of object 1</a:t>
            </a:r>
            <a:endParaRPr sz="1600" kern="0" dirty="0">
              <a:solidFill>
                <a:srgbClr val="000000"/>
              </a:solidFill>
              <a:ea typeface="Montserrat"/>
              <a:cs typeface="Arial" panose="020B0604020202020204" pitchFamily="34" charset="0"/>
              <a:sym typeface="Montserrat"/>
            </a:endParaRPr>
          </a:p>
        </p:txBody>
      </p:sp>
      <p:sp>
        <p:nvSpPr>
          <p:cNvPr id="7" name="Google Shape;84;p15">
            <a:extLst>
              <a:ext uri="{FF2B5EF4-FFF2-40B4-BE49-F238E27FC236}">
                <a16:creationId xmlns:a16="http://schemas.microsoft.com/office/drawing/2014/main" id="{1D56C39C-120E-43C8-9849-B76866FF0565}"/>
              </a:ext>
            </a:extLst>
          </p:cNvPr>
          <p:cNvSpPr txBox="1"/>
          <p:nvPr/>
        </p:nvSpPr>
        <p:spPr>
          <a:xfrm>
            <a:off x="7659220" y="3548595"/>
            <a:ext cx="2290061"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Features of object 2</a:t>
            </a:r>
            <a:endParaRPr sz="1600" kern="0">
              <a:solidFill>
                <a:srgbClr val="000000"/>
              </a:solidFill>
              <a:ea typeface="Montserrat"/>
              <a:cs typeface="Arial" panose="020B0604020202020204" pitchFamily="34" charset="0"/>
              <a:sym typeface="Montserrat"/>
            </a:endParaRPr>
          </a:p>
        </p:txBody>
      </p:sp>
      <p:sp>
        <p:nvSpPr>
          <p:cNvPr id="8" name="Google Shape;85;p15">
            <a:extLst>
              <a:ext uri="{FF2B5EF4-FFF2-40B4-BE49-F238E27FC236}">
                <a16:creationId xmlns:a16="http://schemas.microsoft.com/office/drawing/2014/main" id="{44BDAA07-5F01-1F9A-335D-942D2EBF5CA8}"/>
              </a:ext>
            </a:extLst>
          </p:cNvPr>
          <p:cNvSpPr txBox="1"/>
          <p:nvPr/>
        </p:nvSpPr>
        <p:spPr>
          <a:xfrm>
            <a:off x="5475522" y="3317591"/>
            <a:ext cx="1504400" cy="1020486"/>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Features similar to both objects</a:t>
            </a:r>
            <a:endParaRPr sz="1600" kern="0">
              <a:solidFill>
                <a:srgbClr val="000000"/>
              </a:solidFill>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BFB51D4E-5C54-4630-8E48-54A92547D2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13</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80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06145-2C5E-D84E-58DB-400C9BF0B2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0B11BC5-BDE1-8B50-19D5-F0AFD9C146B7}"/>
              </a:ext>
            </a:extLst>
          </p:cNvPr>
          <p:cNvSpPr>
            <a:spLocks noGrp="1"/>
          </p:cNvSpPr>
          <p:nvPr>
            <p:ph type="ctrTitle"/>
          </p:nvPr>
        </p:nvSpPr>
        <p:spPr/>
        <p:txBody>
          <a:bodyPr/>
          <a:lstStyle/>
          <a:p>
            <a:r>
              <a:rPr lang="en-AU" dirty="0">
                <a:latin typeface="+mj-lt"/>
              </a:rPr>
              <a:t>Imaginative writing features used in the text</a:t>
            </a:r>
          </a:p>
        </p:txBody>
      </p:sp>
    </p:spTree>
    <p:extLst>
      <p:ext uri="{BB962C8B-B14F-4D97-AF65-F5344CB8AC3E}">
        <p14:creationId xmlns:p14="http://schemas.microsoft.com/office/powerpoint/2010/main" val="262398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70BFB-04DE-3A27-96A9-B8F503211312}"/>
              </a:ext>
            </a:extLst>
          </p:cNvPr>
          <p:cNvSpPr>
            <a:spLocks noGrp="1"/>
          </p:cNvSpPr>
          <p:nvPr>
            <p:ph type="title"/>
          </p:nvPr>
        </p:nvSpPr>
        <p:spPr/>
        <p:txBody>
          <a:bodyPr/>
          <a:lstStyle/>
          <a:p>
            <a:r>
              <a:rPr lang="en-AU" dirty="0">
                <a:latin typeface="+mj-lt"/>
              </a:rPr>
              <a:t>Figurative language</a:t>
            </a:r>
          </a:p>
        </p:txBody>
      </p:sp>
      <p:sp>
        <p:nvSpPr>
          <p:cNvPr id="4" name="Text Placeholder 3">
            <a:extLst>
              <a:ext uri="{FF2B5EF4-FFF2-40B4-BE49-F238E27FC236}">
                <a16:creationId xmlns:a16="http://schemas.microsoft.com/office/drawing/2014/main" id="{B7FF9A4D-A470-8151-FDA7-D312A7771206}"/>
              </a:ext>
            </a:extLst>
          </p:cNvPr>
          <p:cNvSpPr>
            <a:spLocks noGrp="1"/>
          </p:cNvSpPr>
          <p:nvPr>
            <p:ph type="body" sz="quarter" idx="18"/>
          </p:nvPr>
        </p:nvSpPr>
        <p:spPr/>
        <p:txBody>
          <a:bodyPr/>
          <a:lstStyle/>
          <a:p>
            <a:r>
              <a:rPr lang="en-AU" dirty="0">
                <a:latin typeface="+mj-lt"/>
              </a:rPr>
              <a:t>Similes and metaphors</a:t>
            </a:r>
          </a:p>
        </p:txBody>
      </p:sp>
      <p:sp>
        <p:nvSpPr>
          <p:cNvPr id="5" name="Text Placeholder 4">
            <a:extLst>
              <a:ext uri="{FF2B5EF4-FFF2-40B4-BE49-F238E27FC236}">
                <a16:creationId xmlns:a16="http://schemas.microsoft.com/office/drawing/2014/main" id="{EDED0CA4-A0E3-DA1A-1314-A25912962E96}"/>
              </a:ext>
            </a:extLst>
          </p:cNvPr>
          <p:cNvSpPr>
            <a:spLocks noGrp="1"/>
          </p:cNvSpPr>
          <p:nvPr>
            <p:ph type="body" sz="quarter" idx="17"/>
          </p:nvPr>
        </p:nvSpPr>
        <p:spPr/>
        <p:txBody>
          <a:bodyPr vert="horz" lIns="0" tIns="0" rIns="0" bIns="0" rtlCol="0" anchor="t">
            <a:noAutofit/>
          </a:bodyPr>
          <a:lstStyle/>
          <a:p>
            <a:pPr>
              <a:spcAft>
                <a:spcPts val="4800"/>
              </a:spcAft>
            </a:pPr>
            <a:r>
              <a:rPr lang="en-AU" kern="100" dirty="0">
                <a:effectLst/>
                <a:latin typeface="+mn-lt"/>
                <a:ea typeface="Aptos" panose="020B0004020202020204" pitchFamily="34" charset="0"/>
                <a:cs typeface="Arial"/>
              </a:rPr>
              <a:t>The </a:t>
            </a:r>
            <a:r>
              <a:rPr lang="en-AU" b="1" kern="100" dirty="0">
                <a:effectLst/>
                <a:latin typeface="+mn-lt"/>
                <a:ea typeface="Aptos" panose="020B0004020202020204" pitchFamily="34" charset="0"/>
                <a:cs typeface="Arial"/>
              </a:rPr>
              <a:t>simile</a:t>
            </a:r>
            <a:r>
              <a:rPr lang="en-AU" kern="100" dirty="0">
                <a:solidFill>
                  <a:schemeClr val="tx2"/>
                </a:solidFill>
                <a:effectLst/>
                <a:latin typeface="+mn-lt"/>
                <a:ea typeface="Aptos" panose="020B0004020202020204" pitchFamily="34" charset="0"/>
                <a:cs typeface="Arial"/>
              </a:rPr>
              <a:t> </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My hand feels </a:t>
            </a:r>
            <a:r>
              <a:rPr lang="en-AU" b="1" kern="100" dirty="0">
                <a:effectLst/>
                <a:latin typeface="+mn-lt"/>
                <a:ea typeface="Aptos" panose="020B0004020202020204" pitchFamily="34" charset="0"/>
                <a:cs typeface="Arial"/>
              </a:rPr>
              <a:t>like </a:t>
            </a:r>
            <a:r>
              <a:rPr lang="en-AU" kern="100" dirty="0">
                <a:effectLst/>
                <a:latin typeface="+mn-lt"/>
                <a:ea typeface="Aptos" panose="020B0004020202020204" pitchFamily="34" charset="0"/>
                <a:cs typeface="Arial"/>
              </a:rPr>
              <a:t>a teenager who is fidgeting in their seat … ’ and the </a:t>
            </a:r>
            <a:r>
              <a:rPr lang="en-AU" kern="100" dirty="0">
                <a:solidFill>
                  <a:schemeClr val="tx2"/>
                </a:solidFill>
                <a:effectLst/>
                <a:latin typeface="+mn-lt"/>
                <a:ea typeface="Aptos" panose="020B0004020202020204" pitchFamily="34" charset="0"/>
                <a:cs typeface="Arial"/>
              </a:rPr>
              <a:t>metaphor</a:t>
            </a:r>
            <a:r>
              <a:rPr lang="en-AU" kern="100" dirty="0">
                <a:effectLst/>
                <a:latin typeface="+mn-lt"/>
                <a:ea typeface="Aptos" panose="020B0004020202020204" pitchFamily="34" charset="0"/>
                <a:cs typeface="Arial"/>
              </a:rPr>
              <a:t> ‘I </a:t>
            </a:r>
            <a:r>
              <a:rPr lang="en-AU" kern="100" dirty="0">
                <a:solidFill>
                  <a:schemeClr val="tx2"/>
                </a:solidFill>
                <a:effectLst/>
                <a:latin typeface="+mn-lt"/>
                <a:ea typeface="Aptos" panose="020B0004020202020204" pitchFamily="34" charset="0"/>
                <a:cs typeface="Arial"/>
              </a:rPr>
              <a:t>have a nomadic mind</a:t>
            </a:r>
            <a:r>
              <a:rPr lang="en-AU" kern="100" dirty="0">
                <a:solidFill>
                  <a:schemeClr val="tx2"/>
                </a:solidFill>
                <a:latin typeface="+mn-lt"/>
                <a:ea typeface="Aptos" panose="020B0004020202020204" pitchFamily="34" charset="0"/>
                <a:cs typeface="Arial"/>
              </a:rPr>
              <a:t>’</a:t>
            </a:r>
            <a:r>
              <a:rPr lang="en-AU" kern="100" dirty="0">
                <a:effectLst/>
                <a:latin typeface="+mn-lt"/>
                <a:ea typeface="Aptos" panose="020B0004020202020204" pitchFamily="34" charset="0"/>
                <a:cs typeface="Arial"/>
              </a:rPr>
              <a:t> evoke a sense of restlessness and longing for freedom. The </a:t>
            </a:r>
            <a:r>
              <a:rPr lang="en-AU" kern="100" dirty="0">
                <a:solidFill>
                  <a:schemeClr val="tx2"/>
                </a:solidFill>
                <a:effectLst/>
                <a:latin typeface="+mn-lt"/>
                <a:ea typeface="Aptos" panose="020B0004020202020204" pitchFamily="34" charset="0"/>
                <a:cs typeface="Arial"/>
              </a:rPr>
              <a:t>metaphor</a:t>
            </a:r>
            <a:r>
              <a:rPr lang="en-AU" kern="100" dirty="0">
                <a:effectLst/>
                <a:latin typeface="+mn-lt"/>
                <a:ea typeface="Aptos" panose="020B0004020202020204" pitchFamily="34" charset="0"/>
                <a:cs typeface="Arial"/>
              </a:rPr>
              <a:t> of a ‘</a:t>
            </a:r>
            <a:r>
              <a:rPr lang="en-AU" kern="100" dirty="0">
                <a:solidFill>
                  <a:schemeClr val="tx2"/>
                </a:solidFill>
                <a:effectLst/>
                <a:latin typeface="+mn-lt"/>
                <a:ea typeface="Aptos" panose="020B0004020202020204" pitchFamily="34" charset="0"/>
                <a:cs typeface="Arial"/>
              </a:rPr>
              <a:t>nomadic mind</a:t>
            </a:r>
            <a:r>
              <a:rPr lang="en-AU" kern="100" dirty="0">
                <a:solidFill>
                  <a:schemeClr val="tx2"/>
                </a:solidFill>
                <a:latin typeface="+mn-lt"/>
                <a:ea typeface="Aptos" panose="020B0004020202020204" pitchFamily="34" charset="0"/>
                <a:cs typeface="Arial"/>
              </a:rPr>
              <a:t>’</a:t>
            </a:r>
            <a:r>
              <a:rPr lang="en-AU" kern="100" dirty="0">
                <a:effectLst/>
                <a:latin typeface="+mn-lt"/>
                <a:ea typeface="Aptos" panose="020B0004020202020204" pitchFamily="34" charset="0"/>
                <a:cs typeface="Arial"/>
              </a:rPr>
              <a:t> </a:t>
            </a:r>
            <a:r>
              <a:rPr lang="en-AU" kern="100" dirty="0">
                <a:latin typeface="+mn-lt"/>
                <a:ea typeface="Aptos" panose="020B0004020202020204" pitchFamily="34" charset="0"/>
                <a:cs typeface="Arial"/>
              </a:rPr>
              <a:t>symbolises </a:t>
            </a:r>
            <a:r>
              <a:rPr lang="en-AU" kern="100" dirty="0">
                <a:effectLst/>
                <a:latin typeface="+mn-lt"/>
                <a:ea typeface="Aptos" panose="020B0004020202020204" pitchFamily="34" charset="0"/>
                <a:cs typeface="Arial"/>
              </a:rPr>
              <a:t>the </a:t>
            </a:r>
            <a:r>
              <a:rPr lang="en-AU" kern="100" dirty="0">
                <a:latin typeface="+mn-lt"/>
                <a:ea typeface="Aptos" panose="020B0004020202020204" pitchFamily="34" charset="0"/>
                <a:cs typeface="Arial"/>
              </a:rPr>
              <a:t>concept </a:t>
            </a:r>
            <a:r>
              <a:rPr lang="en-AU" kern="100" dirty="0">
                <a:effectLst/>
                <a:latin typeface="+mn-lt"/>
                <a:ea typeface="Aptos" panose="020B0004020202020204" pitchFamily="34" charset="0"/>
                <a:cs typeface="Arial"/>
              </a:rPr>
              <a:t>of a creative spirit that seeks to wander and explore. This emphasises the theme of a restricted education system, in contrast to the freedom of true creativity. </a:t>
            </a:r>
            <a:endParaRPr lang="en-AU" kern="100" dirty="0">
              <a:latin typeface="+mn-lt"/>
              <a:ea typeface="Aptos" panose="020B0004020202020204" pitchFamily="34" charset="0"/>
            </a:endParaRPr>
          </a:p>
          <a:p>
            <a:pPr marL="457200" indent="-457200">
              <a:buFont typeface="+mj-lt"/>
              <a:buAutoNum type="arabicPeriod"/>
            </a:pPr>
            <a:r>
              <a:rPr lang="en-AU" kern="100" dirty="0">
                <a:solidFill>
                  <a:schemeClr val="accent2"/>
                </a:solidFill>
                <a:effectLst/>
                <a:latin typeface="+mn-lt"/>
                <a:ea typeface="Aptos" panose="020B0004020202020204" pitchFamily="34" charset="0"/>
              </a:rPr>
              <a:t>Highlight some other examples of similes or metaphors to be found within the text.</a:t>
            </a:r>
          </a:p>
        </p:txBody>
      </p:sp>
      <p:sp>
        <p:nvSpPr>
          <p:cNvPr id="2" name="Slide Number Placeholder 1">
            <a:extLst>
              <a:ext uri="{FF2B5EF4-FFF2-40B4-BE49-F238E27FC236}">
                <a16:creationId xmlns:a16="http://schemas.microsoft.com/office/drawing/2014/main" id="{D121EC32-4C0C-70E0-D9DE-D554065614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25651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2088A-52CA-6C1A-FCD1-732DA640FEA9}"/>
              </a:ext>
            </a:extLst>
          </p:cNvPr>
          <p:cNvSpPr>
            <a:spLocks noGrp="1"/>
          </p:cNvSpPr>
          <p:nvPr>
            <p:ph type="title"/>
          </p:nvPr>
        </p:nvSpPr>
        <p:spPr/>
        <p:txBody>
          <a:bodyPr/>
          <a:lstStyle/>
          <a:p>
            <a:r>
              <a:rPr lang="en-AU">
                <a:latin typeface="+mj-lt"/>
              </a:rPr>
              <a:t>Personal narrative voice</a:t>
            </a:r>
          </a:p>
        </p:txBody>
      </p:sp>
      <p:sp>
        <p:nvSpPr>
          <p:cNvPr id="4" name="Text Placeholder 3">
            <a:extLst>
              <a:ext uri="{FF2B5EF4-FFF2-40B4-BE49-F238E27FC236}">
                <a16:creationId xmlns:a16="http://schemas.microsoft.com/office/drawing/2014/main" id="{A95E0E55-2249-1BE7-EEB8-586617832F48}"/>
              </a:ext>
            </a:extLst>
          </p:cNvPr>
          <p:cNvSpPr>
            <a:spLocks noGrp="1"/>
          </p:cNvSpPr>
          <p:nvPr>
            <p:ph type="body" sz="quarter" idx="18"/>
          </p:nvPr>
        </p:nvSpPr>
        <p:spPr/>
        <p:txBody>
          <a:bodyPr/>
          <a:lstStyle/>
          <a:p>
            <a:r>
              <a:rPr lang="en-AU">
                <a:latin typeface="+mj-lt"/>
              </a:rPr>
              <a:t>Colloquial language</a:t>
            </a:r>
          </a:p>
        </p:txBody>
      </p:sp>
      <p:sp>
        <p:nvSpPr>
          <p:cNvPr id="5" name="Text Placeholder 4">
            <a:extLst>
              <a:ext uri="{FF2B5EF4-FFF2-40B4-BE49-F238E27FC236}">
                <a16:creationId xmlns:a16="http://schemas.microsoft.com/office/drawing/2014/main" id="{95A3D930-D0F0-6CE9-A953-14F1872E48B0}"/>
              </a:ext>
            </a:extLst>
          </p:cNvPr>
          <p:cNvSpPr>
            <a:spLocks noGrp="1"/>
          </p:cNvSpPr>
          <p:nvPr>
            <p:ph type="body" sz="quarter" idx="17"/>
          </p:nvPr>
        </p:nvSpPr>
        <p:spPr/>
        <p:txBody>
          <a:bodyPr/>
          <a:lstStyle/>
          <a:p>
            <a:r>
              <a:rPr lang="en-AU" b="1" kern="100" dirty="0">
                <a:effectLst/>
                <a:latin typeface="+mn-lt"/>
                <a:ea typeface="Aptos" panose="020B0004020202020204" pitchFamily="34" charset="0"/>
              </a:rPr>
              <a:t>Swan </a:t>
            </a:r>
            <a:r>
              <a:rPr lang="en-AU" kern="100" dirty="0">
                <a:effectLst/>
                <a:latin typeface="+mn-lt"/>
                <a:ea typeface="Aptos" panose="020B0004020202020204" pitchFamily="34" charset="0"/>
              </a:rPr>
              <a:t>uses </a:t>
            </a:r>
            <a:r>
              <a:rPr lang="en-AU" kern="100" dirty="0">
                <a:solidFill>
                  <a:schemeClr val="tx2"/>
                </a:solidFill>
                <a:effectLst/>
                <a:latin typeface="+mn-lt"/>
                <a:ea typeface="Aptos" panose="020B0004020202020204" pitchFamily="34" charset="0"/>
              </a:rPr>
              <a:t>informal,</a:t>
            </a:r>
            <a:r>
              <a:rPr lang="en-AU" kern="100" dirty="0">
                <a:effectLst/>
                <a:latin typeface="+mn-lt"/>
                <a:ea typeface="Aptos" panose="020B0004020202020204" pitchFamily="34" charset="0"/>
              </a:rPr>
              <a:t> </a:t>
            </a:r>
            <a:r>
              <a:rPr lang="en-AU" kern="100" dirty="0">
                <a:solidFill>
                  <a:schemeClr val="tx2"/>
                </a:solidFill>
                <a:effectLst/>
                <a:latin typeface="+mn-lt"/>
                <a:ea typeface="Aptos" panose="020B0004020202020204" pitchFamily="34" charset="0"/>
              </a:rPr>
              <a:t>conversational language (‘wishy-washy,’ </a:t>
            </a:r>
            <a:r>
              <a:rPr lang="en-AU" kern="100" dirty="0">
                <a:solidFill>
                  <a:schemeClr val="tx2"/>
                </a:solidFill>
                <a:latin typeface="+mn-lt"/>
                <a:ea typeface="Aptos" panose="020B0004020202020204" pitchFamily="34" charset="0"/>
              </a:rPr>
              <a:t>‘</a:t>
            </a:r>
            <a:r>
              <a:rPr lang="en-AU" kern="100" dirty="0">
                <a:solidFill>
                  <a:schemeClr val="tx2"/>
                </a:solidFill>
                <a:effectLst/>
                <a:latin typeface="+mn-lt"/>
                <a:ea typeface="Aptos" panose="020B0004020202020204" pitchFamily="34" charset="0"/>
              </a:rPr>
              <a:t>who knows!’) </a:t>
            </a:r>
            <a:r>
              <a:rPr lang="en-AU" kern="100" dirty="0">
                <a:effectLst/>
                <a:latin typeface="+mn-lt"/>
                <a:ea typeface="Aptos" panose="020B0004020202020204" pitchFamily="34" charset="0"/>
              </a:rPr>
              <a:t>to create a relatable tone that draws the reader in. This choice makes the text feel personal and authentic, inviting the audience to connect with Swan’s experience.</a:t>
            </a:r>
          </a:p>
          <a:p>
            <a:pPr>
              <a:spcAft>
                <a:spcPts val="4800"/>
              </a:spcAft>
            </a:pPr>
            <a:r>
              <a:rPr lang="en-AU" kern="100" dirty="0">
                <a:latin typeface="+mn-lt"/>
                <a:ea typeface="Aptos" panose="020B0004020202020204" pitchFamily="34" charset="0"/>
              </a:rPr>
              <a:t>(</a:t>
            </a:r>
            <a:r>
              <a:rPr lang="en-AU" b="1" kern="100" dirty="0">
                <a:latin typeface="+mn-lt"/>
                <a:ea typeface="Aptos" panose="020B0004020202020204" pitchFamily="34" charset="0"/>
              </a:rPr>
              <a:t>Note </a:t>
            </a:r>
            <a:r>
              <a:rPr lang="en-AU" kern="100" dirty="0">
                <a:latin typeface="+mn-lt"/>
                <a:ea typeface="Aptos" panose="020B0004020202020204" pitchFamily="34" charset="0"/>
              </a:rPr>
              <a:t>–</a:t>
            </a:r>
            <a:r>
              <a:rPr lang="en-AU" b="1" kern="100" dirty="0">
                <a:latin typeface="+mn-lt"/>
                <a:ea typeface="Aptos" panose="020B0004020202020204" pitchFamily="34" charset="0"/>
              </a:rPr>
              <a:t> </a:t>
            </a:r>
            <a:r>
              <a:rPr lang="en-AU" kern="100" dirty="0">
                <a:latin typeface="+mn-lt"/>
                <a:ea typeface="Aptos" panose="020B0004020202020204" pitchFamily="34" charset="0"/>
              </a:rPr>
              <a:t>the </a:t>
            </a:r>
            <a:r>
              <a:rPr lang="en-AU" kern="100" dirty="0">
                <a:effectLst/>
                <a:latin typeface="+mn-lt"/>
                <a:ea typeface="Aptos" panose="020B0004020202020204" pitchFamily="34" charset="0"/>
              </a:rPr>
              <a:t>first-person perspective also helps create a personal narrative voice through allowing the reader to experience Eleanor's thoughts and feelings directly.)</a:t>
            </a:r>
            <a:endParaRPr lang="en-AU" kern="100" dirty="0">
              <a:latin typeface="+mn-lt"/>
              <a:ea typeface="Aptos" panose="020B0004020202020204" pitchFamily="34" charset="0"/>
            </a:endParaRPr>
          </a:p>
          <a:p>
            <a:pPr marL="457200" indent="-457200">
              <a:buFont typeface="+mj-lt"/>
              <a:buAutoNum type="arabicPeriod"/>
            </a:pPr>
            <a:r>
              <a:rPr lang="en-AU" kern="100" dirty="0">
                <a:solidFill>
                  <a:schemeClr val="accent2"/>
                </a:solidFill>
                <a:effectLst/>
                <a:latin typeface="+mn-lt"/>
                <a:ea typeface="Aptos" panose="020B0004020202020204" pitchFamily="34" charset="0"/>
              </a:rPr>
              <a:t>Highlight other examples of how the writer creates a personal voice in her narrative. </a:t>
            </a:r>
          </a:p>
          <a:p>
            <a:endParaRPr lang="en-AU" dirty="0">
              <a:latin typeface="+mn-lt"/>
            </a:endParaRPr>
          </a:p>
        </p:txBody>
      </p:sp>
      <p:sp>
        <p:nvSpPr>
          <p:cNvPr id="2" name="Slide Number Placeholder 1">
            <a:extLst>
              <a:ext uri="{FF2B5EF4-FFF2-40B4-BE49-F238E27FC236}">
                <a16:creationId xmlns:a16="http://schemas.microsoft.com/office/drawing/2014/main" id="{202D75D4-9698-4961-C0E5-4C2CF6FBE7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6986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10C68-8978-7320-31CB-64CA3812A385}"/>
              </a:ext>
            </a:extLst>
          </p:cNvPr>
          <p:cNvSpPr>
            <a:spLocks noGrp="1"/>
          </p:cNvSpPr>
          <p:nvPr>
            <p:ph type="title"/>
          </p:nvPr>
        </p:nvSpPr>
        <p:spPr/>
        <p:txBody>
          <a:bodyPr/>
          <a:lstStyle/>
          <a:p>
            <a:r>
              <a:rPr lang="en-AU">
                <a:latin typeface="+mj-lt"/>
              </a:rPr>
              <a:t>Specificity and descriptive detail</a:t>
            </a:r>
          </a:p>
        </p:txBody>
      </p:sp>
      <p:sp>
        <p:nvSpPr>
          <p:cNvPr id="4" name="Text Placeholder 3">
            <a:extLst>
              <a:ext uri="{FF2B5EF4-FFF2-40B4-BE49-F238E27FC236}">
                <a16:creationId xmlns:a16="http://schemas.microsoft.com/office/drawing/2014/main" id="{1419C3EC-52EF-A089-AB9F-D06D0CF9AAD8}"/>
              </a:ext>
            </a:extLst>
          </p:cNvPr>
          <p:cNvSpPr>
            <a:spLocks noGrp="1"/>
          </p:cNvSpPr>
          <p:nvPr>
            <p:ph type="body" sz="quarter" idx="18"/>
          </p:nvPr>
        </p:nvSpPr>
        <p:spPr/>
        <p:txBody>
          <a:bodyPr/>
          <a:lstStyle/>
          <a:p>
            <a:r>
              <a:rPr lang="en-AU">
                <a:latin typeface="+mj-lt"/>
              </a:rPr>
              <a:t>Creating imagery through detailed description and anaphora</a:t>
            </a:r>
          </a:p>
        </p:txBody>
      </p:sp>
      <p:sp>
        <p:nvSpPr>
          <p:cNvPr id="5" name="Text Placeholder 4">
            <a:extLst>
              <a:ext uri="{FF2B5EF4-FFF2-40B4-BE49-F238E27FC236}">
                <a16:creationId xmlns:a16="http://schemas.microsoft.com/office/drawing/2014/main" id="{05D86D51-BBE8-A8C3-FF18-40C21C7AE907}"/>
              </a:ext>
            </a:extLst>
          </p:cNvPr>
          <p:cNvSpPr>
            <a:spLocks noGrp="1"/>
          </p:cNvSpPr>
          <p:nvPr>
            <p:ph type="body" sz="quarter" idx="17"/>
          </p:nvPr>
        </p:nvSpPr>
        <p:spPr/>
        <p:txBody>
          <a:bodyPr/>
          <a:lstStyle/>
          <a:p>
            <a:pPr marL="0" marR="0">
              <a:lnSpc>
                <a:spcPct val="150000"/>
              </a:lnSpc>
              <a:spcBef>
                <a:spcPts val="1200"/>
              </a:spcBef>
            </a:pPr>
            <a:r>
              <a:rPr lang="en-AU" dirty="0">
                <a:effectLst/>
                <a:latin typeface="+mn-lt"/>
                <a:ea typeface="Calibri" panose="020F0502020204030204" pitchFamily="34" charset="0"/>
              </a:rPr>
              <a:t>Swan uses </a:t>
            </a:r>
            <a:r>
              <a:rPr lang="en-AU" dirty="0">
                <a:solidFill>
                  <a:schemeClr val="tx2"/>
                </a:solidFill>
                <a:effectLst/>
                <a:latin typeface="+mn-lt"/>
                <a:ea typeface="Calibri" panose="020F0502020204030204" pitchFamily="34" charset="0"/>
              </a:rPr>
              <a:t>anaphora</a:t>
            </a:r>
            <a:r>
              <a:rPr lang="en-AU" dirty="0">
                <a:effectLst/>
                <a:latin typeface="+mn-lt"/>
                <a:ea typeface="Calibri" panose="020F0502020204030204" pitchFamily="34" charset="0"/>
              </a:rPr>
              <a:t> to build a cumulative image of her individuality in the example below, through </a:t>
            </a:r>
            <a:r>
              <a:rPr lang="en-AU" dirty="0">
                <a:solidFill>
                  <a:schemeClr val="accent2"/>
                </a:solidFill>
                <a:effectLst/>
                <a:latin typeface="+mn-lt"/>
                <a:ea typeface="Calibri" panose="020F0502020204030204" pitchFamily="34" charset="0"/>
              </a:rPr>
              <a:t>specificity</a:t>
            </a:r>
            <a:r>
              <a:rPr lang="en-AU" dirty="0">
                <a:effectLst/>
                <a:latin typeface="+mn-lt"/>
                <a:ea typeface="Calibri" panose="020F0502020204030204" pitchFamily="34" charset="0"/>
              </a:rPr>
              <a:t> and </a:t>
            </a:r>
            <a:r>
              <a:rPr lang="en-AU" dirty="0">
                <a:solidFill>
                  <a:schemeClr val="accent2"/>
                </a:solidFill>
                <a:effectLst/>
                <a:latin typeface="+mn-lt"/>
                <a:ea typeface="Calibri" panose="020F0502020204030204" pitchFamily="34" charset="0"/>
              </a:rPr>
              <a:t>descriptive detail.</a:t>
            </a:r>
            <a:endParaRPr lang="en-AU" dirty="0">
              <a:effectLst/>
              <a:latin typeface="+mn-lt"/>
              <a:ea typeface="Calibri" panose="020F0502020204030204" pitchFamily="34" charset="0"/>
            </a:endParaRPr>
          </a:p>
          <a:p>
            <a:pPr marL="0" marR="0">
              <a:lnSpc>
                <a:spcPct val="150000"/>
              </a:lnSpc>
              <a:spcBef>
                <a:spcPts val="1200"/>
              </a:spcBef>
            </a:pPr>
            <a:r>
              <a:rPr lang="en-AU" dirty="0">
                <a:effectLst/>
                <a:latin typeface="+mn-lt"/>
                <a:ea typeface="Calibri" panose="020F0502020204030204" pitchFamily="34" charset="0"/>
              </a:rPr>
              <a:t>‘The little details that define my humanity. </a:t>
            </a:r>
            <a:r>
              <a:rPr lang="en-AU" dirty="0">
                <a:solidFill>
                  <a:schemeClr val="tx2"/>
                </a:solidFill>
                <a:effectLst/>
                <a:latin typeface="+mn-lt"/>
                <a:ea typeface="Calibri" panose="020F0502020204030204" pitchFamily="34" charset="0"/>
              </a:rPr>
              <a:t>The fact that </a:t>
            </a:r>
            <a:r>
              <a:rPr lang="en-AU" dirty="0">
                <a:effectLst/>
                <a:latin typeface="+mn-lt"/>
                <a:ea typeface="Calibri" panose="020F0502020204030204" pitchFamily="34" charset="0"/>
              </a:rPr>
              <a:t>I always turn power points off if they're not being used. </a:t>
            </a:r>
            <a:r>
              <a:rPr lang="en-AU" dirty="0">
                <a:solidFill>
                  <a:schemeClr val="tx2"/>
                </a:solidFill>
                <a:effectLst/>
                <a:latin typeface="+mn-lt"/>
                <a:ea typeface="Calibri" panose="020F0502020204030204" pitchFamily="34" charset="0"/>
              </a:rPr>
              <a:t>The fact that </a:t>
            </a:r>
            <a:r>
              <a:rPr lang="en-AU" dirty="0">
                <a:effectLst/>
                <a:latin typeface="+mn-lt"/>
                <a:ea typeface="Calibri" panose="020F0502020204030204" pitchFamily="34" charset="0"/>
              </a:rPr>
              <a:t>I </a:t>
            </a:r>
            <a:r>
              <a:rPr lang="en-AU" dirty="0">
                <a:solidFill>
                  <a:schemeClr val="accent2"/>
                </a:solidFill>
                <a:effectLst/>
                <a:latin typeface="+mn-lt"/>
                <a:ea typeface="Calibri" panose="020F0502020204030204" pitchFamily="34" charset="0"/>
              </a:rPr>
              <a:t>run my fingers over my eyebrows when I'm anxious</a:t>
            </a:r>
            <a:r>
              <a:rPr lang="en-AU" dirty="0">
                <a:effectLst/>
                <a:latin typeface="+mn-lt"/>
                <a:ea typeface="Calibri" panose="020F0502020204030204" pitchFamily="34" charset="0"/>
              </a:rPr>
              <a:t>. These little, quirky details define me so much better than any work of the Bronte sisters …’.</a:t>
            </a:r>
          </a:p>
          <a:p>
            <a:pPr marL="457200" indent="-457200">
              <a:buFont typeface="+mj-lt"/>
              <a:buAutoNum type="arabicPeriod"/>
            </a:pPr>
            <a:r>
              <a:rPr lang="en-AU" dirty="0">
                <a:solidFill>
                  <a:schemeClr val="accent2"/>
                </a:solidFill>
                <a:latin typeface="+mn-lt"/>
              </a:rPr>
              <a:t>Highlight examples of how Swan uses specific descriptive detail to show the creativity of childhood.</a:t>
            </a:r>
          </a:p>
          <a:p>
            <a:pPr marL="457200" indent="-457200">
              <a:buFont typeface="+mj-lt"/>
              <a:buAutoNum type="arabicPeriod"/>
            </a:pPr>
            <a:r>
              <a:rPr lang="en-AU" dirty="0">
                <a:solidFill>
                  <a:schemeClr val="accent2"/>
                </a:solidFill>
                <a:latin typeface="+mn-lt"/>
              </a:rPr>
              <a:t>Identify how she uses anaphora to reinforce her message about the importance of the arts to her identify. </a:t>
            </a:r>
          </a:p>
        </p:txBody>
      </p:sp>
      <p:sp>
        <p:nvSpPr>
          <p:cNvPr id="2" name="Slide Number Placeholder 1">
            <a:extLst>
              <a:ext uri="{FF2B5EF4-FFF2-40B4-BE49-F238E27FC236}">
                <a16:creationId xmlns:a16="http://schemas.microsoft.com/office/drawing/2014/main" id="{5375CC13-9664-9737-FAD2-9BFB2A9FD6D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976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4D31D-7982-11D7-690F-4DF29357AA6F}"/>
              </a:ext>
            </a:extLst>
          </p:cNvPr>
          <p:cNvSpPr>
            <a:spLocks noGrp="1"/>
          </p:cNvSpPr>
          <p:nvPr>
            <p:ph type="title"/>
          </p:nvPr>
        </p:nvSpPr>
        <p:spPr/>
        <p:txBody>
          <a:bodyPr/>
          <a:lstStyle/>
          <a:p>
            <a:r>
              <a:rPr lang="en-AU">
                <a:latin typeface="+mj-lt"/>
              </a:rPr>
              <a:t>Imaginative structure</a:t>
            </a:r>
          </a:p>
        </p:txBody>
      </p:sp>
      <p:sp>
        <p:nvSpPr>
          <p:cNvPr id="4" name="Text Placeholder 3">
            <a:extLst>
              <a:ext uri="{FF2B5EF4-FFF2-40B4-BE49-F238E27FC236}">
                <a16:creationId xmlns:a16="http://schemas.microsoft.com/office/drawing/2014/main" id="{FC90FC19-7835-9A96-FCA9-8ADB1313E962}"/>
              </a:ext>
            </a:extLst>
          </p:cNvPr>
          <p:cNvSpPr>
            <a:spLocks noGrp="1"/>
          </p:cNvSpPr>
          <p:nvPr>
            <p:ph type="body" sz="quarter" idx="18"/>
          </p:nvPr>
        </p:nvSpPr>
        <p:spPr/>
        <p:txBody>
          <a:bodyPr/>
          <a:lstStyle/>
          <a:p>
            <a:r>
              <a:rPr lang="en-AU">
                <a:latin typeface="+mj-lt"/>
              </a:rPr>
              <a:t>Stream of consciousness</a:t>
            </a:r>
          </a:p>
        </p:txBody>
      </p:sp>
      <p:sp>
        <p:nvSpPr>
          <p:cNvPr id="5" name="Text Placeholder 4">
            <a:extLst>
              <a:ext uri="{FF2B5EF4-FFF2-40B4-BE49-F238E27FC236}">
                <a16:creationId xmlns:a16="http://schemas.microsoft.com/office/drawing/2014/main" id="{A55CF469-CFB7-9F2E-43C2-BC3ECAE1DE23}"/>
              </a:ext>
            </a:extLst>
          </p:cNvPr>
          <p:cNvSpPr>
            <a:spLocks noGrp="1"/>
          </p:cNvSpPr>
          <p:nvPr>
            <p:ph type="body" sz="quarter" idx="17"/>
          </p:nvPr>
        </p:nvSpPr>
        <p:spPr/>
        <p:txBody>
          <a:bodyPr/>
          <a:lstStyle/>
          <a:p>
            <a:pPr marR="0" lvl="0">
              <a:tabLst>
                <a:tab pos="457200" algn="l"/>
              </a:tabLst>
            </a:pPr>
            <a:r>
              <a:rPr lang="en-AU" kern="100" dirty="0">
                <a:effectLst/>
                <a:latin typeface="+mn-lt"/>
                <a:ea typeface="Aptos" panose="020B0004020202020204" pitchFamily="34" charset="0"/>
              </a:rPr>
              <a:t>The text employs </a:t>
            </a:r>
            <a:r>
              <a:rPr lang="en-AU" kern="100" dirty="0">
                <a:solidFill>
                  <a:schemeClr val="tx2"/>
                </a:solidFill>
                <a:effectLst/>
                <a:latin typeface="+mn-lt"/>
                <a:ea typeface="Aptos" panose="020B0004020202020204" pitchFamily="34" charset="0"/>
              </a:rPr>
              <a:t>a stream-of-consciousness structure</a:t>
            </a:r>
            <a:r>
              <a:rPr lang="en-AU" kern="100" dirty="0">
                <a:effectLst/>
                <a:latin typeface="+mn-lt"/>
                <a:ea typeface="Aptos" panose="020B0004020202020204" pitchFamily="34" charset="0"/>
              </a:rPr>
              <a:t>, as her thoughts roam from past to present and future. This structure effectively conveys Eleanor's frustration and desire to break free from the constraints of formal writing, mirroring her longing for creative expression.</a:t>
            </a:r>
          </a:p>
          <a:p>
            <a:pPr marR="0" lvl="0">
              <a:tabLst>
                <a:tab pos="457200" algn="l"/>
              </a:tabLst>
            </a:pPr>
            <a:r>
              <a:rPr lang="en-AU" dirty="0">
                <a:latin typeface="+mn-lt"/>
                <a:ea typeface="Calibri" panose="020F0502020204030204" pitchFamily="34" charset="0"/>
              </a:rPr>
              <a:t>‘</a:t>
            </a:r>
            <a:r>
              <a:rPr lang="en-AU" dirty="0">
                <a:effectLst/>
                <a:latin typeface="+mn-lt"/>
                <a:ea typeface="Calibri" panose="020F0502020204030204" pitchFamily="34" charset="0"/>
              </a:rPr>
              <a:t> I sit at a desk, pen to paper … </a:t>
            </a:r>
          </a:p>
          <a:p>
            <a:pPr marR="0" lvl="0">
              <a:tabLst>
                <a:tab pos="457200" algn="l"/>
              </a:tabLst>
            </a:pPr>
            <a:r>
              <a:rPr lang="en-AU" dirty="0">
                <a:effectLst/>
                <a:latin typeface="+mn-lt"/>
                <a:ea typeface="Calibri" panose="020F0502020204030204" pitchFamily="34" charset="0"/>
              </a:rPr>
              <a:t>I have a nomadic mind … </a:t>
            </a:r>
          </a:p>
          <a:p>
            <a:pPr marR="0" lvl="0">
              <a:tabLst>
                <a:tab pos="457200" algn="l"/>
              </a:tabLst>
            </a:pPr>
            <a:r>
              <a:rPr lang="en-AU" dirty="0">
                <a:effectLst/>
                <a:latin typeface="+mn-lt"/>
                <a:ea typeface="Calibri" panose="020F0502020204030204" pitchFamily="34" charset="0"/>
              </a:rPr>
              <a:t>We grew up as creative beings … ’</a:t>
            </a:r>
          </a:p>
          <a:p>
            <a:pPr marL="457200" marR="0" lvl="0" indent="-457200">
              <a:buFont typeface="+mj-lt"/>
              <a:buAutoNum type="arabicPeriod"/>
              <a:tabLst>
                <a:tab pos="457200" algn="l"/>
              </a:tabLst>
            </a:pPr>
            <a:r>
              <a:rPr lang="en-AU" dirty="0">
                <a:solidFill>
                  <a:schemeClr val="accent2"/>
                </a:solidFill>
                <a:latin typeface="+mn-lt"/>
              </a:rPr>
              <a:t>Identify other examples of Swan’s stream-of consciousness style. </a:t>
            </a:r>
          </a:p>
        </p:txBody>
      </p:sp>
      <p:sp>
        <p:nvSpPr>
          <p:cNvPr id="2" name="Slide Number Placeholder 1">
            <a:extLst>
              <a:ext uri="{FF2B5EF4-FFF2-40B4-BE49-F238E27FC236}">
                <a16:creationId xmlns:a16="http://schemas.microsoft.com/office/drawing/2014/main" id="{57C6F8F6-6C5B-6850-C7A7-CB323121AE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93946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2008B-EFDA-6ED8-2D01-3B92618E07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262556-3811-5B1A-93F0-437FB026D716}"/>
              </a:ext>
            </a:extLst>
          </p:cNvPr>
          <p:cNvSpPr>
            <a:spLocks noGrp="1"/>
          </p:cNvSpPr>
          <p:nvPr>
            <p:ph type="title"/>
          </p:nvPr>
        </p:nvSpPr>
        <p:spPr/>
        <p:txBody>
          <a:bodyPr/>
          <a:lstStyle/>
          <a:p>
            <a:r>
              <a:rPr lang="en-AU" dirty="0">
                <a:latin typeface="+mj-lt"/>
              </a:rPr>
              <a:t>Hybrid Form</a:t>
            </a:r>
          </a:p>
        </p:txBody>
      </p:sp>
      <p:sp>
        <p:nvSpPr>
          <p:cNvPr id="4" name="Text Placeholder 3">
            <a:extLst>
              <a:ext uri="{FF2B5EF4-FFF2-40B4-BE49-F238E27FC236}">
                <a16:creationId xmlns:a16="http://schemas.microsoft.com/office/drawing/2014/main" id="{06E2F443-0BB8-A6FC-F1E3-404C8B41E05E}"/>
              </a:ext>
            </a:extLst>
          </p:cNvPr>
          <p:cNvSpPr>
            <a:spLocks noGrp="1"/>
          </p:cNvSpPr>
          <p:nvPr>
            <p:ph type="body" sz="quarter" idx="18"/>
          </p:nvPr>
        </p:nvSpPr>
        <p:spPr/>
        <p:txBody>
          <a:bodyPr/>
          <a:lstStyle/>
          <a:p>
            <a:r>
              <a:rPr lang="en-AU" dirty="0">
                <a:latin typeface="+mj-lt"/>
              </a:rPr>
              <a:t>Combination of prose and poetry</a:t>
            </a:r>
          </a:p>
        </p:txBody>
      </p:sp>
      <p:sp>
        <p:nvSpPr>
          <p:cNvPr id="5" name="Text Placeholder 4">
            <a:extLst>
              <a:ext uri="{FF2B5EF4-FFF2-40B4-BE49-F238E27FC236}">
                <a16:creationId xmlns:a16="http://schemas.microsoft.com/office/drawing/2014/main" id="{4EA038C8-1460-9F08-77B3-2E88983D4B58}"/>
              </a:ext>
            </a:extLst>
          </p:cNvPr>
          <p:cNvSpPr>
            <a:spLocks noGrp="1"/>
          </p:cNvSpPr>
          <p:nvPr>
            <p:ph type="body" sz="quarter" idx="17"/>
          </p:nvPr>
        </p:nvSpPr>
        <p:spPr/>
        <p:txBody>
          <a:bodyPr/>
          <a:lstStyle/>
          <a:p>
            <a:pPr marR="0" lvl="0">
              <a:tabLst>
                <a:tab pos="457200" algn="l"/>
              </a:tabLst>
            </a:pPr>
            <a:r>
              <a:rPr lang="en-AU" kern="100" dirty="0">
                <a:effectLst/>
                <a:latin typeface="+mn-lt"/>
                <a:ea typeface="Aptos" panose="020B0004020202020204" pitchFamily="34" charset="0"/>
              </a:rPr>
              <a:t>Swan </a:t>
            </a:r>
            <a:r>
              <a:rPr lang="en-AU" kern="100" dirty="0">
                <a:solidFill>
                  <a:schemeClr val="tx2"/>
                </a:solidFill>
                <a:effectLst/>
                <a:latin typeface="+mn-lt"/>
                <a:ea typeface="Aptos" panose="020B0004020202020204" pitchFamily="34" charset="0"/>
              </a:rPr>
              <a:t>combines the codes and conventions of prose and poetry. </a:t>
            </a:r>
            <a:r>
              <a:rPr lang="en-AU" kern="100" dirty="0">
                <a:effectLst/>
                <a:latin typeface="+mn-lt"/>
                <a:ea typeface="Aptos" panose="020B0004020202020204" pitchFamily="34" charset="0"/>
              </a:rPr>
              <a:t>She varies the lengths of her paragraphs, contributing to the pacing of the narrative. </a:t>
            </a:r>
          </a:p>
          <a:p>
            <a:pPr marL="0" marR="0">
              <a:spcBef>
                <a:spcPts val="1200"/>
              </a:spcBef>
            </a:pPr>
            <a:r>
              <a:rPr lang="en-AU" dirty="0">
                <a:latin typeface="+mn-lt"/>
                <a:ea typeface="Calibri" panose="020F0502020204030204" pitchFamily="34" charset="0"/>
              </a:rPr>
              <a:t>‘</a:t>
            </a:r>
            <a:r>
              <a:rPr lang="en-AU" dirty="0">
                <a:effectLst/>
                <a:latin typeface="+mn-lt"/>
                <a:ea typeface="Calibri" panose="020F0502020204030204" pitchFamily="34" charset="0"/>
              </a:rPr>
              <a:t>I have a nomadic mind.</a:t>
            </a:r>
          </a:p>
          <a:p>
            <a:pPr marL="0" marR="0">
              <a:spcBef>
                <a:spcPts val="1200"/>
              </a:spcBef>
            </a:pPr>
            <a:r>
              <a:rPr lang="en-AU" dirty="0">
                <a:effectLst/>
                <a:latin typeface="+mn-lt"/>
                <a:ea typeface="Calibri" panose="020F0502020204030204" pitchFamily="34" charset="0"/>
              </a:rPr>
              <a:t>It wants identity.</a:t>
            </a:r>
          </a:p>
          <a:p>
            <a:pPr marL="0" marR="0">
              <a:spcBef>
                <a:spcPts val="1200"/>
              </a:spcBef>
            </a:pPr>
            <a:r>
              <a:rPr lang="en-AU" dirty="0">
                <a:effectLst/>
                <a:latin typeface="+mn-lt"/>
                <a:ea typeface="Calibri" panose="020F0502020204030204" pitchFamily="34" charset="0"/>
              </a:rPr>
              <a:t>It wants to express itself.</a:t>
            </a:r>
          </a:p>
          <a:p>
            <a:pPr marL="0" marR="0">
              <a:spcBef>
                <a:spcPts val="1200"/>
              </a:spcBef>
            </a:pPr>
            <a:r>
              <a:rPr lang="en-AU" dirty="0">
                <a:effectLst/>
                <a:latin typeface="+mn-lt"/>
                <a:ea typeface="Calibri" panose="020F0502020204030204" pitchFamily="34" charset="0"/>
              </a:rPr>
              <a:t>It wants to tell a story.’</a:t>
            </a:r>
            <a:endParaRPr lang="en-AU" dirty="0">
              <a:solidFill>
                <a:schemeClr val="accent2"/>
              </a:solidFill>
              <a:latin typeface="+mn-lt"/>
            </a:endParaRPr>
          </a:p>
          <a:p>
            <a:pPr marL="457200" marR="0" indent="-457200">
              <a:spcBef>
                <a:spcPts val="1200"/>
              </a:spcBef>
              <a:buFont typeface="+mj-lt"/>
              <a:buAutoNum type="arabicPeriod"/>
            </a:pPr>
            <a:r>
              <a:rPr lang="en-AU" dirty="0">
                <a:solidFill>
                  <a:schemeClr val="accent2"/>
                </a:solidFill>
                <a:latin typeface="+mn-lt"/>
              </a:rPr>
              <a:t>Identify where Eleanor Swan switches from prose to poetry and back again. </a:t>
            </a:r>
          </a:p>
        </p:txBody>
      </p:sp>
      <p:sp>
        <p:nvSpPr>
          <p:cNvPr id="2" name="Slide Number Placeholder 1">
            <a:extLst>
              <a:ext uri="{FF2B5EF4-FFF2-40B4-BE49-F238E27FC236}">
                <a16:creationId xmlns:a16="http://schemas.microsoft.com/office/drawing/2014/main" id="{AEE481AC-B6D4-36C4-ED0C-C3A4B24DDA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90921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Phase 5 – text annotations – Swan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5 – 9.1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‘Representation of life experiences’ – Year 9</a:t>
            </a:r>
          </a:p>
          <a:p>
            <a:endParaRPr lang="en-AU" dirty="0">
              <a:latin typeface="+mj-lt"/>
            </a:endParaRPr>
          </a:p>
        </p:txBody>
      </p:sp>
      <p:sp>
        <p:nvSpPr>
          <p:cNvPr id="2" name="Text Placeholder 1">
            <a:extLst>
              <a:ext uri="{FF2B5EF4-FFF2-40B4-BE49-F238E27FC236}">
                <a16:creationId xmlns:a16="http://schemas.microsoft.com/office/drawing/2014/main" id="{09E3CEFF-DCA7-B6C8-9F54-63F25732AFC6}"/>
              </a:ext>
            </a:extLst>
          </p:cNvPr>
          <p:cNvSpPr>
            <a:spLocks noGrp="1"/>
          </p:cNvSpPr>
          <p:nvPr>
            <p:ph type="body" sz="quarter" idx="14"/>
          </p:nvPr>
        </p:nvSpPr>
        <p:spPr/>
        <p:txBody>
          <a:bodyPr/>
          <a:lstStyle/>
          <a:p>
            <a:r>
              <a:rPr lang="en-AU" dirty="0">
                <a:latin typeface="+mj-lt"/>
              </a:rPr>
              <a:t>Term 1</a:t>
            </a:r>
          </a:p>
        </p:txBody>
      </p:sp>
      <p:pic>
        <p:nvPicPr>
          <p:cNvPr id="5" name="Picture Placeholder 4">
            <a:extLst>
              <a:ext uri="{FF2B5EF4-FFF2-40B4-BE49-F238E27FC236}">
                <a16:creationId xmlns:a16="http://schemas.microsoft.com/office/drawing/2014/main" id="{EF7B38A8-624D-F17F-BDED-989C00E1BE5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B9DB-CF38-D249-6CC7-3C396823CAA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E3C58FA-8BEC-FED3-920D-C7B77FC907B5}"/>
              </a:ext>
            </a:extLst>
          </p:cNvPr>
          <p:cNvSpPr>
            <a:spLocks noGrp="1"/>
          </p:cNvSpPr>
          <p:nvPr>
            <p:ph type="ctrTitle"/>
          </p:nvPr>
        </p:nvSpPr>
        <p:spPr/>
        <p:txBody>
          <a:bodyPr/>
          <a:lstStyle/>
          <a:p>
            <a:r>
              <a:rPr lang="en-AU" dirty="0">
                <a:latin typeface="+mj-lt"/>
              </a:rPr>
              <a:t>Persuasive writing features used in the text</a:t>
            </a:r>
          </a:p>
        </p:txBody>
      </p:sp>
    </p:spTree>
    <p:extLst>
      <p:ext uri="{BB962C8B-B14F-4D97-AF65-F5344CB8AC3E}">
        <p14:creationId xmlns:p14="http://schemas.microsoft.com/office/powerpoint/2010/main" val="12691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013380-7B85-80FA-A5E6-DCA779D64075}"/>
              </a:ext>
            </a:extLst>
          </p:cNvPr>
          <p:cNvSpPr>
            <a:spLocks noGrp="1"/>
          </p:cNvSpPr>
          <p:nvPr>
            <p:ph type="title"/>
          </p:nvPr>
        </p:nvSpPr>
        <p:spPr/>
        <p:txBody>
          <a:bodyPr/>
          <a:lstStyle/>
          <a:p>
            <a:r>
              <a:rPr lang="en-AU">
                <a:latin typeface="+mj-lt"/>
              </a:rPr>
              <a:t>Argumentative structure</a:t>
            </a:r>
          </a:p>
        </p:txBody>
      </p:sp>
      <p:sp>
        <p:nvSpPr>
          <p:cNvPr id="4" name="Text Placeholder 3">
            <a:extLst>
              <a:ext uri="{FF2B5EF4-FFF2-40B4-BE49-F238E27FC236}">
                <a16:creationId xmlns:a16="http://schemas.microsoft.com/office/drawing/2014/main" id="{1947489D-A88A-1660-B23D-A17183C98177}"/>
              </a:ext>
            </a:extLst>
          </p:cNvPr>
          <p:cNvSpPr>
            <a:spLocks noGrp="1"/>
          </p:cNvSpPr>
          <p:nvPr>
            <p:ph type="body" sz="quarter" idx="18"/>
          </p:nvPr>
        </p:nvSpPr>
        <p:spPr/>
        <p:txBody>
          <a:bodyPr/>
          <a:lstStyle/>
          <a:p>
            <a:r>
              <a:rPr lang="en-AU">
                <a:latin typeface="+mj-lt"/>
              </a:rPr>
              <a:t>Temporal markers</a:t>
            </a:r>
          </a:p>
        </p:txBody>
      </p:sp>
      <p:sp>
        <p:nvSpPr>
          <p:cNvPr id="5" name="Text Placeholder 4">
            <a:extLst>
              <a:ext uri="{FF2B5EF4-FFF2-40B4-BE49-F238E27FC236}">
                <a16:creationId xmlns:a16="http://schemas.microsoft.com/office/drawing/2014/main" id="{ADC659DE-7D07-2545-B2F3-AF484968D335}"/>
              </a:ext>
            </a:extLst>
          </p:cNvPr>
          <p:cNvSpPr>
            <a:spLocks noGrp="1"/>
          </p:cNvSpPr>
          <p:nvPr>
            <p:ph type="body" sz="quarter" idx="17"/>
          </p:nvPr>
        </p:nvSpPr>
        <p:spPr/>
        <p:txBody>
          <a:bodyPr vert="horz" lIns="0" tIns="0" rIns="0" bIns="0" rtlCol="0" anchor="t">
            <a:noAutofit/>
          </a:bodyPr>
          <a:lstStyle/>
          <a:p>
            <a:r>
              <a:rPr lang="en-AU" kern="100">
                <a:solidFill>
                  <a:schemeClr val="tx2"/>
                </a:solidFill>
                <a:effectLst/>
                <a:latin typeface="+mn-lt"/>
                <a:ea typeface="Aptos" panose="020B0004020202020204" pitchFamily="34" charset="0"/>
                <a:cs typeface="Arial"/>
              </a:rPr>
              <a:t>Time markers </a:t>
            </a:r>
            <a:r>
              <a:rPr lang="en-AU" kern="100">
                <a:effectLst/>
                <a:latin typeface="+mn-lt"/>
                <a:ea typeface="Aptos" panose="020B0004020202020204" pitchFamily="34" charset="0"/>
                <a:cs typeface="Arial"/>
              </a:rPr>
              <a:t>(</a:t>
            </a:r>
            <a:r>
              <a:rPr lang="en-AU" kern="100">
                <a:latin typeface="+mn-lt"/>
                <a:ea typeface="Aptos" panose="020B0004020202020204" pitchFamily="34" charset="0"/>
                <a:cs typeface="Arial"/>
              </a:rPr>
              <a:t>for example</a:t>
            </a:r>
            <a:r>
              <a:rPr lang="en-AU" kern="100">
                <a:effectLst/>
                <a:latin typeface="+mn-lt"/>
                <a:ea typeface="Aptos" panose="020B0004020202020204" pitchFamily="34" charset="0"/>
                <a:cs typeface="Arial"/>
              </a:rPr>
              <a:t>, </a:t>
            </a:r>
            <a:r>
              <a:rPr lang="en-AU" kern="100">
                <a:solidFill>
                  <a:schemeClr val="tx2"/>
                </a:solidFill>
                <a:effectLst/>
                <a:latin typeface="+mn-lt"/>
                <a:ea typeface="Aptos" panose="020B0004020202020204" pitchFamily="34" charset="0"/>
                <a:cs typeface="Arial"/>
              </a:rPr>
              <a:t>‘now,’ </a:t>
            </a:r>
            <a:r>
              <a:rPr lang="en-AU" kern="100">
                <a:solidFill>
                  <a:schemeClr val="tx2"/>
                </a:solidFill>
                <a:latin typeface="+mn-lt"/>
                <a:ea typeface="Aptos" panose="020B0004020202020204" pitchFamily="34" charset="0"/>
                <a:cs typeface="Arial"/>
              </a:rPr>
              <a:t>‘</a:t>
            </a:r>
            <a:r>
              <a:rPr lang="en-AU" kern="100">
                <a:solidFill>
                  <a:schemeClr val="tx2"/>
                </a:solidFill>
                <a:effectLst/>
                <a:latin typeface="+mn-lt"/>
                <a:ea typeface="Aptos" panose="020B0004020202020204" pitchFamily="34" charset="0"/>
                <a:cs typeface="Arial"/>
              </a:rPr>
              <a:t>whilst</a:t>
            </a:r>
            <a:r>
              <a:rPr lang="en-AU" kern="100">
                <a:solidFill>
                  <a:schemeClr val="tx2"/>
                </a:solidFill>
                <a:latin typeface="+mn-lt"/>
                <a:ea typeface="Aptos" panose="020B0004020202020204" pitchFamily="34" charset="0"/>
                <a:cs typeface="Arial"/>
              </a:rPr>
              <a:t>’</a:t>
            </a:r>
            <a:r>
              <a:rPr lang="en-AU" kern="100">
                <a:solidFill>
                  <a:schemeClr val="tx2"/>
                </a:solidFill>
                <a:effectLst/>
                <a:latin typeface="+mn-lt"/>
                <a:ea typeface="Aptos" panose="020B0004020202020204" pitchFamily="34" charset="0"/>
                <a:cs typeface="Arial"/>
              </a:rPr>
              <a:t>) </a:t>
            </a:r>
            <a:r>
              <a:rPr lang="en-AU" kern="100">
                <a:effectLst/>
                <a:latin typeface="+mn-lt"/>
                <a:ea typeface="Aptos" panose="020B0004020202020204" pitchFamily="34" charset="0"/>
                <a:cs typeface="Arial"/>
              </a:rPr>
              <a:t>are used to clearly identify different stages in the narrative. By </a:t>
            </a:r>
            <a:r>
              <a:rPr lang="en-AU" kern="100">
                <a:latin typeface="+mn-lt"/>
                <a:ea typeface="Aptos" panose="020B0004020202020204" pitchFamily="34" charset="0"/>
                <a:cs typeface="Arial"/>
              </a:rPr>
              <a:t>structuring </a:t>
            </a:r>
            <a:r>
              <a:rPr lang="en-AU" kern="100">
                <a:effectLst/>
                <a:latin typeface="+mn-lt"/>
                <a:ea typeface="Aptos" panose="020B0004020202020204" pitchFamily="34" charset="0"/>
                <a:cs typeface="Arial"/>
              </a:rPr>
              <a:t>her argument in the context of her personal journey, Swan shows how her relationship with creativity has evolved over time. </a:t>
            </a:r>
          </a:p>
          <a:p>
            <a:r>
              <a:rPr lang="en-AU" dirty="0">
                <a:latin typeface="+mn-lt"/>
                <a:ea typeface="Calibri" panose="020F0502020204030204" pitchFamily="34" charset="0"/>
              </a:rPr>
              <a:t>‘</a:t>
            </a:r>
            <a:r>
              <a:rPr lang="en-AU" dirty="0">
                <a:effectLst/>
                <a:latin typeface="+mn-lt"/>
                <a:ea typeface="Calibri" panose="020F0502020204030204" pitchFamily="34" charset="0"/>
              </a:rPr>
              <a:t>I </a:t>
            </a:r>
            <a:r>
              <a:rPr lang="en-AU" dirty="0">
                <a:solidFill>
                  <a:schemeClr val="tx2"/>
                </a:solidFill>
                <a:effectLst/>
                <a:latin typeface="+mn-lt"/>
                <a:ea typeface="Calibri" panose="020F0502020204030204" pitchFamily="34" charset="0"/>
              </a:rPr>
              <a:t>have</a:t>
            </a:r>
            <a:r>
              <a:rPr lang="en-AU" dirty="0">
                <a:effectLst/>
                <a:latin typeface="+mn-lt"/>
                <a:ea typeface="Calibri" panose="020F0502020204030204" pitchFamily="34" charset="0"/>
              </a:rPr>
              <a:t> a nomadic mind.’</a:t>
            </a:r>
          </a:p>
          <a:p>
            <a:r>
              <a:rPr lang="en-AU" dirty="0">
                <a:solidFill>
                  <a:schemeClr val="tx2"/>
                </a:solidFill>
                <a:latin typeface="+mn-lt"/>
                <a:ea typeface="Calibri" panose="020F0502020204030204" pitchFamily="34" charset="0"/>
              </a:rPr>
              <a:t>‘</a:t>
            </a:r>
            <a:r>
              <a:rPr lang="en-AU" dirty="0">
                <a:solidFill>
                  <a:schemeClr val="tx2"/>
                </a:solidFill>
                <a:effectLst/>
                <a:latin typeface="+mn-lt"/>
                <a:ea typeface="Calibri" panose="020F0502020204030204" pitchFamily="34" charset="0"/>
              </a:rPr>
              <a:t>Now </a:t>
            </a:r>
            <a:r>
              <a:rPr lang="en-AU" dirty="0">
                <a:effectLst/>
                <a:latin typeface="+mn-lt"/>
                <a:ea typeface="Calibri" panose="020F0502020204030204" pitchFamily="34" charset="0"/>
              </a:rPr>
              <a:t>that we're in high school, … ’ </a:t>
            </a:r>
          </a:p>
          <a:p>
            <a:pPr marL="457200" indent="-457200">
              <a:buFont typeface="+mj-lt"/>
              <a:buAutoNum type="arabicPeriod"/>
            </a:pPr>
            <a:r>
              <a:rPr lang="en-AU" kern="100" dirty="0">
                <a:solidFill>
                  <a:schemeClr val="accent2"/>
                </a:solidFill>
                <a:effectLst/>
                <a:latin typeface="+mn-lt"/>
                <a:ea typeface="Aptos" panose="020B0004020202020204" pitchFamily="34" charset="0"/>
              </a:rPr>
              <a:t>Highlight other examples of temporal markers on your copy of the text.  </a:t>
            </a:r>
            <a:endParaRPr lang="en-AU" dirty="0">
              <a:latin typeface="+mn-lt"/>
            </a:endParaRPr>
          </a:p>
        </p:txBody>
      </p:sp>
      <p:sp>
        <p:nvSpPr>
          <p:cNvPr id="2" name="Slide Number Placeholder 1">
            <a:extLst>
              <a:ext uri="{FF2B5EF4-FFF2-40B4-BE49-F238E27FC236}">
                <a16:creationId xmlns:a16="http://schemas.microsoft.com/office/drawing/2014/main" id="{1EBF7042-864D-FA88-13B0-FEED622A0DA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2082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5699F-5748-B01B-9328-7B782CEA3AE9}"/>
              </a:ext>
            </a:extLst>
          </p:cNvPr>
          <p:cNvSpPr>
            <a:spLocks noGrp="1"/>
          </p:cNvSpPr>
          <p:nvPr>
            <p:ph type="title"/>
          </p:nvPr>
        </p:nvSpPr>
        <p:spPr/>
        <p:txBody>
          <a:bodyPr/>
          <a:lstStyle/>
          <a:p>
            <a:r>
              <a:rPr lang="en-AU">
                <a:latin typeface="+mj-lt"/>
              </a:rPr>
              <a:t>Cohesion</a:t>
            </a:r>
          </a:p>
        </p:txBody>
      </p:sp>
      <p:sp>
        <p:nvSpPr>
          <p:cNvPr id="4" name="Text Placeholder 3">
            <a:extLst>
              <a:ext uri="{FF2B5EF4-FFF2-40B4-BE49-F238E27FC236}">
                <a16:creationId xmlns:a16="http://schemas.microsoft.com/office/drawing/2014/main" id="{9BF02908-420E-A0BF-50DD-D39DC1579AA8}"/>
              </a:ext>
            </a:extLst>
          </p:cNvPr>
          <p:cNvSpPr>
            <a:spLocks noGrp="1"/>
          </p:cNvSpPr>
          <p:nvPr>
            <p:ph type="body" sz="quarter" idx="18"/>
          </p:nvPr>
        </p:nvSpPr>
        <p:spPr/>
        <p:txBody>
          <a:bodyPr/>
          <a:lstStyle/>
          <a:p>
            <a:r>
              <a:rPr lang="en-AU">
                <a:latin typeface="+mj-lt"/>
              </a:rPr>
              <a:t>Use of conjunctions</a:t>
            </a:r>
          </a:p>
        </p:txBody>
      </p:sp>
      <p:sp>
        <p:nvSpPr>
          <p:cNvPr id="5" name="Text Placeholder 4">
            <a:extLst>
              <a:ext uri="{FF2B5EF4-FFF2-40B4-BE49-F238E27FC236}">
                <a16:creationId xmlns:a16="http://schemas.microsoft.com/office/drawing/2014/main" id="{CF881DEB-715E-04E9-9CB6-113E12E0159D}"/>
              </a:ext>
            </a:extLst>
          </p:cNvPr>
          <p:cNvSpPr>
            <a:spLocks noGrp="1"/>
          </p:cNvSpPr>
          <p:nvPr>
            <p:ph type="body" sz="quarter" idx="17"/>
          </p:nvPr>
        </p:nvSpPr>
        <p:spPr/>
        <p:txBody>
          <a:bodyPr vert="horz" lIns="0" tIns="0" rIns="0" bIns="0" rtlCol="0" anchor="t">
            <a:noAutofit/>
          </a:bodyPr>
          <a:lstStyle/>
          <a:p>
            <a:pPr marL="0" marR="0">
              <a:spcBef>
                <a:spcPts val="1200"/>
              </a:spcBef>
            </a:pPr>
            <a:r>
              <a:rPr lang="en-AU" kern="100" dirty="0">
                <a:solidFill>
                  <a:schemeClr val="tx2"/>
                </a:solidFill>
                <a:effectLst/>
                <a:latin typeface="+mn-lt"/>
                <a:ea typeface="Aptos" panose="020B0004020202020204" pitchFamily="34" charset="0"/>
                <a:cs typeface="Arial"/>
              </a:rPr>
              <a:t>Coordinating conjunctions – </a:t>
            </a:r>
            <a:r>
              <a:rPr lang="en-AU" kern="100" dirty="0">
                <a:effectLst/>
                <a:latin typeface="+mn-lt"/>
                <a:ea typeface="Aptos" panose="020B0004020202020204" pitchFamily="34" charset="0"/>
                <a:cs typeface="Arial"/>
              </a:rPr>
              <a:t>(‘and,</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 </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but</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 are used to link related ideas and create a sense of continuity in her argument. For example, ‘</a:t>
            </a:r>
            <a:r>
              <a:rPr lang="en-AU" dirty="0">
                <a:effectLst/>
                <a:latin typeface="+mn-lt"/>
                <a:ea typeface="Calibri"/>
                <a:cs typeface="Arial"/>
              </a:rPr>
              <a:t>We … sang songs about the alphabet </a:t>
            </a:r>
            <a:r>
              <a:rPr lang="en-AU" dirty="0">
                <a:solidFill>
                  <a:schemeClr val="tx2"/>
                </a:solidFill>
                <a:effectLst/>
                <a:latin typeface="+mn-lt"/>
                <a:ea typeface="Calibri"/>
                <a:cs typeface="Arial"/>
              </a:rPr>
              <a:t>and</a:t>
            </a:r>
            <a:r>
              <a:rPr lang="en-AU" dirty="0">
                <a:effectLst/>
                <a:latin typeface="+mn-lt"/>
                <a:ea typeface="Calibri"/>
                <a:cs typeface="Arial"/>
              </a:rPr>
              <a:t> albino kangaroos</a:t>
            </a:r>
            <a:r>
              <a:rPr lang="en-AU" dirty="0">
                <a:latin typeface="+mn-lt"/>
                <a:ea typeface="Calibri"/>
                <a:cs typeface="Arial"/>
              </a:rPr>
              <a:t>,’ </a:t>
            </a:r>
            <a:r>
              <a:rPr lang="en-AU" kern="100" dirty="0">
                <a:effectLst/>
                <a:latin typeface="+mn-lt"/>
                <a:ea typeface="Aptos" panose="020B0004020202020204" pitchFamily="34" charset="0"/>
                <a:cs typeface="Arial"/>
              </a:rPr>
              <a:t>connects Swan’s feelings about writing essays with her desire for creative expression. </a:t>
            </a:r>
            <a:endParaRPr lang="en-AU" dirty="0">
              <a:effectLst/>
              <a:latin typeface="+mn-lt"/>
              <a:ea typeface="Calibri" panose="020F0502020204030204" pitchFamily="34" charset="0"/>
              <a:cs typeface="Arial"/>
            </a:endParaRPr>
          </a:p>
          <a:p>
            <a:pPr marR="0" lvl="0">
              <a:tabLst>
                <a:tab pos="457200" algn="l"/>
              </a:tabLst>
            </a:pPr>
            <a:r>
              <a:rPr lang="en-AU" kern="100" dirty="0">
                <a:solidFill>
                  <a:schemeClr val="tx2"/>
                </a:solidFill>
                <a:effectLst/>
                <a:latin typeface="+mn-lt"/>
                <a:ea typeface="Aptos" panose="020B0004020202020204" pitchFamily="34" charset="0"/>
                <a:cs typeface="Arial"/>
              </a:rPr>
              <a:t>Subordinating conjunctions – </a:t>
            </a:r>
            <a:r>
              <a:rPr lang="en-AU" kern="100" dirty="0">
                <a:effectLst/>
                <a:latin typeface="+mn-lt"/>
                <a:ea typeface="Aptos" panose="020B0004020202020204" pitchFamily="34" charset="0"/>
                <a:cs typeface="Arial"/>
              </a:rPr>
              <a:t>(‘because,</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 </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although</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 are used to present complex ideas and show relationships between thoughts. For instance, when Swan mentions, ‘Only $100 million dollars allocated to the Arts </a:t>
            </a:r>
            <a:r>
              <a:rPr lang="en-AU" kern="100" dirty="0">
                <a:solidFill>
                  <a:schemeClr val="tx2"/>
                </a:solidFill>
                <a:effectLst/>
                <a:latin typeface="+mn-lt"/>
                <a:ea typeface="Aptos" panose="020B0004020202020204" pitchFamily="34" charset="0"/>
                <a:cs typeface="Arial"/>
              </a:rPr>
              <a:t>because …’, </a:t>
            </a:r>
            <a:r>
              <a:rPr lang="en-AU" kern="100" dirty="0">
                <a:effectLst/>
                <a:latin typeface="+mn-lt"/>
                <a:ea typeface="Aptos" panose="020B0004020202020204" pitchFamily="34" charset="0"/>
                <a:cs typeface="Arial"/>
              </a:rPr>
              <a:t>she provides evidence for her argument about the lack of governmental support for the arts.</a:t>
            </a:r>
          </a:p>
          <a:p>
            <a:pPr marR="0" lvl="0">
              <a:tabLst>
                <a:tab pos="457200" algn="l"/>
              </a:tabLst>
            </a:pPr>
            <a:r>
              <a:rPr lang="en-AU" kern="100" dirty="0">
                <a:solidFill>
                  <a:schemeClr val="tx2"/>
                </a:solidFill>
                <a:effectLst/>
                <a:latin typeface="+mn-lt"/>
                <a:ea typeface="Aptos" panose="020B0004020202020204" pitchFamily="34" charset="0"/>
                <a:cs typeface="Arial"/>
              </a:rPr>
              <a:t>Contrasting conjunctions – </a:t>
            </a:r>
            <a:r>
              <a:rPr lang="en-AU" kern="100" dirty="0">
                <a:effectLst/>
                <a:latin typeface="+mn-lt"/>
                <a:ea typeface="Aptos" panose="020B0004020202020204" pitchFamily="34" charset="0"/>
                <a:cs typeface="Arial"/>
              </a:rPr>
              <a:t>(</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but</a:t>
            </a:r>
            <a:r>
              <a:rPr lang="en-AU" kern="100" dirty="0">
                <a:latin typeface="+mn-lt"/>
                <a:ea typeface="Aptos" panose="020B0004020202020204" pitchFamily="34" charset="0"/>
                <a:cs typeface="Arial"/>
              </a:rPr>
              <a:t>’</a:t>
            </a:r>
            <a:r>
              <a:rPr lang="en-AU" kern="100" dirty="0">
                <a:effectLst/>
                <a:latin typeface="+mn-lt"/>
                <a:ea typeface="Aptos" panose="020B0004020202020204" pitchFamily="34" charset="0"/>
                <a:cs typeface="Arial"/>
              </a:rPr>
              <a:t>) highlight the tension between past and present experiences, contrasting </a:t>
            </a:r>
            <a:r>
              <a:rPr lang="en-AU" kern="100" dirty="0">
                <a:latin typeface="+mn-lt"/>
                <a:ea typeface="Aptos" panose="020B0004020202020204" pitchFamily="34" charset="0"/>
                <a:cs typeface="Arial"/>
              </a:rPr>
              <a:t>Swan’s </a:t>
            </a:r>
            <a:r>
              <a:rPr lang="en-AU" kern="100" dirty="0">
                <a:effectLst/>
                <a:latin typeface="+mn-lt"/>
                <a:ea typeface="Aptos" panose="020B0004020202020204" pitchFamily="34" charset="0"/>
                <a:cs typeface="Arial"/>
              </a:rPr>
              <a:t>childhood creativity with the limitations imposed in high school.</a:t>
            </a:r>
          </a:p>
          <a:p>
            <a:pPr marL="342900" marR="0" lvl="0" indent="-342900">
              <a:buFont typeface="+mj-lt"/>
              <a:buAutoNum type="arabicPeriod"/>
              <a:tabLst>
                <a:tab pos="457200" algn="l"/>
              </a:tabLst>
            </a:pPr>
            <a:r>
              <a:rPr lang="en-AU" kern="100" dirty="0">
                <a:solidFill>
                  <a:schemeClr val="accent2"/>
                </a:solidFill>
                <a:latin typeface="+mn-lt"/>
                <a:ea typeface="Aptos" panose="020B0004020202020204" pitchFamily="34" charset="0"/>
                <a:cs typeface="Arial"/>
              </a:rPr>
              <a:t>Highlight the conjunctions used in ‘Nomad’.</a:t>
            </a:r>
          </a:p>
          <a:p>
            <a:endParaRPr lang="en-AU" dirty="0">
              <a:latin typeface="+mn-lt"/>
            </a:endParaRPr>
          </a:p>
        </p:txBody>
      </p:sp>
      <p:sp>
        <p:nvSpPr>
          <p:cNvPr id="2" name="Slide Number Placeholder 1">
            <a:extLst>
              <a:ext uri="{FF2B5EF4-FFF2-40B4-BE49-F238E27FC236}">
                <a16:creationId xmlns:a16="http://schemas.microsoft.com/office/drawing/2014/main" id="{6E8E875A-1196-9499-2FC9-93A2528378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5558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39C57D-7794-5A67-B515-290DE6A50DD0}"/>
              </a:ext>
            </a:extLst>
          </p:cNvPr>
          <p:cNvSpPr>
            <a:spLocks noGrp="1"/>
          </p:cNvSpPr>
          <p:nvPr>
            <p:ph type="title"/>
          </p:nvPr>
        </p:nvSpPr>
        <p:spPr/>
        <p:txBody>
          <a:bodyPr/>
          <a:lstStyle/>
          <a:p>
            <a:r>
              <a:rPr lang="en-AU">
                <a:latin typeface="+mj-lt"/>
              </a:rPr>
              <a:t>Facts and statistics</a:t>
            </a:r>
          </a:p>
        </p:txBody>
      </p:sp>
      <p:sp>
        <p:nvSpPr>
          <p:cNvPr id="4" name="Text Placeholder 3">
            <a:extLst>
              <a:ext uri="{FF2B5EF4-FFF2-40B4-BE49-F238E27FC236}">
                <a16:creationId xmlns:a16="http://schemas.microsoft.com/office/drawing/2014/main" id="{586D5703-E33F-7ED1-E780-B3DB48572440}"/>
              </a:ext>
            </a:extLst>
          </p:cNvPr>
          <p:cNvSpPr>
            <a:spLocks noGrp="1"/>
          </p:cNvSpPr>
          <p:nvPr>
            <p:ph type="body" sz="quarter" idx="18"/>
          </p:nvPr>
        </p:nvSpPr>
        <p:spPr/>
        <p:txBody>
          <a:bodyPr/>
          <a:lstStyle/>
          <a:p>
            <a:r>
              <a:rPr lang="en-AU">
                <a:latin typeface="+mj-lt"/>
              </a:rPr>
              <a:t>Appeal to ‘logos’</a:t>
            </a:r>
          </a:p>
        </p:txBody>
      </p:sp>
      <p:sp>
        <p:nvSpPr>
          <p:cNvPr id="5" name="Text Placeholder 4">
            <a:extLst>
              <a:ext uri="{FF2B5EF4-FFF2-40B4-BE49-F238E27FC236}">
                <a16:creationId xmlns:a16="http://schemas.microsoft.com/office/drawing/2014/main" id="{EDC74333-1D7A-D489-2C44-BE291946D563}"/>
              </a:ext>
            </a:extLst>
          </p:cNvPr>
          <p:cNvSpPr>
            <a:spLocks noGrp="1"/>
          </p:cNvSpPr>
          <p:nvPr>
            <p:ph type="body" sz="quarter" idx="17"/>
          </p:nvPr>
        </p:nvSpPr>
        <p:spPr/>
        <p:txBody>
          <a:bodyPr/>
          <a:lstStyle/>
          <a:p>
            <a:pPr marR="0" lvl="0">
              <a:spcAft>
                <a:spcPts val="4800"/>
              </a:spcAft>
              <a:tabLst>
                <a:tab pos="457200" algn="l"/>
              </a:tabLst>
            </a:pPr>
            <a:r>
              <a:rPr lang="en-AU" kern="100" dirty="0">
                <a:effectLst/>
                <a:latin typeface="+mn-lt"/>
                <a:ea typeface="Aptos" panose="020B0004020202020204" pitchFamily="34" charset="0"/>
              </a:rPr>
              <a:t>Swan supports her argument with evidence that the Australian government has </a:t>
            </a:r>
            <a:r>
              <a:rPr lang="en-AU" kern="100" dirty="0">
                <a:solidFill>
                  <a:schemeClr val="tx2"/>
                </a:solidFill>
                <a:latin typeface="+mn-lt"/>
                <a:ea typeface="Aptos" panose="020B0004020202020204" pitchFamily="34" charset="0"/>
              </a:rPr>
              <a:t>‘</a:t>
            </a:r>
            <a:r>
              <a:rPr lang="en-AU" kern="100" dirty="0">
                <a:solidFill>
                  <a:schemeClr val="tx2"/>
                </a:solidFill>
                <a:effectLst/>
                <a:latin typeface="+mn-lt"/>
                <a:ea typeface="Aptos" panose="020B0004020202020204" pitchFamily="34" charset="0"/>
              </a:rPr>
              <a:t>Only $100 million dollars allocated to the Arts.’ </a:t>
            </a:r>
            <a:r>
              <a:rPr lang="en-AU" kern="100" dirty="0">
                <a:effectLst/>
                <a:latin typeface="+mn-lt"/>
                <a:ea typeface="Aptos" panose="020B0004020202020204" pitchFamily="34" charset="0"/>
              </a:rPr>
              <a:t>and no government department dedicated to the arts. This strengthens the argument by grounding it in reality</a:t>
            </a:r>
            <a:r>
              <a:rPr lang="en-AU" kern="100" dirty="0">
                <a:latin typeface="+mn-lt"/>
                <a:ea typeface="Aptos" panose="020B0004020202020204" pitchFamily="34" charset="0"/>
              </a:rPr>
              <a:t> and highlights </a:t>
            </a:r>
            <a:r>
              <a:rPr lang="en-AU" kern="100" dirty="0">
                <a:effectLst/>
                <a:latin typeface="+mn-lt"/>
                <a:ea typeface="Aptos" panose="020B0004020202020204" pitchFamily="34" charset="0"/>
              </a:rPr>
              <a:t>the neglect faced by the arts sector, making the writer's appeal more credible and urgent.</a:t>
            </a:r>
          </a:p>
          <a:p>
            <a:pPr marL="457200" indent="-457200">
              <a:buFont typeface="+mj-lt"/>
              <a:buAutoNum type="arabicPeriod"/>
            </a:pPr>
            <a:r>
              <a:rPr lang="en-AU" dirty="0">
                <a:solidFill>
                  <a:schemeClr val="accent2"/>
                </a:solidFill>
                <a:latin typeface="+mn-lt"/>
              </a:rPr>
              <a:t>Identify other appeals to logic and reason you can find in the text.</a:t>
            </a:r>
          </a:p>
        </p:txBody>
      </p:sp>
      <p:sp>
        <p:nvSpPr>
          <p:cNvPr id="2" name="Slide Number Placeholder 1">
            <a:extLst>
              <a:ext uri="{FF2B5EF4-FFF2-40B4-BE49-F238E27FC236}">
                <a16:creationId xmlns:a16="http://schemas.microsoft.com/office/drawing/2014/main" id="{A9691726-BF56-8F22-02A1-722B92BCA4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400910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8E9D0-52D9-CFD5-614F-3E021E070326}"/>
              </a:ext>
            </a:extLst>
          </p:cNvPr>
          <p:cNvSpPr>
            <a:spLocks noGrp="1"/>
          </p:cNvSpPr>
          <p:nvPr>
            <p:ph type="title"/>
          </p:nvPr>
        </p:nvSpPr>
        <p:spPr/>
        <p:txBody>
          <a:bodyPr/>
          <a:lstStyle/>
          <a:p>
            <a:r>
              <a:rPr lang="en-AU">
                <a:latin typeface="+mj-lt"/>
              </a:rPr>
              <a:t>1</a:t>
            </a:r>
            <a:r>
              <a:rPr lang="en-AU" baseline="30000">
                <a:latin typeface="+mj-lt"/>
              </a:rPr>
              <a:t>st</a:t>
            </a:r>
            <a:r>
              <a:rPr lang="en-AU">
                <a:latin typeface="+mj-lt"/>
              </a:rPr>
              <a:t> person point of view</a:t>
            </a:r>
          </a:p>
        </p:txBody>
      </p:sp>
      <p:sp>
        <p:nvSpPr>
          <p:cNvPr id="4" name="Text Placeholder 3">
            <a:extLst>
              <a:ext uri="{FF2B5EF4-FFF2-40B4-BE49-F238E27FC236}">
                <a16:creationId xmlns:a16="http://schemas.microsoft.com/office/drawing/2014/main" id="{342E3CD8-5F0D-B9A3-B378-053709A70D11}"/>
              </a:ext>
            </a:extLst>
          </p:cNvPr>
          <p:cNvSpPr>
            <a:spLocks noGrp="1"/>
          </p:cNvSpPr>
          <p:nvPr>
            <p:ph type="body" sz="quarter" idx="18"/>
          </p:nvPr>
        </p:nvSpPr>
        <p:spPr/>
        <p:txBody>
          <a:bodyPr/>
          <a:lstStyle/>
          <a:p>
            <a:r>
              <a:rPr lang="en-AU">
                <a:latin typeface="+mj-lt"/>
              </a:rPr>
              <a:t>Appeal to ‘ethos’</a:t>
            </a:r>
          </a:p>
        </p:txBody>
      </p:sp>
      <p:sp>
        <p:nvSpPr>
          <p:cNvPr id="5" name="Text Placeholder 4">
            <a:extLst>
              <a:ext uri="{FF2B5EF4-FFF2-40B4-BE49-F238E27FC236}">
                <a16:creationId xmlns:a16="http://schemas.microsoft.com/office/drawing/2014/main" id="{9CFE5AFB-2EDD-A1EB-CF96-8895EE3B1734}"/>
              </a:ext>
            </a:extLst>
          </p:cNvPr>
          <p:cNvSpPr>
            <a:spLocks noGrp="1"/>
          </p:cNvSpPr>
          <p:nvPr>
            <p:ph type="body" sz="quarter" idx="17"/>
          </p:nvPr>
        </p:nvSpPr>
        <p:spPr/>
        <p:txBody>
          <a:bodyPr/>
          <a:lstStyle/>
          <a:p>
            <a:r>
              <a:rPr lang="en-AU" kern="100" dirty="0">
                <a:latin typeface="+mn-lt"/>
                <a:ea typeface="Aptos" panose="020B0004020202020204" pitchFamily="34" charset="0"/>
              </a:rPr>
              <a:t>The writer</a:t>
            </a:r>
            <a:r>
              <a:rPr lang="en-AU" kern="100" dirty="0">
                <a:effectLst/>
                <a:latin typeface="+mn-lt"/>
                <a:ea typeface="Aptos" panose="020B0004020202020204" pitchFamily="34" charset="0"/>
              </a:rPr>
              <a:t> uses </a:t>
            </a:r>
            <a:r>
              <a:rPr lang="en-AU" kern="100" dirty="0">
                <a:solidFill>
                  <a:schemeClr val="tx2"/>
                </a:solidFill>
                <a:effectLst/>
                <a:latin typeface="+mn-lt"/>
                <a:ea typeface="Aptos" panose="020B0004020202020204" pitchFamily="34" charset="0"/>
              </a:rPr>
              <a:t>1</a:t>
            </a:r>
            <a:r>
              <a:rPr lang="en-AU" kern="100" baseline="30000" dirty="0">
                <a:solidFill>
                  <a:schemeClr val="tx2"/>
                </a:solidFill>
                <a:effectLst/>
                <a:latin typeface="+mn-lt"/>
                <a:ea typeface="Aptos" panose="020B0004020202020204" pitchFamily="34" charset="0"/>
              </a:rPr>
              <a:t>st</a:t>
            </a:r>
            <a:r>
              <a:rPr lang="en-AU" kern="100" dirty="0">
                <a:solidFill>
                  <a:schemeClr val="tx2"/>
                </a:solidFill>
                <a:effectLst/>
                <a:latin typeface="+mn-lt"/>
                <a:ea typeface="Aptos" panose="020B0004020202020204" pitchFamily="34" charset="0"/>
              </a:rPr>
              <a:t> person point of view ‘I, we.’ </a:t>
            </a:r>
            <a:r>
              <a:rPr lang="en-AU" kern="100" dirty="0">
                <a:effectLst/>
                <a:latin typeface="+mn-lt"/>
                <a:ea typeface="Aptos" panose="020B0004020202020204" pitchFamily="34" charset="0"/>
              </a:rPr>
              <a:t>(</a:t>
            </a:r>
            <a:r>
              <a:rPr lang="en-AU" b="1" kern="100" dirty="0">
                <a:effectLst/>
                <a:latin typeface="+mn-lt"/>
                <a:ea typeface="Aptos" panose="020B0004020202020204" pitchFamily="34" charset="0"/>
              </a:rPr>
              <a:t>Note </a:t>
            </a:r>
            <a:r>
              <a:rPr lang="en-AU" kern="100" dirty="0">
                <a:effectLst/>
                <a:latin typeface="+mn-lt"/>
                <a:ea typeface="Aptos" panose="020B0004020202020204" pitchFamily="34" charset="0"/>
              </a:rPr>
              <a:t>–</a:t>
            </a:r>
            <a:r>
              <a:rPr lang="en-AU" b="1" kern="100" dirty="0">
                <a:effectLst/>
                <a:latin typeface="+mn-lt"/>
                <a:ea typeface="Aptos" panose="020B0004020202020204" pitchFamily="34" charset="0"/>
              </a:rPr>
              <a:t> </a:t>
            </a:r>
            <a:r>
              <a:rPr lang="en-AU" kern="100" dirty="0">
                <a:effectLst/>
                <a:latin typeface="+mn-lt"/>
                <a:ea typeface="Aptos" panose="020B0004020202020204" pitchFamily="34" charset="0"/>
              </a:rPr>
              <a:t>1</a:t>
            </a:r>
            <a:r>
              <a:rPr lang="en-AU" kern="100" baseline="30000" dirty="0">
                <a:effectLst/>
                <a:latin typeface="+mn-lt"/>
                <a:ea typeface="Aptos" panose="020B0004020202020204" pitchFamily="34" charset="0"/>
              </a:rPr>
              <a:t>st</a:t>
            </a:r>
            <a:r>
              <a:rPr lang="en-AU" kern="100" dirty="0">
                <a:effectLst/>
                <a:latin typeface="+mn-lt"/>
                <a:ea typeface="Aptos" panose="020B0004020202020204" pitchFamily="34" charset="0"/>
              </a:rPr>
              <a:t> person POV can also be a feature of imaginative writing.</a:t>
            </a:r>
          </a:p>
          <a:p>
            <a:pPr>
              <a:spcAft>
                <a:spcPts val="4800"/>
              </a:spcAft>
            </a:pPr>
            <a:r>
              <a:rPr lang="en-AU" kern="100" dirty="0">
                <a:effectLst/>
                <a:latin typeface="+mn-lt"/>
                <a:ea typeface="Aptos" panose="020B0004020202020204" pitchFamily="34" charset="0"/>
              </a:rPr>
              <a:t>Swan shares her personal experiences and thoughts, making the writing more relatable and authentic and strengthening her argument. The use of first-person perspective invites readers into her mind, creating a deeper emotional connection and understanding of her perspective.</a:t>
            </a:r>
          </a:p>
          <a:p>
            <a:pPr marL="457200" indent="-457200">
              <a:buFont typeface="+mj-lt"/>
              <a:buAutoNum type="arabicPeriod"/>
            </a:pPr>
            <a:r>
              <a:rPr lang="en-AU" dirty="0">
                <a:solidFill>
                  <a:schemeClr val="accent2"/>
                </a:solidFill>
                <a:latin typeface="+mn-lt"/>
              </a:rPr>
              <a:t>Highlight the personal pronouns used throughout the text.</a:t>
            </a:r>
          </a:p>
        </p:txBody>
      </p:sp>
      <p:sp>
        <p:nvSpPr>
          <p:cNvPr id="2" name="Slide Number Placeholder 1">
            <a:extLst>
              <a:ext uri="{FF2B5EF4-FFF2-40B4-BE49-F238E27FC236}">
                <a16:creationId xmlns:a16="http://schemas.microsoft.com/office/drawing/2014/main" id="{72DD9DFA-ED7D-572D-549F-BF5A70A6C6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169607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D7252-4327-1063-11ED-9EEDBFFFE966}"/>
              </a:ext>
            </a:extLst>
          </p:cNvPr>
          <p:cNvSpPr>
            <a:spLocks noGrp="1"/>
          </p:cNvSpPr>
          <p:nvPr>
            <p:ph type="title"/>
          </p:nvPr>
        </p:nvSpPr>
        <p:spPr/>
        <p:txBody>
          <a:bodyPr/>
          <a:lstStyle/>
          <a:p>
            <a:r>
              <a:rPr lang="en-AU">
                <a:latin typeface="+mj-lt"/>
              </a:rPr>
              <a:t>Emotional appeal</a:t>
            </a:r>
          </a:p>
        </p:txBody>
      </p:sp>
      <p:sp>
        <p:nvSpPr>
          <p:cNvPr id="4" name="Text Placeholder 3">
            <a:extLst>
              <a:ext uri="{FF2B5EF4-FFF2-40B4-BE49-F238E27FC236}">
                <a16:creationId xmlns:a16="http://schemas.microsoft.com/office/drawing/2014/main" id="{D89725EA-9E86-0105-5530-37C8888450E7}"/>
              </a:ext>
            </a:extLst>
          </p:cNvPr>
          <p:cNvSpPr>
            <a:spLocks noGrp="1"/>
          </p:cNvSpPr>
          <p:nvPr>
            <p:ph type="body" sz="quarter" idx="18"/>
          </p:nvPr>
        </p:nvSpPr>
        <p:spPr/>
        <p:txBody>
          <a:bodyPr/>
          <a:lstStyle/>
          <a:p>
            <a:r>
              <a:rPr lang="en-AU">
                <a:latin typeface="+mj-lt"/>
              </a:rPr>
              <a:t>Appeal to ‘pathos’</a:t>
            </a:r>
          </a:p>
        </p:txBody>
      </p:sp>
      <p:sp>
        <p:nvSpPr>
          <p:cNvPr id="5" name="Text Placeholder 4">
            <a:extLst>
              <a:ext uri="{FF2B5EF4-FFF2-40B4-BE49-F238E27FC236}">
                <a16:creationId xmlns:a16="http://schemas.microsoft.com/office/drawing/2014/main" id="{8201B40D-3ABC-1478-DA2B-9FF843A5D33C}"/>
              </a:ext>
            </a:extLst>
          </p:cNvPr>
          <p:cNvSpPr>
            <a:spLocks noGrp="1"/>
          </p:cNvSpPr>
          <p:nvPr>
            <p:ph type="body" sz="quarter" idx="17"/>
          </p:nvPr>
        </p:nvSpPr>
        <p:spPr/>
        <p:txBody>
          <a:bodyPr/>
          <a:lstStyle/>
          <a:p>
            <a:pPr>
              <a:spcAft>
                <a:spcPts val="4800"/>
              </a:spcAft>
            </a:pPr>
            <a:r>
              <a:rPr lang="en-AU" kern="100" dirty="0">
                <a:effectLst/>
                <a:latin typeface="+mn-lt"/>
                <a:ea typeface="Aptos" panose="020B0004020202020204" pitchFamily="34" charset="0"/>
              </a:rPr>
              <a:t>Swan employs </a:t>
            </a:r>
            <a:r>
              <a:rPr lang="en-AU" kern="100" dirty="0">
                <a:solidFill>
                  <a:schemeClr val="tx2"/>
                </a:solidFill>
                <a:effectLst/>
                <a:latin typeface="+mn-lt"/>
                <a:ea typeface="Aptos" panose="020B0004020202020204" pitchFamily="34" charset="0"/>
              </a:rPr>
              <a:t>emotive language </a:t>
            </a:r>
            <a:r>
              <a:rPr lang="en-AU" kern="100" dirty="0">
                <a:effectLst/>
                <a:latin typeface="+mn-lt"/>
                <a:ea typeface="Aptos" panose="020B0004020202020204" pitchFamily="34" charset="0"/>
              </a:rPr>
              <a:t>to connect with the reader. (</a:t>
            </a:r>
            <a:r>
              <a:rPr lang="en-AU" b="1" kern="100" dirty="0">
                <a:effectLst/>
                <a:latin typeface="+mn-lt"/>
                <a:ea typeface="Aptos" panose="020B0004020202020204" pitchFamily="34" charset="0"/>
              </a:rPr>
              <a:t>Note</a:t>
            </a:r>
            <a:r>
              <a:rPr lang="en-AU" b="1" kern="100" dirty="0">
                <a:latin typeface="+mn-lt"/>
                <a:ea typeface="Aptos" panose="020B0004020202020204" pitchFamily="34" charset="0"/>
              </a:rPr>
              <a:t> </a:t>
            </a:r>
            <a:r>
              <a:rPr lang="en-AU" kern="100" dirty="0">
                <a:latin typeface="+mn-lt"/>
                <a:ea typeface="Aptos" panose="020B0004020202020204" pitchFamily="34" charset="0"/>
              </a:rPr>
              <a:t>–</a:t>
            </a:r>
            <a:r>
              <a:rPr lang="en-AU" b="1" kern="100" dirty="0">
                <a:latin typeface="+mn-lt"/>
                <a:ea typeface="Aptos" panose="020B0004020202020204" pitchFamily="34" charset="0"/>
              </a:rPr>
              <a:t> </a:t>
            </a:r>
            <a:r>
              <a:rPr lang="en-AU" kern="100" dirty="0">
                <a:effectLst/>
                <a:latin typeface="+mn-lt"/>
                <a:ea typeface="Aptos" panose="020B0004020202020204" pitchFamily="34" charset="0"/>
              </a:rPr>
              <a:t>emotive language can also be a feature of imaginative writing) </a:t>
            </a:r>
          </a:p>
          <a:p>
            <a:pPr>
              <a:spcAft>
                <a:spcPts val="4800"/>
              </a:spcAft>
            </a:pPr>
            <a:r>
              <a:rPr lang="en-AU" kern="100" dirty="0">
                <a:effectLst/>
                <a:latin typeface="+mn-lt"/>
                <a:ea typeface="Aptos" panose="020B0004020202020204" pitchFamily="34" charset="0"/>
              </a:rPr>
              <a:t>For example, phrases like </a:t>
            </a:r>
            <a:r>
              <a:rPr lang="en-AU" kern="100" dirty="0">
                <a:solidFill>
                  <a:schemeClr val="tx2"/>
                </a:solidFill>
                <a:latin typeface="+mn-lt"/>
                <a:ea typeface="Aptos" panose="020B0004020202020204" pitchFamily="34" charset="0"/>
              </a:rPr>
              <a:t>‘</a:t>
            </a:r>
            <a:r>
              <a:rPr lang="en-AU" kern="100" dirty="0">
                <a:solidFill>
                  <a:schemeClr val="tx2"/>
                </a:solidFill>
                <a:effectLst/>
                <a:latin typeface="+mn-lt"/>
                <a:ea typeface="Aptos" panose="020B0004020202020204" pitchFamily="34" charset="0"/>
              </a:rPr>
              <a:t>I want to tell you who I am’ </a:t>
            </a:r>
            <a:r>
              <a:rPr lang="en-AU" kern="100" dirty="0">
                <a:effectLst/>
                <a:latin typeface="+mn-lt"/>
                <a:ea typeface="Aptos" panose="020B0004020202020204" pitchFamily="34" charset="0"/>
              </a:rPr>
              <a:t>and </a:t>
            </a:r>
            <a:r>
              <a:rPr lang="en-AU" kern="100" dirty="0">
                <a:solidFill>
                  <a:schemeClr val="tx2"/>
                </a:solidFill>
                <a:latin typeface="+mn-lt"/>
                <a:ea typeface="Aptos" panose="020B0004020202020204" pitchFamily="34" charset="0"/>
              </a:rPr>
              <a:t>‘</a:t>
            </a:r>
            <a:r>
              <a:rPr lang="en-AU" kern="100" dirty="0">
                <a:solidFill>
                  <a:schemeClr val="tx2"/>
                </a:solidFill>
                <a:effectLst/>
                <a:latin typeface="+mn-lt"/>
                <a:ea typeface="Aptos" panose="020B0004020202020204" pitchFamily="34" charset="0"/>
              </a:rPr>
              <a:t>I want to dance from my heart, not from Tik Tok’ </a:t>
            </a:r>
            <a:r>
              <a:rPr lang="en-AU" kern="100" dirty="0">
                <a:effectLst/>
                <a:latin typeface="+mn-lt"/>
                <a:ea typeface="Aptos" panose="020B0004020202020204" pitchFamily="34" charset="0"/>
              </a:rPr>
              <a:t>evoke a sense of longing and desire for authenticity. By tapping into the reader's emotions, Swan increases the persuasive impact of her message.</a:t>
            </a:r>
          </a:p>
          <a:p>
            <a:pPr marL="457200" indent="-457200">
              <a:spcAft>
                <a:spcPts val="4800"/>
              </a:spcAft>
              <a:buFont typeface="+mj-lt"/>
              <a:buAutoNum type="arabicPeriod"/>
            </a:pPr>
            <a:r>
              <a:rPr lang="en-AU" dirty="0">
                <a:solidFill>
                  <a:schemeClr val="accent2"/>
                </a:solidFill>
                <a:latin typeface="+mn-lt"/>
              </a:rPr>
              <a:t>Highlight any other examples where Swan uses ‘pathos’ to strengthen her persuasive argument.</a:t>
            </a:r>
          </a:p>
        </p:txBody>
      </p:sp>
      <p:sp>
        <p:nvSpPr>
          <p:cNvPr id="2" name="Slide Number Placeholder 1">
            <a:extLst>
              <a:ext uri="{FF2B5EF4-FFF2-40B4-BE49-F238E27FC236}">
                <a16:creationId xmlns:a16="http://schemas.microsoft.com/office/drawing/2014/main" id="{1E1A72A8-4EDC-DA91-FDA1-8D95AE7011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278194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B2C32-5BFA-C70E-EC51-FD6DA0954704}"/>
              </a:ext>
            </a:extLst>
          </p:cNvPr>
          <p:cNvSpPr>
            <a:spLocks noGrp="1"/>
          </p:cNvSpPr>
          <p:nvPr>
            <p:ph type="title"/>
          </p:nvPr>
        </p:nvSpPr>
        <p:spPr/>
        <p:txBody>
          <a:bodyPr/>
          <a:lstStyle/>
          <a:p>
            <a:r>
              <a:rPr lang="en-AU">
                <a:latin typeface="+mj-lt"/>
              </a:rPr>
              <a:t>Anecdotal evidence</a:t>
            </a:r>
          </a:p>
        </p:txBody>
      </p:sp>
      <p:sp>
        <p:nvSpPr>
          <p:cNvPr id="4" name="Text Placeholder 3">
            <a:extLst>
              <a:ext uri="{FF2B5EF4-FFF2-40B4-BE49-F238E27FC236}">
                <a16:creationId xmlns:a16="http://schemas.microsoft.com/office/drawing/2014/main" id="{6B8DE783-9E63-FCF5-C3B2-EFD5E64C576C}"/>
              </a:ext>
            </a:extLst>
          </p:cNvPr>
          <p:cNvSpPr>
            <a:spLocks noGrp="1"/>
          </p:cNvSpPr>
          <p:nvPr>
            <p:ph type="body" sz="quarter" idx="18"/>
          </p:nvPr>
        </p:nvSpPr>
        <p:spPr/>
        <p:txBody>
          <a:bodyPr/>
          <a:lstStyle/>
          <a:p>
            <a:r>
              <a:rPr lang="en-AU">
                <a:latin typeface="+mj-lt"/>
              </a:rPr>
              <a:t>Personal anecdotes</a:t>
            </a:r>
          </a:p>
        </p:txBody>
      </p:sp>
      <p:sp>
        <p:nvSpPr>
          <p:cNvPr id="5" name="Text Placeholder 4">
            <a:extLst>
              <a:ext uri="{FF2B5EF4-FFF2-40B4-BE49-F238E27FC236}">
                <a16:creationId xmlns:a16="http://schemas.microsoft.com/office/drawing/2014/main" id="{E2954ABE-1613-780C-7657-9ED0CE0B7125}"/>
              </a:ext>
            </a:extLst>
          </p:cNvPr>
          <p:cNvSpPr>
            <a:spLocks noGrp="1"/>
          </p:cNvSpPr>
          <p:nvPr>
            <p:ph type="body" sz="quarter" idx="17"/>
          </p:nvPr>
        </p:nvSpPr>
        <p:spPr/>
        <p:txBody>
          <a:bodyPr/>
          <a:lstStyle/>
          <a:p>
            <a:r>
              <a:rPr lang="en-AU" kern="100" dirty="0">
                <a:effectLst/>
                <a:latin typeface="+mn-lt"/>
                <a:ea typeface="Aptos" panose="020B0004020202020204" pitchFamily="34" charset="0"/>
              </a:rPr>
              <a:t>Swan also appeals to </a:t>
            </a:r>
            <a:r>
              <a:rPr lang="en-AU" kern="100" dirty="0">
                <a:solidFill>
                  <a:schemeClr val="tx2"/>
                </a:solidFill>
                <a:effectLst/>
                <a:latin typeface="+mn-lt"/>
                <a:ea typeface="Aptos" panose="020B0004020202020204" pitchFamily="34" charset="0"/>
              </a:rPr>
              <a:t>‘ethos’ </a:t>
            </a:r>
            <a:r>
              <a:rPr lang="en-AU" kern="100" dirty="0">
                <a:effectLst/>
                <a:latin typeface="+mn-lt"/>
                <a:ea typeface="Aptos" panose="020B0004020202020204" pitchFamily="34" charset="0"/>
              </a:rPr>
              <a:t>by incorporating </a:t>
            </a:r>
            <a:r>
              <a:rPr lang="en-AU" kern="100" dirty="0">
                <a:solidFill>
                  <a:schemeClr val="tx2"/>
                </a:solidFill>
                <a:effectLst/>
                <a:latin typeface="+mn-lt"/>
                <a:ea typeface="Aptos" panose="020B0004020202020204" pitchFamily="34" charset="0"/>
              </a:rPr>
              <a:t>personal anecdotes and reflections on childhood</a:t>
            </a:r>
            <a:r>
              <a:rPr lang="en-AU" kern="100" dirty="0">
                <a:effectLst/>
                <a:latin typeface="+mn-lt"/>
                <a:ea typeface="Aptos" panose="020B0004020202020204" pitchFamily="34" charset="0"/>
              </a:rPr>
              <a:t>, which give credibility to Swan’s argument about the importance of creativity. These anecdotes serve as a foundation for her critique of the current educational system, highlighting the stark contrast between her past and present experiences. (</a:t>
            </a:r>
            <a:r>
              <a:rPr lang="en-AU" b="1" kern="100" dirty="0">
                <a:effectLst/>
                <a:latin typeface="+mn-lt"/>
                <a:ea typeface="Aptos" panose="020B0004020202020204" pitchFamily="34" charset="0"/>
              </a:rPr>
              <a:t>Note </a:t>
            </a:r>
            <a:r>
              <a:rPr lang="en-AU" kern="100" dirty="0">
                <a:effectLst/>
                <a:latin typeface="+mn-lt"/>
                <a:ea typeface="Aptos" panose="020B0004020202020204" pitchFamily="34" charset="0"/>
              </a:rPr>
              <a:t>–</a:t>
            </a:r>
            <a:r>
              <a:rPr lang="en-AU" b="1" kern="100" dirty="0">
                <a:effectLst/>
                <a:latin typeface="+mn-lt"/>
                <a:ea typeface="Aptos" panose="020B0004020202020204" pitchFamily="34" charset="0"/>
              </a:rPr>
              <a:t> </a:t>
            </a:r>
            <a:r>
              <a:rPr lang="en-AU" kern="100" dirty="0">
                <a:effectLst/>
                <a:latin typeface="+mn-lt"/>
                <a:ea typeface="Aptos" panose="020B0004020202020204" pitchFamily="34" charset="0"/>
              </a:rPr>
              <a:t>anecdotes can also be a feature of imaginative writing)</a:t>
            </a:r>
          </a:p>
          <a:p>
            <a:pPr marL="0" marR="0">
              <a:lnSpc>
                <a:spcPct val="150000"/>
              </a:lnSpc>
              <a:spcAft>
                <a:spcPts val="4800"/>
              </a:spcAft>
            </a:pPr>
            <a:r>
              <a:rPr lang="en-AU" dirty="0">
                <a:effectLst/>
                <a:latin typeface="+mn-lt"/>
                <a:ea typeface="Calibri" panose="020F0502020204030204" pitchFamily="34" charset="0"/>
              </a:rPr>
              <a:t> ‘</a:t>
            </a:r>
            <a:r>
              <a:rPr lang="en-AU" dirty="0">
                <a:solidFill>
                  <a:schemeClr val="tx2"/>
                </a:solidFill>
                <a:effectLst/>
                <a:latin typeface="+mn-lt"/>
                <a:ea typeface="Calibri" panose="020F0502020204030204" pitchFamily="34" charset="0"/>
              </a:rPr>
              <a:t>In primary school we </a:t>
            </a:r>
            <a:r>
              <a:rPr lang="en-AU" dirty="0">
                <a:effectLst/>
                <a:latin typeface="+mn-lt"/>
                <a:ea typeface="Calibri" panose="020F0502020204030204" pitchFamily="34" charset="0"/>
              </a:rPr>
              <a:t>dressed up in tiaras and capes and pretended to be the ruler of a kingdom, conversing with our multiple imaginary friends on what magical plans we had for the day.’</a:t>
            </a:r>
          </a:p>
          <a:p>
            <a:pPr marL="457200" indent="-457200">
              <a:buFont typeface="+mj-lt"/>
              <a:buAutoNum type="arabicPeriod"/>
            </a:pPr>
            <a:r>
              <a:rPr lang="en-AU" kern="100" dirty="0">
                <a:solidFill>
                  <a:schemeClr val="accent2"/>
                </a:solidFill>
                <a:latin typeface="+mn-lt"/>
                <a:ea typeface="Aptos" panose="020B0004020202020204" pitchFamily="34" charset="0"/>
              </a:rPr>
              <a:t>Highlight some other examples of anecdotes in the text.</a:t>
            </a:r>
          </a:p>
        </p:txBody>
      </p:sp>
      <p:sp>
        <p:nvSpPr>
          <p:cNvPr id="2" name="Slide Number Placeholder 1">
            <a:extLst>
              <a:ext uri="{FF2B5EF4-FFF2-40B4-BE49-F238E27FC236}">
                <a16:creationId xmlns:a16="http://schemas.microsoft.com/office/drawing/2014/main" id="{5E0045E8-C75E-12E1-74A3-24A4A8AD20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274601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A66CE-8273-3828-8141-D84C98FB011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38CBC3-1BD9-AF38-68DD-0F184A8BA4FE}"/>
              </a:ext>
            </a:extLst>
          </p:cNvPr>
          <p:cNvSpPr>
            <a:spLocks noGrp="1"/>
          </p:cNvSpPr>
          <p:nvPr>
            <p:ph type="ctrTitle"/>
          </p:nvPr>
        </p:nvSpPr>
        <p:spPr/>
        <p:txBody>
          <a:bodyPr/>
          <a:lstStyle/>
          <a:p>
            <a:r>
              <a:rPr lang="en-AU" dirty="0">
                <a:latin typeface="+mj-lt"/>
              </a:rPr>
              <a:t>Responding analytically </a:t>
            </a:r>
          </a:p>
        </p:txBody>
      </p:sp>
    </p:spTree>
    <p:extLst>
      <p:ext uri="{BB962C8B-B14F-4D97-AF65-F5344CB8AC3E}">
        <p14:creationId xmlns:p14="http://schemas.microsoft.com/office/powerpoint/2010/main" val="394123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2B68B-F4A9-2D42-A6C7-0596A2453E75}"/>
              </a:ext>
            </a:extLst>
          </p:cNvPr>
          <p:cNvSpPr>
            <a:spLocks noGrp="1"/>
          </p:cNvSpPr>
          <p:nvPr>
            <p:ph type="title"/>
          </p:nvPr>
        </p:nvSpPr>
        <p:spPr/>
        <p:txBody>
          <a:bodyPr/>
          <a:lstStyle/>
          <a:p>
            <a:r>
              <a:rPr lang="en-AU" dirty="0">
                <a:latin typeface="+mj-lt"/>
              </a:rPr>
              <a:t>Seldon method</a:t>
            </a:r>
          </a:p>
        </p:txBody>
      </p:sp>
      <p:sp>
        <p:nvSpPr>
          <p:cNvPr id="4" name="Text Placeholder 3">
            <a:extLst>
              <a:ext uri="{FF2B5EF4-FFF2-40B4-BE49-F238E27FC236}">
                <a16:creationId xmlns:a16="http://schemas.microsoft.com/office/drawing/2014/main" id="{CFF116A7-3C2F-1719-85C1-479F66484507}"/>
              </a:ext>
            </a:extLst>
          </p:cNvPr>
          <p:cNvSpPr>
            <a:spLocks noGrp="1"/>
          </p:cNvSpPr>
          <p:nvPr>
            <p:ph type="body" sz="quarter" idx="18"/>
          </p:nvPr>
        </p:nvSpPr>
        <p:spPr>
          <a:xfrm>
            <a:off x="360000" y="982520"/>
            <a:ext cx="11484000" cy="310015"/>
          </a:xfrm>
        </p:spPr>
        <p:txBody>
          <a:bodyPr/>
          <a:lstStyle/>
          <a:p>
            <a:r>
              <a:rPr lang="en-AU" dirty="0">
                <a:latin typeface="+mj-lt"/>
              </a:rPr>
              <a:t>Using the bubble theory to write analytical sentences</a:t>
            </a:r>
          </a:p>
        </p:txBody>
      </p:sp>
      <p:pic>
        <p:nvPicPr>
          <p:cNvPr id="12" name="Picture 11" descr="Image shows the progression of the Seldon method to write analytical sentences">
            <a:extLst>
              <a:ext uri="{FF2B5EF4-FFF2-40B4-BE49-F238E27FC236}">
                <a16:creationId xmlns:a16="http://schemas.microsoft.com/office/drawing/2014/main" id="{58FCE28E-A13E-116E-03B8-DFB1C71BC74A}"/>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9002" y="2251789"/>
            <a:ext cx="11593996" cy="2980456"/>
          </a:xfrm>
          <a:prstGeom prst="rect">
            <a:avLst/>
          </a:prstGeom>
        </p:spPr>
      </p:pic>
      <p:sp>
        <p:nvSpPr>
          <p:cNvPr id="13" name="TextBox 12">
            <a:extLst>
              <a:ext uri="{FF2B5EF4-FFF2-40B4-BE49-F238E27FC236}">
                <a16:creationId xmlns:a16="http://schemas.microsoft.com/office/drawing/2014/main" id="{6718F95E-9738-8EB3-54B6-0610F4BC969D}"/>
              </a:ext>
            </a:extLst>
          </p:cNvPr>
          <p:cNvSpPr txBox="1"/>
          <p:nvPr/>
        </p:nvSpPr>
        <p:spPr>
          <a:xfrm>
            <a:off x="853379" y="3628338"/>
            <a:ext cx="1829946" cy="290608"/>
          </a:xfrm>
          <a:prstGeom prst="rect">
            <a:avLst/>
          </a:prstGeom>
          <a:noFill/>
        </p:spPr>
        <p:txBody>
          <a:bodyPr wrap="square" lIns="0" tIns="0" rIns="0" bIns="0" rtlCol="0" anchor="t" anchorCtr="1">
            <a:noAutofit/>
          </a:bodyPr>
          <a:lstStyle/>
          <a:p>
            <a:pPr algn="l">
              <a:lnSpc>
                <a:spcPct val="114000"/>
              </a:lnSpc>
              <a:spcAft>
                <a:spcPts val="1200"/>
              </a:spcAft>
            </a:pPr>
            <a:r>
              <a:rPr lang="en-US" sz="1800" b="1" dirty="0"/>
              <a:t>This technique</a:t>
            </a:r>
            <a:endParaRPr lang="en-AU" sz="1800" b="1" dirty="0"/>
          </a:p>
        </p:txBody>
      </p:sp>
      <p:sp>
        <p:nvSpPr>
          <p:cNvPr id="14" name="TextBox 13">
            <a:extLst>
              <a:ext uri="{FF2B5EF4-FFF2-40B4-BE49-F238E27FC236}">
                <a16:creationId xmlns:a16="http://schemas.microsoft.com/office/drawing/2014/main" id="{CFCA9EFF-8370-5ED6-0472-2C847E111F13}"/>
              </a:ext>
            </a:extLst>
          </p:cNvPr>
          <p:cNvSpPr txBox="1"/>
          <p:nvPr/>
        </p:nvSpPr>
        <p:spPr>
          <a:xfrm>
            <a:off x="3935320" y="3474507"/>
            <a:ext cx="1731810" cy="598270"/>
          </a:xfrm>
          <a:prstGeom prst="rect">
            <a:avLst/>
          </a:prstGeom>
          <a:noFill/>
        </p:spPr>
        <p:txBody>
          <a:bodyPr wrap="square" lIns="0" tIns="0" rIns="0" bIns="0" rtlCol="0" anchor="t" anchorCtr="1">
            <a:noAutofit/>
          </a:bodyPr>
          <a:lstStyle/>
          <a:p>
            <a:pPr algn="l">
              <a:lnSpc>
                <a:spcPct val="114000"/>
              </a:lnSpc>
              <a:spcAft>
                <a:spcPts val="1200"/>
              </a:spcAft>
            </a:pPr>
            <a:r>
              <a:rPr lang="en-AU" sz="1800" b="1" dirty="0"/>
              <a:t>does that, (verb and effect)</a:t>
            </a:r>
          </a:p>
        </p:txBody>
      </p:sp>
      <p:sp>
        <p:nvSpPr>
          <p:cNvPr id="15" name="TextBox 14">
            <a:extLst>
              <a:ext uri="{FF2B5EF4-FFF2-40B4-BE49-F238E27FC236}">
                <a16:creationId xmlns:a16="http://schemas.microsoft.com/office/drawing/2014/main" id="{D5FC6824-07B3-18EE-69DA-0A68789C0151}"/>
              </a:ext>
            </a:extLst>
          </p:cNvPr>
          <p:cNvSpPr txBox="1"/>
          <p:nvPr/>
        </p:nvSpPr>
        <p:spPr>
          <a:xfrm>
            <a:off x="6840852" y="3289050"/>
            <a:ext cx="1479060" cy="905933"/>
          </a:xfrm>
          <a:prstGeom prst="rect">
            <a:avLst/>
          </a:prstGeom>
          <a:noFill/>
        </p:spPr>
        <p:txBody>
          <a:bodyPr wrap="square" lIns="0" tIns="0" rIns="0" bIns="0" rtlCol="0" anchor="t" anchorCtr="1">
            <a:noAutofit/>
          </a:bodyPr>
          <a:lstStyle/>
          <a:p>
            <a:pPr algn="l">
              <a:lnSpc>
                <a:spcPct val="114000"/>
              </a:lnSpc>
              <a:spcAft>
                <a:spcPts val="1200"/>
              </a:spcAft>
            </a:pPr>
            <a:r>
              <a:rPr lang="en-AU" sz="1800" b="1" dirty="0"/>
              <a:t>doing that, (</a:t>
            </a:r>
            <a:r>
              <a:rPr lang="en-AU" sz="1800" b="1" dirty="0" err="1"/>
              <a:t>verb+ing</a:t>
            </a:r>
            <a:r>
              <a:rPr lang="en-AU" sz="1800" b="1" dirty="0"/>
              <a:t> and effect)</a:t>
            </a:r>
          </a:p>
        </p:txBody>
      </p:sp>
      <p:sp>
        <p:nvSpPr>
          <p:cNvPr id="16" name="TextBox 15">
            <a:extLst>
              <a:ext uri="{FF2B5EF4-FFF2-40B4-BE49-F238E27FC236}">
                <a16:creationId xmlns:a16="http://schemas.microsoft.com/office/drawing/2014/main" id="{DA30AD08-0586-67DE-888B-7EF3B0A071A1}"/>
              </a:ext>
            </a:extLst>
          </p:cNvPr>
          <p:cNvSpPr txBox="1"/>
          <p:nvPr/>
        </p:nvSpPr>
        <p:spPr>
          <a:xfrm>
            <a:off x="9701442" y="3320676"/>
            <a:ext cx="1597307" cy="905933"/>
          </a:xfrm>
          <a:prstGeom prst="rect">
            <a:avLst/>
          </a:prstGeom>
          <a:noFill/>
        </p:spPr>
        <p:txBody>
          <a:bodyPr wrap="square" lIns="0" tIns="0" rIns="0" bIns="0" rtlCol="0" anchor="t" anchorCtr="1">
            <a:noAutofit/>
          </a:bodyPr>
          <a:lstStyle/>
          <a:p>
            <a:pPr algn="l">
              <a:lnSpc>
                <a:spcPct val="114000"/>
              </a:lnSpc>
              <a:spcAft>
                <a:spcPts val="1200"/>
              </a:spcAft>
            </a:pPr>
            <a:r>
              <a:rPr lang="en-AU" sz="1800" b="1" dirty="0"/>
              <a:t>and doing that. (</a:t>
            </a:r>
            <a:r>
              <a:rPr lang="en-AU" sz="1800" b="1" dirty="0" err="1"/>
              <a:t>verb+ing</a:t>
            </a:r>
            <a:r>
              <a:rPr lang="en-AU" sz="1800" b="1" dirty="0"/>
              <a:t> and effect)</a:t>
            </a:r>
          </a:p>
        </p:txBody>
      </p:sp>
      <p:sp>
        <p:nvSpPr>
          <p:cNvPr id="2" name="Slide Number Placeholder 1">
            <a:extLst>
              <a:ext uri="{FF2B5EF4-FFF2-40B4-BE49-F238E27FC236}">
                <a16:creationId xmlns:a16="http://schemas.microsoft.com/office/drawing/2014/main" id="{6E26433A-9153-C6F9-13A0-B26F7E0FD57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24377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54906-8588-416E-9EB0-01C2F7D85D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70DABA-0FB3-4CC5-00CF-73326790F78F}"/>
              </a:ext>
            </a:extLst>
          </p:cNvPr>
          <p:cNvSpPr>
            <a:spLocks noGrp="1"/>
          </p:cNvSpPr>
          <p:nvPr>
            <p:ph type="title"/>
          </p:nvPr>
        </p:nvSpPr>
        <p:spPr/>
        <p:txBody>
          <a:bodyPr/>
          <a:lstStyle/>
          <a:p>
            <a:r>
              <a:rPr lang="en-AU" dirty="0">
                <a:latin typeface="+mj-lt"/>
              </a:rPr>
              <a:t>Seldon method template</a:t>
            </a:r>
          </a:p>
        </p:txBody>
      </p:sp>
      <p:sp>
        <p:nvSpPr>
          <p:cNvPr id="100" name="Rectangle: Rounded Corners 99" descr="Seldon method template to use to prompt students.">
            <a:extLst>
              <a:ext uri="{FF2B5EF4-FFF2-40B4-BE49-F238E27FC236}">
                <a16:creationId xmlns:a16="http://schemas.microsoft.com/office/drawing/2014/main" id="{49460B98-8C1B-AA44-D869-941C7900B16D}"/>
              </a:ext>
              <a:ext uri="{C183D7F6-B498-43B3-948B-1728B52AA6E4}">
                <adec:decorative xmlns:adec="http://schemas.microsoft.com/office/drawing/2017/decorative" val="0"/>
              </a:ext>
            </a:extLst>
          </p:cNvPr>
          <p:cNvSpPr/>
          <p:nvPr/>
        </p:nvSpPr>
        <p:spPr>
          <a:xfrm>
            <a:off x="2701527" y="1085601"/>
            <a:ext cx="6788946" cy="5610399"/>
          </a:xfrm>
          <a:prstGeom prst="roundRect">
            <a:avLst>
              <a:gd name="adj" fmla="val 543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Rounded Corners 84">
            <a:extLst>
              <a:ext uri="{FF2B5EF4-FFF2-40B4-BE49-F238E27FC236}">
                <a16:creationId xmlns:a16="http://schemas.microsoft.com/office/drawing/2014/main" id="{8420A6AE-F010-B4DE-24EB-A9FEB670793E}"/>
              </a:ext>
            </a:extLst>
          </p:cNvPr>
          <p:cNvSpPr/>
          <p:nvPr/>
        </p:nvSpPr>
        <p:spPr>
          <a:xfrm>
            <a:off x="2835037" y="1203068"/>
            <a:ext cx="2442132" cy="5341956"/>
          </a:xfrm>
          <a:prstGeom prst="roundRect">
            <a:avLst>
              <a:gd name="adj" fmla="val 110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Textual</a:t>
            </a:r>
          </a:p>
          <a:p>
            <a:pPr algn="ctr"/>
            <a:r>
              <a:rPr lang="en-US" b="1" dirty="0">
                <a:latin typeface="+mj-lt"/>
              </a:rPr>
              <a:t>evidence</a:t>
            </a:r>
            <a:endParaRPr lang="en-AU" b="1" dirty="0">
              <a:latin typeface="+mj-lt"/>
            </a:endParaRPr>
          </a:p>
        </p:txBody>
      </p:sp>
      <p:sp>
        <p:nvSpPr>
          <p:cNvPr id="89" name="Rectangle: Rounded Corners 88">
            <a:extLst>
              <a:ext uri="{FF2B5EF4-FFF2-40B4-BE49-F238E27FC236}">
                <a16:creationId xmlns:a16="http://schemas.microsoft.com/office/drawing/2014/main" id="{B5E9E280-DA40-13E9-B2FC-BB5B404F9AFF}"/>
              </a:ext>
            </a:extLst>
          </p:cNvPr>
          <p:cNvSpPr/>
          <p:nvPr/>
        </p:nvSpPr>
        <p:spPr>
          <a:xfrm>
            <a:off x="6152725" y="1221068"/>
            <a:ext cx="3123992" cy="903112"/>
          </a:xfrm>
          <a:prstGeom prst="roundRect">
            <a:avLst/>
          </a:prstGeom>
          <a:solidFill>
            <a:schemeClr val="accent4"/>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creates …</a:t>
            </a:r>
            <a:endParaRPr lang="en-AU" sz="2000" dirty="0">
              <a:solidFill>
                <a:schemeClr val="accent1"/>
              </a:solidFill>
            </a:endParaRPr>
          </a:p>
        </p:txBody>
      </p:sp>
      <p:sp>
        <p:nvSpPr>
          <p:cNvPr id="90" name="Rectangle: Rounded Corners 89">
            <a:extLst>
              <a:ext uri="{FF2B5EF4-FFF2-40B4-BE49-F238E27FC236}">
                <a16:creationId xmlns:a16="http://schemas.microsoft.com/office/drawing/2014/main" id="{8031D313-3234-7301-200B-07A7B9A237AC}"/>
              </a:ext>
            </a:extLst>
          </p:cNvPr>
          <p:cNvSpPr/>
          <p:nvPr/>
        </p:nvSpPr>
        <p:spPr>
          <a:xfrm>
            <a:off x="6152725" y="2330779"/>
            <a:ext cx="3123992" cy="903112"/>
          </a:xfrm>
          <a:prstGeom prst="roundRect">
            <a:avLst/>
          </a:prstGeom>
          <a:solidFill>
            <a:schemeClr val="accent4"/>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the composers use of …</a:t>
            </a:r>
            <a:endParaRPr lang="en-AU" sz="2000" dirty="0">
              <a:solidFill>
                <a:schemeClr val="accent1"/>
              </a:solidFill>
            </a:endParaRPr>
          </a:p>
        </p:txBody>
      </p:sp>
      <p:sp>
        <p:nvSpPr>
          <p:cNvPr id="91" name="Rectangle: Rounded Corners 90">
            <a:extLst>
              <a:ext uri="{FF2B5EF4-FFF2-40B4-BE49-F238E27FC236}">
                <a16:creationId xmlns:a16="http://schemas.microsoft.com/office/drawing/2014/main" id="{47F55B5F-6A31-9350-3C32-555884E175D5}"/>
              </a:ext>
            </a:extLst>
          </p:cNvPr>
          <p:cNvSpPr/>
          <p:nvPr/>
        </p:nvSpPr>
        <p:spPr>
          <a:xfrm>
            <a:off x="6152725" y="3440490"/>
            <a:ext cx="3123992" cy="903112"/>
          </a:xfrm>
          <a:prstGeom prst="roundRect">
            <a:avLst/>
          </a:prstGeom>
          <a:solidFill>
            <a:schemeClr val="accent4"/>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1"/>
                </a:solidFill>
              </a:rPr>
              <a:t>emphasises</a:t>
            </a:r>
            <a:r>
              <a:rPr lang="en-US" sz="2000" dirty="0">
                <a:solidFill>
                  <a:schemeClr val="accent1"/>
                </a:solidFill>
              </a:rPr>
              <a:t> …</a:t>
            </a:r>
            <a:endParaRPr lang="en-AU" sz="2000" dirty="0">
              <a:solidFill>
                <a:schemeClr val="accent1"/>
              </a:solidFill>
            </a:endParaRPr>
          </a:p>
        </p:txBody>
      </p:sp>
      <p:sp>
        <p:nvSpPr>
          <p:cNvPr id="92" name="Rectangle: Rounded Corners 91">
            <a:extLst>
              <a:ext uri="{FF2B5EF4-FFF2-40B4-BE49-F238E27FC236}">
                <a16:creationId xmlns:a16="http://schemas.microsoft.com/office/drawing/2014/main" id="{581029F6-7063-7D1B-CCE1-288266CC27F7}"/>
              </a:ext>
            </a:extLst>
          </p:cNvPr>
          <p:cNvSpPr/>
          <p:nvPr/>
        </p:nvSpPr>
        <p:spPr>
          <a:xfrm>
            <a:off x="6152725" y="4550201"/>
            <a:ext cx="3123992" cy="903112"/>
          </a:xfrm>
          <a:prstGeom prst="roundRect">
            <a:avLst/>
          </a:prstGeom>
          <a:solidFill>
            <a:schemeClr val="accent4"/>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suggests …</a:t>
            </a:r>
            <a:endParaRPr lang="en-AU" sz="2000" dirty="0">
              <a:solidFill>
                <a:schemeClr val="accent1"/>
              </a:solidFill>
            </a:endParaRPr>
          </a:p>
        </p:txBody>
      </p:sp>
      <p:sp>
        <p:nvSpPr>
          <p:cNvPr id="93" name="Rectangle: Rounded Corners 92">
            <a:extLst>
              <a:ext uri="{FF2B5EF4-FFF2-40B4-BE49-F238E27FC236}">
                <a16:creationId xmlns:a16="http://schemas.microsoft.com/office/drawing/2014/main" id="{3E07FD01-E8C3-060C-08F7-881854023F20}"/>
              </a:ext>
            </a:extLst>
          </p:cNvPr>
          <p:cNvSpPr/>
          <p:nvPr/>
        </p:nvSpPr>
        <p:spPr>
          <a:xfrm>
            <a:off x="6152725" y="5659912"/>
            <a:ext cx="3123992" cy="903112"/>
          </a:xfrm>
          <a:prstGeom prst="roundRect">
            <a:avLst/>
          </a:prstGeom>
          <a:solidFill>
            <a:schemeClr val="accent4"/>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highlights …</a:t>
            </a:r>
            <a:endParaRPr lang="en-AU" sz="2000" dirty="0">
              <a:solidFill>
                <a:schemeClr val="accent1"/>
              </a:solidFill>
            </a:endParaRPr>
          </a:p>
        </p:txBody>
      </p:sp>
      <p:grpSp>
        <p:nvGrpSpPr>
          <p:cNvPr id="99" name="Group 98">
            <a:extLst>
              <a:ext uri="{FF2B5EF4-FFF2-40B4-BE49-F238E27FC236}">
                <a16:creationId xmlns:a16="http://schemas.microsoft.com/office/drawing/2014/main" id="{9CF904D5-2DE7-08B6-DD70-3505B370C2F8}"/>
              </a:ext>
              <a:ext uri="{C183D7F6-B498-43B3-948B-1728B52AA6E4}">
                <adec:decorative xmlns:adec="http://schemas.microsoft.com/office/drawing/2017/decorative" val="1"/>
              </a:ext>
            </a:extLst>
          </p:cNvPr>
          <p:cNvGrpSpPr/>
          <p:nvPr/>
        </p:nvGrpSpPr>
        <p:grpSpPr>
          <a:xfrm>
            <a:off x="5527494" y="1274603"/>
            <a:ext cx="374906" cy="5234887"/>
            <a:chOff x="2962147" y="1227579"/>
            <a:chExt cx="374906" cy="5234887"/>
          </a:xfrm>
          <a:solidFill>
            <a:schemeClr val="accent5"/>
          </a:solidFill>
        </p:grpSpPr>
        <p:sp>
          <p:nvSpPr>
            <p:cNvPr id="88" name="Isosceles Triangle 87">
              <a:extLst>
                <a:ext uri="{FF2B5EF4-FFF2-40B4-BE49-F238E27FC236}">
                  <a16:creationId xmlns:a16="http://schemas.microsoft.com/office/drawing/2014/main" id="{D3ACAC25-4352-2EC7-B2B8-D63EAEB1CE53}"/>
                </a:ext>
              </a:extLst>
            </p:cNvPr>
            <p:cNvSpPr/>
            <p:nvPr/>
          </p:nvSpPr>
          <p:spPr>
            <a:xfrm rot="5400000">
              <a:off x="2751578" y="3657569"/>
              <a:ext cx="796044" cy="374906"/>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Isosceles Triangle 94">
              <a:extLst>
                <a:ext uri="{FF2B5EF4-FFF2-40B4-BE49-F238E27FC236}">
                  <a16:creationId xmlns:a16="http://schemas.microsoft.com/office/drawing/2014/main" id="{8314C0CD-AFE7-E551-886F-A78BFC0CE62F}"/>
                </a:ext>
              </a:extLst>
            </p:cNvPr>
            <p:cNvSpPr/>
            <p:nvPr/>
          </p:nvSpPr>
          <p:spPr>
            <a:xfrm rot="5400000">
              <a:off x="2751578" y="2547858"/>
              <a:ext cx="796044" cy="374906"/>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Isosceles Triangle 95">
              <a:extLst>
                <a:ext uri="{FF2B5EF4-FFF2-40B4-BE49-F238E27FC236}">
                  <a16:creationId xmlns:a16="http://schemas.microsoft.com/office/drawing/2014/main" id="{FAE93B6A-3A56-FCE7-3D11-CA96D8E16808}"/>
                </a:ext>
              </a:extLst>
            </p:cNvPr>
            <p:cNvSpPr/>
            <p:nvPr/>
          </p:nvSpPr>
          <p:spPr>
            <a:xfrm rot="5400000">
              <a:off x="2751578" y="1438148"/>
              <a:ext cx="796044" cy="374906"/>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Isosceles Triangle 96">
              <a:extLst>
                <a:ext uri="{FF2B5EF4-FFF2-40B4-BE49-F238E27FC236}">
                  <a16:creationId xmlns:a16="http://schemas.microsoft.com/office/drawing/2014/main" id="{EC22C969-F9A8-2886-A482-C34B2E6FA9DB}"/>
                </a:ext>
              </a:extLst>
            </p:cNvPr>
            <p:cNvSpPr/>
            <p:nvPr/>
          </p:nvSpPr>
          <p:spPr>
            <a:xfrm rot="5400000">
              <a:off x="2751578" y="4767280"/>
              <a:ext cx="796044" cy="374906"/>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Isosceles Triangle 97">
              <a:extLst>
                <a:ext uri="{FF2B5EF4-FFF2-40B4-BE49-F238E27FC236}">
                  <a16:creationId xmlns:a16="http://schemas.microsoft.com/office/drawing/2014/main" id="{DDCFB2F1-E417-9C32-10D8-3973C08919AB}"/>
                </a:ext>
              </a:extLst>
            </p:cNvPr>
            <p:cNvSpPr/>
            <p:nvPr/>
          </p:nvSpPr>
          <p:spPr>
            <a:xfrm rot="5400000">
              <a:off x="2751578" y="5876991"/>
              <a:ext cx="796044" cy="374906"/>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38C30E2B-0B81-9748-160F-8E23813DB8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114389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Sharing learning intentions and success criteria</a:t>
            </a:r>
          </a:p>
        </p:txBody>
      </p:sp>
    </p:spTree>
    <p:extLst>
      <p:ext uri="{BB962C8B-B14F-4D97-AF65-F5344CB8AC3E}">
        <p14:creationId xmlns:p14="http://schemas.microsoft.com/office/powerpoint/2010/main" val="420226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E35CE-B451-6DB8-9654-8CC8613340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E9431C-619B-2441-AC7E-5CA2F82FA0EE}"/>
              </a:ext>
            </a:extLst>
          </p:cNvPr>
          <p:cNvSpPr>
            <a:spLocks noGrp="1"/>
          </p:cNvSpPr>
          <p:nvPr>
            <p:ph type="title"/>
          </p:nvPr>
        </p:nvSpPr>
        <p:spPr/>
        <p:txBody>
          <a:bodyPr/>
          <a:lstStyle/>
          <a:p>
            <a:r>
              <a:rPr lang="en-AU" dirty="0">
                <a:latin typeface="+mj-lt"/>
              </a:rPr>
              <a:t>Deconstructing a sample response</a:t>
            </a:r>
          </a:p>
        </p:txBody>
      </p:sp>
      <p:pic>
        <p:nvPicPr>
          <p:cNvPr id="4" name="Picture 3" descr="Seldon method template to use to prompt students.">
            <a:extLst>
              <a:ext uri="{FF2B5EF4-FFF2-40B4-BE49-F238E27FC236}">
                <a16:creationId xmlns:a16="http://schemas.microsoft.com/office/drawing/2014/main" id="{FBEFC4DB-FFED-3DAA-5DCE-F7CBA6574630}"/>
              </a:ext>
            </a:extLst>
          </p:cNvPr>
          <p:cNvPicPr>
            <a:picLocks noChangeAspect="1"/>
          </p:cNvPicPr>
          <p:nvPr/>
        </p:nvPicPr>
        <p:blipFill>
          <a:blip r:embed="rId3"/>
          <a:stretch>
            <a:fillRect/>
          </a:stretch>
        </p:blipFill>
        <p:spPr>
          <a:xfrm>
            <a:off x="384175" y="1797178"/>
            <a:ext cx="4524656" cy="3736700"/>
          </a:xfrm>
          <a:prstGeom prst="rect">
            <a:avLst/>
          </a:prstGeom>
        </p:spPr>
      </p:pic>
      <p:sp>
        <p:nvSpPr>
          <p:cNvPr id="5" name="Text Placeholder 4">
            <a:extLst>
              <a:ext uri="{FF2B5EF4-FFF2-40B4-BE49-F238E27FC236}">
                <a16:creationId xmlns:a16="http://schemas.microsoft.com/office/drawing/2014/main" id="{867C903C-B9FA-18F6-D525-C20D869A02C9}"/>
              </a:ext>
            </a:extLst>
          </p:cNvPr>
          <p:cNvSpPr>
            <a:spLocks noGrp="1"/>
          </p:cNvSpPr>
          <p:nvPr>
            <p:ph type="body" sz="quarter" idx="17"/>
          </p:nvPr>
        </p:nvSpPr>
        <p:spPr/>
        <p:txBody>
          <a:bodyPr/>
          <a:lstStyle/>
          <a:p>
            <a:pPr>
              <a:defRPr/>
            </a:pPr>
            <a:r>
              <a:rPr lang="en-AU" sz="1800" kern="100" dirty="0">
                <a:effectLst/>
                <a:latin typeface="+mn-lt"/>
                <a:ea typeface="Aptos" panose="020B0004020202020204" pitchFamily="34" charset="0"/>
                <a:cs typeface="Times New Roman" panose="02020603050405020304" pitchFamily="18" charset="0"/>
              </a:rPr>
              <a:t>The text presents a clear argument against the limitations placed on creativity in the educational system. Swan highlights the decline of artistic freedom from preschool to high school, illustrating how creativity is stifled by rigid frameworks. This structure effectively builds the case for the need to prioritise the arts. </a:t>
            </a:r>
            <a:r>
              <a:rPr lang="en-AU" sz="1800" kern="100" dirty="0">
                <a:effectLst/>
                <a:latin typeface="+mn-lt"/>
                <a:ea typeface="Aptos" panose="020B0004020202020204" pitchFamily="34" charset="0"/>
                <a:cs typeface="Arial"/>
              </a:rPr>
              <a:t>For example, she begins with nostalgic reflections on her preschool days, where creativity flourished. </a:t>
            </a:r>
            <a:r>
              <a:rPr lang="en-AU" sz="1800" kern="100" dirty="0">
                <a:latin typeface="+mn-lt"/>
                <a:ea typeface="Aptos" panose="020B0004020202020204" pitchFamily="34" charset="0"/>
                <a:cs typeface="Arial"/>
              </a:rPr>
              <a:t>She</a:t>
            </a:r>
            <a:r>
              <a:rPr lang="en-AU" sz="1800" kern="100" dirty="0">
                <a:effectLst/>
                <a:latin typeface="+mn-lt"/>
                <a:ea typeface="Aptos" panose="020B0004020202020204" pitchFamily="34" charset="0"/>
                <a:cs typeface="Arial"/>
              </a:rPr>
              <a:t> then transitions to the current state of education where such freedom is restricted.</a:t>
            </a:r>
          </a:p>
          <a:p>
            <a:pPr marL="0" marR="0" lvl="0" indent="0" algn="l" defTabSz="1219170" rtl="0" eaLnBrk="1" fontAlgn="auto" latinLnBrk="0" hangingPunct="1">
              <a:spcBef>
                <a:spcPts val="0"/>
              </a:spcBef>
              <a:buClrTx/>
              <a:buSzTx/>
              <a:buFontTx/>
              <a:buNone/>
              <a:tabLst/>
              <a:defRPr/>
            </a:pPr>
            <a:endParaRPr lang="en-AU" sz="1800" kern="100" dirty="0">
              <a:effectLst/>
              <a:latin typeface="+mn-lt"/>
              <a:ea typeface="Aptos" panose="020B0004020202020204" pitchFamily="34" charset="0"/>
              <a:cs typeface="Times New Roman" panose="02020603050405020304" pitchFamily="18" charset="0"/>
            </a:endParaRPr>
          </a:p>
          <a:p>
            <a:endParaRPr lang="en-AU" sz="1800" dirty="0">
              <a:latin typeface="+mn-lt"/>
            </a:endParaRPr>
          </a:p>
        </p:txBody>
      </p:sp>
      <p:sp>
        <p:nvSpPr>
          <p:cNvPr id="2" name="Slide Number Placeholder 1">
            <a:extLst>
              <a:ext uri="{FF2B5EF4-FFF2-40B4-BE49-F238E27FC236}">
                <a16:creationId xmlns:a16="http://schemas.microsoft.com/office/drawing/2014/main" id="{551F6CA2-677B-F1C5-5DBA-D33AF3CAE4E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140126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A67052-0BEA-74FD-0FC3-E6DF83577CDB}"/>
              </a:ext>
            </a:extLst>
          </p:cNvPr>
          <p:cNvSpPr>
            <a:spLocks noGrp="1"/>
          </p:cNvSpPr>
          <p:nvPr>
            <p:ph type="title"/>
          </p:nvPr>
        </p:nvSpPr>
        <p:spPr/>
        <p:txBody>
          <a:bodyPr/>
          <a:lstStyle/>
          <a:p>
            <a:r>
              <a:rPr lang="en-AU" dirty="0">
                <a:latin typeface="+mj-lt"/>
              </a:rPr>
              <a:t>Your turn</a:t>
            </a:r>
          </a:p>
        </p:txBody>
      </p:sp>
      <p:sp>
        <p:nvSpPr>
          <p:cNvPr id="4" name="Text Placeholder 3">
            <a:extLst>
              <a:ext uri="{FF2B5EF4-FFF2-40B4-BE49-F238E27FC236}">
                <a16:creationId xmlns:a16="http://schemas.microsoft.com/office/drawing/2014/main" id="{18521996-6936-08D7-0252-04EF7B0094B1}"/>
              </a:ext>
            </a:extLst>
          </p:cNvPr>
          <p:cNvSpPr>
            <a:spLocks noGrp="1"/>
          </p:cNvSpPr>
          <p:nvPr>
            <p:ph type="body" sz="quarter" idx="18"/>
          </p:nvPr>
        </p:nvSpPr>
        <p:spPr/>
        <p:txBody>
          <a:bodyPr/>
          <a:lstStyle/>
          <a:p>
            <a:r>
              <a:rPr lang="en-AU" dirty="0">
                <a:latin typeface="+mj-lt"/>
              </a:rPr>
              <a:t>Select one of the statements to respond to analytically</a:t>
            </a:r>
          </a:p>
        </p:txBody>
      </p:sp>
      <p:sp>
        <p:nvSpPr>
          <p:cNvPr id="5" name="Text Placeholder 4">
            <a:extLst>
              <a:ext uri="{FF2B5EF4-FFF2-40B4-BE49-F238E27FC236}">
                <a16:creationId xmlns:a16="http://schemas.microsoft.com/office/drawing/2014/main" id="{1713CF5A-884E-838F-E09E-BA4A8F6E4994}"/>
              </a:ext>
            </a:extLst>
          </p:cNvPr>
          <p:cNvSpPr>
            <a:spLocks noGrp="1"/>
          </p:cNvSpPr>
          <p:nvPr>
            <p:ph type="body" sz="quarter" idx="17"/>
          </p:nvPr>
        </p:nvSpPr>
        <p:spPr/>
        <p:txBody>
          <a:bodyPr/>
          <a:lstStyle/>
          <a:p>
            <a:pPr marL="457200" indent="-457200">
              <a:buFont typeface="+mj-lt"/>
              <a:buAutoNum type="arabicPeriod"/>
            </a:pPr>
            <a:r>
              <a:rPr lang="en-AU" sz="2000" kern="100" dirty="0">
                <a:latin typeface="+mn-lt"/>
                <a:ea typeface="Aptos" panose="020B0004020202020204" pitchFamily="34" charset="0"/>
                <a:cs typeface="Arial"/>
              </a:rPr>
              <a:t>Discuss how conjunctions are used to strengthen Swan’s </a:t>
            </a:r>
            <a:r>
              <a:rPr lang="en-AU" sz="2000" kern="100" dirty="0">
                <a:effectLst/>
                <a:latin typeface="+mn-lt"/>
                <a:ea typeface="Aptos" panose="020B0004020202020204" pitchFamily="34" charset="0"/>
                <a:cs typeface="Arial"/>
              </a:rPr>
              <a:t>argument that the educational system needs to be reformed to better support the Arts.</a:t>
            </a:r>
          </a:p>
          <a:p>
            <a:pPr marL="457200" indent="-457200">
              <a:buFont typeface="+mj-lt"/>
              <a:buAutoNum type="arabicPeriod"/>
            </a:pPr>
            <a:r>
              <a:rPr lang="en-AU" dirty="0">
                <a:latin typeface="+mn-lt"/>
              </a:rPr>
              <a:t>Discuss how the use of personal pronouns position the reader to connect with Swan’s point of view.</a:t>
            </a:r>
          </a:p>
          <a:p>
            <a:pPr marL="457200" indent="-457200">
              <a:buFont typeface="+mj-lt"/>
              <a:buAutoNum type="arabicPeriod"/>
            </a:pPr>
            <a:r>
              <a:rPr lang="en-AU" kern="100" dirty="0">
                <a:latin typeface="+mn-lt"/>
                <a:ea typeface="Aptos" panose="020B0004020202020204" pitchFamily="34" charset="0"/>
              </a:rPr>
              <a:t>Discuss how the use of personal anecdotes supports Swan’s overall argument.</a:t>
            </a:r>
          </a:p>
          <a:p>
            <a:pPr marL="457200" indent="-457200">
              <a:buFont typeface="+mj-lt"/>
              <a:buAutoNum type="arabicPeriod"/>
            </a:pPr>
            <a:r>
              <a:rPr lang="en-AU" kern="100" dirty="0">
                <a:latin typeface="+mn-lt"/>
                <a:ea typeface="Aptos" panose="020B0004020202020204" pitchFamily="34" charset="0"/>
              </a:rPr>
              <a:t>A</a:t>
            </a:r>
            <a:r>
              <a:rPr lang="en-AU" kern="100" dirty="0">
                <a:effectLst/>
                <a:latin typeface="+mn-lt"/>
                <a:ea typeface="Aptos" panose="020B0004020202020204" pitchFamily="34" charset="0"/>
              </a:rPr>
              <a:t>nalyse the effect of using similes or metaphors in the text. </a:t>
            </a:r>
          </a:p>
          <a:p>
            <a:pPr marL="457200" indent="-457200">
              <a:buFont typeface="+mj-lt"/>
              <a:buAutoNum type="arabicPeriod"/>
            </a:pPr>
            <a:r>
              <a:rPr lang="en-AU" dirty="0">
                <a:latin typeface="+mn-lt"/>
              </a:rPr>
              <a:t>Analyse how Eleanor’s stream-of consciousness style is used to engage the reader.</a:t>
            </a:r>
          </a:p>
          <a:p>
            <a:pPr marL="457200" indent="-457200">
              <a:buFont typeface="+mj-lt"/>
              <a:buAutoNum type="arabicPeriod"/>
            </a:pPr>
            <a:r>
              <a:rPr lang="en-AU" dirty="0">
                <a:latin typeface="+mn-lt"/>
              </a:rPr>
              <a:t>Analyse how Swan switches from prose to poetry and back again to keep the reader engaged and emphasise key points. </a:t>
            </a:r>
          </a:p>
          <a:p>
            <a:endParaRPr lang="en-AU" kern="100" dirty="0">
              <a:solidFill>
                <a:schemeClr val="accent2"/>
              </a:solidFill>
              <a:effectLst/>
              <a:latin typeface="+mn-lt"/>
              <a:ea typeface="Aptos" panose="020B0004020202020204" pitchFamily="34" charset="0"/>
            </a:endParaRPr>
          </a:p>
          <a:p>
            <a:endParaRPr lang="en-AU" kern="100" dirty="0">
              <a:solidFill>
                <a:schemeClr val="accent2"/>
              </a:solidFill>
              <a:effectLst/>
              <a:latin typeface="+mn-lt"/>
              <a:ea typeface="Aptos" panose="020B0004020202020204" pitchFamily="34" charset="0"/>
            </a:endParaRPr>
          </a:p>
          <a:p>
            <a:endParaRPr lang="en-AU" dirty="0">
              <a:solidFill>
                <a:schemeClr val="accent2"/>
              </a:solidFill>
              <a:latin typeface="+mn-lt"/>
            </a:endParaRPr>
          </a:p>
          <a:p>
            <a:endParaRPr lang="en-AU" sz="2000" kern="100" dirty="0">
              <a:solidFill>
                <a:schemeClr val="accent2"/>
              </a:solidFill>
              <a:effectLst/>
              <a:latin typeface="+mn-lt"/>
              <a:ea typeface="Aptos" panose="020B0004020202020204" pitchFamily="34" charset="0"/>
              <a:cs typeface="Arial"/>
            </a:endParaRPr>
          </a:p>
          <a:p>
            <a:endParaRPr lang="en-AU" dirty="0">
              <a:latin typeface="+mn-lt"/>
            </a:endParaRPr>
          </a:p>
        </p:txBody>
      </p:sp>
      <p:sp>
        <p:nvSpPr>
          <p:cNvPr id="2" name="Slide Number Placeholder 1">
            <a:extLst>
              <a:ext uri="{FF2B5EF4-FFF2-40B4-BE49-F238E27FC236}">
                <a16:creationId xmlns:a16="http://schemas.microsoft.com/office/drawing/2014/main" id="{BF4EFAE8-D8D6-091B-9FC7-1447CA68FF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128736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01756-5C5B-B1F0-067B-38666BC7BA5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89830AF-2A4A-68D7-EAF6-C4552C3E84CE}"/>
              </a:ext>
            </a:extLst>
          </p:cNvPr>
          <p:cNvSpPr>
            <a:spLocks noGrp="1"/>
          </p:cNvSpPr>
          <p:nvPr>
            <p:ph type="ctrTitle"/>
          </p:nvPr>
        </p:nvSpPr>
        <p:spPr/>
        <p:txBody>
          <a:bodyPr/>
          <a:lstStyle/>
          <a:p>
            <a:r>
              <a:rPr lang="en-AU">
                <a:latin typeface="+mj-lt"/>
              </a:rPr>
              <a:t>Writing your own persuasive or hybrid text</a:t>
            </a:r>
          </a:p>
        </p:txBody>
      </p:sp>
    </p:spTree>
    <p:extLst>
      <p:ext uri="{BB962C8B-B14F-4D97-AF65-F5344CB8AC3E}">
        <p14:creationId xmlns:p14="http://schemas.microsoft.com/office/powerpoint/2010/main" val="3171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FA374-D535-F72B-79D0-DEAA82EB99BE}"/>
              </a:ext>
            </a:extLst>
          </p:cNvPr>
          <p:cNvSpPr>
            <a:spLocks noGrp="1"/>
          </p:cNvSpPr>
          <p:nvPr>
            <p:ph type="title"/>
          </p:nvPr>
        </p:nvSpPr>
        <p:spPr/>
        <p:txBody>
          <a:bodyPr/>
          <a:lstStyle/>
          <a:p>
            <a:r>
              <a:rPr lang="en-AU" dirty="0">
                <a:latin typeface="+mj-lt"/>
              </a:rPr>
              <a:t>Writing persuasively</a:t>
            </a:r>
          </a:p>
        </p:txBody>
      </p:sp>
      <p:sp>
        <p:nvSpPr>
          <p:cNvPr id="5" name="Text Placeholder 4">
            <a:extLst>
              <a:ext uri="{FF2B5EF4-FFF2-40B4-BE49-F238E27FC236}">
                <a16:creationId xmlns:a16="http://schemas.microsoft.com/office/drawing/2014/main" id="{71CC59DC-1DA6-E1EA-FC6D-F283CC9182C9}"/>
              </a:ext>
            </a:extLst>
          </p:cNvPr>
          <p:cNvSpPr>
            <a:spLocks noGrp="1"/>
          </p:cNvSpPr>
          <p:nvPr>
            <p:ph type="body" sz="quarter" idx="17"/>
          </p:nvPr>
        </p:nvSpPr>
        <p:spPr/>
        <p:txBody>
          <a:bodyPr/>
          <a:lstStyle/>
          <a:p>
            <a:pPr marL="0" marR="0">
              <a:lnSpc>
                <a:spcPct val="150000"/>
              </a:lnSpc>
              <a:spcBef>
                <a:spcPts val="1200"/>
              </a:spcBef>
              <a:spcAft>
                <a:spcPts val="4800"/>
              </a:spcAft>
            </a:pPr>
            <a:r>
              <a:rPr lang="en-AU" dirty="0">
                <a:effectLst/>
                <a:latin typeface="+mn-lt"/>
                <a:ea typeface="Calibri" panose="020F0502020204030204" pitchFamily="34" charset="0"/>
              </a:rPr>
              <a:t>‘I sit at a desk, pen to paper. Mind sluggishly attempting to write something. I stare once again at the instructions</a:t>
            </a:r>
          </a:p>
          <a:p>
            <a:pPr marL="0" marR="0">
              <a:lnSpc>
                <a:spcPct val="150000"/>
              </a:lnSpc>
              <a:spcBef>
                <a:spcPts val="1200"/>
              </a:spcBef>
              <a:spcAft>
                <a:spcPts val="4800"/>
              </a:spcAft>
            </a:pPr>
            <a:r>
              <a:rPr lang="en-AU" dirty="0">
                <a:effectLst/>
                <a:latin typeface="+mn-lt"/>
                <a:ea typeface="Calibri" panose="020F0502020204030204" pitchFamily="34" charset="0"/>
              </a:rPr>
              <a:t>'Write a persuasive essay on what political issue matters to you.’</a:t>
            </a:r>
            <a:endParaRPr lang="en-AU" dirty="0">
              <a:latin typeface="+mn-lt"/>
            </a:endParaRPr>
          </a:p>
          <a:p>
            <a:pPr marL="457200" indent="-457200">
              <a:spcAft>
                <a:spcPts val="4800"/>
              </a:spcAft>
              <a:buFont typeface="+mj-lt"/>
              <a:buAutoNum type="arabicPeriod"/>
            </a:pPr>
            <a:r>
              <a:rPr lang="en-AU" b="0" dirty="0">
                <a:solidFill>
                  <a:schemeClr val="accent2"/>
                </a:solidFill>
                <a:effectLst/>
                <a:latin typeface="+mn-lt"/>
                <a:ea typeface="Calibri" panose="020F0502020204030204" pitchFamily="34" charset="0"/>
              </a:rPr>
              <a:t>Use the opening of ‘Nomad’ by Eleanor Swan (above) as a prompt to write your own persuasive or hybrid text on an issue that matters to you.</a:t>
            </a:r>
            <a:endParaRPr lang="en-AU" dirty="0">
              <a:solidFill>
                <a:schemeClr val="accent2"/>
              </a:solidFill>
              <a:effectLst/>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D9C92FD0-D5F0-D02F-0B83-42043FF7DA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213340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300071"/>
            <a:ext cx="11484000" cy="2927351"/>
          </a:xfrm>
        </p:spPr>
        <p:txBody>
          <a:bodyPr/>
          <a:lstStyle/>
          <a:p>
            <a:r>
              <a:rPr lang="en-AU" dirty="0">
                <a:latin typeface="+mn-lt"/>
              </a:rPr>
              <a:t>English K–10 Syllabus © NSW Education Standards Authority (NESA) for and on behalf of the Crown in right of the State of New South Wales, 2022.</a:t>
            </a:r>
          </a:p>
          <a:p>
            <a:pPr>
              <a:spcAft>
                <a:spcPts val="600"/>
              </a:spcAft>
            </a:pPr>
            <a:r>
              <a:rPr lang="en-AU" sz="1200" dirty="0">
                <a:latin typeface="+mn-lt"/>
                <a:cs typeface="Arial" panose="020B0604020202020204" pitchFamily="34" charset="0"/>
              </a:rPr>
              <a:t>AERO (Australian Education Research Organisation) (2024a) </a:t>
            </a:r>
            <a:r>
              <a:rPr lang="en-AU" sz="1200" dirty="0">
                <a:latin typeface="+mn-lt"/>
                <a:cs typeface="Arial" panose="020B0604020202020204" pitchFamily="34" charset="0"/>
                <a:hlinkClick r:id="rId6"/>
              </a:rPr>
              <a:t>Explain learning objectives</a:t>
            </a:r>
            <a:r>
              <a:rPr lang="en-AU" sz="1200" dirty="0">
                <a:latin typeface="+mn-lt"/>
                <a:cs typeface="Arial" panose="020B0604020202020204" pitchFamily="34" charset="0"/>
              </a:rPr>
              <a:t>, AERO website, accessed 16 April 2024.</a:t>
            </a:r>
          </a:p>
          <a:p>
            <a:pPr>
              <a:spcAft>
                <a:spcPts val="600"/>
              </a:spcAft>
            </a:pPr>
            <a:r>
              <a:rPr lang="en-AU" sz="1200" dirty="0">
                <a:latin typeface="+mn-lt"/>
                <a:cs typeface="Arial" panose="020B0604020202020204" pitchFamily="34" charset="0"/>
              </a:rPr>
              <a:t>---- (2024b) </a:t>
            </a:r>
            <a:r>
              <a:rPr lang="en-AU" sz="1200" dirty="0">
                <a:latin typeface="+mn-lt"/>
                <a:cs typeface="Arial" panose="020B0604020202020204" pitchFamily="34" charset="0"/>
                <a:hlinkClick r:id="rId7"/>
              </a:rPr>
              <a:t>Why explicit instruction works</a:t>
            </a:r>
            <a:r>
              <a:rPr lang="en-AU" sz="1200" dirty="0">
                <a:latin typeface="+mn-lt"/>
                <a:cs typeface="Arial" panose="020B0604020202020204" pitchFamily="34" charset="0"/>
              </a:rPr>
              <a:t>, AERO website, accessed 16 April 2024.</a:t>
            </a:r>
          </a:p>
          <a:p>
            <a:pPr>
              <a:spcAft>
                <a:spcPts val="600"/>
              </a:spcAft>
            </a:pPr>
            <a:r>
              <a:rPr lang="en-US" sz="1100" dirty="0">
                <a:solidFill>
                  <a:srgbClr val="000000"/>
                </a:solidFill>
                <a:effectLst/>
                <a:latin typeface="+mn-lt"/>
                <a:ea typeface="Arial" panose="020B0604020202020204" pitchFamily="34" charset="0"/>
              </a:rPr>
              <a:t>Eleanor Swan (2020). </a:t>
            </a:r>
            <a:r>
              <a:rPr lang="en-US" sz="1100" u="sng" dirty="0">
                <a:solidFill>
                  <a:srgbClr val="2F5496"/>
                </a:solidFill>
                <a:effectLst/>
                <a:latin typeface="+mn-lt"/>
                <a:ea typeface="Arial" panose="020B0604020202020204" pitchFamily="34" charset="0"/>
                <a:hlinkClick r:id="rId8"/>
              </a:rPr>
              <a:t>Nomad</a:t>
            </a:r>
            <a:r>
              <a:rPr lang="en-US" sz="1100" dirty="0">
                <a:solidFill>
                  <a:srgbClr val="000000"/>
                </a:solidFill>
                <a:effectLst/>
                <a:latin typeface="+mn-lt"/>
                <a:ea typeface="Arial" panose="020B0604020202020204" pitchFamily="34" charset="0"/>
              </a:rPr>
              <a:t>. In </a:t>
            </a:r>
            <a:r>
              <a:rPr lang="en-US" sz="1100" i="1" u="sng" dirty="0">
                <a:solidFill>
                  <a:srgbClr val="2F5496"/>
                </a:solidFill>
                <a:effectLst/>
                <a:latin typeface="+mn-lt"/>
                <a:ea typeface="Arial" panose="020B0604020202020204" pitchFamily="34" charset="0"/>
                <a:hlinkClick r:id="rId9"/>
              </a:rPr>
              <a:t>Whitlam Institute: What Matters? Writing Competition</a:t>
            </a:r>
            <a:r>
              <a:rPr lang="en-US" sz="1100" dirty="0">
                <a:solidFill>
                  <a:srgbClr val="000000"/>
                </a:solidFill>
                <a:effectLst/>
                <a:latin typeface="+mn-lt"/>
                <a:ea typeface="Arial" panose="020B0604020202020204" pitchFamily="34" charset="0"/>
              </a:rPr>
              <a:t>. Reproduced and made available for copying and communication by NSW Department of Education for </a:t>
            </a:r>
            <a:r>
              <a:rPr lang="en-AU" sz="1100" dirty="0">
                <a:effectLst/>
                <a:latin typeface="+mn-lt"/>
                <a:ea typeface="Calibri" panose="020F0502020204030204" pitchFamily="34" charset="0"/>
              </a:rPr>
              <a:t>its</a:t>
            </a:r>
            <a:r>
              <a:rPr lang="en-US" sz="1100" dirty="0">
                <a:solidFill>
                  <a:srgbClr val="000000"/>
                </a:solidFill>
                <a:effectLst/>
                <a:latin typeface="+mn-lt"/>
                <a:ea typeface="Arial" panose="020B0604020202020204" pitchFamily="34" charset="0"/>
              </a:rPr>
              <a:t> educational purposes with the permission of Eleanor Swan, Frensham School. Accessed 25 March 2023.</a:t>
            </a:r>
            <a:endParaRPr lang="en-AU" sz="1100" dirty="0">
              <a:effectLst/>
              <a:latin typeface="+mn-lt"/>
              <a:ea typeface="Calibri" panose="020F0502020204030204" pitchFamily="34" charset="0"/>
            </a:endParaRPr>
          </a:p>
          <a:p>
            <a:r>
              <a:rPr lang="en-AU" dirty="0">
                <a:latin typeface="+mn-lt"/>
              </a:rPr>
              <a:t>NSW Education Standards Authority (NESA) (2024) </a:t>
            </a:r>
            <a:r>
              <a:rPr lang="en-AU" dirty="0">
                <a:latin typeface="+mn-lt"/>
                <a:hlinkClick r:id="rId10"/>
              </a:rPr>
              <a:t>Glossary</a:t>
            </a:r>
            <a:r>
              <a:rPr lang="en-AU" dirty="0">
                <a:latin typeface="+mn-lt"/>
              </a:rPr>
              <a:t>, NESA website, accessed 2 December 2024. </a:t>
            </a:r>
          </a:p>
          <a:p>
            <a:pPr>
              <a:spcAft>
                <a:spcPts val="600"/>
              </a:spcAft>
            </a:pPr>
            <a:r>
              <a:rPr lang="en-AU" sz="1200" dirty="0">
                <a:latin typeface="+mn-lt"/>
                <a:cs typeface="Arial" panose="020B0604020202020204" pitchFamily="34" charset="0"/>
              </a:rPr>
              <a:t>Oxford University Press (2025) </a:t>
            </a:r>
            <a:r>
              <a:rPr lang="en-AU" sz="1200" dirty="0">
                <a:latin typeface="+mn-lt"/>
                <a:cs typeface="Arial" panose="020B0604020202020204" pitchFamily="34" charset="0"/>
                <a:hlinkClick r:id="rId11"/>
              </a:rPr>
              <a:t>Oxford English Dictionary </a:t>
            </a:r>
            <a:r>
              <a:rPr lang="en-AU" sz="1200" dirty="0">
                <a:latin typeface="+mn-lt"/>
                <a:cs typeface="Arial" panose="020B0604020202020204" pitchFamily="34" charset="0"/>
              </a:rPr>
              <a:t>, Oxford </a:t>
            </a:r>
            <a:r>
              <a:rPr lang="en-AU" dirty="0">
                <a:latin typeface="+mn-lt"/>
              </a:rPr>
              <a:t>Dictionary website, </a:t>
            </a:r>
            <a:r>
              <a:rPr lang="en-AU" sz="1200" dirty="0">
                <a:latin typeface="+mn-lt"/>
                <a:cs typeface="Arial" panose="020B0604020202020204" pitchFamily="34" charset="0"/>
              </a:rPr>
              <a:t>accessed 17 January 2025.</a:t>
            </a:r>
          </a:p>
          <a:p>
            <a:pPr>
              <a:spcAft>
                <a:spcPts val="600"/>
              </a:spcAft>
            </a:pPr>
            <a:r>
              <a:rPr lang="en-AU" sz="1200" dirty="0">
                <a:latin typeface="+mn-lt"/>
                <a:cs typeface="Arial" panose="020B0604020202020204" pitchFamily="34" charset="0"/>
              </a:rPr>
              <a:t>State of New South Wales (Department of Education) (2024a) </a:t>
            </a:r>
            <a:r>
              <a:rPr lang="en-AU" sz="1200" dirty="0">
                <a:latin typeface="+mn-lt"/>
                <a:cs typeface="Arial" panose="020B0604020202020204" pitchFamily="34" charset="0"/>
                <a:hlinkClick r:id="rId12"/>
              </a:rPr>
              <a:t>‘Explicit teaching strategies’</a:t>
            </a:r>
            <a:r>
              <a:rPr lang="en-AU" sz="1200" dirty="0">
                <a:latin typeface="+mn-lt"/>
                <a:cs typeface="Arial" panose="020B0604020202020204" pitchFamily="34" charset="0"/>
              </a:rPr>
              <a:t>, </a:t>
            </a:r>
            <a:r>
              <a:rPr lang="en-AU" sz="1200" i="1" dirty="0">
                <a:latin typeface="+mn-lt"/>
                <a:cs typeface="Arial" panose="020B0604020202020204" pitchFamily="34" charset="0"/>
              </a:rPr>
              <a:t>Explicit teaching</a:t>
            </a:r>
            <a:r>
              <a:rPr lang="en-AU" sz="1200" dirty="0">
                <a:latin typeface="+mn-lt"/>
                <a:cs typeface="Arial" panose="020B0604020202020204" pitchFamily="34" charset="0"/>
              </a:rPr>
              <a:t>, NSW Department of Education website, accessed 27 May 2024.</a:t>
            </a:r>
          </a:p>
          <a:p>
            <a:pPr>
              <a:spcAft>
                <a:spcPts val="600"/>
              </a:spcAft>
            </a:pPr>
            <a:r>
              <a:rPr lang="en-AU" sz="1200" dirty="0">
                <a:latin typeface="+mn-lt"/>
                <a:cs typeface="Arial" panose="020B0604020202020204" pitchFamily="34" charset="0"/>
              </a:rPr>
              <a:t>----</a:t>
            </a:r>
            <a:r>
              <a:rPr lang="en-AU" dirty="0">
                <a:latin typeface="+mn-lt"/>
              </a:rPr>
              <a:t> </a:t>
            </a:r>
            <a:r>
              <a:rPr lang="en-AU" dirty="0">
                <a:effectLst/>
                <a:latin typeface="+mn-lt"/>
              </a:rPr>
              <a:t>(2024) </a:t>
            </a:r>
            <a:r>
              <a:rPr lang="en-AU" dirty="0">
                <a:latin typeface="+mn-lt"/>
                <a:hlinkClick r:id="rId13" tooltip="https://education.nsw.gov.au/teaching-and-learning/curriculum/literacy-and-numeracy/teaching-and-learning-resources/literacy/secondary-literacy"/>
              </a:rPr>
              <a:t>Seldon method for writing</a:t>
            </a:r>
            <a:r>
              <a:rPr lang="en-AU" dirty="0">
                <a:latin typeface="+mn-lt"/>
              </a:rPr>
              <a:t>, NSW Department of Education website, accessed 17 January 2025. </a:t>
            </a:r>
            <a:endParaRPr lang="en-AU" sz="1200" dirty="0">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8668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a:rPr>
              <a:t>understand how and why a writer might combine the codes and conventions of different text types</a:t>
            </a:r>
            <a:endParaRPr lang="en-AU" sz="2000" dirty="0">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a:rPr>
              <a:t>understand the language features of a hybrid text.</a:t>
            </a: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[insert success criteria</a:t>
            </a:r>
            <a:r>
              <a:rPr lang="en-AU" sz="2000" dirty="0">
                <a:ea typeface="+mn-lt"/>
                <a:cs typeface="Arial" panose="020B0604020202020204" pitchFamily="34" charset="0"/>
              </a:rPr>
              <a:t>].</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041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E3E65-D9BC-5981-83B5-DED3420328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EBDD01-B989-2E39-3D8F-5BBFB823CE8E}"/>
              </a:ext>
            </a:extLst>
          </p:cNvPr>
          <p:cNvSpPr>
            <a:spLocks noGrp="1"/>
          </p:cNvSpPr>
          <p:nvPr>
            <p:ph type="ctrTitle"/>
          </p:nvPr>
        </p:nvSpPr>
        <p:spPr/>
        <p:txBody>
          <a:bodyPr/>
          <a:lstStyle/>
          <a:p>
            <a:r>
              <a:rPr lang="en-AU" dirty="0">
                <a:latin typeface="+mj-lt"/>
              </a:rPr>
              <a:t>Exploring ‘Nomad’ by Eleanor Swan</a:t>
            </a:r>
          </a:p>
        </p:txBody>
      </p:sp>
    </p:spTree>
    <p:extLst>
      <p:ext uri="{BB962C8B-B14F-4D97-AF65-F5344CB8AC3E}">
        <p14:creationId xmlns:p14="http://schemas.microsoft.com/office/powerpoint/2010/main" val="298205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23C1A9-C359-0D19-10E8-9945FB085AB4}"/>
              </a:ext>
            </a:extLst>
          </p:cNvPr>
          <p:cNvSpPr>
            <a:spLocks noGrp="1"/>
          </p:cNvSpPr>
          <p:nvPr>
            <p:ph type="title"/>
          </p:nvPr>
        </p:nvSpPr>
        <p:spPr/>
        <p:txBody>
          <a:bodyPr/>
          <a:lstStyle/>
          <a:p>
            <a:r>
              <a:rPr lang="en-AU" dirty="0">
                <a:latin typeface="+mj-lt"/>
              </a:rPr>
              <a:t>Text complexity</a:t>
            </a:r>
          </a:p>
        </p:txBody>
      </p:sp>
      <p:sp>
        <p:nvSpPr>
          <p:cNvPr id="4" name="Text Placeholder 3">
            <a:extLst>
              <a:ext uri="{FF2B5EF4-FFF2-40B4-BE49-F238E27FC236}">
                <a16:creationId xmlns:a16="http://schemas.microsoft.com/office/drawing/2014/main" id="{DDEBFC73-F019-75A0-D211-1BC3E58A7187}"/>
              </a:ext>
            </a:extLst>
          </p:cNvPr>
          <p:cNvSpPr>
            <a:spLocks noGrp="1"/>
          </p:cNvSpPr>
          <p:nvPr>
            <p:ph type="body" sz="quarter" idx="18"/>
          </p:nvPr>
        </p:nvSpPr>
        <p:spPr/>
        <p:txBody>
          <a:bodyPr/>
          <a:lstStyle/>
          <a:p>
            <a:r>
              <a:rPr lang="en-AU" dirty="0">
                <a:latin typeface="+mj-lt"/>
              </a:rPr>
              <a:t>‘Nomad’ by Eleanor Swan</a:t>
            </a:r>
          </a:p>
        </p:txBody>
      </p:sp>
      <p:graphicFrame>
        <p:nvGraphicFramePr>
          <p:cNvPr id="5" name="Table 4">
            <a:extLst>
              <a:ext uri="{FF2B5EF4-FFF2-40B4-BE49-F238E27FC236}">
                <a16:creationId xmlns:a16="http://schemas.microsoft.com/office/drawing/2014/main" id="{CE221133-F368-C87B-3606-EF0EDAC57F20}"/>
              </a:ext>
            </a:extLst>
          </p:cNvPr>
          <p:cNvGraphicFramePr>
            <a:graphicFrameLocks noGrp="1"/>
          </p:cNvGraphicFramePr>
          <p:nvPr>
            <p:extLst>
              <p:ext uri="{D42A27DB-BD31-4B8C-83A1-F6EECF244321}">
                <p14:modId xmlns:p14="http://schemas.microsoft.com/office/powerpoint/2010/main" val="3167231895"/>
              </p:ext>
            </p:extLst>
          </p:nvPr>
        </p:nvGraphicFramePr>
        <p:xfrm>
          <a:off x="348000" y="1508760"/>
          <a:ext cx="11472000" cy="4861721"/>
        </p:xfrm>
        <a:graphic>
          <a:graphicData uri="http://schemas.openxmlformats.org/drawingml/2006/table">
            <a:tbl>
              <a:tblPr firstRow="1" bandRow="1">
                <a:tableStyleId>{B301B821-A1FF-4177-AEE7-76D212191A09}</a:tableStyleId>
              </a:tblPr>
              <a:tblGrid>
                <a:gridCol w="3307993">
                  <a:extLst>
                    <a:ext uri="{9D8B030D-6E8A-4147-A177-3AD203B41FA5}">
                      <a16:colId xmlns:a16="http://schemas.microsoft.com/office/drawing/2014/main" val="2690564256"/>
                    </a:ext>
                  </a:extLst>
                </a:gridCol>
                <a:gridCol w="4906116">
                  <a:extLst>
                    <a:ext uri="{9D8B030D-6E8A-4147-A177-3AD203B41FA5}">
                      <a16:colId xmlns:a16="http://schemas.microsoft.com/office/drawing/2014/main" val="1586395587"/>
                    </a:ext>
                  </a:extLst>
                </a:gridCol>
                <a:gridCol w="3257891">
                  <a:extLst>
                    <a:ext uri="{9D8B030D-6E8A-4147-A177-3AD203B41FA5}">
                      <a16:colId xmlns:a16="http://schemas.microsoft.com/office/drawing/2014/main" val="2129418973"/>
                    </a:ext>
                  </a:extLst>
                </a:gridCol>
              </a:tblGrid>
              <a:tr h="816751">
                <a:tc>
                  <a:txBody>
                    <a:bodyPr/>
                    <a:lstStyle/>
                    <a:p>
                      <a:pPr marL="108000">
                        <a:lnSpc>
                          <a:spcPct val="114000"/>
                        </a:lnSpc>
                        <a:spcAft>
                          <a:spcPts val="1200"/>
                        </a:spcAft>
                      </a:pPr>
                      <a:r>
                        <a:rPr lang="en-AU" dirty="0">
                          <a:latin typeface="+mj-lt"/>
                        </a:rPr>
                        <a:t>Text requirement</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Aft>
                          <a:spcPts val="1200"/>
                        </a:spcAft>
                      </a:pPr>
                      <a:r>
                        <a:rPr lang="en-AU" dirty="0">
                          <a:latin typeface="+mj-lt"/>
                        </a:rPr>
                        <a:t>Text complexity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Aft>
                          <a:spcPts val="1200"/>
                        </a:spcAft>
                      </a:pPr>
                      <a:r>
                        <a:rPr lang="en-AU" dirty="0">
                          <a:latin typeface="+mj-lt"/>
                        </a:rPr>
                        <a:t>Annotation and overview</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98725059"/>
                  </a:ext>
                </a:extLst>
              </a:tr>
              <a:tr h="4044970">
                <a:tc>
                  <a:txBody>
                    <a:bodyPr/>
                    <a:lstStyle/>
                    <a:p>
                      <a:pPr marL="108000" marR="0" lvl="0" indent="0" algn="l" defTabSz="914377" rtl="0" eaLnBrk="1" fontAlgn="auto" latinLnBrk="0" hangingPunct="1">
                        <a:lnSpc>
                          <a:spcPct val="114000"/>
                        </a:lnSpc>
                        <a:spcBef>
                          <a:spcPts val="0"/>
                        </a:spcBef>
                        <a:spcAft>
                          <a:spcPts val="1200"/>
                        </a:spcAft>
                        <a:buClrTx/>
                        <a:buSzTx/>
                        <a:buFontTx/>
                        <a:buNone/>
                        <a:tabLst/>
                        <a:defRPr/>
                      </a:pPr>
                      <a:r>
                        <a:rPr lang="en-AU" sz="1800" kern="1200" dirty="0">
                          <a:solidFill>
                            <a:schemeClr val="dk1"/>
                          </a:solidFill>
                          <a:effectLst/>
                        </a:rPr>
                        <a:t>The text helps meet the </a:t>
                      </a:r>
                      <a:r>
                        <a:rPr lang="en-AU" sz="1800" u="sng" kern="1200" dirty="0">
                          <a:solidFill>
                            <a:schemeClr val="dk1"/>
                          </a:solidFill>
                          <a:effectLst/>
                          <a:hlinkClick r:id="rId3"/>
                        </a:rPr>
                        <a:t>Text requirements for English 7–10</a:t>
                      </a:r>
                      <a:r>
                        <a:rPr lang="en-AU" sz="1800" kern="1200" dirty="0">
                          <a:solidFill>
                            <a:schemeClr val="dk1"/>
                          </a:solidFill>
                          <a:effectLst/>
                        </a:rPr>
                        <a:t> as it is taken from a writing competition. It is a finalist piece of writing (quality literature) written by a young Australian author. The story is representative of political, social and cultural perspectives.</a:t>
                      </a:r>
                    </a:p>
                    <a:p>
                      <a:pPr marL="108000">
                        <a:lnSpc>
                          <a:spcPct val="114000"/>
                        </a:lnSpc>
                        <a:spcAft>
                          <a:spcPts val="1200"/>
                        </a:spcAft>
                      </a:pPr>
                      <a:endParaRPr lang="en-AU"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Aft>
                          <a:spcPts val="1200"/>
                        </a:spcAft>
                      </a:pPr>
                      <a:r>
                        <a:rPr lang="en-AU" b="1" dirty="0"/>
                        <a:t>EN5-RVL-01</a:t>
                      </a:r>
                      <a:r>
                        <a:rPr lang="en-AU" dirty="0"/>
                        <a:t> requires students to use a range of personal, creative and critical strategies to engage with complex texts.</a:t>
                      </a:r>
                    </a:p>
                    <a:p>
                      <a:pPr marL="108000">
                        <a:lnSpc>
                          <a:spcPct val="114000"/>
                        </a:lnSpc>
                        <a:spcAft>
                          <a:spcPts val="1200"/>
                        </a:spcAft>
                      </a:pPr>
                      <a:r>
                        <a:rPr lang="en-AU" dirty="0"/>
                        <a:t>This text has elements of a complex text as per the </a:t>
                      </a:r>
                      <a:r>
                        <a:rPr lang="en-AU" dirty="0">
                          <a:hlinkClick r:id="rId4"/>
                        </a:rPr>
                        <a:t>NLLP (V3)</a:t>
                      </a:r>
                      <a:r>
                        <a:rPr lang="en-AU" dirty="0"/>
                        <a:t> Text Complexity scale. As a hybrid prose and poetry text, it includes ‘unique structural elements’ and these ‘structural features enhance meaning and impact’. The text contains ‘more complex abstract ideas’ and these ideas are ‘well-developed and synthesised.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Aft>
                          <a:spcPts val="1200"/>
                        </a:spcAft>
                      </a:pPr>
                      <a:r>
                        <a:rPr lang="en-AU" dirty="0"/>
                        <a:t>This reflective narrative presents a distinctive style through the narrative voice. This is achieved through the way the author plays with form. The author expresses an opinion about the restrictions students face when writing responses to set questions.</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570611"/>
                  </a:ext>
                </a:extLst>
              </a:tr>
            </a:tbl>
          </a:graphicData>
        </a:graphic>
      </p:graphicFrame>
      <p:sp>
        <p:nvSpPr>
          <p:cNvPr id="2" name="Slide Number Placeholder 1">
            <a:extLst>
              <a:ext uri="{FF2B5EF4-FFF2-40B4-BE49-F238E27FC236}">
                <a16:creationId xmlns:a16="http://schemas.microsoft.com/office/drawing/2014/main" id="{6820D1D5-8F42-BF31-5501-BC9A91E033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0422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4C5C5F-153E-A038-3272-B80084F3F1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120F86-3A4F-98E3-5A01-15D444E96077}"/>
              </a:ext>
            </a:extLst>
          </p:cNvPr>
          <p:cNvSpPr>
            <a:spLocks noGrp="1"/>
          </p:cNvSpPr>
          <p:nvPr>
            <p:ph type="title"/>
          </p:nvPr>
        </p:nvSpPr>
        <p:spPr/>
        <p:txBody>
          <a:bodyPr/>
          <a:lstStyle/>
          <a:p>
            <a:r>
              <a:rPr lang="en-AU" dirty="0">
                <a:latin typeface="+mj-lt"/>
              </a:rPr>
              <a:t>‘Nomad’ by Eleanor Swan</a:t>
            </a:r>
          </a:p>
        </p:txBody>
      </p:sp>
      <p:sp>
        <p:nvSpPr>
          <p:cNvPr id="4" name="Text Placeholder 3">
            <a:extLst>
              <a:ext uri="{FF2B5EF4-FFF2-40B4-BE49-F238E27FC236}">
                <a16:creationId xmlns:a16="http://schemas.microsoft.com/office/drawing/2014/main" id="{5277EBD9-141B-9030-AD61-7F212352F6CB}"/>
              </a:ext>
            </a:extLst>
          </p:cNvPr>
          <p:cNvSpPr>
            <a:spLocks noGrp="1"/>
          </p:cNvSpPr>
          <p:nvPr>
            <p:ph type="body" sz="quarter" idx="18"/>
          </p:nvPr>
        </p:nvSpPr>
        <p:spPr/>
        <p:txBody>
          <a:bodyPr/>
          <a:lstStyle/>
          <a:p>
            <a:r>
              <a:rPr lang="en-AU" dirty="0">
                <a:latin typeface="+mj-lt"/>
              </a:rPr>
              <a:t>License information</a:t>
            </a:r>
          </a:p>
        </p:txBody>
      </p:sp>
      <p:sp>
        <p:nvSpPr>
          <p:cNvPr id="5" name="Text Placeholder 4">
            <a:extLst>
              <a:ext uri="{FF2B5EF4-FFF2-40B4-BE49-F238E27FC236}">
                <a16:creationId xmlns:a16="http://schemas.microsoft.com/office/drawing/2014/main" id="{828955D1-25D2-8C83-CFC5-A1845D2F6378}"/>
              </a:ext>
            </a:extLst>
          </p:cNvPr>
          <p:cNvSpPr>
            <a:spLocks noGrp="1"/>
          </p:cNvSpPr>
          <p:nvPr>
            <p:ph type="body" sz="quarter" idx="17"/>
          </p:nvPr>
        </p:nvSpPr>
        <p:spPr/>
        <p:txBody>
          <a:bodyPr/>
          <a:lstStyle/>
          <a:p>
            <a:r>
              <a:rPr lang="en-AU" dirty="0">
                <a:latin typeface="+mn-lt"/>
              </a:rPr>
              <a:t>Eleanor Swan, ‘Nomad’, Frensham School (runner-Up, Year 11/12 category, 2020)</a:t>
            </a:r>
          </a:p>
          <a:p>
            <a:r>
              <a:rPr lang="en-AU" dirty="0">
                <a:latin typeface="+mn-lt"/>
              </a:rPr>
              <a:t>Reproduced and made available for copying and communication by NSW Department of Education for its educational purposes with the permission of Eleanor Swan, Frensham School. Accessed 25 March 2023.</a:t>
            </a:r>
          </a:p>
          <a:p>
            <a:endParaRPr lang="en-AU" dirty="0">
              <a:latin typeface="+mn-lt"/>
            </a:endParaRPr>
          </a:p>
        </p:txBody>
      </p:sp>
      <p:sp>
        <p:nvSpPr>
          <p:cNvPr id="2" name="Slide Number Placeholder 1">
            <a:extLst>
              <a:ext uri="{FF2B5EF4-FFF2-40B4-BE49-F238E27FC236}">
                <a16:creationId xmlns:a16="http://schemas.microsoft.com/office/drawing/2014/main" id="{1C949901-E22A-5C00-52BA-51E515C230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08325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DEED-B4F9-F612-E581-71364339EB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0099AB-73F9-977D-F3D3-DD400FC9F756}"/>
              </a:ext>
            </a:extLst>
          </p:cNvPr>
          <p:cNvSpPr>
            <a:spLocks noGrp="1"/>
          </p:cNvSpPr>
          <p:nvPr>
            <p:ph type="title"/>
          </p:nvPr>
        </p:nvSpPr>
        <p:spPr/>
        <p:txBody>
          <a:bodyPr/>
          <a:lstStyle/>
          <a:p>
            <a:r>
              <a:rPr lang="en-AU" dirty="0">
                <a:latin typeface="+mj-lt"/>
              </a:rPr>
              <a:t>Frayer model diagram</a:t>
            </a:r>
          </a:p>
        </p:txBody>
      </p:sp>
      <p:sp>
        <p:nvSpPr>
          <p:cNvPr id="5" name="Google Shape;72;p15">
            <a:extLst>
              <a:ext uri="{FF2B5EF4-FFF2-40B4-BE49-F238E27FC236}">
                <a16:creationId xmlns:a16="http://schemas.microsoft.com/office/drawing/2014/main" id="{38749190-CCF0-03F2-7BAC-523294702A6A}"/>
              </a:ext>
              <a:ext uri="{C183D7F6-B498-43B3-948B-1728B52AA6E4}">
                <adec:decorative xmlns:adec="http://schemas.microsoft.com/office/drawing/2017/decorative" val="1"/>
              </a:ext>
            </a:extLst>
          </p:cNvPr>
          <p:cNvSpPr/>
          <p:nvPr/>
        </p:nvSpPr>
        <p:spPr>
          <a:xfrm rot="16200000">
            <a:off x="2509649" y="61201"/>
            <a:ext cx="2525626" cy="4551266"/>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latin typeface="Arial" panose="020B0604020202020204" pitchFamily="34" charset="0"/>
              <a:cs typeface="Arial" panose="020B0604020202020204" pitchFamily="34" charset="0"/>
            </a:endParaRPr>
          </a:p>
        </p:txBody>
      </p:sp>
      <p:sp>
        <p:nvSpPr>
          <p:cNvPr id="6" name="Google Shape;73;p15" descr="A blank Frayer diagram used as a model for students to copy into their English book.">
            <a:extLst>
              <a:ext uri="{FF2B5EF4-FFF2-40B4-BE49-F238E27FC236}">
                <a16:creationId xmlns:a16="http://schemas.microsoft.com/office/drawing/2014/main" id="{6969E0F9-0BBD-8764-685B-E2F95C24C345}"/>
              </a:ext>
            </a:extLst>
          </p:cNvPr>
          <p:cNvSpPr txBox="1"/>
          <p:nvPr/>
        </p:nvSpPr>
        <p:spPr>
          <a:xfrm>
            <a:off x="1496829" y="1059232"/>
            <a:ext cx="4551266" cy="2022942"/>
          </a:xfrm>
          <a:prstGeom prst="rect">
            <a:avLst/>
          </a:prstGeom>
          <a:noFill/>
          <a:ln>
            <a:noFill/>
          </a:ln>
        </p:spPr>
        <p:txBody>
          <a:bodyPr spcFirstLastPara="1" wrap="square" lIns="151700" tIns="180000" rIns="151700" bIns="151700" anchor="t" anchorCtr="0">
            <a:noAutofit/>
          </a:bodyPr>
          <a:lstStyle/>
          <a:p>
            <a:pPr marL="479988">
              <a:lnSpc>
                <a:spcPct val="90000"/>
              </a:lnSpc>
              <a:buClr>
                <a:srgbClr val="1E4E79"/>
              </a:buClr>
              <a:buSzPts val="1600"/>
            </a:pPr>
            <a:r>
              <a:rPr lang="en" sz="2000" b="1" dirty="0">
                <a:latin typeface="+mj-lt"/>
                <a:ea typeface="Calibri"/>
                <a:cs typeface="Arial" panose="020B0604020202020204" pitchFamily="34" charset="0"/>
                <a:sym typeface="Calibri"/>
              </a:rPr>
              <a:t>Definition</a:t>
            </a:r>
            <a:r>
              <a:rPr lang="en" sz="2000" b="1" dirty="0">
                <a:ea typeface="Calibri"/>
                <a:cs typeface="Arial" panose="020B0604020202020204" pitchFamily="34" charset="0"/>
                <a:sym typeface="Calibri"/>
              </a:rPr>
              <a:t> </a:t>
            </a:r>
            <a:br>
              <a:rPr lang="en" sz="2000" dirty="0">
                <a:ea typeface="Calibri"/>
                <a:cs typeface="Arial" panose="020B0604020202020204" pitchFamily="34" charset="0"/>
                <a:sym typeface="Calibri"/>
              </a:rPr>
            </a:br>
            <a:endParaRPr sz="2000" dirty="0">
              <a:cs typeface="Arial" panose="020B0604020202020204" pitchFamily="34" charset="0"/>
            </a:endParaRPr>
          </a:p>
        </p:txBody>
      </p:sp>
      <p:sp>
        <p:nvSpPr>
          <p:cNvPr id="7" name="Google Shape;74;p15">
            <a:extLst>
              <a:ext uri="{FF2B5EF4-FFF2-40B4-BE49-F238E27FC236}">
                <a16:creationId xmlns:a16="http://schemas.microsoft.com/office/drawing/2014/main" id="{48E58E93-64F9-DAD9-FD63-003889B985DF}"/>
              </a:ext>
              <a:ext uri="{C183D7F6-B498-43B3-948B-1728B52AA6E4}">
                <adec:decorative xmlns:adec="http://schemas.microsoft.com/office/drawing/2017/decorative" val="1"/>
              </a:ext>
            </a:extLst>
          </p:cNvPr>
          <p:cNvSpPr/>
          <p:nvPr/>
        </p:nvSpPr>
        <p:spPr>
          <a:xfrm>
            <a:off x="6198194" y="1059232"/>
            <a:ext cx="4497303" cy="2527829"/>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latin typeface="Arial" panose="020B0604020202020204" pitchFamily="34" charset="0"/>
              <a:cs typeface="Arial" panose="020B0604020202020204" pitchFamily="34" charset="0"/>
              <a:sym typeface="Calibri"/>
            </a:endParaRPr>
          </a:p>
        </p:txBody>
      </p:sp>
      <p:sp>
        <p:nvSpPr>
          <p:cNvPr id="8" name="Google Shape;75;p15">
            <a:extLst>
              <a:ext uri="{FF2B5EF4-FFF2-40B4-BE49-F238E27FC236}">
                <a16:creationId xmlns:a16="http://schemas.microsoft.com/office/drawing/2014/main" id="{93622DAC-B2EE-E7B1-CA38-65E3309D6F29}"/>
              </a:ext>
            </a:extLst>
          </p:cNvPr>
          <p:cNvSpPr txBox="1"/>
          <p:nvPr/>
        </p:nvSpPr>
        <p:spPr>
          <a:xfrm>
            <a:off x="6198194" y="1059232"/>
            <a:ext cx="4497303" cy="2022942"/>
          </a:xfrm>
          <a:prstGeom prst="rect">
            <a:avLst/>
          </a:prstGeom>
          <a:noFill/>
          <a:ln>
            <a:noFill/>
          </a:ln>
        </p:spPr>
        <p:txBody>
          <a:bodyPr spcFirstLastPara="1" wrap="square" lIns="0" tIns="180000" rIns="170667" bIns="170667" anchor="t" anchorCtr="0">
            <a:noAutofit/>
          </a:bodyPr>
          <a:lstStyle/>
          <a:p>
            <a:pPr marL="479988">
              <a:lnSpc>
                <a:spcPct val="90000"/>
              </a:lnSpc>
              <a:buClr>
                <a:srgbClr val="1E4E79"/>
              </a:buClr>
              <a:buSzPts val="1800"/>
            </a:pPr>
            <a:r>
              <a:rPr lang="en" sz="2000" b="1" dirty="0">
                <a:latin typeface="+mj-lt"/>
                <a:ea typeface="Calibri"/>
                <a:cs typeface="Arial" panose="020B0604020202020204" pitchFamily="34" charset="0"/>
                <a:sym typeface="Calibri"/>
              </a:rPr>
              <a:t>Facts/Characteristics</a:t>
            </a:r>
            <a:br>
              <a:rPr lang="en" sz="2000" b="1" dirty="0">
                <a:ea typeface="Calibri"/>
                <a:cs typeface="Arial" panose="020B0604020202020204" pitchFamily="34" charset="0"/>
                <a:sym typeface="Calibri"/>
              </a:rPr>
            </a:br>
            <a:endParaRPr sz="2000" dirty="0">
              <a:ea typeface="Calibri"/>
              <a:cs typeface="Arial" panose="020B0604020202020204" pitchFamily="34" charset="0"/>
              <a:sym typeface="Calibri"/>
            </a:endParaRPr>
          </a:p>
        </p:txBody>
      </p:sp>
      <p:sp>
        <p:nvSpPr>
          <p:cNvPr id="9" name="Google Shape;76;p15">
            <a:extLst>
              <a:ext uri="{FF2B5EF4-FFF2-40B4-BE49-F238E27FC236}">
                <a16:creationId xmlns:a16="http://schemas.microsoft.com/office/drawing/2014/main" id="{1F06BBDB-3926-B0C0-8313-639BF976E1EF}"/>
              </a:ext>
              <a:ext uri="{C183D7F6-B498-43B3-948B-1728B52AA6E4}">
                <adec:decorative xmlns:adec="http://schemas.microsoft.com/office/drawing/2017/decorative" val="1"/>
              </a:ext>
            </a:extLst>
          </p:cNvPr>
          <p:cNvSpPr/>
          <p:nvPr/>
        </p:nvSpPr>
        <p:spPr>
          <a:xfrm rot="10800000">
            <a:off x="1496502" y="3693916"/>
            <a:ext cx="4551266" cy="263208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latin typeface="+mj-lt"/>
              <a:cs typeface="Arial" panose="020B0604020202020204" pitchFamily="34" charset="0"/>
            </a:endParaRPr>
          </a:p>
        </p:txBody>
      </p:sp>
      <p:sp>
        <p:nvSpPr>
          <p:cNvPr id="10" name="Google Shape;77;p15">
            <a:extLst>
              <a:ext uri="{FF2B5EF4-FFF2-40B4-BE49-F238E27FC236}">
                <a16:creationId xmlns:a16="http://schemas.microsoft.com/office/drawing/2014/main" id="{C19539D3-A885-17C2-623D-EC566E3C4CBB}"/>
              </a:ext>
            </a:extLst>
          </p:cNvPr>
          <p:cNvSpPr txBox="1"/>
          <p:nvPr/>
        </p:nvSpPr>
        <p:spPr>
          <a:xfrm>
            <a:off x="1496829" y="4352086"/>
            <a:ext cx="4551266" cy="1973512"/>
          </a:xfrm>
          <a:prstGeom prst="rect">
            <a:avLst/>
          </a:prstGeom>
          <a:noFill/>
          <a:ln>
            <a:noFill/>
          </a:ln>
        </p:spPr>
        <p:txBody>
          <a:bodyPr spcFirstLastPara="1" wrap="square" lIns="151700" tIns="0" rIns="151700" bIns="151700" anchor="t" anchorCtr="0">
            <a:noAutofit/>
          </a:bodyPr>
          <a:lstStyle/>
          <a:p>
            <a:pPr marL="479988">
              <a:buClr>
                <a:srgbClr val="1E4E79"/>
              </a:buClr>
              <a:buSzPts val="1600"/>
            </a:pPr>
            <a:r>
              <a:rPr lang="en" sz="2000" b="1" dirty="0">
                <a:latin typeface="+mj-lt"/>
                <a:ea typeface="Calibri"/>
                <a:cs typeface="Arial" panose="020B0604020202020204" pitchFamily="34" charset="0"/>
                <a:sym typeface="Calibri"/>
              </a:rPr>
              <a:t>Examples</a:t>
            </a:r>
            <a:br>
              <a:rPr lang="en" sz="2000" b="1" dirty="0">
                <a:ea typeface="Calibri"/>
                <a:cs typeface="Arial" panose="020B0604020202020204" pitchFamily="34" charset="0"/>
                <a:sym typeface="Calibri"/>
              </a:rPr>
            </a:br>
            <a:endParaRPr sz="2000" dirty="0">
              <a:ea typeface="Calibri"/>
              <a:cs typeface="Arial" panose="020B0604020202020204" pitchFamily="34" charset="0"/>
              <a:sym typeface="Calibri"/>
            </a:endParaRPr>
          </a:p>
        </p:txBody>
      </p:sp>
      <p:sp>
        <p:nvSpPr>
          <p:cNvPr id="11" name="Google Shape;78;p15">
            <a:extLst>
              <a:ext uri="{FF2B5EF4-FFF2-40B4-BE49-F238E27FC236}">
                <a16:creationId xmlns:a16="http://schemas.microsoft.com/office/drawing/2014/main" id="{076E1504-9726-B933-B990-269902DB3453}"/>
              </a:ext>
              <a:ext uri="{C183D7F6-B498-43B3-948B-1728B52AA6E4}">
                <adec:decorative xmlns:adec="http://schemas.microsoft.com/office/drawing/2017/decorative" val="1"/>
              </a:ext>
            </a:extLst>
          </p:cNvPr>
          <p:cNvSpPr/>
          <p:nvPr/>
        </p:nvSpPr>
        <p:spPr>
          <a:xfrm rot="5400000">
            <a:off x="7132622" y="2768367"/>
            <a:ext cx="2628413" cy="448335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a:latin typeface="+mj-lt"/>
              <a:cs typeface="Arial" panose="020B0604020202020204" pitchFamily="34" charset="0"/>
            </a:endParaRPr>
          </a:p>
        </p:txBody>
      </p:sp>
      <p:sp>
        <p:nvSpPr>
          <p:cNvPr id="12" name="Google Shape;79;p15">
            <a:extLst>
              <a:ext uri="{FF2B5EF4-FFF2-40B4-BE49-F238E27FC236}">
                <a16:creationId xmlns:a16="http://schemas.microsoft.com/office/drawing/2014/main" id="{802377B7-A25A-0C44-9CD8-4118A1CEAFFE}"/>
              </a:ext>
            </a:extLst>
          </p:cNvPr>
          <p:cNvSpPr txBox="1"/>
          <p:nvPr/>
        </p:nvSpPr>
        <p:spPr>
          <a:xfrm>
            <a:off x="6205065" y="4352948"/>
            <a:ext cx="4483354" cy="1970943"/>
          </a:xfrm>
          <a:prstGeom prst="rect">
            <a:avLst/>
          </a:prstGeom>
          <a:noFill/>
          <a:ln>
            <a:noFill/>
          </a:ln>
        </p:spPr>
        <p:txBody>
          <a:bodyPr spcFirstLastPara="1" wrap="square" lIns="0" tIns="0" rIns="151700" bIns="151700" anchor="t" anchorCtr="0">
            <a:noAutofit/>
          </a:bodyPr>
          <a:lstStyle/>
          <a:p>
            <a:pPr marL="479988">
              <a:lnSpc>
                <a:spcPct val="90000"/>
              </a:lnSpc>
              <a:buClr>
                <a:srgbClr val="1E4E79"/>
              </a:buClr>
              <a:buSzPts val="1600"/>
            </a:pPr>
            <a:r>
              <a:rPr lang="en" sz="2000" b="1" dirty="0">
                <a:latin typeface="+mj-lt"/>
                <a:ea typeface="Calibri"/>
                <a:cs typeface="Arial" panose="020B0604020202020204" pitchFamily="34" charset="0"/>
                <a:sym typeface="Calibri"/>
              </a:rPr>
              <a:t>Non-examples</a:t>
            </a:r>
            <a:br>
              <a:rPr lang="en" sz="2000" b="1" dirty="0">
                <a:ea typeface="Calibri"/>
                <a:cs typeface="Arial" panose="020B0604020202020204" pitchFamily="34" charset="0"/>
                <a:sym typeface="Calibri"/>
              </a:rPr>
            </a:br>
            <a:endParaRPr sz="2000" dirty="0">
              <a:ea typeface="Calibri"/>
              <a:cs typeface="Arial" panose="020B0604020202020204" pitchFamily="34" charset="0"/>
              <a:sym typeface="Calibri"/>
            </a:endParaRPr>
          </a:p>
        </p:txBody>
      </p:sp>
      <p:sp>
        <p:nvSpPr>
          <p:cNvPr id="13" name="Google Shape;80;p15">
            <a:extLst>
              <a:ext uri="{FF2B5EF4-FFF2-40B4-BE49-F238E27FC236}">
                <a16:creationId xmlns:a16="http://schemas.microsoft.com/office/drawing/2014/main" id="{2E757354-33A3-C743-EC9F-00FB9AD748AD}"/>
              </a:ext>
              <a:ext uri="{C183D7F6-B498-43B3-948B-1728B52AA6E4}">
                <adec:decorative xmlns:adec="http://schemas.microsoft.com/office/drawing/2017/decorative" val="1"/>
              </a:ext>
            </a:extLst>
          </p:cNvPr>
          <p:cNvSpPr/>
          <p:nvPr/>
        </p:nvSpPr>
        <p:spPr>
          <a:xfrm>
            <a:off x="4813068" y="3140242"/>
            <a:ext cx="2594640" cy="1039985"/>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US" sz="2000" b="1" dirty="0">
                <a:latin typeface="+mj-lt"/>
                <a:cs typeface="Arial" panose="020B0604020202020204" pitchFamily="34" charset="0"/>
              </a:rPr>
              <a:t>	</a:t>
            </a:r>
            <a:endParaRPr sz="2000" b="1" dirty="0">
              <a:latin typeface="+mj-lt"/>
              <a:cs typeface="Arial" panose="020B0604020202020204" pitchFamily="34" charset="0"/>
            </a:endParaRPr>
          </a:p>
        </p:txBody>
      </p:sp>
      <p:sp>
        <p:nvSpPr>
          <p:cNvPr id="14" name="Google Shape;81;p15">
            <a:extLst>
              <a:ext uri="{FF2B5EF4-FFF2-40B4-BE49-F238E27FC236}">
                <a16:creationId xmlns:a16="http://schemas.microsoft.com/office/drawing/2014/main" id="{E40FE343-CB61-465A-293E-8E9D57FDD28E}"/>
              </a:ext>
            </a:extLst>
          </p:cNvPr>
          <p:cNvSpPr txBox="1"/>
          <p:nvPr/>
        </p:nvSpPr>
        <p:spPr>
          <a:xfrm>
            <a:off x="4863817" y="3191467"/>
            <a:ext cx="2492955" cy="937932"/>
          </a:xfrm>
          <a:prstGeom prst="rect">
            <a:avLst/>
          </a:prstGeom>
          <a:noFill/>
          <a:ln>
            <a:noFill/>
          </a:ln>
        </p:spPr>
        <p:txBody>
          <a:bodyPr spcFirstLastPara="1" wrap="square" lIns="101600" tIns="101600" rIns="101600" bIns="101600" anchor="ctr" anchorCtr="0">
            <a:noAutofit/>
          </a:bodyPr>
          <a:lstStyle/>
          <a:p>
            <a:pPr algn="ctr">
              <a:buClr>
                <a:srgbClr val="1E4E79"/>
              </a:buClr>
              <a:buSzPts val="2000"/>
            </a:pPr>
            <a:r>
              <a:rPr lang="en" b="1">
                <a:latin typeface="+mj-lt"/>
                <a:ea typeface="Calibri"/>
                <a:cs typeface="Arial" panose="020B0604020202020204" pitchFamily="34" charset="0"/>
                <a:sym typeface="Calibri"/>
              </a:rPr>
              <a:t>Nomad</a:t>
            </a:r>
            <a:endParaRPr>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D0018871-B21D-9DE2-C8DB-3691790A5E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8</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68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latin typeface="+mj-lt"/>
              </a:rPr>
              <a:t>What is a ‘Nomad’</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Understanding vocabulary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effectLst/>
                <a:latin typeface="+mn-lt"/>
                <a:ea typeface="Calibri" panose="020F0502020204030204" pitchFamily="34" charset="0"/>
              </a:rPr>
              <a:t>Define the term ‘nomad’ by creating a visual representation of the word in your English book. The representation should include words and images.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E95730-3D67-4635-90EB-EBEF78CE72BD}"/>
</file>

<file path=customXml/itemProps2.xml><?xml version="1.0" encoding="utf-8"?>
<ds:datastoreItem xmlns:ds="http://schemas.openxmlformats.org/officeDocument/2006/customXml" ds:itemID="{FBB4A9FD-A627-47CB-B600-39D7A5BA1268}"/>
</file>

<file path=customXml/itemProps3.xml><?xml version="1.0" encoding="utf-8"?>
<ds:datastoreItem xmlns:ds="http://schemas.openxmlformats.org/officeDocument/2006/customXml" ds:itemID="{0E1A03B8-E070-4151-B793-61EA800CA4B1}"/>
</file>

<file path=docProps/app.xml><?xml version="1.0" encoding="utf-8"?>
<Properties xmlns="http://schemas.openxmlformats.org/officeDocument/2006/extended-properties" xmlns:vt="http://schemas.openxmlformats.org/officeDocument/2006/docPropsVTypes">
  <Template>student-facing-secondary-template-v1.4</Template>
  <TotalTime>0</TotalTime>
  <Words>5096</Words>
  <Application>Microsoft Office PowerPoint</Application>
  <PresentationFormat>Widescreen</PresentationFormat>
  <Paragraphs>336</Paragraphs>
  <Slides>35</Slides>
  <Notes>34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Times New Roman</vt:lpstr>
      <vt:lpstr>Calibri</vt:lpstr>
      <vt:lpstr>Aptos</vt:lpstr>
      <vt:lpstr>Public Sans</vt:lpstr>
      <vt:lpstr>Montserrat</vt:lpstr>
      <vt:lpstr>Symbol</vt:lpstr>
      <vt:lpstr>1_NSWG Corporate</vt:lpstr>
      <vt:lpstr>Instructions for use</vt:lpstr>
      <vt:lpstr>Phase 5 – text annotations – Swan</vt:lpstr>
      <vt:lpstr>Sharing learning intentions and success criteria</vt:lpstr>
      <vt:lpstr>Learning intentions and success criteria</vt:lpstr>
      <vt:lpstr>Exploring ‘Nomad’ by Eleanor Swan</vt:lpstr>
      <vt:lpstr>Text complexity</vt:lpstr>
      <vt:lpstr>‘Nomad’ by Eleanor Swan</vt:lpstr>
      <vt:lpstr>Frayer model diagram</vt:lpstr>
      <vt:lpstr>What is a ‘Nomad’</vt:lpstr>
      <vt:lpstr>Engaging with the model text</vt:lpstr>
      <vt:lpstr>Exploring the writer’s purpose</vt:lpstr>
      <vt:lpstr>Authorial purpose</vt:lpstr>
      <vt:lpstr>Double Venn diagram</vt:lpstr>
      <vt:lpstr>Imaginative writing features used in the text</vt:lpstr>
      <vt:lpstr>Figurative language</vt:lpstr>
      <vt:lpstr>Personal narrative voice</vt:lpstr>
      <vt:lpstr>Specificity and descriptive detail</vt:lpstr>
      <vt:lpstr>Imaginative structure</vt:lpstr>
      <vt:lpstr>Hybrid Form</vt:lpstr>
      <vt:lpstr>Persuasive writing features used in the text</vt:lpstr>
      <vt:lpstr>Argumentative structure</vt:lpstr>
      <vt:lpstr>Cohesion</vt:lpstr>
      <vt:lpstr>Facts and statistics</vt:lpstr>
      <vt:lpstr>1st person point of view</vt:lpstr>
      <vt:lpstr>Emotional appeal</vt:lpstr>
      <vt:lpstr>Anecdotal evidence</vt:lpstr>
      <vt:lpstr>Responding analytically </vt:lpstr>
      <vt:lpstr>Seldon method</vt:lpstr>
      <vt:lpstr>Seldon method template</vt:lpstr>
      <vt:lpstr>Deconstructing a sample response</vt:lpstr>
      <vt:lpstr>Your turn</vt:lpstr>
      <vt:lpstr>Writing your own persuasive or hybrid text</vt:lpstr>
      <vt:lpstr>Writing persuasively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5 – text annotations – Swan – 9.1 – Representation of life experiences</dc:title>
  <dc:creator>NSW Department of Education</dc:creator>
  <dcterms:created xsi:type="dcterms:W3CDTF">2025-06-05T01:15:06Z</dcterms:created>
  <dcterms:modified xsi:type="dcterms:W3CDTF">2025-06-05T01:16:00Z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2025-06-05T01:15:35Z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71275e31-9fbc-4f6c-a261-7a5d2daaf114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