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5" r:id="rId1"/>
  </p:sldMasterIdLst>
  <p:notesMasterIdLst>
    <p:notesMasterId r:id="rId26"/>
  </p:notesMasterIdLst>
  <p:handoutMasterIdLst>
    <p:handoutMasterId r:id="rId27"/>
  </p:handoutMasterIdLst>
  <p:sldIdLst>
    <p:sldId id="26514" r:id="rId2"/>
    <p:sldId id="266" r:id="rId3"/>
    <p:sldId id="26512" r:id="rId4"/>
    <p:sldId id="26513" r:id="rId5"/>
    <p:sldId id="271" r:id="rId6"/>
    <p:sldId id="26455" r:id="rId7"/>
    <p:sldId id="26412" r:id="rId8"/>
    <p:sldId id="26395" r:id="rId9"/>
    <p:sldId id="289" r:id="rId10"/>
    <p:sldId id="26398" r:id="rId11"/>
    <p:sldId id="26400" r:id="rId12"/>
    <p:sldId id="26397" r:id="rId13"/>
    <p:sldId id="26406" r:id="rId14"/>
    <p:sldId id="26407" r:id="rId15"/>
    <p:sldId id="26408" r:id="rId16"/>
    <p:sldId id="26409" r:id="rId17"/>
    <p:sldId id="26401" r:id="rId18"/>
    <p:sldId id="26402" r:id="rId19"/>
    <p:sldId id="26396" r:id="rId20"/>
    <p:sldId id="26394" r:id="rId21"/>
    <p:sldId id="26404" r:id="rId22"/>
    <p:sldId id="26405" r:id="rId23"/>
    <p:sldId id="360" r:id="rId24"/>
    <p:sldId id="361" r:id="rId25"/>
  </p:sldIdLst>
  <p:sldSz cx="12192000" cy="6858000"/>
  <p:notesSz cx="6858000" cy="9144000"/>
  <p:embeddedFontLst>
    <p:embeddedFont>
      <p:font typeface="Public Sans" pitchFamily="2" charset="0"/>
      <p:regular r:id="rId28"/>
      <p:bold r:id="rId29"/>
      <p:italic r:id="rId30"/>
      <p:boldItalic r:id="rId3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514"/>
          </p14:sldIdLst>
        </p14:section>
        <p14:section name="Content" id="{D5A8010D-981F-43AA-A0D6-182EC53CAA84}">
          <p14:sldIdLst>
            <p14:sldId id="266"/>
            <p14:sldId id="26512"/>
            <p14:sldId id="26513"/>
            <p14:sldId id="271"/>
            <p14:sldId id="26455"/>
            <p14:sldId id="26412"/>
            <p14:sldId id="26395"/>
            <p14:sldId id="289"/>
            <p14:sldId id="26398"/>
            <p14:sldId id="26400"/>
            <p14:sldId id="26397"/>
            <p14:sldId id="26406"/>
            <p14:sldId id="26407"/>
            <p14:sldId id="26408"/>
            <p14:sldId id="26409"/>
            <p14:sldId id="26401"/>
            <p14:sldId id="26402"/>
            <p14:sldId id="26396"/>
            <p14:sldId id="26394"/>
            <p14:sldId id="26404"/>
            <p14:sldId id="26405"/>
          </p14:sldIdLst>
        </p14:section>
        <p14:section name="References &amp; copyright" id="{DBC31484-F5F8-4CB1-8DB4-A562A9780899}">
          <p14:sldIdLst>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361BB7-4D82-3C4E-9514-21A2079DD24D}" v="1" dt="2025-06-05T00:44:29.82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76" autoAdjust="0"/>
    <p:restoredTop sz="83260" autoAdjust="0"/>
  </p:normalViewPr>
  <p:slideViewPr>
    <p:cSldViewPr snapToGrid="0">
      <p:cViewPr varScale="1">
        <p:scale>
          <a:sx n="85" d="100"/>
          <a:sy n="85" d="100"/>
        </p:scale>
        <p:origin x="420" y="90"/>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8/10/relationships/authors" Target="author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5/06/2025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5/06/2025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urriculum.nsw.edu.au/learning-areas/english/english-k-10-2022?tab=glossar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urriculum.nsw.edu.au/learning-areas/english/english-k-10-2022?tab=glossary"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ucation.nsw.gov.au/content/dam/main-education/documents/teaching-and-learning/curriculum/explicit-teaching/explicit-teaching-technique-guide-lisc-sharing.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ducation.nsw.gov.au/content/dam/main-education/documents/teaching-and-learning/curriculum/explicit-teaching/explicit-teaching-technique-guide-lisc-planning.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effectLst/>
                <a:latin typeface="Arial" panose="020B0604020202020204" pitchFamily="34" charset="0"/>
                <a:ea typeface="Aptos" panose="020B0004020202020204" pitchFamily="34" charset="0"/>
              </a:rPr>
              <a:t>Teacher note</a:t>
            </a:r>
            <a:r>
              <a:rPr lang="en-AU" sz="1600" b="0" dirty="0">
                <a:effectLst/>
                <a:latin typeface="Arial" panose="020B0604020202020204" pitchFamily="34" charset="0"/>
                <a:ea typeface="Aptos" panose="020B0004020202020204" pitchFamily="34" charset="0"/>
              </a:rPr>
              <a:t>: guide students through the information on the slide, taking time to explain the ideas fully. Students s</a:t>
            </a:r>
            <a:r>
              <a:rPr lang="en-US" sz="1600" b="0" dirty="0" err="1">
                <a:effectLst/>
                <a:latin typeface="Arial" panose="020B0604020202020204" pitchFamily="34" charset="0"/>
                <a:ea typeface="Aptos" panose="020B0004020202020204" pitchFamily="34" charset="0"/>
              </a:rPr>
              <a:t>hould</a:t>
            </a:r>
            <a:r>
              <a:rPr lang="en-US" sz="1600" b="0" dirty="0">
                <a:effectLst/>
                <a:latin typeface="Arial" panose="020B0604020202020204" pitchFamily="34" charset="0"/>
                <a:ea typeface="Aptos" panose="020B0004020202020204" pitchFamily="34" charset="0"/>
              </a:rPr>
              <a:t> complete the question either as a verbal response or in written form. If completing this as a written activity, ensure you apply effective questioning strategies to draw out student responses, add to class discussion and allow all students an opportunity to respond.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b="0" dirty="0">
              <a:effectLst/>
              <a:latin typeface="Arial" panose="020B0604020202020204" pitchFamily="34" charset="0"/>
              <a:ea typeface="Aptos" panose="020B00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Arial" panose="020B0604020202020204" pitchFamily="34" charset="0"/>
              </a:rPr>
              <a:t>This slide introduces the concept of ‘imagery’ within this text and is an opportunity for formative assessment, to activate students’ prior knowledge and check for understanding of this concept before going into more detail.</a:t>
            </a: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0" dirty="0">
              <a:effectLst/>
              <a:latin typeface="Arial" panose="020B0604020202020204" pitchFamily="34" charset="0"/>
              <a:ea typeface="Aptos" panose="020B0004020202020204" pitchFamily="34" charset="0"/>
            </a:endParaRPr>
          </a:p>
          <a:p>
            <a:r>
              <a:rPr lang="en-AU" sz="1600" b="0" dirty="0">
                <a:effectLst/>
                <a:latin typeface="Arial" panose="020B0604020202020204" pitchFamily="34" charset="0"/>
                <a:ea typeface="Aptos" panose="020B0004020202020204" pitchFamily="34" charset="0"/>
              </a:rPr>
              <a:t>The</a:t>
            </a:r>
            <a:r>
              <a:rPr lang="en-AU" sz="1600" dirty="0">
                <a:effectLst/>
                <a:latin typeface="Arial" panose="020B0604020202020204" pitchFamily="34" charset="0"/>
                <a:ea typeface="Aptos" panose="020B0004020202020204" pitchFamily="34" charset="0"/>
              </a:rPr>
              <a:t> </a:t>
            </a:r>
            <a:r>
              <a:rPr lang="en-AU" sz="1600" u="sng" dirty="0">
                <a:solidFill>
                  <a:srgbClr val="0F4761"/>
                </a:solidFill>
                <a:effectLst/>
                <a:latin typeface="Arial" panose="020B0604020202020204" pitchFamily="34" charset="0"/>
                <a:ea typeface="Aptos" panose="020B0004020202020204" pitchFamily="34" charset="0"/>
                <a:hlinkClick r:id="rId3"/>
              </a:rPr>
              <a:t>English K–10 syllabus glossary</a:t>
            </a:r>
            <a:r>
              <a:rPr lang="en-AU" sz="1600" dirty="0">
                <a:effectLst/>
                <a:latin typeface="Arial" panose="020B0604020202020204" pitchFamily="34" charset="0"/>
                <a:ea typeface="Aptos" panose="020B0004020202020204" pitchFamily="34" charset="0"/>
              </a:rPr>
              <a:t> defines imagery as ‘Use of figurative language to represent objects, characters, actions or ideas in such a way that they appeal to the senses of the reader or viewer’ (NESA 2022). Imagery is an umbrella term which describes the many ways that an author can craft a better picture for the audience so that they can be immersed in the world of the narrative. Immersing a reader involves the senses: sight, smell, touch, taste and sound. It can include more complex images which capture emotion or movement. Imagery can be achieved through a range of language features and figurative devices such as descriptive language, active verbs, hyperbole, metonymy, synecdoche, personification, emotive language, and sensory language.</a:t>
            </a:r>
          </a:p>
          <a:p>
            <a:endParaRPr lang="en-AU" sz="16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9560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effectLst/>
                <a:latin typeface="Arial" panose="020B0604020202020204" pitchFamily="34" charset="0"/>
                <a:ea typeface="Aptos" panose="020B0004020202020204" pitchFamily="34" charset="0"/>
              </a:rPr>
              <a:t>Teacher note</a:t>
            </a:r>
            <a:r>
              <a:rPr lang="en-AU" sz="1600" b="0" dirty="0">
                <a:effectLst/>
                <a:latin typeface="Arial" panose="020B0604020202020204" pitchFamily="34" charset="0"/>
                <a:ea typeface="Aptos" panose="020B0004020202020204" pitchFamily="34" charset="0"/>
              </a:rPr>
              <a:t>: guide students through the information on the slide, taking time to explain the ideas fully. Students s</a:t>
            </a:r>
            <a:r>
              <a:rPr lang="en-US" sz="1600" b="0" dirty="0" err="1">
                <a:effectLst/>
                <a:latin typeface="Arial" panose="020B0604020202020204" pitchFamily="34" charset="0"/>
                <a:ea typeface="Aptos" panose="020B0004020202020204" pitchFamily="34" charset="0"/>
              </a:rPr>
              <a:t>hould</a:t>
            </a:r>
            <a:r>
              <a:rPr lang="en-US" sz="1600" b="0" dirty="0">
                <a:effectLst/>
                <a:latin typeface="Arial" panose="020B0604020202020204" pitchFamily="34" charset="0"/>
                <a:ea typeface="Aptos" panose="020B0004020202020204" pitchFamily="34" charset="0"/>
              </a:rPr>
              <a:t> complete the question either as a verbal response or in written form. If completing this as a written activity, ensure you apply effective questioning strategies to draw out student responses, add to class discussion and allow all students an opportunity to respond.</a:t>
            </a:r>
          </a:p>
          <a:p>
            <a:endParaRPr lang="en-AU" b="1" dirty="0"/>
          </a:p>
          <a:p>
            <a:r>
              <a:rPr lang="en-AU" b="0" dirty="0"/>
              <a:t>Stu</a:t>
            </a:r>
            <a:r>
              <a:rPr lang="en-AU" dirty="0"/>
              <a:t>dents can discuss the writer’s use of tactile imagery in ‘hot’ summer days’ as well as the verbs creating the sense of movement as felt in the writer’s body.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55246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effectLst/>
                <a:latin typeface="Arial" panose="020B0604020202020204" pitchFamily="34" charset="0"/>
                <a:ea typeface="Aptos" panose="020B0004020202020204" pitchFamily="34" charset="0"/>
              </a:rPr>
              <a:t>Teacher note</a:t>
            </a:r>
            <a:r>
              <a:rPr lang="en-AU" sz="1600" b="0" dirty="0">
                <a:effectLst/>
                <a:latin typeface="Arial" panose="020B0604020202020204" pitchFamily="34" charset="0"/>
                <a:ea typeface="Aptos" panose="020B0004020202020204" pitchFamily="34" charset="0"/>
              </a:rPr>
              <a:t>: guide students through the information on the slide, taking time to explain the ideas fully. Students s</a:t>
            </a:r>
            <a:r>
              <a:rPr lang="en-US" sz="1600" b="0" dirty="0" err="1">
                <a:effectLst/>
                <a:latin typeface="Arial" panose="020B0604020202020204" pitchFamily="34" charset="0"/>
                <a:ea typeface="Aptos" panose="020B0004020202020204" pitchFamily="34" charset="0"/>
              </a:rPr>
              <a:t>hould</a:t>
            </a:r>
            <a:r>
              <a:rPr lang="en-US" sz="1600" b="0" dirty="0">
                <a:effectLst/>
                <a:latin typeface="Arial" panose="020B0604020202020204" pitchFamily="34" charset="0"/>
                <a:ea typeface="Aptos" panose="020B0004020202020204" pitchFamily="34" charset="0"/>
              </a:rPr>
              <a:t> complete the question either as a verbal response or in written form. If completing this as a written activity, ensure you apply effective questioning strategies to draw out student responses, add to class discussion and allow all students an opportunity to respond.</a:t>
            </a:r>
          </a:p>
          <a:p>
            <a:endParaRPr lang="en-AU" sz="1600" b="1" dirty="0">
              <a:effectLst/>
              <a:latin typeface="Arial" panose="020B0604020202020204" pitchFamily="34" charset="0"/>
              <a:ea typeface="Aptos" panose="020B0004020202020204" pitchFamily="34" charset="0"/>
            </a:endParaRPr>
          </a:p>
          <a:p>
            <a:r>
              <a:rPr lang="en-AU" sz="1600" b="0" dirty="0">
                <a:effectLst/>
                <a:latin typeface="Arial" panose="020B0604020202020204" pitchFamily="34" charset="0"/>
                <a:ea typeface="Aptos" panose="020B0004020202020204" pitchFamily="34" charset="0"/>
              </a:rPr>
              <a:t>In </a:t>
            </a:r>
            <a:r>
              <a:rPr lang="en-AU" sz="1600" dirty="0">
                <a:effectLst/>
                <a:latin typeface="Arial" panose="020B0604020202020204" pitchFamily="34" charset="0"/>
                <a:ea typeface="Aptos" panose="020B0004020202020204" pitchFamily="34" charset="0"/>
              </a:rPr>
              <a:t>‘The Masala of My Soul’, the author has used imagery to communicate taste to the audience. The technical term for this is gustatory imagery. An example of gustatory imagery from the story is ‘Every tickle of turmeric, every zinging of ginger and the torching of my tongue reminded my soul of being home’. Notice that when you read this sentence from the story you can imagine the delicious flavours as the sensation of eating is described to the reader.</a:t>
            </a:r>
          </a:p>
          <a:p>
            <a:pPr marL="0" marR="0">
              <a:lnSpc>
                <a:spcPct val="150000"/>
              </a:lnSpc>
              <a:spcBef>
                <a:spcPts val="1200"/>
              </a:spcBef>
            </a:pPr>
            <a:endParaRPr lang="en-AU" sz="1600" dirty="0">
              <a:effectLst/>
              <a:latin typeface="Arial" panose="020B0604020202020204" pitchFamily="34" charset="0"/>
              <a:ea typeface="Aptos" panose="020B0004020202020204" pitchFamily="34" charset="0"/>
            </a:endParaRPr>
          </a:p>
          <a:p>
            <a:pPr marL="0" marR="0">
              <a:lnSpc>
                <a:spcPct val="150000"/>
              </a:lnSpc>
              <a:spcBef>
                <a:spcPts val="1200"/>
              </a:spcBef>
            </a:pPr>
            <a:r>
              <a:rPr lang="en-AU" sz="1800" kern="0" dirty="0">
                <a:effectLst/>
                <a:latin typeface="Arial" panose="020B0604020202020204" pitchFamily="34" charset="0"/>
                <a:ea typeface="Aptos" panose="020B0004020202020204" pitchFamily="34" charset="0"/>
              </a:rPr>
              <a:t>This sensory language helps convey the warmth and love associated with home and family.</a:t>
            </a:r>
            <a:r>
              <a:rPr lang="en-AU" sz="1600" kern="0" dirty="0">
                <a:effectLst/>
                <a:latin typeface="Arial" panose="020B0604020202020204" pitchFamily="34" charset="0"/>
                <a:ea typeface="Aptos" panose="020B0004020202020204" pitchFamily="34" charset="0"/>
              </a:rPr>
              <a:t> The tastes are also associated with the writer’s rich cultural identity and sense of connection to her heritage.</a:t>
            </a:r>
          </a:p>
          <a:p>
            <a:pPr marL="0" marR="0">
              <a:lnSpc>
                <a:spcPct val="150000"/>
              </a:lnSpc>
              <a:spcBef>
                <a:spcPts val="1200"/>
              </a:spcBef>
            </a:pPr>
            <a:endParaRPr lang="en-AU" sz="1600" kern="0" dirty="0">
              <a:effectLst/>
              <a:latin typeface="Arial" panose="020B0604020202020204" pitchFamily="34" charset="0"/>
              <a:ea typeface="Aptos" panose="020B0004020202020204" pitchFamily="34" charset="0"/>
            </a:endParaRPr>
          </a:p>
          <a:p>
            <a:pPr marL="0" marR="0" lvl="0" indent="0" algn="l" defTabSz="1219170" rtl="0" eaLnBrk="1" fontAlgn="auto" latinLnBrk="0" hangingPunct="1">
              <a:lnSpc>
                <a:spcPct val="150000"/>
              </a:lnSpc>
              <a:spcBef>
                <a:spcPts val="1200"/>
              </a:spcBef>
              <a:spcAft>
                <a:spcPts val="0"/>
              </a:spcAft>
              <a:buClrTx/>
              <a:buSzTx/>
              <a:buFontTx/>
              <a:buNone/>
              <a:tabLst/>
              <a:defRPr/>
            </a:pPr>
            <a:r>
              <a:rPr lang="en-AU" sz="1600" dirty="0">
                <a:effectLst/>
                <a:latin typeface="Arial" panose="020B0604020202020204" pitchFamily="34" charset="0"/>
                <a:ea typeface="Aptos" panose="020B0004020202020204" pitchFamily="34" charset="0"/>
              </a:rPr>
              <a:t>The repetition of sensory experiences related to food is </a:t>
            </a:r>
            <a:r>
              <a:rPr lang="en-AU" sz="1600" b="0" i="0" dirty="0">
                <a:effectLst/>
                <a:latin typeface="Arial" panose="020B0604020202020204" pitchFamily="34" charset="0"/>
                <a:ea typeface="Aptos" panose="020B0004020202020204" pitchFamily="34" charset="0"/>
              </a:rPr>
              <a:t>also a persuasive device – for example, ‘t</a:t>
            </a:r>
            <a:r>
              <a:rPr lang="en-AU" sz="1600" dirty="0">
                <a:effectLst/>
                <a:latin typeface="Arial" panose="020B0604020202020204" pitchFamily="34" charset="0"/>
                <a:ea typeface="Aptos" panose="020B0004020202020204" pitchFamily="34" charset="0"/>
              </a:rPr>
              <a:t>he taste of home hugs me tight’ reinforces the message of belonging and comfort that food and culture provide. This repetition underscores the importance of these experiences in shaping the writer’s identity.</a:t>
            </a:r>
          </a:p>
          <a:p>
            <a:pPr marL="0" marR="0">
              <a:lnSpc>
                <a:spcPct val="150000"/>
              </a:lnSpc>
              <a:spcBef>
                <a:spcPts val="1200"/>
              </a:spcBef>
            </a:pPr>
            <a:endParaRPr lang="en-AU" sz="1600" dirty="0">
              <a:effectLst/>
              <a:latin typeface="Arial" panose="020B0604020202020204" pitchFamily="34" charset="0"/>
              <a:ea typeface="Aptos" panose="020B0004020202020204" pitchFamily="34" charset="0"/>
            </a:endParaRPr>
          </a:p>
          <a:p>
            <a:endParaRPr lang="en-AU" sz="1600" dirty="0">
              <a:effectLst/>
              <a:latin typeface="Arial" panose="020B0604020202020204" pitchFamily="34" charset="0"/>
              <a:ea typeface="Aptos" panose="020B000402020202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917344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1" dirty="0">
                <a:effectLst/>
                <a:latin typeface="Arial" panose="020B0604020202020204" pitchFamily="34" charset="0"/>
                <a:ea typeface="Aptos" panose="020B0004020202020204" pitchFamily="34" charset="0"/>
              </a:rPr>
              <a:t>Teacher note</a:t>
            </a:r>
            <a:r>
              <a:rPr lang="en-AU" sz="1800" b="0" dirty="0">
                <a:effectLst/>
                <a:latin typeface="Arial" panose="020B0604020202020204" pitchFamily="34" charset="0"/>
                <a:ea typeface="Aptos" panose="020B0004020202020204" pitchFamily="34" charset="0"/>
              </a:rPr>
              <a:t>: guide students through the information on the slide, taking time to explain the ideas fully. Students s</a:t>
            </a:r>
            <a:r>
              <a:rPr lang="en-US" sz="1800" b="0" dirty="0" err="1">
                <a:effectLst/>
                <a:latin typeface="Arial" panose="020B0604020202020204" pitchFamily="34" charset="0"/>
                <a:ea typeface="Aptos" panose="020B0004020202020204" pitchFamily="34" charset="0"/>
              </a:rPr>
              <a:t>hould</a:t>
            </a:r>
            <a:r>
              <a:rPr lang="en-US" sz="1800" b="0" dirty="0">
                <a:effectLst/>
                <a:latin typeface="Arial" panose="020B0604020202020204" pitchFamily="34" charset="0"/>
                <a:ea typeface="Aptos" panose="020B0004020202020204" pitchFamily="34" charset="0"/>
              </a:rPr>
              <a:t> complete the question either as a verbal response or in written form. If completing this as a written activity, ensure you apply effective questioning strategies to draw out student responses, add to class discussion and allow all students an opportunity to respond.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b="1" i="1"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1" i="0" dirty="0">
                <a:effectLst/>
                <a:latin typeface="Arial" panose="020B0604020202020204" pitchFamily="34" charset="0"/>
                <a:ea typeface="Calibri" panose="020F0502020204030204" pitchFamily="34" charset="0"/>
              </a:rPr>
              <a:t>Suggested response for the question: </a:t>
            </a:r>
            <a:r>
              <a:rPr lang="en-AU" sz="1800" b="0" i="0" dirty="0">
                <a:effectLst/>
                <a:latin typeface="Arial" panose="020B0604020202020204" pitchFamily="34" charset="0"/>
                <a:ea typeface="Calibri" panose="020F0502020204030204" pitchFamily="34" charset="0"/>
              </a:rPr>
              <a:t>O</a:t>
            </a:r>
            <a:r>
              <a:rPr lang="en-AU" sz="1800" b="0" i="1" dirty="0">
                <a:effectLst/>
                <a:latin typeface="Arial" panose="020B0604020202020204" pitchFamily="34" charset="0"/>
                <a:ea typeface="Calibri" panose="020F0502020204030204" pitchFamily="34" charset="0"/>
              </a:rPr>
              <a:t>lfactory – </a:t>
            </a:r>
            <a:r>
              <a:rPr lang="en-AU" sz="1800" b="1" i="1" dirty="0">
                <a:effectLst/>
                <a:latin typeface="Arial" panose="020B0604020202020204" pitchFamily="34" charset="0"/>
                <a:ea typeface="Calibri" panose="020F0502020204030204" pitchFamily="34" charset="0"/>
              </a:rPr>
              <a:t>‘</a:t>
            </a:r>
            <a:r>
              <a:rPr lang="en-AU" sz="1800" dirty="0">
                <a:effectLst/>
                <a:latin typeface="Arial" panose="020B0604020202020204" pitchFamily="34" charset="0"/>
                <a:ea typeface="Calibri" panose="020F0502020204030204" pitchFamily="34" charset="0"/>
              </a:rPr>
              <a:t>I inhale the through my nose till there is no longer space in my lungs, and I'm overcome with joy.’ This example explicitly links the smell of spices with joy, showing the reader her emotional attachment to her cultural heritage and sense of belonging and love.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4170564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effectLst/>
                <a:latin typeface="Arial" panose="020B0604020202020204" pitchFamily="34" charset="0"/>
                <a:ea typeface="Aptos" panose="020B0004020202020204" pitchFamily="34" charset="0"/>
              </a:rPr>
              <a:t>Teacher note</a:t>
            </a:r>
            <a:r>
              <a:rPr lang="en-AU" sz="1600" b="0" dirty="0">
                <a:effectLst/>
                <a:latin typeface="Arial" panose="020B0604020202020204" pitchFamily="34" charset="0"/>
                <a:ea typeface="Aptos" panose="020B0004020202020204" pitchFamily="34" charset="0"/>
              </a:rPr>
              <a:t>: guide students through the information on the slide, taking time to explain the ideas fully. Students s</a:t>
            </a:r>
            <a:r>
              <a:rPr lang="en-US" sz="1600" b="0" dirty="0" err="1">
                <a:effectLst/>
                <a:latin typeface="Arial" panose="020B0604020202020204" pitchFamily="34" charset="0"/>
                <a:ea typeface="Aptos" panose="020B0004020202020204" pitchFamily="34" charset="0"/>
              </a:rPr>
              <a:t>hould</a:t>
            </a:r>
            <a:r>
              <a:rPr lang="en-US" sz="1600" b="0" dirty="0">
                <a:effectLst/>
                <a:latin typeface="Arial" panose="020B0604020202020204" pitchFamily="34" charset="0"/>
                <a:ea typeface="Aptos" panose="020B0004020202020204" pitchFamily="34" charset="0"/>
              </a:rPr>
              <a:t> complete the question either as a verbal response or in written form. If completing this as a written activity, ensure you apply effective questioning strategies to draw out student responses, add to class discussion and allow all students an opportunity to respond.</a:t>
            </a:r>
          </a:p>
          <a:p>
            <a:endParaRPr lang="en-AU" b="1" dirty="0"/>
          </a:p>
          <a:p>
            <a:r>
              <a:rPr lang="en-AU" b="1" dirty="0"/>
              <a:t>Suggested response for the question: </a:t>
            </a:r>
            <a:r>
              <a:rPr lang="en-AU" dirty="0"/>
              <a:t>the ‘bellies ached’ evokes the deep joy of childhood as the writer remembers being immersed in life in her homeland, connected to her family and to place. ‘Nanu’s hands were warm and welcoming’ symbolises her grandmother’s loving and kind character, making the contrast with ‘I refused to hold them’ even more stark and sad for the reader.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93440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effectLst/>
                <a:latin typeface="Arial" panose="020B0604020202020204" pitchFamily="34" charset="0"/>
                <a:ea typeface="Aptos" panose="020B0004020202020204" pitchFamily="34" charset="0"/>
              </a:rPr>
              <a:t>Teacher note</a:t>
            </a:r>
            <a:r>
              <a:rPr lang="en-AU" sz="1600" b="0" dirty="0">
                <a:effectLst/>
                <a:latin typeface="Arial" panose="020B0604020202020204" pitchFamily="34" charset="0"/>
                <a:ea typeface="Aptos" panose="020B0004020202020204" pitchFamily="34" charset="0"/>
              </a:rPr>
              <a:t>: guide students through the information on the slide, taking time to explain the ideas fully. Students s</a:t>
            </a:r>
            <a:r>
              <a:rPr lang="en-US" sz="1600" b="0" dirty="0" err="1">
                <a:effectLst/>
                <a:latin typeface="Arial" panose="020B0604020202020204" pitchFamily="34" charset="0"/>
                <a:ea typeface="Aptos" panose="020B0004020202020204" pitchFamily="34" charset="0"/>
              </a:rPr>
              <a:t>hould</a:t>
            </a:r>
            <a:r>
              <a:rPr lang="en-US" sz="1600" b="0" dirty="0">
                <a:effectLst/>
                <a:latin typeface="Arial" panose="020B0604020202020204" pitchFamily="34" charset="0"/>
                <a:ea typeface="Aptos" panose="020B0004020202020204" pitchFamily="34" charset="0"/>
              </a:rPr>
              <a:t> complete the question either as a verbal response or in written form. If completing this as a written activity, ensure you apply effective questioning strategies to draw out student responses, add to class discussion and allow all students an opportunity to respond.</a:t>
            </a:r>
          </a:p>
          <a:p>
            <a:endParaRPr lang="en-AU" b="1" dirty="0"/>
          </a:p>
          <a:p>
            <a:r>
              <a:rPr lang="en-AU" b="0" dirty="0"/>
              <a:t>An</a:t>
            </a:r>
            <a:r>
              <a:rPr lang="en-AU" dirty="0"/>
              <a:t>ecdotes and first-person perspective can also be features of persuasive texts. </a:t>
            </a:r>
          </a:p>
          <a:p>
            <a:endParaRPr lang="en-AU" dirty="0"/>
          </a:p>
          <a:p>
            <a:r>
              <a:rPr lang="en-AU" b="1" dirty="0"/>
              <a:t>Suggested response for the question: </a:t>
            </a:r>
            <a:r>
              <a:rPr lang="en-AU" sz="1600" dirty="0">
                <a:effectLst/>
                <a:latin typeface="Arial" panose="020B0604020202020204" pitchFamily="34" charset="0"/>
                <a:ea typeface="Aptos" panose="020B0004020202020204" pitchFamily="34" charset="0"/>
              </a:rPr>
              <a:t>this allows readers to connect emotionally with the writer’s journey from feeling alienated to embracing her identity. Readers connect more personally and are positioned to empathise with the speaker.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474818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effectLst/>
                <a:latin typeface="Arial" panose="020B0604020202020204" pitchFamily="34" charset="0"/>
                <a:ea typeface="Aptos" panose="020B0004020202020204" pitchFamily="34" charset="0"/>
              </a:rPr>
              <a:t>Teacher note</a:t>
            </a:r>
            <a:r>
              <a:rPr lang="en-AU" sz="1600" b="0" dirty="0">
                <a:effectLst/>
                <a:latin typeface="Arial" panose="020B0604020202020204" pitchFamily="34" charset="0"/>
                <a:ea typeface="Aptos" panose="020B0004020202020204" pitchFamily="34" charset="0"/>
              </a:rPr>
              <a:t>: guide students through the information on the slide, taking time to explain the ideas fully. Students s</a:t>
            </a:r>
            <a:r>
              <a:rPr lang="en-US" sz="1600" b="0" dirty="0" err="1">
                <a:effectLst/>
                <a:latin typeface="Arial" panose="020B0604020202020204" pitchFamily="34" charset="0"/>
                <a:ea typeface="Aptos" panose="020B0004020202020204" pitchFamily="34" charset="0"/>
              </a:rPr>
              <a:t>hould</a:t>
            </a:r>
            <a:r>
              <a:rPr lang="en-US" sz="1600" b="0" dirty="0">
                <a:effectLst/>
                <a:latin typeface="Arial" panose="020B0604020202020204" pitchFamily="34" charset="0"/>
                <a:ea typeface="Aptos" panose="020B0004020202020204" pitchFamily="34" charset="0"/>
              </a:rPr>
              <a:t> complete the question either as a verbal response or in written form. If completing this as a written activity, ensure you apply effective questioning strategies to draw out student responses, add to class discussion and allow all students an opportunity to respond.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1" dirty="0">
              <a:effectLst/>
              <a:latin typeface="Arial" panose="020B0604020202020204" pitchFamily="34" charset="0"/>
              <a:ea typeface="Aptos" panose="020B00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effectLst/>
                <a:latin typeface="Arial" panose="020B0604020202020204" pitchFamily="34" charset="0"/>
                <a:ea typeface="Aptos" panose="020B0004020202020204" pitchFamily="34" charset="0"/>
              </a:rPr>
              <a:t>Contrast and Conflict</a:t>
            </a:r>
            <a:r>
              <a:rPr lang="en-AU" sz="1600" dirty="0">
                <a:effectLst/>
                <a:latin typeface="Arial" panose="020B0604020202020204" pitchFamily="34" charset="0"/>
                <a:ea typeface="Aptos" panose="020B0004020202020204" pitchFamily="34" charset="0"/>
              </a:rPr>
              <a:t>: the writer contrasts joyful memories with feelings of shame and alienation. This internal conflict, between wanting to fit in and longing for connection to her roots, enhances the narrative tension and poignancy of the story.</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effectLst/>
              <a:latin typeface="Arial" panose="020B0604020202020204" pitchFamily="34" charset="0"/>
              <a:ea typeface="Aptos" panose="020B0004020202020204" pitchFamily="34" charset="0"/>
            </a:endParaRPr>
          </a:p>
          <a:p>
            <a:pPr marL="0" marR="0">
              <a:lnSpc>
                <a:spcPct val="150000"/>
              </a:lnSpc>
              <a:spcBef>
                <a:spcPts val="1200"/>
              </a:spcBef>
            </a:pPr>
            <a:r>
              <a:rPr lang="en-AU" sz="1200" b="1" u="none" dirty="0">
                <a:effectLst/>
                <a:latin typeface="Arial" panose="020B0604020202020204" pitchFamily="34" charset="0"/>
                <a:ea typeface="Aptos" panose="020B0004020202020204" pitchFamily="34" charset="0"/>
              </a:rPr>
              <a:t>Contrasting Conjunctions</a:t>
            </a:r>
            <a:r>
              <a:rPr lang="en-AU" sz="1200" dirty="0">
                <a:effectLst/>
                <a:latin typeface="Arial" panose="020B0604020202020204" pitchFamily="34" charset="0"/>
                <a:ea typeface="Aptos" panose="020B0004020202020204" pitchFamily="34" charset="0"/>
              </a:rPr>
              <a:t>, such as ‘but’, ‘although’, and ‘yet’ are used to highlight the differences between the writer's past and present experiences, as well as between conflicting emotions.</a:t>
            </a:r>
          </a:p>
          <a:p>
            <a:pPr marL="342900" marR="0" lvl="0" indent="-342900">
              <a:lnSpc>
                <a:spcPct val="150000"/>
              </a:lnSpc>
              <a:spcBef>
                <a:spcPts val="1200"/>
              </a:spcBef>
              <a:buFont typeface="+mj-lt"/>
              <a:buAutoNum type="arabicPeriod"/>
              <a:tabLst>
                <a:tab pos="457200" algn="l"/>
              </a:tabLst>
            </a:pPr>
            <a:r>
              <a:rPr lang="en-AU" sz="1200" b="1" dirty="0">
                <a:effectLst/>
                <a:latin typeface="Arial" panose="020B0604020202020204" pitchFamily="34" charset="0"/>
                <a:ea typeface="Aptos" panose="020B0004020202020204" pitchFamily="34" charset="0"/>
              </a:rPr>
              <a:t>Contrast in Identity and Belonging</a:t>
            </a:r>
            <a:r>
              <a:rPr lang="en-AU" sz="1200" dirty="0">
                <a:effectLst/>
                <a:latin typeface="Arial" panose="020B0604020202020204" pitchFamily="34" charset="0"/>
                <a:ea typeface="Aptos" panose="020B0004020202020204" pitchFamily="34" charset="0"/>
              </a:rPr>
              <a:t>: the writer reflects on her childhood with phrases like, “But I didn't always see the beauty in my home.” This use of “but” establishes a contrast between her current appreciation for her culture and her past feelings of shame and alienation. It signals a shift in perspective, emphasising the journey from negativity to acceptance.</a:t>
            </a:r>
          </a:p>
          <a:p>
            <a:pPr marL="342900" marR="0" lvl="0" indent="-342900">
              <a:lnSpc>
                <a:spcPct val="150000"/>
              </a:lnSpc>
              <a:spcBef>
                <a:spcPts val="1200"/>
              </a:spcBef>
              <a:buFont typeface="+mj-lt"/>
              <a:buAutoNum type="arabicPeriod"/>
              <a:tabLst>
                <a:tab pos="457200" algn="l"/>
              </a:tabLst>
            </a:pPr>
            <a:r>
              <a:rPr lang="en-AU" sz="1200" b="1" dirty="0">
                <a:effectLst/>
                <a:latin typeface="Arial" panose="020B0604020202020204" pitchFamily="34" charset="0"/>
                <a:ea typeface="Aptos" panose="020B0004020202020204" pitchFamily="34" charset="0"/>
              </a:rPr>
              <a:t>Emotional Conflict</a:t>
            </a:r>
            <a:r>
              <a:rPr lang="en-AU" sz="1200" dirty="0">
                <a:effectLst/>
                <a:latin typeface="Arial" panose="020B0604020202020204" pitchFamily="34" charset="0"/>
                <a:ea typeface="Aptos" panose="020B0004020202020204" pitchFamily="34" charset="0"/>
              </a:rPr>
              <a:t>: when the writer states, "Though Nanu's hands were warm and welcoming, I refused to hold them," the use of "though" emphasises the internal conflict between love for her grandmother and her desire to fit in with her peers. This juxtaposition reflects the struggle between familial bonds and societal pressures.</a:t>
            </a:r>
          </a:p>
          <a:p>
            <a:pPr marL="342900" marR="0" lvl="0" indent="-342900">
              <a:lnSpc>
                <a:spcPct val="150000"/>
              </a:lnSpc>
              <a:spcBef>
                <a:spcPts val="1200"/>
              </a:spcBef>
              <a:buFont typeface="+mj-lt"/>
              <a:buAutoNum type="arabicPeriod"/>
              <a:tabLst>
                <a:tab pos="457200" algn="l"/>
              </a:tabLst>
            </a:pPr>
            <a:r>
              <a:rPr lang="en-AU" sz="1200" b="1" dirty="0">
                <a:effectLst/>
                <a:latin typeface="Arial" panose="020B0604020202020204" pitchFamily="34" charset="0"/>
                <a:ea typeface="Aptos" panose="020B0004020202020204" pitchFamily="34" charset="0"/>
              </a:rPr>
              <a:t>Transformation</a:t>
            </a:r>
            <a:r>
              <a:rPr lang="en-AU" sz="1200" dirty="0">
                <a:effectLst/>
                <a:latin typeface="Arial" panose="020B0604020202020204" pitchFamily="34" charset="0"/>
                <a:ea typeface="Aptos" panose="020B0004020202020204" pitchFamily="34" charset="0"/>
              </a:rPr>
              <a:t>: the phrase “Days where I was once stuck in a town… or I wanted to be” uses “or” to contrast her previous desire to fit in with her current acceptance of her identity. This highlights the evolution in her self-perception and the realisations she has come to embrace.</a:t>
            </a:r>
          </a:p>
          <a:p>
            <a:pPr marL="0" marR="0">
              <a:lnSpc>
                <a:spcPct val="150000"/>
              </a:lnSpc>
              <a:spcBef>
                <a:spcPts val="1200"/>
              </a:spcBef>
            </a:pPr>
            <a:endParaRPr lang="en-AU" sz="1800" b="1" u="sng" dirty="0">
              <a:effectLst/>
              <a:latin typeface="Arial" panose="020B0604020202020204" pitchFamily="34" charset="0"/>
              <a:ea typeface="Aptos" panose="020B0004020202020204" pitchFamily="34" charset="0"/>
            </a:endParaRPr>
          </a:p>
          <a:p>
            <a:pPr marL="0" marR="0">
              <a:lnSpc>
                <a:spcPct val="150000"/>
              </a:lnSpc>
              <a:spcBef>
                <a:spcPts val="1200"/>
              </a:spcBef>
            </a:pPr>
            <a:r>
              <a:rPr lang="en-AU" sz="1800" b="1" u="none" dirty="0">
                <a:effectLst/>
                <a:latin typeface="Arial" panose="020B0604020202020204" pitchFamily="34" charset="0"/>
                <a:ea typeface="Aptos" panose="020B0004020202020204" pitchFamily="34" charset="0"/>
              </a:rPr>
              <a:t>Temporal markers </a:t>
            </a:r>
            <a:r>
              <a:rPr lang="en-AU" sz="1800" dirty="0">
                <a:effectLst/>
                <a:latin typeface="Arial" panose="020B0604020202020204" pitchFamily="34" charset="0"/>
                <a:ea typeface="Aptos" panose="020B0004020202020204" pitchFamily="34" charset="0"/>
              </a:rPr>
              <a:t>are words or phrases that indicate time and help establish a chronological sequence of events, indicating when something happens. Here’s how they are used in the story:</a:t>
            </a:r>
          </a:p>
          <a:p>
            <a:pPr marL="0" marR="0">
              <a:lnSpc>
                <a:spcPct val="150000"/>
              </a:lnSpc>
              <a:spcBef>
                <a:spcPts val="1200"/>
              </a:spcBef>
            </a:pPr>
            <a:r>
              <a:rPr lang="en-AU" sz="1800" b="1" dirty="0">
                <a:effectLst/>
                <a:latin typeface="Arial" panose="020B0604020202020204" pitchFamily="34" charset="0"/>
                <a:ea typeface="Aptos" panose="020B0004020202020204" pitchFamily="34" charset="0"/>
              </a:rPr>
              <a:t>1. Establishing time frames: </a:t>
            </a:r>
            <a:r>
              <a:rPr lang="en-AU" sz="1800" b="0" dirty="0">
                <a:effectLst/>
                <a:latin typeface="Arial" panose="020B0604020202020204" pitchFamily="34" charset="0"/>
                <a:ea typeface="Aptos" panose="020B0004020202020204" pitchFamily="34" charset="0"/>
              </a:rPr>
              <a:t>temp</a:t>
            </a:r>
            <a:r>
              <a:rPr lang="en-AU" sz="1800" dirty="0">
                <a:effectLst/>
                <a:latin typeface="Arial" panose="020B0604020202020204" pitchFamily="34" charset="0"/>
                <a:ea typeface="Aptos" panose="020B0004020202020204" pitchFamily="34" charset="0"/>
              </a:rPr>
              <a:t>oral markers are used to create a clear distinction between past and present experiences. Phrases that refer to specific time periods, such as ‘once’, ‘days where’, and ‘then’, help anchor the reader in the timeline of the narrative. For example, when the writer reflects on ‘darker, masala-less days’, she indicates a specific time frame in her past when she felt alienated from her cultural identity. This helps highlight the contrast between her past struggles and her present feelings of love and belonging.</a:t>
            </a:r>
          </a:p>
          <a:p>
            <a:pPr marL="0" marR="0">
              <a:lnSpc>
                <a:spcPct val="150000"/>
              </a:lnSpc>
              <a:spcBef>
                <a:spcPts val="1200"/>
              </a:spcBef>
            </a:pPr>
            <a:r>
              <a:rPr lang="en-AU" sz="1800" b="1" dirty="0">
                <a:effectLst/>
                <a:latin typeface="Arial" panose="020B0604020202020204" pitchFamily="34" charset="0"/>
                <a:ea typeface="Aptos" panose="020B0004020202020204" pitchFamily="34" charset="0"/>
              </a:rPr>
              <a:t>2. Creating a circular narrative</a:t>
            </a:r>
            <a:r>
              <a:rPr lang="en-AU" sz="1800" b="0" dirty="0">
                <a:effectLst/>
                <a:latin typeface="Arial" panose="020B0604020202020204" pitchFamily="34" charset="0"/>
                <a:ea typeface="Aptos" panose="020B0004020202020204" pitchFamily="34" charset="0"/>
              </a:rPr>
              <a:t>: the story </a:t>
            </a:r>
            <a:r>
              <a:rPr lang="en-AU" sz="1800" dirty="0">
                <a:effectLst/>
                <a:latin typeface="Arial" panose="020B0604020202020204" pitchFamily="34" charset="0"/>
                <a:ea typeface="Aptos" panose="020B0004020202020204" pitchFamily="34" charset="0"/>
              </a:rPr>
              <a:t>utilises a circular structure from the present day, goes back to the past and ends with the present. Temporal markers help to structure the story. This organisation allows readers to understand the evolution of the author's feelings and experiences. Phrases such as ‘I finally take a bite’ signify a moment in the present that connects back to the memories she has been recounting. </a:t>
            </a:r>
          </a:p>
          <a:p>
            <a:pPr marL="0" marR="0">
              <a:lnSpc>
                <a:spcPct val="150000"/>
              </a:lnSpc>
              <a:spcBef>
                <a:spcPts val="1200"/>
              </a:spcBef>
            </a:pPr>
            <a:r>
              <a:rPr lang="en-AU" sz="1800" b="1" dirty="0">
                <a:effectLst/>
                <a:latin typeface="Arial" panose="020B0604020202020204" pitchFamily="34" charset="0"/>
                <a:ea typeface="Aptos" panose="020B0004020202020204" pitchFamily="34" charset="0"/>
              </a:rPr>
              <a:t>3. Reinforcing change over time</a:t>
            </a:r>
            <a:r>
              <a:rPr lang="en-AU" sz="1800" b="0" dirty="0">
                <a:effectLst/>
                <a:latin typeface="Arial" panose="020B0604020202020204" pitchFamily="34" charset="0"/>
                <a:ea typeface="Aptos" panose="020B0004020202020204" pitchFamily="34" charset="0"/>
              </a:rPr>
              <a:t>: temporal </a:t>
            </a:r>
            <a:r>
              <a:rPr lang="en-AU" sz="1800" dirty="0">
                <a:effectLst/>
                <a:latin typeface="Arial" panose="020B0604020202020204" pitchFamily="34" charset="0"/>
                <a:ea typeface="Aptos" panose="020B0004020202020204" pitchFamily="34" charset="0"/>
              </a:rPr>
              <a:t>markers highlight shifts in the author’s perspective and emotional state over time. By marking different phases of her life, the author illustrates how her understanding of home and identity has changed. The contrast between ‘I saw ugliness’ in her past and the joyous experience of sharing a meal with her Nanu in the present reinforces the theme of growth and acceptance. The temporal markers serve to emphasise this journey, showing how time has allowed her to reconcile her identity and embrace her cultural roots.</a:t>
            </a:r>
          </a:p>
          <a:p>
            <a:pPr marL="0" marR="0">
              <a:lnSpc>
                <a:spcPct val="150000"/>
              </a:lnSpc>
              <a:spcBef>
                <a:spcPts val="1200"/>
              </a:spcBef>
            </a:pPr>
            <a:r>
              <a:rPr lang="en-AU" sz="1800" b="1" dirty="0">
                <a:effectLst/>
                <a:latin typeface="Arial" panose="020B0604020202020204" pitchFamily="34" charset="0"/>
                <a:ea typeface="Aptos" panose="020B0004020202020204" pitchFamily="34" charset="0"/>
              </a:rPr>
              <a:t>4. Building a reflective tone</a:t>
            </a:r>
            <a:r>
              <a:rPr lang="en-AU" sz="1800" b="0" dirty="0">
                <a:effectLst/>
                <a:latin typeface="Arial" panose="020B0604020202020204" pitchFamily="34" charset="0"/>
                <a:ea typeface="Aptos" panose="020B0004020202020204" pitchFamily="34" charset="0"/>
              </a:rPr>
              <a:t>: the </a:t>
            </a:r>
            <a:r>
              <a:rPr lang="en-AU" sz="1800" dirty="0">
                <a:effectLst/>
                <a:latin typeface="Arial" panose="020B0604020202020204" pitchFamily="34" charset="0"/>
                <a:ea typeface="Aptos" panose="020B0004020202020204" pitchFamily="34" charset="0"/>
              </a:rPr>
              <a:t>use of temporal markers contributes to a reflective tone as the writer looks back on her experiences. This reflective quality invites readers to engage with her thoughts and feelings on a deeper level. Phrases such as ‘It reminds me of my cousins' loving smiles’ signal a moment of nostalgia, where the author connects past experiences with present reflections. This encourages readers to reflect on their own memories and the impact of their cultural backgrounds.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659752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D1907-6EDF-7B40-6A67-2EC999BCEF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44537A-5E24-81FF-A9C8-4F4E178A73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3FDB2-43DF-E490-E531-DB4985B6E25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E9AAA16-77CE-B034-9FFE-6E2937608D8E}"/>
              </a:ext>
            </a:extLst>
          </p:cNvPr>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3321916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1" dirty="0">
                <a:effectLst/>
                <a:latin typeface="Arial" panose="020B0604020202020204" pitchFamily="34" charset="0"/>
                <a:ea typeface="Aptos" panose="020B0004020202020204" pitchFamily="34" charset="0"/>
              </a:rPr>
              <a:t>Teacher note</a:t>
            </a:r>
            <a:r>
              <a:rPr lang="en-AU" sz="1800" b="0" dirty="0">
                <a:effectLst/>
                <a:latin typeface="Arial" panose="020B0604020202020204" pitchFamily="34" charset="0"/>
                <a:ea typeface="Aptos" panose="020B0004020202020204" pitchFamily="34" charset="0"/>
              </a:rPr>
              <a:t>: guide students through the information on the slide, taking time to explain the ideas fully. Students s</a:t>
            </a:r>
            <a:r>
              <a:rPr lang="en-US" sz="1800" b="0" dirty="0" err="1">
                <a:effectLst/>
                <a:latin typeface="Arial" panose="020B0604020202020204" pitchFamily="34" charset="0"/>
                <a:ea typeface="Aptos" panose="020B0004020202020204" pitchFamily="34" charset="0"/>
              </a:rPr>
              <a:t>hould</a:t>
            </a:r>
            <a:r>
              <a:rPr lang="en-US" sz="1800" b="0" dirty="0">
                <a:effectLst/>
                <a:latin typeface="Arial" panose="020B0604020202020204" pitchFamily="34" charset="0"/>
                <a:ea typeface="Aptos" panose="020B0004020202020204" pitchFamily="34" charset="0"/>
              </a:rPr>
              <a:t> complete the question either as a verbal response or in written form. If completing this as a written activity, ensure you apply effective questioning strategies to draw out student responses, add to class discussion and allow all students an opportunity to respond.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b="1" i="1"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1" dirty="0">
                <a:effectLst/>
                <a:latin typeface="Arial" panose="020B0604020202020204" pitchFamily="34" charset="0"/>
                <a:ea typeface="Aptos" panose="020B0004020202020204" pitchFamily="34" charset="0"/>
              </a:rPr>
              <a:t>Rhetorical Questions</a:t>
            </a:r>
            <a:r>
              <a:rPr lang="en-AU" sz="1800" dirty="0">
                <a:effectLst/>
                <a:latin typeface="Arial" panose="020B0604020202020204" pitchFamily="34" charset="0"/>
                <a:ea typeface="Aptos" panose="020B0004020202020204" pitchFamily="34" charset="0"/>
              </a:rPr>
              <a:t>: the question ‘Then why do we live in a world where this happens every day?’ invites readers to reflect critically on societal issues of racism and cultural exclusion. It positions the reader to consider their own beliefs and actions regarding identity and acceptance.</a:t>
            </a:r>
          </a:p>
          <a:p>
            <a:endParaRPr lang="en-AU" sz="1800" b="1" i="1" dirty="0">
              <a:effectLst/>
              <a:latin typeface="Arial" panose="020B0604020202020204" pitchFamily="34" charset="0"/>
              <a:ea typeface="Calibri" panose="020F0502020204030204" pitchFamily="34" charset="0"/>
            </a:endParaRPr>
          </a:p>
          <a:p>
            <a:r>
              <a:rPr lang="en-AU" sz="1800" b="1" i="0" dirty="0">
                <a:effectLst/>
                <a:latin typeface="Arial" panose="020B0604020202020204" pitchFamily="34" charset="0"/>
                <a:ea typeface="Calibri" panose="020F0502020204030204" pitchFamily="34" charset="0"/>
              </a:rPr>
              <a:t>Rhetorical question </a:t>
            </a:r>
            <a:r>
              <a:rPr lang="en-AU" sz="1800" dirty="0">
                <a:effectLst/>
                <a:latin typeface="Arial" panose="020B0604020202020204" pitchFamily="34" charset="0"/>
                <a:ea typeface="Calibri" panose="020F0502020204030204" pitchFamily="34" charset="0"/>
              </a:rPr>
              <a:t>– ‘In her eyes, I see a twinkle. Of love? Of Fairy dust, maybe?’  This rhetorical question invites the reader to imagine the love and nurturing provided by the grandmother.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1" i="0" dirty="0">
                <a:effectLst/>
                <a:latin typeface="Arial" panose="020B0604020202020204" pitchFamily="34" charset="0"/>
              </a:rPr>
              <a:t>Emotive language </a:t>
            </a:r>
            <a:r>
              <a:rPr lang="en-AU" sz="1800" dirty="0">
                <a:effectLst/>
                <a:latin typeface="Arial" panose="020B0604020202020204" pitchFamily="34" charset="0"/>
              </a:rPr>
              <a:t>– ‘</a:t>
            </a:r>
            <a:r>
              <a:rPr lang="en-AU" sz="1800" dirty="0">
                <a:effectLst/>
                <a:latin typeface="Arial" panose="020B0604020202020204" pitchFamily="34" charset="0"/>
                <a:ea typeface="Calibri" panose="020F0502020204030204" pitchFamily="34" charset="0"/>
              </a:rPr>
              <a:t>I'm overcome with joy’; ‘I begin dancing in my seat.’; ‘For so long, I saw ugliness.’, ‘darker, masala-less days’, ‘the taste of home hugs me tight, I gaze back into Nanu's eyes with a heavy but loving heart.’</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1" i="0" dirty="0">
                <a:effectLst/>
                <a:latin typeface="Arial" panose="020B0604020202020204" pitchFamily="34" charset="0"/>
                <a:ea typeface="Aptos" panose="020B0004020202020204" pitchFamily="34" charset="0"/>
              </a:rPr>
              <a:t>Direct address </a:t>
            </a:r>
            <a:r>
              <a:rPr lang="en-AU" sz="1800" b="1" i="1" dirty="0">
                <a:effectLst/>
                <a:latin typeface="Arial" panose="020B0604020202020204" pitchFamily="34" charset="0"/>
                <a:ea typeface="Aptos" panose="020B0004020202020204" pitchFamily="34" charset="0"/>
              </a:rPr>
              <a:t>– ‘</a:t>
            </a:r>
            <a:r>
              <a:rPr lang="en-AU" sz="1800" dirty="0">
                <a:effectLst/>
                <a:latin typeface="Arial" panose="020B0604020202020204" pitchFamily="34" charset="0"/>
                <a:ea typeface="Aptos" panose="020B0004020202020204" pitchFamily="34" charset="0"/>
              </a:rPr>
              <a:t>Our children should be able to grow up proud of their identities, their cultures, their homes,’ Here the imperative verbs create a tone of command, creating second-person Point of view (POV) that directly addresses the reader.  </a:t>
            </a:r>
            <a:endParaRPr lang="en-AU" sz="1800" dirty="0">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4228663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effectLst/>
                <a:latin typeface="Arial" panose="020B0604020202020204" pitchFamily="34" charset="0"/>
                <a:ea typeface="Aptos" panose="020B0004020202020204" pitchFamily="34" charset="0"/>
              </a:rPr>
              <a:t>Teacher note</a:t>
            </a:r>
            <a:r>
              <a:rPr lang="en-AU" sz="1600" b="0" dirty="0">
                <a:effectLst/>
                <a:latin typeface="Arial" panose="020B0604020202020204" pitchFamily="34" charset="0"/>
                <a:ea typeface="Aptos" panose="020B0004020202020204" pitchFamily="34" charset="0"/>
              </a:rPr>
              <a:t>: guide students through the information on the slide, taking time to explain the ideas fully. Students s</a:t>
            </a:r>
            <a:r>
              <a:rPr lang="en-US" sz="1600" b="0" dirty="0" err="1">
                <a:effectLst/>
                <a:latin typeface="Arial" panose="020B0604020202020204" pitchFamily="34" charset="0"/>
                <a:ea typeface="Aptos" panose="020B0004020202020204" pitchFamily="34" charset="0"/>
              </a:rPr>
              <a:t>hould</a:t>
            </a:r>
            <a:r>
              <a:rPr lang="en-US" sz="1600" b="0" dirty="0">
                <a:effectLst/>
                <a:latin typeface="Arial" panose="020B0604020202020204" pitchFamily="34" charset="0"/>
                <a:ea typeface="Aptos" panose="020B0004020202020204" pitchFamily="34" charset="0"/>
              </a:rPr>
              <a:t> complete the question either as a verbal response or in written form. If completing this as a written activity, ensure you apply effective questioning strategies to draw out student responses, add to class discussion and allow all students an opportunity to respond.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1" i="1" dirty="0">
              <a:effectLst/>
              <a:latin typeface="Arial" panose="020B0604020202020204" pitchFamily="34" charset="0"/>
              <a:ea typeface="Aptos" panose="020B00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i="0" dirty="0">
                <a:effectLst/>
                <a:latin typeface="Arial" panose="020B0604020202020204" pitchFamily="34" charset="0"/>
                <a:ea typeface="Aptos" panose="020B0004020202020204" pitchFamily="34" charset="0"/>
              </a:rPr>
              <a:t>Effect </a:t>
            </a:r>
            <a:r>
              <a:rPr lang="en-AU" sz="1600" b="0" dirty="0">
                <a:effectLst/>
                <a:latin typeface="Arial" panose="020B0604020202020204" pitchFamily="34" charset="0"/>
                <a:ea typeface="Aptos" panose="020B0004020202020204" pitchFamily="34" charset="0"/>
              </a:rPr>
              <a:t>– t</a:t>
            </a:r>
            <a:r>
              <a:rPr lang="en-AU" sz="1600" dirty="0">
                <a:effectLst/>
                <a:latin typeface="Arial" panose="020B0604020202020204" pitchFamily="34" charset="0"/>
                <a:ea typeface="Aptos" panose="020B0004020202020204" pitchFamily="34" charset="0"/>
              </a:rPr>
              <a:t>his encourages readers to advocate for a more inclusive society where cultural pride is celebrated rather than shamed.</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0" i="0" dirty="0">
                <a:effectLst/>
                <a:latin typeface="Arial" panose="020B0604020202020204" pitchFamily="34" charset="0"/>
                <a:ea typeface="Calibri" panose="020F0502020204030204" pitchFamily="34" charset="0"/>
              </a:rPr>
              <a:t>Other examples </a:t>
            </a:r>
            <a:r>
              <a:rPr lang="en-AU" sz="1800" dirty="0">
                <a:effectLst/>
                <a:latin typeface="Arial" panose="020B0604020202020204" pitchFamily="34" charset="0"/>
                <a:ea typeface="Calibri" panose="020F0502020204030204" pitchFamily="34" charset="0"/>
              </a:rPr>
              <a:t>of imperative verbs and direct address are ‘ No child should ever have to feel like they don't belong because of the colour of their skin, or the dialect they speak, or what they eat.’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2266001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a:cs typeface="Arial"/>
              </a:rPr>
              <a:t>Teacher note</a:t>
            </a:r>
            <a:r>
              <a:rPr lang="en-AU" dirty="0">
                <a:latin typeface="Arial"/>
                <a:cs typeface="Arial"/>
              </a:rPr>
              <a:t>: this slide has been used to identify the </a:t>
            </a:r>
            <a:r>
              <a:rPr lang="en-AU" b="1" dirty="0">
                <a:latin typeface="Arial"/>
                <a:cs typeface="Arial"/>
              </a:rPr>
              <a:t>e</a:t>
            </a:r>
            <a:r>
              <a:rPr lang="en-AU" dirty="0">
                <a:latin typeface="Arial"/>
                <a:cs typeface="Arial"/>
              </a:rPr>
              <a:t>xplicit teaching </a:t>
            </a:r>
            <a:r>
              <a:rPr lang="en-AU" strike="sngStrike" dirty="0">
                <a:latin typeface="Arial"/>
                <a:cs typeface="Arial"/>
              </a:rPr>
              <a:t>learning </a:t>
            </a:r>
            <a:r>
              <a:rPr lang="en-AU" b="1" dirty="0">
                <a:solidFill>
                  <a:schemeClr val="tx1"/>
                </a:solidFill>
                <a:latin typeface="Public Sans"/>
              </a:rPr>
              <a:t>strategies sharing learning intentions and sharing success criteria. This slide</a:t>
            </a:r>
            <a:r>
              <a:rPr lang="en-AU" b="1" dirty="0">
                <a:solidFill>
                  <a:srgbClr val="FF0000"/>
                </a:solidFill>
                <a:latin typeface="Arial"/>
                <a:cs typeface="Arial"/>
              </a:rPr>
              <a:t> </a:t>
            </a:r>
            <a:r>
              <a:rPr lang="en-AU" dirty="0">
                <a:latin typeface="Arial"/>
                <a:cs typeface="Arial"/>
              </a:rPr>
              <a:t>should be deleted or hidden when using in a classroom setting. </a:t>
            </a:r>
            <a:endParaRPr lang="en-US" dirty="0"/>
          </a:p>
          <a:p>
            <a:pPr marL="285750" indent="-285750">
              <a:buFont typeface="Arial"/>
              <a:buChar char="•"/>
            </a:pPr>
            <a:r>
              <a:rPr lang="en-AU" dirty="0">
                <a:latin typeface="Arial"/>
                <a:cs typeface="Arial"/>
              </a:rPr>
              <a:t>Sharing learning intentions allows a teacher to effectively communicate </a:t>
            </a:r>
            <a:r>
              <a:rPr lang="en-AU" b="1" dirty="0">
                <a:latin typeface="Arial"/>
                <a:cs typeface="Arial"/>
              </a:rPr>
              <a:t>the </a:t>
            </a:r>
            <a:r>
              <a:rPr lang="en-AU" dirty="0">
                <a:latin typeface="Arial"/>
                <a:cs typeface="Arial"/>
              </a:rPr>
              <a:t>learning goal with students. They allow students to connect new learning to existing knowledge, skills and understanding. </a:t>
            </a:r>
            <a:endParaRPr lang="en-AU" dirty="0">
              <a:cs typeface="Arial"/>
            </a:endParaRPr>
          </a:p>
          <a:p>
            <a:pPr marL="285750" indent="-285750">
              <a:buFont typeface="Arial"/>
              <a:buChar char="•"/>
            </a:pPr>
            <a:r>
              <a:rPr lang="en-AU" dirty="0">
                <a:latin typeface="Arial"/>
                <a:cs typeface="Arial"/>
              </a:rPr>
              <a:t>When used with success criteria, students have a clear idea of the learning goal and how to get there (AERO 2024). </a:t>
            </a:r>
            <a:endParaRPr lang="en-AU" dirty="0">
              <a:cs typeface="Arial"/>
            </a:endParaRPr>
          </a:p>
          <a:p>
            <a:pPr marL="285750" indent="-285750">
              <a:buFont typeface="Arial"/>
              <a:buChar char="•"/>
            </a:pPr>
            <a:r>
              <a:rPr lang="en-AU" dirty="0">
                <a:latin typeface="Arial"/>
                <a:cs typeface="Arial"/>
              </a:rPr>
              <a:t>The sample </a:t>
            </a:r>
            <a:r>
              <a:rPr lang="en-AU" b="1" dirty="0">
                <a:latin typeface="Arial"/>
                <a:cs typeface="Arial"/>
              </a:rPr>
              <a:t>learning intentions and </a:t>
            </a:r>
            <a:r>
              <a:rPr lang="en-AU" dirty="0">
                <a:latin typeface="Arial"/>
                <a:cs typeface="Arial"/>
              </a:rPr>
              <a:t>success criteria on slide 13 are aligned to the syllabus. The </a:t>
            </a:r>
            <a:r>
              <a:rPr lang="en-AU" b="1" dirty="0">
                <a:latin typeface="Arial"/>
                <a:cs typeface="Arial"/>
              </a:rPr>
              <a:t>success criteria </a:t>
            </a:r>
            <a:r>
              <a:rPr lang="en-AU" dirty="0">
                <a:latin typeface="Arial"/>
                <a:cs typeface="Arial"/>
              </a:rPr>
              <a:t>break the learning intention into smaller and more manageable actions. They show students what they must do, say, make, create or perform to demonstrate their learning (Griffin 2018).</a:t>
            </a:r>
            <a:endParaRPr lang="en-AU" dirty="0">
              <a:solidFill>
                <a:srgbClr val="000000"/>
              </a:solidFill>
              <a:cs typeface="Arial"/>
            </a:endParaRPr>
          </a:p>
          <a:p>
            <a:pPr marL="285750" indent="-285750">
              <a:buFont typeface="Arial"/>
              <a:buChar char="•"/>
            </a:pPr>
            <a:r>
              <a:rPr lang="en-AU" b="1" i="0" dirty="0">
                <a:solidFill>
                  <a:srgbClr val="333333"/>
                </a:solidFill>
                <a:effectLst/>
                <a:latin typeface="Public Sans"/>
                <a:cs typeface="Arial"/>
              </a:rPr>
              <a:t>Success criteria</a:t>
            </a:r>
            <a:r>
              <a:rPr lang="en-AU" b="1" i="0" dirty="0">
                <a:solidFill>
                  <a:srgbClr val="333333"/>
                </a:solidFill>
                <a:effectLst/>
                <a:latin typeface="Public Sans"/>
              </a:rPr>
              <a:t> are communicated to students in ways they understand. Teachers use their expertise to guide student thinking, and often model and use exemplars to show students what success 'looks like</a:t>
            </a:r>
            <a:endParaRPr lang="en-AU" dirty="0"/>
          </a:p>
          <a:p>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Arial" panose="020B0604020202020204" pitchFamily="34" charset="0"/>
                <a:cs typeface="Arial" panose="020B0604020202020204" pitchFamily="34" charset="0"/>
              </a:rPr>
              <a:t>For more information</a:t>
            </a:r>
            <a:r>
              <a:rPr lang="en-AU" b="1" dirty="0">
                <a:latin typeface="Arial" panose="020B0604020202020204" pitchFamily="34" charset="0"/>
                <a:cs typeface="Arial" panose="020B0604020202020204" pitchFamily="34" charset="0"/>
              </a:rPr>
              <a:t>, s</a:t>
            </a:r>
            <a:r>
              <a:rPr lang="en-AU" dirty="0">
                <a:latin typeface="Arial" panose="020B0604020202020204" pitchFamily="34" charset="0"/>
                <a:cs typeface="Arial" panose="020B0604020202020204" pitchFamily="34" charset="0"/>
              </a:rPr>
              <a:t>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885852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50000"/>
              </a:lnSpc>
              <a:spcBef>
                <a:spcPts val="1200"/>
              </a:spcBef>
              <a:spcAft>
                <a:spcPts val="0"/>
              </a:spcAft>
              <a:buClrTx/>
              <a:buSzTx/>
              <a:buFontTx/>
              <a:buNone/>
              <a:tabLst/>
              <a:defRPr/>
            </a:pPr>
            <a:r>
              <a:rPr lang="en-AU" sz="1800" b="1" dirty="0">
                <a:effectLst/>
                <a:latin typeface="Arial" panose="020B0604020202020204" pitchFamily="34" charset="0"/>
                <a:ea typeface="Aptos" panose="020B0004020202020204" pitchFamily="34" charset="0"/>
              </a:rPr>
              <a:t>Teacher note</a:t>
            </a:r>
            <a:r>
              <a:rPr lang="en-AU" sz="1800" b="0" dirty="0">
                <a:effectLst/>
                <a:latin typeface="Arial" panose="020B0604020202020204" pitchFamily="34" charset="0"/>
                <a:ea typeface="Aptos" panose="020B0004020202020204" pitchFamily="34" charset="0"/>
              </a:rPr>
              <a:t>: guide students through the information on the slide, taking time to explain the ideas fully. Students s</a:t>
            </a:r>
            <a:r>
              <a:rPr lang="en-US" sz="1800" b="0" dirty="0" err="1">
                <a:effectLst/>
                <a:latin typeface="Arial" panose="020B0604020202020204" pitchFamily="34" charset="0"/>
                <a:ea typeface="Aptos" panose="020B0004020202020204" pitchFamily="34" charset="0"/>
              </a:rPr>
              <a:t>hould</a:t>
            </a:r>
            <a:r>
              <a:rPr lang="en-US" sz="1800" b="0" dirty="0">
                <a:effectLst/>
                <a:latin typeface="Arial" panose="020B0604020202020204" pitchFamily="34" charset="0"/>
                <a:ea typeface="Aptos" panose="020B0004020202020204" pitchFamily="34" charset="0"/>
              </a:rPr>
              <a:t> complete the question either as a verbal response or in written form. If completing this as a written activity, ensure you apply effective questioning strategies to draw out student responses, add to class discussion and allow all students an opportunity to respond.</a:t>
            </a:r>
          </a:p>
          <a:p>
            <a:pPr marL="0" marR="0">
              <a:lnSpc>
                <a:spcPct val="150000"/>
              </a:lnSpc>
              <a:spcBef>
                <a:spcPts val="1200"/>
              </a:spcBef>
            </a:pPr>
            <a:endParaRPr lang="en-AU" sz="1800" b="1" dirty="0">
              <a:effectLst/>
              <a:latin typeface="Arial" panose="020B0604020202020204" pitchFamily="34" charset="0"/>
              <a:ea typeface="Calibri" panose="020F0502020204030204" pitchFamily="34" charset="0"/>
            </a:endParaRPr>
          </a:p>
          <a:p>
            <a:pPr marL="0" marR="0">
              <a:lnSpc>
                <a:spcPct val="150000"/>
              </a:lnSpc>
              <a:spcBef>
                <a:spcPts val="1200"/>
              </a:spcBef>
            </a:pPr>
            <a:r>
              <a:rPr lang="en-AU" sz="1800" b="1" dirty="0">
                <a:effectLst/>
                <a:latin typeface="Arial" panose="020B0604020202020204" pitchFamily="34" charset="0"/>
                <a:ea typeface="Calibri" panose="020F0502020204030204" pitchFamily="34" charset="0"/>
              </a:rPr>
              <a:t>Anaphora: </a:t>
            </a:r>
            <a:r>
              <a:rPr lang="en-AU" sz="1800" b="0" dirty="0">
                <a:effectLst/>
                <a:latin typeface="Arial" panose="020B0604020202020204" pitchFamily="34" charset="0"/>
                <a:ea typeface="Calibri" panose="020F0502020204030204" pitchFamily="34" charset="0"/>
              </a:rPr>
              <a:t>t</a:t>
            </a:r>
            <a:r>
              <a:rPr lang="en-AU" sz="1800" dirty="0">
                <a:effectLst/>
                <a:latin typeface="Arial" panose="020B0604020202020204" pitchFamily="34" charset="0"/>
                <a:ea typeface="Calibri" panose="020F0502020204030204" pitchFamily="34" charset="0"/>
              </a:rPr>
              <a:t>he following definition of ‘anaphora’ has been sourced from the </a:t>
            </a:r>
            <a:r>
              <a:rPr lang="en-AU" sz="1800" u="sng" dirty="0">
                <a:solidFill>
                  <a:srgbClr val="2F5496"/>
                </a:solidFill>
                <a:effectLst/>
                <a:latin typeface="Arial" panose="020B0604020202020204" pitchFamily="34" charset="0"/>
                <a:ea typeface="Calibri" panose="020F0502020204030204" pitchFamily="34" charset="0"/>
                <a:hlinkClick r:id="rId3"/>
              </a:rPr>
              <a:t>English K–10 syllabus glossary</a:t>
            </a:r>
            <a:r>
              <a:rPr lang="en-AU" sz="1800" dirty="0">
                <a:effectLst/>
                <a:latin typeface="Arial" panose="020B0604020202020204" pitchFamily="34" charset="0"/>
                <a:ea typeface="Calibri" panose="020F0502020204030204" pitchFamily="34" charset="0"/>
              </a:rPr>
              <a:t>:</a:t>
            </a:r>
            <a:r>
              <a:rPr lang="en-AU" sz="1800" dirty="0">
                <a:solidFill>
                  <a:srgbClr val="22272B"/>
                </a:solidFill>
                <a:effectLst/>
                <a:latin typeface="Arial" panose="020B0604020202020204" pitchFamily="34" charset="0"/>
                <a:ea typeface="Calibri" panose="020F0502020204030204" pitchFamily="34" charset="0"/>
              </a:rPr>
              <a:t> ‘the intentional repetition of a word or phrase at the beginning of several clauses, sentences, stanzas or paragraphs’ (NESA 2022).</a:t>
            </a:r>
            <a:r>
              <a:rPr lang="en-AU" sz="1800" dirty="0">
                <a:effectLst/>
                <a:latin typeface="Arial" panose="020B0604020202020204" pitchFamily="34" charset="0"/>
                <a:ea typeface="Calibri" panose="020F0502020204030204" pitchFamily="34" charset="0"/>
              </a:rPr>
              <a:t> </a:t>
            </a:r>
            <a:r>
              <a:rPr lang="en-AU" sz="1800" dirty="0">
                <a:solidFill>
                  <a:srgbClr val="22272B"/>
                </a:solidFill>
                <a:effectLst/>
                <a:latin typeface="Arial" panose="020B0604020202020204" pitchFamily="34" charset="0"/>
                <a:ea typeface="Calibri" panose="020F0502020204030204" pitchFamily="34" charset="0"/>
              </a:rPr>
              <a:t>This repetition is used to emphasise particular ideas, create rhythm, and engage the audience. </a:t>
            </a:r>
            <a:endParaRPr lang="en-AU" sz="1800" b="1" dirty="0">
              <a:effectLst/>
              <a:latin typeface="Arial" panose="020B0604020202020204" pitchFamily="34" charset="0"/>
              <a:ea typeface="Calibri" panose="020F0502020204030204" pitchFamily="34" charset="0"/>
            </a:endParaRPr>
          </a:p>
          <a:p>
            <a:endParaRPr lang="en-AU" sz="1800" dirty="0">
              <a:effectLst/>
              <a:latin typeface="Arial" panose="020B0604020202020204" pitchFamily="34" charset="0"/>
              <a:ea typeface="Calibri" panose="020F0502020204030204" pitchFamily="34" charset="0"/>
            </a:endParaRPr>
          </a:p>
          <a:p>
            <a:r>
              <a:rPr lang="en-AU" sz="1800" b="1" i="0" dirty="0">
                <a:effectLst/>
                <a:latin typeface="Arial" panose="020B0604020202020204" pitchFamily="34" charset="0"/>
                <a:ea typeface="Calibri" panose="020F0502020204030204" pitchFamily="34" charset="0"/>
              </a:rPr>
              <a:t>Suggested responses for Rule of 3: </a:t>
            </a:r>
          </a:p>
          <a:p>
            <a:pPr marL="285750" indent="-285750">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‘cumin and cardamom, saffron and cinnamon, garam masala and garlic.’</a:t>
            </a:r>
          </a:p>
          <a:p>
            <a:pPr marL="285750" indent="-285750">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‘Every tickle of </a:t>
            </a:r>
            <a:r>
              <a:rPr lang="en-AU" sz="1800" dirty="0" err="1">
                <a:effectLst/>
                <a:latin typeface="Arial" panose="020B0604020202020204" pitchFamily="34" charset="0"/>
                <a:ea typeface="Calibri" panose="020F0502020204030204" pitchFamily="34" charset="0"/>
              </a:rPr>
              <a:t>tumeric</a:t>
            </a:r>
            <a:r>
              <a:rPr lang="en-AU" sz="1800" dirty="0">
                <a:effectLst/>
                <a:latin typeface="Arial" panose="020B0604020202020204" pitchFamily="34" charset="0"/>
                <a:ea typeface="Calibri" panose="020F0502020204030204" pitchFamily="34" charset="0"/>
              </a:rPr>
              <a:t>, every zinging of ginger and the torching of my tongue’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Arial" panose="020B0604020202020204" pitchFamily="34" charset="0"/>
                <a:ea typeface="Calibri" panose="020F0502020204030204" pitchFamily="34" charset="0"/>
              </a:rPr>
              <a:t>‘the colour of their skin, or the dialect they speak, or what they eat.’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dirty="0">
                <a:effectLst/>
                <a:latin typeface="Arial" panose="020B0604020202020204" pitchFamily="34" charset="0"/>
                <a:ea typeface="Calibri" panose="020F0502020204030204" pitchFamily="34" charset="0"/>
              </a:rPr>
              <a:t>Students can also discuss how </a:t>
            </a:r>
            <a:r>
              <a:rPr lang="en-AU" sz="1800" b="1" i="1" dirty="0">
                <a:effectLst/>
                <a:latin typeface="Arial" panose="020B0604020202020204" pitchFamily="34" charset="0"/>
                <a:ea typeface="Calibri" panose="020F0502020204030204" pitchFamily="34" charset="0"/>
              </a:rPr>
              <a:t>alliteration</a:t>
            </a:r>
            <a:r>
              <a:rPr lang="en-AU" sz="1800" dirty="0">
                <a:effectLst/>
                <a:latin typeface="Arial" panose="020B0604020202020204" pitchFamily="34" charset="0"/>
                <a:ea typeface="Calibri" panose="020F0502020204030204" pitchFamily="34" charset="0"/>
              </a:rPr>
              <a:t> is used here (typically an imaginative writing device) to engage the reader in the argument.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1385671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Teacher note: </a:t>
            </a:r>
            <a:endParaRPr lang="en-AU" strike="noStrike" dirty="0">
              <a:latin typeface="Arial" panose="020B0604020202020204" pitchFamily="34" charset="0"/>
              <a:cs typeface="Arial" panose="020B0604020202020204" pitchFamily="34" charset="0"/>
            </a:endParaRPr>
          </a:p>
          <a:p>
            <a:pPr marL="171450" indent="-171450">
              <a:buFont typeface="Arial"/>
              <a:buChar char="•"/>
              <a:defRPr/>
            </a:pPr>
            <a:r>
              <a:rPr lang="en-AU" dirty="0">
                <a:latin typeface="Arial"/>
                <a:cs typeface="Arial"/>
              </a:rPr>
              <a:t>Adapt </a:t>
            </a:r>
            <a:r>
              <a:rPr lang="en-AU" b="0" dirty="0">
                <a:latin typeface="Arial"/>
                <a:cs typeface="Arial"/>
              </a:rPr>
              <a:t>the provided learning intentions and success criteria (LISC), in line with the syllabus, as required </a:t>
            </a:r>
            <a:r>
              <a:rPr lang="en-AU" b="0" strike="noStrike" dirty="0">
                <a:latin typeface="Arial"/>
                <a:cs typeface="Arial"/>
              </a:rPr>
              <a:t>to suit the needs of your students.</a:t>
            </a:r>
          </a:p>
          <a:p>
            <a:pPr marL="171450" indent="-171450">
              <a:buFont typeface="Arial"/>
              <a:buChar char="•"/>
              <a:defRPr/>
            </a:pPr>
            <a:r>
              <a:rPr lang="en-AU" b="0" strike="noStrike" dirty="0">
                <a:latin typeface="Arial"/>
                <a:cs typeface="Arial"/>
              </a:rPr>
              <a:t>LISC is usually shared first or early in the lesson</a:t>
            </a:r>
            <a:r>
              <a:rPr lang="en-AU" b="0" dirty="0">
                <a:latin typeface="Arial"/>
                <a:cs typeface="Arial"/>
              </a:rPr>
              <a:t> and is explained by the teacher who checks for understanding. </a:t>
            </a:r>
            <a:endParaRPr lang="en-AU" b="0" dirty="0">
              <a:latin typeface="Public Sans"/>
            </a:endParaRPr>
          </a:p>
          <a:p>
            <a:pPr marL="171450" marR="0" lvl="0" indent="-171450" algn="l" defTabSz="1219170" rtl="0" eaLnBrk="1" fontAlgn="auto" latinLnBrk="0" hangingPunct="1">
              <a:lnSpc>
                <a:spcPct val="100000"/>
              </a:lnSpc>
              <a:spcBef>
                <a:spcPts val="0"/>
              </a:spcBef>
              <a:spcAft>
                <a:spcPts val="0"/>
              </a:spcAft>
              <a:buClrTx/>
              <a:buSzTx/>
              <a:buFont typeface="Arial"/>
              <a:buChar char="•"/>
              <a:tabLst/>
              <a:defRPr/>
            </a:pPr>
            <a:r>
              <a:rPr lang="en-AU" b="0" dirty="0"/>
              <a:t>LISC is referred to regularly to check for understanding, provide feedback or as a self-assessment tool (Wiliam and Leahy 2015). </a:t>
            </a:r>
          </a:p>
          <a:p>
            <a:pPr marL="171450" indent="-171450">
              <a:buFont typeface="Arial"/>
              <a:buChar char="•"/>
              <a:defRPr/>
            </a:pPr>
            <a:r>
              <a:rPr lang="en-AU" b="0" dirty="0">
                <a:latin typeface="Public Sans"/>
              </a:rPr>
              <a:t>Learning intentions and success criteria can be supported by exemplars, such as 'What A Good One Looks Like' (WAGOLL) or exemplars to demonstrate success criteria (Clarke 2021)</a:t>
            </a:r>
          </a:p>
          <a:p>
            <a:pPr marL="171450" marR="0" lvl="0" indent="-171450" algn="l" defTabSz="1219170" rtl="0" eaLnBrk="1" fontAlgn="auto" latinLnBrk="0" hangingPunct="1">
              <a:lnSpc>
                <a:spcPct val="100000"/>
              </a:lnSpc>
              <a:spcBef>
                <a:spcPts val="0"/>
              </a:spcBef>
              <a:spcAft>
                <a:spcPts val="0"/>
              </a:spcAft>
              <a:buClrTx/>
              <a:buSzTx/>
              <a:buFont typeface="Arial"/>
              <a:buChar char="•"/>
              <a:tabLst/>
              <a:defRPr/>
            </a:pPr>
            <a:endParaRPr lang="en-AU" b="0" dirty="0"/>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0" dirty="0"/>
              <a:t>For more information on sharing learning intentions and success criteria, see </a:t>
            </a:r>
            <a:r>
              <a:rPr lang="en-AU" b="0" dirty="0">
                <a:hlinkClick r:id="rId3"/>
              </a:rPr>
              <a:t>Sharing learning intentions and success criteria – technique guide</a:t>
            </a:r>
            <a:endParaRPr lang="en-AU" b="0" dirty="0"/>
          </a:p>
          <a:p>
            <a:pPr marL="0" marR="0" lvl="0" indent="0" algn="l" defTabSz="1219170" rtl="0" eaLnBrk="1" fontAlgn="auto" latinLnBrk="0" hangingPunct="1">
              <a:lnSpc>
                <a:spcPct val="100000"/>
              </a:lnSpc>
              <a:spcBef>
                <a:spcPts val="0"/>
              </a:spcBef>
              <a:spcAft>
                <a:spcPts val="0"/>
              </a:spcAft>
              <a:buClrTx/>
              <a:buSzTx/>
              <a:buFont typeface="Arial"/>
              <a:buNone/>
              <a:tabLst/>
              <a:defRPr/>
            </a:pPr>
            <a:endParaRPr lang="en-AU" b="0" dirty="0">
              <a:latin typeface="Arial" panose="020B0604020202020204" pitchFamily="34" charset="0"/>
              <a:cs typeface="Arial" panose="020B0604020202020204" pitchFamily="34" charset="0"/>
            </a:endParaRPr>
          </a:p>
          <a:p>
            <a:pPr>
              <a:defRPr/>
            </a:pPr>
            <a:r>
              <a:rPr lang="en-AU" b="0" dirty="0">
                <a:latin typeface="Public Sans"/>
              </a:rPr>
              <a:t>For more information on planning learning intentions and success criteria, see </a:t>
            </a:r>
            <a:r>
              <a:rPr lang="en-AU" b="0" dirty="0">
                <a:latin typeface="Public Sans"/>
                <a:hlinkClick r:id="rId4"/>
              </a:rPr>
              <a:t>Planning syllabus-aligned learning intentions and success criteria– technique guide</a:t>
            </a:r>
            <a:endParaRPr lang="en-AU" b="0" dirty="0">
              <a:latin typeface="Public Sans"/>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this information summarises the text complexity of the model text.</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383832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CEBEC-1EBA-3BBC-2E84-3FB3CD9373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31DA21-FA3E-2C7E-AA4D-F40EF65778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5901E0-9391-5327-2532-62C95045144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227DCC-9459-8EDA-9E3F-4BDDEFC3D791}"/>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252717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highlight to students that this a hybrid imaginative text that incorporates both narrative and persuasive language features.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effectLst/>
                <a:latin typeface="Arial" panose="020B0604020202020204" pitchFamily="34" charset="0"/>
                <a:ea typeface="Aptos" panose="020B0004020202020204" pitchFamily="34" charset="0"/>
              </a:rPr>
              <a:t>Teacher note: </a:t>
            </a:r>
            <a:r>
              <a:rPr lang="en-AU" sz="1600" b="0" dirty="0">
                <a:effectLst/>
                <a:latin typeface="Arial" panose="020B0604020202020204" pitchFamily="34" charset="0"/>
                <a:ea typeface="Aptos" panose="020B0004020202020204" pitchFamily="34" charset="0"/>
              </a:rPr>
              <a:t>prompt students to recall what characterisation is from earlier programs. Guide students through the slide information and ask them to annotate the example on their copy of the text.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1" dirty="0">
              <a:effectLst/>
              <a:latin typeface="Arial" panose="020B0604020202020204" pitchFamily="34" charset="0"/>
              <a:ea typeface="Aptos" panose="020B00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dirty="0">
                <a:effectLst/>
                <a:latin typeface="Arial" panose="020B0604020202020204" pitchFamily="34" charset="0"/>
                <a:ea typeface="Aptos" panose="020B0004020202020204" pitchFamily="34" charset="0"/>
              </a:rPr>
              <a:t>Explain how characterisation is developed in the text.</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effectLst/>
                <a:latin typeface="Arial" panose="020B0604020202020204" pitchFamily="34" charset="0"/>
                <a:ea typeface="Aptos" panose="020B0004020202020204" pitchFamily="34" charset="0"/>
              </a:rPr>
              <a:t>Characterisation</a:t>
            </a:r>
            <a:r>
              <a:rPr lang="en-AU" sz="1600" dirty="0">
                <a:effectLst/>
                <a:latin typeface="Arial" panose="020B0604020202020204" pitchFamily="34" charset="0"/>
                <a:ea typeface="Aptos" panose="020B0004020202020204" pitchFamily="34" charset="0"/>
              </a:rPr>
              <a:t>: the character of Nanu is portrayed with affection and depth, representing not only the writer's grandmother but also the connection to heritage and tradition. The twinkle in her eyes symbolizes love and the magic of cultural practices, while her struggles highlight the generational gap and the challenges of cultural assimilation.</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1" dirty="0">
              <a:effectLst/>
              <a:latin typeface="Arial" panose="020B0604020202020204" pitchFamily="34" charset="0"/>
              <a:ea typeface="Aptos" panose="020B00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1" dirty="0">
              <a:effectLst/>
              <a:latin typeface="Arial" panose="020B0604020202020204" pitchFamily="34" charset="0"/>
              <a:ea typeface="Aptos" panose="020B00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i="0" dirty="0">
                <a:effectLst/>
                <a:latin typeface="Arial" panose="020B0604020202020204" pitchFamily="34" charset="0"/>
                <a:ea typeface="Calibri" panose="020F0502020204030204" pitchFamily="34" charset="0"/>
              </a:rPr>
              <a:t>Suggested response for the question: </a:t>
            </a:r>
            <a:r>
              <a:rPr lang="en-AU" sz="1600" dirty="0">
                <a:effectLst/>
                <a:latin typeface="Arial" panose="020B0604020202020204" pitchFamily="34" charset="0"/>
                <a:ea typeface="Calibri" panose="020F0502020204030204" pitchFamily="34" charset="0"/>
              </a:rPr>
              <a:t>the character of the grandmother is given the </a:t>
            </a:r>
            <a:r>
              <a:rPr lang="en-AU" sz="1600" b="1" dirty="0">
                <a:effectLst/>
                <a:latin typeface="Arial" panose="020B0604020202020204" pitchFamily="34" charset="0"/>
                <a:ea typeface="Calibri" panose="020F0502020204030204" pitchFamily="34" charset="0"/>
              </a:rPr>
              <a:t>affectionate nickname </a:t>
            </a:r>
            <a:r>
              <a:rPr lang="en-AU" sz="1600" dirty="0">
                <a:effectLst/>
                <a:latin typeface="Arial" panose="020B0604020202020204" pitchFamily="34" charset="0"/>
                <a:ea typeface="Calibri" panose="020F0502020204030204" pitchFamily="34" charset="0"/>
              </a:rPr>
              <a:t>of </a:t>
            </a:r>
            <a:r>
              <a:rPr lang="en-AU" sz="1600" b="1" dirty="0">
                <a:effectLst/>
                <a:latin typeface="Arial" panose="020B0604020202020204" pitchFamily="34" charset="0"/>
                <a:ea typeface="Calibri" panose="020F0502020204030204" pitchFamily="34" charset="0"/>
              </a:rPr>
              <a:t>‘Nanu.’ </a:t>
            </a:r>
            <a:r>
              <a:rPr lang="en-AU" sz="1600" dirty="0">
                <a:effectLst/>
                <a:latin typeface="Arial" panose="020B0604020202020204" pitchFamily="34" charset="0"/>
                <a:ea typeface="Calibri" panose="020F0502020204030204" pitchFamily="34" charset="0"/>
              </a:rPr>
              <a:t>The imagery of food shows that she is a </a:t>
            </a:r>
            <a:r>
              <a:rPr lang="en-AU" sz="1600" b="1" dirty="0">
                <a:effectLst/>
                <a:latin typeface="Arial" panose="020B0604020202020204" pitchFamily="34" charset="0"/>
                <a:ea typeface="Calibri" panose="020F0502020204030204" pitchFamily="34" charset="0"/>
              </a:rPr>
              <a:t>loving and nurturing person, </a:t>
            </a:r>
            <a:r>
              <a:rPr lang="en-AU" sz="1600" dirty="0">
                <a:effectLst/>
                <a:latin typeface="Arial" panose="020B0604020202020204" pitchFamily="34" charset="0"/>
                <a:ea typeface="Calibri" panose="020F0502020204030204" pitchFamily="34" charset="0"/>
              </a:rPr>
              <a:t>whilst the </a:t>
            </a:r>
            <a:r>
              <a:rPr lang="en-AU" sz="1600" b="1" dirty="0">
                <a:effectLst/>
                <a:latin typeface="Arial" panose="020B0604020202020204" pitchFamily="34" charset="0"/>
                <a:ea typeface="Calibri" panose="020F0502020204030204" pitchFamily="34" charset="0"/>
              </a:rPr>
              <a:t>‘twinkle in her eye’ </a:t>
            </a:r>
            <a:r>
              <a:rPr lang="en-AU" sz="1600" dirty="0">
                <a:effectLst/>
                <a:latin typeface="Arial" panose="020B0604020202020204" pitchFamily="34" charset="0"/>
                <a:ea typeface="Calibri" panose="020F0502020204030204" pitchFamily="34" charset="0"/>
              </a:rPr>
              <a:t>shows her warmth and humour. </a:t>
            </a:r>
            <a:r>
              <a:rPr lang="en-AU" sz="1600" dirty="0">
                <a:ea typeface="Calibri" panose="020F0502020204030204" pitchFamily="34" charset="0"/>
              </a:rPr>
              <a:t>This is contrasted by describing the grandmother through the stereotypes that might be held by Anglo-Saxon (white) Australians, </a:t>
            </a:r>
            <a:r>
              <a:rPr lang="en-AU" sz="1600" b="1" dirty="0">
                <a:ea typeface="Calibri" panose="020F0502020204030204" pitchFamily="34" charset="0"/>
              </a:rPr>
              <a:t>positioning the reader to empathise with the grandmother </a:t>
            </a:r>
            <a:r>
              <a:rPr lang="en-AU" sz="1600" dirty="0">
                <a:ea typeface="Calibri" panose="020F0502020204030204" pitchFamily="34" charset="0"/>
              </a:rPr>
              <a:t>and feel sad that the speaker has internalised the racism of her new society. </a:t>
            </a:r>
            <a:endParaRPr lang="en-AU" sz="1600" dirty="0">
              <a:effectLst/>
              <a:latin typeface="Arial" panose="020B0604020202020204" pitchFamily="34" charset="0"/>
              <a:ea typeface="Calibri" panose="020F0502020204030204" pitchFamily="34"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556793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dirty="0">
                <a:effectLst/>
                <a:latin typeface="Arial" panose="020B0604020202020204" pitchFamily="34" charset="0"/>
                <a:ea typeface="Aptos" panose="020B0004020202020204" pitchFamily="34" charset="0"/>
              </a:rPr>
              <a:t>Teacher note</a:t>
            </a:r>
            <a:r>
              <a:rPr lang="en-AU" sz="1600" b="0" dirty="0">
                <a:effectLst/>
                <a:latin typeface="Arial" panose="020B0604020202020204" pitchFamily="34" charset="0"/>
                <a:ea typeface="Aptos" panose="020B0004020202020204" pitchFamily="34" charset="0"/>
              </a:rPr>
              <a:t>: guide students through the information on the slide, taking time to explain the ideas fully. Students s</a:t>
            </a:r>
            <a:r>
              <a:rPr lang="en-US" sz="1600" b="0" dirty="0" err="1">
                <a:effectLst/>
                <a:latin typeface="Arial" panose="020B0604020202020204" pitchFamily="34" charset="0"/>
                <a:ea typeface="Aptos" panose="020B0004020202020204" pitchFamily="34" charset="0"/>
              </a:rPr>
              <a:t>hould</a:t>
            </a:r>
            <a:r>
              <a:rPr lang="en-US" sz="1600" b="0" dirty="0">
                <a:effectLst/>
                <a:latin typeface="Arial" panose="020B0604020202020204" pitchFamily="34" charset="0"/>
                <a:ea typeface="Aptos" panose="020B0004020202020204" pitchFamily="34" charset="0"/>
              </a:rPr>
              <a:t> complete the question either as a verbal response or in written form. If completing this as a written activity, ensure you apply effective questioning strategies to draw out student responses, add to class discussion and allow all students an opportunity to respond.</a:t>
            </a:r>
            <a:endParaRPr lang="en-AU" sz="1600" b="0" dirty="0">
              <a:effectLst/>
              <a:latin typeface="Arial" panose="020B0604020202020204" pitchFamily="34" charset="0"/>
              <a:ea typeface="Aptos" panose="020B0004020202020204" pitchFamily="34" charset="0"/>
            </a:endParaRPr>
          </a:p>
          <a:p>
            <a:endParaRPr lang="en-AU" sz="1600" b="0" dirty="0">
              <a:effectLst/>
              <a:latin typeface="Arial" panose="020B0604020202020204" pitchFamily="34" charset="0"/>
              <a:ea typeface="Aptos" panose="020B0004020202020204" pitchFamily="34" charset="0"/>
            </a:endParaRPr>
          </a:p>
          <a:p>
            <a:r>
              <a:rPr lang="en-AU" sz="1600" b="0" dirty="0">
                <a:effectLst/>
                <a:latin typeface="Arial" panose="020B0604020202020204" pitchFamily="34" charset="0"/>
                <a:ea typeface="Aptos" panose="020B0004020202020204" pitchFamily="34" charset="0"/>
              </a:rPr>
              <a:t>An </a:t>
            </a:r>
            <a:r>
              <a:rPr lang="en-AU" sz="1600" dirty="0">
                <a:effectLst/>
                <a:latin typeface="Arial" panose="020B0604020202020204" pitchFamily="34" charset="0"/>
                <a:ea typeface="Aptos" panose="020B0004020202020204" pitchFamily="34" charset="0"/>
              </a:rPr>
              <a:t>extended metaphor refers to the use of metaphor throughout a paragraph, a stanza of poetry or throughout the entirety of the text. The metaphor may be expressed as an image that builds in complexity and reveals more information. </a:t>
            </a:r>
          </a:p>
          <a:p>
            <a:endParaRPr lang="en-AU" sz="1600" dirty="0">
              <a:effectLst/>
              <a:latin typeface="Arial" panose="020B0604020202020204" pitchFamily="34" charset="0"/>
            </a:endParaRPr>
          </a:p>
          <a:p>
            <a:r>
              <a:rPr lang="en-AU" sz="1600" b="1" i="0" dirty="0">
                <a:effectLst/>
                <a:latin typeface="Arial" panose="020B0604020202020204" pitchFamily="34" charset="0"/>
              </a:rPr>
              <a:t>Suggested response for the question: </a:t>
            </a:r>
            <a:r>
              <a:rPr lang="en-AU" sz="1600" dirty="0">
                <a:effectLst/>
                <a:latin typeface="Arial" panose="020B0604020202020204" pitchFamily="34" charset="0"/>
              </a:rPr>
              <a:t>students could discuss how the extended metaphor of food symbolises love, nurturing and a sense of home.</a:t>
            </a:r>
          </a:p>
          <a:p>
            <a:r>
              <a:rPr lang="en-AU" sz="1600" dirty="0">
                <a:effectLst/>
                <a:latin typeface="Arial" panose="020B0604020202020204" pitchFamily="34" charset="0"/>
              </a:rPr>
              <a:t>Specifically, the references to spices and Masala allude to </a:t>
            </a:r>
            <a:r>
              <a:rPr lang="en-AU" sz="1800" dirty="0">
                <a:effectLst/>
                <a:latin typeface="Arial" panose="020B0604020202020204" pitchFamily="34" charset="0"/>
                <a:ea typeface="Calibri" panose="020F0502020204030204" pitchFamily="34" charset="0"/>
              </a:rPr>
              <a:t>Tanisha Tahsin’s particular cultural heritage. (</a:t>
            </a:r>
            <a:r>
              <a:rPr lang="en-AU" sz="2000" b="0" i="0" dirty="0">
                <a:solidFill>
                  <a:srgbClr val="1F1F1F"/>
                </a:solidFill>
                <a:effectLst/>
                <a:latin typeface="Arial"/>
              </a:rPr>
              <a:t>Note that the spice known as ‘masala’ is used in most regions of India as well as in Pakistan and Iran.)</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622491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347272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0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43019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24175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2325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19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9090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61753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74595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39479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01030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85872243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hyperlink" Target="https://www.edresearch.edu.au/summaries-explainers/explainers/explicit-instruction"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edresearch.edu.au/guides-resources/practice-guides/explain-learning-objectives"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hyperlink" Target="https://curriculum.nsw.edu.au/learning-areas/english/english-k-10-2022" TargetMode="External"/><Relationship Id="rId11" Type="http://schemas.openxmlformats.org/officeDocument/2006/relationships/hyperlink" Target="https://www.whitlam.org/" TargetMode="External"/><Relationship Id="rId5" Type="http://schemas.openxmlformats.org/officeDocument/2006/relationships/hyperlink" Target="https://curriculum.nsw.edu.au/" TargetMode="External"/><Relationship Id="rId10" Type="http://schemas.openxmlformats.org/officeDocument/2006/relationships/hyperlink" Target="https://www.whitlam.org/what-matters-2020-finalists-1/2020/8/10/the-masala-of-my-soul"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education.nsw.gov.au/teaching-and-learning/curriculum/explicit-teaching/explicit-teaching-strategie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urriculum.nsw.edu.au/learning-areas/english/english-k-10-2022/overview#course-requirements-k-10-english_k_10_2022"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australiancurriculum.edu.au/resources/national-literacy-and-numeracy-learning-progressions/version-3-of-national-literacy-and-numeracy-learning-progressions/?tab=course-overview"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whitlam.org/" TargetMode="External"/><Relationship Id="rId2" Type="http://schemas.openxmlformats.org/officeDocument/2006/relationships/hyperlink" Target="https://www.whitlam.org/what-matters-2020-finalists-1/2020/8/10/the-masala-of-my-soul"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38292E-52E7-0A13-F64B-A0A91C758D0C}"/>
              </a:ext>
            </a:extLst>
          </p:cNvPr>
          <p:cNvSpPr>
            <a:spLocks noGrp="1"/>
          </p:cNvSpPr>
          <p:nvPr>
            <p:ph type="title"/>
          </p:nvPr>
        </p:nvSpPr>
        <p:spPr/>
        <p:txBody>
          <a:bodyPr/>
          <a:lstStyle/>
          <a:p>
            <a:r>
              <a:rPr lang="en-AU" dirty="0">
                <a:latin typeface="+mj-lt"/>
              </a:rPr>
              <a:t>Instructions for use</a:t>
            </a:r>
            <a:endParaRPr lang="en-AU" dirty="0"/>
          </a:p>
        </p:txBody>
      </p:sp>
      <p:sp>
        <p:nvSpPr>
          <p:cNvPr id="7" name="Picture Placeholder 6">
            <a:extLst>
              <a:ext uri="{FF2B5EF4-FFF2-40B4-BE49-F238E27FC236}">
                <a16:creationId xmlns:a16="http://schemas.microsoft.com/office/drawing/2014/main" id="{5DD33F89-B702-DA7D-39AB-D00AFFB9CD4D}"/>
              </a:ext>
            </a:extLst>
          </p:cNvPr>
          <p:cNvSpPr>
            <a:spLocks noGrp="1"/>
          </p:cNvSpPr>
          <p:nvPr>
            <p:ph type="pic" sz="quarter" idx="13"/>
          </p:nvPr>
        </p:nvSpPr>
        <p:spPr/>
        <p:txBody>
          <a:bodyPr/>
          <a:lstStyle/>
          <a:p>
            <a:pPr marL="342900" indent="-342900">
              <a:lnSpc>
                <a:spcPct val="150000"/>
              </a:lnSpc>
              <a:buFont typeface="Arial"/>
              <a:buChar char="•"/>
            </a:pPr>
            <a:r>
              <a:rPr lang="en-AU" sz="1800" dirty="0">
                <a:latin typeface="+mn-lt"/>
                <a:ea typeface="+mn-lt"/>
                <a:cs typeface="+mn-lt"/>
              </a:rPr>
              <a:t>This resource is not a teaching and learning program. It should be used in conjunction with ‘</a:t>
            </a:r>
            <a:r>
              <a:rPr lang="en-AU" sz="1800" b="1" dirty="0">
                <a:latin typeface="+mn-lt"/>
                <a:ea typeface="+mn-lt"/>
                <a:cs typeface="+mn-lt"/>
              </a:rPr>
              <a:t>Representation of life experiences’ – Year 9, Term 1.</a:t>
            </a:r>
            <a:endParaRPr lang="en-AU" sz="1800" b="1" dirty="0">
              <a:solidFill>
                <a:srgbClr val="22272B"/>
              </a:solidFill>
              <a:latin typeface="+mn-lt"/>
            </a:endParaRPr>
          </a:p>
          <a:p>
            <a:pPr marL="342900" indent="-342900">
              <a:lnSpc>
                <a:spcPct val="150000"/>
              </a:lnSpc>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buFont typeface="Arial"/>
              <a:buChar char="•"/>
            </a:pPr>
            <a:r>
              <a:rPr lang="en-AU" sz="1800" dirty="0">
                <a:solidFill>
                  <a:srgbClr val="22272B"/>
                </a:solidFill>
                <a:latin typeface="+mn-lt"/>
              </a:rPr>
              <a:t>Save a copy of the file to make changes to the slide deck. Go to </a:t>
            </a:r>
            <a:r>
              <a:rPr lang="en-AU" sz="1800" b="1" dirty="0">
                <a:solidFill>
                  <a:srgbClr val="22272B"/>
                </a:solidFill>
                <a:latin typeface="+mn-lt"/>
              </a:rPr>
              <a:t>File &gt; Download a Copy </a:t>
            </a:r>
            <a:r>
              <a:rPr lang="en-AU" sz="1800" dirty="0">
                <a:solidFill>
                  <a:srgbClr val="22272B"/>
                </a:solidFill>
                <a:latin typeface="+mn-lt"/>
              </a:rPr>
              <a:t>(this downloads a copy to the computer to edit in the PowerPoint app).</a:t>
            </a:r>
          </a:p>
          <a:p>
            <a:pPr marL="342900" indent="-342900">
              <a:lnSpc>
                <a:spcPct val="150000"/>
              </a:lnSpc>
              <a:buFont typeface="Arial"/>
              <a:buChar char="•"/>
            </a:pPr>
            <a:r>
              <a:rPr lang="en-AU" sz="1800" dirty="0">
                <a:solidFill>
                  <a:srgbClr val="22272B"/>
                </a:solidFill>
                <a:latin typeface="+mn-lt"/>
              </a:rPr>
              <a:t>To convert the PowerPoint to Google Slides</a:t>
            </a:r>
          </a:p>
          <a:p>
            <a:pPr marL="913765" lvl="1" indent="-457200">
              <a:lnSpc>
                <a:spcPct val="150000"/>
              </a:lnSpc>
              <a:buFont typeface="+mj-lt"/>
              <a:buAutoNum type="arabicPeriod"/>
            </a:pPr>
            <a:r>
              <a:rPr lang="en-AU" dirty="0">
                <a:solidFill>
                  <a:srgbClr val="22272B"/>
                </a:solidFill>
                <a:latin typeface="+mn-lt"/>
              </a:rPr>
              <a:t>Upload the file into Google Drive and open it.</a:t>
            </a:r>
          </a:p>
          <a:p>
            <a:pPr marL="913765" lvl="1" indent="-457200">
              <a:lnSpc>
                <a:spcPct val="150000"/>
              </a:lnSpc>
              <a:buFont typeface="+mj-lt"/>
              <a:buAutoNum type="arabicPeriod"/>
            </a:pPr>
            <a:r>
              <a:rPr lang="en-AU" dirty="0">
                <a:solidFill>
                  <a:srgbClr val="22272B"/>
                </a:solidFill>
                <a:latin typeface="+mn-lt"/>
              </a:rPr>
              <a:t>Go to </a:t>
            </a:r>
            <a:r>
              <a:rPr lang="en-AU" b="1" dirty="0">
                <a:solidFill>
                  <a:srgbClr val="22272B"/>
                </a:solidFill>
                <a:latin typeface="+mn-lt"/>
              </a:rPr>
              <a:t>File &gt; Save as Google Slides</a:t>
            </a:r>
            <a:r>
              <a:rPr lang="en-AU" dirty="0">
                <a:solidFill>
                  <a:srgbClr val="22272B"/>
                </a:solidFill>
                <a:latin typeface="+mn-lt"/>
              </a:rPr>
              <a:t>.</a:t>
            </a:r>
          </a:p>
          <a:p>
            <a:pPr marL="456565" lvl="1">
              <a:lnSpc>
                <a:spcPct val="150000"/>
              </a:lnSpc>
            </a:pPr>
            <a:r>
              <a:rPr lang="en-AU" dirty="0">
                <a:solidFill>
                  <a:srgbClr val="22272B"/>
                </a:solidFill>
                <a:latin typeface="+mn-lt"/>
              </a:rPr>
              <a:t>(Note – conversion may cause formatting changes in the slides.)</a:t>
            </a:r>
          </a:p>
        </p:txBody>
      </p:sp>
      <p:sp>
        <p:nvSpPr>
          <p:cNvPr id="3" name="Slide Number Placeholder 2">
            <a:extLst>
              <a:ext uri="{FF2B5EF4-FFF2-40B4-BE49-F238E27FC236}">
                <a16:creationId xmlns:a16="http://schemas.microsoft.com/office/drawing/2014/main" id="{D09F414E-5F4B-8415-791A-8D12BD7DC10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1961583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5F8EF4-72FE-2FBE-FEF8-08FF947CEC12}"/>
              </a:ext>
            </a:extLst>
          </p:cNvPr>
          <p:cNvSpPr>
            <a:spLocks noGrp="1"/>
          </p:cNvSpPr>
          <p:nvPr>
            <p:ph type="title"/>
          </p:nvPr>
        </p:nvSpPr>
        <p:spPr/>
        <p:txBody>
          <a:bodyPr/>
          <a:lstStyle/>
          <a:p>
            <a:r>
              <a:rPr lang="en-AU" dirty="0">
                <a:latin typeface="+mj-lt"/>
              </a:rPr>
              <a:t>Characterisation</a:t>
            </a:r>
          </a:p>
        </p:txBody>
      </p:sp>
      <p:sp>
        <p:nvSpPr>
          <p:cNvPr id="4" name="Text Placeholder 3">
            <a:extLst>
              <a:ext uri="{FF2B5EF4-FFF2-40B4-BE49-F238E27FC236}">
                <a16:creationId xmlns:a16="http://schemas.microsoft.com/office/drawing/2014/main" id="{871118D7-53EF-9CE2-07D4-9235AFAE59AD}"/>
              </a:ext>
            </a:extLst>
          </p:cNvPr>
          <p:cNvSpPr>
            <a:spLocks noGrp="1"/>
          </p:cNvSpPr>
          <p:nvPr>
            <p:ph type="body" sz="quarter" idx="18"/>
          </p:nvPr>
        </p:nvSpPr>
        <p:spPr/>
        <p:txBody>
          <a:bodyPr/>
          <a:lstStyle/>
          <a:p>
            <a:r>
              <a:rPr lang="en-AU" dirty="0">
                <a:latin typeface="+mj-lt"/>
              </a:rPr>
              <a:t>Nanu</a:t>
            </a:r>
          </a:p>
        </p:txBody>
      </p:sp>
      <p:sp>
        <p:nvSpPr>
          <p:cNvPr id="5" name="Text Placeholder 4">
            <a:extLst>
              <a:ext uri="{FF2B5EF4-FFF2-40B4-BE49-F238E27FC236}">
                <a16:creationId xmlns:a16="http://schemas.microsoft.com/office/drawing/2014/main" id="{A0D195A0-B8C4-19F3-98C0-58E9B58FE2ED}"/>
              </a:ext>
            </a:extLst>
          </p:cNvPr>
          <p:cNvSpPr>
            <a:spLocks noGrp="1"/>
          </p:cNvSpPr>
          <p:nvPr>
            <p:ph type="body" sz="quarter" idx="17"/>
          </p:nvPr>
        </p:nvSpPr>
        <p:spPr/>
        <p:txBody>
          <a:bodyPr/>
          <a:lstStyle/>
          <a:p>
            <a:r>
              <a:rPr lang="en-AU" dirty="0">
                <a:effectLst/>
                <a:latin typeface="+mn-lt"/>
                <a:ea typeface="Calibri" panose="020F0502020204030204" pitchFamily="34" charset="0"/>
              </a:rPr>
              <a:t>‘I gaze at my Grandma – whom I call </a:t>
            </a:r>
            <a:r>
              <a:rPr lang="en-AU" dirty="0">
                <a:solidFill>
                  <a:schemeClr val="tx2"/>
                </a:solidFill>
                <a:effectLst/>
                <a:latin typeface="+mn-lt"/>
                <a:ea typeface="Calibri" panose="020F0502020204030204" pitchFamily="34" charset="0"/>
              </a:rPr>
              <a:t>Nanu </a:t>
            </a:r>
            <a:r>
              <a:rPr lang="en-AU" dirty="0">
                <a:effectLst/>
                <a:latin typeface="+mn-lt"/>
                <a:ea typeface="Calibri" panose="020F0502020204030204" pitchFamily="34" charset="0"/>
              </a:rPr>
              <a:t>– with wonder as she </a:t>
            </a:r>
            <a:r>
              <a:rPr lang="en-AU" dirty="0">
                <a:solidFill>
                  <a:schemeClr val="tx2"/>
                </a:solidFill>
                <a:effectLst/>
                <a:latin typeface="+mn-lt"/>
                <a:ea typeface="Calibri" panose="020F0502020204030204" pitchFamily="34" charset="0"/>
              </a:rPr>
              <a:t>placed the still bubbling pot of curry on the table</a:t>
            </a:r>
            <a:r>
              <a:rPr lang="en-AU" dirty="0">
                <a:effectLst/>
                <a:latin typeface="+mn-lt"/>
                <a:ea typeface="Calibri" panose="020F0502020204030204" pitchFamily="34" charset="0"/>
              </a:rPr>
              <a:t>. </a:t>
            </a:r>
            <a:r>
              <a:rPr lang="en-AU" dirty="0">
                <a:solidFill>
                  <a:schemeClr val="tx2"/>
                </a:solidFill>
                <a:effectLst/>
                <a:latin typeface="+mn-lt"/>
                <a:ea typeface="Calibri" panose="020F0502020204030204" pitchFamily="34" charset="0"/>
              </a:rPr>
              <a:t>In her eyes, I see a twinkle.</a:t>
            </a:r>
            <a:r>
              <a:rPr lang="en-AU" dirty="0">
                <a:effectLst/>
                <a:latin typeface="+mn-lt"/>
                <a:ea typeface="Calibri" panose="020F0502020204030204" pitchFamily="34" charset="0"/>
              </a:rPr>
              <a:t> Of love? Of Fairy dust, maybe?’</a:t>
            </a:r>
          </a:p>
          <a:p>
            <a:pPr>
              <a:spcAft>
                <a:spcPts val="4800"/>
              </a:spcAft>
            </a:pPr>
            <a:r>
              <a:rPr lang="en-AU" dirty="0">
                <a:effectLst/>
                <a:latin typeface="+mn-lt"/>
                <a:ea typeface="Calibri" panose="020F0502020204030204" pitchFamily="34" charset="0"/>
              </a:rPr>
              <a:t>Days where my Nanu, </a:t>
            </a:r>
            <a:r>
              <a:rPr lang="en-AU" dirty="0">
                <a:solidFill>
                  <a:schemeClr val="tx2"/>
                </a:solidFill>
                <a:effectLst/>
                <a:latin typeface="+mn-lt"/>
                <a:ea typeface="Calibri" panose="020F0502020204030204" pitchFamily="34" charset="0"/>
              </a:rPr>
              <a:t>old and non-English speaking </a:t>
            </a:r>
            <a:r>
              <a:rPr lang="en-AU" dirty="0">
                <a:effectLst/>
                <a:latin typeface="+mn-lt"/>
                <a:ea typeface="Calibri" panose="020F0502020204030204" pitchFamily="34" charset="0"/>
              </a:rPr>
              <a:t>would walk me to school and back. Though her bones ached and her legs struggled, she'd hold her hand out to me every day as she guided me to school. </a:t>
            </a:r>
            <a:r>
              <a:rPr lang="en-AU" dirty="0">
                <a:solidFill>
                  <a:schemeClr val="tx2"/>
                </a:solidFill>
                <a:effectLst/>
                <a:latin typeface="+mn-lt"/>
                <a:ea typeface="Calibri" panose="020F0502020204030204" pitchFamily="34" charset="0"/>
              </a:rPr>
              <a:t>Though Nanu's hands were warm and welcoming, I refused to hold them. I didn't want anybody to think I associated with her …’</a:t>
            </a:r>
            <a:endParaRPr lang="en-AU" dirty="0">
              <a:solidFill>
                <a:schemeClr val="tx2"/>
              </a:solidFill>
              <a:latin typeface="+mn-lt"/>
            </a:endParaRPr>
          </a:p>
          <a:p>
            <a:pPr marL="342900" indent="-342900">
              <a:buFont typeface="+mj-lt"/>
              <a:buAutoNum type="arabicPeriod"/>
            </a:pPr>
            <a:r>
              <a:rPr lang="en-AU" dirty="0">
                <a:solidFill>
                  <a:schemeClr val="accent2"/>
                </a:solidFill>
                <a:latin typeface="+mn-lt"/>
              </a:rPr>
              <a:t>How does the language used to describe the grandmother create her character and help convey the author’s message?</a:t>
            </a:r>
          </a:p>
        </p:txBody>
      </p:sp>
      <p:sp>
        <p:nvSpPr>
          <p:cNvPr id="2" name="Slide Number Placeholder 1">
            <a:extLst>
              <a:ext uri="{FF2B5EF4-FFF2-40B4-BE49-F238E27FC236}">
                <a16:creationId xmlns:a16="http://schemas.microsoft.com/office/drawing/2014/main" id="{C41A7226-965E-0759-E7C6-0219F0F91C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414066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691F88-DB16-85D7-1403-831EA31E028F}"/>
              </a:ext>
            </a:extLst>
          </p:cNvPr>
          <p:cNvSpPr>
            <a:spLocks noGrp="1"/>
          </p:cNvSpPr>
          <p:nvPr>
            <p:ph type="title"/>
          </p:nvPr>
        </p:nvSpPr>
        <p:spPr/>
        <p:txBody>
          <a:bodyPr/>
          <a:lstStyle/>
          <a:p>
            <a:r>
              <a:rPr lang="en-AU" dirty="0">
                <a:latin typeface="+mj-lt"/>
              </a:rPr>
              <a:t>Extended metaphor</a:t>
            </a:r>
          </a:p>
        </p:txBody>
      </p:sp>
      <p:sp>
        <p:nvSpPr>
          <p:cNvPr id="4" name="Text Placeholder 3">
            <a:extLst>
              <a:ext uri="{FF2B5EF4-FFF2-40B4-BE49-F238E27FC236}">
                <a16:creationId xmlns:a16="http://schemas.microsoft.com/office/drawing/2014/main" id="{C9C5DBF4-04F1-9F5A-E596-9B338324C5E6}"/>
              </a:ext>
            </a:extLst>
          </p:cNvPr>
          <p:cNvSpPr>
            <a:spLocks noGrp="1"/>
          </p:cNvSpPr>
          <p:nvPr>
            <p:ph type="body" sz="quarter" idx="18"/>
          </p:nvPr>
        </p:nvSpPr>
        <p:spPr/>
        <p:txBody>
          <a:bodyPr/>
          <a:lstStyle/>
          <a:p>
            <a:r>
              <a:rPr lang="en-AU" dirty="0">
                <a:latin typeface="+mj-lt"/>
              </a:rPr>
              <a:t>Symbolism</a:t>
            </a:r>
          </a:p>
        </p:txBody>
      </p:sp>
      <p:sp>
        <p:nvSpPr>
          <p:cNvPr id="5" name="Text Placeholder 4">
            <a:extLst>
              <a:ext uri="{FF2B5EF4-FFF2-40B4-BE49-F238E27FC236}">
                <a16:creationId xmlns:a16="http://schemas.microsoft.com/office/drawing/2014/main" id="{D8969F45-4815-9ED7-3D66-FB3F52F775E2}"/>
              </a:ext>
            </a:extLst>
          </p:cNvPr>
          <p:cNvSpPr>
            <a:spLocks noGrp="1"/>
          </p:cNvSpPr>
          <p:nvPr>
            <p:ph type="body" sz="quarter" idx="17"/>
          </p:nvPr>
        </p:nvSpPr>
        <p:spPr/>
        <p:txBody>
          <a:bodyPr/>
          <a:lstStyle/>
          <a:p>
            <a:r>
              <a:rPr lang="en-AU" dirty="0">
                <a:effectLst/>
                <a:latin typeface="+mn-lt"/>
                <a:ea typeface="Aptos" panose="020B0004020202020204" pitchFamily="34" charset="0"/>
              </a:rPr>
              <a:t>In ‘The Masala of My Soul’, the </a:t>
            </a:r>
            <a:r>
              <a:rPr lang="en-AU" dirty="0">
                <a:solidFill>
                  <a:schemeClr val="tx2"/>
                </a:solidFill>
                <a:effectLst/>
                <a:latin typeface="+mn-lt"/>
                <a:ea typeface="Aptos" panose="020B0004020202020204" pitchFamily="34" charset="0"/>
              </a:rPr>
              <a:t>metaphor of masala curry </a:t>
            </a:r>
            <a:r>
              <a:rPr lang="en-AU" dirty="0">
                <a:effectLst/>
                <a:latin typeface="+mn-lt"/>
                <a:ea typeface="Aptos" panose="020B0004020202020204" pitchFamily="34" charset="0"/>
              </a:rPr>
              <a:t>is used to represent a deep connection with family and culture. </a:t>
            </a:r>
          </a:p>
          <a:p>
            <a:r>
              <a:rPr lang="en-AU" dirty="0">
                <a:effectLst/>
                <a:latin typeface="+mn-lt"/>
                <a:ea typeface="Aptos" panose="020B0004020202020204" pitchFamily="34" charset="0"/>
              </a:rPr>
              <a:t>These are signposts for the reader as the author intends to make the meaning of the metaphor clear to the reader in ‘</a:t>
            </a:r>
            <a:r>
              <a:rPr lang="en-AU" dirty="0">
                <a:solidFill>
                  <a:schemeClr val="tx2"/>
                </a:solidFill>
                <a:effectLst/>
                <a:latin typeface="+mn-lt"/>
                <a:ea typeface="Aptos" panose="020B0004020202020204" pitchFamily="34" charset="0"/>
              </a:rPr>
              <a:t>Where I’m from we call that spice’, </a:t>
            </a:r>
            <a:r>
              <a:rPr lang="en-AU" dirty="0">
                <a:effectLst/>
                <a:latin typeface="+mn-lt"/>
                <a:ea typeface="Aptos" panose="020B0004020202020204" pitchFamily="34" charset="0"/>
              </a:rPr>
              <a:t>‘It’s a way of life’ and ‘My beautiful memory takes me back to </a:t>
            </a:r>
            <a:r>
              <a:rPr lang="en-AU" dirty="0">
                <a:solidFill>
                  <a:schemeClr val="tx2"/>
                </a:solidFill>
                <a:effectLst/>
                <a:latin typeface="+mn-lt"/>
                <a:ea typeface="Aptos" panose="020B0004020202020204" pitchFamily="34" charset="0"/>
              </a:rPr>
              <a:t>darker, masala-less days’</a:t>
            </a:r>
            <a:r>
              <a:rPr lang="en-AU" dirty="0">
                <a:effectLst/>
                <a:latin typeface="+mn-lt"/>
                <a:ea typeface="Aptos" panose="020B0004020202020204" pitchFamily="34" charset="0"/>
              </a:rPr>
              <a:t>. Therefore, by extending this metaphor of the masala curry, the author reinforces the significance of culture, identity, and food in the story also which is informed by their personal perspective and experience.</a:t>
            </a:r>
          </a:p>
          <a:p>
            <a:pPr marL="457200" indent="-457200">
              <a:buFont typeface="+mj-lt"/>
              <a:buAutoNum type="arabicPeriod"/>
            </a:pPr>
            <a:r>
              <a:rPr lang="en-AU" dirty="0">
                <a:solidFill>
                  <a:schemeClr val="accent2"/>
                </a:solidFill>
                <a:latin typeface="+mn-lt"/>
              </a:rPr>
              <a:t>What does food symbolise throughout this narrative? </a:t>
            </a:r>
          </a:p>
        </p:txBody>
      </p:sp>
      <p:sp>
        <p:nvSpPr>
          <p:cNvPr id="2" name="Slide Number Placeholder 1">
            <a:extLst>
              <a:ext uri="{FF2B5EF4-FFF2-40B4-BE49-F238E27FC236}">
                <a16:creationId xmlns:a16="http://schemas.microsoft.com/office/drawing/2014/main" id="{ECFECA45-B4BB-F6B2-ACE7-90EC3777BF3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42615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D468D-DC8E-DBE1-7049-3D70F32445D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99852F-CE81-CD29-922B-1292765E4440}"/>
              </a:ext>
            </a:extLst>
          </p:cNvPr>
          <p:cNvSpPr>
            <a:spLocks noGrp="1"/>
          </p:cNvSpPr>
          <p:nvPr>
            <p:ph type="title"/>
          </p:nvPr>
        </p:nvSpPr>
        <p:spPr/>
        <p:txBody>
          <a:bodyPr/>
          <a:lstStyle/>
          <a:p>
            <a:r>
              <a:rPr lang="en-AU" dirty="0">
                <a:latin typeface="+mj-lt"/>
              </a:rPr>
              <a:t>Figurative language</a:t>
            </a:r>
          </a:p>
        </p:txBody>
      </p:sp>
      <p:sp>
        <p:nvSpPr>
          <p:cNvPr id="4" name="Text Placeholder 3">
            <a:extLst>
              <a:ext uri="{FF2B5EF4-FFF2-40B4-BE49-F238E27FC236}">
                <a16:creationId xmlns:a16="http://schemas.microsoft.com/office/drawing/2014/main" id="{CF2D53E4-9014-F060-76D5-C59A8F3474D2}"/>
              </a:ext>
            </a:extLst>
          </p:cNvPr>
          <p:cNvSpPr>
            <a:spLocks noGrp="1"/>
          </p:cNvSpPr>
          <p:nvPr>
            <p:ph type="body" sz="quarter" idx="18"/>
          </p:nvPr>
        </p:nvSpPr>
        <p:spPr/>
        <p:txBody>
          <a:bodyPr/>
          <a:lstStyle/>
          <a:p>
            <a:r>
              <a:rPr lang="en-AU" dirty="0">
                <a:latin typeface="+mj-lt"/>
              </a:rPr>
              <a:t>Descriptive imagery</a:t>
            </a:r>
          </a:p>
        </p:txBody>
      </p:sp>
      <p:sp>
        <p:nvSpPr>
          <p:cNvPr id="5" name="Text Placeholder 4">
            <a:extLst>
              <a:ext uri="{FF2B5EF4-FFF2-40B4-BE49-F238E27FC236}">
                <a16:creationId xmlns:a16="http://schemas.microsoft.com/office/drawing/2014/main" id="{920D9088-0B06-E049-2D4C-1D3747CEC7D5}"/>
              </a:ext>
            </a:extLst>
          </p:cNvPr>
          <p:cNvSpPr>
            <a:spLocks noGrp="1"/>
          </p:cNvSpPr>
          <p:nvPr>
            <p:ph type="body" sz="quarter" idx="17"/>
          </p:nvPr>
        </p:nvSpPr>
        <p:spPr/>
        <p:txBody>
          <a:bodyPr/>
          <a:lstStyle/>
          <a:p>
            <a:r>
              <a:rPr lang="en-AU" dirty="0">
                <a:effectLst/>
                <a:latin typeface="+mn-lt"/>
                <a:ea typeface="Aptos" panose="020B0004020202020204" pitchFamily="34" charset="0"/>
              </a:rPr>
              <a:t>The writer uses </a:t>
            </a:r>
            <a:r>
              <a:rPr lang="en-AU" dirty="0">
                <a:solidFill>
                  <a:schemeClr val="tx2"/>
                </a:solidFill>
                <a:effectLst/>
                <a:latin typeface="+mn-lt"/>
                <a:ea typeface="Aptos" panose="020B0004020202020204" pitchFamily="34" charset="0"/>
              </a:rPr>
              <a:t>vivid sensory details </a:t>
            </a:r>
            <a:r>
              <a:rPr lang="en-AU" dirty="0">
                <a:effectLst/>
                <a:latin typeface="+mn-lt"/>
                <a:ea typeface="Aptos" panose="020B0004020202020204" pitchFamily="34" charset="0"/>
              </a:rPr>
              <a:t>to evoke the experience of cooking and eating traditional food. This is an example of </a:t>
            </a:r>
            <a:r>
              <a:rPr lang="en-AU" dirty="0">
                <a:solidFill>
                  <a:schemeClr val="tx2"/>
                </a:solidFill>
                <a:effectLst/>
                <a:latin typeface="+mn-lt"/>
                <a:ea typeface="Aptos" panose="020B0004020202020204" pitchFamily="34" charset="0"/>
              </a:rPr>
              <a:t>figurative language </a:t>
            </a:r>
            <a:r>
              <a:rPr lang="en-AU" dirty="0">
                <a:effectLst/>
                <a:latin typeface="+mn-lt"/>
                <a:ea typeface="Aptos" panose="020B0004020202020204" pitchFamily="34" charset="0"/>
              </a:rPr>
              <a:t>because it has a meaning beyond the literal  – </a:t>
            </a:r>
            <a:r>
              <a:rPr lang="en-AU" dirty="0">
                <a:latin typeface="+mn-lt"/>
                <a:ea typeface="Aptos" panose="020B0004020202020204" pitchFamily="34" charset="0"/>
              </a:rPr>
              <a:t>the food symbolises something deeper. Notice the </a:t>
            </a:r>
            <a:r>
              <a:rPr lang="en-AU" dirty="0">
                <a:solidFill>
                  <a:schemeClr val="tx2"/>
                </a:solidFill>
                <a:latin typeface="+mn-lt"/>
                <a:ea typeface="Aptos" panose="020B0004020202020204" pitchFamily="34" charset="0"/>
              </a:rPr>
              <a:t>descriptive detail </a:t>
            </a:r>
            <a:r>
              <a:rPr lang="en-AU" dirty="0">
                <a:latin typeface="+mn-lt"/>
                <a:ea typeface="Aptos" panose="020B0004020202020204" pitchFamily="34" charset="0"/>
              </a:rPr>
              <a:t>is very specific – rather than just writing ‘spices’, the author specifies ‘cumin and cardamon’ to create a specific image in the reader’s mind.</a:t>
            </a:r>
          </a:p>
          <a:p>
            <a:endParaRPr lang="en-AU" dirty="0">
              <a:latin typeface="+mn-lt"/>
              <a:ea typeface="Aptos" panose="020B0004020202020204" pitchFamily="34" charset="0"/>
            </a:endParaRPr>
          </a:p>
          <a:p>
            <a:r>
              <a:rPr lang="en-AU" dirty="0">
                <a:effectLst/>
                <a:latin typeface="+mn-lt"/>
                <a:ea typeface="Aptos" panose="020B0004020202020204" pitchFamily="34" charset="0"/>
              </a:rPr>
              <a:t>Phrases like </a:t>
            </a:r>
            <a:r>
              <a:rPr lang="en-AU" dirty="0">
                <a:solidFill>
                  <a:schemeClr val="tx2"/>
                </a:solidFill>
                <a:latin typeface="+mn-lt"/>
                <a:ea typeface="Aptos" panose="020B0004020202020204" pitchFamily="34" charset="0"/>
              </a:rPr>
              <a:t>‘</a:t>
            </a:r>
            <a:r>
              <a:rPr lang="en-AU" dirty="0">
                <a:solidFill>
                  <a:schemeClr val="tx2"/>
                </a:solidFill>
                <a:effectLst/>
                <a:latin typeface="+mn-lt"/>
                <a:ea typeface="Aptos" panose="020B0004020202020204" pitchFamily="34" charset="0"/>
              </a:rPr>
              <a:t>the still bubbling pot of curry’ </a:t>
            </a:r>
            <a:r>
              <a:rPr lang="en-AU" dirty="0">
                <a:effectLst/>
                <a:latin typeface="+mn-lt"/>
                <a:ea typeface="Aptos" panose="020B0004020202020204" pitchFamily="34" charset="0"/>
              </a:rPr>
              <a:t>and </a:t>
            </a:r>
            <a:r>
              <a:rPr lang="en-AU" dirty="0">
                <a:solidFill>
                  <a:schemeClr val="tx2"/>
                </a:solidFill>
                <a:effectLst/>
                <a:latin typeface="+mn-lt"/>
                <a:ea typeface="Aptos" panose="020B0004020202020204" pitchFamily="34" charset="0"/>
              </a:rPr>
              <a:t>‘the aroma of cumin and cardamom’ </a:t>
            </a:r>
            <a:r>
              <a:rPr lang="en-AU" dirty="0">
                <a:effectLst/>
                <a:latin typeface="+mn-lt"/>
                <a:ea typeface="Aptos" panose="020B0004020202020204" pitchFamily="34" charset="0"/>
              </a:rPr>
              <a:t>create a rich, immersive experience that resonates with readers. This </a:t>
            </a:r>
            <a:r>
              <a:rPr lang="en-AU" dirty="0">
                <a:solidFill>
                  <a:schemeClr val="tx2"/>
                </a:solidFill>
                <a:effectLst/>
                <a:latin typeface="+mn-lt"/>
                <a:ea typeface="Aptos" panose="020B0004020202020204" pitchFamily="34" charset="0"/>
              </a:rPr>
              <a:t>sensory language </a:t>
            </a:r>
            <a:r>
              <a:rPr lang="en-AU" dirty="0">
                <a:effectLst/>
                <a:latin typeface="+mn-lt"/>
                <a:ea typeface="Aptos" panose="020B0004020202020204" pitchFamily="34" charset="0"/>
              </a:rPr>
              <a:t>helps convey the warmth and love associated with home and family.</a:t>
            </a:r>
          </a:p>
          <a:p>
            <a:endParaRPr lang="en-AU" dirty="0">
              <a:latin typeface="+mn-lt"/>
            </a:endParaRPr>
          </a:p>
        </p:txBody>
      </p:sp>
      <p:sp>
        <p:nvSpPr>
          <p:cNvPr id="2" name="Slide Number Placeholder 1">
            <a:extLst>
              <a:ext uri="{FF2B5EF4-FFF2-40B4-BE49-F238E27FC236}">
                <a16:creationId xmlns:a16="http://schemas.microsoft.com/office/drawing/2014/main" id="{58CBA4CF-0A3A-6B93-8B43-1B7E476A632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113463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315FEE-FAAC-1C9A-982D-494AFCD29EB1}"/>
              </a:ext>
            </a:extLst>
          </p:cNvPr>
          <p:cNvSpPr>
            <a:spLocks noGrp="1"/>
          </p:cNvSpPr>
          <p:nvPr>
            <p:ph type="title"/>
          </p:nvPr>
        </p:nvSpPr>
        <p:spPr/>
        <p:txBody>
          <a:bodyPr/>
          <a:lstStyle/>
          <a:p>
            <a:r>
              <a:rPr lang="en-AU" dirty="0">
                <a:latin typeface="+mj-lt"/>
              </a:rPr>
              <a:t>Visual imagery</a:t>
            </a:r>
          </a:p>
        </p:txBody>
      </p:sp>
      <p:sp>
        <p:nvSpPr>
          <p:cNvPr id="4" name="Text Placeholder 3">
            <a:extLst>
              <a:ext uri="{FF2B5EF4-FFF2-40B4-BE49-F238E27FC236}">
                <a16:creationId xmlns:a16="http://schemas.microsoft.com/office/drawing/2014/main" id="{B53E6CB0-E340-DD02-E0BB-D4F573C1794E}"/>
              </a:ext>
            </a:extLst>
          </p:cNvPr>
          <p:cNvSpPr>
            <a:spLocks noGrp="1"/>
          </p:cNvSpPr>
          <p:nvPr>
            <p:ph type="body" sz="quarter" idx="18"/>
          </p:nvPr>
        </p:nvSpPr>
        <p:spPr/>
        <p:txBody>
          <a:bodyPr/>
          <a:lstStyle/>
          <a:p>
            <a:r>
              <a:rPr lang="en-AU" dirty="0">
                <a:latin typeface="+mj-lt"/>
              </a:rPr>
              <a:t>Sight</a:t>
            </a:r>
          </a:p>
        </p:txBody>
      </p:sp>
      <p:sp>
        <p:nvSpPr>
          <p:cNvPr id="5" name="Text Placeholder 4">
            <a:extLst>
              <a:ext uri="{FF2B5EF4-FFF2-40B4-BE49-F238E27FC236}">
                <a16:creationId xmlns:a16="http://schemas.microsoft.com/office/drawing/2014/main" id="{CC6D565E-6839-4E93-29C1-23C60A80CEFE}"/>
              </a:ext>
            </a:extLst>
          </p:cNvPr>
          <p:cNvSpPr>
            <a:spLocks noGrp="1"/>
          </p:cNvSpPr>
          <p:nvPr>
            <p:ph type="body" sz="quarter" idx="17"/>
          </p:nvPr>
        </p:nvSpPr>
        <p:spPr/>
        <p:txBody>
          <a:bodyPr/>
          <a:lstStyle/>
          <a:p>
            <a:pPr marL="0" marR="0">
              <a:lnSpc>
                <a:spcPct val="150000"/>
              </a:lnSpc>
              <a:spcBef>
                <a:spcPts val="1200"/>
              </a:spcBef>
            </a:pPr>
            <a:r>
              <a:rPr lang="en-AU" sz="2000" dirty="0">
                <a:effectLst/>
                <a:latin typeface="+mn-lt"/>
                <a:ea typeface="Aptos" panose="020B0004020202020204" pitchFamily="34" charset="0"/>
              </a:rPr>
              <a:t>The author has used visual imagery to describe an exciting and frenetic moment of fun and joy in ‘In my head it </a:t>
            </a:r>
            <a:r>
              <a:rPr lang="en-AU" sz="2000" dirty="0">
                <a:solidFill>
                  <a:schemeClr val="tx2"/>
                </a:solidFill>
                <a:effectLst/>
                <a:latin typeface="+mn-lt"/>
                <a:ea typeface="Aptos" panose="020B0004020202020204" pitchFamily="34" charset="0"/>
              </a:rPr>
              <a:t>repaints memories of hot summer days </a:t>
            </a:r>
            <a:r>
              <a:rPr lang="en-AU" sz="2000" dirty="0">
                <a:effectLst/>
                <a:latin typeface="+mn-lt"/>
                <a:ea typeface="Aptos" panose="020B0004020202020204" pitchFamily="34" charset="0"/>
              </a:rPr>
              <a:t>splashing in the </a:t>
            </a:r>
            <a:r>
              <a:rPr lang="en-AU" sz="2000" dirty="0">
                <a:solidFill>
                  <a:schemeClr val="tx2"/>
                </a:solidFill>
                <a:effectLst/>
                <a:latin typeface="+mn-lt"/>
                <a:ea typeface="Aptos" panose="020B0004020202020204" pitchFamily="34" charset="0"/>
              </a:rPr>
              <a:t>riverbank, </a:t>
            </a:r>
            <a:r>
              <a:rPr lang="en-AU" sz="2000" dirty="0">
                <a:effectLst/>
                <a:latin typeface="+mn-lt"/>
                <a:ea typeface="Aptos" panose="020B0004020202020204" pitchFamily="34" charset="0"/>
              </a:rPr>
              <a:t>flying through </a:t>
            </a:r>
            <a:r>
              <a:rPr lang="en-AU" sz="2000" dirty="0">
                <a:solidFill>
                  <a:schemeClr val="tx2"/>
                </a:solidFill>
                <a:effectLst/>
                <a:latin typeface="+mn-lt"/>
                <a:ea typeface="Aptos" panose="020B0004020202020204" pitchFamily="34" charset="0"/>
              </a:rPr>
              <a:t>rice fields</a:t>
            </a:r>
            <a:r>
              <a:rPr lang="en-AU" sz="2000" dirty="0">
                <a:effectLst/>
                <a:latin typeface="+mn-lt"/>
                <a:ea typeface="Aptos" panose="020B0004020202020204" pitchFamily="34" charset="0"/>
              </a:rPr>
              <a:t>, drowning in </a:t>
            </a:r>
            <a:r>
              <a:rPr lang="en-AU" sz="2000" dirty="0">
                <a:solidFill>
                  <a:schemeClr val="tx2"/>
                </a:solidFill>
                <a:effectLst/>
                <a:latin typeface="+mn-lt"/>
                <a:ea typeface="Aptos" panose="020B0004020202020204" pitchFamily="34" charset="0"/>
              </a:rPr>
              <a:t>confectionary from my village’s local sweet shop’. </a:t>
            </a:r>
          </a:p>
          <a:p>
            <a:pPr marL="0" marR="0">
              <a:lnSpc>
                <a:spcPct val="150000"/>
              </a:lnSpc>
              <a:spcAft>
                <a:spcPts val="4800"/>
              </a:spcAft>
            </a:pPr>
            <a:r>
              <a:rPr lang="en-AU" sz="2000" dirty="0">
                <a:effectLst/>
                <a:latin typeface="+mn-lt"/>
                <a:ea typeface="Aptos" panose="020B0004020202020204" pitchFamily="34" charset="0"/>
              </a:rPr>
              <a:t>The author has also used </a:t>
            </a:r>
            <a:r>
              <a:rPr lang="en-AU" sz="2000" b="1" dirty="0">
                <a:effectLst/>
                <a:latin typeface="+mn-lt"/>
                <a:ea typeface="Aptos" panose="020B0004020202020204" pitchFamily="34" charset="0"/>
              </a:rPr>
              <a:t>hyperbole</a:t>
            </a:r>
            <a:r>
              <a:rPr lang="en-AU" sz="2000" dirty="0">
                <a:effectLst/>
                <a:latin typeface="+mn-lt"/>
                <a:ea typeface="Aptos" panose="020B0004020202020204" pitchFamily="34" charset="0"/>
              </a:rPr>
              <a:t> to emphasise the excitement of this moment. Through these </a:t>
            </a:r>
            <a:r>
              <a:rPr lang="en-AU" sz="2000" b="1" dirty="0">
                <a:effectLst/>
                <a:latin typeface="+mn-lt"/>
                <a:ea typeface="Aptos" panose="020B0004020202020204" pitchFamily="34" charset="0"/>
              </a:rPr>
              <a:t>exaggerations</a:t>
            </a:r>
            <a:r>
              <a:rPr lang="en-AU" sz="2000" dirty="0">
                <a:effectLst/>
                <a:latin typeface="+mn-lt"/>
                <a:ea typeface="Aptos" panose="020B0004020202020204" pitchFamily="34" charset="0"/>
              </a:rPr>
              <a:t>, achieved using </a:t>
            </a:r>
            <a:r>
              <a:rPr lang="en-AU" sz="2000" b="1" dirty="0">
                <a:effectLst/>
                <a:latin typeface="+mn-lt"/>
                <a:ea typeface="Aptos" panose="020B0004020202020204" pitchFamily="34" charset="0"/>
              </a:rPr>
              <a:t>active verbs ‘flying’ and ‘drowning’, </a:t>
            </a:r>
            <a:r>
              <a:rPr lang="en-AU" sz="2000" dirty="0">
                <a:effectLst/>
                <a:latin typeface="+mn-lt"/>
                <a:ea typeface="Aptos" panose="020B0004020202020204" pitchFamily="34" charset="0"/>
              </a:rPr>
              <a:t>a sense of excitement and an insatiable appetite for living this experience, and being present in the moment is achieved.</a:t>
            </a:r>
            <a:endParaRPr lang="en-AU" dirty="0">
              <a:latin typeface="+mn-lt"/>
            </a:endParaRPr>
          </a:p>
          <a:p>
            <a:pPr marL="457200" indent="-457200">
              <a:buFont typeface="+mj-lt"/>
              <a:buAutoNum type="arabicPeriod"/>
            </a:pPr>
            <a:r>
              <a:rPr lang="en-AU" dirty="0">
                <a:solidFill>
                  <a:schemeClr val="accent2"/>
                </a:solidFill>
                <a:latin typeface="+mn-lt"/>
              </a:rPr>
              <a:t>What other senses does the author utilise in the examples above?</a:t>
            </a:r>
          </a:p>
        </p:txBody>
      </p:sp>
      <p:sp>
        <p:nvSpPr>
          <p:cNvPr id="2" name="Slide Number Placeholder 1">
            <a:extLst>
              <a:ext uri="{FF2B5EF4-FFF2-40B4-BE49-F238E27FC236}">
                <a16:creationId xmlns:a16="http://schemas.microsoft.com/office/drawing/2014/main" id="{C5C7DFB8-16FE-D8AC-7051-D3589C4878F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174036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50383-0625-9630-F60A-45B7CF2868D8}"/>
              </a:ext>
            </a:extLst>
          </p:cNvPr>
          <p:cNvSpPr>
            <a:spLocks noGrp="1"/>
          </p:cNvSpPr>
          <p:nvPr>
            <p:ph type="title"/>
          </p:nvPr>
        </p:nvSpPr>
        <p:spPr/>
        <p:txBody>
          <a:bodyPr/>
          <a:lstStyle/>
          <a:p>
            <a:r>
              <a:rPr lang="en-AU" dirty="0">
                <a:latin typeface="+mj-lt"/>
              </a:rPr>
              <a:t>Gustatory imagery</a:t>
            </a:r>
          </a:p>
        </p:txBody>
      </p:sp>
      <p:sp>
        <p:nvSpPr>
          <p:cNvPr id="4" name="Text Placeholder 3">
            <a:extLst>
              <a:ext uri="{FF2B5EF4-FFF2-40B4-BE49-F238E27FC236}">
                <a16:creationId xmlns:a16="http://schemas.microsoft.com/office/drawing/2014/main" id="{8658EFD0-A417-D495-1E6B-CDFB3ADDDACB}"/>
              </a:ext>
            </a:extLst>
          </p:cNvPr>
          <p:cNvSpPr>
            <a:spLocks noGrp="1"/>
          </p:cNvSpPr>
          <p:nvPr>
            <p:ph type="body" sz="quarter" idx="18"/>
          </p:nvPr>
        </p:nvSpPr>
        <p:spPr/>
        <p:txBody>
          <a:bodyPr/>
          <a:lstStyle/>
          <a:p>
            <a:r>
              <a:rPr lang="en-AU" dirty="0">
                <a:latin typeface="+mj-lt"/>
              </a:rPr>
              <a:t>Taste</a:t>
            </a:r>
          </a:p>
        </p:txBody>
      </p:sp>
      <p:sp>
        <p:nvSpPr>
          <p:cNvPr id="5" name="Text Placeholder 4">
            <a:extLst>
              <a:ext uri="{FF2B5EF4-FFF2-40B4-BE49-F238E27FC236}">
                <a16:creationId xmlns:a16="http://schemas.microsoft.com/office/drawing/2014/main" id="{F4778D61-CCDF-2884-999D-FA2187F267E4}"/>
              </a:ext>
            </a:extLst>
          </p:cNvPr>
          <p:cNvSpPr>
            <a:spLocks noGrp="1"/>
          </p:cNvSpPr>
          <p:nvPr>
            <p:ph type="body" sz="quarter" idx="17"/>
          </p:nvPr>
        </p:nvSpPr>
        <p:spPr/>
        <p:txBody>
          <a:bodyPr/>
          <a:lstStyle/>
          <a:p>
            <a:pPr marL="0" marR="0">
              <a:lnSpc>
                <a:spcPct val="150000"/>
              </a:lnSpc>
              <a:spcAft>
                <a:spcPts val="4800"/>
              </a:spcAft>
            </a:pPr>
            <a:r>
              <a:rPr lang="en-AU" sz="2000" dirty="0">
                <a:effectLst/>
                <a:latin typeface="+mn-lt"/>
                <a:ea typeface="Aptos" panose="020B0004020202020204" pitchFamily="34" charset="0"/>
              </a:rPr>
              <a:t>‘Every </a:t>
            </a:r>
            <a:r>
              <a:rPr lang="en-AU" sz="2000" dirty="0">
                <a:solidFill>
                  <a:schemeClr val="tx2"/>
                </a:solidFill>
                <a:effectLst/>
                <a:latin typeface="+mn-lt"/>
                <a:ea typeface="Aptos" panose="020B0004020202020204" pitchFamily="34" charset="0"/>
              </a:rPr>
              <a:t>tickle of turmeric, every zinging of ginger and the torching of my tongue </a:t>
            </a:r>
            <a:r>
              <a:rPr lang="en-AU" sz="2000" dirty="0">
                <a:effectLst/>
                <a:latin typeface="+mn-lt"/>
                <a:ea typeface="Aptos" panose="020B0004020202020204" pitchFamily="34" charset="0"/>
              </a:rPr>
              <a:t>reminded my soul of being home’. </a:t>
            </a:r>
            <a:endParaRPr lang="en-AU" dirty="0">
              <a:latin typeface="+mn-lt"/>
            </a:endParaRPr>
          </a:p>
          <a:p>
            <a:pPr marL="457200" marR="0" indent="-457200">
              <a:lnSpc>
                <a:spcPct val="150000"/>
              </a:lnSpc>
              <a:buFont typeface="+mj-lt"/>
              <a:buAutoNum type="arabicPeriod"/>
            </a:pPr>
            <a:r>
              <a:rPr lang="en-AU" dirty="0">
                <a:solidFill>
                  <a:schemeClr val="accent2"/>
                </a:solidFill>
                <a:latin typeface="+mn-lt"/>
              </a:rPr>
              <a:t>Identify other examples of gustatory imagery used in the story and analyse their effect. </a:t>
            </a:r>
          </a:p>
        </p:txBody>
      </p:sp>
      <p:sp>
        <p:nvSpPr>
          <p:cNvPr id="2" name="Slide Number Placeholder 1">
            <a:extLst>
              <a:ext uri="{FF2B5EF4-FFF2-40B4-BE49-F238E27FC236}">
                <a16:creationId xmlns:a16="http://schemas.microsoft.com/office/drawing/2014/main" id="{9F4FEB74-FFF9-B77D-ABE9-168289B067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275834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9FDF4-2B83-A39D-27E1-1B1C22839A4D}"/>
              </a:ext>
            </a:extLst>
          </p:cNvPr>
          <p:cNvSpPr>
            <a:spLocks noGrp="1"/>
          </p:cNvSpPr>
          <p:nvPr>
            <p:ph type="title"/>
          </p:nvPr>
        </p:nvSpPr>
        <p:spPr/>
        <p:txBody>
          <a:bodyPr/>
          <a:lstStyle/>
          <a:p>
            <a:r>
              <a:rPr lang="en-AU" dirty="0">
                <a:latin typeface="+mj-lt"/>
              </a:rPr>
              <a:t>Olfactory imagery</a:t>
            </a:r>
          </a:p>
        </p:txBody>
      </p:sp>
      <p:sp>
        <p:nvSpPr>
          <p:cNvPr id="4" name="Text Placeholder 3">
            <a:extLst>
              <a:ext uri="{FF2B5EF4-FFF2-40B4-BE49-F238E27FC236}">
                <a16:creationId xmlns:a16="http://schemas.microsoft.com/office/drawing/2014/main" id="{8C77C55E-6D70-BD03-B61C-ED801D9722BD}"/>
              </a:ext>
            </a:extLst>
          </p:cNvPr>
          <p:cNvSpPr>
            <a:spLocks noGrp="1"/>
          </p:cNvSpPr>
          <p:nvPr>
            <p:ph type="body" sz="quarter" idx="18"/>
          </p:nvPr>
        </p:nvSpPr>
        <p:spPr/>
        <p:txBody>
          <a:bodyPr/>
          <a:lstStyle/>
          <a:p>
            <a:r>
              <a:rPr lang="en-AU" dirty="0">
                <a:latin typeface="+mj-lt"/>
              </a:rPr>
              <a:t>Smell</a:t>
            </a:r>
          </a:p>
        </p:txBody>
      </p:sp>
      <p:sp>
        <p:nvSpPr>
          <p:cNvPr id="5" name="Text Placeholder 4">
            <a:extLst>
              <a:ext uri="{FF2B5EF4-FFF2-40B4-BE49-F238E27FC236}">
                <a16:creationId xmlns:a16="http://schemas.microsoft.com/office/drawing/2014/main" id="{944C63FE-350F-6143-9686-DB8E293B6F78}"/>
              </a:ext>
            </a:extLst>
          </p:cNvPr>
          <p:cNvSpPr>
            <a:spLocks noGrp="1"/>
          </p:cNvSpPr>
          <p:nvPr>
            <p:ph type="body" sz="quarter" idx="17"/>
          </p:nvPr>
        </p:nvSpPr>
        <p:spPr/>
        <p:txBody>
          <a:bodyPr/>
          <a:lstStyle/>
          <a:p>
            <a:pPr>
              <a:spcAft>
                <a:spcPts val="4800"/>
              </a:spcAft>
            </a:pPr>
            <a:r>
              <a:rPr lang="en-AU" dirty="0">
                <a:effectLst/>
                <a:latin typeface="+mn-lt"/>
                <a:ea typeface="Calibri" panose="020F0502020204030204" pitchFamily="34" charset="0"/>
              </a:rPr>
              <a:t>‘I’m embraced by </a:t>
            </a:r>
            <a:r>
              <a:rPr lang="en-AU" dirty="0">
                <a:solidFill>
                  <a:schemeClr val="tx2"/>
                </a:solidFill>
                <a:effectLst/>
                <a:latin typeface="+mn-lt"/>
                <a:ea typeface="Calibri" panose="020F0502020204030204" pitchFamily="34" charset="0"/>
              </a:rPr>
              <a:t>the aroma of cumin and cardamom, saffron and cinnamon, garam masala and garlic</a:t>
            </a:r>
            <a:r>
              <a:rPr lang="en-AU" dirty="0">
                <a:effectLst/>
                <a:latin typeface="+mn-lt"/>
                <a:ea typeface="Calibri" panose="020F0502020204030204" pitchFamily="34" charset="0"/>
              </a:rPr>
              <a:t>.’</a:t>
            </a:r>
          </a:p>
          <a:p>
            <a:pPr>
              <a:spcAft>
                <a:spcPts val="4800"/>
              </a:spcAft>
            </a:pPr>
            <a:r>
              <a:rPr lang="en-AU" dirty="0">
                <a:latin typeface="+mn-lt"/>
              </a:rPr>
              <a:t>Note that this example also </a:t>
            </a:r>
            <a:r>
              <a:rPr lang="en-AU" b="1" dirty="0">
                <a:latin typeface="+mn-lt"/>
              </a:rPr>
              <a:t>personifies</a:t>
            </a:r>
            <a:r>
              <a:rPr lang="en-AU" dirty="0">
                <a:latin typeface="+mn-lt"/>
              </a:rPr>
              <a:t> the spices. </a:t>
            </a:r>
            <a:r>
              <a:rPr lang="en-AU" b="1" dirty="0">
                <a:latin typeface="+mn-lt"/>
              </a:rPr>
              <a:t>Personification</a:t>
            </a:r>
            <a:r>
              <a:rPr lang="en-AU" dirty="0">
                <a:latin typeface="+mn-lt"/>
              </a:rPr>
              <a:t> is also seen in ‘</a:t>
            </a:r>
            <a:r>
              <a:rPr lang="en-AU" b="1" dirty="0">
                <a:effectLst/>
                <a:latin typeface="+mn-lt"/>
                <a:ea typeface="Calibri" panose="020F0502020204030204" pitchFamily="34" charset="0"/>
              </a:rPr>
              <a:t>the taste of home hugs me tight,’</a:t>
            </a:r>
            <a:r>
              <a:rPr lang="en-AU" dirty="0">
                <a:effectLst/>
                <a:latin typeface="+mn-lt"/>
                <a:ea typeface="Calibri" panose="020F0502020204030204" pitchFamily="34" charset="0"/>
              </a:rPr>
              <a:t> symbolising </a:t>
            </a:r>
            <a:r>
              <a:rPr lang="en-AU" dirty="0">
                <a:latin typeface="+mn-lt"/>
                <a:ea typeface="Calibri" panose="020F0502020204030204" pitchFamily="34" charset="0"/>
              </a:rPr>
              <a:t>Tahsin’s </a:t>
            </a:r>
            <a:r>
              <a:rPr lang="en-AU" dirty="0">
                <a:effectLst/>
                <a:latin typeface="+mn-lt"/>
                <a:ea typeface="Calibri" panose="020F0502020204030204" pitchFamily="34" charset="0"/>
              </a:rPr>
              <a:t>eventual acceptance of her cultural heritage.</a:t>
            </a:r>
            <a:endParaRPr lang="en-AU" b="1" dirty="0">
              <a:latin typeface="+mn-lt"/>
            </a:endParaRPr>
          </a:p>
          <a:p>
            <a:pPr marL="457200" indent="-457200">
              <a:spcAft>
                <a:spcPts val="4800"/>
              </a:spcAft>
              <a:buFont typeface="+mj-lt"/>
              <a:buAutoNum type="arabicPeriod"/>
            </a:pPr>
            <a:r>
              <a:rPr lang="en-AU" dirty="0">
                <a:solidFill>
                  <a:schemeClr val="accent2"/>
                </a:solidFill>
                <a:latin typeface="+mn-lt"/>
              </a:rPr>
              <a:t>Identify other examples of olfactory imagery used in the story and analyse their effect. </a:t>
            </a:r>
          </a:p>
        </p:txBody>
      </p:sp>
      <p:sp>
        <p:nvSpPr>
          <p:cNvPr id="2" name="Slide Number Placeholder 1">
            <a:extLst>
              <a:ext uri="{FF2B5EF4-FFF2-40B4-BE49-F238E27FC236}">
                <a16:creationId xmlns:a16="http://schemas.microsoft.com/office/drawing/2014/main" id="{C7D5FFCA-A919-C7CD-6905-C9A58F4F89C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324786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3C9069-4E2D-E2F5-B11C-92983E9DAB40}"/>
              </a:ext>
            </a:extLst>
          </p:cNvPr>
          <p:cNvSpPr>
            <a:spLocks noGrp="1"/>
          </p:cNvSpPr>
          <p:nvPr>
            <p:ph type="title"/>
          </p:nvPr>
        </p:nvSpPr>
        <p:spPr/>
        <p:txBody>
          <a:bodyPr/>
          <a:lstStyle/>
          <a:p>
            <a:r>
              <a:rPr lang="en-AU" dirty="0">
                <a:latin typeface="+mj-lt"/>
              </a:rPr>
              <a:t>Tactile imagery</a:t>
            </a:r>
          </a:p>
        </p:txBody>
      </p:sp>
      <p:sp>
        <p:nvSpPr>
          <p:cNvPr id="4" name="Text Placeholder 3">
            <a:extLst>
              <a:ext uri="{FF2B5EF4-FFF2-40B4-BE49-F238E27FC236}">
                <a16:creationId xmlns:a16="http://schemas.microsoft.com/office/drawing/2014/main" id="{DE1F51E8-A5BD-0237-46D6-3C74DDD40AED}"/>
              </a:ext>
            </a:extLst>
          </p:cNvPr>
          <p:cNvSpPr>
            <a:spLocks noGrp="1"/>
          </p:cNvSpPr>
          <p:nvPr>
            <p:ph type="body" sz="quarter" idx="18"/>
          </p:nvPr>
        </p:nvSpPr>
        <p:spPr/>
        <p:txBody>
          <a:bodyPr/>
          <a:lstStyle/>
          <a:p>
            <a:r>
              <a:rPr lang="en-AU" dirty="0">
                <a:latin typeface="+mj-lt"/>
              </a:rPr>
              <a:t>Touch and bodily feeling</a:t>
            </a:r>
          </a:p>
        </p:txBody>
      </p:sp>
      <p:sp>
        <p:nvSpPr>
          <p:cNvPr id="5" name="Text Placeholder 4">
            <a:extLst>
              <a:ext uri="{FF2B5EF4-FFF2-40B4-BE49-F238E27FC236}">
                <a16:creationId xmlns:a16="http://schemas.microsoft.com/office/drawing/2014/main" id="{41B3E571-C587-6B93-0C38-75AEDA71BC88}"/>
              </a:ext>
            </a:extLst>
          </p:cNvPr>
          <p:cNvSpPr>
            <a:spLocks noGrp="1"/>
          </p:cNvSpPr>
          <p:nvPr>
            <p:ph type="body" sz="quarter" idx="17"/>
          </p:nvPr>
        </p:nvSpPr>
        <p:spPr/>
        <p:txBody>
          <a:bodyPr/>
          <a:lstStyle/>
          <a:p>
            <a:pPr>
              <a:spcAft>
                <a:spcPts val="4800"/>
              </a:spcAft>
            </a:pPr>
            <a:r>
              <a:rPr lang="en-AU" dirty="0">
                <a:effectLst/>
                <a:latin typeface="+mn-lt"/>
                <a:ea typeface="Calibri" panose="020F0502020204030204" pitchFamily="34" charset="0"/>
              </a:rPr>
              <a:t>‘giggling on the way to the farm </a:t>
            </a:r>
            <a:r>
              <a:rPr lang="en-AU" dirty="0">
                <a:solidFill>
                  <a:schemeClr val="tx2"/>
                </a:solidFill>
                <a:effectLst/>
                <a:latin typeface="+mn-lt"/>
                <a:ea typeface="Calibri" panose="020F0502020204030204" pitchFamily="34" charset="0"/>
              </a:rPr>
              <a:t>till our bellies ached’</a:t>
            </a:r>
            <a:endParaRPr lang="en-AU" dirty="0">
              <a:latin typeface="+mn-lt"/>
              <a:ea typeface="Calibri" panose="020F0502020204030204" pitchFamily="34" charset="0"/>
            </a:endParaRPr>
          </a:p>
          <a:p>
            <a:pPr>
              <a:spcAft>
                <a:spcPts val="4800"/>
              </a:spcAft>
            </a:pPr>
            <a:r>
              <a:rPr lang="en-AU" dirty="0">
                <a:effectLst/>
                <a:latin typeface="+mn-lt"/>
                <a:ea typeface="Calibri" panose="020F0502020204030204" pitchFamily="34" charset="0"/>
              </a:rPr>
              <a:t>‘Though Nanu's </a:t>
            </a:r>
            <a:r>
              <a:rPr lang="en-AU" dirty="0">
                <a:solidFill>
                  <a:schemeClr val="tx2"/>
                </a:solidFill>
                <a:effectLst/>
                <a:latin typeface="+mn-lt"/>
                <a:ea typeface="Calibri" panose="020F0502020204030204" pitchFamily="34" charset="0"/>
              </a:rPr>
              <a:t>hands were warm and welcoming</a:t>
            </a:r>
            <a:r>
              <a:rPr lang="en-AU" dirty="0">
                <a:effectLst/>
                <a:latin typeface="+mn-lt"/>
                <a:ea typeface="Calibri" panose="020F0502020204030204" pitchFamily="34" charset="0"/>
              </a:rPr>
              <a:t>, I refused to hold them.’</a:t>
            </a:r>
            <a:endParaRPr lang="en-AU" dirty="0">
              <a:latin typeface="+mn-lt"/>
            </a:endParaRPr>
          </a:p>
          <a:p>
            <a:pPr marL="457200" indent="-457200">
              <a:spcAft>
                <a:spcPts val="4800"/>
              </a:spcAft>
              <a:buFont typeface="+mj-lt"/>
              <a:buAutoNum type="arabicPeriod"/>
            </a:pPr>
            <a:r>
              <a:rPr lang="en-AU" dirty="0">
                <a:solidFill>
                  <a:schemeClr val="accent2"/>
                </a:solidFill>
                <a:latin typeface="+mn-lt"/>
              </a:rPr>
              <a:t>Analyse the symbolism of these images of what the writer can touch and feel.</a:t>
            </a:r>
          </a:p>
        </p:txBody>
      </p:sp>
      <p:sp>
        <p:nvSpPr>
          <p:cNvPr id="2" name="Slide Number Placeholder 1">
            <a:extLst>
              <a:ext uri="{FF2B5EF4-FFF2-40B4-BE49-F238E27FC236}">
                <a16:creationId xmlns:a16="http://schemas.microsoft.com/office/drawing/2014/main" id="{0668C22E-90E9-B305-68E5-831C26CB41F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355280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9AA7EA-983F-CBF2-0C36-27BCF6C16ECE}"/>
              </a:ext>
            </a:extLst>
          </p:cNvPr>
          <p:cNvSpPr>
            <a:spLocks noGrp="1"/>
          </p:cNvSpPr>
          <p:nvPr>
            <p:ph type="title"/>
          </p:nvPr>
        </p:nvSpPr>
        <p:spPr/>
        <p:txBody>
          <a:bodyPr/>
          <a:lstStyle/>
          <a:p>
            <a:r>
              <a:rPr lang="en-AU" dirty="0">
                <a:latin typeface="+mj-lt"/>
              </a:rPr>
              <a:t>Personal anecdotes</a:t>
            </a:r>
          </a:p>
        </p:txBody>
      </p:sp>
      <p:sp>
        <p:nvSpPr>
          <p:cNvPr id="4" name="Text Placeholder 3">
            <a:extLst>
              <a:ext uri="{FF2B5EF4-FFF2-40B4-BE49-F238E27FC236}">
                <a16:creationId xmlns:a16="http://schemas.microsoft.com/office/drawing/2014/main" id="{AE825C83-9909-6F16-D0E5-ACEFE31340DF}"/>
              </a:ext>
            </a:extLst>
          </p:cNvPr>
          <p:cNvSpPr>
            <a:spLocks noGrp="1"/>
          </p:cNvSpPr>
          <p:nvPr>
            <p:ph type="body" sz="quarter" idx="18"/>
          </p:nvPr>
        </p:nvSpPr>
        <p:spPr/>
        <p:txBody>
          <a:bodyPr/>
          <a:lstStyle/>
          <a:p>
            <a:r>
              <a:rPr lang="en-AU" dirty="0">
                <a:latin typeface="+mj-lt"/>
              </a:rPr>
              <a:t>Memories written in first-person point of view</a:t>
            </a:r>
          </a:p>
        </p:txBody>
      </p:sp>
      <p:sp>
        <p:nvSpPr>
          <p:cNvPr id="5" name="Text Placeholder 4">
            <a:extLst>
              <a:ext uri="{FF2B5EF4-FFF2-40B4-BE49-F238E27FC236}">
                <a16:creationId xmlns:a16="http://schemas.microsoft.com/office/drawing/2014/main" id="{0BEAD749-2886-FFBB-FBDD-2917EA6C2BD9}"/>
              </a:ext>
            </a:extLst>
          </p:cNvPr>
          <p:cNvSpPr>
            <a:spLocks noGrp="1"/>
          </p:cNvSpPr>
          <p:nvPr>
            <p:ph type="body" sz="quarter" idx="17"/>
          </p:nvPr>
        </p:nvSpPr>
        <p:spPr/>
        <p:txBody>
          <a:bodyPr/>
          <a:lstStyle/>
          <a:p>
            <a:r>
              <a:rPr lang="en-AU" dirty="0">
                <a:effectLst/>
                <a:latin typeface="+mn-lt"/>
                <a:ea typeface="Aptos" panose="020B0004020202020204" pitchFamily="34" charset="0"/>
              </a:rPr>
              <a:t>The narrative structure includes </a:t>
            </a:r>
            <a:r>
              <a:rPr lang="en-AU" b="1" dirty="0">
                <a:effectLst/>
                <a:latin typeface="+mn-lt"/>
                <a:ea typeface="Aptos" panose="020B0004020202020204" pitchFamily="34" charset="0"/>
              </a:rPr>
              <a:t>personal memories </a:t>
            </a:r>
            <a:r>
              <a:rPr lang="en-AU" dirty="0">
                <a:effectLst/>
                <a:latin typeface="+mn-lt"/>
                <a:ea typeface="Aptos" panose="020B0004020202020204" pitchFamily="34" charset="0"/>
              </a:rPr>
              <a:t>that provide insight into the author’s childhood. </a:t>
            </a:r>
          </a:p>
          <a:p>
            <a:pPr>
              <a:spcAft>
                <a:spcPts val="4800"/>
              </a:spcAft>
            </a:pPr>
            <a:r>
              <a:rPr lang="en-AU" dirty="0">
                <a:latin typeface="+mn-lt"/>
                <a:ea typeface="Aptos" panose="020B0004020202020204" pitchFamily="34" charset="0"/>
              </a:rPr>
              <a:t>The </a:t>
            </a:r>
            <a:r>
              <a:rPr lang="en-AU" dirty="0">
                <a:solidFill>
                  <a:schemeClr val="tx2"/>
                </a:solidFill>
                <a:latin typeface="+mn-lt"/>
                <a:ea typeface="Aptos" panose="020B0004020202020204" pitchFamily="34" charset="0"/>
              </a:rPr>
              <a:t>first-person point of view </a:t>
            </a:r>
            <a:r>
              <a:rPr lang="en-AU" dirty="0">
                <a:latin typeface="+mn-lt"/>
                <a:ea typeface="Aptos" panose="020B0004020202020204" pitchFamily="34" charset="0"/>
              </a:rPr>
              <a:t>also creates an authentic narrative voice and allows the reader to connect with the story and empathise with the persona.</a:t>
            </a:r>
          </a:p>
          <a:p>
            <a:r>
              <a:rPr lang="en-AU" dirty="0">
                <a:effectLst/>
                <a:latin typeface="+mn-lt"/>
                <a:ea typeface="Calibri" panose="020F0502020204030204" pitchFamily="34" charset="0"/>
              </a:rPr>
              <a:t>It reminds </a:t>
            </a:r>
            <a:r>
              <a:rPr lang="en-AU" dirty="0">
                <a:solidFill>
                  <a:schemeClr val="tx2"/>
                </a:solidFill>
                <a:effectLst/>
                <a:latin typeface="+mn-lt"/>
                <a:ea typeface="Calibri" panose="020F0502020204030204" pitchFamily="34" charset="0"/>
              </a:rPr>
              <a:t>me</a:t>
            </a:r>
            <a:r>
              <a:rPr lang="en-AU" dirty="0">
                <a:effectLst/>
                <a:latin typeface="+mn-lt"/>
                <a:ea typeface="Calibri" panose="020F0502020204030204" pitchFamily="34" charset="0"/>
              </a:rPr>
              <a:t> of </a:t>
            </a:r>
            <a:r>
              <a:rPr lang="en-AU" dirty="0">
                <a:solidFill>
                  <a:schemeClr val="tx2"/>
                </a:solidFill>
                <a:effectLst/>
                <a:latin typeface="+mn-lt"/>
                <a:ea typeface="Calibri" panose="020F0502020204030204" pitchFamily="34" charset="0"/>
              </a:rPr>
              <a:t>my</a:t>
            </a:r>
            <a:r>
              <a:rPr lang="en-AU" dirty="0">
                <a:effectLst/>
                <a:latin typeface="+mn-lt"/>
                <a:ea typeface="Calibri" panose="020F0502020204030204" pitchFamily="34" charset="0"/>
              </a:rPr>
              <a:t> cousins' loving smiles;</a:t>
            </a:r>
            <a:endParaRPr lang="en-AU" dirty="0">
              <a:latin typeface="+mn-lt"/>
              <a:ea typeface="Aptos" panose="020B0004020202020204" pitchFamily="34" charset="0"/>
            </a:endParaRPr>
          </a:p>
          <a:p>
            <a:r>
              <a:rPr lang="en-AU" dirty="0">
                <a:solidFill>
                  <a:schemeClr val="tx2"/>
                </a:solidFill>
                <a:effectLst/>
                <a:latin typeface="+mn-lt"/>
                <a:ea typeface="Calibri" panose="020F0502020204030204" pitchFamily="34" charset="0"/>
              </a:rPr>
              <a:t>I</a:t>
            </a:r>
            <a:r>
              <a:rPr lang="en-AU" dirty="0">
                <a:effectLst/>
                <a:latin typeface="+mn-lt"/>
                <a:ea typeface="Calibri" panose="020F0502020204030204" pitchFamily="34" charset="0"/>
              </a:rPr>
              <a:t> stole whitening creams from </a:t>
            </a:r>
            <a:r>
              <a:rPr lang="en-AU" dirty="0">
                <a:solidFill>
                  <a:schemeClr val="tx2"/>
                </a:solidFill>
                <a:effectLst/>
                <a:latin typeface="+mn-lt"/>
                <a:ea typeface="Calibri" panose="020F0502020204030204" pitchFamily="34" charset="0"/>
              </a:rPr>
              <a:t>my</a:t>
            </a:r>
            <a:r>
              <a:rPr lang="en-AU" dirty="0">
                <a:effectLst/>
                <a:latin typeface="+mn-lt"/>
                <a:ea typeface="Calibri" panose="020F0502020204030204" pitchFamily="34" charset="0"/>
              </a:rPr>
              <a:t> auntie's cabinets,</a:t>
            </a:r>
          </a:p>
          <a:p>
            <a:r>
              <a:rPr lang="en-AU" dirty="0">
                <a:solidFill>
                  <a:schemeClr val="tx2"/>
                </a:solidFill>
                <a:effectLst/>
                <a:latin typeface="+mn-lt"/>
                <a:ea typeface="Calibri" panose="020F0502020204030204" pitchFamily="34" charset="0"/>
              </a:rPr>
              <a:t>I </a:t>
            </a:r>
            <a:r>
              <a:rPr lang="en-AU" dirty="0">
                <a:effectLst/>
                <a:latin typeface="+mn-lt"/>
                <a:ea typeface="Calibri" panose="020F0502020204030204" pitchFamily="34" charset="0"/>
              </a:rPr>
              <a:t>cut jeans into shorts,</a:t>
            </a:r>
            <a:endParaRPr lang="en-AU" dirty="0">
              <a:effectLst/>
              <a:latin typeface="+mn-lt"/>
              <a:ea typeface="Aptos" panose="020B0004020202020204" pitchFamily="34" charset="0"/>
            </a:endParaRPr>
          </a:p>
          <a:p>
            <a:pPr marL="457200" indent="-457200">
              <a:buFont typeface="+mj-lt"/>
              <a:buAutoNum type="arabicPeriod"/>
            </a:pPr>
            <a:r>
              <a:rPr lang="en-AU" dirty="0">
                <a:solidFill>
                  <a:schemeClr val="accent2"/>
                </a:solidFill>
                <a:latin typeface="+mn-lt"/>
              </a:rPr>
              <a:t>How do the writer’s use of anecdotes and first-person pronouns impact upon the reader?</a:t>
            </a:r>
          </a:p>
        </p:txBody>
      </p:sp>
      <p:sp>
        <p:nvSpPr>
          <p:cNvPr id="2" name="Slide Number Placeholder 1">
            <a:extLst>
              <a:ext uri="{FF2B5EF4-FFF2-40B4-BE49-F238E27FC236}">
                <a16:creationId xmlns:a16="http://schemas.microsoft.com/office/drawing/2014/main" id="{2A2ADB02-488F-2963-F0E4-ABC63D0CF8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319994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53A767-D4D7-84C2-E27F-47C19D6EEEA4}"/>
              </a:ext>
            </a:extLst>
          </p:cNvPr>
          <p:cNvSpPr>
            <a:spLocks noGrp="1"/>
          </p:cNvSpPr>
          <p:nvPr>
            <p:ph type="title"/>
          </p:nvPr>
        </p:nvSpPr>
        <p:spPr/>
        <p:txBody>
          <a:bodyPr/>
          <a:lstStyle/>
          <a:p>
            <a:r>
              <a:rPr lang="en-AU" dirty="0">
                <a:latin typeface="+mj-lt"/>
              </a:rPr>
              <a:t>Contrast and conflict</a:t>
            </a:r>
          </a:p>
        </p:txBody>
      </p:sp>
      <p:sp>
        <p:nvSpPr>
          <p:cNvPr id="4" name="Text Placeholder 3">
            <a:extLst>
              <a:ext uri="{FF2B5EF4-FFF2-40B4-BE49-F238E27FC236}">
                <a16:creationId xmlns:a16="http://schemas.microsoft.com/office/drawing/2014/main" id="{0EB974B6-B81A-682C-FFD2-6756842A850C}"/>
              </a:ext>
            </a:extLst>
          </p:cNvPr>
          <p:cNvSpPr>
            <a:spLocks noGrp="1"/>
          </p:cNvSpPr>
          <p:nvPr>
            <p:ph type="body" sz="quarter" idx="18"/>
          </p:nvPr>
        </p:nvSpPr>
        <p:spPr/>
        <p:txBody>
          <a:bodyPr/>
          <a:lstStyle/>
          <a:p>
            <a:r>
              <a:rPr lang="en-AU" dirty="0">
                <a:latin typeface="+mj-lt"/>
              </a:rPr>
              <a:t>Contrasting conjunctions and temporal markers</a:t>
            </a:r>
          </a:p>
        </p:txBody>
      </p:sp>
      <p:sp>
        <p:nvSpPr>
          <p:cNvPr id="5" name="Text Placeholder 4">
            <a:extLst>
              <a:ext uri="{FF2B5EF4-FFF2-40B4-BE49-F238E27FC236}">
                <a16:creationId xmlns:a16="http://schemas.microsoft.com/office/drawing/2014/main" id="{EC8F8E84-4472-033A-2D91-DA6DF8C81E41}"/>
              </a:ext>
            </a:extLst>
          </p:cNvPr>
          <p:cNvSpPr>
            <a:spLocks noGrp="1"/>
          </p:cNvSpPr>
          <p:nvPr>
            <p:ph type="body" sz="quarter" idx="17"/>
          </p:nvPr>
        </p:nvSpPr>
        <p:spPr/>
        <p:txBody>
          <a:bodyPr/>
          <a:lstStyle/>
          <a:p>
            <a:pPr marL="0" marR="0">
              <a:lnSpc>
                <a:spcPct val="150000"/>
              </a:lnSpc>
              <a:spcAft>
                <a:spcPts val="2400"/>
              </a:spcAft>
            </a:pPr>
            <a:r>
              <a:rPr lang="en-AU" sz="1800" dirty="0">
                <a:solidFill>
                  <a:schemeClr val="tx2"/>
                </a:solidFill>
                <a:effectLst/>
                <a:latin typeface="+mn-lt"/>
                <a:ea typeface="Aptos" panose="020B0004020202020204" pitchFamily="34" charset="0"/>
              </a:rPr>
              <a:t>Contrasting conjunctions</a:t>
            </a:r>
            <a:r>
              <a:rPr lang="en-AU" sz="1800" dirty="0">
                <a:effectLst/>
                <a:latin typeface="+mn-lt"/>
                <a:ea typeface="Aptos" panose="020B0004020202020204" pitchFamily="34" charset="0"/>
              </a:rPr>
              <a:t>, such as "but," "although," and "yet," are employed to highlight differences between the writer's past and present experiences, as well as between conflicting emotions.</a:t>
            </a:r>
          </a:p>
          <a:p>
            <a:pPr marL="0" marR="0">
              <a:lnSpc>
                <a:spcPct val="150000"/>
              </a:lnSpc>
              <a:spcAft>
                <a:spcPts val="2400"/>
              </a:spcAft>
            </a:pPr>
            <a:r>
              <a:rPr lang="en-AU" sz="1800" b="1" kern="0" dirty="0">
                <a:effectLst/>
                <a:latin typeface="+mn-lt"/>
                <a:ea typeface="Aptos" panose="020B0004020202020204" pitchFamily="34" charset="0"/>
              </a:rPr>
              <a:t>Temporal markers,</a:t>
            </a:r>
            <a:r>
              <a:rPr lang="en-AU" sz="1800" kern="0" dirty="0">
                <a:effectLst/>
                <a:latin typeface="+mn-lt"/>
                <a:ea typeface="Aptos" panose="020B0004020202020204" pitchFamily="34" charset="0"/>
              </a:rPr>
              <a:t> words or phrases that indicate time and help establish a sequence of events, are used to structure the narrative and guide the reader through her journey of self-discovery and cultural identity. </a:t>
            </a:r>
            <a:endParaRPr lang="en-AU" sz="1800" dirty="0">
              <a:effectLst/>
              <a:latin typeface="+mn-lt"/>
              <a:ea typeface="Aptos" panose="020B0004020202020204" pitchFamily="34" charset="0"/>
            </a:endParaRPr>
          </a:p>
          <a:p>
            <a:pPr marL="342900" indent="-342900">
              <a:spcAft>
                <a:spcPts val="2400"/>
              </a:spcAft>
              <a:buFont typeface="+mj-lt"/>
              <a:buAutoNum type="arabicPeriod"/>
            </a:pPr>
            <a:r>
              <a:rPr lang="en-AU" sz="1800" dirty="0">
                <a:solidFill>
                  <a:schemeClr val="accent2"/>
                </a:solidFill>
                <a:latin typeface="+mn-lt"/>
              </a:rPr>
              <a:t>Highlight the use of conjunctions throughout the narrative as well as temporal markers. </a:t>
            </a:r>
          </a:p>
          <a:p>
            <a:pPr marL="342900" indent="-342900">
              <a:spcAft>
                <a:spcPts val="2400"/>
              </a:spcAft>
              <a:buFont typeface="+mj-lt"/>
              <a:buAutoNum type="arabicPeriod"/>
            </a:pPr>
            <a:r>
              <a:rPr lang="en-AU" sz="1800" dirty="0">
                <a:solidFill>
                  <a:schemeClr val="accent2"/>
                </a:solidFill>
                <a:latin typeface="+mn-lt"/>
              </a:rPr>
              <a:t>Analyse how </a:t>
            </a:r>
            <a:r>
              <a:rPr lang="en-AU" sz="1800" dirty="0">
                <a:solidFill>
                  <a:schemeClr val="accent2"/>
                </a:solidFill>
                <a:effectLst/>
                <a:latin typeface="+mn-lt"/>
                <a:ea typeface="Calibri" panose="020F0502020204030204" pitchFamily="34" charset="0"/>
              </a:rPr>
              <a:t>Tanisha Tahsin structures her narrative to create contrast between past and present as well as highlighting her inner conflict.</a:t>
            </a:r>
            <a:endParaRPr lang="en-AU" sz="1800" dirty="0">
              <a:solidFill>
                <a:schemeClr val="accent2"/>
              </a:solidFill>
              <a:latin typeface="+mn-lt"/>
            </a:endParaRPr>
          </a:p>
          <a:p>
            <a:pPr marL="0" marR="0">
              <a:lnSpc>
                <a:spcPct val="150000"/>
              </a:lnSpc>
              <a:spcAft>
                <a:spcPts val="2400"/>
              </a:spcAft>
            </a:pPr>
            <a:endParaRPr lang="en-AU" sz="1800" dirty="0">
              <a:effectLst/>
              <a:latin typeface="+mn-lt"/>
              <a:ea typeface="Aptos" panose="020B0004020202020204" pitchFamily="34" charset="0"/>
            </a:endParaRPr>
          </a:p>
          <a:p>
            <a:pPr>
              <a:spcAft>
                <a:spcPts val="2400"/>
              </a:spcAft>
            </a:pPr>
            <a:endParaRPr lang="en-AU" sz="1800" dirty="0">
              <a:latin typeface="+mn-lt"/>
            </a:endParaRPr>
          </a:p>
        </p:txBody>
      </p:sp>
      <p:sp>
        <p:nvSpPr>
          <p:cNvPr id="2" name="Slide Number Placeholder 1">
            <a:extLst>
              <a:ext uri="{FF2B5EF4-FFF2-40B4-BE49-F238E27FC236}">
                <a16:creationId xmlns:a16="http://schemas.microsoft.com/office/drawing/2014/main" id="{F709361E-3007-0B9F-4B49-9DCD14F120A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201391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3D60F-8C81-1F85-5098-B2633523ADD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146228F-2903-2A78-3AD8-86BE46B27C15}"/>
              </a:ext>
            </a:extLst>
          </p:cNvPr>
          <p:cNvSpPr>
            <a:spLocks noGrp="1"/>
          </p:cNvSpPr>
          <p:nvPr>
            <p:ph type="ctrTitle"/>
          </p:nvPr>
        </p:nvSpPr>
        <p:spPr/>
        <p:txBody>
          <a:bodyPr/>
          <a:lstStyle/>
          <a:p>
            <a:r>
              <a:rPr lang="en-AU" dirty="0">
                <a:latin typeface="+mj-lt"/>
              </a:rPr>
              <a:t>Persuasive language forms and features</a:t>
            </a:r>
          </a:p>
        </p:txBody>
      </p:sp>
    </p:spTree>
    <p:extLst>
      <p:ext uri="{BB962C8B-B14F-4D97-AF65-F5344CB8AC3E}">
        <p14:creationId xmlns:p14="http://schemas.microsoft.com/office/powerpoint/2010/main" val="353540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Calibri" panose="020F0502020204030204" pitchFamily="34" charset="0"/>
              </a:rPr>
              <a:t>Phase 4 – text annotations – Tahsin</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5 – 9.1 </a:t>
            </a:r>
          </a:p>
        </p:txBody>
      </p:sp>
      <p:sp>
        <p:nvSpPr>
          <p:cNvPr id="12" name="Text Placeholder 11">
            <a:extLst>
              <a:ext uri="{FF2B5EF4-FFF2-40B4-BE49-F238E27FC236}">
                <a16:creationId xmlns:a16="http://schemas.microsoft.com/office/drawing/2014/main" id="{88D0A40B-46F5-E46A-AF1E-DD1C62A513A6}"/>
              </a:ext>
            </a:extLst>
          </p:cNvPr>
          <p:cNvSpPr>
            <a:spLocks noGrp="1"/>
          </p:cNvSpPr>
          <p:nvPr>
            <p:ph type="body" sz="quarter" idx="16"/>
          </p:nvPr>
        </p:nvSpPr>
        <p:spPr/>
        <p:txBody>
          <a:bodyPr/>
          <a:lstStyle/>
          <a:p>
            <a:r>
              <a:rPr lang="en-AU" dirty="0"/>
              <a:t>‘Representation of life experiences’ – Year 9</a:t>
            </a:r>
          </a:p>
        </p:txBody>
      </p:sp>
      <p:sp>
        <p:nvSpPr>
          <p:cNvPr id="7" name="Text Placeholder 6">
            <a:extLst>
              <a:ext uri="{FF2B5EF4-FFF2-40B4-BE49-F238E27FC236}">
                <a16:creationId xmlns:a16="http://schemas.microsoft.com/office/drawing/2014/main" id="{AA7A0E5C-B747-B816-04DF-338A3F7394E2}"/>
              </a:ext>
            </a:extLst>
          </p:cNvPr>
          <p:cNvSpPr>
            <a:spLocks noGrp="1"/>
          </p:cNvSpPr>
          <p:nvPr>
            <p:ph type="body" sz="quarter" idx="14"/>
          </p:nvPr>
        </p:nvSpPr>
        <p:spPr/>
        <p:txBody>
          <a:bodyPr/>
          <a:lstStyle/>
          <a:p>
            <a:r>
              <a:rPr lang="en-US" dirty="0">
                <a:latin typeface="+mj-lt"/>
              </a:rPr>
              <a:t>Term 1</a:t>
            </a:r>
            <a:endParaRPr lang="en-AU" dirty="0">
              <a:latin typeface="+mj-lt"/>
            </a:endParaRPr>
          </a:p>
        </p:txBody>
      </p:sp>
      <p:pic>
        <p:nvPicPr>
          <p:cNvPr id="5" name="Picture Placeholder 4">
            <a:extLst>
              <a:ext uri="{FF2B5EF4-FFF2-40B4-BE49-F238E27FC236}">
                <a16:creationId xmlns:a16="http://schemas.microsoft.com/office/drawing/2014/main" id="{5E8CE457-FE31-6713-8A04-19A7A6E0768E}"/>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7BF59E-5795-E42E-756D-1FB3E4415F47}"/>
              </a:ext>
            </a:extLst>
          </p:cNvPr>
          <p:cNvSpPr>
            <a:spLocks noGrp="1"/>
          </p:cNvSpPr>
          <p:nvPr>
            <p:ph type="title"/>
          </p:nvPr>
        </p:nvSpPr>
        <p:spPr/>
        <p:txBody>
          <a:bodyPr/>
          <a:lstStyle/>
          <a:p>
            <a:r>
              <a:rPr lang="en-AU" dirty="0">
                <a:latin typeface="+mj-lt"/>
              </a:rPr>
              <a:t>Emotional appeal</a:t>
            </a:r>
          </a:p>
        </p:txBody>
      </p:sp>
      <p:sp>
        <p:nvSpPr>
          <p:cNvPr id="4" name="Text Placeholder 3">
            <a:extLst>
              <a:ext uri="{FF2B5EF4-FFF2-40B4-BE49-F238E27FC236}">
                <a16:creationId xmlns:a16="http://schemas.microsoft.com/office/drawing/2014/main" id="{47A291F9-0B7E-69E5-6BE7-26B7A8C83D3F}"/>
              </a:ext>
            </a:extLst>
          </p:cNvPr>
          <p:cNvSpPr>
            <a:spLocks noGrp="1"/>
          </p:cNvSpPr>
          <p:nvPr>
            <p:ph type="body" sz="quarter" idx="18"/>
          </p:nvPr>
        </p:nvSpPr>
        <p:spPr/>
        <p:txBody>
          <a:bodyPr/>
          <a:lstStyle/>
          <a:p>
            <a:r>
              <a:rPr lang="en-AU" dirty="0">
                <a:latin typeface="+mj-lt"/>
              </a:rPr>
              <a:t>Emotive language, rhetorical questions and direct address</a:t>
            </a:r>
          </a:p>
        </p:txBody>
      </p:sp>
      <p:sp>
        <p:nvSpPr>
          <p:cNvPr id="5" name="Text Placeholder 4">
            <a:extLst>
              <a:ext uri="{FF2B5EF4-FFF2-40B4-BE49-F238E27FC236}">
                <a16:creationId xmlns:a16="http://schemas.microsoft.com/office/drawing/2014/main" id="{6C1EA791-F2E9-F4A4-804D-6D64C6115B4C}"/>
              </a:ext>
            </a:extLst>
          </p:cNvPr>
          <p:cNvSpPr>
            <a:spLocks noGrp="1"/>
          </p:cNvSpPr>
          <p:nvPr>
            <p:ph type="body" sz="quarter" idx="17"/>
          </p:nvPr>
        </p:nvSpPr>
        <p:spPr/>
        <p:txBody>
          <a:bodyPr/>
          <a:lstStyle/>
          <a:p>
            <a:r>
              <a:rPr lang="en-AU" b="1" dirty="0">
                <a:effectLst/>
                <a:latin typeface="+mn-lt"/>
                <a:ea typeface="Aptos" panose="020B0004020202020204" pitchFamily="34" charset="0"/>
              </a:rPr>
              <a:t>Emotive Language</a:t>
            </a:r>
            <a:r>
              <a:rPr lang="en-AU" b="1" dirty="0">
                <a:latin typeface="+mn-lt"/>
                <a:ea typeface="Aptos" panose="020B0004020202020204" pitchFamily="34" charset="0"/>
              </a:rPr>
              <a:t> </a:t>
            </a:r>
            <a:r>
              <a:rPr lang="en-AU" dirty="0">
                <a:latin typeface="+mn-lt"/>
                <a:ea typeface="Aptos" panose="020B0004020202020204" pitchFamily="34" charset="0"/>
              </a:rPr>
              <a:t>–</a:t>
            </a:r>
            <a:r>
              <a:rPr lang="en-AU" dirty="0">
                <a:effectLst/>
                <a:latin typeface="+mn-lt"/>
                <a:ea typeface="Aptos" panose="020B0004020202020204" pitchFamily="34" charset="0"/>
              </a:rPr>
              <a:t> The use of emotive words like </a:t>
            </a:r>
            <a:r>
              <a:rPr lang="en-AU" b="1" dirty="0">
                <a:effectLst/>
                <a:latin typeface="+mn-lt"/>
                <a:ea typeface="Aptos" panose="020B0004020202020204" pitchFamily="34" charset="0"/>
              </a:rPr>
              <a:t>‘joy,’ </a:t>
            </a:r>
            <a:r>
              <a:rPr lang="en-AU" b="1" dirty="0">
                <a:latin typeface="+mn-lt"/>
                <a:ea typeface="Aptos" panose="020B0004020202020204" pitchFamily="34" charset="0"/>
              </a:rPr>
              <a:t>‘</a:t>
            </a:r>
            <a:r>
              <a:rPr lang="en-AU" b="1" dirty="0">
                <a:effectLst/>
                <a:latin typeface="+mn-lt"/>
                <a:ea typeface="Aptos" panose="020B0004020202020204" pitchFamily="34" charset="0"/>
              </a:rPr>
              <a:t>love</a:t>
            </a:r>
            <a:r>
              <a:rPr lang="en-AU" dirty="0">
                <a:effectLst/>
                <a:latin typeface="+mn-lt"/>
                <a:ea typeface="Aptos" panose="020B0004020202020204" pitchFamily="34" charset="0"/>
              </a:rPr>
              <a:t>,’ and </a:t>
            </a:r>
            <a:r>
              <a:rPr lang="en-AU" b="1" dirty="0">
                <a:effectLst/>
                <a:latin typeface="+mn-lt"/>
                <a:ea typeface="Aptos" panose="020B0004020202020204" pitchFamily="34" charset="0"/>
              </a:rPr>
              <a:t>‘beauty</a:t>
            </a:r>
            <a:r>
              <a:rPr lang="en-AU" b="1" dirty="0">
                <a:latin typeface="+mn-lt"/>
                <a:ea typeface="Aptos" panose="020B0004020202020204" pitchFamily="34" charset="0"/>
              </a:rPr>
              <a:t>’</a:t>
            </a:r>
            <a:r>
              <a:rPr lang="en-AU" b="1" dirty="0">
                <a:effectLst/>
                <a:latin typeface="+mn-lt"/>
                <a:ea typeface="Aptos" panose="020B0004020202020204" pitchFamily="34" charset="0"/>
              </a:rPr>
              <a:t> </a:t>
            </a:r>
            <a:r>
              <a:rPr lang="en-AU" dirty="0">
                <a:effectLst/>
                <a:latin typeface="+mn-lt"/>
                <a:ea typeface="Aptos" panose="020B0004020202020204" pitchFamily="34" charset="0"/>
              </a:rPr>
              <a:t>evoke strong emotions, making the reader empathise with the writer's experiences and feelings of belonging. </a:t>
            </a:r>
          </a:p>
          <a:p>
            <a:r>
              <a:rPr lang="en-AU" dirty="0">
                <a:latin typeface="+mn-lt"/>
                <a:ea typeface="Aptos" panose="020B0004020202020204" pitchFamily="34" charset="0"/>
              </a:rPr>
              <a:t>The phrase </a:t>
            </a:r>
            <a:r>
              <a:rPr lang="en-AU" b="1" dirty="0">
                <a:latin typeface="+mn-lt"/>
                <a:ea typeface="Aptos" panose="020B0004020202020204" pitchFamily="34" charset="0"/>
              </a:rPr>
              <a:t>‘</a:t>
            </a:r>
            <a:r>
              <a:rPr lang="en-AU" b="1" dirty="0">
                <a:effectLst/>
                <a:latin typeface="+mn-lt"/>
                <a:ea typeface="Aptos" panose="020B0004020202020204" pitchFamily="34" charset="0"/>
              </a:rPr>
              <a:t>no child should ever have to feel like they don't belong’ </a:t>
            </a:r>
            <a:r>
              <a:rPr lang="en-AU" dirty="0">
                <a:effectLst/>
                <a:latin typeface="+mn-lt"/>
                <a:ea typeface="Aptos" panose="020B0004020202020204" pitchFamily="34" charset="0"/>
              </a:rPr>
              <a:t>speaks directly to the reader in a heartfelt appeal that resonates on a universal level.</a:t>
            </a:r>
            <a:endParaRPr lang="en-AU" dirty="0">
              <a:latin typeface="+mn-lt"/>
              <a:ea typeface="Aptos" panose="020B0004020202020204" pitchFamily="34" charset="0"/>
            </a:endParaRPr>
          </a:p>
          <a:p>
            <a:r>
              <a:rPr lang="en-AU" dirty="0">
                <a:effectLst/>
                <a:latin typeface="+mn-lt"/>
                <a:ea typeface="Calibri" panose="020F0502020204030204" pitchFamily="34" charset="0"/>
              </a:rPr>
              <a:t>The </a:t>
            </a:r>
            <a:r>
              <a:rPr lang="en-AU" dirty="0">
                <a:solidFill>
                  <a:srgbClr val="00B050"/>
                </a:solidFill>
                <a:effectLst/>
                <a:latin typeface="+mn-lt"/>
                <a:ea typeface="Calibri" panose="020F0502020204030204" pitchFamily="34" charset="0"/>
              </a:rPr>
              <a:t>rhetorical question </a:t>
            </a:r>
            <a:r>
              <a:rPr lang="en-AU" dirty="0">
                <a:effectLst/>
                <a:latin typeface="+mn-lt"/>
                <a:ea typeface="Calibri" panose="020F0502020204030204" pitchFamily="34" charset="0"/>
              </a:rPr>
              <a:t>challenges the reader to think about the issues, and the direct address in </a:t>
            </a:r>
            <a:r>
              <a:rPr lang="en-AU" dirty="0">
                <a:solidFill>
                  <a:schemeClr val="tx2"/>
                </a:solidFill>
                <a:effectLst/>
                <a:latin typeface="+mn-lt"/>
                <a:ea typeface="Calibri" panose="020F0502020204030204" pitchFamily="34" charset="0"/>
              </a:rPr>
              <a:t>2</a:t>
            </a:r>
            <a:r>
              <a:rPr lang="en-AU" baseline="30000" dirty="0">
                <a:solidFill>
                  <a:schemeClr val="tx2"/>
                </a:solidFill>
                <a:effectLst/>
                <a:latin typeface="+mn-lt"/>
                <a:ea typeface="Calibri" panose="020F0502020204030204" pitchFamily="34" charset="0"/>
              </a:rPr>
              <a:t>nd</a:t>
            </a:r>
            <a:r>
              <a:rPr lang="en-AU" dirty="0">
                <a:solidFill>
                  <a:schemeClr val="tx2"/>
                </a:solidFill>
                <a:effectLst/>
                <a:latin typeface="+mn-lt"/>
                <a:ea typeface="Calibri" panose="020F0502020204030204" pitchFamily="34" charset="0"/>
              </a:rPr>
              <a:t> person point of view</a:t>
            </a:r>
            <a:r>
              <a:rPr lang="en-AU" dirty="0">
                <a:effectLst/>
                <a:latin typeface="+mn-lt"/>
                <a:ea typeface="Calibri" panose="020F0502020204030204" pitchFamily="34" charset="0"/>
              </a:rPr>
              <a:t> engages them directly in the writer’s message; ‘Then why do we live in a world where this happens every day</a:t>
            </a:r>
            <a:r>
              <a:rPr lang="en-AU" dirty="0">
                <a:solidFill>
                  <a:srgbClr val="00B050"/>
                </a:solidFill>
                <a:effectLst/>
                <a:latin typeface="+mn-lt"/>
                <a:ea typeface="Calibri" panose="020F0502020204030204" pitchFamily="34" charset="0"/>
              </a:rPr>
              <a:t>?</a:t>
            </a:r>
            <a:r>
              <a:rPr lang="en-AU" dirty="0">
                <a:effectLst/>
                <a:latin typeface="+mn-lt"/>
                <a:ea typeface="Calibri" panose="020F0502020204030204" pitchFamily="34" charset="0"/>
              </a:rPr>
              <a:t> To people like </a:t>
            </a:r>
            <a:r>
              <a:rPr lang="en-AU" dirty="0">
                <a:solidFill>
                  <a:schemeClr val="tx2"/>
                </a:solidFill>
                <a:effectLst/>
                <a:latin typeface="+mn-lt"/>
                <a:ea typeface="Calibri" panose="020F0502020204030204" pitchFamily="34" charset="0"/>
              </a:rPr>
              <a:t>you </a:t>
            </a:r>
            <a:r>
              <a:rPr lang="en-AU" dirty="0">
                <a:effectLst/>
                <a:latin typeface="+mn-lt"/>
                <a:ea typeface="Calibri" panose="020F0502020204030204" pitchFamily="34" charset="0"/>
              </a:rPr>
              <a:t>and me, or even our family or friends.’</a:t>
            </a:r>
          </a:p>
          <a:p>
            <a:pPr marL="457200" indent="-457200">
              <a:buFont typeface="+mj-lt"/>
              <a:buAutoNum type="arabicPeriod"/>
            </a:pPr>
            <a:r>
              <a:rPr lang="en-AU" dirty="0">
                <a:solidFill>
                  <a:schemeClr val="accent2"/>
                </a:solidFill>
                <a:latin typeface="+mn-lt"/>
              </a:rPr>
              <a:t>Identify and analyse other examples of emotive language, rhetorical questions or direct address that work to appeal directly to the reader. </a:t>
            </a:r>
          </a:p>
        </p:txBody>
      </p:sp>
      <p:sp>
        <p:nvSpPr>
          <p:cNvPr id="2" name="Slide Number Placeholder 1">
            <a:extLst>
              <a:ext uri="{FF2B5EF4-FFF2-40B4-BE49-F238E27FC236}">
                <a16:creationId xmlns:a16="http://schemas.microsoft.com/office/drawing/2014/main" id="{2BD854B7-1F20-102F-9F10-ABA3604E0A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352484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65294E-4C30-9826-6FCC-4DFDF1DE25FA}"/>
              </a:ext>
            </a:extLst>
          </p:cNvPr>
          <p:cNvSpPr>
            <a:spLocks noGrp="1"/>
          </p:cNvSpPr>
          <p:nvPr>
            <p:ph type="title"/>
          </p:nvPr>
        </p:nvSpPr>
        <p:spPr/>
        <p:txBody>
          <a:bodyPr/>
          <a:lstStyle/>
          <a:p>
            <a:r>
              <a:rPr lang="en-AU" dirty="0">
                <a:latin typeface="+mj-lt"/>
              </a:rPr>
              <a:t>Call to action</a:t>
            </a:r>
          </a:p>
        </p:txBody>
      </p:sp>
      <p:sp>
        <p:nvSpPr>
          <p:cNvPr id="4" name="Text Placeholder 3">
            <a:extLst>
              <a:ext uri="{FF2B5EF4-FFF2-40B4-BE49-F238E27FC236}">
                <a16:creationId xmlns:a16="http://schemas.microsoft.com/office/drawing/2014/main" id="{BAC8CFEE-59AB-250C-17CD-26EA3CD2C005}"/>
              </a:ext>
            </a:extLst>
          </p:cNvPr>
          <p:cNvSpPr>
            <a:spLocks noGrp="1"/>
          </p:cNvSpPr>
          <p:nvPr>
            <p:ph type="body" sz="quarter" idx="18"/>
          </p:nvPr>
        </p:nvSpPr>
        <p:spPr/>
        <p:txBody>
          <a:bodyPr/>
          <a:lstStyle/>
          <a:p>
            <a:r>
              <a:rPr lang="en-AU" dirty="0">
                <a:latin typeface="+mj-lt"/>
              </a:rPr>
              <a:t>Imperative verbs</a:t>
            </a:r>
          </a:p>
        </p:txBody>
      </p:sp>
      <p:sp>
        <p:nvSpPr>
          <p:cNvPr id="5" name="Text Placeholder 4">
            <a:extLst>
              <a:ext uri="{FF2B5EF4-FFF2-40B4-BE49-F238E27FC236}">
                <a16:creationId xmlns:a16="http://schemas.microsoft.com/office/drawing/2014/main" id="{17794E88-3FD9-D3E1-F0C8-FCD0CCF2361C}"/>
              </a:ext>
            </a:extLst>
          </p:cNvPr>
          <p:cNvSpPr>
            <a:spLocks noGrp="1"/>
          </p:cNvSpPr>
          <p:nvPr>
            <p:ph type="body" sz="quarter" idx="17"/>
          </p:nvPr>
        </p:nvSpPr>
        <p:spPr/>
        <p:txBody>
          <a:bodyPr/>
          <a:lstStyle/>
          <a:p>
            <a:pPr>
              <a:spcAft>
                <a:spcPts val="4800"/>
              </a:spcAft>
            </a:pPr>
            <a:r>
              <a:rPr lang="en-AU" dirty="0">
                <a:effectLst/>
                <a:latin typeface="+mn-lt"/>
                <a:ea typeface="Aptos" panose="020B0004020202020204" pitchFamily="34" charset="0"/>
              </a:rPr>
              <a:t>The statement, ‘Our children </a:t>
            </a:r>
            <a:r>
              <a:rPr lang="en-AU" dirty="0">
                <a:solidFill>
                  <a:schemeClr val="tx2"/>
                </a:solidFill>
                <a:effectLst/>
                <a:latin typeface="+mn-lt"/>
                <a:ea typeface="Aptos" panose="020B0004020202020204" pitchFamily="34" charset="0"/>
              </a:rPr>
              <a:t>should</a:t>
            </a:r>
            <a:r>
              <a:rPr lang="en-AU" dirty="0">
                <a:effectLst/>
                <a:latin typeface="+mn-lt"/>
                <a:ea typeface="Aptos" panose="020B0004020202020204" pitchFamily="34" charset="0"/>
              </a:rPr>
              <a:t> be able to grow up proud of their identities, their cultures, their homes,’ </a:t>
            </a:r>
            <a:r>
              <a:rPr lang="en-AU" dirty="0">
                <a:latin typeface="+mn-lt"/>
                <a:ea typeface="Aptos" panose="020B0004020202020204" pitchFamily="34" charset="0"/>
              </a:rPr>
              <a:t>uses </a:t>
            </a:r>
            <a:r>
              <a:rPr lang="en-AU" dirty="0">
                <a:solidFill>
                  <a:schemeClr val="tx2"/>
                </a:solidFill>
                <a:latin typeface="+mn-lt"/>
                <a:ea typeface="Aptos" panose="020B0004020202020204" pitchFamily="34" charset="0"/>
              </a:rPr>
              <a:t>imperative verbs </a:t>
            </a:r>
            <a:r>
              <a:rPr lang="en-AU" dirty="0">
                <a:latin typeface="+mn-lt"/>
                <a:ea typeface="Aptos" panose="020B0004020202020204" pitchFamily="34" charset="0"/>
              </a:rPr>
              <a:t>to create </a:t>
            </a:r>
            <a:r>
              <a:rPr lang="en-AU" dirty="0">
                <a:effectLst/>
                <a:latin typeface="+mn-lt"/>
                <a:ea typeface="Aptos" panose="020B0004020202020204" pitchFamily="34" charset="0"/>
              </a:rPr>
              <a:t>a direct appeal for change. </a:t>
            </a:r>
            <a:endParaRPr lang="en-AU" dirty="0">
              <a:solidFill>
                <a:schemeClr val="accent2"/>
              </a:solidFill>
              <a:latin typeface="+mn-lt"/>
            </a:endParaRPr>
          </a:p>
          <a:p>
            <a:pPr marL="457200" indent="-457200">
              <a:buFont typeface="+mj-lt"/>
              <a:buAutoNum type="arabicPeriod"/>
            </a:pPr>
            <a:r>
              <a:rPr lang="en-AU" dirty="0">
                <a:solidFill>
                  <a:schemeClr val="accent2"/>
                </a:solidFill>
                <a:latin typeface="+mn-lt"/>
              </a:rPr>
              <a:t>Identify another example of imperative verbs that are used to directly persuade the reader in this text.</a:t>
            </a:r>
          </a:p>
        </p:txBody>
      </p:sp>
      <p:sp>
        <p:nvSpPr>
          <p:cNvPr id="2" name="Slide Number Placeholder 1">
            <a:extLst>
              <a:ext uri="{FF2B5EF4-FFF2-40B4-BE49-F238E27FC236}">
                <a16:creationId xmlns:a16="http://schemas.microsoft.com/office/drawing/2014/main" id="{722D3880-AD2F-0C2F-3176-8166436E2BC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427508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2D7EBA-74F9-1575-EADC-58408C8D96E5}"/>
              </a:ext>
            </a:extLst>
          </p:cNvPr>
          <p:cNvSpPr>
            <a:spLocks noGrp="1"/>
          </p:cNvSpPr>
          <p:nvPr>
            <p:ph type="title"/>
          </p:nvPr>
        </p:nvSpPr>
        <p:spPr/>
        <p:txBody>
          <a:bodyPr/>
          <a:lstStyle/>
          <a:p>
            <a:r>
              <a:rPr lang="en-AU" dirty="0">
                <a:latin typeface="+mj-lt"/>
              </a:rPr>
              <a:t>Repetition</a:t>
            </a:r>
          </a:p>
        </p:txBody>
      </p:sp>
      <p:sp>
        <p:nvSpPr>
          <p:cNvPr id="4" name="Text Placeholder 3">
            <a:extLst>
              <a:ext uri="{FF2B5EF4-FFF2-40B4-BE49-F238E27FC236}">
                <a16:creationId xmlns:a16="http://schemas.microsoft.com/office/drawing/2014/main" id="{E131F461-7966-E11B-F9E6-513F7456C29E}"/>
              </a:ext>
            </a:extLst>
          </p:cNvPr>
          <p:cNvSpPr>
            <a:spLocks noGrp="1"/>
          </p:cNvSpPr>
          <p:nvPr>
            <p:ph type="body" sz="quarter" idx="18"/>
          </p:nvPr>
        </p:nvSpPr>
        <p:spPr/>
        <p:txBody>
          <a:bodyPr/>
          <a:lstStyle/>
          <a:p>
            <a:r>
              <a:rPr lang="en-AU" dirty="0">
                <a:latin typeface="+mj-lt"/>
              </a:rPr>
              <a:t>Anaphora and the rule of three</a:t>
            </a:r>
          </a:p>
        </p:txBody>
      </p:sp>
      <p:sp>
        <p:nvSpPr>
          <p:cNvPr id="5" name="Text Placeholder 4">
            <a:extLst>
              <a:ext uri="{FF2B5EF4-FFF2-40B4-BE49-F238E27FC236}">
                <a16:creationId xmlns:a16="http://schemas.microsoft.com/office/drawing/2014/main" id="{EAC5D1A7-B7CE-FDF3-D748-0EBE46E8F66B}"/>
              </a:ext>
            </a:extLst>
          </p:cNvPr>
          <p:cNvSpPr>
            <a:spLocks noGrp="1"/>
          </p:cNvSpPr>
          <p:nvPr>
            <p:ph type="body" sz="quarter" idx="17"/>
          </p:nvPr>
        </p:nvSpPr>
        <p:spPr/>
        <p:txBody>
          <a:bodyPr/>
          <a:lstStyle/>
          <a:p>
            <a:r>
              <a:rPr lang="en-AU" dirty="0">
                <a:effectLst/>
                <a:latin typeface="+mn-lt"/>
                <a:ea typeface="Aptos" panose="020B0004020202020204" pitchFamily="34" charset="0"/>
              </a:rPr>
              <a:t>The </a:t>
            </a:r>
            <a:r>
              <a:rPr lang="en-AU" b="1" dirty="0">
                <a:effectLst/>
                <a:latin typeface="+mn-lt"/>
                <a:ea typeface="Aptos" panose="020B0004020202020204" pitchFamily="34" charset="0"/>
              </a:rPr>
              <a:t>repetition</a:t>
            </a:r>
            <a:r>
              <a:rPr lang="en-AU" dirty="0">
                <a:effectLst/>
                <a:latin typeface="+mn-lt"/>
                <a:ea typeface="Aptos" panose="020B0004020202020204" pitchFamily="34" charset="0"/>
              </a:rPr>
              <a:t> of </a:t>
            </a:r>
            <a:r>
              <a:rPr lang="en-AU" b="1" dirty="0">
                <a:effectLst/>
                <a:latin typeface="+mn-lt"/>
                <a:ea typeface="Aptos" panose="020B0004020202020204" pitchFamily="34" charset="0"/>
              </a:rPr>
              <a:t>sensory imagery </a:t>
            </a:r>
            <a:r>
              <a:rPr lang="en-AU" dirty="0">
                <a:effectLst/>
                <a:latin typeface="+mn-lt"/>
                <a:ea typeface="Aptos" panose="020B0004020202020204" pitchFamily="34" charset="0"/>
              </a:rPr>
              <a:t>depicting experiences related to food—like </a:t>
            </a:r>
            <a:r>
              <a:rPr lang="en-AU" b="1" dirty="0">
                <a:effectLst/>
                <a:latin typeface="+mn-lt"/>
                <a:ea typeface="Aptos" panose="020B0004020202020204" pitchFamily="34" charset="0"/>
              </a:rPr>
              <a:t>‘the taste of home hugs me tight’—</a:t>
            </a:r>
            <a:r>
              <a:rPr lang="en-AU" dirty="0">
                <a:effectLst/>
                <a:latin typeface="+mn-lt"/>
                <a:ea typeface="Aptos" panose="020B0004020202020204" pitchFamily="34" charset="0"/>
              </a:rPr>
              <a:t>reinforces the message of belonging and comfort that food and culture provide. This repetition highlights the importance of these experiences in shaping the writer’s identity.</a:t>
            </a:r>
          </a:p>
          <a:p>
            <a:pPr>
              <a:spcAft>
                <a:spcPts val="4800"/>
              </a:spcAft>
            </a:pPr>
            <a:r>
              <a:rPr lang="en-AU" dirty="0">
                <a:effectLst/>
                <a:latin typeface="+mn-lt"/>
                <a:ea typeface="Calibri" panose="020F0502020204030204" pitchFamily="34" charset="0"/>
              </a:rPr>
              <a:t>The</a:t>
            </a:r>
            <a:r>
              <a:rPr lang="en-AU" dirty="0">
                <a:solidFill>
                  <a:schemeClr val="tx2"/>
                </a:solidFill>
                <a:effectLst/>
                <a:latin typeface="+mn-lt"/>
                <a:ea typeface="Calibri" panose="020F0502020204030204" pitchFamily="34" charset="0"/>
              </a:rPr>
              <a:t> anaphora </a:t>
            </a:r>
            <a:r>
              <a:rPr lang="en-AU" dirty="0">
                <a:effectLst/>
                <a:latin typeface="+mn-lt"/>
                <a:ea typeface="Calibri" panose="020F0502020204030204" pitchFamily="34" charset="0"/>
              </a:rPr>
              <a:t>and</a:t>
            </a:r>
            <a:r>
              <a:rPr lang="en-AU" dirty="0">
                <a:solidFill>
                  <a:schemeClr val="tx2"/>
                </a:solidFill>
                <a:effectLst/>
                <a:latin typeface="+mn-lt"/>
                <a:ea typeface="Calibri" panose="020F0502020204030204" pitchFamily="34" charset="0"/>
              </a:rPr>
              <a:t> rule of three </a:t>
            </a:r>
            <a:r>
              <a:rPr lang="en-AU" dirty="0">
                <a:effectLst/>
                <a:latin typeface="+mn-lt"/>
                <a:ea typeface="Calibri" panose="020F0502020204030204" pitchFamily="34" charset="0"/>
              </a:rPr>
              <a:t>seen in ‘</a:t>
            </a:r>
            <a:r>
              <a:rPr lang="en-AU" dirty="0">
                <a:solidFill>
                  <a:schemeClr val="tx2"/>
                </a:solidFill>
                <a:effectLst/>
                <a:latin typeface="+mn-lt"/>
                <a:ea typeface="Calibri" panose="020F0502020204030204" pitchFamily="34" charset="0"/>
              </a:rPr>
              <a:t>their</a:t>
            </a:r>
            <a:r>
              <a:rPr lang="en-AU" dirty="0">
                <a:effectLst/>
                <a:latin typeface="+mn-lt"/>
                <a:ea typeface="Calibri" panose="020F0502020204030204" pitchFamily="34" charset="0"/>
              </a:rPr>
              <a:t> identities, </a:t>
            </a:r>
            <a:r>
              <a:rPr lang="en-AU" dirty="0">
                <a:solidFill>
                  <a:schemeClr val="tx2"/>
                </a:solidFill>
                <a:effectLst/>
                <a:latin typeface="+mn-lt"/>
                <a:ea typeface="Calibri" panose="020F0502020204030204" pitchFamily="34" charset="0"/>
              </a:rPr>
              <a:t>their</a:t>
            </a:r>
            <a:r>
              <a:rPr lang="en-AU" dirty="0">
                <a:effectLst/>
                <a:latin typeface="+mn-lt"/>
                <a:ea typeface="Calibri" panose="020F0502020204030204" pitchFamily="34" charset="0"/>
              </a:rPr>
              <a:t> cultures, </a:t>
            </a:r>
            <a:r>
              <a:rPr lang="en-AU" dirty="0">
                <a:solidFill>
                  <a:schemeClr val="tx2"/>
                </a:solidFill>
                <a:effectLst/>
                <a:latin typeface="+mn-lt"/>
                <a:ea typeface="Calibri" panose="020F0502020204030204" pitchFamily="34" charset="0"/>
              </a:rPr>
              <a:t>their</a:t>
            </a:r>
            <a:r>
              <a:rPr lang="en-AU" dirty="0">
                <a:effectLst/>
                <a:latin typeface="+mn-lt"/>
                <a:ea typeface="Calibri" panose="020F0502020204030204" pitchFamily="34" charset="0"/>
              </a:rPr>
              <a:t> homes,’ builds the rhythm of the text and makes her argument more persuasive and powerful.</a:t>
            </a:r>
            <a:endParaRPr lang="en-AU" dirty="0">
              <a:latin typeface="+mn-lt"/>
            </a:endParaRPr>
          </a:p>
          <a:p>
            <a:pPr marL="457200" indent="-457200">
              <a:buFont typeface="+mj-lt"/>
              <a:buAutoNum type="arabicPeriod"/>
            </a:pPr>
            <a:r>
              <a:rPr lang="en-AU" dirty="0">
                <a:solidFill>
                  <a:schemeClr val="accent2"/>
                </a:solidFill>
                <a:latin typeface="+mn-lt"/>
              </a:rPr>
              <a:t>Identify other examples of where the rule of three is used in this text to make her writing stronger and more memorable.</a:t>
            </a:r>
          </a:p>
        </p:txBody>
      </p:sp>
      <p:sp>
        <p:nvSpPr>
          <p:cNvPr id="2" name="Slide Number Placeholder 1">
            <a:extLst>
              <a:ext uri="{FF2B5EF4-FFF2-40B4-BE49-F238E27FC236}">
                <a16:creationId xmlns:a16="http://schemas.microsoft.com/office/drawing/2014/main" id="{A0958D52-62D5-B927-3C9D-2E5B0EE6160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a:p>
        </p:txBody>
      </p:sp>
    </p:spTree>
    <p:extLst>
      <p:ext uri="{BB962C8B-B14F-4D97-AF65-F5344CB8AC3E}">
        <p14:creationId xmlns:p14="http://schemas.microsoft.com/office/powerpoint/2010/main" val="341318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spcAft>
                <a:spcPts val="600"/>
              </a:spcAft>
            </a:pPr>
            <a:r>
              <a:rPr lang="en-AU" sz="1200" dirty="0">
                <a:latin typeface="+mn-lt"/>
                <a:cs typeface="Arial" panose="020B0604020202020204" pitchFamily="34" charset="0"/>
                <a:hlinkClick r:id="rId6"/>
              </a:rPr>
              <a:t>English K–10 Syllabus</a:t>
            </a:r>
            <a:r>
              <a:rPr lang="en-AU" sz="1200" dirty="0">
                <a:latin typeface="+mn-lt"/>
                <a:cs typeface="Arial" panose="020B0604020202020204" pitchFamily="34" charset="0"/>
              </a:rPr>
              <a:t> © NSW Education Standards Authority (NESA) for and on behalf of the Crown in right of the State of New South Wales, 2022.</a:t>
            </a:r>
          </a:p>
          <a:p>
            <a:pPr>
              <a:spcAft>
                <a:spcPts val="600"/>
              </a:spcAft>
            </a:pPr>
            <a:r>
              <a:rPr lang="en-AU" sz="1200" dirty="0">
                <a:latin typeface="+mn-lt"/>
                <a:cs typeface="Arial" panose="020B0604020202020204" pitchFamily="34" charset="0"/>
              </a:rPr>
              <a:t>AERO (Australian Education Research Organisation) (2024a) </a:t>
            </a:r>
            <a:r>
              <a:rPr lang="en-AU" sz="1200" dirty="0">
                <a:latin typeface="+mn-lt"/>
                <a:cs typeface="Arial" panose="020B0604020202020204" pitchFamily="34" charset="0"/>
                <a:hlinkClick r:id="rId7"/>
              </a:rPr>
              <a:t>Explain learning objectives</a:t>
            </a:r>
            <a:r>
              <a:rPr lang="en-AU" sz="1200" dirty="0">
                <a:latin typeface="+mn-lt"/>
                <a:cs typeface="Arial" panose="020B0604020202020204" pitchFamily="34" charset="0"/>
              </a:rPr>
              <a:t>, AERO website, accessed 16 April 2024.</a:t>
            </a:r>
          </a:p>
          <a:p>
            <a:pPr>
              <a:spcAft>
                <a:spcPts val="600"/>
              </a:spcAft>
            </a:pPr>
            <a:r>
              <a:rPr lang="en-AU" sz="1200" dirty="0">
                <a:latin typeface="+mn-lt"/>
                <a:cs typeface="Arial" panose="020B0604020202020204" pitchFamily="34" charset="0"/>
              </a:rPr>
              <a:t>---- (2024b) </a:t>
            </a:r>
            <a:r>
              <a:rPr lang="en-AU" sz="1200" dirty="0">
                <a:latin typeface="+mn-lt"/>
                <a:cs typeface="Arial" panose="020B0604020202020204" pitchFamily="34" charset="0"/>
                <a:hlinkClick r:id="rId8"/>
              </a:rPr>
              <a:t>Why explicit instruction works</a:t>
            </a:r>
            <a:r>
              <a:rPr lang="en-AU" sz="1200" dirty="0">
                <a:latin typeface="+mn-lt"/>
                <a:cs typeface="Arial" panose="020B0604020202020204" pitchFamily="34" charset="0"/>
              </a:rPr>
              <a:t>, AERO website, accessed 16 April 2024.</a:t>
            </a:r>
          </a:p>
          <a:p>
            <a:pPr>
              <a:spcAft>
                <a:spcPts val="600"/>
              </a:spcAft>
            </a:pPr>
            <a:r>
              <a:rPr lang="en-AU" sz="1200" dirty="0">
                <a:latin typeface="+mn-lt"/>
                <a:cs typeface="Arial" panose="020B0604020202020204" pitchFamily="34" charset="0"/>
              </a:rPr>
              <a:t>State of New South Wales (Department of Education) (2024a) </a:t>
            </a:r>
            <a:r>
              <a:rPr lang="en-AU" sz="1200" dirty="0">
                <a:latin typeface="+mn-lt"/>
                <a:cs typeface="Arial" panose="020B0604020202020204" pitchFamily="34" charset="0"/>
                <a:hlinkClick r:id="rId9"/>
              </a:rPr>
              <a:t>‘Explicit teaching strategies’</a:t>
            </a:r>
            <a:r>
              <a:rPr lang="en-AU" sz="1200" dirty="0">
                <a:latin typeface="+mn-lt"/>
                <a:cs typeface="Arial" panose="020B0604020202020204" pitchFamily="34" charset="0"/>
              </a:rPr>
              <a:t>, </a:t>
            </a:r>
            <a:r>
              <a:rPr lang="en-AU" sz="1200" i="1" dirty="0">
                <a:latin typeface="+mn-lt"/>
                <a:cs typeface="Arial" panose="020B0604020202020204" pitchFamily="34" charset="0"/>
              </a:rPr>
              <a:t>Explicit teaching</a:t>
            </a:r>
            <a:r>
              <a:rPr lang="en-AU" sz="1200" dirty="0">
                <a:latin typeface="+mn-lt"/>
                <a:cs typeface="Arial" panose="020B0604020202020204" pitchFamily="34" charset="0"/>
              </a:rPr>
              <a:t>, NSW Department of Education website, accessed 27 May 2024.</a:t>
            </a:r>
          </a:p>
          <a:p>
            <a:pPr>
              <a:spcAft>
                <a:spcPts val="600"/>
              </a:spcAft>
            </a:pPr>
            <a:r>
              <a:rPr lang="en-AU" dirty="0">
                <a:effectLst/>
                <a:latin typeface="+mn-lt"/>
                <a:ea typeface="Calibri" panose="020F0502020204030204" pitchFamily="34" charset="0"/>
              </a:rPr>
              <a:t>Tanisha Tahsin (2020). </a:t>
            </a:r>
            <a:r>
              <a:rPr lang="en-AU" u="sng" dirty="0">
                <a:solidFill>
                  <a:srgbClr val="2F5496"/>
                </a:solidFill>
                <a:effectLst/>
                <a:latin typeface="+mn-lt"/>
                <a:ea typeface="Calibri" panose="020F0502020204030204" pitchFamily="34" charset="0"/>
                <a:hlinkClick r:id="rId10"/>
              </a:rPr>
              <a:t>The Masala of My Soul</a:t>
            </a:r>
            <a:r>
              <a:rPr lang="en-AU" dirty="0">
                <a:effectLst/>
                <a:latin typeface="+mn-lt"/>
                <a:ea typeface="Calibri" panose="020F0502020204030204" pitchFamily="34" charset="0"/>
              </a:rPr>
              <a:t>. In </a:t>
            </a:r>
            <a:r>
              <a:rPr lang="en-AU" i="1" u="sng" dirty="0">
                <a:solidFill>
                  <a:srgbClr val="2F5496"/>
                </a:solidFill>
                <a:effectLst/>
                <a:latin typeface="+mn-lt"/>
                <a:ea typeface="Calibri" panose="020F0502020204030204" pitchFamily="34" charset="0"/>
                <a:hlinkClick r:id="rId11"/>
              </a:rPr>
              <a:t>Whitlam Institute: What Matters? Writing Competition</a:t>
            </a:r>
            <a:r>
              <a:rPr lang="en-AU" i="1" u="sng" dirty="0">
                <a:solidFill>
                  <a:srgbClr val="2F5496"/>
                </a:solidFill>
                <a:latin typeface="+mn-lt"/>
                <a:ea typeface="Calibri" panose="020F0502020204030204" pitchFamily="34" charset="0"/>
              </a:rPr>
              <a:t>, accessed 21 January 2025.</a:t>
            </a:r>
            <a:endParaRPr lang="en-AU" sz="1200" dirty="0">
              <a:latin typeface="+mn-lt"/>
              <a:cs typeface="Arial" panose="020B0604020202020204" pitchFamily="34" charset="0"/>
            </a:endParaRPr>
          </a:p>
          <a:p>
            <a:endParaRPr lang="en-AU" dirty="0">
              <a:latin typeface="+mn-lt"/>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Sharing learning intentions and success criteria</a:t>
            </a:r>
          </a:p>
        </p:txBody>
      </p:sp>
    </p:spTree>
    <p:extLst>
      <p:ext uri="{BB962C8B-B14F-4D97-AF65-F5344CB8AC3E}">
        <p14:creationId xmlns:p14="http://schemas.microsoft.com/office/powerpoint/2010/main" val="420226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225132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2000" dirty="0">
                <a:effectLst/>
                <a:ea typeface="Calibri" panose="020F0502020204030204" pitchFamily="34" charset="0"/>
              </a:rPr>
              <a:t>understand how the language features used in the text enhance meaning and engage the reader</a:t>
            </a:r>
          </a:p>
          <a:p>
            <a:pPr marR="0" lvl="0" algn="l" defTabSz="609585" rtl="0" eaLnBrk="1" fontAlgn="auto" latinLnBrk="0" hangingPunct="1">
              <a:lnSpc>
                <a:spcPct val="150000"/>
              </a:lnSpc>
              <a:spcBef>
                <a:spcPts val="0"/>
              </a:spcBef>
              <a:spcAft>
                <a:spcPts val="1200"/>
              </a:spcAft>
              <a:buClrTx/>
              <a:buSzTx/>
              <a:tabLst/>
              <a:defRPr/>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2000" dirty="0">
                <a:cs typeface="Arial" panose="020B0604020202020204" pitchFamily="34" charset="0"/>
              </a:rPr>
              <a:t>[insert success criteria</a:t>
            </a:r>
            <a:r>
              <a:rPr lang="en-AU" sz="2000" dirty="0">
                <a:ea typeface="+mn-lt"/>
                <a:cs typeface="Arial" panose="020B0604020202020204" pitchFamily="34" charset="0"/>
              </a:rPr>
              <a:t>].</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104169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‘The Masala of My Soul’ by Tanisha Tahsin </a:t>
            </a:r>
            <a:r>
              <a:rPr lang="en-AU" dirty="0">
                <a:solidFill>
                  <a:schemeClr val="accent1"/>
                </a:solidFill>
                <a:latin typeface="+mj-lt"/>
              </a:rPr>
              <a:t>(1)</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91E323-E342-37F6-E598-9CFB5C95908F}"/>
              </a:ext>
            </a:extLst>
          </p:cNvPr>
          <p:cNvSpPr>
            <a:spLocks noGrp="1"/>
          </p:cNvSpPr>
          <p:nvPr>
            <p:ph type="title"/>
          </p:nvPr>
        </p:nvSpPr>
        <p:spPr/>
        <p:txBody>
          <a:bodyPr/>
          <a:lstStyle/>
          <a:p>
            <a:r>
              <a:rPr lang="en-AU">
                <a:latin typeface="+mj-lt"/>
              </a:rPr>
              <a:t>Text complexity</a:t>
            </a:r>
          </a:p>
        </p:txBody>
      </p:sp>
      <p:sp>
        <p:nvSpPr>
          <p:cNvPr id="4" name="Text Placeholder 3">
            <a:extLst>
              <a:ext uri="{FF2B5EF4-FFF2-40B4-BE49-F238E27FC236}">
                <a16:creationId xmlns:a16="http://schemas.microsoft.com/office/drawing/2014/main" id="{290FF329-5B5F-7FAC-E2FB-5B0741862717}"/>
              </a:ext>
            </a:extLst>
          </p:cNvPr>
          <p:cNvSpPr>
            <a:spLocks noGrp="1"/>
          </p:cNvSpPr>
          <p:nvPr>
            <p:ph type="body" sz="quarter" idx="18"/>
          </p:nvPr>
        </p:nvSpPr>
        <p:spPr/>
        <p:txBody>
          <a:bodyPr/>
          <a:lstStyle/>
          <a:p>
            <a:r>
              <a:rPr lang="en-AU" dirty="0">
                <a:latin typeface="+mj-lt"/>
              </a:rPr>
              <a:t>‘The Masala of My Soul’ by Tanisha Tahsin</a:t>
            </a:r>
          </a:p>
        </p:txBody>
      </p:sp>
      <p:graphicFrame>
        <p:nvGraphicFramePr>
          <p:cNvPr id="5" name="Table 4">
            <a:extLst>
              <a:ext uri="{FF2B5EF4-FFF2-40B4-BE49-F238E27FC236}">
                <a16:creationId xmlns:a16="http://schemas.microsoft.com/office/drawing/2014/main" id="{8F13D040-C8B9-6AB2-E46D-10B7752D5875}"/>
              </a:ext>
            </a:extLst>
          </p:cNvPr>
          <p:cNvGraphicFramePr>
            <a:graphicFrameLocks noGrp="1"/>
          </p:cNvGraphicFramePr>
          <p:nvPr>
            <p:extLst>
              <p:ext uri="{D42A27DB-BD31-4B8C-83A1-F6EECF244321}">
                <p14:modId xmlns:p14="http://schemas.microsoft.com/office/powerpoint/2010/main" val="3553368222"/>
              </p:ext>
            </p:extLst>
          </p:nvPr>
        </p:nvGraphicFramePr>
        <p:xfrm>
          <a:off x="359999" y="1380701"/>
          <a:ext cx="11472000" cy="4573637"/>
        </p:xfrm>
        <a:graphic>
          <a:graphicData uri="http://schemas.openxmlformats.org/drawingml/2006/table">
            <a:tbl>
              <a:tblPr firstRow="1" firstCol="1" bandRow="1">
                <a:tableStyleId>{B301B821-A1FF-4177-AEE7-76D212191A09}</a:tableStyleId>
              </a:tblPr>
              <a:tblGrid>
                <a:gridCol w="3121147">
                  <a:extLst>
                    <a:ext uri="{9D8B030D-6E8A-4147-A177-3AD203B41FA5}">
                      <a16:colId xmlns:a16="http://schemas.microsoft.com/office/drawing/2014/main" val="2174725050"/>
                    </a:ext>
                  </a:extLst>
                </a:gridCol>
                <a:gridCol w="5008585">
                  <a:extLst>
                    <a:ext uri="{9D8B030D-6E8A-4147-A177-3AD203B41FA5}">
                      <a16:colId xmlns:a16="http://schemas.microsoft.com/office/drawing/2014/main" val="76328489"/>
                    </a:ext>
                  </a:extLst>
                </a:gridCol>
                <a:gridCol w="3342268">
                  <a:extLst>
                    <a:ext uri="{9D8B030D-6E8A-4147-A177-3AD203B41FA5}">
                      <a16:colId xmlns:a16="http://schemas.microsoft.com/office/drawing/2014/main" val="1136144255"/>
                    </a:ext>
                  </a:extLst>
                </a:gridCol>
              </a:tblGrid>
              <a:tr h="641530">
                <a:tc>
                  <a:txBody>
                    <a:bodyPr/>
                    <a:lstStyle/>
                    <a:p>
                      <a:pPr marL="108000">
                        <a:lnSpc>
                          <a:spcPct val="114000"/>
                        </a:lnSpc>
                        <a:spcBef>
                          <a:spcPts val="1200"/>
                        </a:spcBef>
                        <a:spcAft>
                          <a:spcPts val="1200"/>
                        </a:spcAft>
                      </a:pPr>
                      <a:r>
                        <a:rPr lang="en-AU" sz="1800" b="1" dirty="0">
                          <a:solidFill>
                            <a:srgbClr val="FFFFFF"/>
                          </a:solidFill>
                          <a:effectLst/>
                          <a:latin typeface="+mj-lt"/>
                        </a:rPr>
                        <a:t>Text requirement</a:t>
                      </a:r>
                      <a:endParaRPr lang="en-AU" sz="1800" dirty="0">
                        <a:effectLst/>
                        <a:latin typeface="+mj-lt"/>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a:lnSpc>
                          <a:spcPct val="114000"/>
                        </a:lnSpc>
                        <a:spcBef>
                          <a:spcPts val="1200"/>
                        </a:spcBef>
                        <a:spcAft>
                          <a:spcPts val="1200"/>
                        </a:spcAft>
                      </a:pPr>
                      <a:r>
                        <a:rPr lang="en-AU" sz="1800" b="1" dirty="0">
                          <a:solidFill>
                            <a:srgbClr val="FFFFFF"/>
                          </a:solidFill>
                          <a:effectLst/>
                          <a:latin typeface="+mj-lt"/>
                        </a:rPr>
                        <a:t>Text complexity</a:t>
                      </a:r>
                      <a:endParaRPr lang="en-AU" sz="18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108000">
                        <a:lnSpc>
                          <a:spcPct val="114000"/>
                        </a:lnSpc>
                        <a:spcBef>
                          <a:spcPts val="1200"/>
                        </a:spcBef>
                        <a:spcAft>
                          <a:spcPts val="1200"/>
                        </a:spcAft>
                      </a:pPr>
                      <a:r>
                        <a:rPr lang="en-AU" sz="1800" b="1" dirty="0">
                          <a:solidFill>
                            <a:srgbClr val="FFFFFF"/>
                          </a:solidFill>
                          <a:effectLst/>
                          <a:latin typeface="+mj-lt"/>
                        </a:rPr>
                        <a:t>Annotation and overview</a:t>
                      </a:r>
                      <a:endParaRPr lang="en-AU" sz="18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060132611"/>
                  </a:ext>
                </a:extLst>
              </a:tr>
              <a:tr h="3932107">
                <a:tc>
                  <a:txBody>
                    <a:bodyPr/>
                    <a:lstStyle/>
                    <a:p>
                      <a:pPr marL="108000" marR="0" lvl="0" indent="0" algn="l" defTabSz="914377" rtl="0" eaLnBrk="1" fontAlgn="auto" latinLnBrk="0" hangingPunct="1">
                        <a:lnSpc>
                          <a:spcPct val="114000"/>
                        </a:lnSpc>
                        <a:spcBef>
                          <a:spcPts val="1200"/>
                        </a:spcBef>
                        <a:spcAft>
                          <a:spcPts val="1200"/>
                        </a:spcAft>
                        <a:buClrTx/>
                        <a:buSzTx/>
                        <a:buFontTx/>
                        <a:buNone/>
                        <a:tabLst/>
                        <a:defRPr/>
                      </a:pPr>
                      <a:r>
                        <a:rPr lang="en-AU" sz="1800" b="0" kern="1200" dirty="0">
                          <a:solidFill>
                            <a:schemeClr val="tx1"/>
                          </a:solidFill>
                          <a:effectLst/>
                        </a:rPr>
                        <a:t>The text helps meet the </a:t>
                      </a:r>
                      <a:r>
                        <a:rPr lang="en-AU" sz="1800" b="0" u="sng" kern="1200" dirty="0">
                          <a:solidFill>
                            <a:schemeClr val="tx1"/>
                          </a:solidFill>
                          <a:effectLst/>
                          <a:hlinkClick r:id="rId3"/>
                        </a:rPr>
                        <a:t>Text requirements for English 7–10</a:t>
                      </a:r>
                      <a:r>
                        <a:rPr lang="en-AU" sz="1800" b="0" kern="1200" dirty="0">
                          <a:solidFill>
                            <a:schemeClr val="tx1"/>
                          </a:solidFill>
                          <a:effectLst/>
                        </a:rPr>
                        <a:t> as it is taken from a writing competition. It is award-winning (quality literature) and written by a young Australian author. The story is representative of social and cultural perspectives.</a:t>
                      </a:r>
                    </a:p>
                    <a:p>
                      <a:pPr marL="108000">
                        <a:lnSpc>
                          <a:spcPct val="114000"/>
                        </a:lnSpc>
                        <a:spcBef>
                          <a:spcPts val="1200"/>
                        </a:spcBef>
                        <a:spcAft>
                          <a:spcPts val="1200"/>
                        </a:spcAft>
                      </a:pPr>
                      <a:endParaRPr lang="en-AU" sz="1800" dirty="0">
                        <a:solidFill>
                          <a:schemeClr val="tx1"/>
                        </a:solidFill>
                        <a:effectLst/>
                        <a:latin typeface="+mn-lt"/>
                        <a:ea typeface="Calibri" panose="020F0502020204030204" pitchFamily="34" charset="0"/>
                        <a:cs typeface="Arial" panose="020B0604020202020204" pitchFamily="34" charset="0"/>
                      </a:endParaRPr>
                    </a:p>
                  </a:txBody>
                  <a:tcPr marL="68580" marR="68580" marT="180000" marB="0">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08000">
                        <a:lnSpc>
                          <a:spcPct val="114000"/>
                        </a:lnSpc>
                        <a:spcAft>
                          <a:spcPts val="1200"/>
                        </a:spcAft>
                      </a:pPr>
                      <a:r>
                        <a:rPr lang="en-AU" sz="1800" b="1" kern="1200" dirty="0">
                          <a:solidFill>
                            <a:schemeClr val="tx1"/>
                          </a:solidFill>
                          <a:effectLst/>
                        </a:rPr>
                        <a:t>EN5-RVL-01</a:t>
                      </a:r>
                      <a:r>
                        <a:rPr lang="en-AU" sz="1800" kern="1200" dirty="0">
                          <a:solidFill>
                            <a:schemeClr val="tx1"/>
                          </a:solidFill>
                          <a:effectLst/>
                        </a:rPr>
                        <a:t> requires students to use a range of personal, creative and critical strategies to engage with complex texts.</a:t>
                      </a:r>
                    </a:p>
                    <a:p>
                      <a:pPr marL="108000">
                        <a:lnSpc>
                          <a:spcPct val="114000"/>
                        </a:lnSpc>
                        <a:spcAft>
                          <a:spcPts val="1200"/>
                        </a:spcAft>
                      </a:pPr>
                      <a:r>
                        <a:rPr lang="en-AU" sz="1800" kern="1200" dirty="0">
                          <a:solidFill>
                            <a:schemeClr val="tx1"/>
                          </a:solidFill>
                          <a:effectLst/>
                        </a:rPr>
                        <a:t>This text has elements of a complex text as per the </a:t>
                      </a:r>
                      <a:r>
                        <a:rPr lang="en-AU" sz="1800" u="sng" kern="1200" dirty="0">
                          <a:solidFill>
                            <a:schemeClr val="tx1"/>
                          </a:solidFill>
                          <a:effectLst/>
                          <a:hlinkClick r:id="rId4"/>
                        </a:rPr>
                        <a:t>NLLP (V3)</a:t>
                      </a:r>
                      <a:r>
                        <a:rPr lang="en-AU" sz="1800" kern="1200" dirty="0">
                          <a:solidFill>
                            <a:schemeClr val="tx1"/>
                          </a:solidFill>
                          <a:effectLst/>
                        </a:rPr>
                        <a:t> Text Complexity scale. The text uses less common vocabulary related to food and cooking alongside ‘more subtle modal language’ to convey an opinion through an imaginative text. As such, the text contains ‘more subtle inferences or implicit meanings.</a:t>
                      </a:r>
                      <a:endParaRPr lang="en-AU" sz="1800" b="0" dirty="0">
                        <a:solidFill>
                          <a:schemeClr val="tx1"/>
                        </a:solidFill>
                        <a:effectLst/>
                        <a:latin typeface="+mn-lt"/>
                        <a:ea typeface="Calibri" panose="020F0502020204030204" pitchFamily="34" charset="0"/>
                        <a:cs typeface="Arial" panose="020B0604020202020204" pitchFamily="34" charset="0"/>
                      </a:endParaRPr>
                    </a:p>
                  </a:txBody>
                  <a:tcPr marL="68580" marR="68580" marT="18000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108000">
                        <a:lnSpc>
                          <a:spcPct val="114000"/>
                        </a:lnSpc>
                        <a:spcBef>
                          <a:spcPts val="1200"/>
                        </a:spcBef>
                        <a:spcAft>
                          <a:spcPts val="1200"/>
                        </a:spcAft>
                      </a:pPr>
                      <a:r>
                        <a:rPr lang="en-AU" sz="1800" kern="1200" dirty="0">
                          <a:solidFill>
                            <a:schemeClr val="tx1"/>
                          </a:solidFill>
                          <a:effectLst/>
                        </a:rPr>
                        <a:t>This memoir style narrative sends a powerful message about the impact of racial profiling on young people who are struggling to reconcile their culture and heritage with their sense of self as an Australian citizen. The author uses extended metaphor and imagery to construct an anecdotal narrative. </a:t>
                      </a:r>
                      <a:endParaRPr lang="en-AU" sz="1800" b="0" dirty="0">
                        <a:solidFill>
                          <a:schemeClr val="tx1"/>
                        </a:solidFill>
                        <a:effectLst/>
                        <a:latin typeface="+mn-lt"/>
                        <a:ea typeface="Calibri" panose="020F0502020204030204" pitchFamily="34" charset="0"/>
                        <a:cs typeface="Arial" panose="020B0604020202020204" pitchFamily="34" charset="0"/>
                      </a:endParaRPr>
                    </a:p>
                  </a:txBody>
                  <a:tcPr marL="68580" marR="68580" marT="180000" marB="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35686313"/>
                  </a:ext>
                </a:extLst>
              </a:tr>
            </a:tbl>
          </a:graphicData>
        </a:graphic>
      </p:graphicFrame>
      <p:sp>
        <p:nvSpPr>
          <p:cNvPr id="2" name="Slide Number Placeholder 1">
            <a:extLst>
              <a:ext uri="{FF2B5EF4-FFF2-40B4-BE49-F238E27FC236}">
                <a16:creationId xmlns:a16="http://schemas.microsoft.com/office/drawing/2014/main" id="{70186766-A874-E55A-DEEB-D2ABF001BDA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34949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F73CDB-66A6-2B50-4948-9D14D0A0E30C}"/>
              </a:ext>
            </a:extLst>
          </p:cNvPr>
          <p:cNvSpPr>
            <a:spLocks noGrp="1"/>
          </p:cNvSpPr>
          <p:nvPr>
            <p:ph type="title"/>
          </p:nvPr>
        </p:nvSpPr>
        <p:spPr/>
        <p:txBody>
          <a:bodyPr/>
          <a:lstStyle/>
          <a:p>
            <a:r>
              <a:rPr lang="en-AU" dirty="0">
                <a:latin typeface="+mj-lt"/>
              </a:rPr>
              <a:t>‘The Masala of My Soul’ by Tanisha Tahsin (2)</a:t>
            </a:r>
          </a:p>
        </p:txBody>
      </p:sp>
      <p:sp>
        <p:nvSpPr>
          <p:cNvPr id="4" name="Text Placeholder 3">
            <a:extLst>
              <a:ext uri="{FF2B5EF4-FFF2-40B4-BE49-F238E27FC236}">
                <a16:creationId xmlns:a16="http://schemas.microsoft.com/office/drawing/2014/main" id="{398EEAEC-A42A-AC14-2E3D-3BDC491DC6A7}"/>
              </a:ext>
            </a:extLst>
          </p:cNvPr>
          <p:cNvSpPr>
            <a:spLocks noGrp="1"/>
          </p:cNvSpPr>
          <p:nvPr>
            <p:ph type="body" sz="quarter" idx="18"/>
          </p:nvPr>
        </p:nvSpPr>
        <p:spPr/>
        <p:txBody>
          <a:bodyPr/>
          <a:lstStyle/>
          <a:p>
            <a:r>
              <a:rPr lang="en-AU">
                <a:latin typeface="+mj-lt"/>
              </a:rPr>
              <a:t>License information</a:t>
            </a:r>
          </a:p>
        </p:txBody>
      </p:sp>
      <p:sp>
        <p:nvSpPr>
          <p:cNvPr id="5" name="Text Placeholder 4">
            <a:extLst>
              <a:ext uri="{FF2B5EF4-FFF2-40B4-BE49-F238E27FC236}">
                <a16:creationId xmlns:a16="http://schemas.microsoft.com/office/drawing/2014/main" id="{C55D481C-7931-183E-E8E4-6829301F6A22}"/>
              </a:ext>
            </a:extLst>
          </p:cNvPr>
          <p:cNvSpPr>
            <a:spLocks noGrp="1"/>
          </p:cNvSpPr>
          <p:nvPr>
            <p:ph type="body" sz="quarter" idx="17"/>
          </p:nvPr>
        </p:nvSpPr>
        <p:spPr/>
        <p:txBody>
          <a:bodyPr/>
          <a:lstStyle/>
          <a:p>
            <a:pPr>
              <a:lnSpc>
                <a:spcPct val="150000"/>
              </a:lnSpc>
            </a:pPr>
            <a:r>
              <a:rPr lang="en-AU" dirty="0">
                <a:effectLst/>
                <a:latin typeface="+mn-lt"/>
                <a:ea typeface="Calibri" panose="020F0502020204030204" pitchFamily="34" charset="0"/>
              </a:rPr>
              <a:t>Tanisha Tahsin (2020). </a:t>
            </a:r>
            <a:r>
              <a:rPr lang="en-AU" u="sng" dirty="0">
                <a:solidFill>
                  <a:srgbClr val="2F5496"/>
                </a:solidFill>
                <a:effectLst/>
                <a:latin typeface="+mn-lt"/>
                <a:ea typeface="Calibri" panose="020F0502020204030204" pitchFamily="34" charset="0"/>
                <a:hlinkClick r:id="rId2"/>
              </a:rPr>
              <a:t>The Masala of My Soul</a:t>
            </a:r>
            <a:r>
              <a:rPr lang="en-AU" dirty="0">
                <a:effectLst/>
                <a:latin typeface="+mn-lt"/>
                <a:ea typeface="Calibri" panose="020F0502020204030204" pitchFamily="34" charset="0"/>
              </a:rPr>
              <a:t>. In </a:t>
            </a:r>
            <a:r>
              <a:rPr lang="en-AU" i="1" u="sng" dirty="0">
                <a:solidFill>
                  <a:srgbClr val="2F5496"/>
                </a:solidFill>
                <a:effectLst/>
                <a:latin typeface="+mn-lt"/>
                <a:ea typeface="Calibri" panose="020F0502020204030204" pitchFamily="34" charset="0"/>
                <a:hlinkClick r:id="rId3"/>
              </a:rPr>
              <a:t>Whitlam Institute: What Matters? Writing Competition</a:t>
            </a:r>
            <a:r>
              <a:rPr lang="en-AU" dirty="0">
                <a:effectLst/>
                <a:latin typeface="+mn-lt"/>
                <a:ea typeface="Calibri" panose="020F0502020204030204" pitchFamily="34" charset="0"/>
              </a:rPr>
              <a:t>. Reproduced and made available for copying and communication by NSW Department of Education for its educational purposes with the permission of Tanisha Tahsin, Hurlstone Agricultural High School. Accessed 6 December 2024.</a:t>
            </a:r>
            <a:endParaRPr lang="en-AU" dirty="0">
              <a:latin typeface="+mn-lt"/>
            </a:endParaRPr>
          </a:p>
        </p:txBody>
      </p:sp>
      <p:sp>
        <p:nvSpPr>
          <p:cNvPr id="2" name="Slide Number Placeholder 1">
            <a:extLst>
              <a:ext uri="{FF2B5EF4-FFF2-40B4-BE49-F238E27FC236}">
                <a16:creationId xmlns:a16="http://schemas.microsoft.com/office/drawing/2014/main" id="{EB1FEC39-B5F4-7E0F-EF91-C86D29DB8C0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16832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3E84D-980D-1C5D-A7FD-F0A2C9B1EC8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ABB7A3E-0533-E231-D938-3B27DFDC3D8F}"/>
              </a:ext>
            </a:extLst>
          </p:cNvPr>
          <p:cNvSpPr>
            <a:spLocks noGrp="1"/>
          </p:cNvSpPr>
          <p:nvPr>
            <p:ph type="ctrTitle"/>
          </p:nvPr>
        </p:nvSpPr>
        <p:spPr/>
        <p:txBody>
          <a:bodyPr/>
          <a:lstStyle/>
          <a:p>
            <a:r>
              <a:rPr lang="en-AU" dirty="0">
                <a:latin typeface="+mj-lt"/>
              </a:rPr>
              <a:t>Narrative form and language features</a:t>
            </a:r>
          </a:p>
        </p:txBody>
      </p:sp>
    </p:spTree>
    <p:extLst>
      <p:ext uri="{BB962C8B-B14F-4D97-AF65-F5344CB8AC3E}">
        <p14:creationId xmlns:p14="http://schemas.microsoft.com/office/powerpoint/2010/main" val="210179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latin typeface="+mj-lt"/>
              </a:rPr>
              <a:t>Narrative purpose</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dirty="0">
                <a:latin typeface="+mj-lt"/>
              </a:rPr>
              <a:t>Hybrid form</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kern="0" dirty="0">
                <a:effectLst/>
                <a:latin typeface="+mn-lt"/>
                <a:ea typeface="Aptos" panose="020B0004020202020204" pitchFamily="34" charset="0"/>
              </a:rPr>
              <a:t>In </a:t>
            </a:r>
            <a:r>
              <a:rPr lang="en-AU" kern="0" dirty="0">
                <a:latin typeface="+mn-lt"/>
                <a:ea typeface="Aptos" panose="020B0004020202020204" pitchFamily="34" charset="0"/>
              </a:rPr>
              <a:t>‘</a:t>
            </a:r>
            <a:r>
              <a:rPr lang="en-AU" kern="0" dirty="0">
                <a:effectLst/>
                <a:latin typeface="+mn-lt"/>
                <a:ea typeface="Aptos" panose="020B0004020202020204" pitchFamily="34" charset="0"/>
              </a:rPr>
              <a:t>The Masala of My Soul’ by Tanisha Tahsin, the writer employs both narrative and persuasive language forms and features to convey a powerful message about identity, belonging, and cultural pride.</a:t>
            </a:r>
          </a:p>
          <a:p>
            <a:endParaRPr lang="en-AU" dirty="0">
              <a:latin typeface="+mn-l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EC7BE4B-BD75-4CA2-B411-1C64CAFDCD7E}"/>
</file>

<file path=customXml/itemProps2.xml><?xml version="1.0" encoding="utf-8"?>
<ds:datastoreItem xmlns:ds="http://schemas.openxmlformats.org/officeDocument/2006/customXml" ds:itemID="{235ECE99-2EA9-4144-A999-39C669F86A6B}"/>
</file>

<file path=customXml/itemProps3.xml><?xml version="1.0" encoding="utf-8"?>
<ds:datastoreItem xmlns:ds="http://schemas.openxmlformats.org/officeDocument/2006/customXml" ds:itemID="{6EE44797-0EE2-4151-AE3B-336C6F19FEAB}"/>
</file>

<file path=docProps/app.xml><?xml version="1.0" encoding="utf-8"?>
<Properties xmlns="http://schemas.openxmlformats.org/officeDocument/2006/extended-properties" xmlns:vt="http://schemas.openxmlformats.org/officeDocument/2006/docPropsVTypes">
  <Template>student-facing-secondary-template-v1.4</Template>
  <TotalTime>0</TotalTime>
  <Words>5411</Words>
  <Application>Microsoft Office PowerPoint</Application>
  <PresentationFormat>Widescreen</PresentationFormat>
  <Paragraphs>253</Paragraphs>
  <Slides>24</Slides>
  <Notes>22</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Times New Roman</vt:lpstr>
      <vt:lpstr>Public Sans</vt:lpstr>
      <vt:lpstr>Calibri</vt:lpstr>
      <vt:lpstr>1_NSWG Corporate</vt:lpstr>
      <vt:lpstr>Instructions for use</vt:lpstr>
      <vt:lpstr>Phase 4 – text annotations – Tahsin</vt:lpstr>
      <vt:lpstr>Sharing learning intentions and success criteria</vt:lpstr>
      <vt:lpstr>Learning intentions and success criteria</vt:lpstr>
      <vt:lpstr>‘The Masala of My Soul’ by Tanisha Tahsin (1)</vt:lpstr>
      <vt:lpstr>Text complexity</vt:lpstr>
      <vt:lpstr>‘The Masala of My Soul’ by Tanisha Tahsin (2)</vt:lpstr>
      <vt:lpstr>Narrative form and language features</vt:lpstr>
      <vt:lpstr>Narrative purpose</vt:lpstr>
      <vt:lpstr>Characterisation</vt:lpstr>
      <vt:lpstr>Extended metaphor</vt:lpstr>
      <vt:lpstr>Figurative language</vt:lpstr>
      <vt:lpstr>Visual imagery</vt:lpstr>
      <vt:lpstr>Gustatory imagery</vt:lpstr>
      <vt:lpstr>Olfactory imagery</vt:lpstr>
      <vt:lpstr>Tactile imagery</vt:lpstr>
      <vt:lpstr>Personal anecdotes</vt:lpstr>
      <vt:lpstr>Contrast and conflict</vt:lpstr>
      <vt:lpstr>Persuasive language forms and features</vt:lpstr>
      <vt:lpstr>Emotional appeal</vt:lpstr>
      <vt:lpstr>Call to action</vt:lpstr>
      <vt:lpstr>Repetition</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4 – text annotations – Tahsin – 9.1 – Representation of life experiences</dc:title>
  <dc:creator>NSW Department of Education</dc:creator>
  <dcterms:created xsi:type="dcterms:W3CDTF">2025-06-05T01:11:28Z</dcterms:created>
  <dcterms:modified xsi:type="dcterms:W3CDTF">2025-06-05T01:12:11Z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2025-06-05T01:12:11Z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a612b040-642c-44e0-b870-cdaad791dea1</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0x010100C6BC20BCFB223D4189F17F47419ECBA2</vt:lpwstr>
  </property>
</Properties>
</file>