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32"/>
  </p:notesMasterIdLst>
  <p:handoutMasterIdLst>
    <p:handoutMasterId r:id="rId33"/>
  </p:handoutMasterIdLst>
  <p:sldIdLst>
    <p:sldId id="26514" r:id="rId2"/>
    <p:sldId id="266" r:id="rId3"/>
    <p:sldId id="26512" r:id="rId4"/>
    <p:sldId id="26513" r:id="rId5"/>
    <p:sldId id="26411" r:id="rId6"/>
    <p:sldId id="26455" r:id="rId7"/>
    <p:sldId id="26412" r:id="rId8"/>
    <p:sldId id="271" r:id="rId9"/>
    <p:sldId id="289" r:id="rId10"/>
    <p:sldId id="26393" r:id="rId11"/>
    <p:sldId id="26457" r:id="rId12"/>
    <p:sldId id="26458" r:id="rId13"/>
    <p:sldId id="26402" r:id="rId14"/>
    <p:sldId id="26459" r:id="rId15"/>
    <p:sldId id="26403" r:id="rId16"/>
    <p:sldId id="26405" r:id="rId17"/>
    <p:sldId id="26409" r:id="rId18"/>
    <p:sldId id="26460" r:id="rId19"/>
    <p:sldId id="26461" r:id="rId20"/>
    <p:sldId id="26462" r:id="rId21"/>
    <p:sldId id="26407" r:id="rId22"/>
    <p:sldId id="26410" r:id="rId23"/>
    <p:sldId id="26456" r:id="rId24"/>
    <p:sldId id="26394" r:id="rId25"/>
    <p:sldId id="26375" r:id="rId26"/>
    <p:sldId id="26395" r:id="rId27"/>
    <p:sldId id="26396" r:id="rId28"/>
    <p:sldId id="26397" r:id="rId29"/>
    <p:sldId id="360" r:id="rId30"/>
    <p:sldId id="361" r:id="rId31"/>
  </p:sldIdLst>
  <p:sldSz cx="12192000" cy="6858000"/>
  <p:notesSz cx="6858000" cy="9144000"/>
  <p:embeddedFontLst>
    <p:embeddedFont>
      <p:font typeface="Public Sans" pitchFamily="2" charset="0"/>
      <p:regular r:id="rId34"/>
      <p:bold r:id="rId35"/>
      <p:italic r:id="rId36"/>
      <p:bold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514"/>
          </p14:sldIdLst>
        </p14:section>
        <p14:section name="Content" id="{D5A8010D-981F-43AA-A0D6-182EC53CAA84}">
          <p14:sldIdLst>
            <p14:sldId id="266"/>
            <p14:sldId id="26512"/>
            <p14:sldId id="26513"/>
            <p14:sldId id="26411"/>
            <p14:sldId id="26455"/>
            <p14:sldId id="26412"/>
            <p14:sldId id="271"/>
            <p14:sldId id="289"/>
            <p14:sldId id="26393"/>
            <p14:sldId id="26457"/>
            <p14:sldId id="26458"/>
            <p14:sldId id="26402"/>
            <p14:sldId id="26459"/>
            <p14:sldId id="26403"/>
            <p14:sldId id="26405"/>
            <p14:sldId id="26409"/>
            <p14:sldId id="26460"/>
            <p14:sldId id="26461"/>
            <p14:sldId id="26462"/>
            <p14:sldId id="26407"/>
            <p14:sldId id="26410"/>
            <p14:sldId id="26456"/>
            <p14:sldId id="26394"/>
            <p14:sldId id="26375"/>
            <p14:sldId id="26395"/>
            <p14:sldId id="26396"/>
            <p14:sldId id="26397"/>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A2B8"/>
    <a:srgbClr val="00ACC2"/>
    <a:srgbClr val="B51458"/>
    <a:srgbClr val="DA8200"/>
    <a:srgbClr val="E5F7FC"/>
    <a:srgbClr val="FAE6C2"/>
    <a:srgbClr val="22272B"/>
    <a:srgbClr val="64BB47"/>
    <a:srgbClr val="FBD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90436-2DCB-3F40-AAE6-CA9183858ACE}" v="2" dt="2025-06-05T00:29:11.79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2419" autoAdjust="0"/>
  </p:normalViewPr>
  <p:slideViewPr>
    <p:cSldViewPr snapToGrid="0">
      <p:cViewPr varScale="1">
        <p:scale>
          <a:sx n="74" d="100"/>
          <a:sy n="74" d="100"/>
        </p:scale>
        <p:origin x="1872" y="6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2906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consolidate their understanding of the importance of stories by responding to the statement on the screen. </a:t>
            </a:r>
          </a:p>
          <a:p>
            <a:endParaRPr lang="en-AU" dirty="0"/>
          </a:p>
          <a:p>
            <a:r>
              <a:rPr lang="en-AU" b="1" dirty="0"/>
              <a:t>Sample response: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author has drawn from a broad range of issues to emphasise the importance of representing those issues in the stories we tell. By placing these issues in the same grouping as ‘</a:t>
            </a:r>
            <a:r>
              <a:rPr lang="en-AU" sz="1800" dirty="0">
                <a:effectLst/>
                <a:latin typeface="Arial" panose="020B0604020202020204" pitchFamily="34" charset="0"/>
                <a:ea typeface="Calibri" panose="020F0502020204030204" pitchFamily="34" charset="0"/>
              </a:rPr>
              <a:t>Of poverty’ </a:t>
            </a:r>
            <a:r>
              <a:rPr lang="en-AU" dirty="0"/>
              <a:t> and ‘Of Kings and Queens’, the author seeks to level the playing field and reinforces her idea that all stories matter and no single story should be privileged over another.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9141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sz="1600" b="0" dirty="0">
                <a:effectLst/>
                <a:latin typeface="Arial" panose="020B0604020202020204" pitchFamily="34" charset="0"/>
                <a:ea typeface="Aptos" panose="020B0004020202020204" pitchFamily="34" charset="0"/>
              </a:rPr>
              <a:t>this activity introduces the language feature of anaphora and is designed to work alongside </a:t>
            </a:r>
            <a:r>
              <a:rPr lang="en-AU" sz="1600" b="1" dirty="0">
                <a:effectLst/>
                <a:latin typeface="Arial" panose="020B0604020202020204" pitchFamily="34" charset="0"/>
                <a:ea typeface="Aptos" panose="020B0004020202020204" pitchFamily="34" charset="0"/>
              </a:rPr>
              <a:t>Phase 4, activity 4 – exploring the term ‘allusion’. </a:t>
            </a:r>
          </a:p>
          <a:p>
            <a:r>
              <a:rPr lang="en-AU" sz="1600" dirty="0">
                <a:effectLst/>
                <a:latin typeface="Arial" panose="020B0604020202020204" pitchFamily="34" charset="0"/>
                <a:ea typeface="Aptos" panose="020B0004020202020204" pitchFamily="34" charset="0"/>
              </a:rPr>
              <a:t>This slide and activity allows students to examine the origins of the word and create a symbolic representation to assist them to remember the meaning of the word. </a:t>
            </a:r>
          </a:p>
          <a:p>
            <a:endParaRPr lang="en-AU" sz="1600" dirty="0">
              <a:effectLst/>
              <a:latin typeface="Arial" panose="020B0604020202020204" pitchFamily="34" charset="0"/>
              <a:ea typeface="Aptos" panose="020B0004020202020204" pitchFamily="34" charset="0"/>
            </a:endParaRPr>
          </a:p>
          <a:p>
            <a:r>
              <a:rPr lang="en-AU" sz="1600" b="1" dirty="0">
                <a:effectLst/>
                <a:latin typeface="Arial" panose="020B0604020202020204" pitchFamily="34" charset="0"/>
                <a:ea typeface="Aptos" panose="020B0004020202020204" pitchFamily="34" charset="0"/>
              </a:rPr>
              <a:t>Allusion</a:t>
            </a:r>
            <a:r>
              <a:rPr lang="en-AU" sz="1600" dirty="0">
                <a:effectLst/>
                <a:latin typeface="Arial" panose="020B0604020202020204" pitchFamily="34" charset="0"/>
                <a:ea typeface="Aptos" panose="020B0004020202020204" pitchFamily="34" charset="0"/>
              </a:rPr>
              <a:t> is defined as:</a:t>
            </a:r>
          </a:p>
          <a:p>
            <a:r>
              <a:rPr lang="en-AU" b="0" i="0" dirty="0">
                <a:solidFill>
                  <a:srgbClr val="22272B"/>
                </a:solidFill>
                <a:effectLst/>
                <a:latin typeface="Public Sans" pitchFamily="2" charset="0"/>
              </a:rPr>
              <a:t>A deliberate and implicit reference to a person or event, or a work of art which draws on knowledge and experiences shared by the composer and responder.</a:t>
            </a:r>
          </a:p>
          <a:p>
            <a:r>
              <a:rPr lang="en-AU" sz="1600" b="0" i="0" dirty="0">
                <a:solidFill>
                  <a:srgbClr val="22272B"/>
                </a:solidFill>
                <a:effectLst/>
                <a:latin typeface="Public Sans" pitchFamily="2" charset="0"/>
                <a:ea typeface="Aptos" panose="020B0004020202020204" pitchFamily="34" charset="0"/>
              </a:rPr>
              <a:t>(NESA 2024)</a:t>
            </a:r>
            <a:endParaRPr lang="en-AU" sz="1600" dirty="0">
              <a:effectLst/>
              <a:latin typeface="Arial" panose="020B060402020202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39712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is an explanation of allusion. You may need to explore this a little deeper with your students. You could do this by having students explore the story of Achilles using Britannica (2025) https://www.britannica.com/topic/Achilles-Greek-mythology</a:t>
            </a:r>
          </a:p>
          <a:p>
            <a:r>
              <a:rPr lang="en-AU"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6918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8791-65D3-34CC-5E7B-471BE37A7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402CF-64E1-FB98-421B-3E8C01ED6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55FC2-96F9-35D1-22BB-EB26A51FE04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Teacher note: </a:t>
            </a:r>
            <a:r>
              <a:rPr lang="en-AU" sz="1800" b="0" dirty="0">
                <a:effectLst/>
                <a:latin typeface="Arial" panose="020B0604020202020204" pitchFamily="34" charset="0"/>
                <a:ea typeface="Aptos" panose="020B0004020202020204" pitchFamily="34" charset="0"/>
              </a:rPr>
              <a:t>this slide has been designed to prepare students for purposeful annotation of the text.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Aptos" panose="020B0004020202020204" pitchFamily="34" charset="0"/>
              </a:rPr>
              <a:t>Students should make initial identification of examples of allusion if possible.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Aptos" panose="020B0004020202020204" pitchFamily="34" charset="0"/>
              </a:rPr>
              <a:t>The teacher should model how to identify allusion on the next slide </a:t>
            </a:r>
            <a:r>
              <a:rPr lang="en-AU" sz="1800" dirty="0">
                <a:effectLst/>
                <a:latin typeface="Arial" panose="020B0604020202020204" pitchFamily="34" charset="0"/>
                <a:ea typeface="Aptos" panose="020B0004020202020204" pitchFamily="34" charset="0"/>
              </a:rPr>
              <a:t>by using the </a:t>
            </a:r>
            <a:r>
              <a:rPr lang="en-AU" sz="1800" b="0" dirty="0">
                <a:effectLst/>
                <a:latin typeface="Arial" panose="020B0604020202020204" pitchFamily="34" charset="0"/>
                <a:ea typeface="Aptos" panose="020B0004020202020204" pitchFamily="34" charset="0"/>
              </a:rPr>
              <a:t>think-aloud strategy.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1" dirty="0">
              <a:effectLst/>
              <a:highlight>
                <a:srgbClr val="FFFF00"/>
              </a:highligh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BCAE1BE6-696E-ECEC-7662-A0DB59382FD2}"/>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75212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8B41A-481B-5156-315B-B8E7B49B3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EBE59-F7A2-E862-95FF-B4671A019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2C2D5-669F-6EAA-8C5E-1FF610428BAE}"/>
              </a:ext>
            </a:extLst>
          </p:cNvPr>
          <p:cNvSpPr>
            <a:spLocks noGrp="1"/>
          </p:cNvSpPr>
          <p:nvPr>
            <p:ph type="body" idx="1"/>
          </p:nvPr>
        </p:nvSpPr>
        <p:spPr/>
        <p:txBody>
          <a:bodyPr/>
          <a:lstStyle/>
          <a:p>
            <a:r>
              <a:rPr lang="en-AU" b="1" dirty="0"/>
              <a:t>Teacher note: </a:t>
            </a:r>
            <a:r>
              <a:rPr lang="en-AU" dirty="0"/>
              <a:t>these are purposeful annotation of the featured language features of this text – use a think-aloud strategy to explain how you decided this was an example of allusion. </a:t>
            </a:r>
          </a:p>
          <a:p>
            <a:endParaRPr lang="en-AU" dirty="0"/>
          </a:p>
          <a:p>
            <a:r>
              <a:rPr lang="en-AU" dirty="0"/>
              <a:t>For example, read the text aloud. Stop at the end and comment on the fact that the text contains the use of </a:t>
            </a:r>
            <a:r>
              <a:rPr lang="en-AU" b="1" dirty="0"/>
              <a:t>‘Once Upon a Time’. </a:t>
            </a:r>
            <a:r>
              <a:rPr lang="en-AU" b="0" dirty="0"/>
              <a:t>Talk about how this is an allusion to the traditional beginning of fairy tales, and how it evokes a universal familiarity of storytelling.</a:t>
            </a:r>
          </a:p>
        </p:txBody>
      </p:sp>
      <p:sp>
        <p:nvSpPr>
          <p:cNvPr id="4" name="Slide Number Placeholder 3">
            <a:extLst>
              <a:ext uri="{FF2B5EF4-FFF2-40B4-BE49-F238E27FC236}">
                <a16:creationId xmlns:a16="http://schemas.microsoft.com/office/drawing/2014/main" id="{163EF17A-D4DF-3F54-3BA4-25F72557DB0C}"/>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5161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AA5D-B9C0-39BE-917A-22B7F7EA4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BCDCD-A1AF-E464-94AC-3DF4B0B46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4AC2C-301A-DDB1-CB01-6CEC27E51FE8}"/>
              </a:ext>
            </a:extLst>
          </p:cNvPr>
          <p:cNvSpPr>
            <a:spLocks noGrp="1"/>
          </p:cNvSpPr>
          <p:nvPr>
            <p:ph type="body" idx="1"/>
          </p:nvPr>
        </p:nvSpPr>
        <p:spPr/>
        <p:txBody>
          <a:bodyPr/>
          <a:lstStyle/>
          <a:p>
            <a:r>
              <a:rPr lang="en-AU" b="1" dirty="0"/>
              <a:t>Teacher note: </a:t>
            </a:r>
            <a:r>
              <a:rPr lang="en-AU" dirty="0"/>
              <a:t>students should now complete purposeful annotations independently or with a partner. </a:t>
            </a:r>
          </a:p>
          <a:p>
            <a:r>
              <a:rPr lang="en-AU" dirty="0"/>
              <a:t> </a:t>
            </a:r>
          </a:p>
        </p:txBody>
      </p:sp>
      <p:sp>
        <p:nvSpPr>
          <p:cNvPr id="4" name="Slide Number Placeholder 3">
            <a:extLst>
              <a:ext uri="{FF2B5EF4-FFF2-40B4-BE49-F238E27FC236}">
                <a16:creationId xmlns:a16="http://schemas.microsoft.com/office/drawing/2014/main" id="{1C5D8EAB-0DB9-C8B7-1807-CFFB8E440EF0}"/>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13324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guide students through a discussion of how allusion is used in the text to allow the responder to make connections with other significant texts or ideas.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77050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the following annotations have been provided to support teachers.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5184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effectLst/>
                <a:highlight>
                  <a:srgbClr val="FFFF00"/>
                </a:highlight>
                <a:latin typeface="Arial" panose="020B0604020202020204" pitchFamily="34" charset="0"/>
                <a:ea typeface="Aptos" panose="020B0004020202020204" pitchFamily="34" charset="0"/>
              </a:rPr>
              <a:t>Additional teacher notes on Core text 3 – ‘Stories Matter’ by Freya Smith:</a:t>
            </a:r>
          </a:p>
          <a:p>
            <a:pPr marL="0" lvl="0" indent="0">
              <a:lnSpc>
                <a:spcPct val="150000"/>
              </a:lnSpc>
              <a:spcBef>
                <a:spcPts val="1200"/>
              </a:spcBef>
              <a:spcAft>
                <a:spcPts val="600"/>
              </a:spcAft>
              <a:buFont typeface="Arial" panose="020B0604020202020204" pitchFamily="34" charset="0"/>
              <a:buNone/>
            </a:pPr>
            <a:r>
              <a:rPr lang="en-AU" sz="1600" dirty="0">
                <a:effectLst/>
                <a:latin typeface="Arial" panose="020B0604020202020204" pitchFamily="34" charset="0"/>
                <a:ea typeface="Aptos" panose="020B0004020202020204" pitchFamily="34" charset="0"/>
              </a:rPr>
              <a:t>You might like to share with students the following information:</a:t>
            </a:r>
          </a:p>
          <a:p>
            <a:pPr marL="285750" lvl="0" indent="-285750">
              <a:lnSpc>
                <a:spcPct val="150000"/>
              </a:lnSpc>
              <a:spcBef>
                <a:spcPts val="1200"/>
              </a:spcBef>
              <a:spcAft>
                <a:spcPts val="600"/>
              </a:spcAft>
              <a:buFont typeface="Arial" panose="020B0604020202020204" pitchFamily="34" charset="0"/>
              <a:buChar char="•"/>
            </a:pPr>
            <a:r>
              <a:rPr lang="en-AU" sz="1600" dirty="0">
                <a:effectLst/>
                <a:latin typeface="Arial" panose="020B0604020202020204" pitchFamily="34" charset="0"/>
                <a:ea typeface="Aptos" panose="020B0004020202020204" pitchFamily="34" charset="0"/>
                <a:cs typeface="Times New Roman" panose="02020603050405020304" pitchFamily="18" charset="0"/>
              </a:rPr>
              <a:t>The author alludes to our history of telling stories through fairy tale - her purpose in doing so is to draw our attention to the stories we know, value and trust and how these stories shape who we are and what we understand about our world.</a:t>
            </a:r>
          </a:p>
          <a:p>
            <a:pPr marL="285750" lvl="0" indent="-285750">
              <a:lnSpc>
                <a:spcPct val="150000"/>
              </a:lnSpc>
              <a:spcBef>
                <a:spcPts val="1200"/>
              </a:spcBef>
              <a:spcAft>
                <a:spcPts val="600"/>
              </a:spcAft>
              <a:buFont typeface="Arial" panose="020B0604020202020204" pitchFamily="34" charset="0"/>
              <a:buChar char="•"/>
            </a:pPr>
            <a:r>
              <a:rPr lang="en-AU" sz="1600" dirty="0">
                <a:effectLst/>
                <a:latin typeface="Arial" panose="020B0604020202020204" pitchFamily="34" charset="0"/>
                <a:ea typeface="Aptos" panose="020B0004020202020204" pitchFamily="34" charset="0"/>
                <a:cs typeface="Times New Roman" panose="02020603050405020304" pitchFamily="18" charset="0"/>
              </a:rPr>
              <a:t>The author acknowledges that some stories are privileged over others and sends a strong message that all stories matter! </a:t>
            </a:r>
          </a:p>
          <a:p>
            <a:pPr marL="285750" lvl="0" indent="-285750">
              <a:lnSpc>
                <a:spcPct val="150000"/>
              </a:lnSpc>
              <a:spcBef>
                <a:spcPts val="1200"/>
              </a:spcBef>
              <a:spcAft>
                <a:spcPts val="600"/>
              </a:spcAft>
              <a:buFont typeface="Arial" panose="020B0604020202020204" pitchFamily="34" charset="0"/>
              <a:buChar char="•"/>
            </a:pPr>
            <a:r>
              <a:rPr lang="en-AU" sz="1600" dirty="0">
                <a:effectLst/>
                <a:latin typeface="Arial" panose="020B0604020202020204" pitchFamily="34" charset="0"/>
                <a:ea typeface="Aptos" panose="020B0004020202020204" pitchFamily="34" charset="0"/>
                <a:cs typeface="Times New Roman" panose="02020603050405020304" pitchFamily="18" charset="0"/>
              </a:rPr>
              <a:t>Freya Smith goes on to use anaphora in a distinctive way to reinforce her thematic concern. One could argue that it almost sounds like a speech in places.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45149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these are purposeful annotation of the featured language features of this text.</a:t>
            </a:r>
          </a:p>
          <a:p>
            <a:endParaRPr lang="en-AU" dirty="0"/>
          </a:p>
          <a:p>
            <a:r>
              <a:rPr lang="en-AU" dirty="0"/>
              <a:t>The text contains the repeated use of the word ‘</a:t>
            </a:r>
            <a:r>
              <a:rPr lang="en-AU" b="1" dirty="0"/>
              <a:t>Or</a:t>
            </a:r>
            <a:r>
              <a:rPr lang="en-AU" dirty="0"/>
              <a:t>’ which serves as an example of anaphora. This repetition emphasises the various forms and origins of stories, highlighting their diversity and flexibility. The repetition invites readers to consider the vast possibilities and inclusivity of storytelling.</a:t>
            </a:r>
          </a:p>
          <a:p>
            <a:r>
              <a:rPr lang="en-AU" b="1" dirty="0"/>
              <a:t>‘Once Upon a Time’ </a:t>
            </a:r>
            <a:r>
              <a:rPr lang="en-AU" b="0" dirty="0"/>
              <a:t>– an </a:t>
            </a:r>
            <a:r>
              <a:rPr lang="en-AU" dirty="0"/>
              <a:t>allusion to the traditional beginning of fairy tales, evoking the universal familiarity of storytelling.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92353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has been used to identify the </a:t>
            </a:r>
            <a:r>
              <a:rPr lang="en-AU" b="1" dirty="0">
                <a:latin typeface="Arial"/>
                <a:cs typeface="Arial"/>
              </a:rPr>
              <a:t>e</a:t>
            </a:r>
            <a:r>
              <a:rPr lang="en-AU" dirty="0">
                <a:latin typeface="Arial"/>
                <a:cs typeface="Arial"/>
              </a:rPr>
              <a:t>xplicit teaching </a:t>
            </a:r>
            <a:r>
              <a:rPr lang="en-AU" strike="sngStrike" dirty="0">
                <a:latin typeface="Arial"/>
                <a:cs typeface="Arial"/>
              </a:rPr>
              <a:t>learning </a:t>
            </a:r>
            <a:r>
              <a:rPr lang="en-AU" b="1" dirty="0">
                <a:solidFill>
                  <a:schemeClr val="tx1"/>
                </a:solidFill>
                <a:latin typeface="Public Sans"/>
              </a:rPr>
              <a:t>strategies sharing learning intentions and sharing success criteria. This slide</a:t>
            </a:r>
            <a:r>
              <a:rPr lang="en-AU" b="1" dirty="0">
                <a:solidFill>
                  <a:srgbClr val="FF0000"/>
                </a:solidFill>
                <a:latin typeface="Arial"/>
                <a:cs typeface="Arial"/>
              </a:rPr>
              <a:t> </a:t>
            </a:r>
            <a:r>
              <a:rPr lang="en-AU" dirty="0">
                <a:latin typeface="Arial"/>
                <a:cs typeface="Arial"/>
              </a:rPr>
              <a:t>should be deleted or hidden when using in a classroom setting. </a:t>
            </a:r>
            <a:endParaRPr lang="en-US" dirty="0"/>
          </a:p>
          <a:p>
            <a:pPr marL="285750" indent="-285750">
              <a:buFont typeface="Arial"/>
              <a:buChar char="•"/>
            </a:pPr>
            <a:r>
              <a:rPr lang="en-AU" dirty="0">
                <a:latin typeface="Arial"/>
                <a:cs typeface="Arial"/>
              </a:rPr>
              <a:t>Sharing learning intentions allows a teacher to effectively communicate </a:t>
            </a:r>
            <a:r>
              <a:rPr lang="en-AU" b="1" dirty="0">
                <a:latin typeface="Arial"/>
                <a:cs typeface="Arial"/>
              </a:rPr>
              <a:t>the </a:t>
            </a:r>
            <a:r>
              <a:rPr lang="en-AU" dirty="0">
                <a:latin typeface="Arial"/>
                <a:cs typeface="Arial"/>
              </a:rPr>
              <a:t>learning goal with students. They allow students to connect new learning to existing knowledge, skills and understanding. </a:t>
            </a:r>
            <a:endParaRPr lang="en-AU" dirty="0">
              <a:cs typeface="Arial"/>
            </a:endParaRPr>
          </a:p>
          <a:p>
            <a:pPr marL="285750" indent="-285750">
              <a:buFont typeface="Arial"/>
              <a:buChar char="•"/>
            </a:pPr>
            <a:r>
              <a:rPr lang="en-AU" dirty="0">
                <a:latin typeface="Arial"/>
                <a:cs typeface="Arial"/>
              </a:rPr>
              <a:t>When used with success criteria, students have a clear idea of the learning goal and how to get there (AERO 2024). </a:t>
            </a:r>
            <a:endParaRPr lang="en-AU" dirty="0">
              <a:cs typeface="Arial"/>
            </a:endParaRPr>
          </a:p>
          <a:p>
            <a:pPr marL="285750" indent="-285750">
              <a:buFont typeface="Arial"/>
              <a:buChar char="•"/>
            </a:pPr>
            <a:r>
              <a:rPr lang="en-AU" dirty="0">
                <a:latin typeface="Arial"/>
                <a:cs typeface="Arial"/>
              </a:rPr>
              <a:t>The sample </a:t>
            </a:r>
            <a:r>
              <a:rPr lang="en-AU" b="1" dirty="0">
                <a:latin typeface="Arial"/>
                <a:cs typeface="Arial"/>
              </a:rPr>
              <a:t>learning intentions and </a:t>
            </a:r>
            <a:r>
              <a:rPr lang="en-AU" dirty="0">
                <a:latin typeface="Arial"/>
                <a:cs typeface="Arial"/>
              </a:rPr>
              <a:t>success criteria on slide 13 are aligned to the syllabus. The </a:t>
            </a:r>
            <a:r>
              <a:rPr lang="en-AU" b="1" dirty="0">
                <a:latin typeface="Arial"/>
                <a:cs typeface="Arial"/>
              </a:rPr>
              <a:t>success criteria </a:t>
            </a:r>
            <a:r>
              <a:rPr lang="en-AU" dirty="0">
                <a:latin typeface="Arial"/>
                <a:cs typeface="Arial"/>
              </a:rPr>
              <a:t>break the learning intention into smaller and more manageable actions. They show students what they must do, say, make, create or perform to demonstrate their learning (Griffin 2018).</a:t>
            </a:r>
            <a:endParaRPr lang="en-AU" dirty="0">
              <a:solidFill>
                <a:srgbClr val="000000"/>
              </a:solidFill>
              <a:cs typeface="Arial"/>
            </a:endParaRPr>
          </a:p>
          <a:p>
            <a:pPr marL="285750" indent="-285750">
              <a:buFont typeface="Arial"/>
              <a:buChar char="•"/>
            </a:pPr>
            <a:r>
              <a:rPr lang="en-AU" b="1" i="0" dirty="0">
                <a:solidFill>
                  <a:srgbClr val="333333"/>
                </a:solidFill>
                <a:effectLst/>
                <a:latin typeface="Public Sans"/>
                <a:cs typeface="Arial"/>
              </a:rPr>
              <a:t>Success criteria</a:t>
            </a:r>
            <a:r>
              <a:rPr lang="en-AU" b="1" i="0" dirty="0">
                <a:solidFill>
                  <a:srgbClr val="333333"/>
                </a:solidFill>
                <a:effectLst/>
                <a:latin typeface="Public Sans"/>
              </a:rPr>
              <a:t> are communicated to students in ways they understand. Teachers use their expertise to guide student thinking, and often model and use exemplars to show students what success 'looks like</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information</a:t>
            </a:r>
            <a:r>
              <a:rPr lang="en-AU" b="1" dirty="0">
                <a:latin typeface="Arial" panose="020B0604020202020204" pitchFamily="34" charset="0"/>
                <a:cs typeface="Arial" panose="020B0604020202020204" pitchFamily="34" charset="0"/>
              </a:rPr>
              <a:t>, s</a:t>
            </a:r>
            <a:r>
              <a:rPr lang="en-AU" dirty="0">
                <a:latin typeface="Arial" panose="020B0604020202020204" pitchFamily="34" charset="0"/>
                <a:cs typeface="Arial" panose="020B0604020202020204" pitchFamily="34" charset="0"/>
              </a:rPr>
              <a:t>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these are purposeful annotation of the featured language features of this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repetition of </a:t>
            </a:r>
            <a:r>
              <a:rPr lang="en-AU" b="1" dirty="0"/>
              <a:t>‘and</a:t>
            </a:r>
            <a:r>
              <a:rPr lang="en-AU" dirty="0"/>
              <a:t>’ is also anaphora. This repetition creates a rhythm and emphasises the connection between different actions and emotions related to storytelling. This language feature reinforces the diverse and universal nature of stories, drawing attention to the shared human experiences they reflect.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‘Slay dragons with our shiny swords’</a:t>
            </a:r>
            <a:r>
              <a:rPr lang="en-AU" dirty="0"/>
              <a:t> – an allusion to medieval fantasy tales or myths involving heroic quests, symbolizing courage and overcoming challenges.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‘The height of a princess' tower’</a:t>
            </a:r>
            <a:r>
              <a:rPr lang="en-AU" dirty="0"/>
              <a:t> – an allusion to classic fairy tales like </a:t>
            </a:r>
            <a:r>
              <a:rPr lang="en-AU" i="1" dirty="0"/>
              <a:t>Rapunzel</a:t>
            </a:r>
            <a:r>
              <a:rPr lang="en-AU" dirty="0"/>
              <a:t> or </a:t>
            </a:r>
            <a:r>
              <a:rPr lang="en-AU" i="1" dirty="0"/>
              <a:t>Sleeping Beauty</a:t>
            </a:r>
            <a:r>
              <a:rPr lang="en-AU" dirty="0"/>
              <a:t>, referencing stories of rescue and romance.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96047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these are purposeful annotation of the featured language features of this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‘The first ever handwritten letter was said to be sent in 500BC’</a:t>
            </a:r>
            <a:r>
              <a:rPr lang="en-AU" dirty="0"/>
              <a:t> – an allusion to the historical origins of written communication, anchoring the power of stories in a historical context.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Please note that ‘draw’ has been spelled incorrectly by the composer. It should be ‘’drawer’. It has been included here as per the licensed version.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25576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these are purposeful annotation of the featured language features of this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repetition of ‘</a:t>
            </a:r>
            <a:r>
              <a:rPr lang="en-AU" b="1" dirty="0"/>
              <a:t>stories of</a:t>
            </a:r>
            <a:r>
              <a:rPr lang="en-AU" dirty="0"/>
              <a:t>’ shortened to ‘</a:t>
            </a:r>
            <a:r>
              <a:rPr lang="en-AU" b="1" dirty="0"/>
              <a:t>of</a:t>
            </a:r>
            <a:r>
              <a:rPr lang="en-AU" dirty="0"/>
              <a:t>’ is used similarly to the first stanza of this text. This repetition expands the idea that stories are vast and can be about many things.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‘Stories of war ... Protest ... Discrimination ... Poverty ... Kings and Queens ... Pyramids ... Sailors ... Violence ... Leaders’ </a:t>
            </a:r>
            <a:r>
              <a:rPr lang="en-AU" dirty="0"/>
              <a:t>– these are allusions to major historical events and figures, such as wars, social movements, ancient civilisations, and leadership struggles, encapsulating the broad scope of history.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89484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these are purposeful annotation of the featured language features of this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Here, the repetition of ‘</a:t>
            </a:r>
            <a:r>
              <a:rPr lang="en-AU" b="1" dirty="0"/>
              <a:t>it is</a:t>
            </a:r>
            <a:r>
              <a:rPr lang="en-AU" dirty="0"/>
              <a:t>’ creates a final conclusion about the value of stories through this high modal phrase.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448539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51267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strike="noStrike" dirty="0">
              <a:latin typeface="Arial" panose="020B0604020202020204" pitchFamily="34" charset="0"/>
              <a:cs typeface="Arial" panose="020B0604020202020204" pitchFamily="34" charset="0"/>
            </a:endParaRPr>
          </a:p>
          <a:p>
            <a:pPr marL="171450" indent="-171450">
              <a:buFont typeface="Arial"/>
              <a:buChar char="•"/>
              <a:defRPr/>
            </a:pPr>
            <a:r>
              <a:rPr lang="en-AU" dirty="0">
                <a:latin typeface="Arial"/>
                <a:cs typeface="Arial"/>
              </a:rPr>
              <a:t>Adapt </a:t>
            </a:r>
            <a:r>
              <a:rPr lang="en-AU" b="0" dirty="0">
                <a:latin typeface="Arial"/>
                <a:cs typeface="Arial"/>
              </a:rPr>
              <a:t>the provided learning intentions and success criteria (LISC), in line with the syllabus, as required </a:t>
            </a:r>
            <a:r>
              <a:rPr lang="en-AU" b="0" strike="noStrike" dirty="0">
                <a:latin typeface="Arial"/>
                <a:cs typeface="Arial"/>
              </a:rPr>
              <a:t>to suit the needs of your students.</a:t>
            </a:r>
          </a:p>
          <a:p>
            <a:pPr marL="171450" indent="-171450">
              <a:buFont typeface="Arial"/>
              <a:buChar char="•"/>
              <a:defRPr/>
            </a:pPr>
            <a:r>
              <a:rPr lang="en-AU" b="0" strike="noStrike" dirty="0">
                <a:latin typeface="Arial"/>
                <a:cs typeface="Arial"/>
              </a:rPr>
              <a:t>LISC is usually shared first or early in the lesson</a:t>
            </a:r>
            <a:r>
              <a:rPr lang="en-AU" b="0" dirty="0">
                <a:latin typeface="Arial"/>
                <a:cs typeface="Arial"/>
              </a:rPr>
              <a:t> and is explained by the teacher who checks for understanding. </a:t>
            </a:r>
            <a:endParaRPr lang="en-AU" b="0" dirty="0">
              <a:latin typeface="Public Sans"/>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t>LISC is referred to regularly to check for understanding, provide feedback or as a self-assessment tool (Wiliam and Leahy 2015). </a:t>
            </a:r>
          </a:p>
          <a:p>
            <a:pPr marL="171450" indent="-171450">
              <a:buFont typeface="Arial"/>
              <a:buChar char="•"/>
              <a:defRPr/>
            </a:pPr>
            <a:r>
              <a:rPr lang="en-AU" b="0" dirty="0">
                <a:latin typeface="Public Sans"/>
              </a:rPr>
              <a:t>Learning intentions and success criteria can be supported by exemplars, such as 'What A Good One Looks Like' (WAGOLL) or exemplars to demonstrate success criteria (Clarke 2021)</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t>For more information on sharing learning intentions and success criteria, see </a:t>
            </a:r>
            <a:r>
              <a:rPr lang="en-AU" b="0" dirty="0">
                <a:hlinkClick r:id="rId3"/>
              </a:rPr>
              <a:t>Sharing learning intentions and success criteria – technique guide</a:t>
            </a: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b="0" dirty="0">
              <a:latin typeface="Arial" panose="020B0604020202020204" pitchFamily="34" charset="0"/>
              <a:cs typeface="Arial" panose="020B0604020202020204" pitchFamily="34" charset="0"/>
            </a:endParaRPr>
          </a:p>
          <a:p>
            <a:pPr>
              <a:defRPr/>
            </a:pPr>
            <a:r>
              <a:rPr lang="en-AU" b="0" dirty="0">
                <a:latin typeface="Public Sans"/>
              </a:rPr>
              <a:t>For more information on planning learning intentions and success criteria, see </a:t>
            </a:r>
            <a:r>
              <a:rPr lang="en-AU" b="0" dirty="0">
                <a:latin typeface="Public Sans"/>
                <a:hlinkClick r:id="rId4"/>
              </a:rPr>
              <a:t>Planning syllabus-aligned learning intentions and success criteria– technique guide</a:t>
            </a:r>
            <a:endParaRPr lang="en-AU" b="0"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information summarises the text complexity of the model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38383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sz="1800" b="0" dirty="0">
                <a:effectLst/>
                <a:latin typeface="Arial" panose="020B0604020202020204" pitchFamily="34" charset="0"/>
                <a:ea typeface="Aptos" panose="020B0004020202020204" pitchFamily="34" charset="0"/>
              </a:rPr>
              <a:t>his activity introduces the language feature of anaphora and is designed to work alongside </a:t>
            </a:r>
            <a:r>
              <a:rPr lang="en-AU" sz="1800" b="1" dirty="0">
                <a:effectLst/>
                <a:latin typeface="Arial" panose="020B0604020202020204" pitchFamily="34" charset="0"/>
                <a:ea typeface="Calibri" panose="020F0502020204030204" pitchFamily="34" charset="0"/>
              </a:rPr>
              <a:t>Phase 4, activity 3 – exploring the term ‘anaphora’ </a:t>
            </a:r>
            <a:r>
              <a:rPr lang="en-AU" sz="1800" dirty="0">
                <a:effectLst/>
                <a:latin typeface="Arial" panose="020B0604020202020204" pitchFamily="34" charset="0"/>
                <a:ea typeface="Aptos" panose="020B0004020202020204" pitchFamily="34" charset="0"/>
              </a:rPr>
              <a:t>. This slide and activity allows students to examine the origins of the word and create a symbolic representation to assist them to remember the meaning of the word. </a:t>
            </a:r>
          </a:p>
          <a:p>
            <a:endParaRPr lang="en-AU" sz="1800" dirty="0">
              <a:effectLst/>
              <a:latin typeface="Arial" panose="020B0604020202020204" pitchFamily="34" charset="0"/>
              <a:ea typeface="Aptos" panose="020B0004020202020204" pitchFamily="34" charset="0"/>
            </a:endParaRPr>
          </a:p>
          <a:p>
            <a:r>
              <a:rPr lang="en-AU" sz="1800" b="1" dirty="0">
                <a:effectLst/>
                <a:latin typeface="Arial" panose="020B0604020202020204" pitchFamily="34" charset="0"/>
                <a:ea typeface="Aptos" panose="020B0004020202020204" pitchFamily="34" charset="0"/>
              </a:rPr>
              <a:t>Anaphora</a:t>
            </a:r>
            <a:r>
              <a:rPr lang="en-AU" sz="1800" dirty="0">
                <a:effectLst/>
                <a:latin typeface="Arial" panose="020B0604020202020204" pitchFamily="34" charset="0"/>
                <a:ea typeface="Aptos" panose="020B0004020202020204" pitchFamily="34" charset="0"/>
              </a:rPr>
              <a:t> is defined as:</a:t>
            </a:r>
          </a:p>
          <a:p>
            <a:pPr algn="l"/>
            <a:r>
              <a:rPr lang="en-AU" sz="2000" b="0" i="0" dirty="0">
                <a:solidFill>
                  <a:srgbClr val="22272B"/>
                </a:solidFill>
                <a:effectLst/>
                <a:latin typeface="Public Sans" pitchFamily="2" charset="0"/>
              </a:rPr>
              <a:t>Grammar – a word or phrase that references an earlier word or phrase.</a:t>
            </a:r>
          </a:p>
          <a:p>
            <a:pPr algn="l"/>
            <a:r>
              <a:rPr lang="en-AU" sz="2000" b="0" i="0" dirty="0">
                <a:solidFill>
                  <a:srgbClr val="22272B"/>
                </a:solidFill>
                <a:effectLst/>
                <a:latin typeface="Public Sans" pitchFamily="2" charset="0"/>
              </a:rPr>
              <a:t>Rhetoric – the intentional repetition of a word or phrase at the beginning of several clauses, sentences, stanzas or paragraphs.</a:t>
            </a:r>
          </a:p>
          <a:p>
            <a:pPr algn="l"/>
            <a:r>
              <a:rPr lang="en-AU" sz="2000" b="0" i="0" dirty="0">
                <a:solidFill>
                  <a:srgbClr val="22272B"/>
                </a:solidFill>
                <a:effectLst/>
                <a:latin typeface="Public Sans" pitchFamily="2" charset="0"/>
              </a:rPr>
              <a:t>(NESA 2022)</a:t>
            </a:r>
          </a:p>
          <a:p>
            <a:endParaRPr lang="en-AU" sz="1800" dirty="0">
              <a:effectLs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Aptos" panose="020B000402020202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4213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effectLst/>
                <a:latin typeface="Arial" panose="020B0604020202020204" pitchFamily="34" charset="0"/>
                <a:ea typeface="Aptos" panose="020B0004020202020204" pitchFamily="34" charset="0"/>
              </a:rPr>
              <a:t>Teacher note: </a:t>
            </a:r>
            <a:r>
              <a:rPr lang="en-AU" sz="1800" b="0" dirty="0">
                <a:effectLst/>
                <a:latin typeface="Arial" panose="020B0604020202020204" pitchFamily="34" charset="0"/>
                <a:ea typeface="Aptos" panose="020B0004020202020204" pitchFamily="34" charset="0"/>
              </a:rPr>
              <a:t>this slide has been designed to prepare students for purposeful annotation of the text.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Aptos" panose="020B0004020202020204" pitchFamily="34" charset="0"/>
              </a:rPr>
              <a:t>Students should make initial identification of examples of anaphora if possible.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Aptos" panose="020B0004020202020204" pitchFamily="34" charset="0"/>
              </a:rPr>
              <a:t>The teacher should model how to identify anaphora in the next 2 slides </a:t>
            </a:r>
            <a:r>
              <a:rPr lang="en-AU" sz="1800" dirty="0">
                <a:effectLst/>
                <a:latin typeface="Arial" panose="020B0604020202020204" pitchFamily="34" charset="0"/>
                <a:ea typeface="Aptos" panose="020B0004020202020204" pitchFamily="34" charset="0"/>
              </a:rPr>
              <a:t>by using the </a:t>
            </a:r>
            <a:r>
              <a:rPr lang="en-AU" sz="1800" b="0" dirty="0">
                <a:effectLst/>
                <a:latin typeface="Arial" panose="020B0604020202020204" pitchFamily="34" charset="0"/>
                <a:ea typeface="Aptos" panose="020B0004020202020204" pitchFamily="34" charset="0"/>
              </a:rPr>
              <a:t>think aloud strategy.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1" dirty="0">
              <a:effectLst/>
              <a:highlight>
                <a:srgbClr val="FFFF00"/>
              </a:highlight>
              <a:latin typeface="Arial" panose="020B0604020202020204" pitchFamily="34" charset="0"/>
              <a:ea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0656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EA8DD-79CD-EF40-61CE-75AAA056D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529A3-723B-CEF4-0A07-86EBF383F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6CB42-D394-CFEA-38FD-A7ED170DCC58}"/>
              </a:ext>
            </a:extLst>
          </p:cNvPr>
          <p:cNvSpPr>
            <a:spLocks noGrp="1"/>
          </p:cNvSpPr>
          <p:nvPr>
            <p:ph type="body" idx="1"/>
          </p:nvPr>
        </p:nvSpPr>
        <p:spPr/>
        <p:txBody>
          <a:bodyPr/>
          <a:lstStyle/>
          <a:p>
            <a:r>
              <a:rPr lang="en-AU" b="1" dirty="0"/>
              <a:t>Teacher note: </a:t>
            </a:r>
            <a:r>
              <a:rPr lang="en-AU" dirty="0"/>
              <a:t>these are purposeful annotations of anaphora in this text – use a think-aloud strategy to explain how you decided these were examples of anaphora. </a:t>
            </a:r>
          </a:p>
          <a:p>
            <a:endParaRPr lang="en-AU" dirty="0"/>
          </a:p>
          <a:p>
            <a:r>
              <a:rPr lang="en-AU" dirty="0"/>
              <a:t>For example, read the text aloud. Stop at the end and comment on the fact that the word ‘or’ is used repeatedly. Identify that this serves as an example of anaphora. This repetition emphasises the various forms and origins of stories, highlighting their diversity and flexibility. The repetition invites readers to consider the vast possibilities and inclusivity of storytelling.</a:t>
            </a:r>
          </a:p>
          <a:p>
            <a:endParaRPr lang="en-AU" dirty="0"/>
          </a:p>
          <a:p>
            <a:endParaRPr lang="en-AU" dirty="0"/>
          </a:p>
        </p:txBody>
      </p:sp>
      <p:sp>
        <p:nvSpPr>
          <p:cNvPr id="4" name="Slide Number Placeholder 3">
            <a:extLst>
              <a:ext uri="{FF2B5EF4-FFF2-40B4-BE49-F238E27FC236}">
                <a16:creationId xmlns:a16="http://schemas.microsoft.com/office/drawing/2014/main" id="{7FF15F02-B48C-D8E7-9E59-10D50B8BAC85}"/>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11476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957B-3ADD-EDD6-7917-2570BE20B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CE476-63EB-F5B7-6F45-04998CE7B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579D6-E983-4B24-19DD-17BE7AD51B7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continue using a think-aloud for this section of the text.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repetition of </a:t>
            </a:r>
            <a:r>
              <a:rPr lang="en-AU" b="1" dirty="0"/>
              <a:t>‘and</a:t>
            </a:r>
            <a:r>
              <a:rPr lang="en-AU" dirty="0"/>
              <a:t>’ is also anaphora. This repetition creates a rhythm and emphasises the connection between different actions and emotions related to storytelling. This language feature reinforces the diverse and universal nature of stories, drawing attention to the shared human experiences they reflect.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a:extLst>
              <a:ext uri="{FF2B5EF4-FFF2-40B4-BE49-F238E27FC236}">
                <a16:creationId xmlns:a16="http://schemas.microsoft.com/office/drawing/2014/main" id="{25763680-F533-A007-1DEA-82B27338204A}"/>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204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now complete purposeful annotations independently or with a partner. </a:t>
            </a:r>
          </a:p>
          <a:p>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7655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773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4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29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944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4025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81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2344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6069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3133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856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4148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440446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britannica.com/topic/Achilles-Greek-mythol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curriculum.nsw.edu.au/resources/glossar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course-requirements-k-10-english_k_10_202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australiancurriculum.edu.au/resources/national-literacy-and-numeracy-learning-progressions/version-3-of-national-literacy-and-numeracy-learning-progression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whitlam.org/wm2022#:~:text=Category%20Winner%3A%20Stories%20Matter%2C%20Freya%20Smith%2C%20Hobart%20City%20High%20Schoo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F01E68-6048-5278-2666-7EEA64A009AC}"/>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FEA613E2-FDD8-E507-CD07-6F5DC4EC3406}"/>
              </a:ext>
            </a:extLst>
          </p:cNvPr>
          <p:cNvSpPr>
            <a:spLocks noGrp="1"/>
          </p:cNvSpPr>
          <p:nvPr>
            <p:ph type="pic" sz="quarter" idx="13"/>
          </p:nvPr>
        </p:nvSpPr>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Representation of life experiences’ – Year 9,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5D81CBC7-8259-5321-C64D-8E8EA67F59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2356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57550-DA85-F3F9-5270-B894FCC9E3C5}"/>
              </a:ext>
            </a:extLst>
          </p:cNvPr>
          <p:cNvSpPr>
            <a:spLocks noGrp="1"/>
          </p:cNvSpPr>
          <p:nvPr>
            <p:ph type="title"/>
          </p:nvPr>
        </p:nvSpPr>
        <p:spPr/>
        <p:txBody>
          <a:bodyPr/>
          <a:lstStyle/>
          <a:p>
            <a:r>
              <a:rPr lang="en-AU">
                <a:latin typeface="+mj-lt"/>
              </a:rPr>
              <a:t>Deepening our understanding of anaphora</a:t>
            </a:r>
          </a:p>
        </p:txBody>
      </p:sp>
      <p:sp>
        <p:nvSpPr>
          <p:cNvPr id="4" name="Text Placeholder 3">
            <a:extLst>
              <a:ext uri="{FF2B5EF4-FFF2-40B4-BE49-F238E27FC236}">
                <a16:creationId xmlns:a16="http://schemas.microsoft.com/office/drawing/2014/main" id="{FA5A3A72-DDC5-F176-EE2C-6F55670BEF8D}"/>
              </a:ext>
            </a:extLst>
          </p:cNvPr>
          <p:cNvSpPr>
            <a:spLocks noGrp="1"/>
          </p:cNvSpPr>
          <p:nvPr>
            <p:ph type="body" sz="quarter" idx="18"/>
          </p:nvPr>
        </p:nvSpPr>
        <p:spPr/>
        <p:txBody>
          <a:bodyPr/>
          <a:lstStyle/>
          <a:p>
            <a:r>
              <a:rPr lang="en-AU" dirty="0">
                <a:effectLst/>
                <a:latin typeface="+mj-lt"/>
                <a:ea typeface="Aptos" panose="020B0004020202020204" pitchFamily="34" charset="0"/>
                <a:cs typeface="Arial" panose="020B0604020202020204" pitchFamily="34" charset="0"/>
              </a:rPr>
              <a:t>How can we build on our understanding of this language feature?</a:t>
            </a:r>
            <a:endParaRPr lang="en-AU" dirty="0">
              <a:latin typeface="+mj-lt"/>
            </a:endParaRPr>
          </a:p>
        </p:txBody>
      </p:sp>
      <p:sp>
        <p:nvSpPr>
          <p:cNvPr id="5" name="Text Placeholder 4">
            <a:extLst>
              <a:ext uri="{FF2B5EF4-FFF2-40B4-BE49-F238E27FC236}">
                <a16:creationId xmlns:a16="http://schemas.microsoft.com/office/drawing/2014/main" id="{F1442B6E-A1F6-9CBB-1599-987349EF95BD}"/>
              </a:ext>
            </a:extLst>
          </p:cNvPr>
          <p:cNvSpPr>
            <a:spLocks noGrp="1"/>
          </p:cNvSpPr>
          <p:nvPr>
            <p:ph type="body" sz="quarter" idx="17"/>
          </p:nvPr>
        </p:nvSpPr>
        <p:spPr>
          <a:xfrm>
            <a:off x="359999" y="1743408"/>
            <a:ext cx="11495998" cy="1820063"/>
          </a:xfrm>
          <a:prstGeom prst="roundRect">
            <a:avLst>
              <a:gd name="adj" fmla="val 6039"/>
            </a:avLst>
          </a:prstGeom>
          <a:solidFill>
            <a:srgbClr val="FBDBE7"/>
          </a:solidFill>
          <a:ln>
            <a:solidFill>
              <a:srgbClr val="B51458"/>
            </a:solidFill>
          </a:ln>
        </p:spPr>
        <p:txBody>
          <a:bodyPr lIns="72000" rIns="72000" anchor="ctr" anchorCtr="1"/>
          <a:lstStyle/>
          <a:p>
            <a:pPr>
              <a:spcAft>
                <a:spcPts val="3600"/>
              </a:spcAft>
            </a:pPr>
            <a:r>
              <a:rPr lang="en-AU" dirty="0">
                <a:latin typeface="+mn-lt"/>
              </a:rPr>
              <a:t>The best way to further develop our understanding of anaphora is to identify its use in a text. Together, let’s examine how this language feature has been used in </a:t>
            </a:r>
            <a:r>
              <a:rPr lang="en-AU" b="1" dirty="0">
                <a:latin typeface="+mn-lt"/>
              </a:rPr>
              <a:t>Core text 3 – ‘Stories Matter’ by Freya Smith </a:t>
            </a:r>
            <a:r>
              <a:rPr lang="en-AU" dirty="0">
                <a:latin typeface="+mn-lt"/>
              </a:rPr>
              <a:t>by completing a purposeful class annotation of the text.</a:t>
            </a:r>
          </a:p>
        </p:txBody>
      </p:sp>
      <p:sp>
        <p:nvSpPr>
          <p:cNvPr id="9" name="TextBox 8">
            <a:extLst>
              <a:ext uri="{FF2B5EF4-FFF2-40B4-BE49-F238E27FC236}">
                <a16:creationId xmlns:a16="http://schemas.microsoft.com/office/drawing/2014/main" id="{925DCCD7-E4BE-3365-3AC0-B36BA606CD55}"/>
              </a:ext>
            </a:extLst>
          </p:cNvPr>
          <p:cNvSpPr txBox="1"/>
          <p:nvPr/>
        </p:nvSpPr>
        <p:spPr>
          <a:xfrm>
            <a:off x="481022" y="3721396"/>
            <a:ext cx="6098240" cy="1728102"/>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Aptos" panose="020B0004020202020204" pitchFamily="34" charset="0"/>
                <a:cs typeface="Arial" panose="020B0604020202020204" pitchFamily="34" charset="0"/>
              </a:rPr>
              <a:t>We will now annotate a section of the text together.</a:t>
            </a:r>
          </a:p>
          <a:p>
            <a:pPr marL="457200" marR="0" lvl="0" indent="-457200" algn="l" defTabSz="914377" rtl="0" eaLnBrk="1" fontAlgn="auto" latinLnBrk="0" hangingPunct="1">
              <a:lnSpc>
                <a:spcPct val="150000"/>
              </a:lnSpc>
              <a:spcBef>
                <a:spcPts val="0"/>
              </a:spcBef>
              <a:spcAft>
                <a:spcPts val="1200"/>
              </a:spcAft>
              <a:buClrTx/>
              <a:buSzTx/>
              <a:buFont typeface="+mj-lt"/>
              <a:buAutoNum type="arabicPeriod"/>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Aptos" panose="020B0004020202020204" pitchFamily="34" charset="0"/>
                <a:cs typeface="Arial" panose="020B0604020202020204" pitchFamily="34" charset="0"/>
              </a:rPr>
              <a:t>Re-read the first 2 stanzas of the text. </a:t>
            </a:r>
          </a:p>
          <a:p>
            <a:pPr marL="457200" marR="0" lvl="0" indent="-457200" algn="l" defTabSz="914377" rtl="0" eaLnBrk="1" fontAlgn="auto" latinLnBrk="0" hangingPunct="1">
              <a:lnSpc>
                <a:spcPct val="150000"/>
              </a:lnSpc>
              <a:spcBef>
                <a:spcPts val="0"/>
              </a:spcBef>
              <a:spcAft>
                <a:spcPts val="1200"/>
              </a:spcAft>
              <a:buClrTx/>
              <a:buSzTx/>
              <a:buFont typeface="+mj-lt"/>
              <a:buAutoNum type="arabicPeriod"/>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Aptos" panose="020B0004020202020204" pitchFamily="34" charset="0"/>
                <a:cs typeface="Arial" panose="020B0604020202020204" pitchFamily="34" charset="0"/>
              </a:rPr>
              <a:t>Can you identify any examples of anaphora?</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D0C7E8E4-F6A0-C934-1535-45D0116EC7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26308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anim calcmode="lin" valueType="num">
                                      <p:cBhvr>
                                        <p:cTn id="8" dur="500" fill="hold"/>
                                        <p:tgtEl>
                                          <p:spTgt spid="5">
                                            <p:bg/>
                                          </p:spTgt>
                                        </p:tgtEl>
                                        <p:attrNameLst>
                                          <p:attrName>ppt_x</p:attrName>
                                        </p:attrNameLst>
                                      </p:cBhvr>
                                      <p:tavLst>
                                        <p:tav tm="0">
                                          <p:val>
                                            <p:strVal val="#ppt_x"/>
                                          </p:val>
                                        </p:tav>
                                        <p:tav tm="100000">
                                          <p:val>
                                            <p:strVal val="#ppt_x"/>
                                          </p:val>
                                        </p:tav>
                                      </p:tavLst>
                                    </p:anim>
                                    <p:anim calcmode="lin" valueType="num">
                                      <p:cBhvr>
                                        <p:cTn id="9" dur="5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F8816-3372-82E5-6883-D1992ECDC1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39E38A-852D-6FF2-8AAA-CF133E8816D6}"/>
              </a:ext>
            </a:extLst>
          </p:cNvPr>
          <p:cNvSpPr>
            <a:spLocks noGrp="1"/>
          </p:cNvSpPr>
          <p:nvPr>
            <p:ph type="title"/>
          </p:nvPr>
        </p:nvSpPr>
        <p:spPr/>
        <p:txBody>
          <a:bodyPr/>
          <a:lstStyle/>
          <a:p>
            <a:r>
              <a:rPr lang="en-AU" dirty="0">
                <a:latin typeface="+mj-lt"/>
              </a:rPr>
              <a:t>Core text 3 – ‘Stories Matter’ by Freya Smith (1)</a:t>
            </a:r>
          </a:p>
        </p:txBody>
      </p:sp>
      <p:sp>
        <p:nvSpPr>
          <p:cNvPr id="4" name="Text Placeholder 3">
            <a:extLst>
              <a:ext uri="{FF2B5EF4-FFF2-40B4-BE49-F238E27FC236}">
                <a16:creationId xmlns:a16="http://schemas.microsoft.com/office/drawing/2014/main" id="{64208F9E-1F61-8B73-AF12-1E6C2EBE5DA3}"/>
              </a:ext>
            </a:extLst>
          </p:cNvPr>
          <p:cNvSpPr>
            <a:spLocks noGrp="1"/>
          </p:cNvSpPr>
          <p:nvPr>
            <p:ph type="body" sz="quarter" idx="18"/>
          </p:nvPr>
        </p:nvSpPr>
        <p:spPr/>
        <p:txBody>
          <a:bodyPr/>
          <a:lstStyle/>
          <a:p>
            <a:r>
              <a:rPr lang="en-AU" dirty="0">
                <a:latin typeface="+mj-lt"/>
              </a:rPr>
              <a:t>Text annotations</a:t>
            </a:r>
          </a:p>
        </p:txBody>
      </p:sp>
      <p:sp>
        <p:nvSpPr>
          <p:cNvPr id="5" name="Text Placeholder 4">
            <a:extLst>
              <a:ext uri="{FF2B5EF4-FFF2-40B4-BE49-F238E27FC236}">
                <a16:creationId xmlns:a16="http://schemas.microsoft.com/office/drawing/2014/main" id="{7BC1A9AD-2A22-B844-0C09-9EF0E2CF31B1}"/>
              </a:ext>
            </a:extLst>
          </p:cNvPr>
          <p:cNvSpPr>
            <a:spLocks noGrp="1"/>
          </p:cNvSpPr>
          <p:nvPr>
            <p:ph type="body" sz="quarter" idx="17"/>
          </p:nvPr>
        </p:nvSpPr>
        <p:spPr>
          <a:xfrm>
            <a:off x="360000" y="1567087"/>
            <a:ext cx="11484000" cy="4094125"/>
          </a:xfrm>
        </p:spPr>
        <p:txBody>
          <a:bodyPr numCol="2" spcCol="360000"/>
          <a:lstStyle/>
          <a:p>
            <a:pPr>
              <a:lnSpc>
                <a:spcPct val="150000"/>
              </a:lnSpc>
              <a:spcAft>
                <a:spcPts val="600"/>
              </a:spcAft>
            </a:pPr>
            <a:r>
              <a:rPr lang="en-AU" sz="1800" dirty="0">
                <a:effectLst/>
                <a:latin typeface="+mn-lt"/>
                <a:ea typeface="Calibri" panose="020F0502020204030204" pitchFamily="34" charset="0"/>
              </a:rPr>
              <a:t>The rare freedom of a story.</a:t>
            </a:r>
          </a:p>
          <a:p>
            <a:pPr>
              <a:lnSpc>
                <a:spcPct val="150000"/>
              </a:lnSpc>
              <a:spcAft>
                <a:spcPts val="600"/>
              </a:spcAft>
            </a:pPr>
            <a:r>
              <a:rPr lang="en-AU" sz="1800" dirty="0">
                <a:effectLst/>
                <a:latin typeface="+mn-lt"/>
                <a:ea typeface="Calibri" panose="020F0502020204030204" pitchFamily="34" charset="0"/>
              </a:rPr>
              <a:t>Whether it begins with Once Upon a Time,</a:t>
            </a:r>
          </a:p>
          <a:p>
            <a:pPr>
              <a:lnSpc>
                <a:spcPct val="150000"/>
              </a:lnSpc>
              <a:spcAft>
                <a:spcPts val="600"/>
              </a:spcAft>
            </a:pPr>
            <a:r>
              <a:rPr lang="en-AU" sz="1800" dirty="0">
                <a:effectLst/>
                <a:latin typeface="+mn-lt"/>
                <a:ea typeface="Calibri" panose="020F0502020204030204" pitchFamily="34" charset="0"/>
              </a:rPr>
              <a:t>And has pages that smell like a comforting kind of old,</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the furiously typed words written of the world, and fed to us from paragraphs of hopelessness.</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maybe the letter which you received this very morning, in your mailbox</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even the chatter you heard from passers by</a:t>
            </a:r>
          </a:p>
          <a:p>
            <a:pPr>
              <a:lnSpc>
                <a:spcPct val="150000"/>
              </a:lnSpc>
              <a:spcAft>
                <a:spcPts val="600"/>
              </a:spcAft>
            </a:pPr>
            <a:r>
              <a:rPr lang="en-AU" sz="1800" dirty="0">
                <a:effectLst/>
                <a:latin typeface="+mn-lt"/>
                <a:ea typeface="Calibri" panose="020F0502020204030204" pitchFamily="34" charset="0"/>
              </a:rPr>
              <a:t>But which is more real?</a:t>
            </a:r>
          </a:p>
          <a:p>
            <a:pPr>
              <a:lnSpc>
                <a:spcPct val="150000"/>
              </a:lnSpc>
              <a:spcAft>
                <a:spcPts val="600"/>
              </a:spcAft>
            </a:pPr>
            <a:br>
              <a:rPr lang="en-AU" sz="1800" dirty="0">
                <a:latin typeface="+mn-lt"/>
                <a:ea typeface="Calibri" panose="020F0502020204030204" pitchFamily="34" charset="0"/>
              </a:rPr>
            </a:br>
            <a:r>
              <a:rPr lang="en-AU" sz="1800" dirty="0">
                <a:effectLst/>
                <a:latin typeface="+mn-lt"/>
                <a:ea typeface="Calibri" panose="020F0502020204030204" pitchFamily="34" charset="0"/>
              </a:rPr>
              <a:t>All, or maybe none.</a:t>
            </a:r>
          </a:p>
          <a:p>
            <a:pPr>
              <a:lnSpc>
                <a:spcPct val="150000"/>
              </a:lnSpc>
              <a:spcAft>
                <a:spcPts val="600"/>
              </a:spcAft>
            </a:pPr>
            <a:r>
              <a:rPr lang="en-AU" sz="1800" dirty="0">
                <a:effectLst/>
                <a:latin typeface="+mn-lt"/>
                <a:ea typeface="Calibri" panose="020F0502020204030204" pitchFamily="34" charset="0"/>
              </a:rPr>
              <a:t>A story can be born from your imagination,</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it can grow from the truth you hold so tightly</a:t>
            </a:r>
          </a:p>
          <a:p>
            <a:pPr>
              <a:lnSpc>
                <a:spcPct val="150000"/>
              </a:lnSpc>
              <a:spcAft>
                <a:spcPts val="600"/>
              </a:spcAft>
            </a:pPr>
            <a:r>
              <a:rPr lang="en-AU" sz="1800" dirty="0">
                <a:effectLst/>
                <a:latin typeface="+mn-lt"/>
                <a:ea typeface="Calibri" panose="020F0502020204030204" pitchFamily="34" charset="0"/>
              </a:rPr>
              <a:t>A story can be spoken</a:t>
            </a:r>
          </a:p>
          <a:p>
            <a:pPr>
              <a:lnSpc>
                <a:spcPct val="150000"/>
              </a:lnSpc>
              <a:spcAft>
                <a:spcPts val="600"/>
              </a:spcAft>
            </a:pPr>
            <a:r>
              <a:rPr lang="en-AU" sz="1800" dirty="0">
                <a:effectLst/>
                <a:highlight>
                  <a:srgbClr val="00A2B8"/>
                </a:highlight>
                <a:latin typeface="+mn-lt"/>
                <a:ea typeface="Calibri" panose="020F0502020204030204" pitchFamily="34" charset="0"/>
              </a:rPr>
              <a:t>Or </a:t>
            </a:r>
            <a:r>
              <a:rPr lang="en-AU" sz="1800" dirty="0">
                <a:effectLst/>
                <a:latin typeface="+mn-lt"/>
                <a:ea typeface="Calibri" panose="020F0502020204030204" pitchFamily="34" charset="0"/>
              </a:rPr>
              <a:t>written</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drawn</a:t>
            </a:r>
          </a:p>
          <a:p>
            <a:pPr>
              <a:lnSpc>
                <a:spcPct val="150000"/>
              </a:lnSpc>
              <a:spcAft>
                <a:spcPts val="600"/>
              </a:spcAft>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signed</a:t>
            </a:r>
          </a:p>
          <a:p>
            <a:pPr>
              <a:lnSpc>
                <a:spcPct val="150000"/>
              </a:lnSpc>
              <a:spcAft>
                <a:spcPts val="600"/>
              </a:spcAft>
            </a:pPr>
            <a:r>
              <a:rPr lang="en-AU" sz="1800" dirty="0">
                <a:effectLst/>
                <a:highlight>
                  <a:srgbClr val="00A2B8"/>
                </a:highlight>
                <a:latin typeface="+mn-lt"/>
                <a:ea typeface="Calibri" panose="020F0502020204030204" pitchFamily="34" charset="0"/>
              </a:rPr>
              <a:t>Or </a:t>
            </a:r>
            <a:r>
              <a:rPr lang="en-AU" sz="1800" dirty="0">
                <a:effectLst/>
                <a:latin typeface="+mn-lt"/>
                <a:ea typeface="Calibri" panose="020F0502020204030204" pitchFamily="34" charset="0"/>
              </a:rPr>
              <a:t>grown</a:t>
            </a:r>
          </a:p>
          <a:p>
            <a:pPr>
              <a:lnSpc>
                <a:spcPct val="150000"/>
              </a:lnSpc>
              <a:spcAft>
                <a:spcPts val="600"/>
              </a:spcAft>
            </a:pPr>
            <a:r>
              <a:rPr lang="en-AU" sz="1800" dirty="0">
                <a:effectLst/>
                <a:latin typeface="+mn-lt"/>
                <a:ea typeface="Calibri" panose="020F0502020204030204" pitchFamily="34" charset="0"/>
              </a:rPr>
              <a:t>It can be anything you want it to be,</a:t>
            </a:r>
          </a:p>
          <a:p>
            <a:pPr>
              <a:lnSpc>
                <a:spcPct val="150000"/>
              </a:lnSpc>
              <a:spcAft>
                <a:spcPts val="600"/>
              </a:spcAft>
            </a:pPr>
            <a:r>
              <a:rPr lang="en-AU" sz="1800" dirty="0">
                <a:effectLst/>
                <a:latin typeface="+mn-lt"/>
                <a:ea typeface="Calibri" panose="020F0502020204030204" pitchFamily="34" charset="0"/>
              </a:rPr>
              <a:t>It's a story, it can be as real as you care to believe.</a:t>
            </a:r>
          </a:p>
        </p:txBody>
      </p:sp>
      <p:sp>
        <p:nvSpPr>
          <p:cNvPr id="2" name="Slide Number Placeholder 1">
            <a:extLst>
              <a:ext uri="{FF2B5EF4-FFF2-40B4-BE49-F238E27FC236}">
                <a16:creationId xmlns:a16="http://schemas.microsoft.com/office/drawing/2014/main" id="{A934C9CF-4C74-E539-FDCB-9DB4C0E869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28967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4580-263E-D1B2-5A93-DB6C255E19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8FD3F3-8703-0FE0-601D-5F262947668D}"/>
              </a:ext>
            </a:extLst>
          </p:cNvPr>
          <p:cNvSpPr>
            <a:spLocks noGrp="1"/>
          </p:cNvSpPr>
          <p:nvPr>
            <p:ph type="title"/>
          </p:nvPr>
        </p:nvSpPr>
        <p:spPr/>
        <p:txBody>
          <a:bodyPr/>
          <a:lstStyle/>
          <a:p>
            <a:r>
              <a:rPr lang="en-AU" dirty="0">
                <a:latin typeface="+mj-lt"/>
              </a:rPr>
              <a:t>Core text 2 – ‘Stories Matter’ by Freya Smith (1)</a:t>
            </a:r>
          </a:p>
        </p:txBody>
      </p:sp>
      <p:sp>
        <p:nvSpPr>
          <p:cNvPr id="11" name="Text Placeholder 10">
            <a:extLst>
              <a:ext uri="{FF2B5EF4-FFF2-40B4-BE49-F238E27FC236}">
                <a16:creationId xmlns:a16="http://schemas.microsoft.com/office/drawing/2014/main" id="{C47C2484-1CB2-8A82-47D1-8C71D6E38B2C}"/>
              </a:ext>
            </a:extLst>
          </p:cNvPr>
          <p:cNvSpPr>
            <a:spLocks noGrp="1"/>
          </p:cNvSpPr>
          <p:nvPr>
            <p:ph type="body" sz="quarter" idx="18"/>
          </p:nvPr>
        </p:nvSpPr>
        <p:spPr/>
        <p:txBody>
          <a:bodyPr/>
          <a:lstStyle/>
          <a:p>
            <a:r>
              <a:rPr lang="en-AU" dirty="0">
                <a:latin typeface="+mj-lt"/>
              </a:rPr>
              <a:t>Text annotations</a:t>
            </a:r>
          </a:p>
        </p:txBody>
      </p:sp>
      <p:sp>
        <p:nvSpPr>
          <p:cNvPr id="10" name="Text Placeholder 9">
            <a:extLst>
              <a:ext uri="{FF2B5EF4-FFF2-40B4-BE49-F238E27FC236}">
                <a16:creationId xmlns:a16="http://schemas.microsoft.com/office/drawing/2014/main" id="{F8D84FAE-D159-1585-9401-7C027E737F7F}"/>
              </a:ext>
            </a:extLst>
          </p:cNvPr>
          <p:cNvSpPr>
            <a:spLocks noGrp="1"/>
          </p:cNvSpPr>
          <p:nvPr>
            <p:ph type="body" sz="quarter" idx="17"/>
          </p:nvPr>
        </p:nvSpPr>
        <p:spPr>
          <a:xfrm>
            <a:off x="359999" y="1500350"/>
            <a:ext cx="11484000" cy="4807835"/>
          </a:xfrm>
        </p:spPr>
        <p:txBody>
          <a:bodyPr numCol="2" spcCol="360000"/>
          <a:lstStyle/>
          <a:p>
            <a:pPr>
              <a:lnSpc>
                <a:spcPct val="150000"/>
              </a:lnSpc>
            </a:pPr>
            <a:r>
              <a:rPr lang="en-AU" sz="1800" dirty="0">
                <a:effectLst/>
                <a:latin typeface="+mn-lt"/>
                <a:ea typeface="Calibri" panose="020F0502020204030204" pitchFamily="34" charset="0"/>
              </a:rPr>
              <a:t>Over a hundred million books have been written,</a:t>
            </a:r>
          </a:p>
          <a:p>
            <a:pPr>
              <a:lnSpc>
                <a:spcPct val="150000"/>
              </a:lnSpc>
            </a:pPr>
            <a:r>
              <a:rPr lang="en-AU" sz="1800" dirty="0">
                <a:effectLst/>
                <a:latin typeface="+mn-lt"/>
                <a:ea typeface="Calibri" panose="020F0502020204030204" pitchFamily="34" charset="0"/>
              </a:rPr>
              <a:t>Hundreds of those, I believe, have swirled and shaped the person I am today.</a:t>
            </a:r>
          </a:p>
          <a:p>
            <a:pPr>
              <a:lnSpc>
                <a:spcPct val="150000"/>
              </a:lnSpc>
            </a:pPr>
            <a:r>
              <a:rPr lang="en-AU" sz="1800" dirty="0">
                <a:effectLst/>
                <a:latin typeface="+mn-lt"/>
                <a:ea typeface="Calibri" panose="020F0502020204030204" pitchFamily="34" charset="0"/>
              </a:rPr>
              <a:t>These strangers' stories mould and influence everyone.</a:t>
            </a:r>
          </a:p>
          <a:p>
            <a:pPr>
              <a:lnSpc>
                <a:spcPct val="150000"/>
              </a:lnSpc>
            </a:pPr>
            <a:r>
              <a:rPr lang="en-AU" sz="1800" dirty="0">
                <a:effectLst/>
                <a:latin typeface="+mn-lt"/>
                <a:ea typeface="Calibri" panose="020F0502020204030204" pitchFamily="34" charset="0"/>
              </a:rPr>
              <a:t>We learn from their mistakes,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cry for their heartbreak.</a:t>
            </a:r>
          </a:p>
          <a:p>
            <a:pPr>
              <a:lnSpc>
                <a:spcPct val="150000"/>
              </a:lnSpc>
            </a:pPr>
            <a:r>
              <a:rPr lang="en-AU" sz="1800" dirty="0">
                <a:effectLst/>
                <a:latin typeface="+mn-lt"/>
                <a:ea typeface="Calibri" panose="020F0502020204030204" pitchFamily="34" charset="0"/>
              </a:rPr>
              <a:t>We travel with them through fearsome jungles,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slay dragons with our shiny swords.</a:t>
            </a:r>
          </a:p>
          <a:p>
            <a:pPr>
              <a:lnSpc>
                <a:spcPct val="150000"/>
              </a:lnSpc>
            </a:pPr>
            <a:r>
              <a:rPr lang="en-AU" sz="1800" dirty="0">
                <a:effectLst/>
                <a:latin typeface="+mn-lt"/>
                <a:ea typeface="Calibri" panose="020F0502020204030204" pitchFamily="34" charset="0"/>
              </a:rPr>
              <a:t>We meet eccentric friends,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lose more than we can count.</a:t>
            </a:r>
          </a:p>
          <a:p>
            <a:pPr>
              <a:lnSpc>
                <a:spcPct val="150000"/>
              </a:lnSpc>
            </a:pPr>
            <a:r>
              <a:rPr lang="en-AU" sz="1800" dirty="0">
                <a:effectLst/>
                <a:latin typeface="+mn-lt"/>
                <a:ea typeface="Calibri" panose="020F0502020204030204" pitchFamily="34" charset="0"/>
              </a:rPr>
              <a:t>We climb the height of a princess' tower,</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diminish evil from the kingdom that surrounds her.</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now I make my own mistakes,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learn from them.</a:t>
            </a:r>
          </a:p>
          <a:p>
            <a:pPr>
              <a:lnSpc>
                <a:spcPct val="150000"/>
              </a:lnSpc>
            </a:pPr>
            <a:r>
              <a:rPr lang="en-AU" sz="1800" dirty="0">
                <a:effectLst/>
                <a:latin typeface="+mn-lt"/>
                <a:ea typeface="Calibri" panose="020F0502020204030204" pitchFamily="34" charset="0"/>
              </a:rPr>
              <a:t>I cry my own tears,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travel through lively cities.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although I've never truly slayed a dragon,</a:t>
            </a:r>
          </a:p>
          <a:p>
            <a:pPr>
              <a:lnSpc>
                <a:spcPct val="150000"/>
              </a:lnSpc>
            </a:pPr>
            <a:r>
              <a:rPr lang="en-AU" sz="1800" dirty="0">
                <a:effectLst/>
                <a:latin typeface="+mn-lt"/>
                <a:ea typeface="Calibri" panose="020F0502020204030204" pitchFamily="34" charset="0"/>
              </a:rPr>
              <a:t>It's a story I'm prepared to tell.</a:t>
            </a:r>
          </a:p>
        </p:txBody>
      </p:sp>
      <p:sp>
        <p:nvSpPr>
          <p:cNvPr id="2" name="Slide Number Placeholder 1">
            <a:extLst>
              <a:ext uri="{FF2B5EF4-FFF2-40B4-BE49-F238E27FC236}">
                <a16:creationId xmlns:a16="http://schemas.microsoft.com/office/drawing/2014/main" id="{9ACC2158-62CB-B1F1-671F-5384BE7774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0262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665D6-E977-9F67-6943-B48642AF5AA5}"/>
              </a:ext>
            </a:extLst>
          </p:cNvPr>
          <p:cNvSpPr>
            <a:spLocks noGrp="1"/>
          </p:cNvSpPr>
          <p:nvPr>
            <p:ph type="title"/>
          </p:nvPr>
        </p:nvSpPr>
        <p:spPr/>
        <p:txBody>
          <a:bodyPr/>
          <a:lstStyle/>
          <a:p>
            <a:r>
              <a:rPr lang="en-AU" dirty="0">
                <a:latin typeface="+mj-lt"/>
              </a:rPr>
              <a:t>Independent practice (1)</a:t>
            </a:r>
          </a:p>
        </p:txBody>
      </p:sp>
      <p:sp>
        <p:nvSpPr>
          <p:cNvPr id="4" name="Text Placeholder 3">
            <a:extLst>
              <a:ext uri="{FF2B5EF4-FFF2-40B4-BE49-F238E27FC236}">
                <a16:creationId xmlns:a16="http://schemas.microsoft.com/office/drawing/2014/main" id="{B0621FED-5F7C-4B4A-1545-EAC91013E31A}"/>
              </a:ext>
            </a:extLst>
          </p:cNvPr>
          <p:cNvSpPr>
            <a:spLocks noGrp="1"/>
          </p:cNvSpPr>
          <p:nvPr>
            <p:ph type="body" sz="quarter" idx="18"/>
          </p:nvPr>
        </p:nvSpPr>
        <p:spPr/>
        <p:txBody>
          <a:bodyPr/>
          <a:lstStyle/>
          <a:p>
            <a:r>
              <a:rPr lang="en-AU" dirty="0">
                <a:latin typeface="+mj-lt"/>
              </a:rPr>
              <a:t>Purposeful annotations of anaphora</a:t>
            </a:r>
          </a:p>
        </p:txBody>
      </p:sp>
      <p:sp>
        <p:nvSpPr>
          <p:cNvPr id="5" name="Text Placeholder 4">
            <a:extLst>
              <a:ext uri="{FF2B5EF4-FFF2-40B4-BE49-F238E27FC236}">
                <a16:creationId xmlns:a16="http://schemas.microsoft.com/office/drawing/2014/main" id="{3F6C9B49-B5C3-460E-6B33-71453367FE66}"/>
              </a:ext>
            </a:extLst>
          </p:cNvPr>
          <p:cNvSpPr>
            <a:spLocks noGrp="1"/>
          </p:cNvSpPr>
          <p:nvPr>
            <p:ph type="body" sz="quarter" idx="17"/>
          </p:nvPr>
        </p:nvSpPr>
        <p:spPr/>
        <p:txBody>
          <a:bodyPr lIns="0"/>
          <a:lstStyle/>
          <a:p>
            <a:pPr marL="457200" indent="-457200">
              <a:spcBef>
                <a:spcPts val="600"/>
              </a:spcBef>
              <a:spcAft>
                <a:spcPts val="600"/>
              </a:spcAft>
              <a:buFont typeface="+mj-lt"/>
              <a:buAutoNum type="arabicPeriod"/>
            </a:pPr>
            <a:r>
              <a:rPr lang="en-AU" kern="100" dirty="0">
                <a:solidFill>
                  <a:srgbClr val="22272B"/>
                </a:solidFill>
                <a:effectLst/>
                <a:latin typeface="+mn-lt"/>
                <a:ea typeface="Aptos" panose="020B0004020202020204" pitchFamily="34" charset="0"/>
              </a:rPr>
              <a:t>Complete purposeful annotations for anaphora for the remainder of the text.</a:t>
            </a:r>
          </a:p>
          <a:p>
            <a:pPr>
              <a:spcBef>
                <a:spcPts val="600"/>
              </a:spcBef>
              <a:spcAft>
                <a:spcPts val="600"/>
              </a:spcAft>
            </a:pPr>
            <a:endParaRPr lang="en-AU" kern="100" dirty="0">
              <a:solidFill>
                <a:srgbClr val="22272B"/>
              </a:solidFill>
              <a:effectLst/>
              <a:latin typeface="+mn-lt"/>
              <a:ea typeface="Aptos" panose="020B0004020202020204" pitchFamily="34" charset="0"/>
            </a:endParaRPr>
          </a:p>
          <a:p>
            <a:pPr>
              <a:spcBef>
                <a:spcPts val="600"/>
              </a:spcBef>
              <a:spcAft>
                <a:spcPts val="600"/>
              </a:spcAft>
            </a:pPr>
            <a:endParaRPr lang="en-AU" kern="100" dirty="0">
              <a:latin typeface="+mn-lt"/>
              <a:ea typeface="Aptos" panose="020B0004020202020204" pitchFamily="34" charset="0"/>
            </a:endParaRPr>
          </a:p>
          <a:p>
            <a:pPr marL="457200" indent="-457200">
              <a:spcBef>
                <a:spcPts val="600"/>
              </a:spcBef>
              <a:spcAft>
                <a:spcPts val="600"/>
              </a:spcAft>
              <a:buFont typeface="+mj-lt"/>
              <a:buAutoNum type="arabicPeriod"/>
            </a:pPr>
            <a:endParaRPr lang="en-AU" kern="100" dirty="0">
              <a:effectLst/>
              <a:latin typeface="+mn-lt"/>
              <a:ea typeface="Aptos" panose="020B0004020202020204" pitchFamily="34" charset="0"/>
            </a:endParaRPr>
          </a:p>
        </p:txBody>
      </p:sp>
      <p:sp>
        <p:nvSpPr>
          <p:cNvPr id="2" name="Slide Number Placeholder 1">
            <a:extLst>
              <a:ext uri="{FF2B5EF4-FFF2-40B4-BE49-F238E27FC236}">
                <a16:creationId xmlns:a16="http://schemas.microsoft.com/office/drawing/2014/main" id="{A2FEAD1F-8B87-2736-791F-CE52B4CA52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8974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04EB9-BAFD-9272-04FB-2AF8269A07B0}"/>
              </a:ext>
            </a:extLst>
          </p:cNvPr>
          <p:cNvSpPr>
            <a:spLocks noGrp="1"/>
          </p:cNvSpPr>
          <p:nvPr>
            <p:ph type="title"/>
          </p:nvPr>
        </p:nvSpPr>
        <p:spPr/>
        <p:txBody>
          <a:bodyPr/>
          <a:lstStyle/>
          <a:p>
            <a:r>
              <a:rPr lang="en-AU" dirty="0">
                <a:latin typeface="+mj-lt"/>
              </a:rPr>
              <a:t>Responding to a text</a:t>
            </a:r>
          </a:p>
        </p:txBody>
      </p:sp>
      <p:sp>
        <p:nvSpPr>
          <p:cNvPr id="4" name="Text Placeholder 3">
            <a:extLst>
              <a:ext uri="{FF2B5EF4-FFF2-40B4-BE49-F238E27FC236}">
                <a16:creationId xmlns:a16="http://schemas.microsoft.com/office/drawing/2014/main" id="{87AB848D-80DA-3351-8EF9-A826EE665738}"/>
              </a:ext>
            </a:extLst>
          </p:cNvPr>
          <p:cNvSpPr>
            <a:spLocks noGrp="1"/>
          </p:cNvSpPr>
          <p:nvPr>
            <p:ph type="body" sz="quarter" idx="18"/>
          </p:nvPr>
        </p:nvSpPr>
        <p:spPr/>
        <p:txBody>
          <a:bodyPr/>
          <a:lstStyle/>
          <a:p>
            <a:r>
              <a:rPr lang="en-AU" dirty="0">
                <a:latin typeface="+mj-lt"/>
              </a:rPr>
              <a:t>Writing activity</a:t>
            </a:r>
          </a:p>
        </p:txBody>
      </p:sp>
      <p:sp>
        <p:nvSpPr>
          <p:cNvPr id="5" name="Text Placeholder 4">
            <a:extLst>
              <a:ext uri="{FF2B5EF4-FFF2-40B4-BE49-F238E27FC236}">
                <a16:creationId xmlns:a16="http://schemas.microsoft.com/office/drawing/2014/main" id="{2F2FD390-7935-3D6D-F848-5DA51267C819}"/>
              </a:ext>
            </a:extLst>
          </p:cNvPr>
          <p:cNvSpPr>
            <a:spLocks noGrp="1"/>
          </p:cNvSpPr>
          <p:nvPr>
            <p:ph type="body" sz="quarter" idx="17"/>
          </p:nvPr>
        </p:nvSpPr>
        <p:spPr>
          <a:xfrm>
            <a:off x="359999" y="1758455"/>
            <a:ext cx="11484000" cy="3341090"/>
          </a:xfrm>
        </p:spPr>
        <p:txBody>
          <a:bodyPr/>
          <a:lstStyle/>
          <a:p>
            <a:r>
              <a:rPr lang="en-AU" kern="100" dirty="0">
                <a:solidFill>
                  <a:srgbClr val="22272B"/>
                </a:solidFill>
                <a:effectLst/>
                <a:latin typeface="+mn-lt"/>
                <a:ea typeface="Aptos" panose="020B0004020202020204" pitchFamily="34" charset="0"/>
              </a:rPr>
              <a:t>In </a:t>
            </a:r>
            <a:r>
              <a:rPr lang="en-AU" b="1" dirty="0">
                <a:latin typeface="+mn-lt"/>
                <a:cs typeface="Arial" panose="020B0604020202020204" pitchFamily="34" charset="0"/>
              </a:rPr>
              <a:t>Core text 3 – ‘Stories Matter’ by Freya Smith</a:t>
            </a:r>
            <a:r>
              <a:rPr lang="en-AU" dirty="0">
                <a:latin typeface="+mn-lt"/>
                <a:cs typeface="Arial" panose="020B0604020202020204" pitchFamily="34" charset="0"/>
              </a:rPr>
              <a:t>,</a:t>
            </a:r>
            <a:r>
              <a:rPr lang="en-AU" b="1" dirty="0">
                <a:latin typeface="+mn-lt"/>
                <a:cs typeface="Arial" panose="020B0604020202020204" pitchFamily="34" charset="0"/>
              </a:rPr>
              <a:t> </a:t>
            </a:r>
            <a:r>
              <a:rPr lang="en-AU" kern="100" dirty="0">
                <a:solidFill>
                  <a:srgbClr val="22272B"/>
                </a:solidFill>
                <a:effectLst/>
                <a:latin typeface="+mn-lt"/>
                <a:ea typeface="Aptos" panose="020B0004020202020204" pitchFamily="34" charset="0"/>
              </a:rPr>
              <a:t>anaphora is used to emphasise particular ideas, create rhythm, and engage the audience. </a:t>
            </a:r>
          </a:p>
          <a:p>
            <a:pPr marL="457200" indent="-457200">
              <a:spcAft>
                <a:spcPts val="4800"/>
              </a:spcAft>
              <a:buFont typeface="+mj-lt"/>
              <a:buAutoNum type="arabicPeriod"/>
            </a:pPr>
            <a:r>
              <a:rPr lang="en-AU" kern="100" dirty="0">
                <a:solidFill>
                  <a:srgbClr val="22272B"/>
                </a:solidFill>
                <a:latin typeface="+mn-lt"/>
                <a:ea typeface="Aptos" panose="020B0004020202020204" pitchFamily="34" charset="0"/>
              </a:rPr>
              <a:t>Respond to the following statement about how anaphora is used in ‘Stories Matter’</a:t>
            </a:r>
          </a:p>
          <a:p>
            <a:pPr algn="ctr"/>
            <a:r>
              <a:rPr lang="en-AU" b="1" kern="100" dirty="0">
                <a:solidFill>
                  <a:srgbClr val="002060"/>
                </a:solidFill>
                <a:effectLst/>
                <a:latin typeface="+mn-lt"/>
                <a:ea typeface="Aptos" panose="020B0004020202020204" pitchFamily="34" charset="0"/>
              </a:rPr>
              <a:t>Stories can </a:t>
            </a:r>
            <a:r>
              <a:rPr lang="en-AU" b="1" kern="100" dirty="0">
                <a:solidFill>
                  <a:srgbClr val="002060"/>
                </a:solidFill>
                <a:latin typeface="+mn-lt"/>
                <a:ea typeface="Aptos" panose="020B0004020202020204" pitchFamily="34" charset="0"/>
              </a:rPr>
              <a:t>be grounded in a diverse range of experiences. No one person’s story is more important than another.</a:t>
            </a:r>
            <a:endParaRPr lang="en-AU" b="1" kern="100" dirty="0">
              <a:solidFill>
                <a:srgbClr val="002060"/>
              </a:solidFill>
              <a:effectLst/>
              <a:latin typeface="+mn-lt"/>
              <a:ea typeface="Aptos" panose="020B000402020202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CC627EB8-4F34-9B27-9536-2D21287B43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7182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03CD-5E19-06D4-08BC-D02FC3CB94E1}"/>
              </a:ext>
            </a:extLst>
          </p:cNvPr>
          <p:cNvSpPr>
            <a:spLocks noGrp="1"/>
          </p:cNvSpPr>
          <p:nvPr>
            <p:ph type="ctrTitle"/>
          </p:nvPr>
        </p:nvSpPr>
        <p:spPr/>
        <p:txBody>
          <a:bodyPr/>
          <a:lstStyle/>
          <a:p>
            <a:r>
              <a:rPr lang="en-AU" dirty="0">
                <a:latin typeface="+mj-lt"/>
              </a:rPr>
              <a:t>Deeping connections with the use of  allusion </a:t>
            </a:r>
          </a:p>
        </p:txBody>
      </p:sp>
    </p:spTree>
    <p:extLst>
      <p:ext uri="{BB962C8B-B14F-4D97-AF65-F5344CB8AC3E}">
        <p14:creationId xmlns:p14="http://schemas.microsoft.com/office/powerpoint/2010/main" val="423205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59D97E-0D37-C6A6-DAB2-163E043C4ADE}"/>
              </a:ext>
            </a:extLst>
          </p:cNvPr>
          <p:cNvSpPr>
            <a:spLocks noGrp="1"/>
          </p:cNvSpPr>
          <p:nvPr>
            <p:ph type="title"/>
          </p:nvPr>
        </p:nvSpPr>
        <p:spPr/>
        <p:txBody>
          <a:bodyPr/>
          <a:lstStyle/>
          <a:p>
            <a:r>
              <a:rPr lang="en-AU" dirty="0">
                <a:latin typeface="+mj-lt"/>
              </a:rPr>
              <a:t>Language feature focus – </a:t>
            </a:r>
            <a:r>
              <a:rPr lang="en-AU" b="1" dirty="0">
                <a:latin typeface="+mj-lt"/>
              </a:rPr>
              <a:t>allusion</a:t>
            </a:r>
          </a:p>
        </p:txBody>
      </p:sp>
      <p:sp>
        <p:nvSpPr>
          <p:cNvPr id="4" name="Text Placeholder 3">
            <a:extLst>
              <a:ext uri="{FF2B5EF4-FFF2-40B4-BE49-F238E27FC236}">
                <a16:creationId xmlns:a16="http://schemas.microsoft.com/office/drawing/2014/main" id="{2A09826A-475E-DA22-D40C-D9F37D8BF79E}"/>
              </a:ext>
            </a:extLst>
          </p:cNvPr>
          <p:cNvSpPr>
            <a:spLocks noGrp="1"/>
          </p:cNvSpPr>
          <p:nvPr>
            <p:ph type="body" sz="quarter" idx="18"/>
          </p:nvPr>
        </p:nvSpPr>
        <p:spPr/>
        <p:txBody>
          <a:bodyPr/>
          <a:lstStyle/>
          <a:p>
            <a:r>
              <a:rPr lang="en-AU" dirty="0">
                <a:latin typeface="+mj-lt"/>
              </a:rPr>
              <a:t>What are the origins of the word and how can we remember its meaning?</a:t>
            </a:r>
          </a:p>
        </p:txBody>
      </p:sp>
      <p:sp>
        <p:nvSpPr>
          <p:cNvPr id="5" name="Text Placeholder 4">
            <a:extLst>
              <a:ext uri="{FF2B5EF4-FFF2-40B4-BE49-F238E27FC236}">
                <a16:creationId xmlns:a16="http://schemas.microsoft.com/office/drawing/2014/main" id="{612EF0F0-B129-8D63-A3CB-EE1DE2288084}"/>
              </a:ext>
            </a:extLst>
          </p:cNvPr>
          <p:cNvSpPr>
            <a:spLocks noGrp="1"/>
          </p:cNvSpPr>
          <p:nvPr>
            <p:ph type="body" sz="quarter" idx="17"/>
          </p:nvPr>
        </p:nvSpPr>
        <p:spPr>
          <a:xfrm>
            <a:off x="359999" y="1500350"/>
            <a:ext cx="6188718" cy="4807835"/>
          </a:xfrm>
        </p:spPr>
        <p:txBody>
          <a:bodyPr/>
          <a:lstStyle/>
          <a:p>
            <a:r>
              <a:rPr lang="en-AU" dirty="0">
                <a:latin typeface="+mn-lt"/>
              </a:rPr>
              <a:t>As we determined earlier, </a:t>
            </a:r>
            <a:r>
              <a:rPr lang="en-AU" b="1" dirty="0">
                <a:solidFill>
                  <a:srgbClr val="B51458"/>
                </a:solidFill>
                <a:latin typeface="+mn-lt"/>
              </a:rPr>
              <a:t>language features are a part of the writer’s ‘toolbox’</a:t>
            </a:r>
            <a:r>
              <a:rPr lang="en-AU" dirty="0">
                <a:latin typeface="+mn-lt"/>
              </a:rPr>
              <a:t> and help a composer </a:t>
            </a:r>
            <a:r>
              <a:rPr lang="en-AU" b="1" dirty="0">
                <a:solidFill>
                  <a:srgbClr val="B51458"/>
                </a:solidFill>
                <a:latin typeface="+mn-lt"/>
              </a:rPr>
              <a:t>shape meaning </a:t>
            </a:r>
            <a:r>
              <a:rPr lang="en-AU" dirty="0">
                <a:latin typeface="+mn-lt"/>
              </a:rPr>
              <a:t>in their text. Allusion is another language feature composers use to impact their audiences.</a:t>
            </a:r>
          </a:p>
          <a:p>
            <a:r>
              <a:rPr lang="en-AU" b="1" dirty="0">
                <a:latin typeface="+mn-lt"/>
              </a:rPr>
              <a:t>Phase 4, activity 4 – exploring the term ‘allusion’ </a:t>
            </a:r>
          </a:p>
          <a:p>
            <a:pPr marL="457200" indent="-457200">
              <a:buFont typeface="+mj-lt"/>
              <a:buAutoNum type="arabicPeriod"/>
            </a:pPr>
            <a:r>
              <a:rPr lang="en-AU" dirty="0">
                <a:latin typeface="+mn-lt"/>
              </a:rPr>
              <a:t>Research the definition of the term and its word history.</a:t>
            </a:r>
          </a:p>
          <a:p>
            <a:pPr marL="457200" indent="-457200">
              <a:buFont typeface="+mj-lt"/>
              <a:buAutoNum type="arabicPeriod"/>
            </a:pPr>
            <a:r>
              <a:rPr lang="en-AU" dirty="0">
                <a:latin typeface="+mn-lt"/>
              </a:rPr>
              <a:t>Write a definition in your own words.</a:t>
            </a:r>
          </a:p>
          <a:p>
            <a:pPr marL="457200" indent="-457200">
              <a:buFont typeface="+mj-lt"/>
              <a:buAutoNum type="arabicPeriod"/>
            </a:pPr>
            <a:r>
              <a:rPr lang="en-AU" dirty="0">
                <a:latin typeface="+mn-lt"/>
              </a:rPr>
              <a:t>Create a symbolic representation of the word. </a:t>
            </a:r>
          </a:p>
        </p:txBody>
      </p:sp>
      <p:sp>
        <p:nvSpPr>
          <p:cNvPr id="6" name="Rectangle: Rounded Corners 5">
            <a:extLst>
              <a:ext uri="{FF2B5EF4-FFF2-40B4-BE49-F238E27FC236}">
                <a16:creationId xmlns:a16="http://schemas.microsoft.com/office/drawing/2014/main" id="{1F7C3953-CEF1-470C-2C21-F9E4D0AFC9FD}"/>
              </a:ext>
            </a:extLst>
          </p:cNvPr>
          <p:cNvSpPr/>
          <p:nvPr/>
        </p:nvSpPr>
        <p:spPr>
          <a:xfrm>
            <a:off x="6965574" y="1500350"/>
            <a:ext cx="4866422" cy="3558264"/>
          </a:xfrm>
          <a:prstGeom prst="roundRect">
            <a:avLst>
              <a:gd name="adj" fmla="val 10234"/>
            </a:avLst>
          </a:prstGeom>
          <a:solidFill>
            <a:srgbClr val="FBDBE7"/>
          </a:solidFill>
          <a:ln>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nchorCtr="1"/>
          <a:lstStyle/>
          <a:p>
            <a:pPr>
              <a:lnSpc>
                <a:spcPct val="150000"/>
              </a:lnSpc>
              <a:spcAft>
                <a:spcPts val="1200"/>
              </a:spcAft>
            </a:pPr>
            <a:r>
              <a:rPr lang="en-AU" sz="1800" b="1" dirty="0">
                <a:solidFill>
                  <a:schemeClr val="tx1"/>
                </a:solidFill>
                <a:cs typeface="Arial" panose="020B0604020202020204" pitchFamily="34" charset="0"/>
              </a:rPr>
              <a:t>Can you recall the correct term for ‘word history’?</a:t>
            </a:r>
          </a:p>
          <a:p>
            <a:pPr>
              <a:lnSpc>
                <a:spcPct val="150000"/>
              </a:lnSpc>
              <a:spcAft>
                <a:spcPts val="1200"/>
              </a:spcAft>
            </a:pPr>
            <a:r>
              <a:rPr lang="en-AU" sz="1800" b="1" dirty="0">
                <a:solidFill>
                  <a:srgbClr val="B51458"/>
                </a:solidFill>
                <a:cs typeface="Arial" panose="020B0604020202020204" pitchFamily="34" charset="0"/>
              </a:rPr>
              <a:t>Etymology </a:t>
            </a:r>
            <a:r>
              <a:rPr lang="en-AU" sz="1800" dirty="0">
                <a:solidFill>
                  <a:schemeClr val="tx1"/>
                </a:solidFill>
                <a:cs typeface="Arial" panose="020B0604020202020204" pitchFamily="34" charset="0"/>
              </a:rPr>
              <a:t>is the correct term for ‘word history’. It refers to the </a:t>
            </a:r>
            <a:r>
              <a:rPr lang="en-AU" sz="1800" b="1" dirty="0">
                <a:solidFill>
                  <a:srgbClr val="B51458"/>
                </a:solidFill>
                <a:cs typeface="Arial" panose="020B0604020202020204" pitchFamily="34" charset="0"/>
              </a:rPr>
              <a:t>word’s development over history </a:t>
            </a:r>
            <a:r>
              <a:rPr lang="en-AU" sz="1800" dirty="0">
                <a:solidFill>
                  <a:schemeClr val="tx1"/>
                </a:solidFill>
                <a:cs typeface="Arial" panose="020B0604020202020204" pitchFamily="34" charset="0"/>
              </a:rPr>
              <a:t>and examines how words are transferred from one language to another!</a:t>
            </a:r>
            <a:endParaRPr lang="en-AU" sz="1800" b="1" dirty="0">
              <a:solidFill>
                <a:schemeClr val="tx1"/>
              </a:solidFill>
              <a:cs typeface="Arial" panose="020B0604020202020204" pitchFamily="34" charset="0"/>
            </a:endParaRPr>
          </a:p>
        </p:txBody>
      </p:sp>
      <p:sp>
        <p:nvSpPr>
          <p:cNvPr id="2" name="Slide Number Placeholder 1">
            <a:extLst>
              <a:ext uri="{FF2B5EF4-FFF2-40B4-BE49-F238E27FC236}">
                <a16:creationId xmlns:a16="http://schemas.microsoft.com/office/drawing/2014/main" id="{589A5007-85C5-C5F2-9B0E-974452D81B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4230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334FC-AA05-CC38-E955-0DE1A37526E3}"/>
              </a:ext>
            </a:extLst>
          </p:cNvPr>
          <p:cNvSpPr>
            <a:spLocks noGrp="1"/>
          </p:cNvSpPr>
          <p:nvPr>
            <p:ph type="title"/>
          </p:nvPr>
        </p:nvSpPr>
        <p:spPr/>
        <p:txBody>
          <a:bodyPr/>
          <a:lstStyle/>
          <a:p>
            <a:r>
              <a:rPr lang="en-AU">
                <a:latin typeface="+mj-lt"/>
              </a:rPr>
              <a:t>Allusion definition</a:t>
            </a:r>
          </a:p>
        </p:txBody>
      </p:sp>
      <p:sp>
        <p:nvSpPr>
          <p:cNvPr id="5" name="Text Placeholder 4">
            <a:extLst>
              <a:ext uri="{FF2B5EF4-FFF2-40B4-BE49-F238E27FC236}">
                <a16:creationId xmlns:a16="http://schemas.microsoft.com/office/drawing/2014/main" id="{8D4DF4C5-056B-311D-8BFE-D7428D54827E}"/>
              </a:ext>
            </a:extLst>
          </p:cNvPr>
          <p:cNvSpPr>
            <a:spLocks noGrp="1"/>
          </p:cNvSpPr>
          <p:nvPr>
            <p:ph type="body" sz="quarter" idx="17"/>
          </p:nvPr>
        </p:nvSpPr>
        <p:spPr/>
        <p:txBody>
          <a:bodyPr/>
          <a:lstStyle/>
          <a:p>
            <a:r>
              <a:rPr lang="en-AU" sz="1800" dirty="0">
                <a:latin typeface="+mn-lt"/>
              </a:rPr>
              <a:t>An allusion is a figure of speech which refers to a famous person, a well-known text, a time period, a historical event or even an iconic character from a well-known story.</a:t>
            </a:r>
          </a:p>
          <a:p>
            <a:r>
              <a:rPr lang="en-AU" sz="1800" dirty="0">
                <a:latin typeface="+mn-lt"/>
              </a:rPr>
              <a:t>Allusions help authors to contextualise a story and draw from the readers prior knowledge, association, and imagination.</a:t>
            </a:r>
          </a:p>
          <a:p>
            <a:r>
              <a:rPr lang="en-AU" sz="1800" b="1" dirty="0">
                <a:latin typeface="+mj-lt"/>
              </a:rPr>
              <a:t>Example</a:t>
            </a:r>
          </a:p>
          <a:p>
            <a:r>
              <a:rPr lang="en-AU" sz="1800" dirty="0">
                <a:latin typeface="+mn-lt"/>
              </a:rPr>
              <a:t>If I say chocolate is my ‘Achilles’ heel’, I am alluding to the one weakness of Achilles. This suggests that I can resist everything, except for chocolate! </a:t>
            </a:r>
          </a:p>
        </p:txBody>
      </p:sp>
      <p:sp>
        <p:nvSpPr>
          <p:cNvPr id="2" name="Slide Number Placeholder 1">
            <a:extLst>
              <a:ext uri="{FF2B5EF4-FFF2-40B4-BE49-F238E27FC236}">
                <a16:creationId xmlns:a16="http://schemas.microsoft.com/office/drawing/2014/main" id="{A4E15DC6-BC7D-9749-1315-9704FCE940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0577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19CB-6C95-2CE1-1B96-DE225E17F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E1ABFC-D18F-CC5A-2781-8AE586168748}"/>
              </a:ext>
            </a:extLst>
          </p:cNvPr>
          <p:cNvSpPr>
            <a:spLocks noGrp="1"/>
          </p:cNvSpPr>
          <p:nvPr>
            <p:ph type="title"/>
          </p:nvPr>
        </p:nvSpPr>
        <p:spPr/>
        <p:txBody>
          <a:bodyPr/>
          <a:lstStyle/>
          <a:p>
            <a:r>
              <a:rPr lang="en-AU" dirty="0">
                <a:latin typeface="+mj-lt"/>
              </a:rPr>
              <a:t>Deepening our understanding of allusion (1)</a:t>
            </a:r>
          </a:p>
        </p:txBody>
      </p:sp>
      <p:sp>
        <p:nvSpPr>
          <p:cNvPr id="4" name="Text Placeholder 3">
            <a:extLst>
              <a:ext uri="{FF2B5EF4-FFF2-40B4-BE49-F238E27FC236}">
                <a16:creationId xmlns:a16="http://schemas.microsoft.com/office/drawing/2014/main" id="{46782E77-999B-86D4-CD0C-644299F1C48A}"/>
              </a:ext>
            </a:extLst>
          </p:cNvPr>
          <p:cNvSpPr>
            <a:spLocks noGrp="1"/>
          </p:cNvSpPr>
          <p:nvPr>
            <p:ph type="body" sz="quarter" idx="18"/>
          </p:nvPr>
        </p:nvSpPr>
        <p:spPr/>
        <p:txBody>
          <a:bodyPr/>
          <a:lstStyle/>
          <a:p>
            <a:r>
              <a:rPr lang="en-AU" dirty="0">
                <a:effectLst/>
                <a:latin typeface="+mj-lt"/>
                <a:ea typeface="Aptos" panose="020B0004020202020204" pitchFamily="34" charset="0"/>
                <a:cs typeface="Arial" panose="020B0604020202020204" pitchFamily="34" charset="0"/>
              </a:rPr>
              <a:t>How can we build on our understanding of this language feature?</a:t>
            </a:r>
            <a:endParaRPr lang="en-AU" dirty="0">
              <a:latin typeface="+mj-lt"/>
            </a:endParaRPr>
          </a:p>
        </p:txBody>
      </p:sp>
      <p:sp>
        <p:nvSpPr>
          <p:cNvPr id="5" name="Text Placeholder 4">
            <a:extLst>
              <a:ext uri="{FF2B5EF4-FFF2-40B4-BE49-F238E27FC236}">
                <a16:creationId xmlns:a16="http://schemas.microsoft.com/office/drawing/2014/main" id="{8C4CB253-1206-2D13-BDBC-FB557CFBA9B1}"/>
              </a:ext>
            </a:extLst>
          </p:cNvPr>
          <p:cNvSpPr>
            <a:spLocks noGrp="1"/>
          </p:cNvSpPr>
          <p:nvPr>
            <p:ph type="body" sz="quarter" idx="17"/>
          </p:nvPr>
        </p:nvSpPr>
        <p:spPr>
          <a:xfrm>
            <a:off x="359999" y="1768922"/>
            <a:ext cx="11484000" cy="1861784"/>
          </a:xfrm>
          <a:prstGeom prst="roundRect">
            <a:avLst>
              <a:gd name="adj" fmla="val 5479"/>
            </a:avLst>
          </a:prstGeom>
          <a:solidFill>
            <a:srgbClr val="FBDBE7"/>
          </a:solidFill>
          <a:ln>
            <a:solidFill>
              <a:srgbClr val="B51458"/>
            </a:solidFill>
          </a:ln>
        </p:spPr>
        <p:txBody>
          <a:bodyPr lIns="72000" rIns="72000" anchor="ctr" anchorCtr="1"/>
          <a:lstStyle/>
          <a:p>
            <a:pPr>
              <a:spcAft>
                <a:spcPts val="4800"/>
              </a:spcAft>
            </a:pPr>
            <a:r>
              <a:rPr lang="en-AU" dirty="0">
                <a:latin typeface="+mn-lt"/>
              </a:rPr>
              <a:t>The best way to further develop our understanding of allusion is to identify its use in a text. Together, let’s examine how this language feature has been used in </a:t>
            </a:r>
            <a:r>
              <a:rPr lang="en-AU" b="1" dirty="0">
                <a:latin typeface="+mn-lt"/>
              </a:rPr>
              <a:t>Core text 3 – ‘Stories Matter’ by Freya Smith </a:t>
            </a:r>
            <a:r>
              <a:rPr lang="en-AU" dirty="0">
                <a:latin typeface="+mn-lt"/>
              </a:rPr>
              <a:t>by completing a purposeful class annotation of the text.</a:t>
            </a:r>
          </a:p>
        </p:txBody>
      </p:sp>
      <p:sp>
        <p:nvSpPr>
          <p:cNvPr id="7" name="TextBox 6">
            <a:extLst>
              <a:ext uri="{FF2B5EF4-FFF2-40B4-BE49-F238E27FC236}">
                <a16:creationId xmlns:a16="http://schemas.microsoft.com/office/drawing/2014/main" id="{72657C16-0469-8CF0-F475-7BC2E4E8CE9E}"/>
              </a:ext>
            </a:extLst>
          </p:cNvPr>
          <p:cNvSpPr txBox="1"/>
          <p:nvPr/>
        </p:nvSpPr>
        <p:spPr>
          <a:xfrm>
            <a:off x="440681" y="3808422"/>
            <a:ext cx="6306670" cy="1574214"/>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6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Aptos" panose="020B0004020202020204" pitchFamily="34" charset="0"/>
                <a:cs typeface="Arial" panose="020B0604020202020204" pitchFamily="34" charset="0"/>
              </a:rPr>
              <a:t>We will now annotate a section of the text together.</a:t>
            </a:r>
          </a:p>
          <a:p>
            <a:pPr marL="457200" marR="0" lvl="0" indent="-457200" algn="l" defTabSz="914377" rtl="0" eaLnBrk="1" fontAlgn="auto" latinLnBrk="0" hangingPunct="1">
              <a:lnSpc>
                <a:spcPct val="150000"/>
              </a:lnSpc>
              <a:spcBef>
                <a:spcPts val="0"/>
              </a:spcBef>
              <a:spcAft>
                <a:spcPts val="600"/>
              </a:spcAft>
              <a:buClrTx/>
              <a:buSzTx/>
              <a:buFont typeface="+mj-lt"/>
              <a:buAutoNum type="arabicPeriod"/>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Aptos" panose="020B0004020202020204" pitchFamily="34" charset="0"/>
                <a:cs typeface="Arial" panose="020B0604020202020204" pitchFamily="34" charset="0"/>
              </a:rPr>
              <a:t>Re-read the first stanza of the text. </a:t>
            </a:r>
          </a:p>
          <a:p>
            <a:pPr marL="457200" marR="0" lvl="0" indent="-457200" algn="l" defTabSz="914377" rtl="0" eaLnBrk="1" fontAlgn="auto" latinLnBrk="0" hangingPunct="1">
              <a:lnSpc>
                <a:spcPct val="150000"/>
              </a:lnSpc>
              <a:spcBef>
                <a:spcPts val="0"/>
              </a:spcBef>
              <a:spcAft>
                <a:spcPts val="600"/>
              </a:spcAft>
              <a:buClrTx/>
              <a:buSzTx/>
              <a:buFont typeface="+mj-lt"/>
              <a:buAutoNum type="arabicPeriod"/>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Aptos" panose="020B0004020202020204" pitchFamily="34" charset="0"/>
                <a:cs typeface="Arial" panose="020B0604020202020204" pitchFamily="34" charset="0"/>
              </a:rPr>
              <a:t>Can you identify any examples of allusion?</a:t>
            </a:r>
            <a:endParaRPr kumimoji="0" lang="en-AU" sz="20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9E6207E5-CCCC-EA8B-B455-889B5762FE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0393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anim calcmode="lin" valueType="num">
                                      <p:cBhvr>
                                        <p:cTn id="8" dur="500" fill="hold"/>
                                        <p:tgtEl>
                                          <p:spTgt spid="5">
                                            <p:bg/>
                                          </p:spTgt>
                                        </p:tgtEl>
                                        <p:attrNameLst>
                                          <p:attrName>ppt_x</p:attrName>
                                        </p:attrNameLst>
                                      </p:cBhvr>
                                      <p:tavLst>
                                        <p:tav tm="0">
                                          <p:val>
                                            <p:strVal val="#ppt_x"/>
                                          </p:val>
                                        </p:tav>
                                        <p:tav tm="100000">
                                          <p:val>
                                            <p:strVal val="#ppt_x"/>
                                          </p:val>
                                        </p:tav>
                                      </p:tavLst>
                                    </p:anim>
                                    <p:anim calcmode="lin" valueType="num">
                                      <p:cBhvr>
                                        <p:cTn id="9" dur="5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AB65-D432-525F-1BA4-FAFF5C71D8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BA816B-1F91-6A5A-E14A-B5BB2F008422}"/>
              </a:ext>
            </a:extLst>
          </p:cNvPr>
          <p:cNvSpPr>
            <a:spLocks noGrp="1"/>
          </p:cNvSpPr>
          <p:nvPr>
            <p:ph type="title"/>
          </p:nvPr>
        </p:nvSpPr>
        <p:spPr/>
        <p:txBody>
          <a:bodyPr/>
          <a:lstStyle/>
          <a:p>
            <a:r>
              <a:rPr lang="en-AU" dirty="0">
                <a:latin typeface="+mj-lt"/>
              </a:rPr>
              <a:t>Core text 3 – ‘Stories Matter’ by Freya Smith (2)</a:t>
            </a:r>
          </a:p>
        </p:txBody>
      </p:sp>
      <p:sp>
        <p:nvSpPr>
          <p:cNvPr id="5" name="Text Placeholder 4">
            <a:extLst>
              <a:ext uri="{FF2B5EF4-FFF2-40B4-BE49-F238E27FC236}">
                <a16:creationId xmlns:a16="http://schemas.microsoft.com/office/drawing/2014/main" id="{47BE89DF-1C72-784F-D591-5AB827A0306F}"/>
              </a:ext>
            </a:extLst>
          </p:cNvPr>
          <p:cNvSpPr>
            <a:spLocks noGrp="1"/>
          </p:cNvSpPr>
          <p:nvPr>
            <p:ph type="body" sz="quarter" idx="17"/>
          </p:nvPr>
        </p:nvSpPr>
        <p:spPr>
          <a:xfrm>
            <a:off x="360000" y="1025082"/>
            <a:ext cx="11484000" cy="4807835"/>
          </a:xfrm>
        </p:spPr>
        <p:txBody>
          <a:bodyPr numCol="2" spcCol="360000"/>
          <a:lstStyle/>
          <a:p>
            <a:pPr>
              <a:lnSpc>
                <a:spcPct val="150000"/>
              </a:lnSpc>
            </a:pPr>
            <a:r>
              <a:rPr lang="en-AU" sz="1800" dirty="0">
                <a:effectLst/>
                <a:latin typeface="+mn-lt"/>
                <a:ea typeface="Calibri" panose="020F0502020204030204" pitchFamily="34" charset="0"/>
              </a:rPr>
              <a:t>The rare freedom of a story.</a:t>
            </a:r>
          </a:p>
          <a:p>
            <a:pPr>
              <a:lnSpc>
                <a:spcPct val="150000"/>
              </a:lnSpc>
            </a:pPr>
            <a:r>
              <a:rPr lang="en-AU" sz="1800" dirty="0">
                <a:effectLst/>
                <a:latin typeface="+mn-lt"/>
                <a:ea typeface="Calibri" panose="020F0502020204030204" pitchFamily="34" charset="0"/>
              </a:rPr>
              <a:t>Whether it begins with </a:t>
            </a:r>
            <a:r>
              <a:rPr lang="en-AU" sz="1800" dirty="0">
                <a:effectLst/>
                <a:highlight>
                  <a:srgbClr val="FF9900"/>
                </a:highlight>
                <a:latin typeface="+mn-lt"/>
                <a:ea typeface="Calibri" panose="020F0502020204030204" pitchFamily="34" charset="0"/>
              </a:rPr>
              <a:t>Once Upon a Time</a:t>
            </a:r>
            <a:r>
              <a:rPr lang="en-AU" sz="1800" dirty="0">
                <a:effectLst/>
                <a:latin typeface="+mn-lt"/>
                <a:ea typeface="Calibri" panose="020F0502020204030204" pitchFamily="34" charset="0"/>
              </a:rPr>
              <a:t>,</a:t>
            </a:r>
          </a:p>
          <a:p>
            <a:pPr>
              <a:lnSpc>
                <a:spcPct val="150000"/>
              </a:lnSpc>
            </a:pPr>
            <a:r>
              <a:rPr lang="en-AU" sz="1800" dirty="0">
                <a:effectLst/>
                <a:latin typeface="+mn-lt"/>
                <a:ea typeface="Calibri" panose="020F0502020204030204" pitchFamily="34" charset="0"/>
              </a:rPr>
              <a:t>And has pages that smell like a comforting kind of old,</a:t>
            </a:r>
          </a:p>
          <a:p>
            <a:pPr>
              <a:lnSpc>
                <a:spcPct val="150000"/>
              </a:lnSpc>
            </a:pPr>
            <a:r>
              <a:rPr lang="en-AU" sz="1800" dirty="0">
                <a:effectLst/>
                <a:latin typeface="+mn-lt"/>
                <a:ea typeface="Calibri" panose="020F0502020204030204" pitchFamily="34" charset="0"/>
              </a:rPr>
              <a:t>Or the furiously typed words written of the world, and fed to us from paragraphs of hopelessness.</a:t>
            </a:r>
          </a:p>
          <a:p>
            <a:pPr>
              <a:lnSpc>
                <a:spcPct val="150000"/>
              </a:lnSpc>
            </a:pPr>
            <a:r>
              <a:rPr lang="en-AU" sz="1800" dirty="0">
                <a:effectLst/>
                <a:latin typeface="+mn-lt"/>
                <a:ea typeface="Calibri" panose="020F0502020204030204" pitchFamily="34" charset="0"/>
              </a:rPr>
              <a:t>Or maybe the letter which you received this very morning, in your mailbox</a:t>
            </a:r>
          </a:p>
          <a:p>
            <a:pPr>
              <a:lnSpc>
                <a:spcPct val="150000"/>
              </a:lnSpc>
            </a:pPr>
            <a:r>
              <a:rPr lang="en-AU" sz="1800" dirty="0">
                <a:effectLst/>
                <a:latin typeface="+mn-lt"/>
                <a:ea typeface="Calibri" panose="020F0502020204030204" pitchFamily="34" charset="0"/>
              </a:rPr>
              <a:t>Or even the chatter you heard from passers by</a:t>
            </a:r>
          </a:p>
          <a:p>
            <a:pPr>
              <a:lnSpc>
                <a:spcPct val="150000"/>
              </a:lnSpc>
            </a:pPr>
            <a:r>
              <a:rPr lang="en-AU" sz="1800" dirty="0">
                <a:effectLst/>
                <a:latin typeface="+mn-lt"/>
                <a:ea typeface="Calibri" panose="020F0502020204030204" pitchFamily="34" charset="0"/>
              </a:rPr>
              <a:t>But which is more real?</a:t>
            </a:r>
          </a:p>
          <a:p>
            <a:pPr>
              <a:lnSpc>
                <a:spcPct val="150000"/>
              </a:lnSpc>
            </a:pPr>
            <a:endParaRPr lang="en-AU" sz="1800" dirty="0">
              <a:effectLst/>
              <a:latin typeface="+mn-lt"/>
              <a:ea typeface="Calibri" panose="020F0502020204030204" pitchFamily="34" charset="0"/>
            </a:endParaRPr>
          </a:p>
          <a:p>
            <a:pPr>
              <a:lnSpc>
                <a:spcPct val="150000"/>
              </a:lnSpc>
            </a:pPr>
            <a:br>
              <a:rPr lang="en-AU" sz="1800" dirty="0">
                <a:latin typeface="+mn-lt"/>
                <a:ea typeface="Calibri" panose="020F0502020204030204" pitchFamily="34" charset="0"/>
              </a:rPr>
            </a:br>
            <a:br>
              <a:rPr lang="en-AU" sz="1800" dirty="0">
                <a:latin typeface="+mn-lt"/>
                <a:ea typeface="Calibri" panose="020F0502020204030204" pitchFamily="34" charset="0"/>
              </a:rPr>
            </a:br>
            <a:r>
              <a:rPr lang="en-AU" sz="1800" dirty="0">
                <a:effectLst/>
                <a:latin typeface="+mn-lt"/>
                <a:ea typeface="Calibri" panose="020F0502020204030204" pitchFamily="34" charset="0"/>
              </a:rPr>
              <a:t>All, or maybe none.</a:t>
            </a:r>
          </a:p>
          <a:p>
            <a:pPr>
              <a:lnSpc>
                <a:spcPct val="150000"/>
              </a:lnSpc>
            </a:pPr>
            <a:r>
              <a:rPr lang="en-AU" sz="1800" dirty="0">
                <a:effectLst/>
                <a:latin typeface="+mn-lt"/>
                <a:ea typeface="Calibri" panose="020F0502020204030204" pitchFamily="34" charset="0"/>
              </a:rPr>
              <a:t>A story can be born from your imagination,</a:t>
            </a:r>
          </a:p>
          <a:p>
            <a:pPr>
              <a:lnSpc>
                <a:spcPct val="150000"/>
              </a:lnSpc>
            </a:pPr>
            <a:r>
              <a:rPr lang="en-AU" sz="1800" dirty="0">
                <a:effectLst/>
                <a:latin typeface="+mn-lt"/>
                <a:ea typeface="Calibri" panose="020F0502020204030204" pitchFamily="34" charset="0"/>
              </a:rPr>
              <a:t>Or it can grow from the truth you hold so tightly</a:t>
            </a:r>
          </a:p>
          <a:p>
            <a:pPr>
              <a:lnSpc>
                <a:spcPct val="150000"/>
              </a:lnSpc>
            </a:pPr>
            <a:r>
              <a:rPr lang="en-AU" sz="1800" dirty="0">
                <a:effectLst/>
                <a:latin typeface="+mn-lt"/>
                <a:ea typeface="Calibri" panose="020F0502020204030204" pitchFamily="34" charset="0"/>
              </a:rPr>
              <a:t>A story can be spoken</a:t>
            </a:r>
          </a:p>
          <a:p>
            <a:pPr>
              <a:lnSpc>
                <a:spcPct val="150000"/>
              </a:lnSpc>
            </a:pPr>
            <a:r>
              <a:rPr lang="en-AU" sz="1800" dirty="0">
                <a:effectLst/>
                <a:latin typeface="+mn-lt"/>
                <a:ea typeface="Calibri" panose="020F0502020204030204" pitchFamily="34" charset="0"/>
              </a:rPr>
              <a:t>Or written</a:t>
            </a:r>
          </a:p>
          <a:p>
            <a:pPr>
              <a:lnSpc>
                <a:spcPct val="150000"/>
              </a:lnSpc>
            </a:pPr>
            <a:r>
              <a:rPr lang="en-AU" sz="1800" dirty="0">
                <a:effectLst/>
                <a:latin typeface="+mn-lt"/>
                <a:ea typeface="Calibri" panose="020F0502020204030204" pitchFamily="34" charset="0"/>
              </a:rPr>
              <a:t>Or drawn</a:t>
            </a:r>
          </a:p>
          <a:p>
            <a:pPr>
              <a:lnSpc>
                <a:spcPct val="150000"/>
              </a:lnSpc>
            </a:pPr>
            <a:r>
              <a:rPr lang="en-AU" sz="1800" dirty="0">
                <a:effectLst/>
                <a:latin typeface="+mn-lt"/>
                <a:ea typeface="Calibri" panose="020F0502020204030204" pitchFamily="34" charset="0"/>
              </a:rPr>
              <a:t>Or signed</a:t>
            </a:r>
          </a:p>
          <a:p>
            <a:pPr>
              <a:lnSpc>
                <a:spcPct val="150000"/>
              </a:lnSpc>
            </a:pPr>
            <a:r>
              <a:rPr lang="en-AU" sz="1800" dirty="0">
                <a:effectLst/>
                <a:latin typeface="+mn-lt"/>
                <a:ea typeface="Calibri" panose="020F0502020204030204" pitchFamily="34" charset="0"/>
              </a:rPr>
              <a:t>Or grown</a:t>
            </a:r>
          </a:p>
          <a:p>
            <a:pPr>
              <a:lnSpc>
                <a:spcPct val="150000"/>
              </a:lnSpc>
            </a:pPr>
            <a:r>
              <a:rPr lang="en-AU" sz="1800" dirty="0">
                <a:effectLst/>
                <a:latin typeface="+mn-lt"/>
                <a:ea typeface="Calibri" panose="020F0502020204030204" pitchFamily="34" charset="0"/>
              </a:rPr>
              <a:t>It can be anything you want it to be,</a:t>
            </a:r>
          </a:p>
          <a:p>
            <a:pPr>
              <a:lnSpc>
                <a:spcPct val="150000"/>
              </a:lnSpc>
            </a:pPr>
            <a:r>
              <a:rPr lang="en-AU" sz="1800" dirty="0">
                <a:effectLst/>
                <a:latin typeface="+mn-lt"/>
                <a:ea typeface="Calibri" panose="020F0502020204030204" pitchFamily="34" charset="0"/>
              </a:rPr>
              <a:t>It's a story, it can be as real as you care to believe.</a:t>
            </a:r>
          </a:p>
        </p:txBody>
      </p:sp>
      <p:sp>
        <p:nvSpPr>
          <p:cNvPr id="2" name="Slide Number Placeholder 1">
            <a:extLst>
              <a:ext uri="{FF2B5EF4-FFF2-40B4-BE49-F238E27FC236}">
                <a16:creationId xmlns:a16="http://schemas.microsoft.com/office/drawing/2014/main" id="{25B20C1B-E513-6E34-D4C7-46D32216BB5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413303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nchor="b">
            <a:normAutofit/>
          </a:bodyPr>
          <a:lstStyle/>
          <a:p>
            <a:r>
              <a:rPr lang="en-AU" dirty="0">
                <a:latin typeface="+mj-lt"/>
              </a:rPr>
              <a:t>Phase 4 – text annotations – Smith</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nchor="t">
            <a:normAutofit/>
          </a:bodyPr>
          <a:lstStyle/>
          <a:p>
            <a:r>
              <a:rPr lang="en-AU" dirty="0">
                <a:latin typeface="+mj-lt"/>
              </a:rPr>
              <a:t>Stage 5 – 9.1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normAutofit/>
          </a:bodyPr>
          <a:lstStyle/>
          <a:p>
            <a:pPr>
              <a:lnSpc>
                <a:spcPct val="140000"/>
              </a:lnSpc>
              <a:spcAft>
                <a:spcPts val="600"/>
              </a:spcAft>
            </a:pPr>
            <a:r>
              <a:rPr lang="en-AU" dirty="0">
                <a:latin typeface="+mj-lt"/>
              </a:rPr>
              <a:t>‘Representation of life experiences – Year 9</a:t>
            </a:r>
          </a:p>
        </p:txBody>
      </p:sp>
      <p:sp>
        <p:nvSpPr>
          <p:cNvPr id="2" name="Text Placeholder 1">
            <a:extLst>
              <a:ext uri="{FF2B5EF4-FFF2-40B4-BE49-F238E27FC236}">
                <a16:creationId xmlns:a16="http://schemas.microsoft.com/office/drawing/2014/main" id="{4E577EFB-6C71-38D2-DA60-DF80214EB8C3}"/>
              </a:ext>
            </a:extLst>
          </p:cNvPr>
          <p:cNvSpPr>
            <a:spLocks noGrp="1"/>
          </p:cNvSpPr>
          <p:nvPr>
            <p:ph type="body" sz="quarter" idx="14"/>
          </p:nvPr>
        </p:nvSpPr>
        <p:spPr/>
        <p:txBody>
          <a:bodyPr/>
          <a:lstStyle/>
          <a:p>
            <a:r>
              <a:rPr lang="en-US" dirty="0">
                <a:latin typeface="+mj-lt"/>
              </a:rPr>
              <a:t>Term 1</a:t>
            </a:r>
            <a:endParaRPr lang="en-AU" dirty="0">
              <a:latin typeface="+mj-lt"/>
            </a:endParaRPr>
          </a:p>
        </p:txBody>
      </p:sp>
      <p:pic>
        <p:nvPicPr>
          <p:cNvPr id="6" name="Picture Placeholder 5">
            <a:extLst>
              <a:ext uri="{FF2B5EF4-FFF2-40B4-BE49-F238E27FC236}">
                <a16:creationId xmlns:a16="http://schemas.microsoft.com/office/drawing/2014/main" id="{2081D97E-CCB4-43F4-FB7C-80CAC7DAD39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0F795-A1B5-C3D7-B99B-7DA7C8FC43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E1D43D-5320-A43B-62D1-D01A71969349}"/>
              </a:ext>
            </a:extLst>
          </p:cNvPr>
          <p:cNvSpPr>
            <a:spLocks noGrp="1"/>
          </p:cNvSpPr>
          <p:nvPr>
            <p:ph type="title"/>
          </p:nvPr>
        </p:nvSpPr>
        <p:spPr/>
        <p:txBody>
          <a:bodyPr/>
          <a:lstStyle/>
          <a:p>
            <a:r>
              <a:rPr lang="en-AU" dirty="0">
                <a:latin typeface="+mj-lt"/>
              </a:rPr>
              <a:t>Independent practice (2)</a:t>
            </a:r>
          </a:p>
        </p:txBody>
      </p:sp>
      <p:sp>
        <p:nvSpPr>
          <p:cNvPr id="4" name="Text Placeholder 3">
            <a:extLst>
              <a:ext uri="{FF2B5EF4-FFF2-40B4-BE49-F238E27FC236}">
                <a16:creationId xmlns:a16="http://schemas.microsoft.com/office/drawing/2014/main" id="{EE740288-2452-5762-6155-1DD622ACA656}"/>
              </a:ext>
            </a:extLst>
          </p:cNvPr>
          <p:cNvSpPr>
            <a:spLocks noGrp="1"/>
          </p:cNvSpPr>
          <p:nvPr>
            <p:ph type="body" sz="quarter" idx="18"/>
          </p:nvPr>
        </p:nvSpPr>
        <p:spPr/>
        <p:txBody>
          <a:bodyPr/>
          <a:lstStyle/>
          <a:p>
            <a:r>
              <a:rPr lang="en-AU" dirty="0">
                <a:latin typeface="+mj-lt"/>
              </a:rPr>
              <a:t>Purposeful annotations of allusion</a:t>
            </a:r>
          </a:p>
        </p:txBody>
      </p:sp>
      <p:sp>
        <p:nvSpPr>
          <p:cNvPr id="5" name="Text Placeholder 4">
            <a:extLst>
              <a:ext uri="{FF2B5EF4-FFF2-40B4-BE49-F238E27FC236}">
                <a16:creationId xmlns:a16="http://schemas.microsoft.com/office/drawing/2014/main" id="{4C1BF598-7FE4-CCAB-9ECE-497B4D67BCD7}"/>
              </a:ext>
            </a:extLst>
          </p:cNvPr>
          <p:cNvSpPr>
            <a:spLocks noGrp="1"/>
          </p:cNvSpPr>
          <p:nvPr>
            <p:ph type="body" sz="quarter" idx="17"/>
          </p:nvPr>
        </p:nvSpPr>
        <p:spPr/>
        <p:txBody>
          <a:bodyPr lIns="0"/>
          <a:lstStyle/>
          <a:p>
            <a:pPr marL="457200" indent="-457200">
              <a:spcBef>
                <a:spcPts val="600"/>
              </a:spcBef>
              <a:spcAft>
                <a:spcPts val="600"/>
              </a:spcAft>
              <a:buFont typeface="+mj-lt"/>
              <a:buAutoNum type="arabicPeriod"/>
            </a:pPr>
            <a:r>
              <a:rPr lang="en-AU" kern="100" dirty="0">
                <a:solidFill>
                  <a:srgbClr val="22272B"/>
                </a:solidFill>
                <a:effectLst/>
                <a:latin typeface="+mn-lt"/>
                <a:ea typeface="Aptos" panose="020B0004020202020204" pitchFamily="34" charset="0"/>
              </a:rPr>
              <a:t>Complete purposeful annotations for allusion for the remainder of the text.</a:t>
            </a:r>
          </a:p>
          <a:p>
            <a:pPr>
              <a:spcBef>
                <a:spcPts val="600"/>
              </a:spcBef>
              <a:spcAft>
                <a:spcPts val="600"/>
              </a:spcAft>
            </a:pPr>
            <a:endParaRPr lang="en-AU" kern="100" dirty="0">
              <a:solidFill>
                <a:srgbClr val="22272B"/>
              </a:solidFill>
              <a:effectLst/>
              <a:latin typeface="+mn-lt"/>
              <a:ea typeface="Aptos" panose="020B0004020202020204" pitchFamily="34" charset="0"/>
            </a:endParaRPr>
          </a:p>
          <a:p>
            <a:pPr>
              <a:spcBef>
                <a:spcPts val="600"/>
              </a:spcBef>
              <a:spcAft>
                <a:spcPts val="600"/>
              </a:spcAft>
            </a:pPr>
            <a:endParaRPr lang="en-AU" kern="100" dirty="0">
              <a:latin typeface="+mn-lt"/>
              <a:ea typeface="Aptos" panose="020B0004020202020204" pitchFamily="34" charset="0"/>
            </a:endParaRPr>
          </a:p>
          <a:p>
            <a:pPr marL="457200" indent="-457200">
              <a:spcBef>
                <a:spcPts val="600"/>
              </a:spcBef>
              <a:spcAft>
                <a:spcPts val="600"/>
              </a:spcAft>
              <a:buFont typeface="+mj-lt"/>
              <a:buAutoNum type="arabicPeriod"/>
            </a:pPr>
            <a:endParaRPr lang="en-AU" kern="100" dirty="0">
              <a:effectLst/>
              <a:latin typeface="+mn-lt"/>
              <a:ea typeface="Aptos" panose="020B0004020202020204" pitchFamily="34" charset="0"/>
            </a:endParaRPr>
          </a:p>
        </p:txBody>
      </p:sp>
      <p:sp>
        <p:nvSpPr>
          <p:cNvPr id="2" name="Slide Number Placeholder 1">
            <a:extLst>
              <a:ext uri="{FF2B5EF4-FFF2-40B4-BE49-F238E27FC236}">
                <a16:creationId xmlns:a16="http://schemas.microsoft.com/office/drawing/2014/main" id="{7A20369F-0494-A858-A488-B5DFD8C9ED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6188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CB55F-B4A4-CB52-ABEB-CBC4206AEE24}"/>
              </a:ext>
            </a:extLst>
          </p:cNvPr>
          <p:cNvSpPr>
            <a:spLocks noGrp="1"/>
          </p:cNvSpPr>
          <p:nvPr>
            <p:ph type="title"/>
          </p:nvPr>
        </p:nvSpPr>
        <p:spPr/>
        <p:txBody>
          <a:bodyPr/>
          <a:lstStyle/>
          <a:p>
            <a:r>
              <a:rPr lang="en-AU" dirty="0">
                <a:latin typeface="+mj-lt"/>
              </a:rPr>
              <a:t>Deepening our understanding of allusion (2)</a:t>
            </a:r>
          </a:p>
        </p:txBody>
      </p:sp>
      <p:sp>
        <p:nvSpPr>
          <p:cNvPr id="4" name="Text Placeholder 3">
            <a:extLst>
              <a:ext uri="{FF2B5EF4-FFF2-40B4-BE49-F238E27FC236}">
                <a16:creationId xmlns:a16="http://schemas.microsoft.com/office/drawing/2014/main" id="{0A1238CA-6146-720C-7971-53B7C1950791}"/>
              </a:ext>
            </a:extLst>
          </p:cNvPr>
          <p:cNvSpPr>
            <a:spLocks noGrp="1"/>
          </p:cNvSpPr>
          <p:nvPr>
            <p:ph type="body" sz="quarter" idx="18"/>
          </p:nvPr>
        </p:nvSpPr>
        <p:spPr/>
        <p:txBody>
          <a:bodyPr/>
          <a:lstStyle/>
          <a:p>
            <a:r>
              <a:rPr lang="en-AU" dirty="0">
                <a:latin typeface="+mj-lt"/>
              </a:rPr>
              <a:t>Exploring allusion in </a:t>
            </a:r>
            <a:r>
              <a:rPr lang="en-AU" b="1" dirty="0">
                <a:latin typeface="+mj-lt"/>
              </a:rPr>
              <a:t>Core text 3 – ‘Stories Matter’ by Freya Smith</a:t>
            </a:r>
          </a:p>
        </p:txBody>
      </p:sp>
      <p:sp>
        <p:nvSpPr>
          <p:cNvPr id="5" name="Text Placeholder 4">
            <a:extLst>
              <a:ext uri="{FF2B5EF4-FFF2-40B4-BE49-F238E27FC236}">
                <a16:creationId xmlns:a16="http://schemas.microsoft.com/office/drawing/2014/main" id="{B48D143E-69A1-25FD-9B28-1A309AB0D468}"/>
              </a:ext>
            </a:extLst>
          </p:cNvPr>
          <p:cNvSpPr>
            <a:spLocks noGrp="1"/>
          </p:cNvSpPr>
          <p:nvPr>
            <p:ph type="body" sz="quarter" idx="17"/>
          </p:nvPr>
        </p:nvSpPr>
        <p:spPr/>
        <p:txBody>
          <a:bodyPr/>
          <a:lstStyle/>
          <a:p>
            <a:pPr marL="342900" lvl="0" indent="-342900">
              <a:lnSpc>
                <a:spcPct val="150000"/>
              </a:lnSpc>
              <a:buFont typeface="Symbol" panose="05050102010706020507" pitchFamily="18" charset="2"/>
              <a:buChar char=""/>
            </a:pPr>
            <a:r>
              <a:rPr lang="en-AU" b="1" dirty="0">
                <a:effectLst/>
                <a:latin typeface="+mn-lt"/>
                <a:ea typeface="Aptos" panose="020B0004020202020204" pitchFamily="34" charset="0"/>
              </a:rPr>
              <a:t>Class discussion </a:t>
            </a:r>
            <a:r>
              <a:rPr lang="en-AU" dirty="0">
                <a:effectLst/>
                <a:latin typeface="+mn-lt"/>
                <a:ea typeface="Aptos" panose="020B0004020202020204" pitchFamily="34" charset="0"/>
              </a:rPr>
              <a:t>– how does allusion allow the responder to make connections with other significant texts or ideas?</a:t>
            </a:r>
          </a:p>
          <a:p>
            <a:pPr marL="342900" indent="-342900">
              <a:buFont typeface="Arial" panose="020B0604020202020204" pitchFamily="34" charset="0"/>
              <a:buChar char="•"/>
            </a:pPr>
            <a:endParaRPr lang="en-AU" dirty="0">
              <a:latin typeface="+mn-lt"/>
            </a:endParaRPr>
          </a:p>
        </p:txBody>
      </p:sp>
      <p:sp>
        <p:nvSpPr>
          <p:cNvPr id="2" name="Slide Number Placeholder 1">
            <a:extLst>
              <a:ext uri="{FF2B5EF4-FFF2-40B4-BE49-F238E27FC236}">
                <a16:creationId xmlns:a16="http://schemas.microsoft.com/office/drawing/2014/main" id="{515E2968-DB02-B07B-98BB-7590FF34AD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21704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03CD-5E19-06D4-08BC-D02FC3CB94E1}"/>
              </a:ext>
            </a:extLst>
          </p:cNvPr>
          <p:cNvSpPr>
            <a:spLocks noGrp="1"/>
          </p:cNvSpPr>
          <p:nvPr>
            <p:ph type="ctrTitle"/>
          </p:nvPr>
        </p:nvSpPr>
        <p:spPr/>
        <p:txBody>
          <a:bodyPr/>
          <a:lstStyle/>
          <a:p>
            <a:r>
              <a:rPr lang="en-AU" dirty="0">
                <a:latin typeface="+mj-lt"/>
              </a:rPr>
              <a:t>Text annotations for teacher use  </a:t>
            </a:r>
          </a:p>
        </p:txBody>
      </p:sp>
    </p:spTree>
    <p:extLst>
      <p:ext uri="{BB962C8B-B14F-4D97-AF65-F5344CB8AC3E}">
        <p14:creationId xmlns:p14="http://schemas.microsoft.com/office/powerpoint/2010/main" val="71415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677D91-1951-F9A4-9C5A-58BAEF3629E8}"/>
              </a:ext>
            </a:extLst>
          </p:cNvPr>
          <p:cNvSpPr>
            <a:spLocks noGrp="1"/>
          </p:cNvSpPr>
          <p:nvPr>
            <p:ph type="title"/>
          </p:nvPr>
        </p:nvSpPr>
        <p:spPr/>
        <p:txBody>
          <a:bodyPr/>
          <a:lstStyle/>
          <a:p>
            <a:r>
              <a:rPr lang="en-AU">
                <a:latin typeface="+mj-lt"/>
              </a:rPr>
              <a:t>Key for purposeful annotations</a:t>
            </a:r>
          </a:p>
        </p:txBody>
      </p:sp>
      <p:sp>
        <p:nvSpPr>
          <p:cNvPr id="4" name="Text Placeholder 3">
            <a:extLst>
              <a:ext uri="{FF2B5EF4-FFF2-40B4-BE49-F238E27FC236}">
                <a16:creationId xmlns:a16="http://schemas.microsoft.com/office/drawing/2014/main" id="{FE969A2C-3220-9C02-2D16-4483220F8F3D}"/>
              </a:ext>
            </a:extLst>
          </p:cNvPr>
          <p:cNvSpPr>
            <a:spLocks noGrp="1"/>
          </p:cNvSpPr>
          <p:nvPr>
            <p:ph type="body" sz="quarter" idx="18"/>
          </p:nvPr>
        </p:nvSpPr>
        <p:spPr/>
        <p:txBody>
          <a:bodyPr/>
          <a:lstStyle/>
          <a:p>
            <a:r>
              <a:rPr lang="en-AU" dirty="0">
                <a:latin typeface="+mj-lt"/>
              </a:rPr>
              <a:t>Core text 2 – ‘Stories Matter’ by Freya Smith</a:t>
            </a:r>
          </a:p>
        </p:txBody>
      </p:sp>
      <p:sp>
        <p:nvSpPr>
          <p:cNvPr id="5" name="Text Placeholder 4">
            <a:extLst>
              <a:ext uri="{FF2B5EF4-FFF2-40B4-BE49-F238E27FC236}">
                <a16:creationId xmlns:a16="http://schemas.microsoft.com/office/drawing/2014/main" id="{2C00E876-8EA2-F960-3B40-9D64F49AE771}"/>
              </a:ext>
            </a:extLst>
          </p:cNvPr>
          <p:cNvSpPr>
            <a:spLocks noGrp="1"/>
          </p:cNvSpPr>
          <p:nvPr>
            <p:ph type="body" sz="quarter" idx="17"/>
          </p:nvPr>
        </p:nvSpPr>
        <p:spPr/>
        <p:txBody>
          <a:bodyPr/>
          <a:lstStyle/>
          <a:p>
            <a:r>
              <a:rPr lang="en-AU" dirty="0">
                <a:highlight>
                  <a:srgbClr val="00ACC2"/>
                </a:highlight>
                <a:latin typeface="+mn-lt"/>
              </a:rPr>
              <a:t>Anaphora</a:t>
            </a:r>
          </a:p>
          <a:p>
            <a:r>
              <a:rPr lang="en-AU" dirty="0">
                <a:highlight>
                  <a:srgbClr val="FF9900"/>
                </a:highlight>
                <a:latin typeface="+mn-lt"/>
              </a:rPr>
              <a:t>Allusion</a:t>
            </a:r>
          </a:p>
        </p:txBody>
      </p:sp>
      <p:sp>
        <p:nvSpPr>
          <p:cNvPr id="2" name="Slide Number Placeholder 1">
            <a:extLst>
              <a:ext uri="{FF2B5EF4-FFF2-40B4-BE49-F238E27FC236}">
                <a16:creationId xmlns:a16="http://schemas.microsoft.com/office/drawing/2014/main" id="{022060C7-BBC2-B33C-4B64-8B1D50C832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73467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B2B3-DAA6-B43D-E973-AA3710576750}"/>
              </a:ext>
            </a:extLst>
          </p:cNvPr>
          <p:cNvSpPr>
            <a:spLocks noGrp="1"/>
          </p:cNvSpPr>
          <p:nvPr>
            <p:ph type="title"/>
          </p:nvPr>
        </p:nvSpPr>
        <p:spPr/>
        <p:txBody>
          <a:bodyPr/>
          <a:lstStyle/>
          <a:p>
            <a:r>
              <a:rPr lang="en-AU" dirty="0">
                <a:latin typeface="+mj-lt"/>
              </a:rPr>
              <a:t>Core text 2 – ‘Stories Matter’ by Freya Smith (2)</a:t>
            </a:r>
          </a:p>
        </p:txBody>
      </p:sp>
      <p:sp>
        <p:nvSpPr>
          <p:cNvPr id="5" name="Text Placeholder 4">
            <a:extLst>
              <a:ext uri="{FF2B5EF4-FFF2-40B4-BE49-F238E27FC236}">
                <a16:creationId xmlns:a16="http://schemas.microsoft.com/office/drawing/2014/main" id="{7BFDDCF9-E874-6CF2-E2E8-88EA4A3A8165}"/>
              </a:ext>
            </a:extLst>
          </p:cNvPr>
          <p:cNvSpPr>
            <a:spLocks noGrp="1"/>
          </p:cNvSpPr>
          <p:nvPr>
            <p:ph type="body" sz="quarter" idx="17"/>
          </p:nvPr>
        </p:nvSpPr>
        <p:spPr>
          <a:xfrm>
            <a:off x="360000" y="1025082"/>
            <a:ext cx="11484000" cy="4807835"/>
          </a:xfrm>
        </p:spPr>
        <p:txBody>
          <a:bodyPr numCol="2" spcCol="360000"/>
          <a:lstStyle/>
          <a:p>
            <a:pPr>
              <a:lnSpc>
                <a:spcPct val="150000"/>
              </a:lnSpc>
            </a:pPr>
            <a:r>
              <a:rPr lang="en-AU" sz="1800" dirty="0">
                <a:effectLst/>
                <a:latin typeface="+mn-lt"/>
                <a:ea typeface="Calibri" panose="020F0502020204030204" pitchFamily="34" charset="0"/>
              </a:rPr>
              <a:t>The rare freedom of a story.</a:t>
            </a:r>
          </a:p>
          <a:p>
            <a:pPr>
              <a:lnSpc>
                <a:spcPct val="150000"/>
              </a:lnSpc>
            </a:pPr>
            <a:r>
              <a:rPr lang="en-AU" sz="1800" dirty="0">
                <a:effectLst/>
                <a:latin typeface="+mn-lt"/>
                <a:ea typeface="Calibri" panose="020F0502020204030204" pitchFamily="34" charset="0"/>
              </a:rPr>
              <a:t>Whether it begins with </a:t>
            </a:r>
            <a:r>
              <a:rPr lang="en-AU" sz="1800" dirty="0">
                <a:effectLst/>
                <a:highlight>
                  <a:srgbClr val="FF9900"/>
                </a:highlight>
                <a:latin typeface="+mn-lt"/>
                <a:ea typeface="Calibri" panose="020F0502020204030204" pitchFamily="34" charset="0"/>
              </a:rPr>
              <a:t>Once Upon a Time</a:t>
            </a:r>
            <a:r>
              <a:rPr lang="en-AU" sz="1800" dirty="0">
                <a:effectLst/>
                <a:latin typeface="+mn-lt"/>
                <a:ea typeface="Calibri" panose="020F0502020204030204" pitchFamily="34" charset="0"/>
              </a:rPr>
              <a:t>,</a:t>
            </a:r>
          </a:p>
          <a:p>
            <a:pPr>
              <a:lnSpc>
                <a:spcPct val="150000"/>
              </a:lnSpc>
            </a:pPr>
            <a:r>
              <a:rPr lang="en-AU" sz="1800" dirty="0">
                <a:effectLst/>
                <a:latin typeface="+mn-lt"/>
                <a:ea typeface="Calibri" panose="020F0502020204030204" pitchFamily="34" charset="0"/>
              </a:rPr>
              <a:t>And has pages that smell like a comforting kind of old,</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the furiously typed words written of the world, and fed to us from paragraphs of hopelessness.</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maybe the letter which you received this very morning, in your mailbox</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even the chatter you heard from passers by</a:t>
            </a:r>
          </a:p>
          <a:p>
            <a:pPr>
              <a:lnSpc>
                <a:spcPct val="150000"/>
              </a:lnSpc>
            </a:pPr>
            <a:r>
              <a:rPr lang="en-AU" sz="1800" dirty="0">
                <a:effectLst/>
                <a:latin typeface="+mn-lt"/>
                <a:ea typeface="Calibri" panose="020F0502020204030204" pitchFamily="34" charset="0"/>
              </a:rPr>
              <a:t>But which is more real?</a:t>
            </a:r>
          </a:p>
          <a:p>
            <a:pPr>
              <a:lnSpc>
                <a:spcPct val="150000"/>
              </a:lnSpc>
            </a:pPr>
            <a:endParaRPr lang="en-AU" sz="1800" dirty="0">
              <a:effectLst/>
              <a:latin typeface="+mn-lt"/>
              <a:ea typeface="Calibri" panose="020F0502020204030204" pitchFamily="34" charset="0"/>
            </a:endParaRPr>
          </a:p>
          <a:p>
            <a:pPr>
              <a:lnSpc>
                <a:spcPct val="150000"/>
              </a:lnSpc>
            </a:pPr>
            <a:br>
              <a:rPr lang="en-AU" sz="1800" dirty="0">
                <a:latin typeface="+mn-lt"/>
                <a:ea typeface="Calibri" panose="020F0502020204030204" pitchFamily="34" charset="0"/>
              </a:rPr>
            </a:br>
            <a:br>
              <a:rPr lang="en-AU" sz="1800" dirty="0">
                <a:latin typeface="+mn-lt"/>
                <a:ea typeface="Calibri" panose="020F0502020204030204" pitchFamily="34" charset="0"/>
              </a:rPr>
            </a:br>
            <a:r>
              <a:rPr lang="en-AU" sz="1800" dirty="0">
                <a:effectLst/>
                <a:latin typeface="+mn-lt"/>
                <a:ea typeface="Calibri" panose="020F0502020204030204" pitchFamily="34" charset="0"/>
              </a:rPr>
              <a:t>All, or maybe none.</a:t>
            </a:r>
          </a:p>
          <a:p>
            <a:pPr>
              <a:lnSpc>
                <a:spcPct val="150000"/>
              </a:lnSpc>
            </a:pPr>
            <a:r>
              <a:rPr lang="en-AU" sz="1800" dirty="0">
                <a:effectLst/>
                <a:latin typeface="+mn-lt"/>
                <a:ea typeface="Calibri" panose="020F0502020204030204" pitchFamily="34" charset="0"/>
              </a:rPr>
              <a:t>A story can be born from your imagination,</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it can grow from the truth you hold so tightly</a:t>
            </a:r>
          </a:p>
          <a:p>
            <a:pPr>
              <a:lnSpc>
                <a:spcPct val="150000"/>
              </a:lnSpc>
            </a:pPr>
            <a:r>
              <a:rPr lang="en-AU" sz="1800" dirty="0">
                <a:effectLst/>
                <a:latin typeface="+mn-lt"/>
                <a:ea typeface="Calibri" panose="020F0502020204030204" pitchFamily="34" charset="0"/>
              </a:rPr>
              <a:t>A story can be spoken</a:t>
            </a:r>
          </a:p>
          <a:p>
            <a:pPr>
              <a:lnSpc>
                <a:spcPct val="150000"/>
              </a:lnSpc>
            </a:pPr>
            <a:r>
              <a:rPr lang="en-AU" sz="1800" dirty="0">
                <a:effectLst/>
                <a:highlight>
                  <a:srgbClr val="00A2B8"/>
                </a:highlight>
                <a:latin typeface="+mn-lt"/>
                <a:ea typeface="Calibri" panose="020F0502020204030204" pitchFamily="34" charset="0"/>
              </a:rPr>
              <a:t>Or </a:t>
            </a:r>
            <a:r>
              <a:rPr lang="en-AU" sz="1800" dirty="0">
                <a:effectLst/>
                <a:latin typeface="+mn-lt"/>
                <a:ea typeface="Calibri" panose="020F0502020204030204" pitchFamily="34" charset="0"/>
              </a:rPr>
              <a:t>written</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drawn</a:t>
            </a:r>
          </a:p>
          <a:p>
            <a:pPr>
              <a:lnSpc>
                <a:spcPct val="150000"/>
              </a:lnSpc>
            </a:pPr>
            <a:r>
              <a:rPr lang="en-AU" sz="1800" dirty="0">
                <a:effectLst/>
                <a:highlight>
                  <a:srgbClr val="00A2B8"/>
                </a:highlight>
                <a:latin typeface="+mn-lt"/>
                <a:ea typeface="Calibri" panose="020F0502020204030204" pitchFamily="34" charset="0"/>
              </a:rPr>
              <a:t>Or</a:t>
            </a:r>
            <a:r>
              <a:rPr lang="en-AU" sz="1800" dirty="0">
                <a:effectLst/>
                <a:latin typeface="+mn-lt"/>
                <a:ea typeface="Calibri" panose="020F0502020204030204" pitchFamily="34" charset="0"/>
              </a:rPr>
              <a:t> signed</a:t>
            </a:r>
          </a:p>
          <a:p>
            <a:pPr>
              <a:lnSpc>
                <a:spcPct val="150000"/>
              </a:lnSpc>
            </a:pPr>
            <a:r>
              <a:rPr lang="en-AU" sz="1800" dirty="0">
                <a:effectLst/>
                <a:highlight>
                  <a:srgbClr val="00A2B8"/>
                </a:highlight>
                <a:latin typeface="+mn-lt"/>
                <a:ea typeface="Calibri" panose="020F0502020204030204" pitchFamily="34" charset="0"/>
              </a:rPr>
              <a:t>Or </a:t>
            </a:r>
            <a:r>
              <a:rPr lang="en-AU" sz="1800" dirty="0">
                <a:effectLst/>
                <a:latin typeface="+mn-lt"/>
                <a:ea typeface="Calibri" panose="020F0502020204030204" pitchFamily="34" charset="0"/>
              </a:rPr>
              <a:t>grown</a:t>
            </a:r>
          </a:p>
          <a:p>
            <a:pPr>
              <a:lnSpc>
                <a:spcPct val="150000"/>
              </a:lnSpc>
            </a:pPr>
            <a:r>
              <a:rPr lang="en-AU" sz="1800" dirty="0">
                <a:effectLst/>
                <a:latin typeface="+mn-lt"/>
                <a:ea typeface="Calibri" panose="020F0502020204030204" pitchFamily="34" charset="0"/>
              </a:rPr>
              <a:t>It can be anything you want it to be,</a:t>
            </a:r>
          </a:p>
          <a:p>
            <a:pPr>
              <a:lnSpc>
                <a:spcPct val="150000"/>
              </a:lnSpc>
            </a:pPr>
            <a:r>
              <a:rPr lang="en-AU" sz="1800" dirty="0">
                <a:effectLst/>
                <a:latin typeface="+mn-lt"/>
                <a:ea typeface="Calibri" panose="020F0502020204030204" pitchFamily="34" charset="0"/>
              </a:rPr>
              <a:t>It's a story, it can be as real as you care to believe.</a:t>
            </a:r>
          </a:p>
          <a:p>
            <a:pPr>
              <a:lnSpc>
                <a:spcPct val="150000"/>
              </a:lnSpc>
            </a:pPr>
            <a:r>
              <a:rPr lang="en-AU" sz="1800" dirty="0">
                <a:effectLst/>
                <a:latin typeface="+mn-lt"/>
                <a:ea typeface="Calibri" panose="020F0502020204030204" pitchFamily="34" charset="0"/>
              </a:rPr>
              <a:t> </a:t>
            </a:r>
            <a:endParaRPr lang="en-AU" sz="1800" dirty="0">
              <a:latin typeface="+mn-lt"/>
            </a:endParaRPr>
          </a:p>
        </p:txBody>
      </p:sp>
      <p:sp>
        <p:nvSpPr>
          <p:cNvPr id="2" name="Slide Number Placeholder 1">
            <a:extLst>
              <a:ext uri="{FF2B5EF4-FFF2-40B4-BE49-F238E27FC236}">
                <a16:creationId xmlns:a16="http://schemas.microsoft.com/office/drawing/2014/main" id="{7752F188-B25A-3C13-37C9-0AAE99EEBB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4236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EC1BE-C489-C285-2C49-6B9FEFC8F3DE}"/>
              </a:ext>
            </a:extLst>
          </p:cNvPr>
          <p:cNvSpPr>
            <a:spLocks noGrp="1"/>
          </p:cNvSpPr>
          <p:nvPr>
            <p:ph type="title"/>
          </p:nvPr>
        </p:nvSpPr>
        <p:spPr/>
        <p:txBody>
          <a:bodyPr/>
          <a:lstStyle/>
          <a:p>
            <a:r>
              <a:rPr lang="en-AU" dirty="0">
                <a:latin typeface="+mj-lt"/>
              </a:rPr>
              <a:t>Core text 2 – ‘Stories Matter’ by Freya Smith (3)</a:t>
            </a:r>
          </a:p>
        </p:txBody>
      </p:sp>
      <p:sp>
        <p:nvSpPr>
          <p:cNvPr id="10" name="Text Placeholder 9">
            <a:extLst>
              <a:ext uri="{FF2B5EF4-FFF2-40B4-BE49-F238E27FC236}">
                <a16:creationId xmlns:a16="http://schemas.microsoft.com/office/drawing/2014/main" id="{9FFB6DAE-67A2-DB91-2D2C-2C7F548E10D0}"/>
              </a:ext>
            </a:extLst>
          </p:cNvPr>
          <p:cNvSpPr>
            <a:spLocks noGrp="1"/>
          </p:cNvSpPr>
          <p:nvPr>
            <p:ph type="body" sz="quarter" idx="17"/>
          </p:nvPr>
        </p:nvSpPr>
        <p:spPr>
          <a:xfrm>
            <a:off x="360000" y="1150228"/>
            <a:ext cx="11484000" cy="4807835"/>
          </a:xfrm>
        </p:spPr>
        <p:txBody>
          <a:bodyPr numCol="2" spcCol="360000"/>
          <a:lstStyle/>
          <a:p>
            <a:pPr>
              <a:lnSpc>
                <a:spcPct val="150000"/>
              </a:lnSpc>
            </a:pPr>
            <a:r>
              <a:rPr lang="en-AU" sz="1800" dirty="0">
                <a:effectLst/>
                <a:latin typeface="+mn-lt"/>
                <a:ea typeface="Calibri" panose="020F0502020204030204" pitchFamily="34" charset="0"/>
              </a:rPr>
              <a:t>Over a hundred million books have been written,</a:t>
            </a:r>
          </a:p>
          <a:p>
            <a:pPr>
              <a:lnSpc>
                <a:spcPct val="150000"/>
              </a:lnSpc>
            </a:pPr>
            <a:r>
              <a:rPr lang="en-AU" sz="1800" dirty="0">
                <a:effectLst/>
                <a:latin typeface="+mn-lt"/>
                <a:ea typeface="Calibri" panose="020F0502020204030204" pitchFamily="34" charset="0"/>
              </a:rPr>
              <a:t>Hundreds of those, I believe, have swirled and shaped the person I am today.</a:t>
            </a:r>
          </a:p>
          <a:p>
            <a:pPr>
              <a:lnSpc>
                <a:spcPct val="150000"/>
              </a:lnSpc>
            </a:pPr>
            <a:r>
              <a:rPr lang="en-AU" sz="1800" dirty="0">
                <a:effectLst/>
                <a:latin typeface="+mn-lt"/>
                <a:ea typeface="Calibri" panose="020F0502020204030204" pitchFamily="34" charset="0"/>
              </a:rPr>
              <a:t>These strangers' stories mould and influence everyone.</a:t>
            </a:r>
          </a:p>
          <a:p>
            <a:pPr>
              <a:lnSpc>
                <a:spcPct val="150000"/>
              </a:lnSpc>
            </a:pPr>
            <a:r>
              <a:rPr lang="en-AU" sz="1800" dirty="0">
                <a:effectLst/>
                <a:latin typeface="+mn-lt"/>
                <a:ea typeface="Calibri" panose="020F0502020204030204" pitchFamily="34" charset="0"/>
              </a:rPr>
              <a:t>We learn from their mistakes,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cry for their heartbreak.</a:t>
            </a:r>
          </a:p>
          <a:p>
            <a:pPr>
              <a:lnSpc>
                <a:spcPct val="150000"/>
              </a:lnSpc>
            </a:pPr>
            <a:r>
              <a:rPr lang="en-AU" sz="1800" dirty="0">
                <a:effectLst/>
                <a:latin typeface="+mn-lt"/>
                <a:ea typeface="Calibri" panose="020F0502020204030204" pitchFamily="34" charset="0"/>
              </a:rPr>
              <a:t>We travel with them through fearsome jungles,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a:t>
            </a:r>
            <a:r>
              <a:rPr lang="en-AU" sz="1800" dirty="0">
                <a:effectLst/>
                <a:highlight>
                  <a:srgbClr val="FF9900"/>
                </a:highlight>
                <a:latin typeface="+mn-lt"/>
                <a:ea typeface="Calibri" panose="020F0502020204030204" pitchFamily="34" charset="0"/>
              </a:rPr>
              <a:t>slay dragons with our shiny swords</a:t>
            </a:r>
            <a:r>
              <a:rPr lang="en-AU" sz="1800" dirty="0">
                <a:effectLst/>
                <a:latin typeface="+mn-lt"/>
                <a:ea typeface="Calibri" panose="020F0502020204030204" pitchFamily="34" charset="0"/>
              </a:rPr>
              <a:t>.</a:t>
            </a:r>
          </a:p>
          <a:p>
            <a:pPr>
              <a:lnSpc>
                <a:spcPct val="150000"/>
              </a:lnSpc>
            </a:pPr>
            <a:r>
              <a:rPr lang="en-AU" sz="1800" dirty="0">
                <a:effectLst/>
                <a:latin typeface="+mn-lt"/>
                <a:ea typeface="Calibri" panose="020F0502020204030204" pitchFamily="34" charset="0"/>
              </a:rPr>
              <a:t>We meet eccentric friends,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lose more than we can count.</a:t>
            </a:r>
          </a:p>
          <a:p>
            <a:pPr>
              <a:lnSpc>
                <a:spcPct val="150000"/>
              </a:lnSpc>
            </a:pPr>
            <a:r>
              <a:rPr lang="en-AU" sz="1800" dirty="0">
                <a:effectLst/>
                <a:latin typeface="+mn-lt"/>
                <a:ea typeface="Calibri" panose="020F0502020204030204" pitchFamily="34" charset="0"/>
              </a:rPr>
              <a:t>We climb </a:t>
            </a:r>
            <a:r>
              <a:rPr lang="en-AU" sz="1800" dirty="0">
                <a:effectLst/>
                <a:highlight>
                  <a:srgbClr val="FF9900"/>
                </a:highlight>
                <a:latin typeface="+mn-lt"/>
                <a:ea typeface="Calibri" panose="020F0502020204030204" pitchFamily="34" charset="0"/>
              </a:rPr>
              <a:t>the height of a princess' tower,</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diminish evil from the kingdom that surrounds her.</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now I make my own mistakes,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learn from them.</a:t>
            </a:r>
          </a:p>
          <a:p>
            <a:pPr>
              <a:lnSpc>
                <a:spcPct val="150000"/>
              </a:lnSpc>
            </a:pPr>
            <a:r>
              <a:rPr lang="en-AU" sz="1800" dirty="0">
                <a:effectLst/>
                <a:latin typeface="+mn-lt"/>
                <a:ea typeface="Calibri" panose="020F0502020204030204" pitchFamily="34" charset="0"/>
              </a:rPr>
              <a:t>I cry my own tears,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travel through lively cities.</a:t>
            </a:r>
          </a:p>
          <a:p>
            <a:pPr>
              <a:lnSpc>
                <a:spcPct val="150000"/>
              </a:lnSpc>
            </a:pPr>
            <a:r>
              <a:rPr lang="en-AU" sz="1800" dirty="0">
                <a:effectLst/>
                <a:highlight>
                  <a:srgbClr val="00A2B8"/>
                </a:highlight>
                <a:latin typeface="+mn-lt"/>
                <a:ea typeface="Calibri" panose="020F0502020204030204" pitchFamily="34" charset="0"/>
              </a:rPr>
              <a:t>And</a:t>
            </a:r>
            <a:r>
              <a:rPr lang="en-AU" sz="1800" dirty="0">
                <a:effectLst/>
                <a:latin typeface="+mn-lt"/>
                <a:ea typeface="Calibri" panose="020F0502020204030204" pitchFamily="34" charset="0"/>
              </a:rPr>
              <a:t> although I've never truly slayed a dragon,</a:t>
            </a:r>
          </a:p>
          <a:p>
            <a:pPr>
              <a:lnSpc>
                <a:spcPct val="150000"/>
              </a:lnSpc>
            </a:pPr>
            <a:r>
              <a:rPr lang="en-AU" sz="1800" dirty="0">
                <a:effectLst/>
                <a:latin typeface="+mn-lt"/>
                <a:ea typeface="Calibri" panose="020F0502020204030204" pitchFamily="34" charset="0"/>
              </a:rPr>
              <a:t>It's a story I'm prepared to tell.</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EC1BE-C489-C285-2C49-6B9FEFC8F3DE}"/>
              </a:ext>
            </a:extLst>
          </p:cNvPr>
          <p:cNvSpPr>
            <a:spLocks noGrp="1"/>
          </p:cNvSpPr>
          <p:nvPr>
            <p:ph type="title"/>
          </p:nvPr>
        </p:nvSpPr>
        <p:spPr/>
        <p:txBody>
          <a:bodyPr/>
          <a:lstStyle/>
          <a:p>
            <a:r>
              <a:rPr lang="en-AU" dirty="0">
                <a:latin typeface="+mj-lt"/>
              </a:rPr>
              <a:t>Core text 2 – ‘Stories Matter’ by Freya Smith (4)</a:t>
            </a:r>
          </a:p>
        </p:txBody>
      </p:sp>
      <p:sp>
        <p:nvSpPr>
          <p:cNvPr id="10" name="Text Placeholder 9">
            <a:extLst>
              <a:ext uri="{FF2B5EF4-FFF2-40B4-BE49-F238E27FC236}">
                <a16:creationId xmlns:a16="http://schemas.microsoft.com/office/drawing/2014/main" id="{9FFB6DAE-67A2-DB91-2D2C-2C7F548E10D0}"/>
              </a:ext>
            </a:extLst>
          </p:cNvPr>
          <p:cNvSpPr>
            <a:spLocks noGrp="1"/>
          </p:cNvSpPr>
          <p:nvPr>
            <p:ph type="body" sz="quarter" idx="17"/>
          </p:nvPr>
        </p:nvSpPr>
        <p:spPr>
          <a:xfrm>
            <a:off x="360000" y="1145518"/>
            <a:ext cx="11484000" cy="4807835"/>
          </a:xfrm>
        </p:spPr>
        <p:txBody>
          <a:bodyPr numCol="2" spcCol="360000"/>
          <a:lstStyle/>
          <a:p>
            <a:r>
              <a:rPr lang="en-AU" sz="1800" dirty="0">
                <a:effectLst/>
                <a:latin typeface="+mn-lt"/>
                <a:ea typeface="Calibri" panose="020F0502020204030204" pitchFamily="34" charset="0"/>
              </a:rPr>
              <a:t>These stories matter.</a:t>
            </a:r>
            <a:br>
              <a:rPr lang="en-AU" sz="1800" dirty="0">
                <a:effectLst/>
                <a:latin typeface="+mn-lt"/>
                <a:ea typeface="Calibri" panose="020F0502020204030204" pitchFamily="34" charset="0"/>
              </a:rPr>
            </a:br>
            <a:r>
              <a:rPr lang="en-AU" sz="1800" dirty="0">
                <a:effectLst/>
                <a:highlight>
                  <a:srgbClr val="FF9900"/>
                </a:highlight>
                <a:latin typeface="+mn-lt"/>
                <a:ea typeface="Calibri" panose="020F0502020204030204" pitchFamily="34" charset="0"/>
              </a:rPr>
              <a:t>The first ever handwritten letter was said to be sent in 500BC,</a:t>
            </a:r>
          </a:p>
          <a:p>
            <a:r>
              <a:rPr lang="en-AU" sz="1800" dirty="0">
                <a:effectLst/>
                <a:latin typeface="+mn-lt"/>
                <a:ea typeface="Calibri" panose="020F0502020204030204" pitchFamily="34" charset="0"/>
              </a:rPr>
              <a:t>I wonder what story was told in the secrets of those words?</a:t>
            </a:r>
          </a:p>
          <a:p>
            <a:r>
              <a:rPr lang="en-AU" sz="1800" dirty="0">
                <a:effectLst/>
                <a:latin typeface="+mn-lt"/>
                <a:ea typeface="Calibri" panose="020F0502020204030204" pitchFamily="34" charset="0"/>
              </a:rPr>
              <a:t>Over time, letters began to flourish,</a:t>
            </a:r>
          </a:p>
          <a:p>
            <a:r>
              <a:rPr lang="en-AU" sz="1800" dirty="0">
                <a:effectLst/>
                <a:latin typeface="+mn-lt"/>
                <a:ea typeface="Calibri" panose="020F0502020204030204" pitchFamily="34" charset="0"/>
              </a:rPr>
              <a:t>They became signed, sealed and stamped,</a:t>
            </a:r>
          </a:p>
          <a:p>
            <a:r>
              <a:rPr lang="en-AU" sz="1800" dirty="0">
                <a:effectLst/>
                <a:latin typeface="+mn-lt"/>
                <a:ea typeface="Calibri" panose="020F0502020204030204" pitchFamily="34" charset="0"/>
              </a:rPr>
              <a:t>Little envelopes of stories and feelings,</a:t>
            </a:r>
          </a:p>
          <a:p>
            <a:r>
              <a:rPr lang="en-AU" sz="1800" dirty="0">
                <a:effectLst/>
                <a:latin typeface="+mn-lt"/>
                <a:ea typeface="Calibri" panose="020F0502020204030204" pitchFamily="34" charset="0"/>
              </a:rPr>
              <a:t>Awaiting their arrival to be torn open and fawned over for days.</a:t>
            </a:r>
          </a:p>
          <a:p>
            <a:r>
              <a:rPr lang="en-AU" sz="1800" dirty="0">
                <a:effectLst/>
                <a:latin typeface="+mn-lt"/>
                <a:ea typeface="Calibri" panose="020F0502020204030204" pitchFamily="34" charset="0"/>
              </a:rPr>
              <a:t>Stories would grow like roots from an apple tree,</a:t>
            </a:r>
          </a:p>
          <a:p>
            <a:r>
              <a:rPr lang="en-AU" sz="1800" dirty="0">
                <a:effectLst/>
                <a:latin typeface="+mn-lt"/>
                <a:ea typeface="Calibri" panose="020F0502020204030204" pitchFamily="34" charset="0"/>
              </a:rPr>
              <a:t>'Have you heard?' They would say</a:t>
            </a:r>
          </a:p>
          <a:p>
            <a:r>
              <a:rPr lang="en-AU" sz="1800" dirty="0">
                <a:effectLst/>
                <a:latin typeface="+mn-lt"/>
                <a:ea typeface="Calibri" panose="020F0502020204030204" pitchFamily="34" charset="0"/>
              </a:rPr>
              <a:t>And parade the stories they had read earlier that morning,</a:t>
            </a:r>
          </a:p>
          <a:p>
            <a:r>
              <a:rPr lang="en-AU" sz="1800" dirty="0">
                <a:effectLst/>
                <a:latin typeface="+mn-lt"/>
                <a:ea typeface="Calibri" panose="020F0502020204030204" pitchFamily="34" charset="0"/>
              </a:rPr>
              <a:t>New ones would grow, and change,</a:t>
            </a:r>
          </a:p>
          <a:p>
            <a:r>
              <a:rPr lang="en-AU" sz="1800" dirty="0">
                <a:effectLst/>
                <a:latin typeface="+mn-lt"/>
                <a:ea typeface="Calibri" panose="020F0502020204030204" pitchFamily="34" charset="0"/>
              </a:rPr>
              <a:t>Working their way through the hands of many,</a:t>
            </a:r>
          </a:p>
          <a:p>
            <a:r>
              <a:rPr lang="en-AU" sz="1800" dirty="0">
                <a:effectLst/>
                <a:latin typeface="+mn-lt"/>
                <a:ea typeface="Calibri" panose="020F0502020204030204" pitchFamily="34" charset="0"/>
              </a:rPr>
              <a:t>And then, they would be found years later</a:t>
            </a:r>
          </a:p>
          <a:p>
            <a:r>
              <a:rPr lang="en-AU" sz="1800" dirty="0">
                <a:effectLst/>
                <a:latin typeface="+mn-lt"/>
                <a:ea typeface="Calibri" panose="020F0502020204030204" pitchFamily="34" charset="0"/>
              </a:rPr>
              <a:t>Maybe in a dusty draw in the attic of a very old house</a:t>
            </a:r>
          </a:p>
          <a:p>
            <a:r>
              <a:rPr lang="en-AU" sz="1800" dirty="0">
                <a:effectLst/>
                <a:latin typeface="+mn-lt"/>
                <a:ea typeface="Calibri" panose="020F0502020204030204" pitchFamily="34" charset="0"/>
              </a:rPr>
              <a:t>The discoverer would sing the stories here and there</a:t>
            </a:r>
          </a:p>
          <a:p>
            <a:r>
              <a:rPr lang="en-AU" sz="1800" dirty="0">
                <a:effectLst/>
                <a:latin typeface="+mn-lt"/>
                <a:ea typeface="Calibri" panose="020F0502020204030204" pitchFamily="34" charset="0"/>
              </a:rPr>
              <a:t>Of the one small letter that had made it so very far.</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28349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2755A-29BB-F685-252F-18FD3A765377}"/>
              </a:ext>
            </a:extLst>
          </p:cNvPr>
          <p:cNvSpPr>
            <a:spLocks noGrp="1"/>
          </p:cNvSpPr>
          <p:nvPr>
            <p:ph type="title"/>
          </p:nvPr>
        </p:nvSpPr>
        <p:spPr/>
        <p:txBody>
          <a:bodyPr/>
          <a:lstStyle/>
          <a:p>
            <a:r>
              <a:rPr lang="en-AU" dirty="0">
                <a:latin typeface="+mj-lt"/>
              </a:rPr>
              <a:t>Core text 2 – ‘Stories Matter’ by Freya Smith (5)</a:t>
            </a:r>
          </a:p>
        </p:txBody>
      </p:sp>
      <p:sp>
        <p:nvSpPr>
          <p:cNvPr id="5" name="Text Placeholder 4">
            <a:extLst>
              <a:ext uri="{FF2B5EF4-FFF2-40B4-BE49-F238E27FC236}">
                <a16:creationId xmlns:a16="http://schemas.microsoft.com/office/drawing/2014/main" id="{DDCB90A5-9697-B2D1-4DA0-C9D818F2B85E}"/>
              </a:ext>
            </a:extLst>
          </p:cNvPr>
          <p:cNvSpPr>
            <a:spLocks noGrp="1"/>
          </p:cNvSpPr>
          <p:nvPr>
            <p:ph type="body" sz="quarter" idx="17"/>
          </p:nvPr>
        </p:nvSpPr>
        <p:spPr>
          <a:xfrm>
            <a:off x="445110" y="1213638"/>
            <a:ext cx="11484000" cy="4807835"/>
          </a:xfrm>
        </p:spPr>
        <p:txBody>
          <a:bodyPr numCol="2" spcCol="360000"/>
          <a:lstStyle/>
          <a:p>
            <a:pPr>
              <a:lnSpc>
                <a:spcPct val="150000"/>
              </a:lnSpc>
            </a:pPr>
            <a:r>
              <a:rPr lang="en-AU" sz="1900" dirty="0">
                <a:effectLst/>
                <a:latin typeface="+mn-lt"/>
                <a:ea typeface="Calibri" panose="020F0502020204030204" pitchFamily="34" charset="0"/>
              </a:rPr>
              <a:t>These stories matter.</a:t>
            </a:r>
          </a:p>
          <a:p>
            <a:pPr>
              <a:lnSpc>
                <a:spcPct val="150000"/>
              </a:lnSpc>
            </a:pPr>
            <a:r>
              <a:rPr lang="en-AU" sz="1900" dirty="0">
                <a:effectLst/>
                <a:latin typeface="+mn-lt"/>
                <a:ea typeface="Calibri" panose="020F0502020204030204" pitchFamily="34" charset="0"/>
              </a:rPr>
              <a:t> History is a rather </a:t>
            </a:r>
            <a:r>
              <a:rPr lang="en-AU" sz="1900" dirty="0" err="1">
                <a:effectLst/>
                <a:latin typeface="+mn-lt"/>
                <a:ea typeface="Calibri" panose="020F0502020204030204" pitchFamily="34" charset="0"/>
              </a:rPr>
              <a:t>marvelous</a:t>
            </a:r>
            <a:r>
              <a:rPr lang="en-AU" sz="1900" dirty="0">
                <a:effectLst/>
                <a:latin typeface="+mn-lt"/>
                <a:ea typeface="Calibri" panose="020F0502020204030204" pitchFamily="34" charset="0"/>
              </a:rPr>
              <a:t> thing,</a:t>
            </a:r>
          </a:p>
          <a:p>
            <a:pPr>
              <a:lnSpc>
                <a:spcPct val="150000"/>
              </a:lnSpc>
            </a:pPr>
            <a:r>
              <a:rPr lang="en-AU" sz="1900" dirty="0">
                <a:effectLst/>
                <a:latin typeface="+mn-lt"/>
                <a:ea typeface="Calibri" panose="020F0502020204030204" pitchFamily="34" charset="0"/>
              </a:rPr>
              <a:t>That one small word, contains so many exceptional stories.</a:t>
            </a:r>
          </a:p>
          <a:p>
            <a:pPr>
              <a:lnSpc>
                <a:spcPct val="150000"/>
              </a:lnSpc>
            </a:pPr>
            <a:r>
              <a:rPr lang="en-AU" sz="1900" dirty="0">
                <a:effectLst/>
                <a:highlight>
                  <a:srgbClr val="00A2B8"/>
                </a:highlight>
                <a:latin typeface="+mn-lt"/>
                <a:ea typeface="Calibri" panose="020F0502020204030204" pitchFamily="34" charset="0"/>
              </a:rPr>
              <a:t>Stories of </a:t>
            </a:r>
            <a:r>
              <a:rPr lang="en-AU" sz="1900" dirty="0">
                <a:effectLst/>
                <a:latin typeface="+mn-lt"/>
                <a:ea typeface="Calibri" panose="020F0502020204030204" pitchFamily="34" charset="0"/>
              </a:rPr>
              <a:t>war</a:t>
            </a:r>
          </a:p>
          <a:p>
            <a:pPr>
              <a:lnSpc>
                <a:spcPct val="150000"/>
              </a:lnSpc>
            </a:pPr>
            <a:r>
              <a:rPr lang="en-AU" sz="1900" dirty="0">
                <a:effectLst/>
                <a:highlight>
                  <a:srgbClr val="00A2B8"/>
                </a:highlight>
                <a:latin typeface="+mn-lt"/>
                <a:ea typeface="Calibri" panose="020F0502020204030204" pitchFamily="34" charset="0"/>
              </a:rPr>
              <a:t>Stories of </a:t>
            </a:r>
            <a:r>
              <a:rPr lang="en-AU" sz="1900" dirty="0">
                <a:effectLst/>
                <a:latin typeface="+mn-lt"/>
                <a:ea typeface="Calibri" panose="020F0502020204030204" pitchFamily="34" charset="0"/>
              </a:rPr>
              <a:t>protest</a:t>
            </a:r>
          </a:p>
          <a:p>
            <a:pPr>
              <a:lnSpc>
                <a:spcPct val="150000"/>
              </a:lnSpc>
            </a:pPr>
            <a:r>
              <a:rPr lang="en-AU" sz="1900" dirty="0">
                <a:effectLst/>
                <a:highlight>
                  <a:srgbClr val="00A2B8"/>
                </a:highlight>
                <a:latin typeface="+mn-lt"/>
                <a:ea typeface="Calibri" panose="020F0502020204030204" pitchFamily="34" charset="0"/>
              </a:rPr>
              <a:t>Stories of </a:t>
            </a:r>
            <a:r>
              <a:rPr lang="en-AU" sz="1900" dirty="0">
                <a:effectLst/>
                <a:latin typeface="+mn-lt"/>
                <a:ea typeface="Calibri" panose="020F0502020204030204" pitchFamily="34" charset="0"/>
              </a:rPr>
              <a:t>discrimination</a:t>
            </a:r>
          </a:p>
          <a:p>
            <a:pPr>
              <a:lnSpc>
                <a:spcPct val="150000"/>
              </a:lnSpc>
            </a:pPr>
            <a:r>
              <a:rPr lang="en-AU" sz="1900" dirty="0">
                <a:effectLst/>
                <a:highlight>
                  <a:srgbClr val="00A2B8"/>
                </a:highlight>
                <a:latin typeface="+mn-lt"/>
                <a:ea typeface="Calibri" panose="020F0502020204030204" pitchFamily="34" charset="0"/>
              </a:rPr>
              <a:t>Of </a:t>
            </a:r>
            <a:r>
              <a:rPr lang="en-AU" sz="1900" dirty="0">
                <a:effectLst/>
                <a:latin typeface="+mn-lt"/>
                <a:ea typeface="Calibri" panose="020F0502020204030204" pitchFamily="34" charset="0"/>
              </a:rPr>
              <a:t>poverty</a:t>
            </a:r>
          </a:p>
          <a:p>
            <a:pPr>
              <a:lnSpc>
                <a:spcPct val="150000"/>
              </a:lnSpc>
            </a:pPr>
            <a:r>
              <a:rPr lang="en-AU" sz="1900" dirty="0">
                <a:effectLst/>
                <a:highlight>
                  <a:srgbClr val="00A2B8"/>
                </a:highlight>
                <a:latin typeface="+mn-lt"/>
                <a:ea typeface="Calibri" panose="020F0502020204030204" pitchFamily="34" charset="0"/>
              </a:rPr>
              <a:t>Of </a:t>
            </a:r>
            <a:r>
              <a:rPr lang="en-AU" sz="1900" dirty="0">
                <a:effectLst/>
                <a:latin typeface="+mn-lt"/>
                <a:ea typeface="Calibri" panose="020F0502020204030204" pitchFamily="34" charset="0"/>
              </a:rPr>
              <a:t>Kings and Queens</a:t>
            </a:r>
          </a:p>
          <a:p>
            <a:pPr>
              <a:lnSpc>
                <a:spcPct val="150000"/>
              </a:lnSpc>
            </a:pPr>
            <a:br>
              <a:rPr lang="en-AU" sz="1900" dirty="0">
                <a:effectLst/>
                <a:latin typeface="+mn-lt"/>
                <a:ea typeface="Calibri" panose="020F0502020204030204" pitchFamily="34" charset="0"/>
              </a:rPr>
            </a:br>
            <a:br>
              <a:rPr lang="en-AU" sz="1900" dirty="0">
                <a:effectLst/>
                <a:latin typeface="+mn-lt"/>
                <a:ea typeface="Calibri" panose="020F0502020204030204" pitchFamily="34" charset="0"/>
              </a:rPr>
            </a:br>
            <a:r>
              <a:rPr lang="en-AU" sz="1900" dirty="0">
                <a:effectLst/>
                <a:highlight>
                  <a:srgbClr val="00A2B8"/>
                </a:highlight>
                <a:latin typeface="+mn-lt"/>
                <a:ea typeface="Calibri" panose="020F0502020204030204" pitchFamily="34" charset="0"/>
              </a:rPr>
              <a:t>Of </a:t>
            </a:r>
            <a:r>
              <a:rPr lang="en-AU" sz="1900" dirty="0">
                <a:effectLst/>
                <a:latin typeface="+mn-lt"/>
                <a:ea typeface="Calibri" panose="020F0502020204030204" pitchFamily="34" charset="0"/>
              </a:rPr>
              <a:t>pyramids</a:t>
            </a:r>
          </a:p>
          <a:p>
            <a:pPr>
              <a:lnSpc>
                <a:spcPct val="150000"/>
              </a:lnSpc>
            </a:pPr>
            <a:r>
              <a:rPr lang="en-AU" sz="1900" dirty="0">
                <a:effectLst/>
                <a:highlight>
                  <a:srgbClr val="00A2B8"/>
                </a:highlight>
                <a:latin typeface="+mn-lt"/>
                <a:ea typeface="Calibri" panose="020F0502020204030204" pitchFamily="34" charset="0"/>
              </a:rPr>
              <a:t>Of </a:t>
            </a:r>
            <a:r>
              <a:rPr lang="en-AU" sz="1900" dirty="0">
                <a:effectLst/>
                <a:latin typeface="+mn-lt"/>
                <a:ea typeface="Calibri" panose="020F0502020204030204" pitchFamily="34" charset="0"/>
              </a:rPr>
              <a:t>sailors</a:t>
            </a:r>
          </a:p>
          <a:p>
            <a:pPr>
              <a:lnSpc>
                <a:spcPct val="150000"/>
              </a:lnSpc>
            </a:pPr>
            <a:r>
              <a:rPr lang="en-AU" sz="1900" dirty="0">
                <a:effectLst/>
                <a:highlight>
                  <a:srgbClr val="00A2B8"/>
                </a:highlight>
                <a:latin typeface="+mn-lt"/>
                <a:ea typeface="Calibri" panose="020F0502020204030204" pitchFamily="34" charset="0"/>
              </a:rPr>
              <a:t>Of </a:t>
            </a:r>
            <a:r>
              <a:rPr lang="en-AU" sz="1900" dirty="0">
                <a:effectLst/>
                <a:latin typeface="+mn-lt"/>
                <a:ea typeface="Calibri" panose="020F0502020204030204" pitchFamily="34" charset="0"/>
              </a:rPr>
              <a:t>violence</a:t>
            </a:r>
          </a:p>
          <a:p>
            <a:pPr>
              <a:lnSpc>
                <a:spcPct val="150000"/>
              </a:lnSpc>
            </a:pPr>
            <a:r>
              <a:rPr lang="en-AU" sz="1900" dirty="0">
                <a:effectLst/>
                <a:highlight>
                  <a:srgbClr val="00A2B8"/>
                </a:highlight>
                <a:latin typeface="+mn-lt"/>
                <a:ea typeface="Calibri" panose="020F0502020204030204" pitchFamily="34" charset="0"/>
              </a:rPr>
              <a:t>Of</a:t>
            </a:r>
            <a:r>
              <a:rPr lang="en-AU" sz="1900" dirty="0">
                <a:effectLst/>
                <a:latin typeface="+mn-lt"/>
                <a:ea typeface="Calibri" panose="020F0502020204030204" pitchFamily="34" charset="0"/>
              </a:rPr>
              <a:t> leaders.</a:t>
            </a:r>
          </a:p>
          <a:p>
            <a:pPr>
              <a:lnSpc>
                <a:spcPct val="150000"/>
              </a:lnSpc>
            </a:pPr>
            <a:r>
              <a:rPr lang="en-AU" sz="1900" dirty="0">
                <a:effectLst/>
                <a:latin typeface="+mn-lt"/>
                <a:ea typeface="Calibri" panose="020F0502020204030204" pitchFamily="34" charset="0"/>
              </a:rPr>
              <a:t>Stories that have been the very foundation for the world we live in,</a:t>
            </a:r>
          </a:p>
          <a:p>
            <a:pPr>
              <a:lnSpc>
                <a:spcPct val="150000"/>
              </a:lnSpc>
            </a:pPr>
            <a:r>
              <a:rPr lang="en-AU" sz="1900" dirty="0">
                <a:effectLst/>
                <a:latin typeface="+mn-lt"/>
                <a:ea typeface="Calibri" panose="020F0502020204030204" pitchFamily="34" charset="0"/>
              </a:rPr>
              <a:t>Whether we have learnt from them or not.</a:t>
            </a:r>
          </a:p>
          <a:p>
            <a:pPr>
              <a:lnSpc>
                <a:spcPct val="150000"/>
              </a:lnSpc>
            </a:pPr>
            <a:r>
              <a:rPr lang="en-AU" sz="1900" dirty="0">
                <a:effectLst/>
                <a:latin typeface="+mn-lt"/>
                <a:ea typeface="Calibri" panose="020F0502020204030204" pitchFamily="34" charset="0"/>
              </a:rPr>
              <a:t>The stories of history have left a mark, not just the events, or places, or actions.</a:t>
            </a:r>
          </a:p>
          <a:p>
            <a:pPr>
              <a:lnSpc>
                <a:spcPct val="150000"/>
              </a:lnSpc>
            </a:pPr>
            <a:r>
              <a:rPr lang="en-AU" sz="1900" dirty="0">
                <a:effectLst/>
                <a:latin typeface="+mn-lt"/>
                <a:ea typeface="Calibri" panose="020F0502020204030204" pitchFamily="34" charset="0"/>
              </a:rPr>
              <a:t>But the people, and the stories they wrote for themselves.</a:t>
            </a:r>
          </a:p>
          <a:p>
            <a:pPr>
              <a:lnSpc>
                <a:spcPct val="150000"/>
              </a:lnSpc>
            </a:pPr>
            <a:r>
              <a:rPr lang="en-AU" sz="1800" dirty="0">
                <a:effectLst/>
                <a:latin typeface="+mn-lt"/>
                <a:ea typeface="Calibri" panose="020F0502020204030204" pitchFamily="34" charset="0"/>
              </a:rPr>
              <a:t> </a:t>
            </a:r>
            <a:endParaRPr lang="en-AU" dirty="0">
              <a:latin typeface="+mn-lt"/>
            </a:endParaRPr>
          </a:p>
        </p:txBody>
      </p:sp>
      <p:sp>
        <p:nvSpPr>
          <p:cNvPr id="6" name="Rectangle: Rounded Corners 5">
            <a:extLst>
              <a:ext uri="{FF2B5EF4-FFF2-40B4-BE49-F238E27FC236}">
                <a16:creationId xmlns:a16="http://schemas.microsoft.com/office/drawing/2014/main" id="{21EF0DFB-0484-3BBD-9CF4-1CE1FE2C1D87}"/>
              </a:ext>
              <a:ext uri="{C183D7F6-B498-43B3-948B-1728B52AA6E4}">
                <adec:decorative xmlns:adec="http://schemas.microsoft.com/office/drawing/2017/decorative" val="1"/>
              </a:ext>
            </a:extLst>
          </p:cNvPr>
          <p:cNvSpPr/>
          <p:nvPr/>
        </p:nvSpPr>
        <p:spPr>
          <a:xfrm>
            <a:off x="262890" y="3291500"/>
            <a:ext cx="2870275" cy="3038010"/>
          </a:xfrm>
          <a:prstGeom prst="roundRect">
            <a:avLst>
              <a:gd name="adj" fmla="val 7064"/>
            </a:avLst>
          </a:prstGeom>
          <a:no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477BEE3C-AB32-84A4-2393-C05CD1333AF2}"/>
              </a:ext>
              <a:ext uri="{C183D7F6-B498-43B3-948B-1728B52AA6E4}">
                <adec:decorative xmlns:adec="http://schemas.microsoft.com/office/drawing/2017/decorative" val="1"/>
              </a:ext>
            </a:extLst>
          </p:cNvPr>
          <p:cNvSpPr/>
          <p:nvPr/>
        </p:nvSpPr>
        <p:spPr>
          <a:xfrm>
            <a:off x="6237000" y="982520"/>
            <a:ext cx="1589188" cy="1975833"/>
          </a:xfrm>
          <a:prstGeom prst="roundRect">
            <a:avLst/>
          </a:prstGeom>
          <a:no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BE2DE073-5B1F-5B91-DB69-F383094168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5034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60ED0-5C3B-BC5D-DC44-F71A9EF3AA6E}"/>
              </a:ext>
            </a:extLst>
          </p:cNvPr>
          <p:cNvSpPr>
            <a:spLocks noGrp="1"/>
          </p:cNvSpPr>
          <p:nvPr>
            <p:ph type="title"/>
          </p:nvPr>
        </p:nvSpPr>
        <p:spPr/>
        <p:txBody>
          <a:bodyPr/>
          <a:lstStyle/>
          <a:p>
            <a:r>
              <a:rPr lang="en-AU" dirty="0">
                <a:latin typeface="+mj-lt"/>
              </a:rPr>
              <a:t>Core text 2 – ‘Stories Matter’ by Freya Smith (6) </a:t>
            </a:r>
          </a:p>
        </p:txBody>
      </p:sp>
      <p:sp>
        <p:nvSpPr>
          <p:cNvPr id="5" name="Text Placeholder 4">
            <a:extLst>
              <a:ext uri="{FF2B5EF4-FFF2-40B4-BE49-F238E27FC236}">
                <a16:creationId xmlns:a16="http://schemas.microsoft.com/office/drawing/2014/main" id="{E113F221-9581-9936-396D-4569B11A1499}"/>
              </a:ext>
            </a:extLst>
          </p:cNvPr>
          <p:cNvSpPr>
            <a:spLocks noGrp="1"/>
          </p:cNvSpPr>
          <p:nvPr>
            <p:ph type="body" sz="quarter" idx="17"/>
          </p:nvPr>
        </p:nvSpPr>
        <p:spPr>
          <a:xfrm>
            <a:off x="360000" y="1387087"/>
            <a:ext cx="11484000" cy="4551326"/>
          </a:xfrm>
        </p:spPr>
        <p:txBody>
          <a:bodyPr/>
          <a:lstStyle/>
          <a:p>
            <a:pPr>
              <a:lnSpc>
                <a:spcPct val="150000"/>
              </a:lnSpc>
            </a:pPr>
            <a:r>
              <a:rPr lang="en-AU" sz="1800" dirty="0">
                <a:effectLst/>
                <a:latin typeface="+mn-lt"/>
                <a:ea typeface="Calibri" panose="020F0502020204030204" pitchFamily="34" charset="0"/>
              </a:rPr>
              <a:t>These stories matter.</a:t>
            </a:r>
          </a:p>
          <a:p>
            <a:pPr>
              <a:lnSpc>
                <a:spcPct val="150000"/>
              </a:lnSpc>
            </a:pPr>
            <a:r>
              <a:rPr lang="en-AU" sz="1800" dirty="0">
                <a:effectLst/>
                <a:latin typeface="+mn-lt"/>
                <a:ea typeface="Calibri" panose="020F0502020204030204" pitchFamily="34" charset="0"/>
              </a:rPr>
              <a:t> This is my story, of what matters to me.</a:t>
            </a:r>
          </a:p>
          <a:p>
            <a:pPr>
              <a:lnSpc>
                <a:spcPct val="150000"/>
              </a:lnSpc>
            </a:pPr>
            <a:r>
              <a:rPr lang="en-AU" sz="1800" dirty="0">
                <a:effectLst/>
                <a:latin typeface="+mn-lt"/>
                <a:ea typeface="Calibri" panose="020F0502020204030204" pitchFamily="34" charset="0"/>
              </a:rPr>
              <a:t>You too have a story</a:t>
            </a:r>
          </a:p>
          <a:p>
            <a:pPr>
              <a:lnSpc>
                <a:spcPct val="150000"/>
              </a:lnSpc>
            </a:pPr>
            <a:r>
              <a:rPr lang="en-AU" sz="1800" dirty="0">
                <a:effectLst/>
                <a:highlight>
                  <a:srgbClr val="00A2B8"/>
                </a:highlight>
                <a:latin typeface="+mn-lt"/>
                <a:ea typeface="Calibri" panose="020F0502020204030204" pitchFamily="34" charset="0"/>
              </a:rPr>
              <a:t>It is </a:t>
            </a:r>
            <a:r>
              <a:rPr lang="en-AU" sz="1800" dirty="0">
                <a:effectLst/>
                <a:latin typeface="+mn-lt"/>
                <a:ea typeface="Calibri" panose="020F0502020204030204" pitchFamily="34" charset="0"/>
              </a:rPr>
              <a:t>strong</a:t>
            </a:r>
          </a:p>
          <a:p>
            <a:pPr>
              <a:lnSpc>
                <a:spcPct val="150000"/>
              </a:lnSpc>
            </a:pPr>
            <a:r>
              <a:rPr lang="en-AU" sz="1800" dirty="0">
                <a:effectLst/>
                <a:highlight>
                  <a:srgbClr val="00A2B8"/>
                </a:highlight>
                <a:latin typeface="+mn-lt"/>
                <a:ea typeface="Calibri" panose="020F0502020204030204" pitchFamily="34" charset="0"/>
              </a:rPr>
              <a:t>It is </a:t>
            </a:r>
            <a:r>
              <a:rPr lang="en-AU" sz="1800" dirty="0">
                <a:effectLst/>
                <a:latin typeface="+mn-lt"/>
                <a:ea typeface="Calibri" panose="020F0502020204030204" pitchFamily="34" charset="0"/>
              </a:rPr>
              <a:t>wanted</a:t>
            </a:r>
          </a:p>
          <a:p>
            <a:pPr>
              <a:lnSpc>
                <a:spcPct val="150000"/>
              </a:lnSpc>
            </a:pPr>
            <a:r>
              <a:rPr lang="en-AU" sz="1800" dirty="0">
                <a:effectLst/>
                <a:highlight>
                  <a:srgbClr val="00A2B8"/>
                </a:highlight>
                <a:latin typeface="+mn-lt"/>
                <a:ea typeface="Calibri" panose="020F0502020204030204" pitchFamily="34" charset="0"/>
              </a:rPr>
              <a:t>It is </a:t>
            </a:r>
            <a:r>
              <a:rPr lang="en-AU" sz="1800" dirty="0">
                <a:effectLst/>
                <a:latin typeface="+mn-lt"/>
                <a:ea typeface="Calibri" panose="020F0502020204030204" pitchFamily="34" charset="0"/>
              </a:rPr>
              <a:t>rich and beautiful</a:t>
            </a:r>
          </a:p>
          <a:p>
            <a:pPr>
              <a:lnSpc>
                <a:spcPct val="150000"/>
              </a:lnSpc>
            </a:pPr>
            <a:r>
              <a:rPr lang="en-AU" sz="1800" dirty="0">
                <a:effectLst/>
                <a:latin typeface="+mn-lt"/>
                <a:ea typeface="Calibri" panose="020F0502020204030204" pitchFamily="34" charset="0"/>
              </a:rPr>
              <a:t>But what makes a story even more powerful?</a:t>
            </a:r>
          </a:p>
          <a:p>
            <a:pPr>
              <a:lnSpc>
                <a:spcPct val="150000"/>
              </a:lnSpc>
            </a:pPr>
            <a:r>
              <a:rPr lang="en-AU" sz="1800" dirty="0">
                <a:effectLst/>
                <a:latin typeface="+mn-lt"/>
                <a:ea typeface="Calibri" panose="020F0502020204030204" pitchFamily="34" charset="0"/>
              </a:rPr>
              <a:t> Everyone has one to tell.</a:t>
            </a:r>
          </a:p>
          <a:p>
            <a:endParaRPr lang="en-AU" sz="1800" dirty="0">
              <a:latin typeface="+mn-lt"/>
            </a:endParaRPr>
          </a:p>
        </p:txBody>
      </p:sp>
      <p:sp>
        <p:nvSpPr>
          <p:cNvPr id="2" name="Slide Number Placeholder 1">
            <a:extLst>
              <a:ext uri="{FF2B5EF4-FFF2-40B4-BE49-F238E27FC236}">
                <a16:creationId xmlns:a16="http://schemas.microsoft.com/office/drawing/2014/main" id="{54B11886-9631-981E-0056-12C77D5763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0005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24369"/>
            <a:ext cx="11484000" cy="3552949"/>
          </a:xfrm>
        </p:spPr>
        <p:txBody>
          <a:bodyPr/>
          <a:lstStyle/>
          <a:p>
            <a:r>
              <a:rPr lang="en-AU" dirty="0">
                <a:latin typeface="+mn-lt"/>
              </a:rPr>
              <a:t>English K–10 Syllabus © NSW Education Standards Authority (NESA) for and on behalf of the Crown in right of the State of New South Wales, 2022.</a:t>
            </a:r>
          </a:p>
          <a:p>
            <a:pPr>
              <a:spcAft>
                <a:spcPts val="600"/>
              </a:spcAft>
            </a:pPr>
            <a:r>
              <a:rPr lang="en-AU" sz="1200" dirty="0">
                <a:latin typeface="+mn-lt"/>
                <a:cs typeface="Arial" panose="020B0604020202020204" pitchFamily="34" charset="0"/>
              </a:rPr>
              <a:t>AERO (Australian Education Research Organisation) (2024a) </a:t>
            </a:r>
            <a:r>
              <a:rPr lang="en-AU" sz="1200" dirty="0">
                <a:latin typeface="+mn-lt"/>
                <a:cs typeface="Arial" panose="020B0604020202020204" pitchFamily="34" charset="0"/>
                <a:hlinkClick r:id="rId6"/>
              </a:rPr>
              <a:t>Explain learning objectives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 (2024b) </a:t>
            </a:r>
            <a:r>
              <a:rPr lang="en-AU" sz="1200" dirty="0">
                <a:latin typeface="+mn-lt"/>
                <a:cs typeface="Arial" panose="020B0604020202020204" pitchFamily="34" charset="0"/>
                <a:hlinkClick r:id="rId7"/>
              </a:rPr>
              <a:t>Why explicit instruction works</a:t>
            </a:r>
            <a:r>
              <a:rPr lang="en-AU" sz="1200" dirty="0">
                <a:latin typeface="+mn-lt"/>
                <a:cs typeface="Arial" panose="020B0604020202020204" pitchFamily="34" charset="0"/>
              </a:rPr>
              <a:t>, AERO website, accessed 16 April 2024.</a:t>
            </a:r>
          </a:p>
          <a:p>
            <a:r>
              <a:rPr lang="en-AU" dirty="0">
                <a:latin typeface="+mn-lt"/>
              </a:rPr>
              <a:t>Britannica (2025) </a:t>
            </a:r>
            <a:r>
              <a:rPr lang="en-AU" dirty="0">
                <a:latin typeface="+mn-lt"/>
                <a:hlinkClick r:id="rId8"/>
              </a:rPr>
              <a:t>Achilles</a:t>
            </a:r>
            <a:r>
              <a:rPr lang="en-AU" dirty="0">
                <a:latin typeface="+mn-lt"/>
              </a:rPr>
              <a:t> Britannica website, accessed 16 January 2025.</a:t>
            </a:r>
          </a:p>
          <a:p>
            <a:r>
              <a:rPr lang="en-AU" dirty="0">
                <a:latin typeface="+mn-lt"/>
              </a:rPr>
              <a:t>Emily Fries, ‘Monsters and Mice’, James Ruse Agricultural High School (Shortlist, Year 9/10 category, 2021) Reproduced and made available for copying and communication by NSW Department of Education for its educational purposes with the permission of Emily Fries, James Ruse Agricultural High School. Accessed 25 March 2023.</a:t>
            </a:r>
          </a:p>
          <a:p>
            <a:r>
              <a:rPr lang="en-AU" dirty="0">
                <a:latin typeface="+mn-lt"/>
              </a:rPr>
              <a:t>NSW Education Standards Authority (NESA) (2024) </a:t>
            </a:r>
            <a:r>
              <a:rPr lang="en-AU" dirty="0">
                <a:latin typeface="+mn-lt"/>
                <a:hlinkClick r:id="rId9"/>
              </a:rPr>
              <a:t>Glossary</a:t>
            </a:r>
            <a:r>
              <a:rPr lang="en-AU" dirty="0">
                <a:latin typeface="+mn-lt"/>
              </a:rPr>
              <a:t>, NESA website, accessed 2 December 2024. </a:t>
            </a:r>
          </a:p>
          <a:p>
            <a:pPr>
              <a:spcAft>
                <a:spcPts val="600"/>
              </a:spcAft>
            </a:pPr>
            <a:r>
              <a:rPr lang="en-AU" sz="1200" dirty="0">
                <a:latin typeface="+mn-lt"/>
                <a:cs typeface="Arial" panose="020B0604020202020204" pitchFamily="34" charset="0"/>
              </a:rPr>
              <a:t>State of New South Wales (Department of Education) (2024a) </a:t>
            </a:r>
            <a:r>
              <a:rPr lang="en-AU" sz="1200" dirty="0">
                <a:latin typeface="+mn-lt"/>
                <a:cs typeface="Arial" panose="020B0604020202020204" pitchFamily="34" charset="0"/>
                <a:hlinkClick r:id="rId10"/>
              </a:rPr>
              <a:t>‘Explicit teaching strategies’</a:t>
            </a:r>
            <a:r>
              <a:rPr lang="en-AU" sz="1200" dirty="0">
                <a:latin typeface="+mn-lt"/>
                <a:cs typeface="Arial" panose="020B0604020202020204" pitchFamily="34" charset="0"/>
              </a:rPr>
              <a:t>, </a:t>
            </a:r>
            <a:r>
              <a:rPr lang="en-AU" sz="1200" i="1" dirty="0">
                <a:latin typeface="+mn-lt"/>
                <a:cs typeface="Arial" panose="020B0604020202020204" pitchFamily="34" charset="0"/>
              </a:rPr>
              <a:t>Explicit teaching</a:t>
            </a:r>
            <a:r>
              <a:rPr lang="en-AU" sz="1200" dirty="0">
                <a:latin typeface="+mn-lt"/>
                <a:cs typeface="Arial" panose="020B0604020202020204" pitchFamily="34" charset="0"/>
              </a:rPr>
              <a:t>, NSW Department of Education website, accessed 27 May 2024.</a:t>
            </a:r>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Sharing learning intentions and success criteria</a:t>
            </a: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440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the purpose and effect of using anaphora in writing</a:t>
            </a:r>
          </a:p>
          <a:p>
            <a:pPr marL="342900" lvl="0" indent="-342900">
              <a:lnSpc>
                <a:spcPct val="150000"/>
              </a:lnSpc>
              <a:spcBef>
                <a:spcPts val="1200"/>
              </a:spcBef>
              <a:spcAft>
                <a:spcPts val="1200"/>
              </a:spcAft>
              <a:buFont typeface="Arial" panose="020B0604020202020204" pitchFamily="34" charset="0"/>
              <a:buChar char="•"/>
            </a:pPr>
            <a:r>
              <a:rPr lang="en-AU" sz="2000" dirty="0">
                <a:effectLst/>
                <a:ea typeface="Calibri" panose="020F0502020204030204" pitchFamily="34" charset="0"/>
              </a:rPr>
              <a:t>understand the language feature of allusion and its effect </a:t>
            </a:r>
          </a:p>
          <a:p>
            <a:pPr marL="342900" lvl="0" indent="-342900">
              <a:lnSpc>
                <a:spcPct val="150000"/>
              </a:lnSpc>
              <a:spcBef>
                <a:spcPts val="1200"/>
              </a:spcBef>
              <a:spcAft>
                <a:spcPts val="1200"/>
              </a:spcAft>
              <a:buFont typeface="Arial" panose="020B0604020202020204" pitchFamily="34" charset="0"/>
              <a:buChar char="•"/>
            </a:pPr>
            <a:r>
              <a:rPr lang="en-AU" sz="2000" dirty="0">
                <a:effectLst/>
                <a:ea typeface="Calibri" panose="020F0502020204030204" pitchFamily="34" charset="0"/>
              </a:rPr>
              <a:t>identify the effectiveness of using language features to express a specific purpose </a:t>
            </a:r>
          </a:p>
          <a:p>
            <a:pPr lvl="0">
              <a:lnSpc>
                <a:spcPct val="150000"/>
              </a:lnSpc>
              <a:spcBef>
                <a:spcPts val="1200"/>
              </a:spcBef>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[insert success criteria</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6F73-C394-305A-7ECD-81F4B20EE6DE}"/>
              </a:ext>
            </a:extLst>
          </p:cNvPr>
          <p:cNvSpPr>
            <a:spLocks noGrp="1"/>
          </p:cNvSpPr>
          <p:nvPr>
            <p:ph type="ctrTitle"/>
          </p:nvPr>
        </p:nvSpPr>
        <p:spPr/>
        <p:txBody>
          <a:bodyPr/>
          <a:lstStyle/>
          <a:p>
            <a:r>
              <a:rPr lang="en-AU" dirty="0">
                <a:latin typeface="+mj-lt"/>
              </a:rPr>
              <a:t>‘Stories Matter’ by Freya Smith </a:t>
            </a:r>
            <a:r>
              <a:rPr lang="en-AU" dirty="0">
                <a:solidFill>
                  <a:schemeClr val="accent1"/>
                </a:solidFill>
                <a:latin typeface="+mj-lt"/>
              </a:rPr>
              <a:t>(1)</a:t>
            </a:r>
            <a:r>
              <a:rPr lang="en-AU" dirty="0">
                <a:latin typeface="+mj-lt"/>
              </a:rPr>
              <a:t> </a:t>
            </a:r>
          </a:p>
        </p:txBody>
      </p:sp>
    </p:spTree>
    <p:extLst>
      <p:ext uri="{BB962C8B-B14F-4D97-AF65-F5344CB8AC3E}">
        <p14:creationId xmlns:p14="http://schemas.microsoft.com/office/powerpoint/2010/main" val="24126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91E323-E342-37F6-E598-9CFB5C95908F}"/>
              </a:ext>
            </a:extLst>
          </p:cNvPr>
          <p:cNvSpPr>
            <a:spLocks noGrp="1"/>
          </p:cNvSpPr>
          <p:nvPr>
            <p:ph type="title"/>
          </p:nvPr>
        </p:nvSpPr>
        <p:spPr/>
        <p:txBody>
          <a:bodyPr/>
          <a:lstStyle/>
          <a:p>
            <a:r>
              <a:rPr lang="en-AU">
                <a:latin typeface="+mj-lt"/>
              </a:rPr>
              <a:t>Text complexity</a:t>
            </a:r>
          </a:p>
        </p:txBody>
      </p:sp>
      <p:sp>
        <p:nvSpPr>
          <p:cNvPr id="4" name="Text Placeholder 3">
            <a:extLst>
              <a:ext uri="{FF2B5EF4-FFF2-40B4-BE49-F238E27FC236}">
                <a16:creationId xmlns:a16="http://schemas.microsoft.com/office/drawing/2014/main" id="{290FF329-5B5F-7FAC-E2FB-5B0741862717}"/>
              </a:ext>
            </a:extLst>
          </p:cNvPr>
          <p:cNvSpPr>
            <a:spLocks noGrp="1"/>
          </p:cNvSpPr>
          <p:nvPr>
            <p:ph type="body" sz="quarter" idx="18"/>
          </p:nvPr>
        </p:nvSpPr>
        <p:spPr/>
        <p:txBody>
          <a:bodyPr/>
          <a:lstStyle/>
          <a:p>
            <a:r>
              <a:rPr lang="en-AU" dirty="0">
                <a:latin typeface="+mj-lt"/>
              </a:rPr>
              <a:t>‘Stories Matter’ by Freya Smith </a:t>
            </a:r>
          </a:p>
        </p:txBody>
      </p:sp>
      <p:graphicFrame>
        <p:nvGraphicFramePr>
          <p:cNvPr id="6" name="Table 5">
            <a:extLst>
              <a:ext uri="{FF2B5EF4-FFF2-40B4-BE49-F238E27FC236}">
                <a16:creationId xmlns:a16="http://schemas.microsoft.com/office/drawing/2014/main" id="{8F13D040-C8B9-6AB2-E46D-10B7752D5875}"/>
              </a:ext>
            </a:extLst>
          </p:cNvPr>
          <p:cNvGraphicFramePr>
            <a:graphicFrameLocks noGrp="1"/>
          </p:cNvGraphicFramePr>
          <p:nvPr>
            <p:extLst>
              <p:ext uri="{D42A27DB-BD31-4B8C-83A1-F6EECF244321}">
                <p14:modId xmlns:p14="http://schemas.microsoft.com/office/powerpoint/2010/main" val="2885348968"/>
              </p:ext>
            </p:extLst>
          </p:nvPr>
        </p:nvGraphicFramePr>
        <p:xfrm>
          <a:off x="371998" y="1582729"/>
          <a:ext cx="11472000" cy="4490676"/>
        </p:xfrm>
        <a:graphic>
          <a:graphicData uri="http://schemas.openxmlformats.org/drawingml/2006/table">
            <a:tbl>
              <a:tblPr firstRow="1" firstCol="1" bandRow="1">
                <a:tableStyleId>{B301B821-A1FF-4177-AEE7-76D212191A09}</a:tableStyleId>
              </a:tblPr>
              <a:tblGrid>
                <a:gridCol w="3121147">
                  <a:extLst>
                    <a:ext uri="{9D8B030D-6E8A-4147-A177-3AD203B41FA5}">
                      <a16:colId xmlns:a16="http://schemas.microsoft.com/office/drawing/2014/main" val="2174725050"/>
                    </a:ext>
                  </a:extLst>
                </a:gridCol>
                <a:gridCol w="5384851">
                  <a:extLst>
                    <a:ext uri="{9D8B030D-6E8A-4147-A177-3AD203B41FA5}">
                      <a16:colId xmlns:a16="http://schemas.microsoft.com/office/drawing/2014/main" val="76328489"/>
                    </a:ext>
                  </a:extLst>
                </a:gridCol>
                <a:gridCol w="2966002">
                  <a:extLst>
                    <a:ext uri="{9D8B030D-6E8A-4147-A177-3AD203B41FA5}">
                      <a16:colId xmlns:a16="http://schemas.microsoft.com/office/drawing/2014/main" val="1136144255"/>
                    </a:ext>
                  </a:extLst>
                </a:gridCol>
              </a:tblGrid>
              <a:tr h="763924">
                <a:tc>
                  <a:txBody>
                    <a:bodyPr/>
                    <a:lstStyle/>
                    <a:p>
                      <a:pPr marL="108000">
                        <a:lnSpc>
                          <a:spcPct val="114000"/>
                        </a:lnSpc>
                        <a:spcBef>
                          <a:spcPts val="1200"/>
                        </a:spcBef>
                        <a:spcAft>
                          <a:spcPts val="1200"/>
                        </a:spcAft>
                      </a:pPr>
                      <a:r>
                        <a:rPr lang="en-AU" sz="1800" b="1" dirty="0">
                          <a:solidFill>
                            <a:srgbClr val="FFFFFF"/>
                          </a:solidFill>
                          <a:effectLst/>
                        </a:rPr>
                        <a:t>Text requirement</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B w="12700" cmpd="sng">
                      <a:noFill/>
                    </a:lnB>
                  </a:tcPr>
                </a:tc>
                <a:tc>
                  <a:txBody>
                    <a:bodyPr/>
                    <a:lstStyle/>
                    <a:p>
                      <a:pPr marL="108000">
                        <a:lnSpc>
                          <a:spcPct val="114000"/>
                        </a:lnSpc>
                        <a:spcBef>
                          <a:spcPts val="1200"/>
                        </a:spcBef>
                        <a:spcAft>
                          <a:spcPts val="1200"/>
                        </a:spcAft>
                      </a:pPr>
                      <a:r>
                        <a:rPr lang="en-AU" sz="1800" b="1" dirty="0">
                          <a:solidFill>
                            <a:srgbClr val="FFFFFF"/>
                          </a:solidFill>
                          <a:effectLst/>
                        </a:rPr>
                        <a:t>Text complexity</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pPr marL="108000">
                        <a:lnSpc>
                          <a:spcPct val="114000"/>
                        </a:lnSpc>
                        <a:spcBef>
                          <a:spcPts val="1200"/>
                        </a:spcBef>
                        <a:spcAft>
                          <a:spcPts val="1200"/>
                        </a:spcAft>
                      </a:pPr>
                      <a:r>
                        <a:rPr lang="en-AU" sz="1800" b="1" dirty="0">
                          <a:solidFill>
                            <a:srgbClr val="FFFFFF"/>
                          </a:solidFill>
                          <a:effectLst/>
                        </a:rPr>
                        <a:t>Annotation and overview</a:t>
                      </a:r>
                      <a:endParaRPr lang="en-AU"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mpd="sng">
                      <a:noFill/>
                    </a:lnB>
                  </a:tcPr>
                </a:tc>
                <a:extLst>
                  <a:ext uri="{0D108BD9-81ED-4DB2-BD59-A6C34878D82A}">
                    <a16:rowId xmlns:a16="http://schemas.microsoft.com/office/drawing/2014/main" val="2060132611"/>
                  </a:ext>
                </a:extLst>
              </a:tr>
              <a:tr h="2460689">
                <a:tc>
                  <a:txBody>
                    <a:bodyPr/>
                    <a:lstStyle/>
                    <a:p>
                      <a:pPr marL="108000" marR="0" lvl="0" indent="0" algn="l" defTabSz="914377" rtl="0" eaLnBrk="1" fontAlgn="auto" latinLnBrk="0" hangingPunct="1">
                        <a:lnSpc>
                          <a:spcPct val="114000"/>
                        </a:lnSpc>
                        <a:spcBef>
                          <a:spcPts val="0"/>
                        </a:spcBef>
                        <a:spcAft>
                          <a:spcPts val="1200"/>
                        </a:spcAft>
                        <a:buClrTx/>
                        <a:buSzTx/>
                        <a:buFontTx/>
                        <a:buNone/>
                        <a:tabLst/>
                        <a:defRPr/>
                      </a:pPr>
                      <a:r>
                        <a:rPr lang="en-AU" sz="1800" b="0" kern="1200" dirty="0">
                          <a:solidFill>
                            <a:schemeClr val="tx1"/>
                          </a:solidFill>
                          <a:effectLst/>
                        </a:rPr>
                        <a:t>The text helps meet the </a:t>
                      </a:r>
                      <a:r>
                        <a:rPr lang="en-AU" sz="1800" b="0" u="sng" kern="1200" dirty="0">
                          <a:solidFill>
                            <a:schemeClr val="tx1"/>
                          </a:solidFill>
                          <a:effectLst/>
                          <a:hlinkClick r:id="rId3"/>
                        </a:rPr>
                        <a:t>Text requirements for English 7–10</a:t>
                      </a:r>
                      <a:r>
                        <a:rPr lang="en-AU" sz="1800" b="0" kern="1200" dirty="0">
                          <a:solidFill>
                            <a:schemeClr val="tx1"/>
                          </a:solidFill>
                          <a:effectLst/>
                        </a:rPr>
                        <a:t> as it is taken from a writing competition. It is award-winning (quality literature) and written by a young Australian author. The story is representative of popular, social and cultural perspectives.</a:t>
                      </a:r>
                    </a:p>
                    <a:p>
                      <a:pPr marL="108000">
                        <a:lnSpc>
                          <a:spcPct val="114000"/>
                        </a:lnSpc>
                        <a:spcBef>
                          <a:spcPts val="0"/>
                        </a:spcBef>
                        <a:spcAft>
                          <a:spcPts val="1200"/>
                        </a:spcAft>
                      </a:pPr>
                      <a:endParaRPr lang="en-AU" sz="18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Bef>
                          <a:spcPts val="0"/>
                        </a:spcBef>
                        <a:spcAft>
                          <a:spcPts val="1200"/>
                        </a:spcAft>
                      </a:pPr>
                      <a:r>
                        <a:rPr lang="en-AU" sz="1800" b="1" dirty="0">
                          <a:solidFill>
                            <a:schemeClr val="tx1"/>
                          </a:solidFill>
                          <a:effectLst/>
                        </a:rPr>
                        <a:t>EN5-RVL-01 </a:t>
                      </a:r>
                      <a:r>
                        <a:rPr lang="en-AU" sz="1800" b="0" dirty="0">
                          <a:solidFill>
                            <a:schemeClr val="tx1"/>
                          </a:solidFill>
                          <a:effectLst/>
                        </a:rPr>
                        <a:t>requires students to use a range of personal, creative and critical strategies to engage with complex texts.</a:t>
                      </a:r>
                    </a:p>
                    <a:p>
                      <a:pPr marL="108000">
                        <a:lnSpc>
                          <a:spcPct val="114000"/>
                        </a:lnSpc>
                        <a:spcBef>
                          <a:spcPts val="0"/>
                        </a:spcBef>
                        <a:spcAft>
                          <a:spcPts val="1200"/>
                        </a:spcAft>
                      </a:pPr>
                      <a:r>
                        <a:rPr lang="en-AU" sz="1800" b="0" dirty="0">
                          <a:solidFill>
                            <a:schemeClr val="tx1"/>
                          </a:solidFill>
                          <a:effectLst/>
                        </a:rPr>
                        <a:t>This text has elements of a moderately complex text as per the </a:t>
                      </a:r>
                      <a:r>
                        <a:rPr lang="en-AU" sz="1800" b="0" u="sng" dirty="0">
                          <a:solidFill>
                            <a:schemeClr val="tx1"/>
                          </a:solidFill>
                          <a:effectLst/>
                          <a:hlinkClick r:id="rId4"/>
                        </a:rPr>
                        <a:t>NLLP (V3)</a:t>
                      </a:r>
                      <a:r>
                        <a:rPr lang="en-AU" sz="1800" b="0" dirty="0">
                          <a:solidFill>
                            <a:schemeClr val="tx1"/>
                          </a:solidFill>
                          <a:effectLst/>
                          <a:hlinkClick r:id="rId4"/>
                        </a:rPr>
                        <a:t> </a:t>
                      </a:r>
                      <a:r>
                        <a:rPr lang="en-AU" sz="1800" b="0" dirty="0">
                          <a:solidFill>
                            <a:schemeClr val="tx1"/>
                          </a:solidFill>
                          <a:effectLst/>
                        </a:rPr>
                        <a:t>Text Complexity scale. The word ‘story’ is one with ‘multiple connotations or meanings’ and these multiple connotations are explored in this text. Rhetorical and literary devices are used throughout and the ideas are ‘presented with significant details or elaboration’.</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Bef>
                          <a:spcPts val="0"/>
                        </a:spcBef>
                        <a:spcAft>
                          <a:spcPts val="1200"/>
                        </a:spcAft>
                      </a:pPr>
                      <a:r>
                        <a:rPr lang="en-AU" sz="1800" b="0" dirty="0">
                          <a:solidFill>
                            <a:schemeClr val="tx1"/>
                          </a:solidFill>
                          <a:effectLst/>
                        </a:rPr>
                        <a:t>This is a prose poem about story. It aims to challenge the existing ‘narrative’ about the texts that are ascribed literary value. This is a thought-provoking text that uses anaphora in order to challenge the reader and their thinking about Western notions of the literary canon.</a:t>
                      </a:r>
                      <a:endParaRPr lang="en-AU" sz="18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686313"/>
                  </a:ext>
                </a:extLst>
              </a:tr>
            </a:tbl>
          </a:graphicData>
        </a:graphic>
      </p:graphicFrame>
      <p:sp>
        <p:nvSpPr>
          <p:cNvPr id="2" name="Slide Number Placeholder 1">
            <a:extLst>
              <a:ext uri="{FF2B5EF4-FFF2-40B4-BE49-F238E27FC236}">
                <a16:creationId xmlns:a16="http://schemas.microsoft.com/office/drawing/2014/main" id="{70186766-A874-E55A-DEEB-D2ABF001BD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4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73CDB-66A6-2B50-4948-9D14D0A0E30C}"/>
              </a:ext>
            </a:extLst>
          </p:cNvPr>
          <p:cNvSpPr>
            <a:spLocks noGrp="1"/>
          </p:cNvSpPr>
          <p:nvPr>
            <p:ph type="title"/>
          </p:nvPr>
        </p:nvSpPr>
        <p:spPr/>
        <p:txBody>
          <a:bodyPr/>
          <a:lstStyle/>
          <a:p>
            <a:r>
              <a:rPr lang="en-AU" dirty="0">
                <a:latin typeface="+mj-lt"/>
              </a:rPr>
              <a:t>‘Stories Matter’ by Freya Smith (2)</a:t>
            </a:r>
          </a:p>
        </p:txBody>
      </p:sp>
      <p:sp>
        <p:nvSpPr>
          <p:cNvPr id="4" name="Text Placeholder 3">
            <a:extLst>
              <a:ext uri="{FF2B5EF4-FFF2-40B4-BE49-F238E27FC236}">
                <a16:creationId xmlns:a16="http://schemas.microsoft.com/office/drawing/2014/main" id="{398EEAEC-A42A-AC14-2E3D-3BDC491DC6A7}"/>
              </a:ext>
            </a:extLst>
          </p:cNvPr>
          <p:cNvSpPr>
            <a:spLocks noGrp="1"/>
          </p:cNvSpPr>
          <p:nvPr>
            <p:ph type="body" sz="quarter" idx="18"/>
          </p:nvPr>
        </p:nvSpPr>
        <p:spPr/>
        <p:txBody>
          <a:bodyPr/>
          <a:lstStyle/>
          <a:p>
            <a:r>
              <a:rPr lang="en-AU" dirty="0">
                <a:latin typeface="+mj-lt"/>
              </a:rPr>
              <a:t>License information</a:t>
            </a:r>
          </a:p>
        </p:txBody>
      </p:sp>
      <p:sp>
        <p:nvSpPr>
          <p:cNvPr id="5" name="Text Placeholder 4">
            <a:extLst>
              <a:ext uri="{FF2B5EF4-FFF2-40B4-BE49-F238E27FC236}">
                <a16:creationId xmlns:a16="http://schemas.microsoft.com/office/drawing/2014/main" id="{C55D481C-7931-183E-E8E4-6829301F6A22}"/>
              </a:ext>
            </a:extLst>
          </p:cNvPr>
          <p:cNvSpPr>
            <a:spLocks noGrp="1"/>
          </p:cNvSpPr>
          <p:nvPr>
            <p:ph type="body" sz="quarter" idx="17"/>
          </p:nvPr>
        </p:nvSpPr>
        <p:spPr/>
        <p:txBody>
          <a:bodyPr/>
          <a:lstStyle/>
          <a:p>
            <a:pPr>
              <a:lnSpc>
                <a:spcPct val="150000"/>
              </a:lnSpc>
              <a:spcBef>
                <a:spcPts val="1200"/>
              </a:spcBef>
              <a:spcAft>
                <a:spcPts val="600"/>
              </a:spcAft>
            </a:pPr>
            <a:r>
              <a:rPr lang="en-AU">
                <a:effectLst/>
                <a:latin typeface="+mn-lt"/>
                <a:ea typeface="Calibri" panose="020F0502020204030204" pitchFamily="34" charset="0"/>
              </a:rPr>
              <a:t>Freya Smith, ‘</a:t>
            </a:r>
            <a:r>
              <a:rPr lang="en-AU" u="sng">
                <a:solidFill>
                  <a:srgbClr val="2F5496"/>
                </a:solidFill>
                <a:effectLst/>
                <a:latin typeface="+mn-lt"/>
                <a:ea typeface="Calibri" panose="020F0502020204030204" pitchFamily="34" charset="0"/>
                <a:hlinkClick r:id="rId2"/>
              </a:rPr>
              <a:t>Stories Matter</a:t>
            </a:r>
            <a:r>
              <a:rPr lang="en-AU">
                <a:effectLst/>
                <a:latin typeface="+mn-lt"/>
                <a:ea typeface="Calibri" panose="020F0502020204030204" pitchFamily="34" charset="0"/>
              </a:rPr>
              <a:t>’, Hobart City High School (Year 9/10 category winner, 2022)</a:t>
            </a:r>
          </a:p>
          <a:p>
            <a:r>
              <a:rPr lang="en-AU">
                <a:effectLst/>
                <a:latin typeface="+mn-lt"/>
                <a:ea typeface="Calibri" panose="020F0502020204030204" pitchFamily="34" charset="0"/>
              </a:rPr>
              <a:t>Reproduced and made available for copying and communication by NSW Department of Education for its educational purposes with the permission of Freya Smith, Hobart City High School. Accessed 25 March 2023.</a:t>
            </a:r>
            <a:endParaRPr lang="en-AU">
              <a:latin typeface="+mn-lt"/>
            </a:endParaRPr>
          </a:p>
        </p:txBody>
      </p:sp>
      <p:sp>
        <p:nvSpPr>
          <p:cNvPr id="2" name="Slide Number Placeholder 1">
            <a:extLst>
              <a:ext uri="{FF2B5EF4-FFF2-40B4-BE49-F238E27FC236}">
                <a16:creationId xmlns:a16="http://schemas.microsoft.com/office/drawing/2014/main" id="{EB1FEC39-B5F4-7E0F-EF91-C86D29DB8C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83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Deeping connections with the use of anaphora </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Language feature focus – </a:t>
            </a:r>
            <a:r>
              <a:rPr lang="en-AU" b="1" dirty="0">
                <a:latin typeface="+mj-lt"/>
              </a:rPr>
              <a:t>anaphora</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What are the origins of the word and how can we remember its meaning?</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6645918" cy="4807835"/>
          </a:xfrm>
        </p:spPr>
        <p:txBody>
          <a:bodyPr/>
          <a:lstStyle/>
          <a:p>
            <a:r>
              <a:rPr lang="en-AU" b="1" dirty="0">
                <a:solidFill>
                  <a:srgbClr val="64BB47"/>
                </a:solidFill>
                <a:latin typeface="+mn-lt"/>
              </a:rPr>
              <a:t>Language features help a composer convey their ideas, line of arguments or emotions to an audience. </a:t>
            </a:r>
            <a:r>
              <a:rPr lang="en-AU" dirty="0">
                <a:latin typeface="+mn-lt"/>
              </a:rPr>
              <a:t>They are a part of the writer’s ‘toolbox’ and help to the composer to </a:t>
            </a:r>
            <a:r>
              <a:rPr lang="en-AU" b="1" dirty="0">
                <a:solidFill>
                  <a:srgbClr val="64BB47"/>
                </a:solidFill>
                <a:latin typeface="+mn-lt"/>
              </a:rPr>
              <a:t>shape meaning </a:t>
            </a:r>
            <a:r>
              <a:rPr lang="en-AU" dirty="0">
                <a:latin typeface="+mn-lt"/>
              </a:rPr>
              <a:t>in their text. Anaphora is a language feature writers use to impact their audiences.</a:t>
            </a:r>
          </a:p>
          <a:p>
            <a:r>
              <a:rPr lang="en-AU" b="1" dirty="0">
                <a:latin typeface="+mn-lt"/>
              </a:rPr>
              <a:t>Phase 4, activity 3 – exploring the term ‘anaphora’</a:t>
            </a:r>
          </a:p>
          <a:p>
            <a:pPr marL="457200" indent="-457200">
              <a:buFont typeface="+mj-lt"/>
              <a:buAutoNum type="arabicPeriod"/>
            </a:pPr>
            <a:r>
              <a:rPr lang="en-AU" dirty="0">
                <a:latin typeface="+mn-lt"/>
              </a:rPr>
              <a:t>Research the definition of the term and its word history.</a:t>
            </a:r>
          </a:p>
          <a:p>
            <a:pPr marL="457200" indent="-457200">
              <a:buFont typeface="+mj-lt"/>
              <a:buAutoNum type="arabicPeriod"/>
            </a:pPr>
            <a:r>
              <a:rPr lang="en-AU" dirty="0">
                <a:latin typeface="+mn-lt"/>
              </a:rPr>
              <a:t>Write a definition in your own words.</a:t>
            </a:r>
          </a:p>
          <a:p>
            <a:pPr marL="457200" indent="-457200">
              <a:buFont typeface="+mj-lt"/>
              <a:buAutoNum type="arabicPeriod"/>
            </a:pPr>
            <a:r>
              <a:rPr lang="en-AU" dirty="0">
                <a:latin typeface="+mn-lt"/>
              </a:rPr>
              <a:t>Create a symbolic representation of the word. </a:t>
            </a:r>
          </a:p>
        </p:txBody>
      </p:sp>
      <p:sp>
        <p:nvSpPr>
          <p:cNvPr id="5" name="Text Placeholder 11">
            <a:extLst>
              <a:ext uri="{FF2B5EF4-FFF2-40B4-BE49-F238E27FC236}">
                <a16:creationId xmlns:a16="http://schemas.microsoft.com/office/drawing/2014/main" id="{82C76E68-79A0-8AA8-0C0E-D991F6629425}"/>
              </a:ext>
            </a:extLst>
          </p:cNvPr>
          <p:cNvSpPr txBox="1">
            <a:spLocks/>
          </p:cNvSpPr>
          <p:nvPr/>
        </p:nvSpPr>
        <p:spPr>
          <a:xfrm>
            <a:off x="7234518" y="1567086"/>
            <a:ext cx="4609480" cy="3718008"/>
          </a:xfrm>
          <a:prstGeom prst="roundRect">
            <a:avLst>
              <a:gd name="adj" fmla="val 7332"/>
            </a:avLst>
          </a:prstGeom>
          <a:noFill/>
          <a:ln w="38100">
            <a:solidFill>
              <a:srgbClr val="64BB47"/>
            </a:solidFill>
          </a:ln>
        </p:spPr>
        <p:txBody>
          <a:bodyPr vert="horz" lIns="72000" tIns="0" rIns="7200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n-lt"/>
              </a:rPr>
              <a:t>Leveling-up your learning </a:t>
            </a:r>
            <a:r>
              <a:rPr lang="en-AU" sz="1800" b="1" dirty="0">
                <a:solidFill>
                  <a:srgbClr val="64BB47"/>
                </a:solidFill>
                <a:latin typeface="+mn-lt"/>
              </a:rPr>
              <a:t>Etymology</a:t>
            </a:r>
            <a:r>
              <a:rPr lang="en-AU" sz="1800" b="1" dirty="0">
                <a:latin typeface="+mn-lt"/>
              </a:rPr>
              <a:t> </a:t>
            </a:r>
            <a:r>
              <a:rPr lang="en-AU" sz="1800" dirty="0">
                <a:latin typeface="+mn-lt"/>
              </a:rPr>
              <a:t>is the correct term for ‘word history’. It refers to the </a:t>
            </a:r>
            <a:r>
              <a:rPr lang="en-AU" sz="1800" b="1" dirty="0">
                <a:solidFill>
                  <a:srgbClr val="64BB47"/>
                </a:solidFill>
                <a:latin typeface="+mn-lt"/>
              </a:rPr>
              <a:t>word’s development over history </a:t>
            </a:r>
            <a:r>
              <a:rPr lang="en-AU" sz="1800" dirty="0">
                <a:latin typeface="+mn-lt"/>
              </a:rPr>
              <a:t>and is interesting because it examines how words are transferred from one language to another! This is why you may find similarities between English and other Western languages, such as French.</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anim calcmode="lin" valueType="num">
                                      <p:cBhvr>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anim calcmode="lin" valueType="num">
                                      <p:cBhvr>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anim calcmode="lin" valueType="num">
                                      <p:cBhvr>
                                        <p:cTn id="2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anim calcmode="lin" valueType="num">
                                      <p:cBhvr>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84A88E-0EF6-4040-85D2-6BE0E18EE875}"/>
</file>

<file path=customXml/itemProps2.xml><?xml version="1.0" encoding="utf-8"?>
<ds:datastoreItem xmlns:ds="http://schemas.openxmlformats.org/officeDocument/2006/customXml" ds:itemID="{7E1CEAD4-2E54-4A74-8CBE-D66CFD7905C0}"/>
</file>

<file path=customXml/itemProps3.xml><?xml version="1.0" encoding="utf-8"?>
<ds:datastoreItem xmlns:ds="http://schemas.openxmlformats.org/officeDocument/2006/customXml" ds:itemID="{37A0CB83-97C9-472C-AE93-38B1D9AFC8B5}"/>
</file>

<file path=docProps/app.xml><?xml version="1.0" encoding="utf-8"?>
<Properties xmlns="http://schemas.openxmlformats.org/officeDocument/2006/extended-properties" xmlns:vt="http://schemas.openxmlformats.org/officeDocument/2006/docPropsVTypes">
  <Template/>
  <TotalTime>0</TotalTime>
  <Words>4792</Words>
  <Application>Microsoft Office PowerPoint</Application>
  <PresentationFormat>Widescreen</PresentationFormat>
  <Paragraphs>384</Paragraphs>
  <Slides>30</Slides>
  <Notes>24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Calibri</vt:lpstr>
      <vt:lpstr>Public Sans</vt:lpstr>
      <vt:lpstr>Symbol</vt:lpstr>
      <vt:lpstr>1_NSWG Corporate</vt:lpstr>
      <vt:lpstr>Instructions for use</vt:lpstr>
      <vt:lpstr>Phase 4 – text annotations – Smith</vt:lpstr>
      <vt:lpstr>Sharing learning intentions and success criteria</vt:lpstr>
      <vt:lpstr>Learning intentions and success criteria</vt:lpstr>
      <vt:lpstr>‘Stories Matter’ by Freya Smith (1) </vt:lpstr>
      <vt:lpstr>Text complexity</vt:lpstr>
      <vt:lpstr>‘Stories Matter’ by Freya Smith (2)</vt:lpstr>
      <vt:lpstr>Deeping connections with the use of anaphora </vt:lpstr>
      <vt:lpstr>Language feature focus – anaphora</vt:lpstr>
      <vt:lpstr>Deepening our understanding of anaphora</vt:lpstr>
      <vt:lpstr>Core text 3 – ‘Stories Matter’ by Freya Smith (1)</vt:lpstr>
      <vt:lpstr>Core text 2 – ‘Stories Matter’ by Freya Smith (1)</vt:lpstr>
      <vt:lpstr>Independent practice (1)</vt:lpstr>
      <vt:lpstr>Responding to a text</vt:lpstr>
      <vt:lpstr>Deeping connections with the use of  allusion </vt:lpstr>
      <vt:lpstr>Language feature focus – allusion</vt:lpstr>
      <vt:lpstr>Allusion definition</vt:lpstr>
      <vt:lpstr>Deepening our understanding of allusion (1)</vt:lpstr>
      <vt:lpstr>Core text 3 – ‘Stories Matter’ by Freya Smith (2)</vt:lpstr>
      <vt:lpstr>Independent practice (2)</vt:lpstr>
      <vt:lpstr>Deepening our understanding of allusion (2)</vt:lpstr>
      <vt:lpstr>Text annotations for teacher use  </vt:lpstr>
      <vt:lpstr>Key for purposeful annotations</vt:lpstr>
      <vt:lpstr>Core text 2 – ‘Stories Matter’ by Freya Smith (2)</vt:lpstr>
      <vt:lpstr>Core text 2 – ‘Stories Matter’ by Freya Smith (3)</vt:lpstr>
      <vt:lpstr>Core text 2 – ‘Stories Matter’ by Freya Smith (4)</vt:lpstr>
      <vt:lpstr>Core text 2 – ‘Stories Matter’ by Freya Smith (5)</vt:lpstr>
      <vt:lpstr>Core text 2 – ‘Stories Matter’ by Freya Smith (6)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4 – text annotations – Smith – 9.1 – Representation of life experiences</dc:title>
  <dc:creator>NSW Department of Education</dc:creator>
  <dcterms:created xsi:type="dcterms:W3CDTF">2025-06-05T01:09:39Z</dcterms:created>
  <dcterms:modified xsi:type="dcterms:W3CDTF">2025-06-05T01:10:03Z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2025-06-05T01:10:03Z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6219f220-5a76-40df-8d37-563112639818</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