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Lst>
  <p:notesMasterIdLst>
    <p:notesMasterId r:id="rId38"/>
  </p:notesMasterIdLst>
  <p:handoutMasterIdLst>
    <p:handoutMasterId r:id="rId39"/>
  </p:handoutMasterIdLst>
  <p:sldIdLst>
    <p:sldId id="26514" r:id="rId2"/>
    <p:sldId id="266" r:id="rId3"/>
    <p:sldId id="26512" r:id="rId4"/>
    <p:sldId id="26513" r:id="rId5"/>
    <p:sldId id="26454" r:id="rId6"/>
    <p:sldId id="26455" r:id="rId7"/>
    <p:sldId id="26456" r:id="rId8"/>
    <p:sldId id="26460" r:id="rId9"/>
    <p:sldId id="26462" r:id="rId10"/>
    <p:sldId id="26463" r:id="rId11"/>
    <p:sldId id="26464" r:id="rId12"/>
    <p:sldId id="26465" r:id="rId13"/>
    <p:sldId id="26473" r:id="rId14"/>
    <p:sldId id="26470" r:id="rId15"/>
    <p:sldId id="26468" r:id="rId16"/>
    <p:sldId id="26469" r:id="rId17"/>
    <p:sldId id="26434" r:id="rId18"/>
    <p:sldId id="26471" r:id="rId19"/>
    <p:sldId id="26440" r:id="rId20"/>
    <p:sldId id="26441" r:id="rId21"/>
    <p:sldId id="26442" r:id="rId22"/>
    <p:sldId id="26443" r:id="rId23"/>
    <p:sldId id="26444" r:id="rId24"/>
    <p:sldId id="26446" r:id="rId25"/>
    <p:sldId id="26447" r:id="rId26"/>
    <p:sldId id="26475" r:id="rId27"/>
    <p:sldId id="26476" r:id="rId28"/>
    <p:sldId id="26459" r:id="rId29"/>
    <p:sldId id="26425" r:id="rId30"/>
    <p:sldId id="26424" r:id="rId31"/>
    <p:sldId id="26423" r:id="rId32"/>
    <p:sldId id="26461" r:id="rId33"/>
    <p:sldId id="26477" r:id="rId34"/>
    <p:sldId id="26480" r:id="rId35"/>
    <p:sldId id="26472" r:id="rId36"/>
    <p:sldId id="26515" r:id="rId37"/>
  </p:sldIdLst>
  <p:sldSz cx="12192000" cy="6858000"/>
  <p:notesSz cx="6858000" cy="9144000"/>
  <p:embeddedFontLst>
    <p:embeddedFont>
      <p:font typeface="Public Sans" pitchFamily="2" charset="0"/>
      <p:regular r:id="rId40"/>
      <p:bold r:id="rId41"/>
      <p:italic r:id="rId42"/>
      <p:boldItalic r:id="rId4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63E2EF"/>
    <a:srgbClr val="D11BC0"/>
    <a:srgbClr val="B51458"/>
    <a:srgbClr val="00ACC2"/>
    <a:srgbClr val="64BB47"/>
    <a:srgbClr val="E5F7FC"/>
    <a:srgbClr val="FFFFFF"/>
    <a:srgbClr val="EDF9E0"/>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E9C35-66F0-40A8-93DD-7C410DA2DF2E}" v="1" dt="2025-06-04T05:56:58.349"/>
    <p1510:client id="{AB6EE33E-F0E6-B146-832E-5A74B096183C}" v="1" dt="2025-06-05T00:28:42.2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4" autoAdjust="0"/>
    <p:restoredTop sz="67920" autoAdjust="0"/>
  </p:normalViewPr>
  <p:slideViewPr>
    <p:cSldViewPr snapToGrid="0">
      <p:cViewPr varScale="1">
        <p:scale>
          <a:sx n="69" d="100"/>
          <a:sy n="69" d="100"/>
        </p:scale>
        <p:origin x="390" y="6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AU" sz="1800" dirty="0">
                <a:solidFill>
                  <a:srgbClr val="000000"/>
                </a:solidFill>
                <a:effectLst/>
                <a:highlight>
                  <a:srgbClr val="00FF00"/>
                </a:highlight>
                <a:latin typeface="Arial" panose="020B0604020202020204" pitchFamily="34" charset="0"/>
                <a:ea typeface="Calibri" panose="020F0502020204030204" pitchFamily="34" charset="0"/>
              </a:rPr>
              <a:t>before students begin engaging with the first model text, it is useful to explicitly teach them how to annotate a text. This is explained to students in </a:t>
            </a:r>
            <a:r>
              <a:rPr lang="en-AU" sz="1800" b="1" dirty="0">
                <a:solidFill>
                  <a:srgbClr val="000000"/>
                </a:solidFill>
                <a:effectLst/>
                <a:highlight>
                  <a:srgbClr val="00FF00"/>
                </a:highlight>
                <a:latin typeface="Arial" panose="020B0604020202020204" pitchFamily="34" charset="0"/>
                <a:ea typeface="Calibri" panose="020F0502020204030204" pitchFamily="34" charset="0"/>
              </a:rPr>
              <a:t>Phase 3, resource 2 – the art of annotation. </a:t>
            </a:r>
            <a:r>
              <a:rPr lang="en-AU" sz="1800" b="0" dirty="0">
                <a:solidFill>
                  <a:srgbClr val="000000"/>
                </a:solidFill>
                <a:effectLst/>
                <a:highlight>
                  <a:srgbClr val="00FF00"/>
                </a:highlight>
                <a:latin typeface="Arial" panose="020B0604020202020204" pitchFamily="34" charset="0"/>
                <a:ea typeface="Calibri" panose="020F0502020204030204" pitchFamily="34" charset="0"/>
              </a:rPr>
              <a:t>T</a:t>
            </a:r>
            <a:r>
              <a:rPr lang="en-US" b="0" dirty="0"/>
              <a:t>his PowerPoint is designed to support the delivery of the activities in Phase 3. </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35710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hook activity continued.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60778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use this activity as a pre-test to check for students’ prior knowledge of how the forms and features can be used in an imaginative response.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9547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0245-4EB4-813B-F9D8-FF34D4573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E4B46-118B-8C77-7C45-7DAEA6CF4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3D48-1370-AB73-4DE1-169A12823FE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a:t>
            </a:r>
            <a:r>
              <a:rPr lang="en-US" b="1" dirty="0"/>
              <a:t>Core text 2 - ‘Monsters  and Mice’ by Emily Fries</a:t>
            </a:r>
            <a:r>
              <a:rPr lang="en-US" b="0" dirty="0"/>
              <a:t>. Read aloud and discuss with the class.</a:t>
            </a:r>
            <a:r>
              <a:rPr lang="en-AU" sz="1600" dirty="0">
                <a:solidFill>
                  <a:srgbClr val="000000"/>
                </a:solidFill>
                <a:effectLst/>
                <a:latin typeface="Arial" panose="020B0604020202020204" pitchFamily="34" charset="0"/>
                <a:ea typeface="Calibri" panose="020F0502020204030204" pitchFamily="34" charset="0"/>
              </a:rPr>
              <a:t> This text is a fabulist text and is used in the introduction of the annotation activity. It will be worthwhile to include links to the content students learnt about fables in </a:t>
            </a:r>
            <a:r>
              <a:rPr lang="en-AU" sz="1600" b="1" dirty="0">
                <a:solidFill>
                  <a:srgbClr val="000000"/>
                </a:solidFill>
                <a:effectLst/>
                <a:latin typeface="Arial" panose="020B0604020202020204" pitchFamily="34" charset="0"/>
                <a:ea typeface="Calibri" panose="020F0502020204030204" pitchFamily="34" charset="0"/>
              </a:rPr>
              <a:t>Phase 3, resource 1 – revisiting texts</a:t>
            </a:r>
            <a:r>
              <a:rPr lang="en-AU" sz="1600" dirty="0">
                <a:solidFill>
                  <a:srgbClr val="000000"/>
                </a:solidFill>
                <a:effectLst/>
                <a:latin typeface="Arial" panose="020B0604020202020204" pitchFamily="34" charset="0"/>
                <a:ea typeface="Calibri" panose="020F0502020204030204" pitchFamily="34" charset="0"/>
              </a:rPr>
              <a:t>.</a:t>
            </a:r>
            <a:endParaRPr lang="en-AU" sz="1600" dirty="0">
              <a:effectLst/>
              <a:latin typeface="Arial" panose="020B0604020202020204" pitchFamily="34" charset="0"/>
              <a:ea typeface="Calibri" panose="020F0502020204030204" pitchFamily="34" charset="0"/>
            </a:endParaRPr>
          </a:p>
          <a:p>
            <a:endParaRPr lang="en-AU" b="1" dirty="0"/>
          </a:p>
        </p:txBody>
      </p:sp>
      <p:sp>
        <p:nvSpPr>
          <p:cNvPr id="4" name="Slide Number Placeholder 3">
            <a:extLst>
              <a:ext uri="{FF2B5EF4-FFF2-40B4-BE49-F238E27FC236}">
                <a16:creationId xmlns:a16="http://schemas.microsoft.com/office/drawing/2014/main" id="{C276FF5E-A2B0-73E0-ADDB-943B4EFE98AF}"/>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77952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work through these activities with the class using gradual release of responsibility as required.</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9436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require the following vocabulary to access the text for this activity. They may need to explore other vocabulary depending on student needs. Students share their work with another pair who have done a different word. Swap again until all words have been addressed.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56562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the word banks. Spend some time ensuring students know the meaning of the identified parts of speech. </a:t>
            </a:r>
            <a:r>
              <a:rPr lang="en-AU" sz="1800" dirty="0">
                <a:effectLst/>
                <a:highlight>
                  <a:srgbClr val="00FF00"/>
                </a:highlight>
                <a:latin typeface="Arial" panose="020B0604020202020204" pitchFamily="34" charset="0"/>
                <a:ea typeface="Calibri" panose="020F0502020204030204" pitchFamily="34" charset="0"/>
              </a:rPr>
              <a:t>Explain to students that the purpose of this word bank is to show vocabulary used in context. The words are not just defined using a dictionary but instead explained in the context of their use within the narrative. You could ask students to use a different coloured highlighter to identify different examples of parts of speech on their copy of the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highlight>
                <a:srgbClr val="00FF00"/>
              </a:highligh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highlight>
                  <a:srgbClr val="00FF00"/>
                </a:highlight>
                <a:latin typeface="Arial" panose="020B0604020202020204" pitchFamily="34" charset="0"/>
                <a:ea typeface="Calibri" panose="020F0502020204030204" pitchFamily="34" charset="0"/>
              </a:rPr>
              <a:t>The word bank only draws on the first 3 paragraphs of the narrative. If you know that your students will need extensive support, add to this word bank to include all the words that you believe students will find difficult or need clarifying, or provide further examples as required. Encourage students to add additional rows and list any other unfamiliar words they experience in the text. Support students to identify where it has been used in the text and create definitions. </a:t>
            </a:r>
            <a:endParaRPr lang="en-AU" sz="1800" dirty="0">
              <a:effectLst/>
              <a:latin typeface="Arial" panose="020B0604020202020204" pitchFamily="34" charset="0"/>
              <a:ea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05085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prompt students to make predictions about the meaning of these terms if they are not already familiar with them.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02553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before moving on to this part of the PowerPoint, ensure the class are confident in annotating a text. They should complete the activities for </a:t>
            </a:r>
            <a:r>
              <a:rPr lang="en-AU" b="1" dirty="0"/>
              <a:t>Phase 3, resource 3 – the art of annotation </a:t>
            </a:r>
            <a:r>
              <a:rPr lang="en-AU" b="0" dirty="0"/>
              <a:t>and practice annotating for examples of how theme is represented.</a:t>
            </a:r>
          </a:p>
          <a:p>
            <a:r>
              <a:rPr lang="en-US" b="0" dirty="0"/>
              <a:t>The following slides are designed to support students’ understanding of how anthropomorphism, allegory, cliché, idiom and contextual references are used in fables.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62252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includes a brief overview of common features used in fables that will be defined and explored in this section using examples from ‘Monsters and Mice’.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32605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includes a definition of anthropomorphism. Read and discuss this definition with your class and use the prompt to brainstorm examples of anthropomorphism in texts. Examples may include ‘Shrek’, ‘Madagascar’ and ‘The Lion King’.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4473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has been used to identify the </a:t>
            </a:r>
            <a:r>
              <a:rPr lang="en-AU" b="1" dirty="0">
                <a:latin typeface="Arial"/>
                <a:cs typeface="Arial"/>
              </a:rPr>
              <a:t>e</a:t>
            </a:r>
            <a:r>
              <a:rPr lang="en-AU" dirty="0">
                <a:latin typeface="Arial"/>
                <a:cs typeface="Arial"/>
              </a:rPr>
              <a:t>xplicit teaching </a:t>
            </a:r>
            <a:r>
              <a:rPr lang="en-AU" strike="sngStrike" dirty="0">
                <a:latin typeface="Arial"/>
                <a:cs typeface="Arial"/>
              </a:rPr>
              <a:t>learning </a:t>
            </a:r>
            <a:r>
              <a:rPr lang="en-AU" b="1" dirty="0">
                <a:solidFill>
                  <a:schemeClr val="tx1"/>
                </a:solidFill>
                <a:latin typeface="Public Sans"/>
              </a:rPr>
              <a:t>strategies sharing learning intentions and sharing success criteria. This slide</a:t>
            </a:r>
            <a:r>
              <a:rPr lang="en-AU" b="1" dirty="0">
                <a:solidFill>
                  <a:srgbClr val="FF0000"/>
                </a:solidFill>
                <a:latin typeface="Arial"/>
                <a:cs typeface="Arial"/>
              </a:rPr>
              <a:t> </a:t>
            </a:r>
            <a:r>
              <a:rPr lang="en-AU" dirty="0">
                <a:latin typeface="Arial"/>
                <a:cs typeface="Arial"/>
              </a:rPr>
              <a:t>should be deleted or hidden when using in a classroom setting. </a:t>
            </a:r>
            <a:endParaRPr lang="en-US" dirty="0"/>
          </a:p>
          <a:p>
            <a:pPr marL="285750" indent="-285750">
              <a:buFont typeface="Arial"/>
              <a:buChar char="•"/>
            </a:pPr>
            <a:r>
              <a:rPr lang="en-AU" dirty="0">
                <a:latin typeface="Arial"/>
                <a:cs typeface="Arial"/>
              </a:rPr>
              <a:t>Sharing learning intentions allows a teacher to effectively communicate </a:t>
            </a:r>
            <a:r>
              <a:rPr lang="en-AU" b="1" dirty="0">
                <a:latin typeface="Arial"/>
                <a:cs typeface="Arial"/>
              </a:rPr>
              <a:t>the </a:t>
            </a:r>
            <a:r>
              <a:rPr lang="en-AU" dirty="0">
                <a:latin typeface="Arial"/>
                <a:cs typeface="Arial"/>
              </a:rPr>
              <a:t>learning goal with students. They allow students to connect new learning to existing knowledge, skills and understanding. </a:t>
            </a:r>
            <a:endParaRPr lang="en-AU" dirty="0">
              <a:cs typeface="Arial"/>
            </a:endParaRPr>
          </a:p>
          <a:p>
            <a:pPr marL="285750" indent="-285750">
              <a:buFont typeface="Arial"/>
              <a:buChar char="•"/>
            </a:pPr>
            <a:r>
              <a:rPr lang="en-AU" dirty="0">
                <a:latin typeface="Arial"/>
                <a:cs typeface="Arial"/>
              </a:rPr>
              <a:t>When used with success criteria, students have a clear idea of the learning goal and how to get there (AERO 2024). </a:t>
            </a:r>
            <a:endParaRPr lang="en-AU" dirty="0">
              <a:cs typeface="Arial"/>
            </a:endParaRPr>
          </a:p>
          <a:p>
            <a:pPr marL="285750" indent="-285750">
              <a:buFont typeface="Arial"/>
              <a:buChar char="•"/>
            </a:pPr>
            <a:r>
              <a:rPr lang="en-AU" dirty="0">
                <a:latin typeface="Arial"/>
                <a:cs typeface="Arial"/>
              </a:rPr>
              <a:t>The sample </a:t>
            </a:r>
            <a:r>
              <a:rPr lang="en-AU" b="1" dirty="0">
                <a:latin typeface="Arial"/>
                <a:cs typeface="Arial"/>
              </a:rPr>
              <a:t>learning intentions and </a:t>
            </a:r>
            <a:r>
              <a:rPr lang="en-AU" dirty="0">
                <a:latin typeface="Arial"/>
                <a:cs typeface="Arial"/>
              </a:rPr>
              <a:t>success criteria on slide 13 are aligned to the syllabus. The </a:t>
            </a:r>
            <a:r>
              <a:rPr lang="en-AU" b="1" dirty="0">
                <a:latin typeface="Arial"/>
                <a:cs typeface="Arial"/>
              </a:rPr>
              <a:t>success criteria </a:t>
            </a:r>
            <a:r>
              <a:rPr lang="en-AU" dirty="0">
                <a:latin typeface="Arial"/>
                <a:cs typeface="Arial"/>
              </a:rPr>
              <a:t>break the learning intention into smaller and more manageable actions. They show students what they must do, say, make, create or perform to demonstrate their learning (Griffin 2018).</a:t>
            </a:r>
            <a:endParaRPr lang="en-AU" dirty="0">
              <a:solidFill>
                <a:srgbClr val="000000"/>
              </a:solidFill>
              <a:cs typeface="Arial"/>
            </a:endParaRPr>
          </a:p>
          <a:p>
            <a:pPr marL="285750" indent="-285750">
              <a:buFont typeface="Arial"/>
              <a:buChar char="•"/>
            </a:pPr>
            <a:r>
              <a:rPr lang="en-AU" b="1" i="0" dirty="0">
                <a:solidFill>
                  <a:srgbClr val="333333"/>
                </a:solidFill>
                <a:effectLst/>
                <a:latin typeface="Public Sans"/>
                <a:cs typeface="Arial"/>
              </a:rPr>
              <a:t>Success criteria</a:t>
            </a:r>
            <a:r>
              <a:rPr lang="en-AU" b="1" i="0" dirty="0">
                <a:solidFill>
                  <a:srgbClr val="333333"/>
                </a:solidFill>
                <a:effectLst/>
                <a:latin typeface="Public Sans"/>
              </a:rPr>
              <a:t> are communicated to students in ways they understand. Teachers use their expertise to guide student thinking, and often model and use exemplars to show students what success 'looks like</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information</a:t>
            </a:r>
            <a:r>
              <a:rPr lang="en-AU" b="1" dirty="0">
                <a:latin typeface="Arial" panose="020B0604020202020204" pitchFamily="34" charset="0"/>
                <a:cs typeface="Arial" panose="020B0604020202020204" pitchFamily="34" charset="0"/>
              </a:rPr>
              <a:t>, s</a:t>
            </a:r>
            <a:r>
              <a:rPr lang="en-AU" dirty="0">
                <a:latin typeface="Arial" panose="020B0604020202020204" pitchFamily="34" charset="0"/>
                <a:cs typeface="Arial" panose="020B0604020202020204" pitchFamily="34" charset="0"/>
              </a:rPr>
              <a:t>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discusses the use of anthropomorphism in ‘Monsters and Mice’. Use the examples provided and ask students to add these to their copy of ‘Monsters and Mice’.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46090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guide students to complete the following activity in their English workbooks under the heading, ‘Representation in fables’. Direct students to pay particular attention to their choice of verbs and adjectives when describing the animal or insect. </a:t>
            </a:r>
            <a:r>
              <a:rPr lang="en-AU" sz="1800" dirty="0" err="1">
                <a:effectLst/>
                <a:latin typeface="Arial" panose="020B0604020202020204" pitchFamily="34" charset="0"/>
                <a:ea typeface="Calibri" panose="020F0502020204030204" pitchFamily="34" charset="0"/>
              </a:rPr>
              <a:t>ovide</a:t>
            </a:r>
            <a:r>
              <a:rPr lang="en-AU" sz="1800" dirty="0">
                <a:effectLst/>
                <a:latin typeface="Arial" panose="020B0604020202020204" pitchFamily="34" charset="0"/>
                <a:ea typeface="Calibri" panose="020F0502020204030204" pitchFamily="34" charset="0"/>
              </a:rPr>
              <a:t> verbal feedback when you notice effective use of verbs or adjectives. If possible, make connections to how the student has used the same approach as Fries, or if necessary, suggest that the use of verbs or adjectives could be stronger to strengthen the effect of the anthropomorphism.</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27213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AU" sz="1800" dirty="0">
                <a:solidFill>
                  <a:srgbClr val="000000"/>
                </a:solidFill>
                <a:effectLst/>
                <a:latin typeface="Arial" panose="020B0604020202020204" pitchFamily="34" charset="0"/>
                <a:ea typeface="Calibri" panose="020F0502020204030204" pitchFamily="34" charset="0"/>
              </a:rPr>
              <a:t>the definition on this slide comes from the glossary of the 2012 English K–10 Syllabus. This is because at time of publication there is not a definition for allegory in the 2022 English K–10 Syllabus (NESA 2022). Please continue to check the English K–10 Syllabus (NESA 2022) as the digital syllabus is dynamic and will continue to have content added.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Calibri" panose="020F0502020204030204" pitchFamily="34" charset="0"/>
              </a:rPr>
              <a:t>Phase 3, resource 4 – language features in ‘Monsters and Mice’</a:t>
            </a:r>
            <a:r>
              <a:rPr lang="en-AU" sz="1800" dirty="0">
                <a:effectLst/>
                <a:latin typeface="Arial" panose="020B0604020202020204" pitchFamily="34" charset="0"/>
                <a:ea typeface="Calibri" panose="020F0502020204030204" pitchFamily="34" charset="0"/>
              </a:rPr>
              <a:t> has a copy of this definition. Students should summarise the term in 6 words in their English book. (For example, ‘Representation that can have many meanings’).</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48722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discusses the use of allegory in ‘Monsters and Mice’. Use the examples provided and ask students to identify where allegory occurs in the text based on comparisons.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75199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44EC-8B1D-E0D9-AC27-CF0BC1E63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B10A3-CA33-4B7E-EADC-5D81E8C99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51782-9AB9-8ADF-A34A-CBCCA2665132}"/>
              </a:ext>
            </a:extLst>
          </p:cNvPr>
          <p:cNvSpPr>
            <a:spLocks noGrp="1"/>
          </p:cNvSpPr>
          <p:nvPr>
            <p:ph type="body" idx="1"/>
          </p:nvPr>
        </p:nvSpPr>
        <p:spPr/>
        <p:txBody>
          <a:bodyPr/>
          <a:lstStyle/>
          <a:p>
            <a:r>
              <a:rPr lang="en-US" b="1" dirty="0"/>
              <a:t>Teacher note: </a:t>
            </a:r>
            <a:r>
              <a:rPr lang="en-US" b="0" dirty="0"/>
              <a:t>this slide should be used to consolidate understanding of visual imagery. Discuss the different feelings evoked by the provided examples. Ask students to provide another example of visual imagery for the final sentence. </a:t>
            </a:r>
            <a:endParaRPr lang="en-AU" dirty="0"/>
          </a:p>
        </p:txBody>
      </p:sp>
      <p:sp>
        <p:nvSpPr>
          <p:cNvPr id="4" name="Slide Number Placeholder 3">
            <a:extLst>
              <a:ext uri="{FF2B5EF4-FFF2-40B4-BE49-F238E27FC236}">
                <a16:creationId xmlns:a16="http://schemas.microsoft.com/office/drawing/2014/main" id="{1BD1E210-8E87-290C-BC05-413124BCA639}"/>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17585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0D962-9F51-5057-FB61-21DC6F95C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DE806-3916-0F0B-F416-CB70F2016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4C1D4-9B50-D47E-0163-32715F1C3818}"/>
              </a:ext>
            </a:extLst>
          </p:cNvPr>
          <p:cNvSpPr>
            <a:spLocks noGrp="1"/>
          </p:cNvSpPr>
          <p:nvPr>
            <p:ph type="body" idx="1"/>
          </p:nvPr>
        </p:nvSpPr>
        <p:spPr/>
        <p:txBody>
          <a:bodyPr/>
          <a:lstStyle/>
          <a:p>
            <a:r>
              <a:rPr lang="en-US" b="1" dirty="0"/>
              <a:t>Teacher note: </a:t>
            </a:r>
            <a:r>
              <a:rPr lang="en-US" b="0" dirty="0"/>
              <a:t>use this slide to consolidate student understanding of purposeful dialogue. Point out the importance of not just using dialogue for the sake of having dialogue, but that every word uttered by a character should add to the progression of the narrative. Encourage students to think </a:t>
            </a:r>
            <a:r>
              <a:rPr lang="en-US" b="0" dirty="0" err="1"/>
              <a:t>oftheir</a:t>
            </a:r>
            <a:r>
              <a:rPr lang="en-US" b="0" dirty="0"/>
              <a:t> own examples of basic and purposeful dialogue.</a:t>
            </a:r>
            <a:endParaRPr lang="en-AU" dirty="0"/>
          </a:p>
        </p:txBody>
      </p:sp>
      <p:sp>
        <p:nvSpPr>
          <p:cNvPr id="4" name="Slide Number Placeholder 3">
            <a:extLst>
              <a:ext uri="{FF2B5EF4-FFF2-40B4-BE49-F238E27FC236}">
                <a16:creationId xmlns:a16="http://schemas.microsoft.com/office/drawing/2014/main" id="{793B39F0-8B9F-74FD-46F5-542364AFA397}"/>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56678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811918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identifies a suggested approach to annotation. Explain, elaborate and model what this approach would look like by displaying a digital copy of ‘Monsters and Mice’ on the board and annotating a section of the text using this approach. </a:t>
            </a:r>
            <a:r>
              <a:rPr lang="en-AU" sz="1800" b="0">
                <a:effectLst/>
                <a:highlight>
                  <a:srgbClr val="00FF00"/>
                </a:highlight>
                <a:latin typeface="Arial" panose="020B0604020202020204" pitchFamily="34" charset="0"/>
              </a:rPr>
              <a:t>Y</a:t>
            </a:r>
            <a:r>
              <a:rPr lang="en-AU" sz="1800">
                <a:effectLst/>
                <a:highlight>
                  <a:srgbClr val="00FF00"/>
                </a:highlight>
                <a:latin typeface="Arial" panose="020B0604020202020204" pitchFamily="34" charset="0"/>
                <a:ea typeface="Calibri" panose="020F0502020204030204" pitchFamily="34" charset="0"/>
              </a:rPr>
              <a:t>ou could annotate a small section of ‘Monsters and Mice’ prior to the lesson to make this step a faster process. Depending on your student’s needs or ability, you could make your digital copy available to students to use as a model for further activities in this program which require the students to annotate.</a:t>
            </a:r>
          </a:p>
          <a:p>
            <a:endParaRPr lang="en-AU" sz="1800">
              <a:effectLst/>
              <a:highlight>
                <a:srgbClr val="00FF00"/>
              </a:highlight>
              <a:latin typeface="Arial" panose="020B0604020202020204" pitchFamily="34" charset="0"/>
              <a:ea typeface="Calibri" panose="020F0502020204030204" pitchFamily="34" charset="0"/>
            </a:endParaRPr>
          </a:p>
          <a:p>
            <a:r>
              <a:rPr lang="en-AU" sz="1800" b="1">
                <a:effectLst/>
                <a:highlight>
                  <a:srgbClr val="00FF00"/>
                </a:highlight>
                <a:latin typeface="Arial" panose="020B0604020202020204" pitchFamily="34" charset="0"/>
                <a:ea typeface="Calibri" panose="020F0502020204030204" pitchFamily="34" charset="0"/>
              </a:rPr>
              <a:t>Examples of evidence that demonstrates irrational fear:</a:t>
            </a:r>
          </a:p>
          <a:p>
            <a:pPr marL="285750" indent="-285750" algn="l">
              <a:buFont typeface="Arial" panose="020B0604020202020204" pitchFamily="34" charset="0"/>
              <a:buChar char="•"/>
            </a:pPr>
            <a:r>
              <a:rPr lang="en-AU" b="1" i="0">
                <a:solidFill>
                  <a:srgbClr val="0D0D0D"/>
                </a:solidFill>
                <a:effectLst/>
                <a:latin typeface="Arial"/>
              </a:rPr>
              <a:t>‘The Monster had been a nameless fear, lurking in the hills.’ </a:t>
            </a:r>
            <a:r>
              <a:rPr lang="en-AU" b="0" i="0">
                <a:solidFill>
                  <a:srgbClr val="0D0D0D"/>
                </a:solidFill>
                <a:effectLst/>
                <a:latin typeface="Arial"/>
              </a:rPr>
              <a:t>- this line introduces the central theme of fear as something vague and unproven. The ,nameless fear’ implies that the Monster’s existence is more a concept or feeling than a reality, highlighting how fear can exist without a true basis.</a:t>
            </a:r>
          </a:p>
          <a:p>
            <a:pPr marL="285750" indent="-285750" algn="l">
              <a:buFont typeface="Arial" panose="020B0604020202020204" pitchFamily="34" charset="0"/>
              <a:buChar char="•"/>
            </a:pPr>
            <a:r>
              <a:rPr lang="en-AU" b="1" i="0">
                <a:solidFill>
                  <a:srgbClr val="0D0D0D"/>
                </a:solidFill>
                <a:effectLst/>
                <a:latin typeface="Arial"/>
              </a:rPr>
              <a:t>‘No one went outside, not if they could help it. Not with the Monster about.’ </a:t>
            </a:r>
            <a:r>
              <a:rPr lang="en-AU" b="0" i="0">
                <a:solidFill>
                  <a:srgbClr val="0D0D0D"/>
                </a:solidFill>
                <a:effectLst/>
                <a:latin typeface="Arial"/>
              </a:rPr>
              <a:t>- this quote demonstrates how the villagers’ fear controls their behaviour and choices, leading them to isolate themselves and avoid questioning the fear. It speaks to the theme of how irrational beliefs can limit freedom and interaction.</a:t>
            </a:r>
          </a:p>
          <a:p>
            <a:endParaRPr lang="en-AU" sz="1800" b="1">
              <a:effectLst/>
              <a:highlight>
                <a:srgbClr val="00FF00"/>
              </a:highlight>
              <a:latin typeface="Arial" panose="020B0604020202020204" pitchFamily="34" charset="0"/>
              <a:ea typeface="Calibri" panose="020F0502020204030204" pitchFamily="34" charset="0"/>
            </a:endParaRP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631776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identifies a suggested approach to annotation. Explain, elaborate and model what this approach would look like by displaying a digital copy of ‘Monsters and Mice’ on the board and annotating a section of the text using this approach. </a:t>
            </a:r>
            <a:r>
              <a:rPr lang="en-AU" sz="1600" b="0">
                <a:effectLst/>
                <a:highlight>
                  <a:srgbClr val="00FF00"/>
                </a:highlight>
                <a:latin typeface="Arial" panose="020B0604020202020204" pitchFamily="34" charset="0"/>
              </a:rPr>
              <a:t>Y</a:t>
            </a:r>
            <a:r>
              <a:rPr lang="en-AU" sz="1600">
                <a:effectLst/>
                <a:highlight>
                  <a:srgbClr val="00FF00"/>
                </a:highlight>
                <a:latin typeface="Arial" panose="020B0604020202020204" pitchFamily="34" charset="0"/>
                <a:ea typeface="Calibri" panose="020F0502020204030204" pitchFamily="34" charset="0"/>
              </a:rPr>
              <a:t>ou could annotate a small section of ‘Monsters and Mice’ prior to the lesson to make this step a faster process. Depending on your student’s needs or ability, you could make your digital copy available to students to use as a model for further activities in this program which require the students to annotate.</a:t>
            </a:r>
          </a:p>
          <a:p>
            <a:r>
              <a:rPr lang="en-AU" sz="1600">
                <a:effectLst/>
                <a:highlight>
                  <a:srgbClr val="00FF00"/>
                </a:highlight>
                <a:latin typeface="Arial" panose="020B0604020202020204" pitchFamily="34" charset="0"/>
                <a:ea typeface="Calibri" panose="020F0502020204030204" pitchFamily="34" charset="0"/>
              </a:rPr>
              <a:t>Examples of evidence:</a:t>
            </a:r>
          </a:p>
          <a:p>
            <a:pPr marL="817200" lvl="4" indent="-457200">
              <a:buFont typeface="+mj-lt"/>
              <a:buAutoNum type="alphaLcParenR"/>
            </a:pPr>
            <a:r>
              <a:rPr lang="en-US"/>
              <a:t>makes this a fabulist narrative – examples and annotation notes about the use of </a:t>
            </a:r>
            <a:r>
              <a:rPr lang="en-US" err="1"/>
              <a:t>anthromorphism</a:t>
            </a:r>
            <a:r>
              <a:rPr lang="en-US"/>
              <a:t> and the blending of fantasy and realism</a:t>
            </a:r>
          </a:p>
          <a:p>
            <a:pPr marL="817200" lvl="4" indent="-457200">
              <a:buFont typeface="+mj-lt"/>
              <a:buAutoNum type="alphaLcParenR"/>
            </a:pPr>
            <a:r>
              <a:rPr lang="en-US"/>
              <a:t>creates allegory in the text – the monster as a symbol of irrational fear.</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982617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identifies a suggested approach for annotation. Explain, elaborate and model what this approach would look like by displaying a digital copy of ‘Monsters and Mice’ on the board and annotating a section of the text using this approach. </a:t>
            </a:r>
            <a:r>
              <a:rPr lang="en-AU" sz="1600" b="0">
                <a:effectLst/>
                <a:highlight>
                  <a:srgbClr val="00FF00"/>
                </a:highlight>
                <a:latin typeface="Arial" panose="020B0604020202020204" pitchFamily="34" charset="0"/>
              </a:rPr>
              <a:t>Y</a:t>
            </a:r>
            <a:r>
              <a:rPr lang="en-AU" sz="1600">
                <a:effectLst/>
                <a:highlight>
                  <a:srgbClr val="00FF00"/>
                </a:highlight>
                <a:latin typeface="Arial" panose="020B0604020202020204" pitchFamily="34" charset="0"/>
                <a:ea typeface="Calibri" panose="020F0502020204030204" pitchFamily="34" charset="0"/>
              </a:rPr>
              <a:t>ou could annotate a small section of ‘Monsters and Mice’ prior to the lesson to make this step a faster process. Depending on your student’s needs or ability, you could make your digital copy available to students to use as a model for further activities in this program which require the students to annotate.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8362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endParaRPr lang="en-AU" strike="noStrike" dirty="0">
              <a:latin typeface="Arial" panose="020B0604020202020204" pitchFamily="34" charset="0"/>
              <a:cs typeface="Arial" panose="020B0604020202020204" pitchFamily="34" charset="0"/>
            </a:endParaRPr>
          </a:p>
          <a:p>
            <a:pPr marL="171450" indent="-171450">
              <a:buFont typeface="Arial"/>
              <a:buChar char="•"/>
              <a:defRPr/>
            </a:pPr>
            <a:r>
              <a:rPr lang="en-AU" dirty="0">
                <a:latin typeface="Arial"/>
                <a:cs typeface="Arial"/>
              </a:rPr>
              <a:t>Adapt </a:t>
            </a:r>
            <a:r>
              <a:rPr lang="en-AU" b="0" dirty="0">
                <a:latin typeface="Arial"/>
                <a:cs typeface="Arial"/>
              </a:rPr>
              <a:t>the provided learning intentions and success criteria (LISC), in line with the syllabus, as required </a:t>
            </a:r>
            <a:r>
              <a:rPr lang="en-AU" b="0" strike="noStrike" dirty="0">
                <a:latin typeface="Arial"/>
                <a:cs typeface="Arial"/>
              </a:rPr>
              <a:t>to suit the needs of your students.</a:t>
            </a:r>
          </a:p>
          <a:p>
            <a:pPr marL="171450" indent="-171450">
              <a:buFont typeface="Arial"/>
              <a:buChar char="•"/>
              <a:defRPr/>
            </a:pPr>
            <a:r>
              <a:rPr lang="en-AU" b="0" strike="noStrike" dirty="0">
                <a:latin typeface="Arial"/>
                <a:cs typeface="Arial"/>
              </a:rPr>
              <a:t>LISC is usually shared first or early in the lesson</a:t>
            </a:r>
            <a:r>
              <a:rPr lang="en-AU" b="0" dirty="0">
                <a:latin typeface="Arial"/>
                <a:cs typeface="Arial"/>
              </a:rPr>
              <a:t> and is explained by the teacher who checks for understanding. </a:t>
            </a:r>
            <a:endParaRPr lang="en-AU" b="0" dirty="0">
              <a:latin typeface="Public Sans"/>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t>LISC is referred to regularly to check for understanding, provide feedback or as a self-assessment tool (Wiliam and Leahy 2015). </a:t>
            </a:r>
          </a:p>
          <a:p>
            <a:pPr marL="171450" indent="-171450">
              <a:buFont typeface="Arial"/>
              <a:buChar char="•"/>
              <a:defRPr/>
            </a:pPr>
            <a:r>
              <a:rPr lang="en-AU" b="0" dirty="0">
                <a:latin typeface="Public Sans"/>
              </a:rPr>
              <a:t>Learning intentions and success criteria can be supported by exemplars, such as 'What A Good One Looks Like' (WAGOLL) or exemplars to demonstrate success criteria (Clarke 2021)</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t>For more information on sharing learning intentions and success criteria, see </a:t>
            </a:r>
            <a:r>
              <a:rPr lang="en-AU" b="0" dirty="0">
                <a:hlinkClick r:id="rId3"/>
              </a:rPr>
              <a:t>Sharing learning intentions and success criteria – technique guide</a:t>
            </a: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b="0" dirty="0">
              <a:latin typeface="Arial" panose="020B0604020202020204" pitchFamily="34" charset="0"/>
              <a:cs typeface="Arial" panose="020B0604020202020204" pitchFamily="34" charset="0"/>
            </a:endParaRPr>
          </a:p>
          <a:p>
            <a:pPr>
              <a:defRPr/>
            </a:pPr>
            <a:r>
              <a:rPr lang="en-AU" b="0" dirty="0">
                <a:latin typeface="Public Sans"/>
              </a:rPr>
              <a:t>For more information on planning learning intentions and success criteria, see </a:t>
            </a:r>
            <a:r>
              <a:rPr lang="en-AU" b="0" dirty="0">
                <a:latin typeface="Public Sans"/>
                <a:hlinkClick r:id="rId4"/>
              </a:rPr>
              <a:t>Planning syllabus-aligned learning intentions and success criteria– technique guide</a:t>
            </a:r>
            <a:endParaRPr lang="en-AU" b="0"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use the modelled annotations to build student skills in annotating. </a:t>
            </a:r>
          </a:p>
          <a:p>
            <a:r>
              <a:rPr lang="en-AU" b="1"/>
              <a:t>Examples of evidence:</a:t>
            </a:r>
          </a:p>
          <a:p>
            <a:pPr marL="285750" indent="-285750">
              <a:buFont typeface="Arial" panose="020B0604020202020204" pitchFamily="34" charset="0"/>
              <a:buChar char="•"/>
            </a:pPr>
            <a:r>
              <a:rPr lang="en-AU"/>
              <a:t>Examples in pink highlighter help paint a clear picture of the setting, allowing the reader to visualise Helen’s environment and the eerie quiet of the village.</a:t>
            </a:r>
          </a:p>
          <a:p>
            <a:pPr marL="285750" indent="-285750">
              <a:buFont typeface="Arial" panose="020B0604020202020204" pitchFamily="34" charset="0"/>
              <a:buChar char="•"/>
            </a:pPr>
            <a:r>
              <a:rPr lang="en-AU"/>
              <a:t>Examples in yellow highlighter show Helen's conversation with the mouse. This is essential for characterisation and builds the story's thematic message. The mouse’s lines, such as ‘I assure you I'm quite friendly,’ reveal its unexpected intelligence and wit, shifting the reader's perception from fear to curiosity.</a:t>
            </a:r>
          </a:p>
          <a:p>
            <a:pPr marL="285750" indent="-285750">
              <a:buFont typeface="Arial" panose="020B0604020202020204" pitchFamily="34" charset="0"/>
              <a:buChar char="•"/>
            </a:pPr>
            <a:r>
              <a:rPr lang="en-AU"/>
              <a:t>Examples in green highlighter shows how the mouse has human traits of speaking and having an emotional response to an event – being kicked at..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824911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and the following, slide have been provided to support further annotations of theme and author’s purpose. It should be used as an extension activity.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869013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FDCB-0078-2BDD-1AE0-E18D96831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FC50-F8F1-2B9E-ED1C-B44B6ECB7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163B5-B1A9-8996-6ECA-5DAC00BF6CE1}"/>
              </a:ext>
            </a:extLst>
          </p:cNvPr>
          <p:cNvSpPr>
            <a:spLocks noGrp="1"/>
          </p:cNvSpPr>
          <p:nvPr>
            <p:ph type="body" idx="1"/>
          </p:nvPr>
        </p:nvSpPr>
        <p:spPr/>
        <p:txBody>
          <a:bodyPr/>
          <a:lstStyle/>
          <a:p>
            <a:r>
              <a:rPr lang="en-AU" b="1" dirty="0"/>
              <a:t>Teacher note: </a:t>
            </a:r>
            <a:r>
              <a:rPr lang="en-AU" dirty="0"/>
              <a:t>this slide has been provided to support further annotations of theme and author’s purpose. It should be used as an extension activity.</a:t>
            </a:r>
          </a:p>
        </p:txBody>
      </p:sp>
      <p:sp>
        <p:nvSpPr>
          <p:cNvPr id="4" name="Slide Number Placeholder 3">
            <a:extLst>
              <a:ext uri="{FF2B5EF4-FFF2-40B4-BE49-F238E27FC236}">
                <a16:creationId xmlns:a16="http://schemas.microsoft.com/office/drawing/2014/main" id="{8A9BC27E-DBEE-55D6-4B88-1D7D77442870}"/>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83708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8837-D198-44FE-38A3-BDD800535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6B435-7AEE-2DFE-05B9-7F36A57F1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9E803-8C5E-2C18-C01D-2E65EA287873}"/>
              </a:ext>
            </a:extLst>
          </p:cNvPr>
          <p:cNvSpPr>
            <a:spLocks noGrp="1"/>
          </p:cNvSpPr>
          <p:nvPr>
            <p:ph type="body" idx="1"/>
          </p:nvPr>
        </p:nvSpPr>
        <p:spPr/>
        <p:txBody>
          <a:bodyPr/>
          <a:lstStyle/>
          <a:p>
            <a:r>
              <a:rPr lang="en-US" b="1" dirty="0"/>
              <a:t>Teacher note: </a:t>
            </a:r>
            <a:r>
              <a:rPr lang="en-US" b="0" dirty="0"/>
              <a:t>the following slides are designed to support students in </a:t>
            </a:r>
            <a:r>
              <a:rPr lang="en-US" b="0" dirty="0" err="1"/>
              <a:t>analysing</a:t>
            </a:r>
            <a:r>
              <a:rPr lang="en-US" b="0" dirty="0"/>
              <a:t> the text. </a:t>
            </a:r>
            <a:endParaRPr lang="en-AU" b="1" dirty="0"/>
          </a:p>
        </p:txBody>
      </p:sp>
      <p:sp>
        <p:nvSpPr>
          <p:cNvPr id="4" name="Slide Number Placeholder 3">
            <a:extLst>
              <a:ext uri="{FF2B5EF4-FFF2-40B4-BE49-F238E27FC236}">
                <a16:creationId xmlns:a16="http://schemas.microsoft.com/office/drawing/2014/main" id="{A9031847-A5E6-4A14-9FCB-83175B1FD06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6702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information summarises the text complexity of the model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8383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this slide contains the license information for the text ‘Monsters and Mice’ by Emily Fries. This slide is hidden for teachers only. </a:t>
            </a:r>
          </a:p>
          <a:p>
            <a:endParaRPr lang="en-AU" b="0" dirty="0"/>
          </a:p>
          <a:p>
            <a:r>
              <a:rPr lang="en-AU" b="0" dirty="0"/>
              <a:t>A hyperlink to an online copy of the text, which can be pasted into the search bar is - https://www.whitlam.org/what-matters-2021-shortlisted-entries/2021/7/30/monsters-and-mice</a:t>
            </a:r>
          </a:p>
          <a:p>
            <a:endParaRPr lang="en-AU" b="0" dirty="0"/>
          </a:p>
          <a:p>
            <a:r>
              <a:rPr lang="en-AU" b="0" dirty="0"/>
              <a:t>A hyperlink to the Whitlam Institute ‘What Matters? Writing competition webpage is -  https://www.whitlam.org/what-matters</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80238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this slide outlines the ways ‘Monsters and Mice’ by Emily Fries can be used as a model text to support student learning in relation to the understanding and responding to texts content groups in focus – code and convention, narrative and theme.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11830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b="0"/>
              <a:t> this section is designed to be taught prior to a close reading of the text.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77418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engage students in the text with this activity.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36256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24323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2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898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550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962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2254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755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2841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7473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590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91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944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61306732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standards.nsw.edu.au/wps/portal/nesa/k-10/learning-areas/english-year-10/english-k-1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educationstandards.nsw.edu.au/wps/portal/nesa/k-10/learning-areas/english-year-10/english-k-10" TargetMode="External"/><Relationship Id="rId5" Type="http://schemas.openxmlformats.org/officeDocument/2006/relationships/hyperlink" Target="https://curriculum.nsw.edu.au/learning-areas/english/english-k-10-2022"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curriculum.nsw.edu.au/" TargetMode="External"/><Relationship Id="rId9" Type="http://schemas.openxmlformats.org/officeDocument/2006/relationships/hyperlink" Target="https://curriculum.nsw.edu.au/resources/glossary"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course-requirements-k-10-english_k_10_202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australiancurriculum.edu.au/resources/national-literacy-and-numeracy-learning-progressions/version-3-of-national-literacy-and-numeracy-learning-progress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585623-8A85-A793-8A97-D2D71C38DCC1}"/>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D2D2994E-8C11-3E86-EA51-73D52380FB8A}"/>
              </a:ext>
            </a:extLst>
          </p:cNvPr>
          <p:cNvSpPr>
            <a:spLocks noGrp="1"/>
          </p:cNvSpPr>
          <p:nvPr>
            <p:ph type="pic" sz="quarter" idx="13"/>
          </p:nvPr>
        </p:nvSpPr>
        <p:spPr/>
        <p:txBody>
          <a:bodyPr/>
          <a:lstStyle/>
          <a:p>
            <a:r>
              <a:rPr lang="en-AU" sz="1800" dirty="0">
                <a:latin typeface="+mn-lt"/>
              </a:rPr>
              <a:t>This resource is not a teaching and learning program. It should be used in conjunction with ‘Representation of life experiences’ – Year 9, Term 1.</a:t>
            </a:r>
          </a:p>
          <a:p>
            <a:r>
              <a:rPr lang="en-AU" sz="1800" dirty="0">
                <a:latin typeface="+mn-lt"/>
              </a:rPr>
              <a:t>Classroom teachers are encouraged to add and adapt slides as required to meet the needs of their students.</a:t>
            </a:r>
          </a:p>
          <a:p>
            <a:r>
              <a:rPr lang="en-AU" sz="1800" dirty="0">
                <a:latin typeface="+mn-lt"/>
              </a:rPr>
              <a:t>Save a copy of the file to make changes to the slide deck. Go to File &gt; Download a Copy (this downloads a copy to the computer to edit in the PowerPoint app).</a:t>
            </a:r>
          </a:p>
          <a:p>
            <a:r>
              <a:rPr lang="en-AU" sz="1800" dirty="0">
                <a:latin typeface="+mn-lt"/>
              </a:rPr>
              <a:t>To convert the PowerPoint to Google Slides:</a:t>
            </a:r>
          </a:p>
          <a:p>
            <a:r>
              <a:rPr lang="en-AU" sz="1800" dirty="0">
                <a:latin typeface="+mn-lt"/>
              </a:rPr>
              <a:t>Upload the file into Google Drive and open it.</a:t>
            </a:r>
          </a:p>
          <a:p>
            <a:r>
              <a:rPr lang="en-AU" sz="1800" dirty="0">
                <a:latin typeface="+mn-lt"/>
              </a:rPr>
              <a:t>Go to File &gt; Save as Google Slides.</a:t>
            </a:r>
          </a:p>
          <a:p>
            <a:r>
              <a:rPr lang="en-AU" sz="1800" dirty="0">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0048BE46-971C-5738-2C16-6FBF4FA7E0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27573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EB8A8-C4BA-B17A-9D4E-B143023C9E4B}"/>
              </a:ext>
            </a:extLst>
          </p:cNvPr>
          <p:cNvSpPr>
            <a:spLocks noGrp="1"/>
          </p:cNvSpPr>
          <p:nvPr>
            <p:ph type="title"/>
          </p:nvPr>
        </p:nvSpPr>
        <p:spPr/>
        <p:txBody>
          <a:bodyPr/>
          <a:lstStyle/>
          <a:p>
            <a:r>
              <a:rPr lang="en-AU" dirty="0">
                <a:latin typeface="+mj-lt"/>
              </a:rPr>
              <a:t>‘Monsters and Mice’ by Emily Fries (4)</a:t>
            </a:r>
          </a:p>
        </p:txBody>
      </p:sp>
      <p:sp>
        <p:nvSpPr>
          <p:cNvPr id="5" name="Text Placeholder 4">
            <a:extLst>
              <a:ext uri="{FF2B5EF4-FFF2-40B4-BE49-F238E27FC236}">
                <a16:creationId xmlns:a16="http://schemas.microsoft.com/office/drawing/2014/main" id="{10F13FAA-2CB1-05DC-AF42-023303E23F92}"/>
              </a:ext>
            </a:extLst>
          </p:cNvPr>
          <p:cNvSpPr>
            <a:spLocks noGrp="1"/>
          </p:cNvSpPr>
          <p:nvPr>
            <p:ph type="body" sz="quarter" idx="18"/>
          </p:nvPr>
        </p:nvSpPr>
        <p:spPr/>
        <p:txBody>
          <a:bodyPr/>
          <a:lstStyle/>
          <a:p>
            <a:r>
              <a:rPr lang="en-AU">
                <a:latin typeface="+mj-lt"/>
              </a:rPr>
              <a:t>Hook activity</a:t>
            </a:r>
          </a:p>
        </p:txBody>
      </p:sp>
      <p:sp>
        <p:nvSpPr>
          <p:cNvPr id="4" name="Text Placeholder 3">
            <a:extLst>
              <a:ext uri="{FF2B5EF4-FFF2-40B4-BE49-F238E27FC236}">
                <a16:creationId xmlns:a16="http://schemas.microsoft.com/office/drawing/2014/main" id="{161BF869-89BD-A3A4-6430-1CA594989A8D}"/>
              </a:ext>
            </a:extLst>
          </p:cNvPr>
          <p:cNvSpPr>
            <a:spLocks noGrp="1"/>
          </p:cNvSpPr>
          <p:nvPr>
            <p:ph type="body" sz="quarter" idx="17"/>
          </p:nvPr>
        </p:nvSpPr>
        <p:spPr/>
        <p:txBody>
          <a:bodyPr/>
          <a:lstStyle/>
          <a:p>
            <a:r>
              <a:rPr lang="en-AU" dirty="0">
                <a:latin typeface="+mn-lt"/>
              </a:rPr>
              <a:t>Consider the title of this text, ‘Monsters and Mice’. What might this text be about?</a:t>
            </a:r>
          </a:p>
          <a:p>
            <a:r>
              <a:rPr lang="en-AU" dirty="0">
                <a:latin typeface="+mn-lt"/>
              </a:rPr>
              <a:t>Write your predictions as a list or concept map in your English books. </a:t>
            </a:r>
          </a:p>
        </p:txBody>
      </p:sp>
    </p:spTree>
    <p:extLst>
      <p:ext uri="{BB962C8B-B14F-4D97-AF65-F5344CB8AC3E}">
        <p14:creationId xmlns:p14="http://schemas.microsoft.com/office/powerpoint/2010/main" val="28369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FD0FE-4E10-90A5-A82E-9B62BAA83A08}"/>
              </a:ext>
            </a:extLst>
          </p:cNvPr>
          <p:cNvSpPr>
            <a:spLocks noGrp="1"/>
          </p:cNvSpPr>
          <p:nvPr>
            <p:ph type="title"/>
          </p:nvPr>
        </p:nvSpPr>
        <p:spPr/>
        <p:txBody>
          <a:bodyPr/>
          <a:lstStyle/>
          <a:p>
            <a:r>
              <a:rPr lang="en-AU" dirty="0">
                <a:latin typeface="+mj-lt"/>
              </a:rPr>
              <a:t>‘Monsters and Mice’ by Emily Fries (5)</a:t>
            </a:r>
          </a:p>
        </p:txBody>
      </p:sp>
      <p:sp>
        <p:nvSpPr>
          <p:cNvPr id="4" name="Text Placeholder 3">
            <a:extLst>
              <a:ext uri="{FF2B5EF4-FFF2-40B4-BE49-F238E27FC236}">
                <a16:creationId xmlns:a16="http://schemas.microsoft.com/office/drawing/2014/main" id="{BE728426-0E90-82E1-2231-840A72676DEF}"/>
              </a:ext>
            </a:extLst>
          </p:cNvPr>
          <p:cNvSpPr>
            <a:spLocks noGrp="1"/>
          </p:cNvSpPr>
          <p:nvPr>
            <p:ph type="body" sz="quarter" idx="18"/>
          </p:nvPr>
        </p:nvSpPr>
        <p:spPr/>
        <p:txBody>
          <a:bodyPr/>
          <a:lstStyle/>
          <a:p>
            <a:r>
              <a:rPr lang="en-AU">
                <a:latin typeface="+mj-lt"/>
              </a:rPr>
              <a:t>Hook activity continued</a:t>
            </a:r>
          </a:p>
        </p:txBody>
      </p:sp>
      <p:sp>
        <p:nvSpPr>
          <p:cNvPr id="5" name="Text Placeholder 4">
            <a:extLst>
              <a:ext uri="{FF2B5EF4-FFF2-40B4-BE49-F238E27FC236}">
                <a16:creationId xmlns:a16="http://schemas.microsoft.com/office/drawing/2014/main" id="{1BA17699-B5D4-6300-D0E9-99A87A7B9CE4}"/>
              </a:ext>
            </a:extLst>
          </p:cNvPr>
          <p:cNvSpPr>
            <a:spLocks noGrp="1"/>
          </p:cNvSpPr>
          <p:nvPr>
            <p:ph type="body" sz="quarter" idx="17"/>
          </p:nvPr>
        </p:nvSpPr>
        <p:spPr/>
        <p:txBody>
          <a:bodyPr/>
          <a:lstStyle/>
          <a:p>
            <a:r>
              <a:rPr lang="en-AU" sz="1800">
                <a:latin typeface="+mn-lt"/>
              </a:rPr>
              <a:t>Read the first two paragraphs of the text:</a:t>
            </a:r>
          </a:p>
          <a:p>
            <a:r>
              <a:rPr lang="en-AU" sz="1800" i="1">
                <a:latin typeface="+mn-lt"/>
              </a:rPr>
              <a:t>For as long as Helen could remember, the Monster had been a nameless fear, lurking in the hills. Every villager had different ideas. Some hung rosemary above beds to ward off a dragon. Some poured salt under windows against a lion.</a:t>
            </a:r>
          </a:p>
          <a:p>
            <a:r>
              <a:rPr lang="en-AU" sz="1800" i="1">
                <a:latin typeface="+mn-lt"/>
              </a:rPr>
              <a:t>And that, was why Helen was fetching grain to scatter under the beds, her mother's method of keeping the Monster at bay. Helen's lone footsteps padded on the road. No one went outside, not if they could help it. Not with the Monster about. She stumbled, breaking into a jog. Enough of this. She would get the grain and hurry home.</a:t>
            </a:r>
          </a:p>
          <a:p>
            <a:pPr marL="457200" indent="-457200">
              <a:buAutoNum type="arabicPeriod"/>
            </a:pPr>
            <a:r>
              <a:rPr lang="en-AU" sz="1800">
                <a:latin typeface="+mn-lt"/>
              </a:rPr>
              <a:t>What type of text do you think ‘Monsters and Mice’ is? </a:t>
            </a:r>
          </a:p>
          <a:p>
            <a:pPr marL="457200" indent="-457200">
              <a:buAutoNum type="arabicPeriod"/>
            </a:pPr>
            <a:r>
              <a:rPr lang="en-AU" sz="1800">
                <a:latin typeface="+mn-lt"/>
              </a:rPr>
              <a:t>What aspects of the text led to this conclusion? </a:t>
            </a:r>
          </a:p>
        </p:txBody>
      </p:sp>
      <p:sp>
        <p:nvSpPr>
          <p:cNvPr id="2" name="Slide Number Placeholder 1">
            <a:extLst>
              <a:ext uri="{FF2B5EF4-FFF2-40B4-BE49-F238E27FC236}">
                <a16:creationId xmlns:a16="http://schemas.microsoft.com/office/drawing/2014/main" id="{86D6D4BC-C733-5AAD-0BE8-2E39C3EE4C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18243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44CA9-D404-FB90-98F7-000D24270544}"/>
              </a:ext>
            </a:extLst>
          </p:cNvPr>
          <p:cNvSpPr>
            <a:spLocks noGrp="1"/>
          </p:cNvSpPr>
          <p:nvPr>
            <p:ph type="title"/>
          </p:nvPr>
        </p:nvSpPr>
        <p:spPr/>
        <p:txBody>
          <a:bodyPr/>
          <a:lstStyle/>
          <a:p>
            <a:r>
              <a:rPr lang="en-AU" dirty="0">
                <a:latin typeface="+mj-lt"/>
              </a:rPr>
              <a:t>‘Monsters and Mice’ by Emily Fries (6)</a:t>
            </a:r>
          </a:p>
        </p:txBody>
      </p:sp>
      <p:sp>
        <p:nvSpPr>
          <p:cNvPr id="4" name="Text Placeholder 3">
            <a:extLst>
              <a:ext uri="{FF2B5EF4-FFF2-40B4-BE49-F238E27FC236}">
                <a16:creationId xmlns:a16="http://schemas.microsoft.com/office/drawing/2014/main" id="{6F2CD7A0-BF6B-09D8-ACED-914730901F2D}"/>
              </a:ext>
            </a:extLst>
          </p:cNvPr>
          <p:cNvSpPr>
            <a:spLocks noGrp="1"/>
          </p:cNvSpPr>
          <p:nvPr>
            <p:ph type="body" sz="quarter" idx="18"/>
          </p:nvPr>
        </p:nvSpPr>
        <p:spPr/>
        <p:txBody>
          <a:bodyPr/>
          <a:lstStyle/>
          <a:p>
            <a:r>
              <a:rPr lang="en-AU">
                <a:latin typeface="+mj-lt"/>
              </a:rPr>
              <a:t>Hook activity</a:t>
            </a:r>
          </a:p>
        </p:txBody>
      </p:sp>
      <p:sp>
        <p:nvSpPr>
          <p:cNvPr id="5" name="Text Placeholder 4">
            <a:extLst>
              <a:ext uri="{FF2B5EF4-FFF2-40B4-BE49-F238E27FC236}">
                <a16:creationId xmlns:a16="http://schemas.microsoft.com/office/drawing/2014/main" id="{035B3FA2-5899-AB54-8323-3D6AAD519FA4}"/>
              </a:ext>
            </a:extLst>
          </p:cNvPr>
          <p:cNvSpPr>
            <a:spLocks noGrp="1"/>
          </p:cNvSpPr>
          <p:nvPr>
            <p:ph type="body" sz="quarter" idx="17"/>
          </p:nvPr>
        </p:nvSpPr>
        <p:spPr/>
        <p:txBody>
          <a:bodyPr/>
          <a:lstStyle/>
          <a:p>
            <a:pPr marL="457200" indent="-457200">
              <a:buFont typeface="+mj-lt"/>
              <a:buAutoNum type="arabicPeriod"/>
            </a:pPr>
            <a:r>
              <a:rPr lang="en-AU">
                <a:latin typeface="+mn-lt"/>
              </a:rPr>
              <a:t>Select the most exciting sentence from the text opening. </a:t>
            </a:r>
          </a:p>
          <a:p>
            <a:pPr marL="457200" indent="-457200">
              <a:buFont typeface="+mj-lt"/>
              <a:buAutoNum type="arabicPeriod"/>
            </a:pPr>
            <a:r>
              <a:rPr lang="en-AU">
                <a:latin typeface="+mn-lt"/>
              </a:rPr>
              <a:t>Explain what about his sentence excited you. </a:t>
            </a:r>
          </a:p>
          <a:p>
            <a:pPr marL="457200" indent="-457200">
              <a:buFont typeface="+mj-lt"/>
              <a:buAutoNum type="arabicPeriod"/>
            </a:pPr>
            <a:r>
              <a:rPr lang="en-AU">
                <a:latin typeface="+mn-lt"/>
              </a:rPr>
              <a:t>Compose a sentence that attempts to evoke excitement in the audience. </a:t>
            </a:r>
          </a:p>
          <a:p>
            <a:endParaRPr lang="en-AU">
              <a:latin typeface="+mn-lt"/>
            </a:endParaRPr>
          </a:p>
          <a:p>
            <a:endParaRPr lang="en-AU">
              <a:latin typeface="+mn-lt"/>
            </a:endParaRPr>
          </a:p>
        </p:txBody>
      </p:sp>
      <p:sp>
        <p:nvSpPr>
          <p:cNvPr id="2" name="Slide Number Placeholder 1">
            <a:extLst>
              <a:ext uri="{FF2B5EF4-FFF2-40B4-BE49-F238E27FC236}">
                <a16:creationId xmlns:a16="http://schemas.microsoft.com/office/drawing/2014/main" id="{07845964-1F80-5E33-2D92-B3F3D5B509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93556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F5F2-9EBC-153B-CBB9-4A18F8F702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7214D5-CEF2-E7EF-53D9-B19B1DC40A2A}"/>
              </a:ext>
            </a:extLst>
          </p:cNvPr>
          <p:cNvSpPr>
            <a:spLocks noGrp="1"/>
          </p:cNvSpPr>
          <p:nvPr>
            <p:ph type="title"/>
          </p:nvPr>
        </p:nvSpPr>
        <p:spPr/>
        <p:txBody>
          <a:bodyPr/>
          <a:lstStyle/>
          <a:p>
            <a:r>
              <a:rPr lang="en-US" dirty="0">
                <a:latin typeface="+mj-lt"/>
              </a:rPr>
              <a:t>Introduction to the core text</a:t>
            </a:r>
            <a:endParaRPr lang="en-AU" dirty="0">
              <a:latin typeface="+mj-lt"/>
            </a:endParaRPr>
          </a:p>
        </p:txBody>
      </p:sp>
      <p:sp>
        <p:nvSpPr>
          <p:cNvPr id="4" name="Text Placeholder 3">
            <a:extLst>
              <a:ext uri="{FF2B5EF4-FFF2-40B4-BE49-F238E27FC236}">
                <a16:creationId xmlns:a16="http://schemas.microsoft.com/office/drawing/2014/main" id="{7E4196A6-BA11-DDA6-AA3E-CA93B6F5451A}"/>
              </a:ext>
            </a:extLst>
          </p:cNvPr>
          <p:cNvSpPr>
            <a:spLocks noGrp="1"/>
          </p:cNvSpPr>
          <p:nvPr>
            <p:ph type="body" sz="quarter" idx="18"/>
          </p:nvPr>
        </p:nvSpPr>
        <p:spPr/>
        <p:txBody>
          <a:bodyPr/>
          <a:lstStyle/>
          <a:p>
            <a:r>
              <a:rPr lang="en-US" dirty="0">
                <a:latin typeface="+mj-lt"/>
              </a:rPr>
              <a:t>‘</a:t>
            </a:r>
            <a:r>
              <a:rPr lang="en-US" sz="2400" dirty="0">
                <a:latin typeface="+mj-lt"/>
              </a:rPr>
              <a:t>Monsters and Mice’</a:t>
            </a:r>
            <a:endParaRPr lang="en-AU" sz="2400" dirty="0">
              <a:latin typeface="+mj-lt"/>
            </a:endParaRPr>
          </a:p>
        </p:txBody>
      </p:sp>
      <p:sp>
        <p:nvSpPr>
          <p:cNvPr id="7" name="Text Placeholder 6">
            <a:extLst>
              <a:ext uri="{FF2B5EF4-FFF2-40B4-BE49-F238E27FC236}">
                <a16:creationId xmlns:a16="http://schemas.microsoft.com/office/drawing/2014/main" id="{47FDC333-8FCC-FD8B-ED02-AE6733F73D7A}"/>
              </a:ext>
            </a:extLst>
          </p:cNvPr>
          <p:cNvSpPr>
            <a:spLocks noGrp="1"/>
          </p:cNvSpPr>
          <p:nvPr>
            <p:ph type="body" sz="quarter" idx="17"/>
          </p:nvPr>
        </p:nvSpPr>
        <p:spPr/>
        <p:txBody>
          <a:bodyPr/>
          <a:lstStyle/>
          <a:p>
            <a:r>
              <a:rPr lang="en-US" dirty="0">
                <a:latin typeface="+mn-lt"/>
              </a:rPr>
              <a:t>This allegorical piece was written by a student from James Ruse Agricultural High School and entered in the Whitlam Institute’s 2021 </a:t>
            </a:r>
            <a:r>
              <a:rPr lang="en-US" i="1" dirty="0">
                <a:latin typeface="+mn-lt"/>
              </a:rPr>
              <a:t>What Matter’s </a:t>
            </a:r>
            <a:r>
              <a:rPr lang="en-US" dirty="0">
                <a:latin typeface="+mn-lt"/>
              </a:rPr>
              <a:t>competition. Emily's piece was on the shortlist for the Year 9 and 10 category.</a:t>
            </a:r>
          </a:p>
          <a:p>
            <a:r>
              <a:rPr lang="en-US" dirty="0">
                <a:latin typeface="+mn-lt"/>
              </a:rPr>
              <a:t>This narrative relies on responders </a:t>
            </a:r>
            <a:r>
              <a:rPr lang="en-US" dirty="0" err="1">
                <a:latin typeface="+mn-lt"/>
              </a:rPr>
              <a:t>recognising</a:t>
            </a:r>
            <a:r>
              <a:rPr lang="en-US" dirty="0">
                <a:latin typeface="+mn-lt"/>
              </a:rPr>
              <a:t> the fabulist form which then positions them to think about the moral purpose of the text. The moral purpose is consolidated in the resolution of the narrative, in which the narrator’s prejudice is revealed.</a:t>
            </a:r>
          </a:p>
          <a:p>
            <a:endParaRPr lang="en-AU" dirty="0">
              <a:latin typeface="+mn-lt"/>
            </a:endParaRPr>
          </a:p>
        </p:txBody>
      </p:sp>
      <p:sp>
        <p:nvSpPr>
          <p:cNvPr id="2" name="Slide Number Placeholder 1">
            <a:extLst>
              <a:ext uri="{FF2B5EF4-FFF2-40B4-BE49-F238E27FC236}">
                <a16:creationId xmlns:a16="http://schemas.microsoft.com/office/drawing/2014/main" id="{F7C92F8E-B108-47E0-67F0-F4212EC767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5233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25B0-F884-D481-2101-6B247FCAB6EC}"/>
              </a:ext>
            </a:extLst>
          </p:cNvPr>
          <p:cNvSpPr>
            <a:spLocks noGrp="1"/>
          </p:cNvSpPr>
          <p:nvPr>
            <p:ph type="ctrTitle"/>
          </p:nvPr>
        </p:nvSpPr>
        <p:spPr/>
        <p:txBody>
          <a:bodyPr/>
          <a:lstStyle/>
          <a:p>
            <a:r>
              <a:rPr lang="en-AU" dirty="0">
                <a:latin typeface="+mj-lt"/>
              </a:rPr>
              <a:t>Language forms and features used in ‘Monsters and Mice’</a:t>
            </a:r>
          </a:p>
        </p:txBody>
      </p:sp>
    </p:spTree>
    <p:extLst>
      <p:ext uri="{BB962C8B-B14F-4D97-AF65-F5344CB8AC3E}">
        <p14:creationId xmlns:p14="http://schemas.microsoft.com/office/powerpoint/2010/main" val="12128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076707-66F1-C29E-4113-BFC34E9ECF0D}"/>
              </a:ext>
            </a:extLst>
          </p:cNvPr>
          <p:cNvSpPr>
            <a:spLocks noGrp="1"/>
          </p:cNvSpPr>
          <p:nvPr>
            <p:ph type="title"/>
          </p:nvPr>
        </p:nvSpPr>
        <p:spPr/>
        <p:txBody>
          <a:bodyPr/>
          <a:lstStyle/>
          <a:p>
            <a:r>
              <a:rPr lang="en-AU" dirty="0">
                <a:latin typeface="+mj-lt"/>
              </a:rPr>
              <a:t>Vocabulary</a:t>
            </a:r>
          </a:p>
        </p:txBody>
      </p:sp>
      <p:sp>
        <p:nvSpPr>
          <p:cNvPr id="5" name="Content Placeholder 4">
            <a:extLst>
              <a:ext uri="{FF2B5EF4-FFF2-40B4-BE49-F238E27FC236}">
                <a16:creationId xmlns:a16="http://schemas.microsoft.com/office/drawing/2014/main" id="{4F149E0A-BE0B-34B4-6C05-8AAC008CC632}"/>
              </a:ext>
            </a:extLst>
          </p:cNvPr>
          <p:cNvSpPr>
            <a:spLocks noGrp="1"/>
          </p:cNvSpPr>
          <p:nvPr>
            <p:ph type="body" sz="quarter" idx="18"/>
          </p:nvPr>
        </p:nvSpPr>
        <p:spPr/>
        <p:txBody>
          <a:bodyPr/>
          <a:lstStyle/>
          <a:p>
            <a:r>
              <a:rPr lang="en-AU" dirty="0">
                <a:latin typeface="+mj-lt"/>
              </a:rPr>
              <a:t>Understanding the vocabulary used by Emily Fries</a:t>
            </a:r>
          </a:p>
        </p:txBody>
      </p:sp>
      <p:sp>
        <p:nvSpPr>
          <p:cNvPr id="4" name="Text Placeholder 3">
            <a:extLst>
              <a:ext uri="{FF2B5EF4-FFF2-40B4-BE49-F238E27FC236}">
                <a16:creationId xmlns:a16="http://schemas.microsoft.com/office/drawing/2014/main" id="{01E74CC9-4AF2-4368-00DA-DA5D3CA33048}"/>
              </a:ext>
            </a:extLst>
          </p:cNvPr>
          <p:cNvSpPr>
            <a:spLocks noGrp="1"/>
          </p:cNvSpPr>
          <p:nvPr>
            <p:ph type="body" sz="quarter" idx="17"/>
          </p:nvPr>
        </p:nvSpPr>
        <p:spPr>
          <a:xfrm>
            <a:off x="360000" y="1567086"/>
            <a:ext cx="5315086" cy="4807835"/>
          </a:xfrm>
        </p:spPr>
        <p:txBody>
          <a:bodyPr/>
          <a:lstStyle/>
          <a:p>
            <a:pPr marL="457200" indent="-457200">
              <a:buFont typeface="+mj-lt"/>
              <a:buAutoNum type="arabicPeriod"/>
            </a:pPr>
            <a:r>
              <a:rPr lang="en-AU" dirty="0">
                <a:latin typeface="+mn-lt"/>
              </a:rPr>
              <a:t>As a class, you will read ‘Monsters and Mice’.</a:t>
            </a:r>
          </a:p>
          <a:p>
            <a:pPr marL="457200" indent="-457200">
              <a:buFont typeface="+mj-lt"/>
              <a:buAutoNum type="arabicPeriod"/>
            </a:pPr>
            <a:r>
              <a:rPr lang="en-AU" dirty="0">
                <a:latin typeface="+mn-lt"/>
              </a:rPr>
              <a:t>As you read, underline any unfamiliar terms that you do not understand. </a:t>
            </a:r>
          </a:p>
          <a:p>
            <a:pPr marL="457200" indent="-457200">
              <a:buFont typeface="+mj-lt"/>
              <a:buAutoNum type="arabicPeriod"/>
            </a:pPr>
            <a:r>
              <a:rPr lang="en-AU" dirty="0">
                <a:latin typeface="+mn-lt"/>
              </a:rPr>
              <a:t>Work in pairs or small groups to read around the term you did not understand. Can you predict what the vocabulary means?</a:t>
            </a:r>
          </a:p>
        </p:txBody>
      </p:sp>
      <p:sp>
        <p:nvSpPr>
          <p:cNvPr id="7" name="Rectangle: Rounded Corners 6">
            <a:extLst>
              <a:ext uri="{FF2B5EF4-FFF2-40B4-BE49-F238E27FC236}">
                <a16:creationId xmlns:a16="http://schemas.microsoft.com/office/drawing/2014/main" id="{084531AB-46BD-6600-3A1E-AC9D645B603D}"/>
              </a:ext>
            </a:extLst>
          </p:cNvPr>
          <p:cNvSpPr/>
          <p:nvPr/>
        </p:nvSpPr>
        <p:spPr>
          <a:xfrm>
            <a:off x="6306796" y="1562471"/>
            <a:ext cx="5537202" cy="4814518"/>
          </a:xfrm>
          <a:prstGeom prst="roundRect">
            <a:avLst>
              <a:gd name="adj" fmla="val 82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14000"/>
              </a:lnSpc>
              <a:spcAft>
                <a:spcPts val="1200"/>
              </a:spcAft>
            </a:pPr>
            <a:r>
              <a:rPr lang="en-AU" sz="2000" i="1" dirty="0">
                <a:solidFill>
                  <a:schemeClr val="bg1"/>
                </a:solidFill>
              </a:rPr>
              <a:t>Despite her best efforts, the streets were a </a:t>
            </a:r>
            <a:r>
              <a:rPr lang="en-AU" sz="2000" i="1" u="sng" dirty="0">
                <a:solidFill>
                  <a:schemeClr val="bg1"/>
                </a:solidFill>
              </a:rPr>
              <a:t>twisting maze </a:t>
            </a:r>
            <a:r>
              <a:rPr lang="en-AU" sz="2000" i="1" dirty="0">
                <a:solidFill>
                  <a:schemeClr val="bg1"/>
                </a:solidFill>
              </a:rPr>
              <a:t>to her, and she somehow ended up halfway across the fields before she realised she'd left the safety and comfort of the village far behind. She </a:t>
            </a:r>
            <a:r>
              <a:rPr lang="en-AU" sz="2000" i="1" u="sng" dirty="0">
                <a:solidFill>
                  <a:schemeClr val="bg1"/>
                </a:solidFill>
              </a:rPr>
              <a:t>glanced</a:t>
            </a:r>
            <a:r>
              <a:rPr lang="en-AU" sz="2000" i="1" dirty="0">
                <a:solidFill>
                  <a:schemeClr val="bg1"/>
                </a:solidFill>
              </a:rPr>
              <a:t> back. A set of </a:t>
            </a:r>
            <a:r>
              <a:rPr lang="en-AU" sz="2000" i="1" u="sng" dirty="0">
                <a:solidFill>
                  <a:schemeClr val="bg1"/>
                </a:solidFill>
              </a:rPr>
              <a:t>dull</a:t>
            </a:r>
            <a:r>
              <a:rPr lang="en-AU" sz="2000" i="1" dirty="0">
                <a:solidFill>
                  <a:schemeClr val="bg1"/>
                </a:solidFill>
              </a:rPr>
              <a:t> buildings rested against the </a:t>
            </a:r>
            <a:r>
              <a:rPr lang="en-AU" sz="2000" i="1" u="sng" dirty="0">
                <a:solidFill>
                  <a:schemeClr val="bg1"/>
                </a:solidFill>
              </a:rPr>
              <a:t>valley's lush slopes</a:t>
            </a:r>
            <a:r>
              <a:rPr lang="en-AU" sz="2000" i="1" dirty="0">
                <a:solidFill>
                  <a:schemeClr val="bg1"/>
                </a:solidFill>
              </a:rPr>
              <a:t>. Quite far back. Helen </a:t>
            </a:r>
            <a:r>
              <a:rPr lang="en-AU" sz="2000" i="1" u="sng" dirty="0">
                <a:solidFill>
                  <a:schemeClr val="bg1"/>
                </a:solidFill>
              </a:rPr>
              <a:t>sighed and sank </a:t>
            </a:r>
            <a:r>
              <a:rPr lang="en-AU" sz="2000" i="1" dirty="0">
                <a:solidFill>
                  <a:schemeClr val="bg1"/>
                </a:solidFill>
              </a:rPr>
              <a:t>into the grass. A minute, and then she'd leave. Otherwise, the Monster would take her. She watched a mouse </a:t>
            </a:r>
            <a:r>
              <a:rPr lang="en-AU" sz="2000" i="1" u="sng" dirty="0">
                <a:solidFill>
                  <a:schemeClr val="bg1"/>
                </a:solidFill>
              </a:rPr>
              <a:t>scamper</a:t>
            </a:r>
            <a:r>
              <a:rPr lang="en-AU" sz="2000" i="1" dirty="0">
                <a:solidFill>
                  <a:schemeClr val="bg1"/>
                </a:solidFill>
              </a:rPr>
              <a:t> across the grass. The mouse </a:t>
            </a:r>
            <a:r>
              <a:rPr lang="en-AU" sz="2000" i="1" u="sng" dirty="0">
                <a:solidFill>
                  <a:schemeClr val="bg1"/>
                </a:solidFill>
              </a:rPr>
              <a:t>halted</a:t>
            </a:r>
            <a:r>
              <a:rPr lang="en-AU" sz="2000" i="1" dirty="0">
                <a:solidFill>
                  <a:schemeClr val="bg1"/>
                </a:solidFill>
              </a:rPr>
              <a:t>.</a:t>
            </a:r>
          </a:p>
        </p:txBody>
      </p:sp>
    </p:spTree>
    <p:extLst>
      <p:ext uri="{BB962C8B-B14F-4D97-AF65-F5344CB8AC3E}">
        <p14:creationId xmlns:p14="http://schemas.microsoft.com/office/powerpoint/2010/main" val="69557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9276F-9CB2-A285-AFC8-9971561CB47D}"/>
              </a:ext>
            </a:extLst>
          </p:cNvPr>
          <p:cNvSpPr>
            <a:spLocks noGrp="1"/>
          </p:cNvSpPr>
          <p:nvPr>
            <p:ph type="title"/>
          </p:nvPr>
        </p:nvSpPr>
        <p:spPr/>
        <p:txBody>
          <a:bodyPr/>
          <a:lstStyle/>
          <a:p>
            <a:r>
              <a:rPr lang="en-AU" dirty="0">
                <a:latin typeface="+mj-lt"/>
              </a:rPr>
              <a:t>Challenging vocabulary</a:t>
            </a:r>
          </a:p>
        </p:txBody>
      </p:sp>
      <p:sp>
        <p:nvSpPr>
          <p:cNvPr id="4" name="Text Placeholder 3">
            <a:extLst>
              <a:ext uri="{FF2B5EF4-FFF2-40B4-BE49-F238E27FC236}">
                <a16:creationId xmlns:a16="http://schemas.microsoft.com/office/drawing/2014/main" id="{E7B06B5B-A182-E029-7C2A-4F4BACF889FC}"/>
              </a:ext>
            </a:extLst>
          </p:cNvPr>
          <p:cNvSpPr>
            <a:spLocks noGrp="1"/>
          </p:cNvSpPr>
          <p:nvPr>
            <p:ph type="body" sz="quarter" idx="18"/>
          </p:nvPr>
        </p:nvSpPr>
        <p:spPr/>
        <p:txBody>
          <a:bodyPr/>
          <a:lstStyle/>
          <a:p>
            <a:r>
              <a:rPr lang="en-AU">
                <a:latin typeface="+mj-lt"/>
              </a:rPr>
              <a:t>Understanding the language of ‘Monsters and Mice’</a:t>
            </a:r>
          </a:p>
        </p:txBody>
      </p:sp>
      <p:sp>
        <p:nvSpPr>
          <p:cNvPr id="5" name="Text Placeholder 4">
            <a:extLst>
              <a:ext uri="{FF2B5EF4-FFF2-40B4-BE49-F238E27FC236}">
                <a16:creationId xmlns:a16="http://schemas.microsoft.com/office/drawing/2014/main" id="{D2FEF5EE-AE7E-83F2-53DC-D957EB8EAEA4}"/>
              </a:ext>
            </a:extLst>
          </p:cNvPr>
          <p:cNvSpPr>
            <a:spLocks noGrp="1"/>
          </p:cNvSpPr>
          <p:nvPr>
            <p:ph type="body" sz="quarter" idx="17"/>
          </p:nvPr>
        </p:nvSpPr>
        <p:spPr/>
        <p:txBody>
          <a:bodyPr/>
          <a:lstStyle/>
          <a:p>
            <a:r>
              <a:rPr lang="en-AU" dirty="0">
                <a:latin typeface="+mn-lt"/>
              </a:rPr>
              <a:t>Here are some words that you may not know the meaning of:</a:t>
            </a:r>
          </a:p>
          <a:p>
            <a:pPr marL="342900" indent="-342900">
              <a:buFont typeface="Arial" panose="020B0604020202020204" pitchFamily="34" charset="0"/>
              <a:buChar char="•"/>
            </a:pPr>
            <a:r>
              <a:rPr lang="en-AU" dirty="0">
                <a:latin typeface="+mn-lt"/>
              </a:rPr>
              <a:t>dull</a:t>
            </a:r>
          </a:p>
          <a:p>
            <a:pPr marL="342900" indent="-342900">
              <a:buFont typeface="Arial" panose="020B0604020202020204" pitchFamily="34" charset="0"/>
              <a:buChar char="•"/>
            </a:pPr>
            <a:r>
              <a:rPr lang="en-AU" dirty="0">
                <a:latin typeface="+mn-lt"/>
              </a:rPr>
              <a:t>lush</a:t>
            </a:r>
          </a:p>
          <a:p>
            <a:pPr marL="342900" indent="-342900">
              <a:buFont typeface="Arial" panose="020B0604020202020204" pitchFamily="34" charset="0"/>
              <a:buChar char="•"/>
            </a:pPr>
            <a:r>
              <a:rPr lang="en-AU" dirty="0">
                <a:latin typeface="+mn-lt"/>
              </a:rPr>
              <a:t>scamper</a:t>
            </a:r>
          </a:p>
          <a:p>
            <a:pPr marL="342900" indent="-342900">
              <a:buFont typeface="Arial" panose="020B0604020202020204" pitchFamily="34" charset="0"/>
              <a:buChar char="•"/>
            </a:pPr>
            <a:r>
              <a:rPr lang="en-AU" dirty="0">
                <a:latin typeface="+mn-lt"/>
              </a:rPr>
              <a:t>scuttled.</a:t>
            </a:r>
          </a:p>
          <a:p>
            <a:pPr marL="457200" indent="-457200">
              <a:buFont typeface="+mj-lt"/>
              <a:buAutoNum type="arabicPeriod"/>
            </a:pPr>
            <a:r>
              <a:rPr lang="en-AU" dirty="0">
                <a:latin typeface="+mn-lt"/>
              </a:rPr>
              <a:t>In pairs, choose one word and create a definition in your own words. You may like to include an image that represents the word.</a:t>
            </a:r>
          </a:p>
          <a:p>
            <a:pPr marL="457200" indent="-457200">
              <a:buFont typeface="+mj-lt"/>
              <a:buAutoNum type="arabicPeriod"/>
            </a:pPr>
            <a:r>
              <a:rPr lang="en-AU" dirty="0">
                <a:latin typeface="+mn-lt"/>
              </a:rPr>
              <a:t>Share your work with a partner and explain the meaning of your word.</a:t>
            </a:r>
          </a:p>
        </p:txBody>
      </p:sp>
      <p:sp>
        <p:nvSpPr>
          <p:cNvPr id="2" name="Slide Number Placeholder 1">
            <a:extLst>
              <a:ext uri="{FF2B5EF4-FFF2-40B4-BE49-F238E27FC236}">
                <a16:creationId xmlns:a16="http://schemas.microsoft.com/office/drawing/2014/main" id="{A7184B1D-EE32-1A08-91B9-AC09E60345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83896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0E7D00-2031-B4CE-0FAF-46509F7A29A2}"/>
              </a:ext>
            </a:extLst>
          </p:cNvPr>
          <p:cNvSpPr>
            <a:spLocks noGrp="1"/>
          </p:cNvSpPr>
          <p:nvPr>
            <p:ph type="title"/>
          </p:nvPr>
        </p:nvSpPr>
        <p:spPr/>
        <p:txBody>
          <a:bodyPr/>
          <a:lstStyle/>
          <a:p>
            <a:r>
              <a:rPr lang="en-US" dirty="0">
                <a:latin typeface="+mj-lt"/>
              </a:rPr>
              <a:t>Word bank</a:t>
            </a:r>
            <a:endParaRPr lang="en-AU" dirty="0">
              <a:latin typeface="+mj-lt"/>
            </a:endParaRPr>
          </a:p>
        </p:txBody>
      </p:sp>
      <p:sp>
        <p:nvSpPr>
          <p:cNvPr id="4" name="Text Placeholder 3">
            <a:extLst>
              <a:ext uri="{FF2B5EF4-FFF2-40B4-BE49-F238E27FC236}">
                <a16:creationId xmlns:a16="http://schemas.microsoft.com/office/drawing/2014/main" id="{CE05AA1D-B5C1-F751-5E42-E98D33DA8CF5}"/>
              </a:ext>
            </a:extLst>
          </p:cNvPr>
          <p:cNvSpPr>
            <a:spLocks noGrp="1"/>
          </p:cNvSpPr>
          <p:nvPr>
            <p:ph type="body" sz="quarter" idx="18"/>
          </p:nvPr>
        </p:nvSpPr>
        <p:spPr/>
        <p:txBody>
          <a:bodyPr/>
          <a:lstStyle/>
          <a:p>
            <a:r>
              <a:rPr lang="en-AU" dirty="0">
                <a:latin typeface="+mj-lt"/>
              </a:rPr>
              <a:t>Phase 3, resource 2 – vocabulary used in the text</a:t>
            </a:r>
          </a:p>
        </p:txBody>
      </p:sp>
      <p:sp>
        <p:nvSpPr>
          <p:cNvPr id="5" name="Text Placeholder 4">
            <a:extLst>
              <a:ext uri="{FF2B5EF4-FFF2-40B4-BE49-F238E27FC236}">
                <a16:creationId xmlns:a16="http://schemas.microsoft.com/office/drawing/2014/main" id="{DC73F3D1-10E0-360D-4F5D-FEB6562BA1D9}"/>
              </a:ext>
            </a:extLst>
          </p:cNvPr>
          <p:cNvSpPr>
            <a:spLocks noGrp="1"/>
          </p:cNvSpPr>
          <p:nvPr>
            <p:ph type="body" sz="quarter" idx="17"/>
          </p:nvPr>
        </p:nvSpPr>
        <p:spPr>
          <a:xfrm>
            <a:off x="359999" y="1510165"/>
            <a:ext cx="11483999" cy="4185315"/>
          </a:xfrm>
        </p:spPr>
        <p:txBody>
          <a:bodyPr/>
          <a:lstStyle/>
          <a:p>
            <a:r>
              <a:rPr lang="en-AU" sz="1800" dirty="0">
                <a:solidFill>
                  <a:srgbClr val="000000"/>
                </a:solidFill>
                <a:effectLst/>
                <a:latin typeface="+mn-lt"/>
                <a:ea typeface="Calibri" panose="020F0502020204030204" pitchFamily="34" charset="0"/>
              </a:rPr>
              <a:t>To support your engagement with the text, words or phrases from the first 3 paragraphs have been defined in the context of how they have been used in this narrative. </a:t>
            </a:r>
            <a:r>
              <a:rPr lang="en-US" sz="1800" dirty="0">
                <a:effectLst/>
                <a:latin typeface="+mn-lt"/>
                <a:ea typeface="Calibri" panose="020F0502020204030204" pitchFamily="34" charset="0"/>
              </a:rPr>
              <a:t>The tables provided in </a:t>
            </a:r>
            <a:r>
              <a:rPr lang="en-AU" sz="1800" b="1" dirty="0">
                <a:effectLst/>
                <a:latin typeface="+mn-lt"/>
                <a:ea typeface="Calibri" panose="020F0502020204030204" pitchFamily="34" charset="0"/>
              </a:rPr>
              <a:t>Phase 3, resource 2 – vocabulary used in the text </a:t>
            </a:r>
            <a:r>
              <a:rPr lang="en-US" sz="1800" dirty="0">
                <a:effectLst/>
                <a:latin typeface="+mn-lt"/>
                <a:ea typeface="Calibri" panose="020F0502020204030204" pitchFamily="34" charset="0"/>
              </a:rPr>
              <a:t>identify the varying word choices made within the text. The tables are broken into the following:</a:t>
            </a:r>
          </a:p>
          <a:p>
            <a:pPr marL="285750" indent="-285750">
              <a:buFont typeface="Arial" panose="020B0604020202020204" pitchFamily="34" charset="0"/>
              <a:buChar char="•"/>
            </a:pPr>
            <a:r>
              <a:rPr lang="en-US" sz="1800" dirty="0">
                <a:effectLst/>
                <a:latin typeface="+mn-lt"/>
                <a:ea typeface="Calibri" panose="020F0502020204030204" pitchFamily="34" charset="0"/>
              </a:rPr>
              <a:t>verbs – words that describe an action</a:t>
            </a:r>
          </a:p>
          <a:p>
            <a:pPr marL="285750" indent="-285750">
              <a:buFont typeface="Arial" panose="020B0604020202020204" pitchFamily="34" charset="0"/>
              <a:buChar char="•"/>
            </a:pPr>
            <a:r>
              <a:rPr lang="en-US" sz="1800" dirty="0">
                <a:effectLst/>
                <a:latin typeface="+mn-lt"/>
                <a:ea typeface="Calibri" panose="020F0502020204030204" pitchFamily="34" charset="0"/>
              </a:rPr>
              <a:t>nouns – words that name a person, place, object, feeling and so on</a:t>
            </a:r>
          </a:p>
          <a:p>
            <a:pPr marL="285750" indent="-285750">
              <a:buFont typeface="Arial" panose="020B0604020202020204" pitchFamily="34" charset="0"/>
              <a:buChar char="•"/>
            </a:pPr>
            <a:r>
              <a:rPr lang="en-US" sz="1800" dirty="0">
                <a:effectLst/>
                <a:latin typeface="+mn-lt"/>
                <a:ea typeface="Calibri" panose="020F0502020204030204" pitchFamily="34" charset="0"/>
              </a:rPr>
              <a:t>adjectives – words that add description, usually to a noun or a pronoun</a:t>
            </a:r>
          </a:p>
          <a:p>
            <a:pPr marL="285750" indent="-285750">
              <a:buFont typeface="Arial" panose="020B0604020202020204" pitchFamily="34" charset="0"/>
              <a:buChar char="•"/>
            </a:pPr>
            <a:r>
              <a:rPr lang="en-US" sz="1800" dirty="0">
                <a:effectLst/>
                <a:latin typeface="+mn-lt"/>
                <a:ea typeface="Calibri" panose="020F0502020204030204" pitchFamily="34" charset="0"/>
              </a:rPr>
              <a:t>prepositions – words that describes where something is within a space or when in time something occurs</a:t>
            </a:r>
          </a:p>
          <a:p>
            <a:pPr marL="285750" indent="-285750">
              <a:buFont typeface="Arial" panose="020B0604020202020204" pitchFamily="34" charset="0"/>
              <a:buChar char="•"/>
            </a:pPr>
            <a:r>
              <a:rPr lang="en-US" sz="1800" dirty="0">
                <a:effectLst/>
                <a:latin typeface="+mn-lt"/>
                <a:ea typeface="Calibri" panose="020F0502020204030204" pitchFamily="34" charset="0"/>
              </a:rPr>
              <a:t>idioms or phrases – a phrase or saying that is commonly used and has an associated meaning.</a:t>
            </a:r>
          </a:p>
        </p:txBody>
      </p:sp>
      <p:sp>
        <p:nvSpPr>
          <p:cNvPr id="2" name="Slide Number Placeholder 1">
            <a:extLst>
              <a:ext uri="{FF2B5EF4-FFF2-40B4-BE49-F238E27FC236}">
                <a16:creationId xmlns:a16="http://schemas.microsoft.com/office/drawing/2014/main" id="{8A44CCF2-9A73-F6D2-EB7F-14A95BA10D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9114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79407-C62B-9265-1132-78D800EB60D4}"/>
              </a:ext>
            </a:extLst>
          </p:cNvPr>
          <p:cNvSpPr>
            <a:spLocks noGrp="1"/>
          </p:cNvSpPr>
          <p:nvPr>
            <p:ph type="title"/>
          </p:nvPr>
        </p:nvSpPr>
        <p:spPr/>
        <p:txBody>
          <a:bodyPr/>
          <a:lstStyle/>
          <a:p>
            <a:r>
              <a:rPr lang="en-AU" dirty="0">
                <a:latin typeface="+mj-lt"/>
              </a:rPr>
              <a:t>Metalanguage</a:t>
            </a:r>
          </a:p>
        </p:txBody>
      </p:sp>
      <p:sp>
        <p:nvSpPr>
          <p:cNvPr id="5" name="Text Placeholder 4">
            <a:extLst>
              <a:ext uri="{FF2B5EF4-FFF2-40B4-BE49-F238E27FC236}">
                <a16:creationId xmlns:a16="http://schemas.microsoft.com/office/drawing/2014/main" id="{CA878947-E728-0A82-9C63-CA84F7508889}"/>
              </a:ext>
            </a:extLst>
          </p:cNvPr>
          <p:cNvSpPr>
            <a:spLocks noGrp="1"/>
          </p:cNvSpPr>
          <p:nvPr>
            <p:ph type="body" sz="quarter" idx="17"/>
          </p:nvPr>
        </p:nvSpPr>
        <p:spPr>
          <a:xfrm>
            <a:off x="360000" y="1306883"/>
            <a:ext cx="11484000" cy="4807835"/>
          </a:xfrm>
        </p:spPr>
        <p:txBody>
          <a:bodyPr/>
          <a:lstStyle/>
          <a:p>
            <a:r>
              <a:rPr lang="en-AU" dirty="0">
                <a:latin typeface="+mn-lt"/>
              </a:rPr>
              <a:t>Consider the language forms and features listed below. Have you heard of these terms before? Can you define any of these terms?</a:t>
            </a:r>
          </a:p>
          <a:p>
            <a:pPr marL="342900" indent="-342900">
              <a:buFont typeface="Arial" panose="020B0604020202020204" pitchFamily="34" charset="0"/>
              <a:buChar char="•"/>
            </a:pPr>
            <a:r>
              <a:rPr lang="en-AU" dirty="0">
                <a:latin typeface="+mn-lt"/>
              </a:rPr>
              <a:t>Anthropomorphism </a:t>
            </a:r>
          </a:p>
          <a:p>
            <a:pPr marL="342900" indent="-342900">
              <a:buFont typeface="Arial" panose="020B0604020202020204" pitchFamily="34" charset="0"/>
              <a:buChar char="•"/>
            </a:pPr>
            <a:r>
              <a:rPr lang="en-AU" dirty="0">
                <a:latin typeface="+mn-lt"/>
              </a:rPr>
              <a:t>Allegory</a:t>
            </a:r>
          </a:p>
          <a:p>
            <a:pPr marL="342900" indent="-342900">
              <a:buFont typeface="Arial" panose="020B0604020202020204" pitchFamily="34" charset="0"/>
              <a:buChar char="•"/>
            </a:pPr>
            <a:r>
              <a:rPr lang="en-AU" dirty="0">
                <a:latin typeface="+mn-lt"/>
              </a:rPr>
              <a:t>Visual imagery</a:t>
            </a:r>
          </a:p>
          <a:p>
            <a:pPr marL="342900" indent="-342900">
              <a:buFont typeface="Arial" panose="020B0604020202020204" pitchFamily="34" charset="0"/>
              <a:buChar char="•"/>
            </a:pPr>
            <a:r>
              <a:rPr lang="en-AU" dirty="0">
                <a:latin typeface="+mn-lt"/>
              </a:rPr>
              <a:t>Purposeful use of dialogue</a:t>
            </a:r>
          </a:p>
          <a:p>
            <a:pPr marL="342900" indent="-342900">
              <a:buFont typeface="Arial" panose="020B0604020202020204" pitchFamily="34" charset="0"/>
              <a:buChar char="•"/>
            </a:pPr>
            <a:r>
              <a:rPr lang="en-AU" dirty="0">
                <a:latin typeface="+mn-lt"/>
              </a:rPr>
              <a:t>Fabulist form</a:t>
            </a:r>
          </a:p>
          <a:p>
            <a:pPr marL="342900" indent="-342900">
              <a:buFont typeface="Arial" panose="020B0604020202020204" pitchFamily="34" charset="0"/>
              <a:buChar char="•"/>
            </a:pPr>
            <a:r>
              <a:rPr lang="en-AU" dirty="0">
                <a:latin typeface="+mn-lt"/>
              </a:rPr>
              <a:t>Fairy tale</a:t>
            </a:r>
          </a:p>
          <a:p>
            <a:pPr marL="342900" indent="-342900">
              <a:buFont typeface="Arial" panose="020B0604020202020204" pitchFamily="34" charset="0"/>
              <a:buChar char="•"/>
            </a:pPr>
            <a:endParaRPr lang="en-AU" dirty="0">
              <a:latin typeface="+mn-lt"/>
            </a:endParaRPr>
          </a:p>
        </p:txBody>
      </p:sp>
      <p:sp>
        <p:nvSpPr>
          <p:cNvPr id="2" name="Slide Number Placeholder 1">
            <a:extLst>
              <a:ext uri="{FF2B5EF4-FFF2-40B4-BE49-F238E27FC236}">
                <a16:creationId xmlns:a16="http://schemas.microsoft.com/office/drawing/2014/main" id="{7AA4EA8D-4FD5-D032-C82F-B16B9BF8F9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7827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1163-EAC9-8425-85D6-27B0834EFD8B}"/>
              </a:ext>
            </a:extLst>
          </p:cNvPr>
          <p:cNvSpPr>
            <a:spLocks noGrp="1"/>
          </p:cNvSpPr>
          <p:nvPr>
            <p:ph type="ctrTitle"/>
          </p:nvPr>
        </p:nvSpPr>
        <p:spPr/>
        <p:txBody>
          <a:bodyPr/>
          <a:lstStyle/>
          <a:p>
            <a:r>
              <a:rPr lang="en-US">
                <a:latin typeface="+mj-lt"/>
              </a:rPr>
              <a:t>Representation in fables</a:t>
            </a:r>
            <a:endParaRPr lang="en-AU">
              <a:latin typeface="+mj-lt"/>
            </a:endParaRPr>
          </a:p>
        </p:txBody>
      </p:sp>
    </p:spTree>
    <p:extLst>
      <p:ext uri="{BB962C8B-B14F-4D97-AF65-F5344CB8AC3E}">
        <p14:creationId xmlns:p14="http://schemas.microsoft.com/office/powerpoint/2010/main" val="27223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nchor="b">
            <a:normAutofit/>
          </a:bodyPr>
          <a:lstStyle/>
          <a:p>
            <a:r>
              <a:rPr lang="en-AU" dirty="0">
                <a:latin typeface="+mj-lt"/>
              </a:rPr>
              <a:t>Phase 3 – text annotations – Fries</a:t>
            </a:r>
          </a:p>
        </p:txBody>
      </p:sp>
      <p:sp>
        <p:nvSpPr>
          <p:cNvPr id="2" name="Text Placeholder 1">
            <a:extLst>
              <a:ext uri="{FF2B5EF4-FFF2-40B4-BE49-F238E27FC236}">
                <a16:creationId xmlns:a16="http://schemas.microsoft.com/office/drawing/2014/main" id="{42476E70-E8E5-5A16-F5D8-9EA47DF05EA7}"/>
              </a:ext>
            </a:extLst>
          </p:cNvPr>
          <p:cNvSpPr>
            <a:spLocks noGrp="1"/>
          </p:cNvSpPr>
          <p:nvPr>
            <p:ph type="body" sz="quarter" idx="10"/>
          </p:nvPr>
        </p:nvSpPr>
        <p:spPr/>
        <p:txBody>
          <a:bodyPr/>
          <a:lstStyle/>
          <a:p>
            <a:r>
              <a:rPr lang="en-AU" dirty="0">
                <a:latin typeface="+mj-lt"/>
              </a:rPr>
              <a:t>Stage 5 – 9.1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6"/>
          </p:nvPr>
        </p:nvSpPr>
        <p:spPr/>
        <p:txBody>
          <a:bodyPr>
            <a:noAutofit/>
          </a:bodyPr>
          <a:lstStyle/>
          <a:p>
            <a:pPr>
              <a:lnSpc>
                <a:spcPct val="140000"/>
              </a:lnSpc>
              <a:spcAft>
                <a:spcPts val="600"/>
              </a:spcAft>
            </a:pPr>
            <a:r>
              <a:rPr lang="en-AU" sz="2000" dirty="0">
                <a:latin typeface="+mj-lt"/>
              </a:rPr>
              <a:t>‘Representation of life experiences’ – Year 9</a:t>
            </a:r>
          </a:p>
        </p:txBody>
      </p:sp>
      <p:sp>
        <p:nvSpPr>
          <p:cNvPr id="5" name="Text Placeholder 4">
            <a:extLst>
              <a:ext uri="{FF2B5EF4-FFF2-40B4-BE49-F238E27FC236}">
                <a16:creationId xmlns:a16="http://schemas.microsoft.com/office/drawing/2014/main" id="{B4600D74-8C67-A6EA-48AE-DAD71C45A6E7}"/>
              </a:ext>
            </a:extLst>
          </p:cNvPr>
          <p:cNvSpPr>
            <a:spLocks noGrp="1"/>
          </p:cNvSpPr>
          <p:nvPr>
            <p:ph type="body" sz="quarter" idx="14"/>
          </p:nvPr>
        </p:nvSpPr>
        <p:spPr/>
        <p:txBody>
          <a:bodyPr/>
          <a:lstStyle/>
          <a:p>
            <a:r>
              <a:rPr lang="en-AU" sz="1800" dirty="0">
                <a:latin typeface="+mj-lt"/>
              </a:rPr>
              <a:t>Term 1</a:t>
            </a:r>
            <a:endParaRPr lang="en-AU" dirty="0"/>
          </a:p>
        </p:txBody>
      </p:sp>
      <p:pic>
        <p:nvPicPr>
          <p:cNvPr id="4" name="Picture Placeholder 3">
            <a:extLst>
              <a:ext uri="{FF2B5EF4-FFF2-40B4-BE49-F238E27FC236}">
                <a16:creationId xmlns:a16="http://schemas.microsoft.com/office/drawing/2014/main" id="{027A14D4-FD77-20C6-42C4-A9221F06450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3DC08-8984-3A3E-F634-51DAC870A2D8}"/>
              </a:ext>
            </a:extLst>
          </p:cNvPr>
          <p:cNvSpPr>
            <a:spLocks noGrp="1"/>
          </p:cNvSpPr>
          <p:nvPr>
            <p:ph type="title"/>
          </p:nvPr>
        </p:nvSpPr>
        <p:spPr/>
        <p:txBody>
          <a:bodyPr/>
          <a:lstStyle/>
          <a:p>
            <a:r>
              <a:rPr lang="en-US">
                <a:latin typeface="+mj-lt"/>
              </a:rPr>
              <a:t>Common features used in fables</a:t>
            </a:r>
            <a:endParaRPr lang="en-AU">
              <a:latin typeface="+mj-lt"/>
            </a:endParaRPr>
          </a:p>
        </p:txBody>
      </p:sp>
      <p:sp>
        <p:nvSpPr>
          <p:cNvPr id="5" name="Text Placeholder 4">
            <a:extLst>
              <a:ext uri="{FF2B5EF4-FFF2-40B4-BE49-F238E27FC236}">
                <a16:creationId xmlns:a16="http://schemas.microsoft.com/office/drawing/2014/main" id="{BE7D3C47-FBA4-9A93-8ECB-400725B50382}"/>
              </a:ext>
            </a:extLst>
          </p:cNvPr>
          <p:cNvSpPr>
            <a:spLocks noGrp="1"/>
          </p:cNvSpPr>
          <p:nvPr>
            <p:ph type="body" sz="quarter" idx="17"/>
          </p:nvPr>
        </p:nvSpPr>
        <p:spPr/>
        <p:txBody>
          <a:bodyPr/>
          <a:lstStyle/>
          <a:p>
            <a:r>
              <a:rPr lang="en-AU" dirty="0">
                <a:solidFill>
                  <a:srgbClr val="000000"/>
                </a:solidFill>
                <a:latin typeface="+mn-lt"/>
                <a:ea typeface="Calibri" panose="020F0502020204030204" pitchFamily="34" charset="0"/>
              </a:rPr>
              <a:t>E</a:t>
            </a:r>
            <a:r>
              <a:rPr lang="en-AU" dirty="0">
                <a:solidFill>
                  <a:srgbClr val="000000"/>
                </a:solidFill>
                <a:effectLst/>
                <a:latin typeface="+mn-lt"/>
                <a:ea typeface="Calibri" panose="020F0502020204030204" pitchFamily="34" charset="0"/>
              </a:rPr>
              <a:t>ven though a fable is a short narrative, the way it is written can be complex. You need to know and understand some of the common features used in fables to create meaning. To support your engagement with ‘Monsters and Mice’, the common language forms and features used in fables are defined in this section and these definitions are exemplified with quotes from ‘Monsters and Mice’.</a:t>
            </a:r>
            <a:endParaRPr lang="en-AU" dirty="0">
              <a:effectLst/>
              <a:latin typeface="+mn-lt"/>
              <a:ea typeface="Calibri" panose="020F050202020403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7AED7047-4670-22D6-640B-AFEC457661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75003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2DBC6-AD30-B3BF-FD8F-AA5FB33F130C}"/>
              </a:ext>
            </a:extLst>
          </p:cNvPr>
          <p:cNvSpPr>
            <a:spLocks noGrp="1"/>
          </p:cNvSpPr>
          <p:nvPr>
            <p:ph type="title"/>
          </p:nvPr>
        </p:nvSpPr>
        <p:spPr/>
        <p:txBody>
          <a:bodyPr/>
          <a:lstStyle/>
          <a:p>
            <a:r>
              <a:rPr lang="en-US">
                <a:latin typeface="+mj-lt"/>
              </a:rPr>
              <a:t>Anthropomorphism</a:t>
            </a:r>
            <a:endParaRPr lang="en-AU">
              <a:latin typeface="+mj-lt"/>
            </a:endParaRPr>
          </a:p>
        </p:txBody>
      </p:sp>
      <p:sp>
        <p:nvSpPr>
          <p:cNvPr id="4" name="Text Placeholder 3">
            <a:extLst>
              <a:ext uri="{FF2B5EF4-FFF2-40B4-BE49-F238E27FC236}">
                <a16:creationId xmlns:a16="http://schemas.microsoft.com/office/drawing/2014/main" id="{7CDD2D77-4E8C-8D41-11B0-1CBE04CA9C72}"/>
              </a:ext>
            </a:extLst>
          </p:cNvPr>
          <p:cNvSpPr>
            <a:spLocks noGrp="1"/>
          </p:cNvSpPr>
          <p:nvPr>
            <p:ph type="body" sz="quarter" idx="18"/>
          </p:nvPr>
        </p:nvSpPr>
        <p:spPr/>
        <p:txBody>
          <a:bodyPr/>
          <a:lstStyle/>
          <a:p>
            <a:r>
              <a:rPr lang="en-AU" dirty="0">
                <a:latin typeface="+mj-lt"/>
                <a:cs typeface="Arial"/>
              </a:rPr>
              <a:t>Language features used in 'Monsters and Mice' </a:t>
            </a:r>
            <a:endParaRPr lang="en-AU" dirty="0">
              <a:latin typeface="+mj-lt"/>
            </a:endParaRPr>
          </a:p>
        </p:txBody>
      </p:sp>
      <p:sp>
        <p:nvSpPr>
          <p:cNvPr id="5" name="Text Placeholder 4">
            <a:extLst>
              <a:ext uri="{FF2B5EF4-FFF2-40B4-BE49-F238E27FC236}">
                <a16:creationId xmlns:a16="http://schemas.microsoft.com/office/drawing/2014/main" id="{DF26ED54-A270-3D56-AF96-1DA150C6F4C8}"/>
              </a:ext>
            </a:extLst>
          </p:cNvPr>
          <p:cNvSpPr>
            <a:spLocks noGrp="1"/>
          </p:cNvSpPr>
          <p:nvPr>
            <p:ph type="body" sz="quarter" idx="17"/>
          </p:nvPr>
        </p:nvSpPr>
        <p:spPr/>
        <p:txBody>
          <a:bodyPr/>
          <a:lstStyle/>
          <a:p>
            <a:pPr>
              <a:lnSpc>
                <a:spcPct val="150000"/>
              </a:lnSpc>
            </a:pPr>
            <a:r>
              <a:rPr lang="en-AU" dirty="0">
                <a:effectLst/>
                <a:latin typeface="+mn-lt"/>
                <a:ea typeface="Calibri" panose="020F0502020204030204" pitchFamily="34" charset="0"/>
              </a:rPr>
              <a:t>Many children’s stories rely on anthropomorphism. This is a feature of writing which can be used briefly in one section of a text or extended for the whole text. Put simply, when a writer uses an animal or inanimate object as a character, this is known as anthropomorphism. This feature of writing extends on what you may know as personification. So, while personification is created using the same concept, anthropomorphism takes the personification and extends it by sustaining the animal or inanimate object as a character for the duration of the narrative. Often, animals are used to represent the ideas and attitudes of people, to make the message appropriate to children.</a:t>
            </a:r>
          </a:p>
          <a:p>
            <a:pPr>
              <a:lnSpc>
                <a:spcPct val="150000"/>
              </a:lnSpc>
            </a:pPr>
            <a:r>
              <a:rPr lang="en-AU" b="1" dirty="0">
                <a:latin typeface="+mn-lt"/>
              </a:rPr>
              <a:t>Can you think of any examples of texts that use anthropomorphism? </a:t>
            </a:r>
          </a:p>
        </p:txBody>
      </p:sp>
      <p:sp>
        <p:nvSpPr>
          <p:cNvPr id="2" name="Slide Number Placeholder 1">
            <a:extLst>
              <a:ext uri="{FF2B5EF4-FFF2-40B4-BE49-F238E27FC236}">
                <a16:creationId xmlns:a16="http://schemas.microsoft.com/office/drawing/2014/main" id="{163723BA-B20B-635B-876F-446EAFA80B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389613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7A78D-B22A-634F-6B56-3AE565DB46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FB74E2-C656-27EC-71FE-40AECEDB2850}"/>
              </a:ext>
            </a:extLst>
          </p:cNvPr>
          <p:cNvSpPr>
            <a:spLocks noGrp="1"/>
          </p:cNvSpPr>
          <p:nvPr>
            <p:ph type="title"/>
          </p:nvPr>
        </p:nvSpPr>
        <p:spPr/>
        <p:txBody>
          <a:bodyPr/>
          <a:lstStyle/>
          <a:p>
            <a:r>
              <a:rPr lang="en-US">
                <a:latin typeface="+mj-lt"/>
              </a:rPr>
              <a:t>Anthropomorphism in ‘Monsters and Mice’</a:t>
            </a:r>
            <a:endParaRPr lang="en-AU">
              <a:latin typeface="+mj-lt"/>
            </a:endParaRPr>
          </a:p>
        </p:txBody>
      </p:sp>
      <p:sp>
        <p:nvSpPr>
          <p:cNvPr id="4" name="Text Placeholder 3">
            <a:extLst>
              <a:ext uri="{FF2B5EF4-FFF2-40B4-BE49-F238E27FC236}">
                <a16:creationId xmlns:a16="http://schemas.microsoft.com/office/drawing/2014/main" id="{977AC36C-9524-6B11-5783-44CC03908E66}"/>
              </a:ext>
            </a:extLst>
          </p:cNvPr>
          <p:cNvSpPr>
            <a:spLocks noGrp="1"/>
          </p:cNvSpPr>
          <p:nvPr>
            <p:ph type="body" sz="quarter" idx="18"/>
          </p:nvPr>
        </p:nvSpPr>
        <p:spPr/>
        <p:txBody>
          <a:bodyPr/>
          <a:lstStyle/>
          <a:p>
            <a:r>
              <a:rPr lang="en-AU" dirty="0">
                <a:latin typeface="+mj-lt"/>
              </a:rPr>
              <a:t>Language features used in 'Monsters and Mice' </a:t>
            </a:r>
            <a:endParaRPr lang="en-US" dirty="0">
              <a:latin typeface="+mj-lt"/>
            </a:endParaRPr>
          </a:p>
        </p:txBody>
      </p:sp>
      <p:sp>
        <p:nvSpPr>
          <p:cNvPr id="5" name="Text Placeholder 4">
            <a:extLst>
              <a:ext uri="{FF2B5EF4-FFF2-40B4-BE49-F238E27FC236}">
                <a16:creationId xmlns:a16="http://schemas.microsoft.com/office/drawing/2014/main" id="{FB52B1DF-9F12-2E53-0297-D931D1062A48}"/>
              </a:ext>
            </a:extLst>
          </p:cNvPr>
          <p:cNvSpPr>
            <a:spLocks noGrp="1"/>
          </p:cNvSpPr>
          <p:nvPr>
            <p:ph type="body" sz="quarter" idx="17"/>
          </p:nvPr>
        </p:nvSpPr>
        <p:spPr/>
        <p:txBody>
          <a:bodyPr/>
          <a:lstStyle/>
          <a:p>
            <a:pPr>
              <a:lnSpc>
                <a:spcPct val="150000"/>
              </a:lnSpc>
            </a:pPr>
            <a:r>
              <a:rPr lang="en-AU" dirty="0">
                <a:effectLst/>
                <a:latin typeface="+mn-lt"/>
                <a:ea typeface="Calibri" panose="020F0502020204030204" pitchFamily="34" charset="0"/>
              </a:rPr>
              <a:t>In ‘Monsters and Mice’, the anthropomorphism is established through direct dialogue which extends for the duration of the narrative. Even though Fries gives the mouse speaking ability, other human characteristics such as movement remains limited. The mouse is described as rising to its back feet, hopping forward and scuttling. This blend of human and animal characteristics is important because it allows the reader to recognise the difference between the animal and human characters.</a:t>
            </a:r>
          </a:p>
          <a:p>
            <a:pPr>
              <a:lnSpc>
                <a:spcPct val="150000"/>
              </a:lnSpc>
            </a:pPr>
            <a:r>
              <a:rPr lang="en-AU" dirty="0">
                <a:effectLst/>
                <a:latin typeface="+mn-lt"/>
                <a:ea typeface="Calibri" panose="020F0502020204030204" pitchFamily="34" charset="0"/>
              </a:rPr>
              <a:t>When anthropomorphism is used in a narrative, the animal characters are often wiser than the human characters. This is the case in ‘Monsters and Mice’ because it allows Fries to develop her message about the village folk being prejudiced.</a:t>
            </a:r>
          </a:p>
          <a:p>
            <a:endParaRPr lang="en-AU" dirty="0">
              <a:latin typeface="+mn-lt"/>
            </a:endParaRPr>
          </a:p>
        </p:txBody>
      </p:sp>
      <p:sp>
        <p:nvSpPr>
          <p:cNvPr id="2" name="Slide Number Placeholder 1">
            <a:extLst>
              <a:ext uri="{FF2B5EF4-FFF2-40B4-BE49-F238E27FC236}">
                <a16:creationId xmlns:a16="http://schemas.microsoft.com/office/drawing/2014/main" id="{A7BE7CF4-91E9-38A7-C7EC-69B086795E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934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3FD1D-0FEA-16D9-958C-B8F0AD73376A}"/>
              </a:ext>
            </a:extLst>
          </p:cNvPr>
          <p:cNvSpPr>
            <a:spLocks noGrp="1"/>
          </p:cNvSpPr>
          <p:nvPr>
            <p:ph type="title"/>
          </p:nvPr>
        </p:nvSpPr>
        <p:spPr/>
        <p:txBody>
          <a:bodyPr/>
          <a:lstStyle/>
          <a:p>
            <a:r>
              <a:rPr lang="en-US">
                <a:latin typeface="+mj-lt"/>
              </a:rPr>
              <a:t>Experimenting with anthropomorphism</a:t>
            </a:r>
            <a:endParaRPr lang="en-AU">
              <a:latin typeface="+mj-lt"/>
            </a:endParaRPr>
          </a:p>
        </p:txBody>
      </p:sp>
      <p:sp>
        <p:nvSpPr>
          <p:cNvPr id="4" name="Text Placeholder 3">
            <a:extLst>
              <a:ext uri="{FF2B5EF4-FFF2-40B4-BE49-F238E27FC236}">
                <a16:creationId xmlns:a16="http://schemas.microsoft.com/office/drawing/2014/main" id="{BC87D1C0-8457-25CE-2C7D-9639FDDB14AB}"/>
              </a:ext>
            </a:extLst>
          </p:cNvPr>
          <p:cNvSpPr>
            <a:spLocks noGrp="1"/>
          </p:cNvSpPr>
          <p:nvPr>
            <p:ph type="body" sz="quarter" idx="18"/>
          </p:nvPr>
        </p:nvSpPr>
        <p:spPr/>
        <p:txBody>
          <a:bodyPr/>
          <a:lstStyle/>
          <a:p>
            <a:r>
              <a:rPr lang="en-AU" dirty="0">
                <a:latin typeface="+mj-lt"/>
                <a:cs typeface="Arial"/>
              </a:rPr>
              <a:t>Language features used in 'Monsters and Mice' </a:t>
            </a:r>
            <a:endParaRPr lang="en-US" dirty="0">
              <a:latin typeface="+mj-lt"/>
              <a:cs typeface="Arial"/>
            </a:endParaRPr>
          </a:p>
        </p:txBody>
      </p:sp>
      <p:sp>
        <p:nvSpPr>
          <p:cNvPr id="5" name="Text Placeholder 4">
            <a:extLst>
              <a:ext uri="{FF2B5EF4-FFF2-40B4-BE49-F238E27FC236}">
                <a16:creationId xmlns:a16="http://schemas.microsoft.com/office/drawing/2014/main" id="{DC7D5F64-09F3-3829-1C4A-A630EE4EA81B}"/>
              </a:ext>
            </a:extLst>
          </p:cNvPr>
          <p:cNvSpPr>
            <a:spLocks noGrp="1"/>
          </p:cNvSpPr>
          <p:nvPr>
            <p:ph type="body" sz="quarter" idx="17"/>
          </p:nvPr>
        </p:nvSpPr>
        <p:spPr/>
        <p:txBody>
          <a:bodyPr/>
          <a:lstStyle/>
          <a:p>
            <a:r>
              <a:rPr lang="en-US" dirty="0">
                <a:latin typeface="+mn-lt"/>
              </a:rPr>
              <a:t>Complete the following activity in your English workbook.</a:t>
            </a:r>
          </a:p>
          <a:p>
            <a:pPr marL="457200" indent="-457200">
              <a:buFont typeface="+mj-lt"/>
              <a:buAutoNum type="arabicPeriod"/>
            </a:pPr>
            <a:r>
              <a:rPr lang="en-US" dirty="0">
                <a:latin typeface="+mn-lt"/>
              </a:rPr>
              <a:t>Choose an animal or insect</a:t>
            </a:r>
          </a:p>
          <a:p>
            <a:pPr marL="457200" indent="-457200">
              <a:buFont typeface="+mj-lt"/>
              <a:buAutoNum type="arabicPeriod"/>
            </a:pPr>
            <a:r>
              <a:rPr lang="en-US" dirty="0">
                <a:latin typeface="+mn-lt"/>
              </a:rPr>
              <a:t>Write a sentence describing the animal or insect for each of the following human interactions:</a:t>
            </a:r>
          </a:p>
          <a:p>
            <a:pPr marL="702900" lvl="4" indent="-342900">
              <a:spcAft>
                <a:spcPts val="1200"/>
              </a:spcAft>
              <a:buAutoNum type="alphaLcParenR"/>
            </a:pPr>
            <a:r>
              <a:rPr lang="en-US" sz="2000" dirty="0">
                <a:latin typeface="+mn-lt"/>
              </a:rPr>
              <a:t>Talking with their best friend</a:t>
            </a:r>
          </a:p>
          <a:p>
            <a:pPr marL="702900" lvl="4" indent="-342900">
              <a:spcAft>
                <a:spcPts val="1200"/>
              </a:spcAft>
              <a:buAutoNum type="alphaLcParenR"/>
            </a:pPr>
            <a:r>
              <a:rPr lang="en-US" sz="2000" dirty="0">
                <a:latin typeface="+mn-lt"/>
              </a:rPr>
              <a:t>Eating their </a:t>
            </a:r>
            <a:r>
              <a:rPr lang="en-US" sz="2000" dirty="0" err="1">
                <a:latin typeface="+mn-lt"/>
              </a:rPr>
              <a:t>favourite</a:t>
            </a:r>
            <a:r>
              <a:rPr lang="en-US" sz="2000" dirty="0">
                <a:latin typeface="+mn-lt"/>
              </a:rPr>
              <a:t> meal</a:t>
            </a:r>
          </a:p>
          <a:p>
            <a:pPr marL="702900" lvl="4" indent="-342900">
              <a:spcAft>
                <a:spcPts val="1200"/>
              </a:spcAft>
              <a:buAutoNum type="alphaLcParenR"/>
            </a:pPr>
            <a:r>
              <a:rPr lang="en-US" sz="2000" dirty="0">
                <a:latin typeface="+mn-lt"/>
              </a:rPr>
              <a:t>Crying because they don’t get what they want</a:t>
            </a:r>
          </a:p>
        </p:txBody>
      </p:sp>
      <p:sp>
        <p:nvSpPr>
          <p:cNvPr id="2" name="Slide Number Placeholder 1">
            <a:extLst>
              <a:ext uri="{FF2B5EF4-FFF2-40B4-BE49-F238E27FC236}">
                <a16:creationId xmlns:a16="http://schemas.microsoft.com/office/drawing/2014/main" id="{C20D794A-B2F3-1C31-A509-CC55C53847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76732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672F9-3437-5226-0833-B669BE72D82F}"/>
              </a:ext>
            </a:extLst>
          </p:cNvPr>
          <p:cNvSpPr>
            <a:spLocks noGrp="1"/>
          </p:cNvSpPr>
          <p:nvPr>
            <p:ph type="title"/>
          </p:nvPr>
        </p:nvSpPr>
        <p:spPr/>
        <p:txBody>
          <a:bodyPr/>
          <a:lstStyle/>
          <a:p>
            <a:r>
              <a:rPr lang="en-US" dirty="0">
                <a:latin typeface="+mj-lt"/>
              </a:rPr>
              <a:t>Allegory</a:t>
            </a:r>
            <a:endParaRPr lang="en-AU" dirty="0">
              <a:latin typeface="+mj-lt"/>
            </a:endParaRPr>
          </a:p>
        </p:txBody>
      </p:sp>
      <p:sp>
        <p:nvSpPr>
          <p:cNvPr id="4" name="Text Placeholder 3">
            <a:extLst>
              <a:ext uri="{FF2B5EF4-FFF2-40B4-BE49-F238E27FC236}">
                <a16:creationId xmlns:a16="http://schemas.microsoft.com/office/drawing/2014/main" id="{DF1D67C6-B34E-E0F8-6D95-6BCAC6ABFAD4}"/>
              </a:ext>
            </a:extLst>
          </p:cNvPr>
          <p:cNvSpPr>
            <a:spLocks noGrp="1"/>
          </p:cNvSpPr>
          <p:nvPr>
            <p:ph type="body" sz="quarter" idx="18"/>
          </p:nvPr>
        </p:nvSpPr>
        <p:spPr/>
        <p:txBody>
          <a:bodyPr/>
          <a:lstStyle/>
          <a:p>
            <a:r>
              <a:rPr lang="en-AU" dirty="0">
                <a:latin typeface="+mj-lt"/>
                <a:cs typeface="Arial"/>
              </a:rPr>
              <a:t>Language features used in 'Monsters and Mice' </a:t>
            </a:r>
            <a:endParaRPr lang="en-US" dirty="0">
              <a:latin typeface="+mj-lt"/>
              <a:cs typeface="Arial"/>
            </a:endParaRPr>
          </a:p>
        </p:txBody>
      </p:sp>
      <p:sp>
        <p:nvSpPr>
          <p:cNvPr id="5" name="Text Placeholder 4">
            <a:extLst>
              <a:ext uri="{FF2B5EF4-FFF2-40B4-BE49-F238E27FC236}">
                <a16:creationId xmlns:a16="http://schemas.microsoft.com/office/drawing/2014/main" id="{D6FF9572-BA7D-767C-4076-C5A1D39689BA}"/>
              </a:ext>
            </a:extLst>
          </p:cNvPr>
          <p:cNvSpPr>
            <a:spLocks noGrp="1"/>
          </p:cNvSpPr>
          <p:nvPr>
            <p:ph type="body" sz="quarter" idx="17"/>
          </p:nvPr>
        </p:nvSpPr>
        <p:spPr/>
        <p:txBody>
          <a:bodyPr/>
          <a:lstStyle/>
          <a:p>
            <a:r>
              <a:rPr lang="en-AU" dirty="0">
                <a:effectLst/>
                <a:latin typeface="+mn-lt"/>
                <a:ea typeface="Calibri" panose="020F0502020204030204" pitchFamily="34" charset="0"/>
              </a:rPr>
              <a:t>The glossary for the </a:t>
            </a:r>
            <a:r>
              <a:rPr lang="en-AU" dirty="0">
                <a:effectLst/>
                <a:latin typeface="+mn-lt"/>
                <a:ea typeface="Calibri" panose="020F0502020204030204" pitchFamily="34" charset="0"/>
                <a:hlinkClick r:id="rId3"/>
              </a:rPr>
              <a:t>English K–10 Syllabus (2012)  </a:t>
            </a:r>
            <a:r>
              <a:rPr lang="en-AU" dirty="0">
                <a:effectLst/>
                <a:latin typeface="+mn-lt"/>
                <a:ea typeface="Calibri" panose="020F0502020204030204" pitchFamily="34" charset="0"/>
              </a:rPr>
              <a:t>defines allegory as ‘A story in prose fiction, poetry, drama or visual language that has more than one level of meaning. The characters, events and situations can represent other characters, events and situations’ (NESA 2012).</a:t>
            </a:r>
          </a:p>
          <a:p>
            <a:endParaRPr lang="en-AU" dirty="0">
              <a:latin typeface="+mn-lt"/>
            </a:endParaRPr>
          </a:p>
        </p:txBody>
      </p:sp>
      <p:sp>
        <p:nvSpPr>
          <p:cNvPr id="2" name="Slide Number Placeholder 1">
            <a:extLst>
              <a:ext uri="{FF2B5EF4-FFF2-40B4-BE49-F238E27FC236}">
                <a16:creationId xmlns:a16="http://schemas.microsoft.com/office/drawing/2014/main" id="{A14D3BB6-B80E-B5EB-A6E2-32647DA614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17099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56D1C-66FC-0F5F-07F5-3E3ADF21B9B7}"/>
              </a:ext>
            </a:extLst>
          </p:cNvPr>
          <p:cNvSpPr>
            <a:spLocks noGrp="1"/>
          </p:cNvSpPr>
          <p:nvPr>
            <p:ph type="title"/>
          </p:nvPr>
        </p:nvSpPr>
        <p:spPr/>
        <p:txBody>
          <a:bodyPr/>
          <a:lstStyle/>
          <a:p>
            <a:r>
              <a:rPr lang="en-US">
                <a:latin typeface="+mj-lt"/>
              </a:rPr>
              <a:t>Allegory in ‘Monsters and Mice’</a:t>
            </a:r>
            <a:endParaRPr lang="en-AU">
              <a:latin typeface="+mj-lt"/>
            </a:endParaRPr>
          </a:p>
        </p:txBody>
      </p:sp>
      <p:sp>
        <p:nvSpPr>
          <p:cNvPr id="4" name="Text Placeholder 3">
            <a:extLst>
              <a:ext uri="{FF2B5EF4-FFF2-40B4-BE49-F238E27FC236}">
                <a16:creationId xmlns:a16="http://schemas.microsoft.com/office/drawing/2014/main" id="{2D461EF8-58E9-D2A7-D42D-2A8A0D363980}"/>
              </a:ext>
            </a:extLst>
          </p:cNvPr>
          <p:cNvSpPr>
            <a:spLocks noGrp="1"/>
          </p:cNvSpPr>
          <p:nvPr>
            <p:ph type="body" sz="quarter" idx="18"/>
          </p:nvPr>
        </p:nvSpPr>
        <p:spPr/>
        <p:txBody>
          <a:bodyPr/>
          <a:lstStyle/>
          <a:p>
            <a:r>
              <a:rPr lang="en-AU" dirty="0">
                <a:latin typeface="+mj-lt"/>
              </a:rPr>
              <a:t>Language features used in 'Monsters and Mice' </a:t>
            </a:r>
            <a:endParaRPr lang="en-US" dirty="0">
              <a:latin typeface="+mj-lt"/>
            </a:endParaRPr>
          </a:p>
        </p:txBody>
      </p:sp>
      <p:sp>
        <p:nvSpPr>
          <p:cNvPr id="5" name="Text Placeholder 4">
            <a:extLst>
              <a:ext uri="{FF2B5EF4-FFF2-40B4-BE49-F238E27FC236}">
                <a16:creationId xmlns:a16="http://schemas.microsoft.com/office/drawing/2014/main" id="{A8EC2215-130B-8374-611E-993BF4D24B9B}"/>
              </a:ext>
            </a:extLst>
          </p:cNvPr>
          <p:cNvSpPr>
            <a:spLocks noGrp="1"/>
          </p:cNvSpPr>
          <p:nvPr>
            <p:ph type="body" sz="quarter" idx="17"/>
          </p:nvPr>
        </p:nvSpPr>
        <p:spPr/>
        <p:txBody>
          <a:bodyPr/>
          <a:lstStyle/>
          <a:p>
            <a:pPr>
              <a:lnSpc>
                <a:spcPct val="150000"/>
              </a:lnSpc>
            </a:pPr>
            <a:r>
              <a:rPr lang="en-US" dirty="0">
                <a:effectLst/>
                <a:latin typeface="+mn-lt"/>
                <a:ea typeface="Calibri" panose="020F0502020204030204" pitchFamily="34" charset="0"/>
              </a:rPr>
              <a:t>Common examples of this narrative type is a fable, such as ‘Monsters and Mice’. In this narrative, Emily Fries’ representation of ideas and attitudes is represented in a layered way and built up with comparison. Consider these statements about how the text uses comparison to build the allegory.</a:t>
            </a:r>
          </a:p>
          <a:p>
            <a:pPr>
              <a:lnSpc>
                <a:spcPct val="150000"/>
              </a:lnSpc>
            </a:pPr>
            <a:r>
              <a:rPr lang="en-US" dirty="0">
                <a:effectLst/>
                <a:latin typeface="+mn-lt"/>
                <a:ea typeface="Calibri" panose="020F0502020204030204" pitchFamily="34" charset="0"/>
              </a:rPr>
              <a:t>This comparison is of the perception the young narrator and the reality she discovers at the end. The narrator and her community represent society who judge others before they know the truth. They are the ‘real’ monsters in the text. The Mouse, who is misjudged by the community, represents the victim of prejudice.</a:t>
            </a:r>
          </a:p>
        </p:txBody>
      </p:sp>
      <p:sp>
        <p:nvSpPr>
          <p:cNvPr id="2" name="Slide Number Placeholder 1">
            <a:extLst>
              <a:ext uri="{FF2B5EF4-FFF2-40B4-BE49-F238E27FC236}">
                <a16:creationId xmlns:a16="http://schemas.microsoft.com/office/drawing/2014/main" id="{3B998D3D-BDF2-C203-544D-0DF5A93301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41639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DC29-C86A-D4F9-B26F-CDD49BD54F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D39D3B-E1D8-75CD-8259-C65787D0F553}"/>
              </a:ext>
            </a:extLst>
          </p:cNvPr>
          <p:cNvSpPr>
            <a:spLocks noGrp="1"/>
          </p:cNvSpPr>
          <p:nvPr>
            <p:ph type="title"/>
          </p:nvPr>
        </p:nvSpPr>
        <p:spPr/>
        <p:txBody>
          <a:bodyPr/>
          <a:lstStyle/>
          <a:p>
            <a:r>
              <a:rPr lang="en-US" dirty="0">
                <a:latin typeface="+mj-lt"/>
              </a:rPr>
              <a:t>Visual imagery </a:t>
            </a:r>
            <a:endParaRPr lang="en-AU" dirty="0">
              <a:latin typeface="+mj-lt"/>
            </a:endParaRPr>
          </a:p>
        </p:txBody>
      </p:sp>
      <p:sp>
        <p:nvSpPr>
          <p:cNvPr id="4" name="Text Placeholder 3">
            <a:extLst>
              <a:ext uri="{FF2B5EF4-FFF2-40B4-BE49-F238E27FC236}">
                <a16:creationId xmlns:a16="http://schemas.microsoft.com/office/drawing/2014/main" id="{65C676B5-0A30-5499-B91F-C91FF9C64B93}"/>
              </a:ext>
            </a:extLst>
          </p:cNvPr>
          <p:cNvSpPr>
            <a:spLocks noGrp="1"/>
          </p:cNvSpPr>
          <p:nvPr>
            <p:ph type="body" sz="quarter" idx="18"/>
          </p:nvPr>
        </p:nvSpPr>
        <p:spPr/>
        <p:txBody>
          <a:bodyPr/>
          <a:lstStyle/>
          <a:p>
            <a:r>
              <a:rPr lang="en-AU" dirty="0">
                <a:latin typeface="+mj-lt"/>
              </a:rPr>
              <a:t>Language features used in 'Monsters and Mice' </a:t>
            </a:r>
            <a:endParaRPr lang="en-US" dirty="0">
              <a:latin typeface="+mj-lt"/>
            </a:endParaRPr>
          </a:p>
        </p:txBody>
      </p:sp>
      <p:sp>
        <p:nvSpPr>
          <p:cNvPr id="5" name="Text Placeholder 4">
            <a:extLst>
              <a:ext uri="{FF2B5EF4-FFF2-40B4-BE49-F238E27FC236}">
                <a16:creationId xmlns:a16="http://schemas.microsoft.com/office/drawing/2014/main" id="{0F5E1097-86D6-E3D6-8AF8-F499ED4F65AF}"/>
              </a:ext>
            </a:extLst>
          </p:cNvPr>
          <p:cNvSpPr>
            <a:spLocks noGrp="1"/>
          </p:cNvSpPr>
          <p:nvPr>
            <p:ph type="body" sz="quarter" idx="17"/>
          </p:nvPr>
        </p:nvSpPr>
        <p:spPr>
          <a:xfrm>
            <a:off x="360000" y="1567086"/>
            <a:ext cx="11484000" cy="2016983"/>
          </a:xfrm>
        </p:spPr>
        <p:txBody>
          <a:bodyPr/>
          <a:lstStyle/>
          <a:p>
            <a:pPr>
              <a:lnSpc>
                <a:spcPct val="150000"/>
              </a:lnSpc>
            </a:pPr>
            <a:r>
              <a:rPr lang="en-US" dirty="0">
                <a:effectLst/>
                <a:latin typeface="+mn-lt"/>
                <a:ea typeface="Calibri" panose="020F0502020204030204" pitchFamily="34" charset="0"/>
              </a:rPr>
              <a:t>Imagery is used in imaginative writing because it evokes a physical reaction in the responder. The most common type of imagery is visual.</a:t>
            </a:r>
          </a:p>
          <a:p>
            <a:pPr>
              <a:lnSpc>
                <a:spcPct val="150000"/>
              </a:lnSpc>
            </a:pPr>
            <a:r>
              <a:rPr lang="en-US" dirty="0">
                <a:latin typeface="+mn-lt"/>
                <a:ea typeface="Calibri" panose="020F0502020204030204" pitchFamily="34" charset="0"/>
              </a:rPr>
              <a:t>Visual imagery uses a range of adjectives and verbs to ‘paint a picture’. Look at the examples below of how careful word choice can change the ‘feeling’ of a word.</a:t>
            </a:r>
          </a:p>
          <a:p>
            <a:pPr>
              <a:lnSpc>
                <a:spcPct val="150000"/>
              </a:lnSpc>
            </a:pPr>
            <a:endParaRPr lang="en-US" dirty="0">
              <a:latin typeface="+mn-lt"/>
              <a:ea typeface="Calibri" panose="020F0502020204030204" pitchFamily="34" charset="0"/>
            </a:endParaRPr>
          </a:p>
          <a:p>
            <a:pPr>
              <a:lnSpc>
                <a:spcPct val="150000"/>
              </a:lnSpc>
            </a:pPr>
            <a:endParaRPr lang="en-US" dirty="0">
              <a:effectLst/>
              <a:latin typeface="+mn-lt"/>
              <a:ea typeface="Calibri" panose="020F0502020204030204" pitchFamily="34" charset="0"/>
            </a:endParaRPr>
          </a:p>
        </p:txBody>
      </p:sp>
      <p:graphicFrame>
        <p:nvGraphicFramePr>
          <p:cNvPr id="6" name="Table 5">
            <a:extLst>
              <a:ext uri="{FF2B5EF4-FFF2-40B4-BE49-F238E27FC236}">
                <a16:creationId xmlns:a16="http://schemas.microsoft.com/office/drawing/2014/main" id="{00C5EFAD-7E54-B362-CF7C-16135E8449E2}"/>
              </a:ext>
            </a:extLst>
          </p:cNvPr>
          <p:cNvGraphicFramePr>
            <a:graphicFrameLocks noGrp="1"/>
          </p:cNvGraphicFramePr>
          <p:nvPr>
            <p:extLst>
              <p:ext uri="{D42A27DB-BD31-4B8C-83A1-F6EECF244321}">
                <p14:modId xmlns:p14="http://schemas.microsoft.com/office/powerpoint/2010/main" val="2053510419"/>
              </p:ext>
            </p:extLst>
          </p:nvPr>
        </p:nvGraphicFramePr>
        <p:xfrm>
          <a:off x="389028" y="3655521"/>
          <a:ext cx="10990172" cy="2860480"/>
        </p:xfrm>
        <a:graphic>
          <a:graphicData uri="http://schemas.openxmlformats.org/drawingml/2006/table">
            <a:tbl>
              <a:tblPr firstRow="1" bandRow="1">
                <a:tableStyleId>{B301B821-A1FF-4177-AEE7-76D212191A09}</a:tableStyleId>
              </a:tblPr>
              <a:tblGrid>
                <a:gridCol w="3842968">
                  <a:extLst>
                    <a:ext uri="{9D8B030D-6E8A-4147-A177-3AD203B41FA5}">
                      <a16:colId xmlns:a16="http://schemas.microsoft.com/office/drawing/2014/main" val="366139229"/>
                    </a:ext>
                  </a:extLst>
                </a:gridCol>
                <a:gridCol w="7147204">
                  <a:extLst>
                    <a:ext uri="{9D8B030D-6E8A-4147-A177-3AD203B41FA5}">
                      <a16:colId xmlns:a16="http://schemas.microsoft.com/office/drawing/2014/main" val="3433844002"/>
                    </a:ext>
                  </a:extLst>
                </a:gridCol>
              </a:tblGrid>
              <a:tr h="582569">
                <a:tc>
                  <a:txBody>
                    <a:bodyPr/>
                    <a:lstStyle/>
                    <a:p>
                      <a:pPr marL="108000">
                        <a:lnSpc>
                          <a:spcPct val="150000"/>
                        </a:lnSpc>
                      </a:pPr>
                      <a:r>
                        <a:rPr lang="en-AU" b="1" dirty="0"/>
                        <a:t>Original sentence</a:t>
                      </a:r>
                      <a:endParaRPr lang="en-AU" b="1" dirty="0">
                        <a:latin typeface="+mj-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pPr>
                      <a:r>
                        <a:rPr lang="en-AU" b="1" dirty="0"/>
                        <a:t>Sentence using visual imagery</a:t>
                      </a:r>
                      <a:endParaRPr lang="en-AU" b="1" dirty="0">
                        <a:latin typeface="+mj-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6466438"/>
                  </a:ext>
                </a:extLst>
              </a:tr>
              <a:tr h="582569">
                <a:tc>
                  <a:txBody>
                    <a:bodyPr/>
                    <a:lstStyle/>
                    <a:p>
                      <a:pPr marL="108000">
                        <a:lnSpc>
                          <a:spcPct val="150000"/>
                        </a:lnSpc>
                      </a:pPr>
                      <a:r>
                        <a:rPr lang="en-AU" b="0" dirty="0"/>
                        <a:t>A bright star was in the sky.</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pPr>
                      <a:r>
                        <a:rPr lang="en-AU" b="0" dirty="0"/>
                        <a:t>A </a:t>
                      </a:r>
                      <a:r>
                        <a:rPr lang="en-AU" b="1" dirty="0">
                          <a:solidFill>
                            <a:srgbClr val="C00000"/>
                          </a:solidFill>
                        </a:rPr>
                        <a:t>shimmering</a:t>
                      </a:r>
                      <a:r>
                        <a:rPr lang="en-AU" b="0" dirty="0"/>
                        <a:t> star </a:t>
                      </a:r>
                      <a:r>
                        <a:rPr lang="en-AU" b="1" dirty="0">
                          <a:solidFill>
                            <a:srgbClr val="C00000"/>
                          </a:solidFill>
                        </a:rPr>
                        <a:t>hung</a:t>
                      </a:r>
                      <a:r>
                        <a:rPr lang="en-AU" b="0" dirty="0">
                          <a:solidFill>
                            <a:srgbClr val="C00000"/>
                          </a:solidFill>
                        </a:rPr>
                        <a:t> </a:t>
                      </a:r>
                      <a:r>
                        <a:rPr lang="en-AU" b="0" dirty="0"/>
                        <a:t>in the night sky.</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729631"/>
                  </a:ext>
                </a:extLst>
              </a:tr>
              <a:tr h="1112773">
                <a:tc>
                  <a:txBody>
                    <a:bodyPr/>
                    <a:lstStyle/>
                    <a:p>
                      <a:pPr marL="108000">
                        <a:lnSpc>
                          <a:spcPct val="150000"/>
                        </a:lnSpc>
                      </a:pPr>
                      <a:r>
                        <a:rPr lang="en-AU" b="0" dirty="0"/>
                        <a:t>The little boy held his toy.</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pPr>
                      <a:r>
                        <a:rPr lang="en-AU" b="0" dirty="0"/>
                        <a:t>The </a:t>
                      </a:r>
                      <a:r>
                        <a:rPr lang="en-AU" b="1" dirty="0">
                          <a:solidFill>
                            <a:srgbClr val="C00000"/>
                          </a:solidFill>
                        </a:rPr>
                        <a:t>scrap of a </a:t>
                      </a:r>
                      <a:r>
                        <a:rPr lang="en-AU" b="0" dirty="0"/>
                        <a:t>boy </a:t>
                      </a:r>
                      <a:r>
                        <a:rPr lang="en-AU" b="1" dirty="0">
                          <a:solidFill>
                            <a:srgbClr val="C00000"/>
                          </a:solidFill>
                        </a:rPr>
                        <a:t>clung ferociously </a:t>
                      </a:r>
                      <a:r>
                        <a:rPr lang="en-AU" b="0" dirty="0"/>
                        <a:t>to his </a:t>
                      </a:r>
                      <a:r>
                        <a:rPr lang="en-AU" b="1" dirty="0">
                          <a:solidFill>
                            <a:srgbClr val="C00000"/>
                          </a:solidFill>
                        </a:rPr>
                        <a:t>worn and ragged </a:t>
                      </a:r>
                      <a:r>
                        <a:rPr lang="en-AU" b="0" dirty="0"/>
                        <a:t>toy.</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85611"/>
                  </a:ext>
                </a:extLst>
              </a:tr>
              <a:tr h="582569">
                <a:tc>
                  <a:txBody>
                    <a:bodyPr/>
                    <a:lstStyle/>
                    <a:p>
                      <a:pPr marL="108000">
                        <a:lnSpc>
                          <a:spcPct val="150000"/>
                        </a:lnSpc>
                      </a:pPr>
                      <a:r>
                        <a:rPr lang="en-AU" b="0" dirty="0"/>
                        <a:t>The cat sat on the rug.</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pPr>
                      <a:endParaRPr lang="en-AU" b="0"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0554314"/>
                  </a:ext>
                </a:extLst>
              </a:tr>
            </a:tbl>
          </a:graphicData>
        </a:graphic>
      </p:graphicFrame>
      <p:sp>
        <p:nvSpPr>
          <p:cNvPr id="2" name="Slide Number Placeholder 1">
            <a:extLst>
              <a:ext uri="{FF2B5EF4-FFF2-40B4-BE49-F238E27FC236}">
                <a16:creationId xmlns:a16="http://schemas.microsoft.com/office/drawing/2014/main" id="{3F480477-BCF7-9E75-099E-9E0919019E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7687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80C3F-544C-E9B4-CCE0-07AAEA1B73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EFABFC-A96B-16DD-9E97-381180DAE26D}"/>
              </a:ext>
            </a:extLst>
          </p:cNvPr>
          <p:cNvSpPr>
            <a:spLocks noGrp="1"/>
          </p:cNvSpPr>
          <p:nvPr>
            <p:ph type="title"/>
          </p:nvPr>
        </p:nvSpPr>
        <p:spPr/>
        <p:txBody>
          <a:bodyPr/>
          <a:lstStyle/>
          <a:p>
            <a:r>
              <a:rPr lang="en-US" dirty="0">
                <a:latin typeface="+mj-lt"/>
              </a:rPr>
              <a:t>Purposeful dialogue </a:t>
            </a:r>
            <a:endParaRPr lang="en-AU" dirty="0">
              <a:latin typeface="+mj-lt"/>
            </a:endParaRPr>
          </a:p>
        </p:txBody>
      </p:sp>
      <p:sp>
        <p:nvSpPr>
          <p:cNvPr id="4" name="Text Placeholder 3">
            <a:extLst>
              <a:ext uri="{FF2B5EF4-FFF2-40B4-BE49-F238E27FC236}">
                <a16:creationId xmlns:a16="http://schemas.microsoft.com/office/drawing/2014/main" id="{72A62CA5-497C-B878-22AB-2047B87953EC}"/>
              </a:ext>
            </a:extLst>
          </p:cNvPr>
          <p:cNvSpPr>
            <a:spLocks noGrp="1"/>
          </p:cNvSpPr>
          <p:nvPr>
            <p:ph type="body" sz="quarter" idx="18"/>
          </p:nvPr>
        </p:nvSpPr>
        <p:spPr/>
        <p:txBody>
          <a:bodyPr/>
          <a:lstStyle/>
          <a:p>
            <a:r>
              <a:rPr lang="en-AU" dirty="0">
                <a:latin typeface="+mj-lt"/>
              </a:rPr>
              <a:t>Language features used in 'Monsters and Mice' </a:t>
            </a:r>
            <a:endParaRPr lang="en-US" dirty="0">
              <a:latin typeface="+mj-lt"/>
            </a:endParaRPr>
          </a:p>
        </p:txBody>
      </p:sp>
      <p:sp>
        <p:nvSpPr>
          <p:cNvPr id="5" name="Text Placeholder 4">
            <a:extLst>
              <a:ext uri="{FF2B5EF4-FFF2-40B4-BE49-F238E27FC236}">
                <a16:creationId xmlns:a16="http://schemas.microsoft.com/office/drawing/2014/main" id="{1F2E33F6-4EA5-22A2-5DD0-F46285AB5D1F}"/>
              </a:ext>
            </a:extLst>
          </p:cNvPr>
          <p:cNvSpPr>
            <a:spLocks noGrp="1"/>
          </p:cNvSpPr>
          <p:nvPr>
            <p:ph type="body" sz="quarter" idx="17"/>
          </p:nvPr>
        </p:nvSpPr>
        <p:spPr>
          <a:xfrm>
            <a:off x="360000" y="1567086"/>
            <a:ext cx="11484000" cy="1830579"/>
          </a:xfrm>
        </p:spPr>
        <p:txBody>
          <a:bodyPr/>
          <a:lstStyle/>
          <a:p>
            <a:pPr>
              <a:lnSpc>
                <a:spcPct val="150000"/>
              </a:lnSpc>
            </a:pPr>
            <a:r>
              <a:rPr lang="en-US" dirty="0">
                <a:effectLst/>
                <a:latin typeface="+mn-lt"/>
                <a:ea typeface="Calibri" panose="020F0502020204030204" pitchFamily="34" charset="0"/>
              </a:rPr>
              <a:t>The main purpose of dialogue is to advance the plot. Purposeful dialogue is dialogue that achieves a clear purpose of adding extra information to guide the narrative. It should </a:t>
            </a:r>
            <a:r>
              <a:rPr lang="en-US" dirty="0">
                <a:latin typeface="+mn-lt"/>
                <a:ea typeface="Calibri" panose="020F0502020204030204" pitchFamily="34" charset="0"/>
              </a:rPr>
              <a:t>tell the reader something about what the character is doing, thinking or feeling in relation to plot progression and not just add something for the sake of speaking.</a:t>
            </a:r>
          </a:p>
          <a:p>
            <a:pPr>
              <a:lnSpc>
                <a:spcPct val="150000"/>
              </a:lnSpc>
            </a:pPr>
            <a:endParaRPr lang="en-US" dirty="0">
              <a:latin typeface="+mn-lt"/>
              <a:ea typeface="Calibri" panose="020F0502020204030204" pitchFamily="34" charset="0"/>
            </a:endParaRPr>
          </a:p>
          <a:p>
            <a:pPr marL="342900" indent="-342900">
              <a:lnSpc>
                <a:spcPct val="150000"/>
              </a:lnSpc>
              <a:buFont typeface="Arial" panose="020B0604020202020204" pitchFamily="34" charset="0"/>
              <a:buChar char="•"/>
            </a:pPr>
            <a:endParaRPr lang="en-US" dirty="0">
              <a:latin typeface="+mn-lt"/>
              <a:ea typeface="Calibri" panose="020F0502020204030204" pitchFamily="34" charset="0"/>
            </a:endParaRPr>
          </a:p>
          <a:p>
            <a:pPr>
              <a:lnSpc>
                <a:spcPct val="150000"/>
              </a:lnSpc>
            </a:pPr>
            <a:endParaRPr lang="en-US" dirty="0">
              <a:effectLst/>
              <a:latin typeface="+mn-lt"/>
              <a:ea typeface="Calibri" panose="020F0502020204030204" pitchFamily="34" charset="0"/>
            </a:endParaRPr>
          </a:p>
        </p:txBody>
      </p:sp>
      <p:graphicFrame>
        <p:nvGraphicFramePr>
          <p:cNvPr id="6" name="Table 5">
            <a:extLst>
              <a:ext uri="{FF2B5EF4-FFF2-40B4-BE49-F238E27FC236}">
                <a16:creationId xmlns:a16="http://schemas.microsoft.com/office/drawing/2014/main" id="{8BA635C9-6F65-A632-3BF1-5B64F61978F9}"/>
              </a:ext>
            </a:extLst>
          </p:cNvPr>
          <p:cNvGraphicFramePr>
            <a:graphicFrameLocks noGrp="1"/>
          </p:cNvGraphicFramePr>
          <p:nvPr>
            <p:extLst>
              <p:ext uri="{D42A27DB-BD31-4B8C-83A1-F6EECF244321}">
                <p14:modId xmlns:p14="http://schemas.microsoft.com/office/powerpoint/2010/main" val="416051005"/>
              </p:ext>
            </p:extLst>
          </p:nvPr>
        </p:nvGraphicFramePr>
        <p:xfrm>
          <a:off x="359998" y="3460336"/>
          <a:ext cx="11135315" cy="3037664"/>
        </p:xfrm>
        <a:graphic>
          <a:graphicData uri="http://schemas.openxmlformats.org/drawingml/2006/table">
            <a:tbl>
              <a:tblPr firstRow="1" bandRow="1">
                <a:tableStyleId>{B301B821-A1FF-4177-AEE7-76D212191A09}</a:tableStyleId>
              </a:tblPr>
              <a:tblGrid>
                <a:gridCol w="3597563">
                  <a:extLst>
                    <a:ext uri="{9D8B030D-6E8A-4147-A177-3AD203B41FA5}">
                      <a16:colId xmlns:a16="http://schemas.microsoft.com/office/drawing/2014/main" val="2664072984"/>
                    </a:ext>
                  </a:extLst>
                </a:gridCol>
                <a:gridCol w="7537752">
                  <a:extLst>
                    <a:ext uri="{9D8B030D-6E8A-4147-A177-3AD203B41FA5}">
                      <a16:colId xmlns:a16="http://schemas.microsoft.com/office/drawing/2014/main" val="2348123150"/>
                    </a:ext>
                  </a:extLst>
                </a:gridCol>
              </a:tblGrid>
              <a:tr h="536924">
                <a:tc>
                  <a:txBody>
                    <a:bodyPr/>
                    <a:lstStyle/>
                    <a:p>
                      <a:pPr marL="108000"/>
                      <a:r>
                        <a:rPr lang="en-AU" dirty="0"/>
                        <a:t>Dialogue</a:t>
                      </a:r>
                      <a:endParaRPr lang="en-AU" dirty="0">
                        <a:latin typeface="+mj-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r>
                        <a:rPr lang="en-AU" dirty="0"/>
                        <a:t>Purposeful dialogue</a:t>
                      </a:r>
                      <a:endParaRPr lang="en-AU" dirty="0">
                        <a:latin typeface="+mj-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27021450"/>
                  </a:ext>
                </a:extLst>
              </a:tr>
              <a:tr h="1250370">
                <a:tc>
                  <a:txBody>
                    <a:bodyPr/>
                    <a:lstStyle/>
                    <a:p>
                      <a:pPr marL="108000">
                        <a:lnSpc>
                          <a:spcPct val="150000"/>
                        </a:lnSpc>
                        <a:spcAft>
                          <a:spcPts val="1200"/>
                        </a:spcAft>
                      </a:pPr>
                      <a:r>
                        <a:rPr lang="en-AU" dirty="0"/>
                        <a:t>‘I am cold,’ said the Freda.</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Aft>
                          <a:spcPts val="1200"/>
                        </a:spcAft>
                      </a:pPr>
                      <a:r>
                        <a:rPr lang="en-AU" dirty="0"/>
                        <a:t>‘I can’t stop shivering,’ gasped Freda as she plodded through the snow desperately searching for the safety of the shack.</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9620348"/>
                  </a:ext>
                </a:extLst>
              </a:tr>
              <a:tr h="1250370">
                <a:tc>
                  <a:txBody>
                    <a:bodyPr/>
                    <a:lstStyle/>
                    <a:p>
                      <a:pPr marL="108000">
                        <a:lnSpc>
                          <a:spcPct val="150000"/>
                        </a:lnSpc>
                        <a:spcAft>
                          <a:spcPts val="1200"/>
                        </a:spcAft>
                      </a:pPr>
                      <a:r>
                        <a:rPr lang="en-AU" dirty="0"/>
                        <a:t>‘Can I share your food?’ Robin asked.</a:t>
                      </a: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Aft>
                          <a:spcPts val="1200"/>
                        </a:spcAft>
                      </a:pPr>
                      <a:r>
                        <a:rPr lang="en-AU" dirty="0"/>
                        <a:t>Robin peered up hopefully at the man as she uttered, ‘Please, can I have a scrap of food?’</a:t>
                      </a: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9070598"/>
                  </a:ext>
                </a:extLst>
              </a:tr>
            </a:tbl>
          </a:graphicData>
        </a:graphic>
      </p:graphicFrame>
      <p:sp>
        <p:nvSpPr>
          <p:cNvPr id="2" name="Slide Number Placeholder 1">
            <a:extLst>
              <a:ext uri="{FF2B5EF4-FFF2-40B4-BE49-F238E27FC236}">
                <a16:creationId xmlns:a16="http://schemas.microsoft.com/office/drawing/2014/main" id="{C5C605CE-9805-3B04-8565-9E22DAE877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32325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688A-CB4C-4170-8E5A-30379363F3AD}"/>
              </a:ext>
            </a:extLst>
          </p:cNvPr>
          <p:cNvSpPr>
            <a:spLocks noGrp="1"/>
          </p:cNvSpPr>
          <p:nvPr>
            <p:ph type="ctrTitle"/>
          </p:nvPr>
        </p:nvSpPr>
        <p:spPr/>
        <p:txBody>
          <a:bodyPr/>
          <a:lstStyle/>
          <a:p>
            <a:r>
              <a:rPr lang="en-AU">
                <a:latin typeface="+mj-lt"/>
              </a:rPr>
              <a:t>Annotating the text </a:t>
            </a:r>
          </a:p>
        </p:txBody>
      </p:sp>
    </p:spTree>
    <p:extLst>
      <p:ext uri="{BB962C8B-B14F-4D97-AF65-F5344CB8AC3E}">
        <p14:creationId xmlns:p14="http://schemas.microsoft.com/office/powerpoint/2010/main" val="39737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BED77-E872-23A0-0852-6F6D4340FF26}"/>
              </a:ext>
            </a:extLst>
          </p:cNvPr>
          <p:cNvSpPr>
            <a:spLocks noGrp="1"/>
          </p:cNvSpPr>
          <p:nvPr>
            <p:ph type="title"/>
          </p:nvPr>
        </p:nvSpPr>
        <p:spPr/>
        <p:txBody>
          <a:bodyPr/>
          <a:lstStyle/>
          <a:p>
            <a:r>
              <a:rPr lang="en-US">
                <a:latin typeface="+mj-lt"/>
              </a:rPr>
              <a:t>Focus on narrative purpose or thematic concern</a:t>
            </a:r>
            <a:endParaRPr lang="en-AU">
              <a:latin typeface="+mj-lt"/>
            </a:endParaRPr>
          </a:p>
        </p:txBody>
      </p:sp>
      <p:sp>
        <p:nvSpPr>
          <p:cNvPr id="4" name="Text Placeholder 3">
            <a:extLst>
              <a:ext uri="{FF2B5EF4-FFF2-40B4-BE49-F238E27FC236}">
                <a16:creationId xmlns:a16="http://schemas.microsoft.com/office/drawing/2014/main" id="{EC5492B0-4C6B-5FE5-EB7E-6F6841794399}"/>
              </a:ext>
            </a:extLst>
          </p:cNvPr>
          <p:cNvSpPr>
            <a:spLocks noGrp="1"/>
          </p:cNvSpPr>
          <p:nvPr>
            <p:ph type="body" sz="quarter" idx="18"/>
          </p:nvPr>
        </p:nvSpPr>
        <p:spPr/>
        <p:txBody>
          <a:bodyPr/>
          <a:lstStyle/>
          <a:p>
            <a:r>
              <a:rPr lang="en-AU">
                <a:latin typeface="+mj-lt"/>
              </a:rPr>
              <a:t>Type of purposeful annotation</a:t>
            </a:r>
          </a:p>
        </p:txBody>
      </p:sp>
      <p:sp>
        <p:nvSpPr>
          <p:cNvPr id="5" name="Text Placeholder 4">
            <a:extLst>
              <a:ext uri="{FF2B5EF4-FFF2-40B4-BE49-F238E27FC236}">
                <a16:creationId xmlns:a16="http://schemas.microsoft.com/office/drawing/2014/main" id="{94BEC2BD-4D85-2CB4-46F8-24530534DAA8}"/>
              </a:ext>
            </a:extLst>
          </p:cNvPr>
          <p:cNvSpPr>
            <a:spLocks noGrp="1"/>
          </p:cNvSpPr>
          <p:nvPr>
            <p:ph type="body" sz="quarter" idx="17"/>
          </p:nvPr>
        </p:nvSpPr>
        <p:spPr/>
        <p:txBody>
          <a:bodyPr/>
          <a:lstStyle/>
          <a:p>
            <a:r>
              <a:rPr lang="en-US" dirty="0">
                <a:latin typeface="+mn-lt"/>
              </a:rPr>
              <a:t>Focus on tracking the narrative purpose or thematic concern – to annotate the text with this focus, you will need to have already developed a clear understanding of the purpose or theme. On re-reading the text, you would identify the quotes which build or add to the thematic concern and make a note about what the composer is doing at this point in the narrative.</a:t>
            </a:r>
          </a:p>
          <a:p>
            <a:pPr marL="457200" indent="-457200">
              <a:buFont typeface="+mj-lt"/>
              <a:buAutoNum type="arabicPeriod"/>
            </a:pPr>
            <a:r>
              <a:rPr lang="en-US" dirty="0">
                <a:latin typeface="+mn-lt"/>
              </a:rPr>
              <a:t>Identify the quotes that build the theme or overall message of this text.</a:t>
            </a:r>
          </a:p>
          <a:p>
            <a:pPr marL="457200" indent="-457200">
              <a:buFont typeface="+mj-lt"/>
              <a:buAutoNum type="arabicPeriod"/>
            </a:pPr>
            <a:r>
              <a:rPr lang="en-US" dirty="0">
                <a:latin typeface="+mn-lt"/>
              </a:rPr>
              <a:t>Make notes about the author’s purpose.</a:t>
            </a:r>
          </a:p>
          <a:p>
            <a:endParaRPr lang="en-AU" dirty="0">
              <a:latin typeface="+mn-lt"/>
            </a:endParaRPr>
          </a:p>
        </p:txBody>
      </p:sp>
      <p:sp>
        <p:nvSpPr>
          <p:cNvPr id="2" name="Slide Number Placeholder 1">
            <a:extLst>
              <a:ext uri="{FF2B5EF4-FFF2-40B4-BE49-F238E27FC236}">
                <a16:creationId xmlns:a16="http://schemas.microsoft.com/office/drawing/2014/main" id="{1BA26587-79B2-CA9A-12C8-11489FFEA0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3576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B7427-B00E-72D5-1E47-D3A78A37F04F}"/>
              </a:ext>
            </a:extLst>
          </p:cNvPr>
          <p:cNvSpPr>
            <a:spLocks noGrp="1"/>
          </p:cNvSpPr>
          <p:nvPr>
            <p:ph type="title"/>
          </p:nvPr>
        </p:nvSpPr>
        <p:spPr/>
        <p:txBody>
          <a:bodyPr/>
          <a:lstStyle/>
          <a:p>
            <a:r>
              <a:rPr lang="en-US">
                <a:latin typeface="+mj-lt"/>
              </a:rPr>
              <a:t>Focus on narrative conventions</a:t>
            </a:r>
            <a:endParaRPr lang="en-AU">
              <a:latin typeface="+mj-lt"/>
            </a:endParaRPr>
          </a:p>
        </p:txBody>
      </p:sp>
      <p:sp>
        <p:nvSpPr>
          <p:cNvPr id="4" name="Text Placeholder 3">
            <a:extLst>
              <a:ext uri="{FF2B5EF4-FFF2-40B4-BE49-F238E27FC236}">
                <a16:creationId xmlns:a16="http://schemas.microsoft.com/office/drawing/2014/main" id="{DEC4AED5-CF1A-BEE0-EA56-9A0117958C48}"/>
              </a:ext>
            </a:extLst>
          </p:cNvPr>
          <p:cNvSpPr>
            <a:spLocks noGrp="1"/>
          </p:cNvSpPr>
          <p:nvPr>
            <p:ph type="body" sz="quarter" idx="18"/>
          </p:nvPr>
        </p:nvSpPr>
        <p:spPr/>
        <p:txBody>
          <a:bodyPr/>
          <a:lstStyle/>
          <a:p>
            <a:r>
              <a:rPr lang="en-AU">
                <a:latin typeface="+mj-lt"/>
              </a:rPr>
              <a:t>Type of purposeful annotation</a:t>
            </a:r>
          </a:p>
        </p:txBody>
      </p:sp>
      <p:sp>
        <p:nvSpPr>
          <p:cNvPr id="5" name="Text Placeholder 4">
            <a:extLst>
              <a:ext uri="{FF2B5EF4-FFF2-40B4-BE49-F238E27FC236}">
                <a16:creationId xmlns:a16="http://schemas.microsoft.com/office/drawing/2014/main" id="{3BE5B7BD-B1A4-D597-2D99-934BEE753C4D}"/>
              </a:ext>
            </a:extLst>
          </p:cNvPr>
          <p:cNvSpPr>
            <a:spLocks noGrp="1"/>
          </p:cNvSpPr>
          <p:nvPr>
            <p:ph type="body" sz="quarter" idx="17"/>
          </p:nvPr>
        </p:nvSpPr>
        <p:spPr/>
        <p:txBody>
          <a:bodyPr vert="horz" lIns="0" tIns="0" rIns="0" bIns="0" rtlCol="0" anchor="t">
            <a:noAutofit/>
          </a:bodyPr>
          <a:lstStyle/>
          <a:p>
            <a:r>
              <a:rPr lang="en-US" dirty="0">
                <a:latin typeface="+mn-lt"/>
                <a:cs typeface="Arial"/>
              </a:rPr>
              <a:t>Focus on tracking the narrative convention(s) – when you annotate a text with a specific focus you could re-read and only annotate the examples which build this form. This allows you to annotate the text with a narrow but deep purpose. At the end of the annotations, you will have a clear summary of how the composer shapes the narrative.</a:t>
            </a:r>
          </a:p>
          <a:p>
            <a:pPr marL="457200" indent="-457200">
              <a:buFont typeface="+mj-lt"/>
              <a:buAutoNum type="arabicPeriod"/>
            </a:pPr>
            <a:r>
              <a:rPr lang="en-US" dirty="0">
                <a:latin typeface="+mn-lt"/>
              </a:rPr>
              <a:t>Identify and annotate examples of the text that:</a:t>
            </a:r>
          </a:p>
          <a:p>
            <a:pPr marL="817200" lvl="4" indent="-457200">
              <a:spcAft>
                <a:spcPts val="1200"/>
              </a:spcAft>
              <a:buFont typeface="+mj-lt"/>
              <a:buAutoNum type="alphaLcParenR"/>
            </a:pPr>
            <a:r>
              <a:rPr lang="en-US" dirty="0">
                <a:latin typeface="+mn-lt"/>
              </a:rPr>
              <a:t>makes this a fabulist narrative</a:t>
            </a:r>
          </a:p>
          <a:p>
            <a:pPr marL="817200" lvl="4" indent="-457200">
              <a:spcAft>
                <a:spcPts val="1200"/>
              </a:spcAft>
              <a:buFont typeface="+mj-lt"/>
              <a:buAutoNum type="alphaLcParenR"/>
            </a:pPr>
            <a:r>
              <a:rPr lang="en-US" dirty="0">
                <a:latin typeface="+mn-lt"/>
              </a:rPr>
              <a:t>creates allegory in the text.</a:t>
            </a:r>
          </a:p>
          <a:p>
            <a:endParaRPr lang="en-US" dirty="0">
              <a:latin typeface="+mn-lt"/>
              <a:cs typeface="Arial"/>
            </a:endParaRPr>
          </a:p>
          <a:p>
            <a:endParaRPr lang="en-AU" dirty="0">
              <a:latin typeface="+mn-lt"/>
            </a:endParaRPr>
          </a:p>
        </p:txBody>
      </p:sp>
      <p:sp>
        <p:nvSpPr>
          <p:cNvPr id="2" name="Slide Number Placeholder 1">
            <a:extLst>
              <a:ext uri="{FF2B5EF4-FFF2-40B4-BE49-F238E27FC236}">
                <a16:creationId xmlns:a16="http://schemas.microsoft.com/office/drawing/2014/main" id="{ED489720-A540-DC54-085E-4A6DD7E871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58034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F8593-F4DC-B780-D26B-3B7A495F8E7B}"/>
              </a:ext>
            </a:extLst>
          </p:cNvPr>
          <p:cNvSpPr>
            <a:spLocks noGrp="1"/>
          </p:cNvSpPr>
          <p:nvPr>
            <p:ph type="title"/>
          </p:nvPr>
        </p:nvSpPr>
        <p:spPr/>
        <p:txBody>
          <a:bodyPr/>
          <a:lstStyle/>
          <a:p>
            <a:r>
              <a:rPr lang="en-AU">
                <a:latin typeface="+mj-lt"/>
              </a:rPr>
              <a:t>Focus on how the text is crafted</a:t>
            </a:r>
          </a:p>
        </p:txBody>
      </p:sp>
      <p:sp>
        <p:nvSpPr>
          <p:cNvPr id="7" name="Text Placeholder 6">
            <a:extLst>
              <a:ext uri="{FF2B5EF4-FFF2-40B4-BE49-F238E27FC236}">
                <a16:creationId xmlns:a16="http://schemas.microsoft.com/office/drawing/2014/main" id="{81A4A653-5423-F69F-4435-1B55B0E3F758}"/>
              </a:ext>
            </a:extLst>
          </p:cNvPr>
          <p:cNvSpPr>
            <a:spLocks noGrp="1"/>
          </p:cNvSpPr>
          <p:nvPr>
            <p:ph type="body" sz="quarter" idx="18"/>
          </p:nvPr>
        </p:nvSpPr>
        <p:spPr/>
        <p:txBody>
          <a:bodyPr/>
          <a:lstStyle/>
          <a:p>
            <a:r>
              <a:rPr lang="en-AU" dirty="0">
                <a:latin typeface="+mj-lt"/>
              </a:rPr>
              <a:t>Purposeful annotation of language features</a:t>
            </a:r>
          </a:p>
        </p:txBody>
      </p:sp>
      <p:sp>
        <p:nvSpPr>
          <p:cNvPr id="5" name="Text Placeholder 4">
            <a:extLst>
              <a:ext uri="{FF2B5EF4-FFF2-40B4-BE49-F238E27FC236}">
                <a16:creationId xmlns:a16="http://schemas.microsoft.com/office/drawing/2014/main" id="{C45F5D72-BEAA-CA83-F723-19D1EE366D64}"/>
              </a:ext>
            </a:extLst>
          </p:cNvPr>
          <p:cNvSpPr>
            <a:spLocks noGrp="1"/>
          </p:cNvSpPr>
          <p:nvPr>
            <p:ph type="body" sz="quarter" idx="17"/>
          </p:nvPr>
        </p:nvSpPr>
        <p:spPr/>
        <p:txBody>
          <a:bodyPr/>
          <a:lstStyle/>
          <a:p>
            <a:r>
              <a:rPr lang="en-US" dirty="0">
                <a:latin typeface="+mn-lt"/>
              </a:rPr>
              <a:t>Focus on identifying how the text is crafted – use different </a:t>
            </a:r>
            <a:r>
              <a:rPr lang="en-US" dirty="0" err="1">
                <a:latin typeface="+mn-lt"/>
              </a:rPr>
              <a:t>colours</a:t>
            </a:r>
            <a:r>
              <a:rPr lang="en-US" dirty="0">
                <a:latin typeface="+mn-lt"/>
              </a:rPr>
              <a:t> to </a:t>
            </a:r>
            <a:r>
              <a:rPr lang="en-US" dirty="0" err="1">
                <a:latin typeface="+mn-lt"/>
              </a:rPr>
              <a:t>organise</a:t>
            </a:r>
            <a:r>
              <a:rPr lang="en-US" dirty="0">
                <a:latin typeface="+mn-lt"/>
              </a:rPr>
              <a:t> your annotations into groups or to focus on particular language features of texts. Use a: </a:t>
            </a:r>
          </a:p>
          <a:p>
            <a:pPr marL="342900" indent="-342900">
              <a:buFont typeface="Arial" panose="020B0604020202020204" pitchFamily="34" charset="0"/>
              <a:buChar char="•"/>
            </a:pPr>
            <a:r>
              <a:rPr lang="en-AU" dirty="0">
                <a:highlight>
                  <a:srgbClr val="00FF00"/>
                </a:highlight>
                <a:latin typeface="+mn-lt"/>
              </a:rPr>
              <a:t>green highlighter </a:t>
            </a:r>
            <a:r>
              <a:rPr lang="en-AU" dirty="0">
                <a:latin typeface="+mn-lt"/>
              </a:rPr>
              <a:t>and </a:t>
            </a:r>
            <a:r>
              <a:rPr lang="en-AU" dirty="0">
                <a:solidFill>
                  <a:srgbClr val="00B050"/>
                </a:solidFill>
                <a:latin typeface="+mn-lt"/>
              </a:rPr>
              <a:t>pen</a:t>
            </a:r>
            <a:r>
              <a:rPr lang="en-AU" dirty="0">
                <a:latin typeface="+mn-lt"/>
              </a:rPr>
              <a:t> to identify anthropomorphism</a:t>
            </a:r>
          </a:p>
          <a:p>
            <a:pPr marL="342900" indent="-342900">
              <a:buFont typeface="Arial" panose="020B0604020202020204" pitchFamily="34" charset="0"/>
              <a:buChar char="•"/>
            </a:pPr>
            <a:r>
              <a:rPr lang="en-AU" dirty="0">
                <a:highlight>
                  <a:srgbClr val="FF00FF"/>
                </a:highlight>
                <a:latin typeface="+mn-lt"/>
              </a:rPr>
              <a:t>pink highlighter </a:t>
            </a:r>
            <a:r>
              <a:rPr lang="en-AU" dirty="0">
                <a:latin typeface="+mn-lt"/>
              </a:rPr>
              <a:t>and </a:t>
            </a:r>
            <a:r>
              <a:rPr lang="en-AU" dirty="0">
                <a:solidFill>
                  <a:srgbClr val="D11BC0"/>
                </a:solidFill>
                <a:latin typeface="+mn-lt"/>
              </a:rPr>
              <a:t>pen</a:t>
            </a:r>
            <a:r>
              <a:rPr lang="en-AU" dirty="0">
                <a:latin typeface="+mn-lt"/>
              </a:rPr>
              <a:t> to identify and annotate </a:t>
            </a:r>
            <a:r>
              <a:rPr lang="en-US" dirty="0">
                <a:latin typeface="+mn-lt"/>
              </a:rPr>
              <a:t>visual imagery  </a:t>
            </a:r>
          </a:p>
          <a:p>
            <a:pPr marL="342900" indent="-342900">
              <a:buFont typeface="Arial" panose="020B0604020202020204" pitchFamily="34" charset="0"/>
              <a:buChar char="•"/>
            </a:pPr>
            <a:r>
              <a:rPr lang="en-US" dirty="0">
                <a:highlight>
                  <a:srgbClr val="FFFF00"/>
                </a:highlight>
                <a:latin typeface="+mn-lt"/>
              </a:rPr>
              <a:t>yellow highlighter </a:t>
            </a:r>
            <a:r>
              <a:rPr lang="en-US" dirty="0">
                <a:latin typeface="+mn-lt"/>
              </a:rPr>
              <a:t>and </a:t>
            </a:r>
            <a:r>
              <a:rPr lang="en-US" b="1" dirty="0">
                <a:solidFill>
                  <a:srgbClr val="FFC000"/>
                </a:solidFill>
                <a:latin typeface="+mn-lt"/>
              </a:rPr>
              <a:t>pen</a:t>
            </a:r>
            <a:r>
              <a:rPr lang="en-US" dirty="0">
                <a:latin typeface="+mn-lt"/>
              </a:rPr>
              <a:t> to identify and annotate</a:t>
            </a:r>
            <a:r>
              <a:rPr lang="en-AU" b="0" dirty="0">
                <a:latin typeface="+mn-lt"/>
              </a:rPr>
              <a:t> the purposeful use of dialogue.</a:t>
            </a:r>
            <a:endParaRPr lang="en-AU" dirty="0">
              <a:latin typeface="+mn-lt"/>
            </a:endParaRPr>
          </a:p>
          <a:p>
            <a:pPr marL="342900" indent="-342900">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79391279-D735-C08F-4611-2D116A13EC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34970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43566-67DE-68B9-8D2F-110847607B2F}"/>
              </a:ext>
            </a:extLst>
          </p:cNvPr>
          <p:cNvSpPr>
            <a:spLocks noGrp="1"/>
          </p:cNvSpPr>
          <p:nvPr>
            <p:ph type="title"/>
          </p:nvPr>
        </p:nvSpPr>
        <p:spPr/>
        <p:txBody>
          <a:bodyPr/>
          <a:lstStyle/>
          <a:p>
            <a:r>
              <a:rPr lang="en-AU" dirty="0">
                <a:latin typeface="+mj-lt"/>
              </a:rPr>
              <a:t>Model annotations (1)</a:t>
            </a:r>
          </a:p>
        </p:txBody>
      </p:sp>
      <p:sp>
        <p:nvSpPr>
          <p:cNvPr id="5" name="Text Placeholder 4">
            <a:extLst>
              <a:ext uri="{FF2B5EF4-FFF2-40B4-BE49-F238E27FC236}">
                <a16:creationId xmlns:a16="http://schemas.microsoft.com/office/drawing/2014/main" id="{353BC99A-B789-17B1-8588-2B4BBD188481}"/>
              </a:ext>
            </a:extLst>
          </p:cNvPr>
          <p:cNvSpPr>
            <a:spLocks noGrp="1"/>
          </p:cNvSpPr>
          <p:nvPr>
            <p:ph type="body" sz="quarter" idx="17"/>
          </p:nvPr>
        </p:nvSpPr>
        <p:spPr/>
        <p:txBody>
          <a:bodyPr/>
          <a:lstStyle/>
          <a:p>
            <a:r>
              <a:rPr lang="en-AU" i="1">
                <a:latin typeface="+mn-lt"/>
              </a:rPr>
              <a:t>Despite her best efforts, </a:t>
            </a:r>
            <a:r>
              <a:rPr lang="en-AU" i="1">
                <a:highlight>
                  <a:srgbClr val="FF00FF"/>
                </a:highlight>
                <a:latin typeface="+mn-lt"/>
              </a:rPr>
              <a:t>the streets were a twisting maze </a:t>
            </a:r>
            <a:r>
              <a:rPr lang="en-AU" i="1">
                <a:latin typeface="+mn-lt"/>
              </a:rPr>
              <a:t>to her, and she somehow ended up halfway across the fields before she realised she'd left the safety and comfort of the village far behind. She glanced back. A </a:t>
            </a:r>
            <a:r>
              <a:rPr lang="en-AU" i="1">
                <a:highlight>
                  <a:srgbClr val="FF00FF"/>
                </a:highlight>
                <a:latin typeface="+mn-lt"/>
              </a:rPr>
              <a:t>set of dull buildings rested against the valley's lush slopes</a:t>
            </a:r>
            <a:r>
              <a:rPr lang="en-AU" i="1">
                <a:latin typeface="+mn-lt"/>
              </a:rPr>
              <a:t>. Quite far back. Helen sighed and </a:t>
            </a:r>
            <a:r>
              <a:rPr lang="en-AU" i="1">
                <a:highlight>
                  <a:srgbClr val="FF00FF"/>
                </a:highlight>
                <a:latin typeface="+mn-lt"/>
              </a:rPr>
              <a:t>sank into the grass</a:t>
            </a:r>
            <a:r>
              <a:rPr lang="en-AU" i="1">
                <a:latin typeface="+mn-lt"/>
              </a:rPr>
              <a:t>. A minute, and then she'd leave. Otherwise, the Monster would take her. She watched a mouse </a:t>
            </a:r>
            <a:r>
              <a:rPr lang="en-AU" i="1">
                <a:highlight>
                  <a:srgbClr val="FF00FF"/>
                </a:highlight>
                <a:latin typeface="+mn-lt"/>
              </a:rPr>
              <a:t>scamper across the grass</a:t>
            </a:r>
            <a:r>
              <a:rPr lang="en-AU" i="1">
                <a:latin typeface="+mn-lt"/>
              </a:rPr>
              <a:t>. The mouse halted.</a:t>
            </a:r>
          </a:p>
          <a:p>
            <a:r>
              <a:rPr lang="en-AU" i="1">
                <a:highlight>
                  <a:srgbClr val="00FF00"/>
                </a:highlight>
                <a:latin typeface="+mn-lt"/>
              </a:rPr>
              <a:t>‘One of those villager folks?’ </a:t>
            </a:r>
            <a:r>
              <a:rPr lang="en-AU" i="1">
                <a:latin typeface="+mn-lt"/>
              </a:rPr>
              <a:t>it rose to its back feet. Helen shrieked and scrambled backwards. The mouse hopped forward. Helen gave another shriek, heart pounding. ‘Oh no, </a:t>
            </a:r>
            <a:r>
              <a:rPr lang="en-AU" i="1">
                <a:highlight>
                  <a:srgbClr val="FFFF00"/>
                </a:highlight>
                <a:latin typeface="+mn-lt"/>
              </a:rPr>
              <a:t>I assure you I'm quite friendly.’ </a:t>
            </a:r>
            <a:r>
              <a:rPr lang="en-AU" i="1">
                <a:latin typeface="+mn-lt"/>
              </a:rPr>
              <a:t>It scuttled forward. Helen kicked at it. She missed. </a:t>
            </a:r>
            <a:r>
              <a:rPr lang="en-AU" i="1">
                <a:highlight>
                  <a:srgbClr val="00FF00"/>
                </a:highlight>
                <a:latin typeface="+mn-lt"/>
              </a:rPr>
              <a:t>The mouse ducked, glaring. </a:t>
            </a:r>
            <a:r>
              <a:rPr lang="en-AU" i="1">
                <a:latin typeface="+mn-lt"/>
              </a:rPr>
              <a:t>‘</a:t>
            </a:r>
            <a:r>
              <a:rPr lang="en-AU" i="1">
                <a:highlight>
                  <a:srgbClr val="FFFF00"/>
                </a:highlight>
                <a:latin typeface="+mn-lt"/>
              </a:rPr>
              <a:t>Now, really! What was that for?’</a:t>
            </a:r>
            <a:r>
              <a:rPr lang="en-AU" i="1">
                <a:latin typeface="+mn-lt"/>
              </a:rPr>
              <a:t> Helen swallowed.</a:t>
            </a:r>
          </a:p>
          <a:p>
            <a:endParaRPr lang="en-AU">
              <a:latin typeface="+mn-lt"/>
            </a:endParaRPr>
          </a:p>
        </p:txBody>
      </p:sp>
      <p:sp>
        <p:nvSpPr>
          <p:cNvPr id="2" name="Slide Number Placeholder 1">
            <a:extLst>
              <a:ext uri="{FF2B5EF4-FFF2-40B4-BE49-F238E27FC236}">
                <a16:creationId xmlns:a16="http://schemas.microsoft.com/office/drawing/2014/main" id="{86D1E71F-25D6-E325-3333-50B3F66030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72313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09E4C-7038-7704-5EF1-DFB6716F75FD}"/>
              </a:ext>
            </a:extLst>
          </p:cNvPr>
          <p:cNvSpPr>
            <a:spLocks noGrp="1"/>
          </p:cNvSpPr>
          <p:nvPr>
            <p:ph type="title"/>
          </p:nvPr>
        </p:nvSpPr>
        <p:spPr/>
        <p:txBody>
          <a:bodyPr/>
          <a:lstStyle/>
          <a:p>
            <a:r>
              <a:rPr lang="en-AU" dirty="0">
                <a:latin typeface="+mj-lt"/>
              </a:rPr>
              <a:t>Model annotations (2)</a:t>
            </a:r>
          </a:p>
        </p:txBody>
      </p:sp>
      <p:sp>
        <p:nvSpPr>
          <p:cNvPr id="4" name="Text Placeholder 3">
            <a:extLst>
              <a:ext uri="{FF2B5EF4-FFF2-40B4-BE49-F238E27FC236}">
                <a16:creationId xmlns:a16="http://schemas.microsoft.com/office/drawing/2014/main" id="{1911964A-8D9B-7FCF-EE2F-56F631FDD5CE}"/>
              </a:ext>
            </a:extLst>
          </p:cNvPr>
          <p:cNvSpPr>
            <a:spLocks noGrp="1"/>
          </p:cNvSpPr>
          <p:nvPr>
            <p:ph type="body" sz="quarter" idx="18"/>
          </p:nvPr>
        </p:nvSpPr>
        <p:spPr/>
        <p:txBody>
          <a:bodyPr/>
          <a:lstStyle/>
          <a:p>
            <a:r>
              <a:rPr lang="en-US" dirty="0">
                <a:latin typeface="+mj-lt"/>
              </a:rPr>
              <a:t>Use different </a:t>
            </a:r>
            <a:r>
              <a:rPr lang="en-US" dirty="0" err="1">
                <a:latin typeface="+mj-lt"/>
              </a:rPr>
              <a:t>coloured</a:t>
            </a:r>
            <a:r>
              <a:rPr lang="en-US" dirty="0">
                <a:latin typeface="+mj-lt"/>
              </a:rPr>
              <a:t> highlighters to identify language forms and features that develop theme </a:t>
            </a:r>
          </a:p>
        </p:txBody>
      </p:sp>
      <p:graphicFrame>
        <p:nvGraphicFramePr>
          <p:cNvPr id="7" name="Table 6">
            <a:extLst>
              <a:ext uri="{FF2B5EF4-FFF2-40B4-BE49-F238E27FC236}">
                <a16:creationId xmlns:a16="http://schemas.microsoft.com/office/drawing/2014/main" id="{32307B40-BF74-927F-E675-5C8A2B8BFEA0}"/>
              </a:ext>
            </a:extLst>
          </p:cNvPr>
          <p:cNvGraphicFramePr>
            <a:graphicFrameLocks noGrp="1"/>
          </p:cNvGraphicFramePr>
          <p:nvPr>
            <p:extLst>
              <p:ext uri="{D42A27DB-BD31-4B8C-83A1-F6EECF244321}">
                <p14:modId xmlns:p14="http://schemas.microsoft.com/office/powerpoint/2010/main" val="3124861641"/>
              </p:ext>
            </p:extLst>
          </p:nvPr>
        </p:nvGraphicFramePr>
        <p:xfrm>
          <a:off x="348000" y="1814286"/>
          <a:ext cx="11495998" cy="4388935"/>
        </p:xfrm>
        <a:graphic>
          <a:graphicData uri="http://schemas.openxmlformats.org/drawingml/2006/table">
            <a:tbl>
              <a:tblPr firstRow="1" bandRow="1">
                <a:tableStyleId>{B301B821-A1FF-4177-AEE7-76D212191A09}</a:tableStyleId>
              </a:tblPr>
              <a:tblGrid>
                <a:gridCol w="3355405">
                  <a:extLst>
                    <a:ext uri="{9D8B030D-6E8A-4147-A177-3AD203B41FA5}">
                      <a16:colId xmlns:a16="http://schemas.microsoft.com/office/drawing/2014/main" val="1674466322"/>
                    </a:ext>
                  </a:extLst>
                </a:gridCol>
                <a:gridCol w="5090627">
                  <a:extLst>
                    <a:ext uri="{9D8B030D-6E8A-4147-A177-3AD203B41FA5}">
                      <a16:colId xmlns:a16="http://schemas.microsoft.com/office/drawing/2014/main" val="1461515854"/>
                    </a:ext>
                  </a:extLst>
                </a:gridCol>
                <a:gridCol w="3049966">
                  <a:extLst>
                    <a:ext uri="{9D8B030D-6E8A-4147-A177-3AD203B41FA5}">
                      <a16:colId xmlns:a16="http://schemas.microsoft.com/office/drawing/2014/main" val="454655767"/>
                    </a:ext>
                  </a:extLst>
                </a:gridCol>
              </a:tblGrid>
              <a:tr h="1103085">
                <a:tc>
                  <a:txBody>
                    <a:bodyPr/>
                    <a:lstStyle/>
                    <a:p>
                      <a:pPr marL="108000">
                        <a:lnSpc>
                          <a:spcPct val="150000"/>
                        </a:lnSpc>
                        <a:spcBef>
                          <a:spcPts val="1200"/>
                        </a:spcBef>
                        <a:spcAft>
                          <a:spcPts val="1200"/>
                        </a:spcAft>
                      </a:pPr>
                      <a:r>
                        <a:rPr lang="en-AU" sz="1800" b="1" dirty="0">
                          <a:solidFill>
                            <a:srgbClr val="FFFFFF"/>
                          </a:solidFill>
                          <a:effectLst/>
                        </a:rPr>
                        <a:t>Language forms and features</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1200"/>
                        </a:spcBef>
                        <a:spcAft>
                          <a:spcPts val="1200"/>
                        </a:spcAft>
                      </a:pPr>
                      <a:r>
                        <a:rPr lang="en-AU" sz="1800" b="1" dirty="0">
                          <a:solidFill>
                            <a:srgbClr val="FFFFFF"/>
                          </a:solidFill>
                          <a:effectLst/>
                        </a:rPr>
                        <a:t>The text</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1200"/>
                        </a:spcBef>
                        <a:spcAft>
                          <a:spcPts val="1200"/>
                        </a:spcAft>
                      </a:pPr>
                      <a:r>
                        <a:rPr lang="en-AU" sz="1800" b="1" dirty="0">
                          <a:solidFill>
                            <a:srgbClr val="FFFFFF"/>
                          </a:solidFill>
                          <a:effectLst/>
                        </a:rPr>
                        <a:t>Analysis of the theme</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8582514"/>
                  </a:ext>
                </a:extLst>
              </a:tr>
              <a:tr h="3285850">
                <a:tc>
                  <a:txBody>
                    <a:bodyPr/>
                    <a:lstStyle/>
                    <a:p>
                      <a:pPr marL="108000">
                        <a:lnSpc>
                          <a:spcPct val="150000"/>
                        </a:lnSpc>
                        <a:spcBef>
                          <a:spcPts val="0"/>
                        </a:spcBef>
                        <a:spcAft>
                          <a:spcPts val="1200"/>
                        </a:spcAft>
                      </a:pPr>
                      <a:r>
                        <a:rPr lang="en-AU" sz="1800" b="0" dirty="0">
                          <a:solidFill>
                            <a:schemeClr val="tx1"/>
                          </a:solidFill>
                          <a:effectLst/>
                          <a:highlight>
                            <a:srgbClr val="FFFF00"/>
                          </a:highlight>
                        </a:rPr>
                        <a:t>Melodramatic opening </a:t>
                      </a:r>
                      <a:r>
                        <a:rPr lang="en-AU" sz="1800" b="0" dirty="0">
                          <a:solidFill>
                            <a:schemeClr val="tx1"/>
                          </a:solidFill>
                          <a:effectLst/>
                        </a:rPr>
                        <a:t>combined with the </a:t>
                      </a:r>
                      <a:r>
                        <a:rPr lang="en-AU" sz="1800" b="0" dirty="0">
                          <a:solidFill>
                            <a:schemeClr val="tx1"/>
                          </a:solidFill>
                          <a:effectLst/>
                          <a:highlight>
                            <a:srgbClr val="00FFFF"/>
                          </a:highlight>
                        </a:rPr>
                        <a:t>allusions to aged traditions from folk tales </a:t>
                      </a:r>
                      <a:r>
                        <a:rPr lang="en-AU" sz="1800" b="0" dirty="0">
                          <a:solidFill>
                            <a:schemeClr val="tx1"/>
                          </a:solidFill>
                          <a:effectLst/>
                        </a:rPr>
                        <a:t>allows readers to recognise this narrative is playing with folklore to challenge ‘every villager’ who is prejudiced.</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nSpc>
                          <a:spcPct val="150000"/>
                        </a:lnSpc>
                        <a:spcBef>
                          <a:spcPts val="0"/>
                        </a:spcBef>
                        <a:spcAft>
                          <a:spcPts val="1200"/>
                        </a:spcAft>
                      </a:pPr>
                      <a:r>
                        <a:rPr lang="en-AU" sz="1800" b="0" dirty="0">
                          <a:solidFill>
                            <a:schemeClr val="tx1"/>
                          </a:solidFill>
                          <a:effectLst/>
                        </a:rPr>
                        <a:t>For as long as Helen could remember, the Monster had been a </a:t>
                      </a:r>
                      <a:r>
                        <a:rPr lang="en-AU" sz="1800" b="0" dirty="0">
                          <a:solidFill>
                            <a:schemeClr val="tx1"/>
                          </a:solidFill>
                          <a:effectLst/>
                          <a:highlight>
                            <a:srgbClr val="FFFF00"/>
                          </a:highlight>
                        </a:rPr>
                        <a:t>nameless fear, lurking in the hills. </a:t>
                      </a:r>
                      <a:r>
                        <a:rPr lang="en-AU" sz="1800" b="0" dirty="0">
                          <a:solidFill>
                            <a:schemeClr val="tx1"/>
                          </a:solidFill>
                          <a:effectLst/>
                        </a:rPr>
                        <a:t>Every villager had different ideas. Some </a:t>
                      </a:r>
                      <a:r>
                        <a:rPr lang="en-AU" sz="1800" b="0" dirty="0">
                          <a:solidFill>
                            <a:schemeClr val="tx1"/>
                          </a:solidFill>
                          <a:effectLst/>
                          <a:highlight>
                            <a:srgbClr val="00FFFF"/>
                          </a:highlight>
                        </a:rPr>
                        <a:t>hung rosemary above beds </a:t>
                      </a:r>
                      <a:r>
                        <a:rPr lang="en-AU" sz="1800" b="0" dirty="0">
                          <a:solidFill>
                            <a:schemeClr val="tx1"/>
                          </a:solidFill>
                          <a:effectLst/>
                        </a:rPr>
                        <a:t>to ward off a dragon. Some </a:t>
                      </a:r>
                      <a:r>
                        <a:rPr lang="en-AU" sz="1800" b="0" dirty="0">
                          <a:solidFill>
                            <a:schemeClr val="tx1"/>
                          </a:solidFill>
                          <a:effectLst/>
                          <a:highlight>
                            <a:srgbClr val="00FFFF"/>
                          </a:highlight>
                        </a:rPr>
                        <a:t>poured salt under windows </a:t>
                      </a:r>
                      <a:r>
                        <a:rPr lang="en-AU" sz="1800" b="0" dirty="0">
                          <a:solidFill>
                            <a:schemeClr val="tx1"/>
                          </a:solidFill>
                          <a:effectLst/>
                        </a:rPr>
                        <a:t>against a lion.</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nSpc>
                          <a:spcPct val="150000"/>
                        </a:lnSpc>
                        <a:spcBef>
                          <a:spcPts val="0"/>
                        </a:spcBef>
                        <a:spcAft>
                          <a:spcPts val="1200"/>
                        </a:spcAft>
                      </a:pPr>
                      <a:r>
                        <a:rPr lang="en-AU" sz="1800" b="0" dirty="0">
                          <a:solidFill>
                            <a:schemeClr val="tx1"/>
                          </a:solidFill>
                          <a:effectLst/>
                        </a:rPr>
                        <a:t>Establishes the idea that some ‘truths’ are carried throughout time, without any validation.</a:t>
                      </a:r>
                    </a:p>
                    <a:p>
                      <a:pPr marL="108000">
                        <a:lnSpc>
                          <a:spcPct val="150000"/>
                        </a:lnSpc>
                        <a:spcBef>
                          <a:spcPts val="0"/>
                        </a:spcBef>
                        <a:spcAft>
                          <a:spcPts val="1200"/>
                        </a:spcAft>
                      </a:pPr>
                      <a:r>
                        <a:rPr lang="en-AU" sz="1800" b="0" dirty="0">
                          <a:solidFill>
                            <a:schemeClr val="tx1"/>
                          </a:solidFill>
                          <a:effectLst/>
                        </a:rPr>
                        <a:t>Gentle mockery of prejudices which create silly traditions.</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2357228"/>
                  </a:ext>
                </a:extLst>
              </a:tr>
            </a:tbl>
          </a:graphicData>
        </a:graphic>
      </p:graphicFrame>
      <p:sp>
        <p:nvSpPr>
          <p:cNvPr id="2" name="Slide Number Placeholder 1">
            <a:extLst>
              <a:ext uri="{FF2B5EF4-FFF2-40B4-BE49-F238E27FC236}">
                <a16:creationId xmlns:a16="http://schemas.microsoft.com/office/drawing/2014/main" id="{A88D8046-CE42-AAAB-ED85-CC035F55FD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31741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A6642-2D02-5A52-994F-A3DEC8EEB5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6F2AC8-76BE-ED88-7D90-503A4656DCC2}"/>
              </a:ext>
            </a:extLst>
          </p:cNvPr>
          <p:cNvSpPr>
            <a:spLocks noGrp="1"/>
          </p:cNvSpPr>
          <p:nvPr>
            <p:ph type="title"/>
          </p:nvPr>
        </p:nvSpPr>
        <p:spPr/>
        <p:txBody>
          <a:bodyPr/>
          <a:lstStyle/>
          <a:p>
            <a:r>
              <a:rPr lang="en-AU" dirty="0">
                <a:latin typeface="+mj-lt"/>
              </a:rPr>
              <a:t>Model annotations (3)</a:t>
            </a:r>
          </a:p>
        </p:txBody>
      </p:sp>
      <p:sp>
        <p:nvSpPr>
          <p:cNvPr id="4" name="Text Placeholder 3">
            <a:extLst>
              <a:ext uri="{FF2B5EF4-FFF2-40B4-BE49-F238E27FC236}">
                <a16:creationId xmlns:a16="http://schemas.microsoft.com/office/drawing/2014/main" id="{5BE95B31-81F1-AE98-BB8A-C632CECA8644}"/>
              </a:ext>
            </a:extLst>
          </p:cNvPr>
          <p:cNvSpPr>
            <a:spLocks noGrp="1"/>
          </p:cNvSpPr>
          <p:nvPr>
            <p:ph type="body" sz="quarter" idx="18"/>
          </p:nvPr>
        </p:nvSpPr>
        <p:spPr/>
        <p:txBody>
          <a:bodyPr/>
          <a:lstStyle/>
          <a:p>
            <a:r>
              <a:rPr lang="en-US" dirty="0">
                <a:latin typeface="+mj-lt"/>
              </a:rPr>
              <a:t>Use different </a:t>
            </a:r>
            <a:r>
              <a:rPr lang="en-US" dirty="0" err="1">
                <a:latin typeface="+mj-lt"/>
              </a:rPr>
              <a:t>coloured</a:t>
            </a:r>
            <a:r>
              <a:rPr lang="en-US" dirty="0">
                <a:latin typeface="+mj-lt"/>
              </a:rPr>
              <a:t> highlighters to identify language forms and features that develop theme </a:t>
            </a:r>
          </a:p>
        </p:txBody>
      </p:sp>
      <p:graphicFrame>
        <p:nvGraphicFramePr>
          <p:cNvPr id="7" name="Table 6">
            <a:extLst>
              <a:ext uri="{FF2B5EF4-FFF2-40B4-BE49-F238E27FC236}">
                <a16:creationId xmlns:a16="http://schemas.microsoft.com/office/drawing/2014/main" id="{28E2A7A1-13B9-248A-FD06-051A898DBCB8}"/>
              </a:ext>
            </a:extLst>
          </p:cNvPr>
          <p:cNvGraphicFramePr>
            <a:graphicFrameLocks noGrp="1"/>
          </p:cNvGraphicFramePr>
          <p:nvPr>
            <p:extLst>
              <p:ext uri="{D42A27DB-BD31-4B8C-83A1-F6EECF244321}">
                <p14:modId xmlns:p14="http://schemas.microsoft.com/office/powerpoint/2010/main" val="3926094423"/>
              </p:ext>
            </p:extLst>
          </p:nvPr>
        </p:nvGraphicFramePr>
        <p:xfrm>
          <a:off x="360000" y="1438425"/>
          <a:ext cx="11472000" cy="4988560"/>
        </p:xfrm>
        <a:graphic>
          <a:graphicData uri="http://schemas.openxmlformats.org/drawingml/2006/table">
            <a:tbl>
              <a:tblPr firstRow="1" bandRow="1">
                <a:tableStyleId>{B301B821-A1FF-4177-AEE7-76D212191A09}</a:tableStyleId>
              </a:tblPr>
              <a:tblGrid>
                <a:gridCol w="3348401">
                  <a:extLst>
                    <a:ext uri="{9D8B030D-6E8A-4147-A177-3AD203B41FA5}">
                      <a16:colId xmlns:a16="http://schemas.microsoft.com/office/drawing/2014/main" val="1674466322"/>
                    </a:ext>
                  </a:extLst>
                </a:gridCol>
                <a:gridCol w="5080000">
                  <a:extLst>
                    <a:ext uri="{9D8B030D-6E8A-4147-A177-3AD203B41FA5}">
                      <a16:colId xmlns:a16="http://schemas.microsoft.com/office/drawing/2014/main" val="1461515854"/>
                    </a:ext>
                  </a:extLst>
                </a:gridCol>
                <a:gridCol w="3043599">
                  <a:extLst>
                    <a:ext uri="{9D8B030D-6E8A-4147-A177-3AD203B41FA5}">
                      <a16:colId xmlns:a16="http://schemas.microsoft.com/office/drawing/2014/main" val="454655767"/>
                    </a:ext>
                  </a:extLst>
                </a:gridCol>
              </a:tblGrid>
              <a:tr h="639085">
                <a:tc>
                  <a:txBody>
                    <a:bodyPr/>
                    <a:lstStyle/>
                    <a:p>
                      <a:pPr marL="108000">
                        <a:lnSpc>
                          <a:spcPct val="150000"/>
                        </a:lnSpc>
                        <a:spcBef>
                          <a:spcPts val="0"/>
                        </a:spcBef>
                        <a:spcAft>
                          <a:spcPts val="1200"/>
                        </a:spcAft>
                      </a:pPr>
                      <a:r>
                        <a:rPr lang="en-AU" sz="1800" b="1" dirty="0">
                          <a:solidFill>
                            <a:srgbClr val="FFFFFF"/>
                          </a:solidFill>
                          <a:effectLst/>
                        </a:rPr>
                        <a:t>Language forms and features</a:t>
                      </a:r>
                      <a:endParaRPr lang="en-AU" sz="1800" dirty="0">
                        <a:effectLst/>
                        <a:latin typeface="+mj-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pPr>
                      <a:r>
                        <a:rPr lang="en-AU" sz="1800" b="1" dirty="0">
                          <a:solidFill>
                            <a:srgbClr val="FFFFFF"/>
                          </a:solidFill>
                          <a:effectLst/>
                        </a:rPr>
                        <a:t>The text</a:t>
                      </a:r>
                      <a:endParaRPr lang="en-AU"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pPr>
                      <a:r>
                        <a:rPr lang="en-AU" sz="1800" b="1" dirty="0">
                          <a:solidFill>
                            <a:srgbClr val="FFFFFF"/>
                          </a:solidFill>
                          <a:effectLst/>
                        </a:rPr>
                        <a:t>Analysis of the theme</a:t>
                      </a:r>
                      <a:endParaRPr lang="en-AU"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8582514"/>
                  </a:ext>
                </a:extLst>
              </a:tr>
              <a:tr h="370840">
                <a:tc>
                  <a:txBody>
                    <a:bodyPr/>
                    <a:lstStyle/>
                    <a:p>
                      <a:pPr marL="108000">
                        <a:lnSpc>
                          <a:spcPct val="150000"/>
                        </a:lnSpc>
                        <a:spcBef>
                          <a:spcPts val="0"/>
                        </a:spcBef>
                        <a:spcAft>
                          <a:spcPts val="1200"/>
                        </a:spcAft>
                      </a:pPr>
                      <a:r>
                        <a:rPr lang="en-AU" sz="1800" b="0" dirty="0">
                          <a:solidFill>
                            <a:schemeClr val="tx1"/>
                          </a:solidFill>
                          <a:effectLst/>
                          <a:highlight>
                            <a:srgbClr val="FFFF00"/>
                          </a:highlight>
                        </a:rPr>
                        <a:t>Idiom and clichéd phrases </a:t>
                      </a:r>
                      <a:r>
                        <a:rPr lang="en-AU" sz="1800" b="0" dirty="0">
                          <a:solidFill>
                            <a:schemeClr val="tx1"/>
                          </a:solidFill>
                          <a:effectLst/>
                        </a:rPr>
                        <a:t>allow responders to recognise the gentle mockery of Helen’s ignorant contributions to age-old traditions that have no purpose or impact.</a:t>
                      </a:r>
                    </a:p>
                    <a:p>
                      <a:pPr marL="108000">
                        <a:lnSpc>
                          <a:spcPct val="150000"/>
                        </a:lnSpc>
                        <a:spcBef>
                          <a:spcPts val="0"/>
                        </a:spcBef>
                        <a:spcAft>
                          <a:spcPts val="1200"/>
                        </a:spcAft>
                      </a:pPr>
                      <a:r>
                        <a:rPr lang="en-AU" sz="1800" b="0" dirty="0">
                          <a:solidFill>
                            <a:schemeClr val="tx1"/>
                          </a:solidFill>
                          <a:effectLst/>
                          <a:highlight>
                            <a:srgbClr val="00FF00"/>
                          </a:highlight>
                        </a:rPr>
                        <a:t>Short sentences </a:t>
                      </a:r>
                      <a:r>
                        <a:rPr lang="en-AU" sz="1800" b="0" dirty="0">
                          <a:solidFill>
                            <a:schemeClr val="tx1"/>
                          </a:solidFill>
                          <a:effectLst/>
                        </a:rPr>
                        <a:t>add to the </a:t>
                      </a:r>
                      <a:r>
                        <a:rPr lang="en-AU" sz="1800" b="0" dirty="0">
                          <a:solidFill>
                            <a:schemeClr val="tx1"/>
                          </a:solidFill>
                          <a:effectLst/>
                          <a:highlight>
                            <a:srgbClr val="FF00FF"/>
                          </a:highlight>
                        </a:rPr>
                        <a:t>melodramatic tension </a:t>
                      </a:r>
                      <a:r>
                        <a:rPr lang="en-AU" sz="1800" b="0" dirty="0">
                          <a:solidFill>
                            <a:schemeClr val="tx1"/>
                          </a:solidFill>
                          <a:effectLst/>
                        </a:rPr>
                        <a:t>established at the start of the narrative.</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nSpc>
                          <a:spcPct val="150000"/>
                        </a:lnSpc>
                        <a:spcBef>
                          <a:spcPts val="0"/>
                        </a:spcBef>
                        <a:spcAft>
                          <a:spcPts val="1200"/>
                        </a:spcAft>
                      </a:pPr>
                      <a:r>
                        <a:rPr lang="en-AU" sz="1800" b="0" dirty="0">
                          <a:solidFill>
                            <a:schemeClr val="tx1"/>
                          </a:solidFill>
                          <a:effectLst/>
                        </a:rPr>
                        <a:t>And that, was why Helen was fetching grain to scatter under the beds, her mother's method of </a:t>
                      </a:r>
                      <a:r>
                        <a:rPr lang="en-AU" sz="1800" b="0" dirty="0">
                          <a:solidFill>
                            <a:schemeClr val="tx1"/>
                          </a:solidFill>
                          <a:effectLst/>
                          <a:highlight>
                            <a:srgbClr val="FFFF00"/>
                          </a:highlight>
                        </a:rPr>
                        <a:t>keeping the Monster at bay</a:t>
                      </a:r>
                      <a:r>
                        <a:rPr lang="en-AU" sz="1800" b="0" dirty="0">
                          <a:solidFill>
                            <a:schemeClr val="tx1"/>
                          </a:solidFill>
                          <a:effectLst/>
                        </a:rPr>
                        <a:t>. Helen's lone footsteps padded on the road. No one went outside, not if they could help it. </a:t>
                      </a:r>
                      <a:r>
                        <a:rPr lang="en-AU" sz="1800" b="0" dirty="0">
                          <a:solidFill>
                            <a:schemeClr val="tx1"/>
                          </a:solidFill>
                          <a:effectLst/>
                          <a:highlight>
                            <a:srgbClr val="00FF00"/>
                          </a:highlight>
                        </a:rPr>
                        <a:t>Not with the Monster about. </a:t>
                      </a:r>
                      <a:r>
                        <a:rPr lang="en-AU" sz="1800" b="0" dirty="0">
                          <a:solidFill>
                            <a:schemeClr val="tx1"/>
                          </a:solidFill>
                          <a:effectLst/>
                        </a:rPr>
                        <a:t>She stumbled, </a:t>
                      </a:r>
                      <a:r>
                        <a:rPr lang="en-AU" sz="1800" b="0" dirty="0">
                          <a:solidFill>
                            <a:schemeClr val="tx1"/>
                          </a:solidFill>
                          <a:effectLst/>
                          <a:highlight>
                            <a:srgbClr val="FFFF00"/>
                          </a:highlight>
                        </a:rPr>
                        <a:t>breaking into a jog.</a:t>
                      </a:r>
                      <a:r>
                        <a:rPr lang="en-AU" sz="1800" b="0" dirty="0">
                          <a:solidFill>
                            <a:schemeClr val="tx1"/>
                          </a:solidFill>
                          <a:effectLst/>
                        </a:rPr>
                        <a:t> </a:t>
                      </a:r>
                      <a:r>
                        <a:rPr lang="en-AU" sz="1800" b="0" dirty="0">
                          <a:solidFill>
                            <a:schemeClr val="tx1"/>
                          </a:solidFill>
                          <a:effectLst/>
                          <a:highlight>
                            <a:srgbClr val="00FF00"/>
                          </a:highlight>
                        </a:rPr>
                        <a:t>Enough of this. </a:t>
                      </a:r>
                      <a:r>
                        <a:rPr lang="en-AU" sz="1800" b="0" dirty="0">
                          <a:solidFill>
                            <a:schemeClr val="tx1"/>
                          </a:solidFill>
                          <a:effectLst/>
                          <a:highlight>
                            <a:srgbClr val="FF00FF"/>
                          </a:highlight>
                        </a:rPr>
                        <a:t>She would get the grain and hurry home.</a:t>
                      </a:r>
                      <a:endParaRPr lang="en-AU" sz="1800" b="0" dirty="0">
                        <a:solidFill>
                          <a:schemeClr val="tx1"/>
                        </a:solidFill>
                        <a:effectLst/>
                        <a:highlight>
                          <a:srgbClr val="FF00FF"/>
                        </a:highligh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nSpc>
                          <a:spcPct val="150000"/>
                        </a:lnSpc>
                        <a:spcBef>
                          <a:spcPts val="0"/>
                        </a:spcBef>
                        <a:spcAft>
                          <a:spcPts val="1200"/>
                        </a:spcAft>
                      </a:pPr>
                      <a:r>
                        <a:rPr lang="en-AU" sz="1800" b="0" dirty="0">
                          <a:solidFill>
                            <a:schemeClr val="tx1"/>
                          </a:solidFill>
                          <a:effectLst/>
                        </a:rPr>
                        <a:t>Implies that prejudices are engrained into us, passed down from one generation to the next. People should question what they say, do and believe, rather than accept ‘mother’s method of keeping the monster at bay.’</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2357228"/>
                  </a:ext>
                </a:extLst>
              </a:tr>
            </a:tbl>
          </a:graphicData>
        </a:graphic>
      </p:graphicFrame>
      <p:sp>
        <p:nvSpPr>
          <p:cNvPr id="2" name="Slide Number Placeholder 1">
            <a:extLst>
              <a:ext uri="{FF2B5EF4-FFF2-40B4-BE49-F238E27FC236}">
                <a16:creationId xmlns:a16="http://schemas.microsoft.com/office/drawing/2014/main" id="{812F2D25-4493-552E-8752-CA02E89468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34734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sz="1200" dirty="0">
                <a:latin typeface="+mn-lt"/>
                <a:cs typeface="Arial" panose="020B0604020202020204" pitchFamily="34" charset="0"/>
                <a:hlinkClick r:id="rId5"/>
              </a:rPr>
              <a:t>English K–10 Syllabus</a:t>
            </a:r>
            <a:r>
              <a:rPr lang="en-AU" sz="1200" dirty="0">
                <a:latin typeface="+mn-lt"/>
                <a:cs typeface="Arial" panose="020B0604020202020204" pitchFamily="34" charset="0"/>
              </a:rPr>
              <a:t> © NSW Education Standards Authority (NESA) for and on behalf of the Crown in right of the State of New South Wales, 2022.</a:t>
            </a:r>
          </a:p>
          <a:p>
            <a:pPr>
              <a:spcAft>
                <a:spcPts val="600"/>
              </a:spcAft>
            </a:pPr>
            <a:r>
              <a:rPr lang="en-AU" dirty="0">
                <a:latin typeface="+mn-lt"/>
                <a:hlinkClick r:id="rId6"/>
              </a:rPr>
              <a:t>English K–10 Syllabus</a:t>
            </a:r>
            <a:r>
              <a:rPr lang="en-AU" dirty="0">
                <a:latin typeface="+mn-lt"/>
              </a:rPr>
              <a:t> </a:t>
            </a:r>
            <a:r>
              <a:rPr lang="en-AU" sz="1200" dirty="0">
                <a:latin typeface="+mn-lt"/>
                <a:cs typeface="Arial" panose="020B0604020202020204" pitchFamily="34" charset="0"/>
              </a:rPr>
              <a:t>© NSW Education Standards Authority (NESA) for and on behalf of the Crown in right of the State of New South Wales, 2012.</a:t>
            </a:r>
          </a:p>
          <a:p>
            <a:pPr>
              <a:spcAft>
                <a:spcPts val="600"/>
              </a:spcAft>
            </a:pPr>
            <a:r>
              <a:rPr lang="en-AU" sz="1200" dirty="0">
                <a:latin typeface="+mn-lt"/>
                <a:cs typeface="Arial" panose="020B0604020202020204" pitchFamily="34" charset="0"/>
              </a:rPr>
              <a:t>AERO (Australian Education Research Organisation) (2024a) </a:t>
            </a:r>
            <a:r>
              <a:rPr lang="en-AU" sz="1200" dirty="0">
                <a:latin typeface="+mn-lt"/>
                <a:cs typeface="Arial" panose="020B0604020202020204" pitchFamily="34" charset="0"/>
                <a:hlinkClick r:id="rId7"/>
              </a:rPr>
              <a:t>Explain learning objectives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AERO (Australian Education Research Organisation) (2024b) </a:t>
            </a:r>
            <a:r>
              <a:rPr lang="en-AU" sz="1200" dirty="0">
                <a:latin typeface="+mn-lt"/>
                <a:cs typeface="Arial" panose="020B0604020202020204" pitchFamily="34" charset="0"/>
                <a:hlinkClick r:id="rId8"/>
              </a:rPr>
              <a:t>Why explicit instruction works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Emily Fries, ‘Monsters and Mice’, James Ruse Agricultural High School (Shortlist, Year 9/10 category, 2021)</a:t>
            </a:r>
          </a:p>
          <a:p>
            <a:pPr>
              <a:spcAft>
                <a:spcPts val="600"/>
              </a:spcAft>
            </a:pPr>
            <a:r>
              <a:rPr lang="en-AU" sz="1200" dirty="0">
                <a:latin typeface="+mn-lt"/>
                <a:cs typeface="Arial" panose="020B0604020202020204" pitchFamily="34" charset="0"/>
              </a:rPr>
              <a:t>Griffin P (2018) </a:t>
            </a:r>
            <a:r>
              <a:rPr lang="en-AU" sz="1200" i="1" dirty="0">
                <a:latin typeface="+mn-lt"/>
                <a:cs typeface="Arial" panose="020B0604020202020204" pitchFamily="34" charset="0"/>
              </a:rPr>
              <a:t>Assessment for teaching</a:t>
            </a:r>
            <a:r>
              <a:rPr lang="en-AU" sz="1200" dirty="0">
                <a:latin typeface="+mn-lt"/>
                <a:cs typeface="Arial" panose="020B0604020202020204" pitchFamily="34" charset="0"/>
              </a:rPr>
              <a:t>, Cambridge University Press.</a:t>
            </a:r>
          </a:p>
          <a:p>
            <a:pPr>
              <a:spcAft>
                <a:spcPts val="600"/>
              </a:spcAft>
            </a:pPr>
            <a:r>
              <a:rPr lang="en-AU" sz="1200" dirty="0">
                <a:latin typeface="+mn-lt"/>
                <a:cs typeface="Arial" panose="020B0604020202020204" pitchFamily="34" charset="0"/>
              </a:rPr>
              <a:t>NSW Education Standards Authority (NESA) (2024) </a:t>
            </a:r>
            <a:r>
              <a:rPr lang="en-AU" sz="1200" dirty="0">
                <a:latin typeface="+mn-lt"/>
                <a:cs typeface="Arial" panose="020B0604020202020204" pitchFamily="34" charset="0"/>
                <a:hlinkClick r:id="rId9"/>
              </a:rPr>
              <a:t>‘Glossary’</a:t>
            </a:r>
            <a:r>
              <a:rPr lang="en-AU" sz="1200" dirty="0">
                <a:latin typeface="+mn-lt"/>
                <a:cs typeface="Arial" panose="020B0604020202020204" pitchFamily="34" charset="0"/>
              </a:rPr>
              <a:t>, </a:t>
            </a:r>
            <a:r>
              <a:rPr lang="en-AU" sz="1200" i="1" dirty="0">
                <a:latin typeface="+mn-lt"/>
                <a:cs typeface="Arial" panose="020B0604020202020204" pitchFamily="34" charset="0"/>
              </a:rPr>
              <a:t>NSW Curriculum</a:t>
            </a:r>
            <a:r>
              <a:rPr lang="en-AU" sz="1200" dirty="0">
                <a:latin typeface="+mn-lt"/>
                <a:cs typeface="Arial" panose="020B0604020202020204" pitchFamily="34" charset="0"/>
              </a:rPr>
              <a:t>, NSW Education Standards Authority website, accessed 26 August 2024.</a:t>
            </a:r>
          </a:p>
          <a:p>
            <a:pPr>
              <a:spcAft>
                <a:spcPts val="600"/>
              </a:spcAft>
            </a:pPr>
            <a:r>
              <a:rPr lang="en-AU" sz="1200" dirty="0">
                <a:latin typeface="+mn-lt"/>
                <a:cs typeface="Arial" panose="020B0604020202020204" pitchFamily="34" charset="0"/>
              </a:rPr>
              <a:t>State of New South Wales (Department of Education) (2024a) </a:t>
            </a:r>
            <a:r>
              <a:rPr lang="en-AU" sz="1200" dirty="0">
                <a:latin typeface="+mn-lt"/>
                <a:cs typeface="Arial" panose="020B0604020202020204" pitchFamily="34" charset="0"/>
                <a:hlinkClick r:id="rId10"/>
              </a:rPr>
              <a:t>‘Explicit teaching strategies’</a:t>
            </a:r>
            <a:r>
              <a:rPr lang="en-AU" sz="1200" dirty="0">
                <a:latin typeface="+mn-lt"/>
                <a:cs typeface="Arial" panose="020B0604020202020204" pitchFamily="34" charset="0"/>
              </a:rPr>
              <a:t>, </a:t>
            </a:r>
            <a:r>
              <a:rPr lang="en-AU" sz="1200" i="1" dirty="0">
                <a:latin typeface="+mn-lt"/>
                <a:cs typeface="Arial" panose="020B0604020202020204" pitchFamily="34" charset="0"/>
              </a:rPr>
              <a:t>Explicit teaching</a:t>
            </a:r>
            <a:r>
              <a:rPr lang="en-AU" sz="1200" dirty="0">
                <a:latin typeface="+mn-lt"/>
                <a:cs typeface="Arial" panose="020B0604020202020204" pitchFamily="34" charset="0"/>
              </a:rPr>
              <a:t>, NSW Department of Education website, accessed 27 May 2024.</a:t>
            </a:r>
          </a:p>
          <a:p>
            <a:pPr>
              <a:spcAft>
                <a:spcPts val="600"/>
              </a:spcAft>
            </a:pPr>
            <a:endParaRPr lang="en-AU" sz="1200" dirty="0">
              <a:latin typeface="+mn-lt"/>
              <a:cs typeface="Arial" panose="020B0604020202020204" pitchFamily="34" charset="0"/>
            </a:endParaRPr>
          </a:p>
          <a:p>
            <a:pPr>
              <a:spcAft>
                <a:spcPts val="600"/>
              </a:spcAft>
            </a:pPr>
            <a:endParaRPr lang="en-AU" sz="1200"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360024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6B8FE73-15EF-0C96-3B1F-0365A73C56B5}"/>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8" name="Text Placeholder 6">
            <a:extLst>
              <a:ext uri="{FF2B5EF4-FFF2-40B4-BE49-F238E27FC236}">
                <a16:creationId xmlns:a16="http://schemas.microsoft.com/office/drawing/2014/main" id="{9186FB51-B9E1-FB16-6EB3-0AC434D9BFB7}"/>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9" name="TextBox 8">
            <a:extLst>
              <a:ext uri="{FF2B5EF4-FFF2-40B4-BE49-F238E27FC236}">
                <a16:creationId xmlns:a16="http://schemas.microsoft.com/office/drawing/2014/main" id="{043A714F-7267-5004-F002-696DE643F4C4}"/>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62896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712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72B"/>
                </a:solidFill>
                <a:effectLst/>
                <a:uLnTx/>
                <a:uFillTx/>
                <a:ea typeface="+mn-ea"/>
                <a:cs typeface="Arial" panose="020B0604020202020204" pitchFamily="34" charset="0"/>
              </a:rPr>
              <a:t>draw on prior knowledge and experience of fables and/or fairy tales to rediscover the thematic concerns and to think about how this can be applied in modern narrative.</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[insert success criteria</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935AC-1A06-2327-19B8-2562651C44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2A3D70-4B4A-EA80-E392-501790718B0F}"/>
              </a:ext>
            </a:extLst>
          </p:cNvPr>
          <p:cNvSpPr>
            <a:spLocks noGrp="1"/>
          </p:cNvSpPr>
          <p:nvPr>
            <p:ph type="ctrTitle"/>
          </p:nvPr>
        </p:nvSpPr>
        <p:spPr/>
        <p:txBody>
          <a:bodyPr/>
          <a:lstStyle/>
          <a:p>
            <a:r>
              <a:rPr lang="en-AU" dirty="0">
                <a:latin typeface="+mj-lt"/>
              </a:rPr>
              <a:t>‘Monsters and Mice’ by Emily Fries </a:t>
            </a:r>
            <a:r>
              <a:rPr lang="en-AU" dirty="0">
                <a:solidFill>
                  <a:schemeClr val="accent1"/>
                </a:solidFill>
                <a:latin typeface="+mj-lt"/>
              </a:rPr>
              <a:t>(1)</a:t>
            </a:r>
          </a:p>
        </p:txBody>
      </p:sp>
    </p:spTree>
    <p:extLst>
      <p:ext uri="{BB962C8B-B14F-4D97-AF65-F5344CB8AC3E}">
        <p14:creationId xmlns:p14="http://schemas.microsoft.com/office/powerpoint/2010/main" val="29331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1E323-E342-37F6-E598-9CFB5C95908F}"/>
              </a:ext>
            </a:extLst>
          </p:cNvPr>
          <p:cNvSpPr>
            <a:spLocks noGrp="1"/>
          </p:cNvSpPr>
          <p:nvPr>
            <p:ph type="title"/>
          </p:nvPr>
        </p:nvSpPr>
        <p:spPr/>
        <p:txBody>
          <a:bodyPr/>
          <a:lstStyle/>
          <a:p>
            <a:r>
              <a:rPr lang="en-AU" dirty="0">
                <a:latin typeface="+mj-lt"/>
              </a:rPr>
              <a:t>Text complexity</a:t>
            </a:r>
          </a:p>
        </p:txBody>
      </p:sp>
      <p:sp>
        <p:nvSpPr>
          <p:cNvPr id="4" name="Text Placeholder 3">
            <a:extLst>
              <a:ext uri="{FF2B5EF4-FFF2-40B4-BE49-F238E27FC236}">
                <a16:creationId xmlns:a16="http://schemas.microsoft.com/office/drawing/2014/main" id="{290FF329-5B5F-7FAC-E2FB-5B0741862717}"/>
              </a:ext>
            </a:extLst>
          </p:cNvPr>
          <p:cNvSpPr>
            <a:spLocks noGrp="1"/>
          </p:cNvSpPr>
          <p:nvPr>
            <p:ph type="body" sz="quarter" idx="18"/>
          </p:nvPr>
        </p:nvSpPr>
        <p:spPr/>
        <p:txBody>
          <a:bodyPr/>
          <a:lstStyle/>
          <a:p>
            <a:r>
              <a:rPr lang="en-AU" dirty="0">
                <a:latin typeface="+mj-lt"/>
              </a:rPr>
              <a:t>‘Monsters and mice’ by Emily Fries</a:t>
            </a:r>
          </a:p>
        </p:txBody>
      </p:sp>
      <p:graphicFrame>
        <p:nvGraphicFramePr>
          <p:cNvPr id="6" name="Table 5">
            <a:extLst>
              <a:ext uri="{FF2B5EF4-FFF2-40B4-BE49-F238E27FC236}">
                <a16:creationId xmlns:a16="http://schemas.microsoft.com/office/drawing/2014/main" id="{8F13D040-C8B9-6AB2-E46D-10B7752D5875}"/>
              </a:ext>
            </a:extLst>
          </p:cNvPr>
          <p:cNvGraphicFramePr>
            <a:graphicFrameLocks noGrp="1"/>
          </p:cNvGraphicFramePr>
          <p:nvPr>
            <p:extLst>
              <p:ext uri="{D42A27DB-BD31-4B8C-83A1-F6EECF244321}">
                <p14:modId xmlns:p14="http://schemas.microsoft.com/office/powerpoint/2010/main" val="1548274759"/>
              </p:ext>
            </p:extLst>
          </p:nvPr>
        </p:nvGraphicFramePr>
        <p:xfrm>
          <a:off x="348023" y="1464363"/>
          <a:ext cx="11483976" cy="4873148"/>
        </p:xfrm>
        <a:graphic>
          <a:graphicData uri="http://schemas.openxmlformats.org/drawingml/2006/table">
            <a:tbl>
              <a:tblPr firstRow="1" firstCol="1" bandRow="1">
                <a:tableStyleId>{B301B821-A1FF-4177-AEE7-76D212191A09}</a:tableStyleId>
              </a:tblPr>
              <a:tblGrid>
                <a:gridCol w="3124405">
                  <a:extLst>
                    <a:ext uri="{9D8B030D-6E8A-4147-A177-3AD203B41FA5}">
                      <a16:colId xmlns:a16="http://schemas.microsoft.com/office/drawing/2014/main" val="2174725050"/>
                    </a:ext>
                  </a:extLst>
                </a:gridCol>
                <a:gridCol w="5220182">
                  <a:extLst>
                    <a:ext uri="{9D8B030D-6E8A-4147-A177-3AD203B41FA5}">
                      <a16:colId xmlns:a16="http://schemas.microsoft.com/office/drawing/2014/main" val="76328489"/>
                    </a:ext>
                  </a:extLst>
                </a:gridCol>
                <a:gridCol w="3139389">
                  <a:extLst>
                    <a:ext uri="{9D8B030D-6E8A-4147-A177-3AD203B41FA5}">
                      <a16:colId xmlns:a16="http://schemas.microsoft.com/office/drawing/2014/main" val="1136144255"/>
                    </a:ext>
                  </a:extLst>
                </a:gridCol>
              </a:tblGrid>
              <a:tr h="518266">
                <a:tc>
                  <a:txBody>
                    <a:bodyPr/>
                    <a:lstStyle/>
                    <a:p>
                      <a:pPr marL="108000">
                        <a:lnSpc>
                          <a:spcPct val="150000"/>
                        </a:lnSpc>
                        <a:spcBef>
                          <a:spcPts val="1200"/>
                        </a:spcBef>
                        <a:spcAft>
                          <a:spcPts val="600"/>
                        </a:spcAft>
                      </a:pPr>
                      <a:r>
                        <a:rPr lang="en-AU" sz="1800" b="1" dirty="0">
                          <a:solidFill>
                            <a:srgbClr val="FFFFFF"/>
                          </a:solidFill>
                          <a:effectLst/>
                        </a:rPr>
                        <a:t>Text requirement</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1200"/>
                        </a:spcBef>
                        <a:spcAft>
                          <a:spcPts val="600"/>
                        </a:spcAft>
                      </a:pPr>
                      <a:r>
                        <a:rPr lang="en-AU" sz="1800" b="1" dirty="0">
                          <a:solidFill>
                            <a:srgbClr val="FFFFFF"/>
                          </a:solidFill>
                          <a:effectLst/>
                        </a:rPr>
                        <a:t>Text complexity</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1200"/>
                        </a:spcBef>
                        <a:spcAft>
                          <a:spcPts val="600"/>
                        </a:spcAft>
                      </a:pPr>
                      <a:r>
                        <a:rPr lang="en-AU" sz="1800" b="1" dirty="0">
                          <a:solidFill>
                            <a:srgbClr val="FFFFFF"/>
                          </a:solidFill>
                          <a:effectLst/>
                        </a:rPr>
                        <a:t>Annotation and overview</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0132611"/>
                  </a:ext>
                </a:extLst>
              </a:tr>
              <a:tr h="4354882">
                <a:tc>
                  <a:txBody>
                    <a:bodyPr/>
                    <a:lstStyle/>
                    <a:p>
                      <a:pPr marL="108000">
                        <a:lnSpc>
                          <a:spcPct val="150000"/>
                        </a:lnSpc>
                        <a:spcBef>
                          <a:spcPts val="0"/>
                        </a:spcBef>
                        <a:spcAft>
                          <a:spcPts val="1200"/>
                        </a:spcAft>
                      </a:pPr>
                      <a:r>
                        <a:rPr lang="en-AU" sz="1800" b="0" dirty="0">
                          <a:solidFill>
                            <a:srgbClr val="000000"/>
                          </a:solidFill>
                          <a:effectLst/>
                        </a:rPr>
                        <a:t>The text helps meet the </a:t>
                      </a:r>
                      <a:r>
                        <a:rPr lang="en-AU" sz="1800" b="0" u="sng" dirty="0">
                          <a:solidFill>
                            <a:srgbClr val="000000"/>
                          </a:solidFill>
                          <a:effectLst/>
                          <a:hlinkClick r:id="rId3"/>
                        </a:rPr>
                        <a:t>Text requirements for English 7–10</a:t>
                      </a:r>
                      <a:r>
                        <a:rPr lang="en-AU" sz="1800" b="0" u="sng" dirty="0">
                          <a:solidFill>
                            <a:srgbClr val="001C4A"/>
                          </a:solidFill>
                          <a:effectLst/>
                        </a:rPr>
                        <a:t> </a:t>
                      </a:r>
                      <a:r>
                        <a:rPr lang="en-AU" sz="1800" b="0" dirty="0">
                          <a:solidFill>
                            <a:srgbClr val="000000"/>
                          </a:solidFill>
                          <a:effectLst/>
                        </a:rPr>
                        <a:t>as it is taken from a writing competition. It is a shortlisted piece (quality literature) written by a young Australian author. The story is representative of social and cultural perspectives.</a:t>
                      </a:r>
                      <a:endParaRPr lang="en-AU" sz="1800" b="0" dirty="0">
                        <a:effectLst/>
                        <a:latin typeface="+mn-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pPr>
                      <a:r>
                        <a:rPr lang="en-AU" sz="1800" b="1">
                          <a:solidFill>
                            <a:srgbClr val="000000"/>
                          </a:solidFill>
                          <a:effectLst/>
                        </a:rPr>
                        <a:t>EN5-RVL-01</a:t>
                      </a:r>
                      <a:r>
                        <a:rPr lang="en-AU" sz="1800">
                          <a:solidFill>
                            <a:srgbClr val="000000"/>
                          </a:solidFill>
                          <a:effectLst/>
                        </a:rPr>
                        <a:t> requires students to use a range of personal, creative and critical strategies to engage with complex texts.</a:t>
                      </a:r>
                      <a:endParaRPr lang="en-AU" sz="1800">
                        <a:effectLst/>
                      </a:endParaRPr>
                    </a:p>
                    <a:p>
                      <a:pPr marL="108000">
                        <a:lnSpc>
                          <a:spcPct val="150000"/>
                        </a:lnSpc>
                        <a:spcBef>
                          <a:spcPts val="0"/>
                        </a:spcBef>
                        <a:spcAft>
                          <a:spcPts val="1200"/>
                        </a:spcAft>
                      </a:pPr>
                      <a:r>
                        <a:rPr lang="en-AU" sz="1800">
                          <a:solidFill>
                            <a:srgbClr val="000000"/>
                          </a:solidFill>
                          <a:effectLst/>
                        </a:rPr>
                        <a:t>This text has elements of a complex text as per the </a:t>
                      </a:r>
                      <a:r>
                        <a:rPr lang="en-AU" sz="1800" u="sng">
                          <a:solidFill>
                            <a:srgbClr val="000000"/>
                          </a:solidFill>
                          <a:effectLst/>
                          <a:hlinkClick r:id="rId4"/>
                        </a:rPr>
                        <a:t>National Literacy Learning Progression (NLLP) (V3)</a:t>
                      </a:r>
                      <a:r>
                        <a:rPr lang="en-AU" sz="1800">
                          <a:solidFill>
                            <a:srgbClr val="000000"/>
                          </a:solidFill>
                          <a:effectLst/>
                        </a:rPr>
                        <a:t>. The text focuses on ‘more complex abstract concepts’ with ideas that ‘can be challenging or unconventional’. The vocabulary of the text incorporates ‘some complex figurative language’ and ‘effective images’. </a:t>
                      </a:r>
                      <a:endParaRPr lang="en-AU"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pPr>
                      <a:r>
                        <a:rPr lang="en-AU" sz="1800" dirty="0">
                          <a:solidFill>
                            <a:srgbClr val="000000"/>
                          </a:solidFill>
                          <a:effectLst/>
                        </a:rPr>
                        <a:t>This prose short story can be read as a contemporary fable. The author uses allegory to explore the consequences of not challenging assumptions or thinking independently. The author explores the ideas of fear and discovery.</a:t>
                      </a:r>
                      <a:endParaRPr lang="en-AU"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686313"/>
                  </a:ext>
                </a:extLst>
              </a:tr>
            </a:tbl>
          </a:graphicData>
        </a:graphic>
      </p:graphicFrame>
      <p:sp>
        <p:nvSpPr>
          <p:cNvPr id="2" name="Slide Number Placeholder 1">
            <a:extLst>
              <a:ext uri="{FF2B5EF4-FFF2-40B4-BE49-F238E27FC236}">
                <a16:creationId xmlns:a16="http://schemas.microsoft.com/office/drawing/2014/main" id="{70186766-A874-E55A-DEEB-D2ABF001BD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4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8DACB-C616-0106-3F86-E12B3C1D292D}"/>
              </a:ext>
            </a:extLst>
          </p:cNvPr>
          <p:cNvSpPr>
            <a:spLocks noGrp="1"/>
          </p:cNvSpPr>
          <p:nvPr>
            <p:ph type="title"/>
          </p:nvPr>
        </p:nvSpPr>
        <p:spPr/>
        <p:txBody>
          <a:bodyPr/>
          <a:lstStyle/>
          <a:p>
            <a:r>
              <a:rPr lang="en-AU" dirty="0">
                <a:latin typeface="+mj-lt"/>
              </a:rPr>
              <a:t>‘Monsters and Mice’ by Emily Fries (2)</a:t>
            </a:r>
          </a:p>
        </p:txBody>
      </p:sp>
      <p:sp>
        <p:nvSpPr>
          <p:cNvPr id="4" name="Text Placeholder 3">
            <a:extLst>
              <a:ext uri="{FF2B5EF4-FFF2-40B4-BE49-F238E27FC236}">
                <a16:creationId xmlns:a16="http://schemas.microsoft.com/office/drawing/2014/main" id="{7FE9B13B-C520-67F3-1997-F9869690EC8F}"/>
              </a:ext>
            </a:extLst>
          </p:cNvPr>
          <p:cNvSpPr>
            <a:spLocks noGrp="1"/>
          </p:cNvSpPr>
          <p:nvPr>
            <p:ph type="body" sz="quarter" idx="18"/>
          </p:nvPr>
        </p:nvSpPr>
        <p:spPr/>
        <p:txBody>
          <a:bodyPr/>
          <a:lstStyle/>
          <a:p>
            <a:r>
              <a:rPr lang="en-AU" dirty="0">
                <a:latin typeface="+mj-lt"/>
              </a:rPr>
              <a:t>License information</a:t>
            </a:r>
          </a:p>
        </p:txBody>
      </p:sp>
      <p:sp>
        <p:nvSpPr>
          <p:cNvPr id="5" name="Text Placeholder 4">
            <a:extLst>
              <a:ext uri="{FF2B5EF4-FFF2-40B4-BE49-F238E27FC236}">
                <a16:creationId xmlns:a16="http://schemas.microsoft.com/office/drawing/2014/main" id="{CD1B69F0-ABCA-D833-363B-4159F5B06D9E}"/>
              </a:ext>
            </a:extLst>
          </p:cNvPr>
          <p:cNvSpPr>
            <a:spLocks noGrp="1"/>
          </p:cNvSpPr>
          <p:nvPr>
            <p:ph type="body" sz="quarter" idx="17"/>
          </p:nvPr>
        </p:nvSpPr>
        <p:spPr/>
        <p:txBody>
          <a:bodyPr/>
          <a:lstStyle/>
          <a:p>
            <a:r>
              <a:rPr lang="en-AU" dirty="0">
                <a:latin typeface="+mn-lt"/>
              </a:rPr>
              <a:t>Emily Fries, ‘Monsters and Mice’, James Ruse Agricultural High School (Shortlist, Year 9/10 category, 2021).</a:t>
            </a:r>
          </a:p>
          <a:p>
            <a:r>
              <a:rPr lang="en-AU" dirty="0">
                <a:latin typeface="+mn-lt"/>
              </a:rPr>
              <a:t>The texts have been drawn from the Whitlam Institute 'What Matters?' writing competition webpage. The English curriculum team has licence agreements with each of the writers. We are grateful for their support in the development of this resource. This agreement commences 24 February 2023 and ends 24 February 2027.</a:t>
            </a:r>
          </a:p>
        </p:txBody>
      </p:sp>
      <p:sp>
        <p:nvSpPr>
          <p:cNvPr id="2" name="Slide Number Placeholder 1">
            <a:extLst>
              <a:ext uri="{FF2B5EF4-FFF2-40B4-BE49-F238E27FC236}">
                <a16:creationId xmlns:a16="http://schemas.microsoft.com/office/drawing/2014/main" id="{D5EB418D-98E6-3BF1-61C6-4FE10C6B92A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59256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D3C23-9AB2-F480-5EDD-B1808A84D305}"/>
              </a:ext>
            </a:extLst>
          </p:cNvPr>
          <p:cNvSpPr>
            <a:spLocks noGrp="1"/>
          </p:cNvSpPr>
          <p:nvPr>
            <p:ph type="title"/>
          </p:nvPr>
        </p:nvSpPr>
        <p:spPr/>
        <p:txBody>
          <a:bodyPr/>
          <a:lstStyle/>
          <a:p>
            <a:r>
              <a:rPr lang="en-AU" dirty="0">
                <a:latin typeface="+mj-lt"/>
              </a:rPr>
              <a:t>‘Monsters and Mice’ by Emily Fries (3)</a:t>
            </a:r>
          </a:p>
        </p:txBody>
      </p:sp>
      <p:sp>
        <p:nvSpPr>
          <p:cNvPr id="4" name="Text Placeholder 3">
            <a:extLst>
              <a:ext uri="{FF2B5EF4-FFF2-40B4-BE49-F238E27FC236}">
                <a16:creationId xmlns:a16="http://schemas.microsoft.com/office/drawing/2014/main" id="{44976F87-A020-A0E3-51D0-1B25768EED3B}"/>
              </a:ext>
            </a:extLst>
          </p:cNvPr>
          <p:cNvSpPr>
            <a:spLocks noGrp="1"/>
          </p:cNvSpPr>
          <p:nvPr>
            <p:ph type="body" sz="quarter" idx="18"/>
          </p:nvPr>
        </p:nvSpPr>
        <p:spPr/>
        <p:txBody>
          <a:bodyPr/>
          <a:lstStyle/>
          <a:p>
            <a:r>
              <a:rPr lang="en-AU" dirty="0">
                <a:latin typeface="+mj-lt"/>
              </a:rPr>
              <a:t>How this model text will be used to support student learning:</a:t>
            </a:r>
          </a:p>
        </p:txBody>
      </p:sp>
      <p:sp>
        <p:nvSpPr>
          <p:cNvPr id="7" name="Text Placeholder 6">
            <a:extLst>
              <a:ext uri="{FF2B5EF4-FFF2-40B4-BE49-F238E27FC236}">
                <a16:creationId xmlns:a16="http://schemas.microsoft.com/office/drawing/2014/main" id="{D51E6401-4082-CD6E-0264-30C8BC8DE01A}"/>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as an example of what a good imaginative response written by a Stage 5 student can look like</a:t>
            </a:r>
          </a:p>
          <a:p>
            <a:pPr marL="342900" indent="-342900">
              <a:buFont typeface="Arial" panose="020B0604020202020204" pitchFamily="34" charset="0"/>
              <a:buChar char="•"/>
            </a:pPr>
            <a:r>
              <a:rPr lang="en-AU" dirty="0">
                <a:latin typeface="+mn-lt"/>
              </a:rPr>
              <a:t>to demonstrate effective use of language forms, features and structures, including allegory, anthropomorphism, visual imagery and dialogue</a:t>
            </a:r>
          </a:p>
          <a:p>
            <a:pPr marL="342900" indent="-342900">
              <a:buFont typeface="Arial" panose="020B0604020202020204" pitchFamily="34" charset="0"/>
              <a:buChar char="•"/>
            </a:pPr>
            <a:r>
              <a:rPr lang="en-AU" dirty="0">
                <a:latin typeface="+mn-lt"/>
              </a:rPr>
              <a:t>to demonstrate how students can adapt or subvert textual conventions, such as the fairy tale or fabulist form</a:t>
            </a:r>
          </a:p>
          <a:p>
            <a:pPr marL="342900" indent="-342900">
              <a:buFont typeface="Arial" panose="020B0604020202020204" pitchFamily="34" charset="0"/>
              <a:buChar char="•"/>
            </a:pPr>
            <a:r>
              <a:rPr lang="en-AU" dirty="0">
                <a:latin typeface="+mn-lt"/>
              </a:rPr>
              <a:t>as an example of how texts can represent ideas and values and shape responses.</a:t>
            </a:r>
          </a:p>
        </p:txBody>
      </p:sp>
      <p:sp>
        <p:nvSpPr>
          <p:cNvPr id="2" name="Slide Number Placeholder 1">
            <a:extLst>
              <a:ext uri="{FF2B5EF4-FFF2-40B4-BE49-F238E27FC236}">
                <a16:creationId xmlns:a16="http://schemas.microsoft.com/office/drawing/2014/main" id="{CE770B82-F0A4-6431-2422-40FDCC7D93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05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143B-D3F3-0F5D-2D7B-34891D47101C}"/>
              </a:ext>
            </a:extLst>
          </p:cNvPr>
          <p:cNvSpPr>
            <a:spLocks noGrp="1"/>
          </p:cNvSpPr>
          <p:nvPr>
            <p:ph type="ctrTitle"/>
          </p:nvPr>
        </p:nvSpPr>
        <p:spPr/>
        <p:txBody>
          <a:bodyPr/>
          <a:lstStyle/>
          <a:p>
            <a:r>
              <a:rPr lang="en-AU">
                <a:latin typeface="+mj-lt"/>
              </a:rPr>
              <a:t>Piquing interest in the text</a:t>
            </a:r>
          </a:p>
        </p:txBody>
      </p:sp>
    </p:spTree>
    <p:extLst>
      <p:ext uri="{BB962C8B-B14F-4D97-AF65-F5344CB8AC3E}">
        <p14:creationId xmlns:p14="http://schemas.microsoft.com/office/powerpoint/2010/main" val="35237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E6D5E0-AC1D-4937-A4F4-E8D0F33C9A89}"/>
</file>

<file path=customXml/itemProps2.xml><?xml version="1.0" encoding="utf-8"?>
<ds:datastoreItem xmlns:ds="http://schemas.openxmlformats.org/officeDocument/2006/customXml" ds:itemID="{B83F0B5D-5732-4BC4-8ADC-5218EBC0FB7E}"/>
</file>

<file path=customXml/itemProps3.xml><?xml version="1.0" encoding="utf-8"?>
<ds:datastoreItem xmlns:ds="http://schemas.openxmlformats.org/officeDocument/2006/customXml" ds:itemID="{77419E77-0CF1-4698-9DBE-373DB47633FF}"/>
</file>

<file path=docProps/app.xml><?xml version="1.0" encoding="utf-8"?>
<Properties xmlns="http://schemas.openxmlformats.org/officeDocument/2006/extended-properties" xmlns:vt="http://schemas.openxmlformats.org/officeDocument/2006/docPropsVTypes">
  <Template/>
  <TotalTime>0</TotalTime>
  <Words>5915</Words>
  <Application>Microsoft Office PowerPoint</Application>
  <PresentationFormat>Widescreen</PresentationFormat>
  <Paragraphs>324</Paragraphs>
  <Slides>36</Slides>
  <Notes>32</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Times New Roman</vt:lpstr>
      <vt:lpstr>Public Sans</vt:lpstr>
      <vt:lpstr>1_NSWG Corporate</vt:lpstr>
      <vt:lpstr>Instructions for use</vt:lpstr>
      <vt:lpstr>Phase 3 – text annotations – Fries</vt:lpstr>
      <vt:lpstr>Sharing learning intentions and success criteria</vt:lpstr>
      <vt:lpstr>Learning intentions and success criteria</vt:lpstr>
      <vt:lpstr>‘Monsters and Mice’ by Emily Fries (1)</vt:lpstr>
      <vt:lpstr>Text complexity</vt:lpstr>
      <vt:lpstr>‘Monsters and Mice’ by Emily Fries (2)</vt:lpstr>
      <vt:lpstr>‘Monsters and Mice’ by Emily Fries (3)</vt:lpstr>
      <vt:lpstr>Piquing interest in the text</vt:lpstr>
      <vt:lpstr>‘Monsters and Mice’ by Emily Fries (4)</vt:lpstr>
      <vt:lpstr>‘Monsters and Mice’ by Emily Fries (5)</vt:lpstr>
      <vt:lpstr>‘Monsters and Mice’ by Emily Fries (6)</vt:lpstr>
      <vt:lpstr>Introduction to the core text</vt:lpstr>
      <vt:lpstr>Language forms and features used in ‘Monsters and Mice’</vt:lpstr>
      <vt:lpstr>Vocabulary</vt:lpstr>
      <vt:lpstr>Challenging vocabulary</vt:lpstr>
      <vt:lpstr>Word bank</vt:lpstr>
      <vt:lpstr>Metalanguage</vt:lpstr>
      <vt:lpstr>Representation in fables</vt:lpstr>
      <vt:lpstr>Common features used in fables</vt:lpstr>
      <vt:lpstr>Anthropomorphism</vt:lpstr>
      <vt:lpstr>Anthropomorphism in ‘Monsters and Mice’</vt:lpstr>
      <vt:lpstr>Experimenting with anthropomorphism</vt:lpstr>
      <vt:lpstr>Allegory</vt:lpstr>
      <vt:lpstr>Allegory in ‘Monsters and Mice’</vt:lpstr>
      <vt:lpstr>Visual imagery </vt:lpstr>
      <vt:lpstr>Purposeful dialogue </vt:lpstr>
      <vt:lpstr>Annotating the text </vt:lpstr>
      <vt:lpstr>Focus on narrative purpose or thematic concern</vt:lpstr>
      <vt:lpstr>Focus on narrative conventions</vt:lpstr>
      <vt:lpstr>Focus on how the text is crafted</vt:lpstr>
      <vt:lpstr>Model annotations (1)</vt:lpstr>
      <vt:lpstr>Model annotations (2)</vt:lpstr>
      <vt:lpstr>Model annotations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text annotations – Fries – 9.1 – Representation of life experiences</dc:title>
  <dc:creator>NSW Department of Education</dc:creator>
  <dcterms:created xsi:type="dcterms:W3CDTF">2025-06-05T01:06:25Z</dcterms:created>
  <dcterms:modified xsi:type="dcterms:W3CDTF">2025-06-05T01:07:16Z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2025-06-05T01:07:16Z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fc0c0632-c4ff-4a6c-bff2-d7ab8ee4b067</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