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63" r:id="rId4"/>
  </p:sldMasterIdLst>
  <p:notesMasterIdLst>
    <p:notesMasterId r:id="rId29"/>
  </p:notesMasterIdLst>
  <p:handoutMasterIdLst>
    <p:handoutMasterId r:id="rId30"/>
  </p:handoutMasterIdLst>
  <p:sldIdLst>
    <p:sldId id="26514" r:id="rId5"/>
    <p:sldId id="266" r:id="rId6"/>
    <p:sldId id="26512" r:id="rId7"/>
    <p:sldId id="26513" r:id="rId8"/>
    <p:sldId id="26409" r:id="rId9"/>
    <p:sldId id="26410" r:id="rId10"/>
    <p:sldId id="26398" r:id="rId11"/>
    <p:sldId id="26415" r:id="rId12"/>
    <p:sldId id="26421" r:id="rId13"/>
    <p:sldId id="26416" r:id="rId14"/>
    <p:sldId id="26394" r:id="rId15"/>
    <p:sldId id="26422" r:id="rId16"/>
    <p:sldId id="26404" r:id="rId17"/>
    <p:sldId id="26405" r:id="rId18"/>
    <p:sldId id="26407" r:id="rId19"/>
    <p:sldId id="26417" r:id="rId20"/>
    <p:sldId id="26418" r:id="rId21"/>
    <p:sldId id="26406" r:id="rId22"/>
    <p:sldId id="26425" r:id="rId23"/>
    <p:sldId id="26420" r:id="rId24"/>
    <p:sldId id="26411" r:id="rId25"/>
    <p:sldId id="360" r:id="rId26"/>
    <p:sldId id="26424" r:id="rId27"/>
    <p:sldId id="361" r:id="rId28"/>
  </p:sldIdLst>
  <p:sldSz cx="12192000" cy="6858000"/>
  <p:notesSz cx="6858000" cy="9144000"/>
  <p:embeddedFontLst>
    <p:embeddedFont>
      <p:font typeface="Public Sans" pitchFamily="2" charset="0"/>
      <p:regular r:id="rId31"/>
      <p:bold r:id="rId32"/>
      <p:italic r:id="rId33"/>
      <p:boldItalic r:id="rId34"/>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7AD4B447-7F0D-42AF-0FDE-FAE33A397EB1}" name="Danielle De Redder" initials="DD" userId="S::Danielle.deRedder@det.nsw.edu.au::90c2f8e5-e57e-4891-92e6-f485cbc59344" providerId="AD"/>
  <p188:author id="{A29880FB-22F1-2FCE-171F-45F93F7D7947}" name="Christopher Farlow" initials="CF" userId="S::Christopher.Farlow2@det.nsw.edu.au::1d6e7c80-f391-4c69-991c-b443ceeb163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71091" autoAdjust="0"/>
  </p:normalViewPr>
  <p:slideViewPr>
    <p:cSldViewPr snapToGrid="0">
      <p:cViewPr varScale="1">
        <p:scale>
          <a:sx n="88" d="100"/>
          <a:sy n="88" d="100"/>
        </p:scale>
        <p:origin x="300" y="84"/>
      </p:cViewPr>
      <p:guideLst>
        <p:guide orient="horz" pos="2160"/>
        <p:guide pos="3863"/>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font" Target="fonts/font4.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3.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2.fntdata"/><Relationship Id="rId37" Type="http://schemas.openxmlformats.org/officeDocument/2006/relationships/theme" Target="theme/theme1.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opher Farlow" userId="1d6e7c80-f391-4c69-991c-b443ceeb1639" providerId="ADAL" clId="{CCB84B3A-AA49-1346-8772-BA97ADFE4324}"/>
    <pc:docChg chg="modSld">
      <pc:chgData name="Christopher Farlow" userId="1d6e7c80-f391-4c69-991c-b443ceeb1639" providerId="ADAL" clId="{CCB84B3A-AA49-1346-8772-BA97ADFE4324}" dt="2025-06-05T00:26:57.608" v="0" actId="14826"/>
      <pc:docMkLst>
        <pc:docMk/>
      </pc:docMkLst>
      <pc:sldChg chg="modSp">
        <pc:chgData name="Christopher Farlow" userId="1d6e7c80-f391-4c69-991c-b443ceeb1639" providerId="ADAL" clId="{CCB84B3A-AA49-1346-8772-BA97ADFE4324}" dt="2025-06-05T00:26:57.608" v="0" actId="14826"/>
        <pc:sldMkLst>
          <pc:docMk/>
          <pc:sldMk cId="3218114721" sldId="266"/>
        </pc:sldMkLst>
        <pc:picChg chg="mod">
          <ac:chgData name="Christopher Farlow" userId="1d6e7c80-f391-4c69-991c-b443ceeb1639" providerId="ADAL" clId="{CCB84B3A-AA49-1346-8772-BA97ADFE4324}" dt="2025-06-05T00:26:57.608" v="0" actId="14826"/>
          <ac:picMkLst>
            <pc:docMk/>
            <pc:sldMk cId="3218114721" sldId="266"/>
            <ac:picMk id="17" creationId="{514DE70A-1655-411E-44EA-7CE31FFD822D}"/>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10/06/2025</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10/06/2025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education.nsw.gov.au/teaching-and-learning/curriculum/literacy-and-numeracy/teaching-and-learning-resources/literacy/teaching-strategies/stage-5/reading/stage-5-main-idea-and-theme"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8" Type="http://schemas.openxmlformats.org/officeDocument/2006/relationships/hyperlink" Target="https://unsplash.com/photos/clothes-hanging-under-white-tent-fTtvCvU89_M" TargetMode="External"/><Relationship Id="rId3" Type="http://schemas.openxmlformats.org/officeDocument/2006/relationships/hyperlink" Target="../Barnes%20(20%20September%202017)%20https:/unsplash.com/photos/aerial-photography-of-house-with-green-yard-PyFzygP2eNg" TargetMode="External"/><Relationship Id="rId7" Type="http://schemas.openxmlformats.org/officeDocument/2006/relationships/hyperlink" Target="https://unsplash.com/photos/blue-and-white-train-on-rail-tracks-during-daytime-5qbvUDkK0dA"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s://unsplash.com/photos/white-concrete-building-HfCg3eJKlJw" TargetMode="External"/><Relationship Id="rId5" Type="http://schemas.openxmlformats.org/officeDocument/2006/relationships/hyperlink" Target="https://unsplash.com/photos/landscape-photography-of-bungalow-house-h5QNclJUiA8" TargetMode="External"/><Relationship Id="rId4" Type="http://schemas.openxmlformats.org/officeDocument/2006/relationships/hyperlink" Target="https://unsplash.com/photos/cabin-near-mountain-under-cloudy-sky-2ihroru1emo"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ducation.nsw.gov.au/content/dam/main-education/documents/teaching-and-learning/curriculum/explicit-teaching/explicit-teaching-technique-guide-lisc-sharing.pdf"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education.nsw.gov.au/content/dam/main-education/documents/teaching-and-learning/curriculum/explicit-teaching/explicit-teaching-technique-guide-lisc-planning.pdf"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b="1" dirty="0"/>
              <a:t>Teacher note: </a:t>
            </a:r>
            <a:r>
              <a:rPr lang="en-US" b="0" dirty="0"/>
              <a:t>the following PowerPoint is designed to support the delivery of Phase 2. </a:t>
            </a:r>
            <a:r>
              <a:rPr lang="en-AU" sz="1800" b="0" dirty="0">
                <a:solidFill>
                  <a:srgbClr val="000000"/>
                </a:solidFill>
                <a:effectLst/>
                <a:latin typeface="Arial" panose="020B0604020202020204" pitchFamily="34" charset="0"/>
              </a:rPr>
              <a:t>T</a:t>
            </a:r>
            <a:r>
              <a:rPr lang="en-AU" sz="1800" dirty="0">
                <a:solidFill>
                  <a:srgbClr val="000000"/>
                </a:solidFill>
                <a:effectLst/>
                <a:latin typeface="Arial" panose="020B0604020202020204" pitchFamily="34" charset="0"/>
                <a:ea typeface="Aptos" panose="020B0004020202020204" pitchFamily="34" charset="0"/>
              </a:rPr>
              <a:t>his resource is designed to introduce the concepts of perspective, context and theme. It draws a link between how the context of the composer shapes their perspective and in turn influences what the composer wants to write about (their thematic concern – the argument they are presenting). </a:t>
            </a:r>
            <a:endParaRPr lang="en-AU" b="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23571091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ADFC85-C9DA-1DF7-108D-ACE41E5884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152D43-DC1C-3ADB-E2F6-1BBE0AC025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8C6BF8-1243-62BC-B4B9-6F656F099C12}"/>
              </a:ext>
            </a:extLst>
          </p:cNvPr>
          <p:cNvSpPr>
            <a:spLocks noGrp="1"/>
          </p:cNvSpPr>
          <p:nvPr>
            <p:ph type="body" idx="1"/>
          </p:nvPr>
        </p:nvSpPr>
        <p:spPr/>
        <p:txBody>
          <a:bodyPr/>
          <a:lstStyle/>
          <a:p>
            <a:r>
              <a:rPr lang="en-US" b="1" dirty="0"/>
              <a:t>Teacher note: </a:t>
            </a:r>
            <a:r>
              <a:rPr lang="en-US" b="0" dirty="0"/>
              <a:t>the following slides are designed to deepen students’ understanding of the concept of theme and should be used in conjunction with </a:t>
            </a:r>
            <a:r>
              <a:rPr lang="en-AU" b="1" dirty="0"/>
              <a:t>Phase 2, sequence 3 – exploring the textual concept of theme.</a:t>
            </a:r>
          </a:p>
        </p:txBody>
      </p:sp>
      <p:sp>
        <p:nvSpPr>
          <p:cNvPr id="4" name="Slide Number Placeholder 3">
            <a:extLst>
              <a:ext uri="{FF2B5EF4-FFF2-40B4-BE49-F238E27FC236}">
                <a16:creationId xmlns:a16="http://schemas.microsoft.com/office/drawing/2014/main" id="{3BC0653F-A023-D4A9-C7B0-CDBBAF9EBF9C}"/>
              </a:ext>
            </a:extLst>
          </p:cNvPr>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3749818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dirty="0"/>
              <a:t>add images of popular texts to this slide. (The Lion King, Harry Potter, The Hunger Games). Aske students to consider each text using the questions on the slide.</a:t>
            </a:r>
          </a:p>
          <a:p>
            <a:endParaRPr lang="en-AU" dirty="0"/>
          </a:p>
          <a:p>
            <a:r>
              <a:rPr lang="en-AU" sz="1600" dirty="0">
                <a:effectLst/>
                <a:latin typeface="Arial" panose="020B0604020202020204" pitchFamily="34" charset="0"/>
                <a:ea typeface="Calibri" panose="020F0502020204030204" pitchFamily="34" charset="0"/>
                <a:cs typeface="Times New Roman" panose="02020603050405020304" pitchFamily="18" charset="0"/>
              </a:rPr>
              <a:t>Highlight the difference between </a:t>
            </a:r>
            <a:r>
              <a:rPr lang="en-AU" sz="1600" b="1" dirty="0">
                <a:effectLst/>
                <a:latin typeface="Arial" panose="020B0604020202020204" pitchFamily="34" charset="0"/>
                <a:ea typeface="Calibri" panose="020F0502020204030204" pitchFamily="34" charset="0"/>
                <a:cs typeface="Times New Roman" panose="02020603050405020304" pitchFamily="18" charset="0"/>
              </a:rPr>
              <a:t>topic</a:t>
            </a:r>
            <a:r>
              <a:rPr lang="en-AU" sz="1600" dirty="0">
                <a:effectLst/>
                <a:latin typeface="Arial" panose="020B0604020202020204" pitchFamily="34" charset="0"/>
                <a:ea typeface="Calibri" panose="020F0502020204030204" pitchFamily="34" charset="0"/>
                <a:cs typeface="Times New Roman" panose="02020603050405020304" pitchFamily="18" charset="0"/>
              </a:rPr>
              <a:t> (what the story is about) and </a:t>
            </a:r>
            <a:r>
              <a:rPr lang="en-AU" sz="1600" b="1" dirty="0">
                <a:effectLst/>
                <a:latin typeface="Arial" panose="020B0604020202020204" pitchFamily="34" charset="0"/>
                <a:ea typeface="Calibri" panose="020F0502020204030204" pitchFamily="34" charset="0"/>
                <a:cs typeface="Times New Roman" panose="02020603050405020304" pitchFamily="18" charset="0"/>
              </a:rPr>
              <a:t>theme</a:t>
            </a:r>
            <a:r>
              <a:rPr lang="en-AU" sz="1600" dirty="0">
                <a:effectLst/>
                <a:latin typeface="Arial" panose="020B0604020202020204" pitchFamily="34" charset="0"/>
                <a:ea typeface="Calibri" panose="020F0502020204030204" pitchFamily="34" charset="0"/>
                <a:cs typeface="Times New Roman" panose="02020603050405020304" pitchFamily="18" charset="0"/>
              </a:rPr>
              <a:t> (the underlying message or idea). </a:t>
            </a:r>
          </a:p>
          <a:p>
            <a:pPr>
              <a:spcBef>
                <a:spcPts val="1200"/>
              </a:spcBef>
              <a:spcAft>
                <a:spcPts val="600"/>
              </a:spcAft>
            </a:pPr>
            <a:r>
              <a:rPr lang="en-AU" sz="1600" dirty="0">
                <a:effectLst/>
                <a:latin typeface="Arial" panose="020B0604020202020204" pitchFamily="34" charset="0"/>
                <a:ea typeface="Calibri" panose="020F0502020204030204" pitchFamily="34" charset="0"/>
              </a:rPr>
              <a:t> </a:t>
            </a: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12</a:t>
            </a:fld>
            <a:endParaRPr lang="en-AU"/>
          </a:p>
        </p:txBody>
      </p:sp>
    </p:spTree>
    <p:extLst>
      <p:ext uri="{BB962C8B-B14F-4D97-AF65-F5344CB8AC3E}">
        <p14:creationId xmlns:p14="http://schemas.microsoft.com/office/powerpoint/2010/main" val="8092458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b="1" dirty="0"/>
              <a:t>Teacher note: </a:t>
            </a:r>
            <a:r>
              <a:rPr lang="en-US" b="0" dirty="0"/>
              <a:t>this slide provides students with a definition of theme. </a:t>
            </a:r>
            <a:r>
              <a:rPr lang="en-AU" sz="1800" kern="100" dirty="0">
                <a:effectLst/>
                <a:latin typeface="Public Sans" panose="020B0604020202020204" charset="0"/>
                <a:ea typeface="Aptos" panose="020B0004020202020204" pitchFamily="34" charset="0"/>
                <a:cs typeface="Arial" panose="020B0604020202020204" pitchFamily="34" charset="0"/>
              </a:rPr>
              <a:t>Provide a clear and reinforced explanation that a theme is more than just a short and catchy phrase or topic. For example, family, friendship, justice or overcoming adversity are not themes. These are topics or ideas.</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800" kern="100" dirty="0">
              <a:effectLst/>
              <a:latin typeface="Public Sans" panose="020B0604020202020204" charset="0"/>
              <a:ea typeface="Aptos" panose="020B0004020202020204" pitchFamily="34" charset="0"/>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sz="1800" kern="100" dirty="0">
                <a:effectLst/>
                <a:latin typeface="Public Sans" panose="020B0604020202020204" charset="0"/>
                <a:ea typeface="Aptos" panose="020B0004020202020204" pitchFamily="34" charset="0"/>
                <a:cs typeface="Arial" panose="020B0604020202020204" pitchFamily="34" charset="0"/>
              </a:rPr>
              <a:t>Students </a:t>
            </a:r>
            <a:r>
              <a:rPr lang="en-AU" sz="1800" dirty="0"/>
              <a:t>write a definition in their own words in their English book</a:t>
            </a:r>
            <a:endParaRPr lang="en-AU"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AU" b="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13</a:t>
            </a:fld>
            <a:endParaRPr lang="en-AU"/>
          </a:p>
        </p:txBody>
      </p:sp>
    </p:spTree>
    <p:extLst>
      <p:ext uri="{BB962C8B-B14F-4D97-AF65-F5344CB8AC3E}">
        <p14:creationId xmlns:p14="http://schemas.microsoft.com/office/powerpoint/2010/main" val="3628199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b="1" dirty="0"/>
              <a:t>Teacher note: </a:t>
            </a:r>
            <a:r>
              <a:rPr lang="en-US" b="0" dirty="0"/>
              <a:t>this slide includes the poster for theme, along with an explanation of the difference between a topic and a theme.</a:t>
            </a:r>
            <a:r>
              <a:rPr lang="en-AU" sz="1600" b="0" kern="100" dirty="0">
                <a:effectLst/>
                <a:latin typeface="Public Sans" panose="020B0604020202020204" charset="0"/>
                <a:cs typeface="Arial" panose="020B0604020202020204" pitchFamily="34" charset="0"/>
              </a:rPr>
              <a:t> </a:t>
            </a:r>
            <a:r>
              <a:rPr lang="en-AU" sz="1600" kern="100" dirty="0">
                <a:effectLst/>
                <a:latin typeface="Public Sans" panose="020B0604020202020204" charset="0"/>
                <a:ea typeface="Aptos" panose="020B0004020202020204" pitchFamily="34" charset="0"/>
                <a:cs typeface="Arial" panose="020B0604020202020204" pitchFamily="34" charset="0"/>
              </a:rPr>
              <a:t>Use the image of the poster to explain the thematic concern represented in the image. That is, young people should find a balance between study and other important things in life, such as rest and recreation. </a:t>
            </a:r>
            <a:r>
              <a:rPr lang="en-US" b="0" dirty="0"/>
              <a:t>D</a:t>
            </a:r>
            <a:r>
              <a:rPr lang="en-AU" sz="1800" dirty="0" err="1">
                <a:effectLst/>
                <a:latin typeface="Public Sans" panose="020B0604020202020204" charset="0"/>
                <a:ea typeface="Aptos" panose="020B0004020202020204" pitchFamily="34" charset="0"/>
                <a:cs typeface="Arial" panose="020B0604020202020204" pitchFamily="34" charset="0"/>
              </a:rPr>
              <a:t>iscuss</a:t>
            </a:r>
            <a:r>
              <a:rPr lang="en-AU" sz="1800" dirty="0">
                <a:effectLst/>
                <a:latin typeface="Public Sans" panose="020B0604020202020204" charset="0"/>
                <a:ea typeface="Aptos" panose="020B0004020202020204" pitchFamily="34" charset="0"/>
                <a:cs typeface="Arial" panose="020B0604020202020204" pitchFamily="34" charset="0"/>
              </a:rPr>
              <a:t> the visual symbolism used within the poster and s</a:t>
            </a:r>
            <a:r>
              <a:rPr lang="en-AU" sz="1800" kern="100" dirty="0">
                <a:effectLst/>
                <a:latin typeface="Public Sans" panose="020B0604020202020204" charset="0"/>
                <a:ea typeface="Aptos" panose="020B0004020202020204" pitchFamily="34" charset="0"/>
                <a:cs typeface="Arial" panose="020B0604020202020204" pitchFamily="34" charset="0"/>
              </a:rPr>
              <a:t>top to rephrase key ideas such as theme being the vehicle through which an argument is delivered or the theme providing a statement about life.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800" kern="100" dirty="0">
              <a:effectLst/>
              <a:latin typeface="Public Sans" panose="020B0604020202020204" charset="0"/>
              <a:ea typeface="Aptos" panose="020B0004020202020204" pitchFamily="34" charset="0"/>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sz="1800" dirty="0">
                <a:effectLst/>
                <a:latin typeface="Aptos" panose="020B0004020202020204" pitchFamily="34" charset="0"/>
                <a:ea typeface="Aptos" panose="020B0004020202020204" pitchFamily="34" charset="0"/>
                <a:cs typeface="Times New Roman" panose="02020603050405020304" pitchFamily="18" charset="0"/>
              </a:rPr>
              <a:t>If your students would benefit from extra support about theme and main ideas, especially when you begin exploring the model texts in Phase 3 onwards, it could be useful to access the webpage </a:t>
            </a:r>
            <a:r>
              <a:rPr lang="en-AU" sz="1800" u="sng" dirty="0">
                <a:solidFill>
                  <a:srgbClr val="0F4761"/>
                </a:solidFill>
                <a:effectLst/>
                <a:latin typeface="Aptos" panose="020B0004020202020204" pitchFamily="34" charset="0"/>
                <a:ea typeface="Aptos" panose="020B0004020202020204" pitchFamily="34" charset="0"/>
                <a:cs typeface="Times New Roman" panose="02020603050405020304" pitchFamily="18" charset="0"/>
                <a:hlinkClick r:id="rId3"/>
              </a:rPr>
              <a:t>Stage 5 reading – main ideas and theme</a:t>
            </a:r>
            <a:r>
              <a:rPr lang="en-AU" sz="1800" dirty="0">
                <a:effectLst/>
                <a:latin typeface="Aptos" panose="020B0004020202020204" pitchFamily="34" charset="0"/>
                <a:ea typeface="Aptos" panose="020B0004020202020204" pitchFamily="34" charset="0"/>
                <a:cs typeface="Times New Roman" panose="02020603050405020304" pitchFamily="18" charset="0"/>
              </a:rPr>
              <a:t>. This resource helps students to find the main idea in a text using the ‘gather, identify, summarise, top and tail’ strategy and this leads to students exploring themes, as a way to represent their argument.</a:t>
            </a:r>
            <a:endParaRPr lang="en-AU"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AU" b="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14</a:t>
            </a:fld>
            <a:endParaRPr lang="en-AU"/>
          </a:p>
        </p:txBody>
      </p:sp>
    </p:spTree>
    <p:extLst>
      <p:ext uri="{BB962C8B-B14F-4D97-AF65-F5344CB8AC3E}">
        <p14:creationId xmlns:p14="http://schemas.microsoft.com/office/powerpoint/2010/main" val="29763627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b="1" dirty="0"/>
              <a:t>Teacher note: </a:t>
            </a:r>
            <a:r>
              <a:rPr lang="en-US" b="0" dirty="0"/>
              <a:t>address some of the key ideas about theme with the class. It is important to stress that theme is not just an idea such as ‘friendship’. A theme might be ‘friendship is enduring across time and place’ or ‘friendship allows us to express ourselves freely without fear of retaliation’.</a:t>
            </a:r>
          </a:p>
          <a:p>
            <a:pPr marL="0" marR="0" lvl="0" indent="0" algn="l" defTabSz="1219170" rtl="0" eaLnBrk="1" fontAlgn="auto" latinLnBrk="0" hangingPunct="1">
              <a:lnSpc>
                <a:spcPct val="100000"/>
              </a:lnSpc>
              <a:spcBef>
                <a:spcPts val="0"/>
              </a:spcBef>
              <a:spcAft>
                <a:spcPts val="0"/>
              </a:spcAft>
              <a:buClrTx/>
              <a:buSzTx/>
              <a:buFontTx/>
              <a:buNone/>
              <a:tabLst/>
              <a:defRPr/>
            </a:pPr>
            <a:r>
              <a:rPr lang="en-US" b="0" dirty="0"/>
              <a:t>Universal themes are timeless ideas shared collectively by humans. Examples of universal themes may include: ‘the power of family’ or ‘mob mentality is inherently dangerous’.</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0"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15</a:t>
            </a:fld>
            <a:endParaRPr lang="en-AU"/>
          </a:p>
        </p:txBody>
      </p:sp>
    </p:spTree>
    <p:extLst>
      <p:ext uri="{BB962C8B-B14F-4D97-AF65-F5344CB8AC3E}">
        <p14:creationId xmlns:p14="http://schemas.microsoft.com/office/powerpoint/2010/main" val="5543264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50000"/>
              </a:lnSpc>
              <a:spcBef>
                <a:spcPts val="1200"/>
              </a:spcBef>
              <a:spcAft>
                <a:spcPts val="600"/>
              </a:spcAft>
              <a:buFont typeface="Symbol" panose="05050102010706020507" pitchFamily="18" charset="2"/>
              <a:buNone/>
            </a:pPr>
            <a:r>
              <a:rPr lang="en-AU" b="1" dirty="0"/>
              <a:t>Teacher note: </a:t>
            </a:r>
            <a:r>
              <a:rPr lang="en-AU" sz="1800" dirty="0">
                <a:effectLst/>
                <a:latin typeface="Arial" panose="020B0604020202020204" pitchFamily="34" charset="0"/>
                <a:ea typeface="Calibri" panose="020F0502020204030204" pitchFamily="34" charset="0"/>
              </a:rPr>
              <a:t>students return to </a:t>
            </a:r>
            <a:r>
              <a:rPr lang="en-AU" sz="1800" b="1" dirty="0">
                <a:effectLst/>
                <a:latin typeface="Arial" panose="020B0604020202020204" pitchFamily="34" charset="0"/>
                <a:ea typeface="Calibri" panose="020F0502020204030204" pitchFamily="34" charset="0"/>
              </a:rPr>
              <a:t>Core text 1 – ‘To Draw a Home’ by Sindy Zhang</a:t>
            </a:r>
            <a:r>
              <a:rPr lang="en-AU" sz="1800" dirty="0">
                <a:effectLst/>
                <a:latin typeface="Arial" panose="020B0604020202020204" pitchFamily="34" charset="0"/>
                <a:ea typeface="Calibri" panose="020F0502020204030204" pitchFamily="34" charset="0"/>
              </a:rPr>
              <a:t> and respond to the following questions in their English book.</a:t>
            </a:r>
          </a:p>
          <a:p>
            <a:pPr>
              <a:spcBef>
                <a:spcPts val="1200"/>
              </a:spcBef>
              <a:spcAft>
                <a:spcPts val="600"/>
              </a:spcAft>
            </a:pPr>
            <a:r>
              <a:rPr lang="en-AU" sz="1800" dirty="0">
                <a:effectLst/>
                <a:latin typeface="Arial" panose="020B0604020202020204" pitchFamily="34" charset="0"/>
                <a:ea typeface="Calibri" panose="020F0502020204030204" pitchFamily="34" charset="0"/>
              </a:rPr>
              <a:t> </a:t>
            </a: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16</a:t>
            </a:fld>
            <a:endParaRPr lang="en-AU"/>
          </a:p>
        </p:txBody>
      </p:sp>
    </p:spTree>
    <p:extLst>
      <p:ext uri="{BB962C8B-B14F-4D97-AF65-F5344CB8AC3E}">
        <p14:creationId xmlns:p14="http://schemas.microsoft.com/office/powerpoint/2010/main" val="4605332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dirty="0"/>
              <a:t>guide a class discussion using the questions on the slide.</a:t>
            </a:r>
          </a:p>
        </p:txBody>
      </p:sp>
      <p:sp>
        <p:nvSpPr>
          <p:cNvPr id="4" name="Slide Number Placeholder 3"/>
          <p:cNvSpPr>
            <a:spLocks noGrp="1"/>
          </p:cNvSpPr>
          <p:nvPr>
            <p:ph type="sldNum" sz="quarter" idx="5"/>
          </p:nvPr>
        </p:nvSpPr>
        <p:spPr/>
        <p:txBody>
          <a:bodyPr/>
          <a:lstStyle/>
          <a:p>
            <a:fld id="{B07158C4-A119-4B78-9DE8-A50001BC31DC}" type="slidenum">
              <a:rPr lang="en-AU" smtClean="0"/>
              <a:pPr/>
              <a:t>17</a:t>
            </a:fld>
            <a:endParaRPr lang="en-AU"/>
          </a:p>
        </p:txBody>
      </p:sp>
    </p:spTree>
    <p:extLst>
      <p:ext uri="{BB962C8B-B14F-4D97-AF65-F5344CB8AC3E}">
        <p14:creationId xmlns:p14="http://schemas.microsoft.com/office/powerpoint/2010/main" val="42843217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 </a:t>
            </a:r>
            <a:r>
              <a:rPr lang="en-US" b="0" dirty="0"/>
              <a:t>the following slides are designed to deepen students’ understanding of the concept of representation and should be used in conjunction with </a:t>
            </a:r>
            <a:r>
              <a:rPr lang="en-AU" b="1" dirty="0"/>
              <a:t>Phase 2, sequence 4 – exploring the textual concept of representation.</a:t>
            </a:r>
            <a:endParaRPr lang="en-US" b="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18</a:t>
            </a:fld>
            <a:endParaRPr lang="en-AU"/>
          </a:p>
        </p:txBody>
      </p:sp>
    </p:spTree>
    <p:extLst>
      <p:ext uri="{BB962C8B-B14F-4D97-AF65-F5344CB8AC3E}">
        <p14:creationId xmlns:p14="http://schemas.microsoft.com/office/powerpoint/2010/main" val="42396645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dirty="0"/>
              <a:t>students look at the collage of images of homes and discuss how each might help us make a connection to different people’s homes and what they might tell us about the people who live there.</a:t>
            </a:r>
          </a:p>
          <a:p>
            <a:endParaRPr lang="en-AU" dirty="0"/>
          </a:p>
          <a:p>
            <a:r>
              <a:rPr lang="en-AU" b="1" dirty="0"/>
              <a:t>Credit of images:</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p>
          <a:p>
            <a:pPr marL="0" marR="0" lvl="0" indent="0" algn="l" defTabSz="1219170" rtl="0" eaLnBrk="1" fontAlgn="auto" latinLnBrk="0" hangingPunct="1">
              <a:lnSpc>
                <a:spcPct val="200000"/>
              </a:lnSpc>
              <a:spcBef>
                <a:spcPts val="0"/>
              </a:spcBef>
              <a:spcAft>
                <a:spcPts val="0"/>
              </a:spcAft>
              <a:buClrTx/>
              <a:buSzTx/>
              <a:buFontTx/>
              <a:buNone/>
              <a:tabLst/>
              <a:defRPr/>
            </a:pPr>
            <a:r>
              <a:rPr lang="en-AU" dirty="0"/>
              <a:t>Barnes (20 September 2017) </a:t>
            </a:r>
            <a:r>
              <a:rPr lang="en-AU" dirty="0">
                <a:hlinkClick r:id="rId3"/>
              </a:rPr>
              <a:t>Unnamed</a:t>
            </a:r>
            <a:r>
              <a:rPr lang="en-AU" dirty="0"/>
              <a:t>, </a:t>
            </a:r>
            <a:r>
              <a:rPr lang="en-AU" dirty="0" err="1"/>
              <a:t>Unsplash</a:t>
            </a:r>
            <a:r>
              <a:rPr lang="en-AU" dirty="0"/>
              <a:t>, accessed 21 January 2025.</a:t>
            </a:r>
          </a:p>
          <a:p>
            <a:pPr defTabSz="1219170">
              <a:lnSpc>
                <a:spcPct val="200000"/>
              </a:lnSpc>
              <a:spcAft>
                <a:spcPts val="0"/>
              </a:spcAft>
              <a:defRPr/>
            </a:pPr>
            <a:r>
              <a:rPr lang="en-AU" dirty="0"/>
              <a:t>Jenkins (16 August 2017) </a:t>
            </a:r>
            <a:r>
              <a:rPr lang="en-AU" dirty="0" err="1">
                <a:hlinkClick r:id="rId4"/>
              </a:rPr>
              <a:t>Waioeka</a:t>
            </a:r>
            <a:r>
              <a:rPr lang="en-AU" dirty="0">
                <a:hlinkClick r:id="rId4"/>
              </a:rPr>
              <a:t>, New Zealand</a:t>
            </a:r>
            <a:r>
              <a:rPr lang="en-AU" dirty="0"/>
              <a:t>, accessed 21 January 2025.</a:t>
            </a:r>
          </a:p>
          <a:p>
            <a:pPr defTabSz="1219170">
              <a:lnSpc>
                <a:spcPct val="200000"/>
              </a:lnSpc>
              <a:spcAft>
                <a:spcPts val="0"/>
              </a:spcAft>
              <a:defRPr/>
            </a:pPr>
            <a:r>
              <a:rPr lang="en-AU" dirty="0" err="1"/>
              <a:t>Ruballo</a:t>
            </a:r>
            <a:r>
              <a:rPr lang="en-AU" dirty="0"/>
              <a:t> (27 August 2016) </a:t>
            </a:r>
            <a:r>
              <a:rPr lang="en-AU" b="0" i="0" dirty="0">
                <a:solidFill>
                  <a:srgbClr val="000000"/>
                </a:solidFill>
                <a:effectLst/>
                <a:latin typeface="Arial"/>
                <a:hlinkClick r:id="rId5"/>
              </a:rPr>
              <a:t>Cozy white house</a:t>
            </a:r>
            <a:r>
              <a:rPr lang="en-AU" b="0" i="0" dirty="0">
                <a:solidFill>
                  <a:srgbClr val="000000"/>
                </a:solidFill>
                <a:effectLst/>
                <a:latin typeface="Arial"/>
              </a:rPr>
              <a:t>, </a:t>
            </a:r>
            <a:r>
              <a:rPr lang="en-AU" dirty="0"/>
              <a:t>accessed 21 January 2025.</a:t>
            </a:r>
          </a:p>
          <a:p>
            <a:pPr marL="0" marR="0" lvl="0" indent="0" algn="l" defTabSz="1219170" rtl="0" eaLnBrk="1" fontAlgn="auto" latinLnBrk="0" hangingPunct="1">
              <a:lnSpc>
                <a:spcPct val="200000"/>
              </a:lnSpc>
              <a:spcBef>
                <a:spcPts val="0"/>
              </a:spcBef>
              <a:spcAft>
                <a:spcPts val="0"/>
              </a:spcAft>
              <a:buClrTx/>
              <a:buSzTx/>
              <a:buFontTx/>
              <a:buNone/>
              <a:tabLst/>
              <a:defRPr/>
            </a:pPr>
            <a:r>
              <a:rPr lang="en-AU" dirty="0">
                <a:latin typeface="Arial" panose="020B0604020202020204" pitchFamily="34" charset="0"/>
                <a:cs typeface="Arial" panose="020B0604020202020204" pitchFamily="34" charset="0"/>
              </a:rPr>
              <a:t>Spratt (20 March 2017) </a:t>
            </a:r>
            <a:r>
              <a:rPr lang="en-AU" dirty="0">
                <a:latin typeface="Arial" panose="020B0604020202020204" pitchFamily="34" charset="0"/>
                <a:cs typeface="Arial" panose="020B0604020202020204" pitchFamily="34" charset="0"/>
                <a:hlinkClick r:id="rId6"/>
              </a:rPr>
              <a:t>Singapore, </a:t>
            </a:r>
            <a:r>
              <a:rPr lang="en-AU" dirty="0" err="1"/>
              <a:t>Unsplash</a:t>
            </a:r>
            <a:r>
              <a:rPr lang="en-AU" dirty="0"/>
              <a:t>, accessed 21 January 2025.</a:t>
            </a:r>
          </a:p>
          <a:p>
            <a:pPr defTabSz="1219170">
              <a:lnSpc>
                <a:spcPct val="200000"/>
              </a:lnSpc>
              <a:spcAft>
                <a:spcPts val="0"/>
              </a:spcAft>
              <a:defRPr/>
            </a:pPr>
            <a:r>
              <a:rPr lang="en-AU" dirty="0"/>
              <a:t>Szabo (5 February 2021) </a:t>
            </a:r>
            <a:r>
              <a:rPr lang="en-AU" dirty="0">
                <a:hlinkClick r:id="rId7"/>
              </a:rPr>
              <a:t>Unnamed</a:t>
            </a:r>
            <a:r>
              <a:rPr lang="en-AU" dirty="0"/>
              <a:t>, Unsplashed, accessed 21 January 2025.</a:t>
            </a:r>
            <a:endParaRPr lang="en-AU" dirty="0">
              <a:latin typeface="Arial" panose="020B0604020202020204" pitchFamily="34" charset="0"/>
              <a:cs typeface="Arial" panose="020B0604020202020204" pitchFamily="34" charset="0"/>
            </a:endParaRPr>
          </a:p>
          <a:p>
            <a:pPr marL="0" marR="0" lvl="0" indent="0" algn="l" defTabSz="1219170" rtl="0" eaLnBrk="1" fontAlgn="auto" latinLnBrk="0" hangingPunct="1">
              <a:lnSpc>
                <a:spcPct val="200000"/>
              </a:lnSpc>
              <a:spcBef>
                <a:spcPts val="0"/>
              </a:spcBef>
              <a:spcAft>
                <a:spcPts val="0"/>
              </a:spcAft>
              <a:buClrTx/>
              <a:buSzTx/>
              <a:buFontTx/>
              <a:buNone/>
              <a:tabLst/>
              <a:defRPr/>
            </a:pPr>
            <a:r>
              <a:rPr lang="en-AU" dirty="0"/>
              <a:t>Wong (16 August 2017) </a:t>
            </a:r>
            <a:r>
              <a:rPr lang="en-AU" dirty="0">
                <a:hlinkClick r:id="rId8"/>
              </a:rPr>
              <a:t>Tent and supplies</a:t>
            </a:r>
            <a:r>
              <a:rPr lang="en-AU" dirty="0"/>
              <a:t>, Unsplashed, accessed 21 January 2025.</a:t>
            </a:r>
            <a:endParaRPr lang="en-AU" dirty="0">
              <a:latin typeface="Arial" panose="020B0604020202020204" pitchFamily="34" charset="0"/>
              <a:cs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19</a:t>
            </a:fld>
            <a:endParaRPr lang="en-AU"/>
          </a:p>
        </p:txBody>
      </p:sp>
    </p:spTree>
    <p:extLst>
      <p:ext uri="{BB962C8B-B14F-4D97-AF65-F5344CB8AC3E}">
        <p14:creationId xmlns:p14="http://schemas.microsoft.com/office/powerpoint/2010/main" val="17326767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3FF019-8FAD-ED6E-B3E6-0DC0183DB9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021500-B7C0-6C47-45D8-91FA8B8C61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35FFF9-B2AD-FE63-4532-142BE192236B}"/>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b="1" dirty="0"/>
              <a:t>Teacher note: </a:t>
            </a:r>
            <a:r>
              <a:rPr lang="en-US" b="0" dirty="0"/>
              <a:t>this slide includes the poster for representation and a definition of representation. </a:t>
            </a:r>
            <a:r>
              <a:rPr lang="en-AU" sz="1800" kern="100" dirty="0">
                <a:effectLst/>
                <a:latin typeface="Public Sans" panose="020B0604020202020204" charset="0"/>
                <a:ea typeface="Aptos" panose="020B0004020202020204" pitchFamily="34" charset="0"/>
                <a:cs typeface="Arial" panose="020B0604020202020204" pitchFamily="34" charset="0"/>
              </a:rPr>
              <a:t>Students </a:t>
            </a:r>
            <a:r>
              <a:rPr lang="en-AU" sz="1800" dirty="0"/>
              <a:t>write a definition in their own words in their English book.</a:t>
            </a:r>
            <a:endParaRPr lang="en-AU"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US" b="0" dirty="0"/>
              <a:t>.</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b="0" dirty="0"/>
          </a:p>
          <a:p>
            <a:endParaRPr lang="en-AU" b="1" dirty="0"/>
          </a:p>
        </p:txBody>
      </p:sp>
      <p:sp>
        <p:nvSpPr>
          <p:cNvPr id="4" name="Slide Number Placeholder 3">
            <a:extLst>
              <a:ext uri="{FF2B5EF4-FFF2-40B4-BE49-F238E27FC236}">
                <a16:creationId xmlns:a16="http://schemas.microsoft.com/office/drawing/2014/main" id="{256D46C7-EF6B-01E2-B98C-F033D2169E27}"/>
              </a:ext>
            </a:extLst>
          </p:cNvPr>
          <p:cNvSpPr>
            <a:spLocks noGrp="1"/>
          </p:cNvSpPr>
          <p:nvPr>
            <p:ph type="sldNum" sz="quarter" idx="5"/>
          </p:nvPr>
        </p:nvSpPr>
        <p:spPr/>
        <p:txBody>
          <a:bodyPr/>
          <a:lstStyle/>
          <a:p>
            <a:fld id="{B07158C4-A119-4B78-9DE8-A50001BC31DC}" type="slidenum">
              <a:rPr lang="en-AU" smtClean="0"/>
              <a:pPr/>
              <a:t>20</a:t>
            </a:fld>
            <a:endParaRPr lang="en-AU"/>
          </a:p>
        </p:txBody>
      </p:sp>
    </p:spTree>
    <p:extLst>
      <p:ext uri="{BB962C8B-B14F-4D97-AF65-F5344CB8AC3E}">
        <p14:creationId xmlns:p14="http://schemas.microsoft.com/office/powerpoint/2010/main" val="1998044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a:cs typeface="Arial"/>
              </a:rPr>
              <a:t>Teacher note</a:t>
            </a:r>
            <a:r>
              <a:rPr lang="en-AU" dirty="0">
                <a:latin typeface="Arial"/>
                <a:cs typeface="Arial"/>
              </a:rPr>
              <a:t>: this slide has been used to identify the </a:t>
            </a:r>
            <a:r>
              <a:rPr lang="en-AU" b="1" dirty="0">
                <a:latin typeface="Arial"/>
                <a:cs typeface="Arial"/>
              </a:rPr>
              <a:t>e</a:t>
            </a:r>
            <a:r>
              <a:rPr lang="en-AU" dirty="0">
                <a:latin typeface="Arial"/>
                <a:cs typeface="Arial"/>
              </a:rPr>
              <a:t>xplicit teaching </a:t>
            </a:r>
            <a:r>
              <a:rPr lang="en-AU" strike="sngStrike" dirty="0">
                <a:latin typeface="Arial"/>
                <a:cs typeface="Arial"/>
              </a:rPr>
              <a:t>learning </a:t>
            </a:r>
            <a:r>
              <a:rPr lang="en-AU" b="1" dirty="0">
                <a:solidFill>
                  <a:schemeClr val="tx1"/>
                </a:solidFill>
                <a:latin typeface="Public Sans"/>
              </a:rPr>
              <a:t>strategies sharing learning intentions and sharing success criteria. This slide</a:t>
            </a:r>
            <a:r>
              <a:rPr lang="en-AU" b="1" dirty="0">
                <a:solidFill>
                  <a:srgbClr val="FF0000"/>
                </a:solidFill>
                <a:latin typeface="Arial"/>
                <a:cs typeface="Arial"/>
              </a:rPr>
              <a:t> </a:t>
            </a:r>
            <a:r>
              <a:rPr lang="en-AU" dirty="0">
                <a:latin typeface="Arial"/>
                <a:cs typeface="Arial"/>
              </a:rPr>
              <a:t>should be deleted or hidden when using in a classroom setting. </a:t>
            </a:r>
            <a:endParaRPr lang="en-US" dirty="0"/>
          </a:p>
          <a:p>
            <a:pPr marL="285750" indent="-285750">
              <a:buFont typeface="Arial"/>
              <a:buChar char="•"/>
            </a:pPr>
            <a:r>
              <a:rPr lang="en-AU" dirty="0">
                <a:latin typeface="Arial"/>
                <a:cs typeface="Arial"/>
              </a:rPr>
              <a:t>Sharing learning intentions allows a teacher to effectively communicate </a:t>
            </a:r>
            <a:r>
              <a:rPr lang="en-AU" b="1" dirty="0">
                <a:latin typeface="Arial"/>
                <a:cs typeface="Arial"/>
              </a:rPr>
              <a:t>the </a:t>
            </a:r>
            <a:r>
              <a:rPr lang="en-AU" dirty="0">
                <a:latin typeface="Arial"/>
                <a:cs typeface="Arial"/>
              </a:rPr>
              <a:t>learning goal with students. They allow students to connect new learning to existing knowledge, skills and understanding. </a:t>
            </a:r>
            <a:endParaRPr lang="en-AU" dirty="0">
              <a:cs typeface="Arial"/>
            </a:endParaRPr>
          </a:p>
          <a:p>
            <a:pPr marL="285750" indent="-285750">
              <a:buFont typeface="Arial"/>
              <a:buChar char="•"/>
            </a:pPr>
            <a:r>
              <a:rPr lang="en-AU" dirty="0">
                <a:latin typeface="Arial"/>
                <a:cs typeface="Arial"/>
              </a:rPr>
              <a:t>When used with success criteria, students have a clear idea of the learning goal and how to get there (AERO 2024). </a:t>
            </a:r>
            <a:endParaRPr lang="en-AU" dirty="0">
              <a:cs typeface="Arial"/>
            </a:endParaRPr>
          </a:p>
          <a:p>
            <a:pPr marL="285750" indent="-285750">
              <a:buFont typeface="Arial"/>
              <a:buChar char="•"/>
            </a:pPr>
            <a:r>
              <a:rPr lang="en-AU" dirty="0">
                <a:latin typeface="Arial"/>
                <a:cs typeface="Arial"/>
              </a:rPr>
              <a:t>The sample </a:t>
            </a:r>
            <a:r>
              <a:rPr lang="en-AU" b="1" dirty="0">
                <a:latin typeface="Arial"/>
                <a:cs typeface="Arial"/>
              </a:rPr>
              <a:t>learning intentions and </a:t>
            </a:r>
            <a:r>
              <a:rPr lang="en-AU" dirty="0">
                <a:latin typeface="Arial"/>
                <a:cs typeface="Arial"/>
              </a:rPr>
              <a:t>success criteria on slide 13 are aligned to the syllabus. The </a:t>
            </a:r>
            <a:r>
              <a:rPr lang="en-AU" b="1" dirty="0">
                <a:latin typeface="Arial"/>
                <a:cs typeface="Arial"/>
              </a:rPr>
              <a:t>success criteria </a:t>
            </a:r>
            <a:r>
              <a:rPr lang="en-AU" dirty="0">
                <a:latin typeface="Arial"/>
                <a:cs typeface="Arial"/>
              </a:rPr>
              <a:t>break the learning intention into smaller and more manageable actions. They show students what they must do, say, make, create or perform to demonstrate their learning (Griffin 2018).</a:t>
            </a:r>
            <a:endParaRPr lang="en-AU" dirty="0">
              <a:solidFill>
                <a:srgbClr val="000000"/>
              </a:solidFill>
              <a:cs typeface="Arial"/>
            </a:endParaRPr>
          </a:p>
          <a:p>
            <a:pPr marL="285750" indent="-285750">
              <a:buFont typeface="Arial"/>
              <a:buChar char="•"/>
            </a:pPr>
            <a:r>
              <a:rPr lang="en-AU" b="1" i="0" dirty="0">
                <a:solidFill>
                  <a:srgbClr val="333333"/>
                </a:solidFill>
                <a:effectLst/>
                <a:latin typeface="Public Sans"/>
                <a:cs typeface="Arial"/>
              </a:rPr>
              <a:t>Success criteria</a:t>
            </a:r>
            <a:r>
              <a:rPr lang="en-AU" b="1" i="0" dirty="0">
                <a:solidFill>
                  <a:srgbClr val="333333"/>
                </a:solidFill>
                <a:effectLst/>
                <a:latin typeface="Public Sans"/>
              </a:rPr>
              <a:t> are communicated to students in ways they understand. Teachers use their expertise to guide student thinking, and often model and use exemplars to show students what success 'looks like</a:t>
            </a:r>
            <a:endParaRPr lang="en-AU" dirty="0"/>
          </a:p>
          <a:p>
            <a:endParaRPr lang="en-AU"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latin typeface="Arial" panose="020B0604020202020204" pitchFamily="34" charset="0"/>
                <a:cs typeface="Arial" panose="020B0604020202020204" pitchFamily="34" charset="0"/>
              </a:rPr>
              <a:t>For more information</a:t>
            </a:r>
            <a:r>
              <a:rPr lang="en-AU" b="1" dirty="0">
                <a:latin typeface="Arial" panose="020B0604020202020204" pitchFamily="34" charset="0"/>
                <a:cs typeface="Arial" panose="020B0604020202020204" pitchFamily="34" charset="0"/>
              </a:rPr>
              <a:t>, s</a:t>
            </a:r>
            <a:r>
              <a:rPr lang="en-AU" dirty="0">
                <a:latin typeface="Arial" panose="020B0604020202020204" pitchFamily="34" charset="0"/>
                <a:cs typeface="Arial" panose="020B0604020202020204" pitchFamily="34" charset="0"/>
              </a:rPr>
              <a:t>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dirty="0">
              <a:latin typeface="Arial" panose="020B0604020202020204" pitchFamily="34" charset="0"/>
              <a:cs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18858528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dirty="0"/>
              <a:t>guide students through a reading of the text to respond to the questions.</a:t>
            </a:r>
          </a:p>
          <a:p>
            <a:endParaRPr lang="en-AU" dirty="0"/>
          </a:p>
          <a:p>
            <a:r>
              <a:rPr lang="en-AU" b="1" dirty="0"/>
              <a:t>Examples to highlight and discuss:</a:t>
            </a:r>
            <a:endParaRPr lang="en-AU" dirty="0"/>
          </a:p>
          <a:p>
            <a:pPr marL="342900" indent="-342900">
              <a:buFont typeface="+mj-lt"/>
              <a:buAutoNum type="arabicPeriod"/>
            </a:pPr>
            <a:r>
              <a:rPr lang="en-AU" dirty="0"/>
              <a:t>The simplistic childhood drawing of a house (</a:t>
            </a:r>
            <a:r>
              <a:rPr lang="en-AU" i="1" dirty="0"/>
              <a:t>A triangle at the top. A square in the middle. A rectangle at the bottom.</a:t>
            </a:r>
            <a:r>
              <a:rPr lang="en-AU" dirty="0"/>
              <a:t>) Representation: home as a standard, universal concept shaped by societal norms.</a:t>
            </a:r>
          </a:p>
          <a:p>
            <a:pPr marL="342900" indent="-342900">
              <a:buFont typeface="+mj-lt"/>
              <a:buAutoNum type="arabicPeriod"/>
            </a:pPr>
            <a:r>
              <a:rPr lang="en-AU" dirty="0"/>
              <a:t>The move to Australia (</a:t>
            </a:r>
            <a:r>
              <a:rPr lang="en-AU" i="1" dirty="0"/>
              <a:t>How could a home be so small? So diminishable? So transient?</a:t>
            </a:r>
            <a:r>
              <a:rPr lang="en-AU" dirty="0"/>
              <a:t>). Representation: home as transient, unstable, and emotional.</a:t>
            </a:r>
          </a:p>
          <a:p>
            <a:pPr marL="342900" indent="-342900">
              <a:buFont typeface="+mj-lt"/>
              <a:buAutoNum type="arabicPeriod"/>
            </a:pPr>
            <a:r>
              <a:rPr lang="en-AU" dirty="0"/>
              <a:t>The later realisation (</a:t>
            </a:r>
            <a:r>
              <a:rPr lang="en-AU" i="1" dirty="0"/>
              <a:t>Dad's special stir-fry dishes permeating our dining room every night.</a:t>
            </a:r>
            <a:r>
              <a:rPr lang="en-AU" dirty="0"/>
              <a:t>). Representation: home as a feeling rooted in family, culture, and values.</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21</a:t>
            </a:fld>
            <a:endParaRPr lang="en-AU"/>
          </a:p>
        </p:txBody>
      </p:sp>
    </p:spTree>
    <p:extLst>
      <p:ext uri="{BB962C8B-B14F-4D97-AF65-F5344CB8AC3E}">
        <p14:creationId xmlns:p14="http://schemas.microsoft.com/office/powerpoint/2010/main" val="20743482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a:t>
            </a:r>
            <a:endParaRPr lang="en-AU" strike="noStrike" dirty="0">
              <a:latin typeface="Arial" panose="020B0604020202020204" pitchFamily="34" charset="0"/>
              <a:cs typeface="Arial" panose="020B0604020202020204" pitchFamily="34" charset="0"/>
            </a:endParaRPr>
          </a:p>
          <a:p>
            <a:pPr marL="171450" indent="-171450">
              <a:buFont typeface="Arial"/>
              <a:buChar char="•"/>
              <a:defRPr/>
            </a:pPr>
            <a:r>
              <a:rPr lang="en-AU" dirty="0">
                <a:latin typeface="Arial"/>
                <a:cs typeface="Arial"/>
              </a:rPr>
              <a:t>Adapt </a:t>
            </a:r>
            <a:r>
              <a:rPr lang="en-AU" b="0" dirty="0">
                <a:latin typeface="Arial"/>
                <a:cs typeface="Arial"/>
              </a:rPr>
              <a:t>the provided learning intentions and success criteria (LISC), in line with the syllabus, as required </a:t>
            </a:r>
            <a:r>
              <a:rPr lang="en-AU" b="0" strike="noStrike" dirty="0">
                <a:latin typeface="Arial"/>
                <a:cs typeface="Arial"/>
              </a:rPr>
              <a:t>to suit the needs of your students.</a:t>
            </a:r>
          </a:p>
          <a:p>
            <a:pPr marL="171450" indent="-171450">
              <a:buFont typeface="Arial"/>
              <a:buChar char="•"/>
              <a:defRPr/>
            </a:pPr>
            <a:r>
              <a:rPr lang="en-AU" b="0" strike="noStrike" dirty="0">
                <a:latin typeface="Arial"/>
                <a:cs typeface="Arial"/>
              </a:rPr>
              <a:t>LISC is usually shared first or early in the lesson</a:t>
            </a:r>
            <a:r>
              <a:rPr lang="en-AU" b="0" dirty="0">
                <a:latin typeface="Arial"/>
                <a:cs typeface="Arial"/>
              </a:rPr>
              <a:t> and is explained by the teacher who checks for understanding. </a:t>
            </a:r>
            <a:endParaRPr lang="en-AU" b="0" dirty="0">
              <a:latin typeface="Public Sans"/>
            </a:endParaRPr>
          </a:p>
          <a:p>
            <a:pPr marL="171450" marR="0" lvl="0" indent="-171450" algn="l" defTabSz="1219170" rtl="0" eaLnBrk="1" fontAlgn="auto" latinLnBrk="0" hangingPunct="1">
              <a:lnSpc>
                <a:spcPct val="100000"/>
              </a:lnSpc>
              <a:spcBef>
                <a:spcPts val="0"/>
              </a:spcBef>
              <a:spcAft>
                <a:spcPts val="0"/>
              </a:spcAft>
              <a:buClrTx/>
              <a:buSzTx/>
              <a:buFont typeface="Arial"/>
              <a:buChar char="•"/>
              <a:tabLst/>
              <a:defRPr/>
            </a:pPr>
            <a:r>
              <a:rPr lang="en-AU" b="0" dirty="0"/>
              <a:t>LISC is referred to regularly to check for understanding, provide feedback or as a self-assessment tool (Wiliam and Leahy 2015). </a:t>
            </a:r>
          </a:p>
          <a:p>
            <a:pPr marL="171450" indent="-171450">
              <a:buFont typeface="Arial"/>
              <a:buChar char="•"/>
              <a:defRPr/>
            </a:pPr>
            <a:r>
              <a:rPr lang="en-AU" b="0" dirty="0">
                <a:latin typeface="Public Sans"/>
              </a:rPr>
              <a:t>Learning intentions and success criteria can be supported by exemplars, such as 'What A Good One Looks Like' (WAGOLL) or exemplars to demonstrate success criteria (Clarke 2021)</a:t>
            </a:r>
          </a:p>
          <a:p>
            <a:pPr marL="171450" marR="0" lvl="0" indent="-171450" algn="l" defTabSz="1219170" rtl="0" eaLnBrk="1" fontAlgn="auto" latinLnBrk="0" hangingPunct="1">
              <a:lnSpc>
                <a:spcPct val="100000"/>
              </a:lnSpc>
              <a:spcBef>
                <a:spcPts val="0"/>
              </a:spcBef>
              <a:spcAft>
                <a:spcPts val="0"/>
              </a:spcAft>
              <a:buClrTx/>
              <a:buSzTx/>
              <a:buFont typeface="Arial"/>
              <a:buChar char="•"/>
              <a:tabLst/>
              <a:defRPr/>
            </a:pPr>
            <a:endParaRPr lang="en-AU" b="0" dirty="0"/>
          </a:p>
          <a:p>
            <a:pPr marL="0" marR="0" lvl="0" indent="0" algn="l" defTabSz="1219170" rtl="0" eaLnBrk="1" fontAlgn="auto" latinLnBrk="0" hangingPunct="1">
              <a:lnSpc>
                <a:spcPct val="100000"/>
              </a:lnSpc>
              <a:spcBef>
                <a:spcPts val="0"/>
              </a:spcBef>
              <a:spcAft>
                <a:spcPts val="0"/>
              </a:spcAft>
              <a:buClrTx/>
              <a:buSzTx/>
              <a:buFont typeface="Arial"/>
              <a:buNone/>
              <a:tabLst/>
              <a:defRPr/>
            </a:pPr>
            <a:r>
              <a:rPr lang="en-AU" b="0" dirty="0"/>
              <a:t>For more information on sharing learning intentions and success criteria, see </a:t>
            </a:r>
            <a:r>
              <a:rPr lang="en-AU" b="0" dirty="0">
                <a:hlinkClick r:id="rId3"/>
              </a:rPr>
              <a:t>Sharing learning intentions and success criteria – technique guide</a:t>
            </a:r>
            <a:endParaRPr lang="en-AU" b="0" dirty="0"/>
          </a:p>
          <a:p>
            <a:pPr marL="0" marR="0" lvl="0" indent="0" algn="l" defTabSz="1219170" rtl="0" eaLnBrk="1" fontAlgn="auto" latinLnBrk="0" hangingPunct="1">
              <a:lnSpc>
                <a:spcPct val="100000"/>
              </a:lnSpc>
              <a:spcBef>
                <a:spcPts val="0"/>
              </a:spcBef>
              <a:spcAft>
                <a:spcPts val="0"/>
              </a:spcAft>
              <a:buClrTx/>
              <a:buSzTx/>
              <a:buFont typeface="Arial"/>
              <a:buNone/>
              <a:tabLst/>
              <a:defRPr/>
            </a:pPr>
            <a:endParaRPr lang="en-AU" b="0" dirty="0">
              <a:latin typeface="Arial" panose="020B0604020202020204" pitchFamily="34" charset="0"/>
              <a:cs typeface="Arial" panose="020B0604020202020204" pitchFamily="34" charset="0"/>
            </a:endParaRPr>
          </a:p>
          <a:p>
            <a:pPr>
              <a:defRPr/>
            </a:pPr>
            <a:r>
              <a:rPr lang="en-AU" b="0" dirty="0">
                <a:latin typeface="Public Sans"/>
              </a:rPr>
              <a:t>For more information on planning learning intentions and success criteria, see </a:t>
            </a:r>
            <a:r>
              <a:rPr lang="en-AU" b="0" dirty="0">
                <a:latin typeface="Public Sans"/>
                <a:hlinkClick r:id="rId4"/>
              </a:rPr>
              <a:t>Planning syllabus-aligned learning intentions and success criteria– technique guide</a:t>
            </a:r>
            <a:endParaRPr lang="en-AU" b="0" dirty="0">
              <a:latin typeface="Public Sans"/>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4</a:t>
            </a:fld>
            <a:endParaRPr lang="en-AU"/>
          </a:p>
        </p:txBody>
      </p:sp>
    </p:spTree>
    <p:extLst>
      <p:ext uri="{BB962C8B-B14F-4D97-AF65-F5344CB8AC3E}">
        <p14:creationId xmlns:p14="http://schemas.microsoft.com/office/powerpoint/2010/main" val="1915126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FCB951-116B-CE6C-03E3-2DCDDC1D67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BD4E74-8BC7-E304-A310-FFB4348BBC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817BE0-2EC6-066D-9504-E515057013C8}"/>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b="1" dirty="0"/>
              <a:t>Teacher note: </a:t>
            </a:r>
            <a:r>
              <a:rPr lang="en-US" b="0" dirty="0"/>
              <a:t>the following slides are designed to deepen students’ understanding of the textual concept of narrative and should be used in conjunction with </a:t>
            </a:r>
            <a:r>
              <a:rPr lang="en-AU" sz="1800" b="1" dirty="0">
                <a:effectLst/>
                <a:latin typeface="Arial" panose="020B0604020202020204" pitchFamily="34" charset="0"/>
                <a:ea typeface="Calibri" panose="020F0502020204030204" pitchFamily="34" charset="0"/>
              </a:rPr>
              <a:t>Phase 2, sequence 2 – exploring narrative.</a:t>
            </a:r>
            <a:endParaRPr lang="en-AU" sz="1800" dirty="0">
              <a:effectLst/>
              <a:latin typeface="Arial" panose="020B0604020202020204" pitchFamily="34" charset="0"/>
              <a:ea typeface="Calibri" panose="020F0502020204030204" pitchFamily="34" charset="0"/>
            </a:endParaRPr>
          </a:p>
          <a:p>
            <a:r>
              <a:rPr lang="en-US" b="0" dirty="0"/>
              <a:t> </a:t>
            </a:r>
            <a:endParaRPr lang="en-AU" b="1" dirty="0"/>
          </a:p>
        </p:txBody>
      </p:sp>
      <p:sp>
        <p:nvSpPr>
          <p:cNvPr id="4" name="Slide Number Placeholder 3">
            <a:extLst>
              <a:ext uri="{FF2B5EF4-FFF2-40B4-BE49-F238E27FC236}">
                <a16:creationId xmlns:a16="http://schemas.microsoft.com/office/drawing/2014/main" id="{6C4843DB-A107-56E7-D1B5-C5FA3818F5CB}"/>
              </a:ext>
            </a:extLst>
          </p:cNvPr>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195723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dirty="0"/>
              <a:t>read NESA’s definition of narrative to the class. Discuss what it means and when students may have heard this term used. Explain that the term is becoming more widely used. For example, we often hear it used when people talk about a ‘person’s narrative’ or the ‘narrative of a situation’. Have they heard it used on the news or in a podcast?</a:t>
            </a:r>
          </a:p>
          <a:p>
            <a:endParaRPr lang="en-AU" dirty="0"/>
          </a:p>
          <a:p>
            <a:r>
              <a:rPr lang="en-AU" dirty="0"/>
              <a:t>Get students to write a definition in their own words in their English book.</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30026343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b="1" dirty="0"/>
              <a:t>Teacher note: </a:t>
            </a:r>
            <a:r>
              <a:rPr lang="en-US" b="0" dirty="0"/>
              <a:t>this slide includes the poster from the English textual concepts website. You may also like to use the associated </a:t>
            </a:r>
            <a:r>
              <a:rPr lang="en-AU" b="0" i="0" dirty="0">
                <a:solidFill>
                  <a:srgbClr val="002664"/>
                </a:solidFill>
                <a:effectLst/>
                <a:latin typeface="Public Sans" pitchFamily="2" charset="0"/>
              </a:rPr>
              <a:t>Understanding narrative video - https://education.nsw.gov.au/teaching-and-learning/curriculum/english/textual-concepts/narrative</a:t>
            </a:r>
          </a:p>
          <a:p>
            <a:pPr marL="0" marR="0" lvl="0" indent="0" algn="l" defTabSz="1219170" rtl="0" eaLnBrk="1" fontAlgn="auto" latinLnBrk="0" hangingPunct="1">
              <a:lnSpc>
                <a:spcPct val="100000"/>
              </a:lnSpc>
              <a:spcBef>
                <a:spcPts val="0"/>
              </a:spcBef>
              <a:spcAft>
                <a:spcPts val="0"/>
              </a:spcAft>
              <a:buClrTx/>
              <a:buSzTx/>
              <a:buFontTx/>
              <a:buNone/>
              <a:tabLst/>
              <a:defRPr/>
            </a:pPr>
            <a:r>
              <a:rPr lang="en-US" dirty="0"/>
              <a:t>Prompt a class discussion with the question: What are some key words that come to mind when you think about narrative?</a:t>
            </a:r>
          </a:p>
          <a:p>
            <a:pPr marL="0" marR="0" lvl="0" indent="0" algn="l" defTabSz="1219170" rtl="0" eaLnBrk="1" fontAlgn="auto" latinLnBrk="0" hangingPunct="1">
              <a:lnSpc>
                <a:spcPct val="100000"/>
              </a:lnSpc>
              <a:spcBef>
                <a:spcPts val="0"/>
              </a:spcBef>
              <a:spcAft>
                <a:spcPts val="0"/>
              </a:spcAft>
              <a:buClrTx/>
              <a:buSzTx/>
              <a:buFontTx/>
              <a:buNone/>
              <a:tabLst/>
              <a:defRPr/>
            </a:pPr>
            <a:r>
              <a:rPr lang="en-US" dirty="0"/>
              <a:t>Create a brainstorm.</a:t>
            </a:r>
            <a:br>
              <a:rPr lang="en-US" dirty="0"/>
            </a:br>
            <a:endParaRPr lang="en-US" b="0" dirty="0"/>
          </a:p>
          <a:p>
            <a:pPr marL="0" marR="0" lvl="0" indent="0" algn="l" defTabSz="1219170" rtl="0" eaLnBrk="1" fontAlgn="auto" latinLnBrk="0" hangingPunct="1">
              <a:lnSpc>
                <a:spcPct val="100000"/>
              </a:lnSpc>
              <a:spcBef>
                <a:spcPts val="0"/>
              </a:spcBef>
              <a:spcAft>
                <a:spcPts val="0"/>
              </a:spcAft>
              <a:buClrTx/>
              <a:buSzTx/>
              <a:buFontTx/>
              <a:buNone/>
              <a:tabLst/>
              <a:defRPr/>
            </a:pPr>
            <a:endParaRPr lang="en-US" b="0" dirty="0"/>
          </a:p>
          <a:p>
            <a:endParaRPr lang="en-AU" b="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11032459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dirty="0"/>
              <a:t>students should copy the key features into their English book.</a:t>
            </a:r>
          </a:p>
          <a:p>
            <a:pPr>
              <a:spcBef>
                <a:spcPts val="1200"/>
              </a:spcBef>
              <a:spcAft>
                <a:spcPts val="600"/>
              </a:spcAft>
            </a:pPr>
            <a:r>
              <a:rPr lang="en-AU" dirty="0"/>
              <a:t>Ask them to identify the answers to these features for </a:t>
            </a:r>
            <a:r>
              <a:rPr lang="en-AU" sz="1800" b="1" dirty="0">
                <a:effectLst/>
                <a:latin typeface="Arial" panose="020B0604020202020204" pitchFamily="34" charset="0"/>
                <a:ea typeface="Calibri" panose="020F0502020204030204" pitchFamily="34" charset="0"/>
              </a:rPr>
              <a:t>Core text 1 – ‘To Draw a Home’ by Sindy Zhang</a:t>
            </a:r>
            <a:r>
              <a:rPr lang="en-AU" sz="1800" dirty="0">
                <a:effectLst/>
                <a:latin typeface="Arial" panose="020B0604020202020204" pitchFamily="34" charset="0"/>
                <a:ea typeface="Calibri" panose="020F0502020204030204" pitchFamily="34" charset="0"/>
              </a:rPr>
              <a:t>.</a:t>
            </a:r>
          </a:p>
          <a:p>
            <a:pPr>
              <a:spcBef>
                <a:spcPts val="1200"/>
              </a:spcBef>
              <a:spcAft>
                <a:spcPts val="600"/>
              </a:spcAft>
            </a:pPr>
            <a:r>
              <a:rPr lang="en-AU" sz="1800" dirty="0">
                <a:effectLst/>
                <a:latin typeface="Arial" panose="020B0604020202020204" pitchFamily="34" charset="0"/>
                <a:ea typeface="Calibri" panose="020F0502020204030204" pitchFamily="34" charset="0"/>
              </a:rPr>
              <a:t>Possible responses are located on the next slide.</a:t>
            </a:r>
          </a:p>
        </p:txBody>
      </p:sp>
      <p:sp>
        <p:nvSpPr>
          <p:cNvPr id="4" name="Slide Number Placeholder 3"/>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18755698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dirty="0"/>
              <a:t>po</a:t>
            </a:r>
            <a:r>
              <a:rPr lang="en-AU" sz="1600" dirty="0">
                <a:effectLst/>
                <a:latin typeface="Arial" panose="020B0604020202020204" pitchFamily="34" charset="0"/>
                <a:ea typeface="Calibri" panose="020F0502020204030204" pitchFamily="34" charset="0"/>
              </a:rPr>
              <a:t>ssible answers for the previous slide.   </a:t>
            </a:r>
            <a:r>
              <a:rPr lang="en-AU" dirty="0">
                <a:effectLst/>
              </a:rPr>
              <a:t> </a:t>
            </a:r>
            <a:r>
              <a:rPr lang="en-AU" sz="1600" dirty="0">
                <a:effectLst/>
                <a:latin typeface="Arial" panose="020B0604020202020204" pitchFamily="34" charset="0"/>
                <a:ea typeface="Calibri" panose="020F0502020204030204" pitchFamily="34" charset="0"/>
              </a:rPr>
              <a:t> </a:t>
            </a:r>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11843857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dirty="0"/>
              <a:t>students should use Phase 2, activity 3 – narrative structure of a text to map the events of </a:t>
            </a:r>
            <a:r>
              <a:rPr lang="en-AU" b="1" dirty="0"/>
              <a:t>Phase 2, activity 3 – narrative structure of a text </a:t>
            </a:r>
            <a:r>
              <a:rPr lang="en-AU" dirty="0"/>
              <a:t>on the plot diagram.</a:t>
            </a:r>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35510899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dirty="0"/>
          </a:p>
        </p:txBody>
      </p:sp>
    </p:spTree>
    <p:extLst>
      <p:ext uri="{BB962C8B-B14F-4D97-AF65-F5344CB8AC3E}">
        <p14:creationId xmlns:p14="http://schemas.microsoft.com/office/powerpoint/2010/main" val="2484651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92715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459784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59999" y="360000"/>
            <a:ext cx="11483999"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3998"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17152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809281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4268821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96043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2901922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709468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2584869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74768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3923966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1230105227"/>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8" Type="http://schemas.openxmlformats.org/officeDocument/2006/relationships/hyperlink" Target="../Barnes%20(20%20September%202017)%20https:/unsplash.com/photos/aerial-photography-of-house-with-green-yard-PyFzygP2eNg" TargetMode="External"/><Relationship Id="rId3" Type="http://schemas.openxmlformats.org/officeDocument/2006/relationships/hyperlink" Target="https://educationstandards.nsw.edu.au/wps/portal/nesa/home" TargetMode="External"/><Relationship Id="rId7" Type="http://schemas.openxmlformats.org/officeDocument/2006/relationships/hyperlink" Target="https://www.edresearch.edu.au/summaries-explainers/explainers/explicit-instruction" TargetMode="External"/><Relationship Id="rId2" Type="http://schemas.openxmlformats.org/officeDocument/2006/relationships/hyperlink" Target="https://educationstandards.nsw.edu.au/wps/portal/nesa/mini-footer/copyright" TargetMode="External"/><Relationship Id="rId1" Type="http://schemas.openxmlformats.org/officeDocument/2006/relationships/slideLayout" Target="../slideLayouts/slideLayout10.xml"/><Relationship Id="rId6" Type="http://schemas.openxmlformats.org/officeDocument/2006/relationships/hyperlink" Target="https://www.edresearch.edu.au/guides-resources/practice-guides/explain-learning-objectives" TargetMode="External"/><Relationship Id="rId11" Type="http://schemas.openxmlformats.org/officeDocument/2006/relationships/hyperlink" Target="https://unsplash.com/photos/landscape-photography-of-bungalow-house-h5QNclJUiA8" TargetMode="External"/><Relationship Id="rId5" Type="http://schemas.openxmlformats.org/officeDocument/2006/relationships/hyperlink" Target="https://curriculum.nsw.edu.au/learning-areas/english/english-k-10-2022" TargetMode="External"/><Relationship Id="rId10" Type="http://schemas.openxmlformats.org/officeDocument/2006/relationships/hyperlink" Target="https://curriculum.nsw.edu.au/resources/glossary" TargetMode="External"/><Relationship Id="rId4" Type="http://schemas.openxmlformats.org/officeDocument/2006/relationships/hyperlink" Target="https://curriculum.nsw.edu.au/" TargetMode="External"/><Relationship Id="rId9" Type="http://schemas.openxmlformats.org/officeDocument/2006/relationships/hyperlink" Target="https://unsplash.com/photos/cabin-near-mountain-under-cloudy-sky-2ihroru1emo"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education.nsw.gov.au/teaching-and-learning/curriculum/explicit-teaching/explicit-teaching-strategies" TargetMode="External"/><Relationship Id="rId2" Type="http://schemas.openxmlformats.org/officeDocument/2006/relationships/hyperlink" Target="https://unsplash.com/photos/white-concrete-building-HfCg3eJKlJw" TargetMode="External"/><Relationship Id="rId1" Type="http://schemas.openxmlformats.org/officeDocument/2006/relationships/slideLayout" Target="../slideLayouts/slideLayout8.xml"/><Relationship Id="rId6" Type="http://schemas.openxmlformats.org/officeDocument/2006/relationships/hyperlink" Target="https://www.whitlam.org/what-matters-2022-shortlisted-entries/2022/7/27/to-draw-a-home" TargetMode="External"/><Relationship Id="rId5" Type="http://schemas.openxmlformats.org/officeDocument/2006/relationships/hyperlink" Target="https://unsplash.com/photos/clothes-hanging-under-white-tent-fTtvCvU89_M" TargetMode="External"/><Relationship Id="rId4" Type="http://schemas.openxmlformats.org/officeDocument/2006/relationships/hyperlink" Target="https://unsplash.com/photos/blue-and-white-train-on-rail-tracks-during-daytime-5qbvUDkK0dA" TargetMode="External"/></Relationships>
</file>

<file path=ppt/slides/_rels/slide24.xml.rels><?xml version="1.0" encoding="UTF-8" standalone="yes"?>
<Relationships xmlns="http://schemas.openxmlformats.org/package/2006/relationships"><Relationship Id="rId2" Type="http://schemas.openxmlformats.org/officeDocument/2006/relationships/hyperlink" Target="https://creativecommons.org/licenses/by/4.0/" TargetMode="Externa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56BCE28-2747-EB6A-F400-7B0E9F68ADED}"/>
              </a:ext>
            </a:extLst>
          </p:cNvPr>
          <p:cNvSpPr>
            <a:spLocks noGrp="1"/>
          </p:cNvSpPr>
          <p:nvPr>
            <p:ph type="title"/>
          </p:nvPr>
        </p:nvSpPr>
        <p:spPr/>
        <p:txBody>
          <a:bodyPr/>
          <a:lstStyle/>
          <a:p>
            <a:r>
              <a:rPr lang="en-AU" dirty="0">
                <a:latin typeface="+mj-lt"/>
              </a:rPr>
              <a:t>Instructions for use</a:t>
            </a:r>
          </a:p>
        </p:txBody>
      </p:sp>
      <p:sp>
        <p:nvSpPr>
          <p:cNvPr id="7" name="Picture Placeholder 6">
            <a:extLst>
              <a:ext uri="{FF2B5EF4-FFF2-40B4-BE49-F238E27FC236}">
                <a16:creationId xmlns:a16="http://schemas.microsoft.com/office/drawing/2014/main" id="{59A41AF7-49E3-D481-3D9F-518D6CA4E21B}"/>
              </a:ext>
            </a:extLst>
          </p:cNvPr>
          <p:cNvSpPr>
            <a:spLocks noGrp="1"/>
          </p:cNvSpPr>
          <p:nvPr>
            <p:ph type="pic" sz="quarter" idx="13"/>
          </p:nvPr>
        </p:nvSpPr>
        <p:spPr/>
        <p:txBody>
          <a:bodyPr/>
          <a:lstStyle/>
          <a:p>
            <a:pPr marL="342900" indent="-342900">
              <a:lnSpc>
                <a:spcPct val="150000"/>
              </a:lnSpc>
              <a:buFont typeface="Arial"/>
              <a:buChar char="•"/>
            </a:pPr>
            <a:r>
              <a:rPr lang="en-AU" sz="1800" dirty="0">
                <a:latin typeface="+mn-lt"/>
                <a:ea typeface="+mn-lt"/>
                <a:cs typeface="+mn-lt"/>
              </a:rPr>
              <a:t>This resource is not a teaching and learning program. It should be used in conjunction with </a:t>
            </a:r>
            <a:r>
              <a:rPr lang="en-AU" sz="1800" b="1" dirty="0">
                <a:latin typeface="+mn-lt"/>
                <a:ea typeface="+mn-lt"/>
                <a:cs typeface="+mn-lt"/>
              </a:rPr>
              <a:t>Representation of life experiences.</a:t>
            </a:r>
            <a:endParaRPr lang="en-AU" sz="1800" b="1" dirty="0">
              <a:solidFill>
                <a:srgbClr val="22272B"/>
              </a:solidFill>
              <a:latin typeface="+mn-lt"/>
            </a:endParaRPr>
          </a:p>
          <a:p>
            <a:pPr marL="342900" indent="-342900">
              <a:lnSpc>
                <a:spcPct val="150000"/>
              </a:lnSpc>
              <a:buFont typeface="Arial"/>
              <a:buChar char="•"/>
            </a:pPr>
            <a:r>
              <a:rPr lang="en-AU" sz="1800" dirty="0">
                <a:solidFill>
                  <a:srgbClr val="22272B"/>
                </a:solidFill>
                <a:latin typeface="+mn-lt"/>
              </a:rPr>
              <a:t>Classroom teachers are encouraged to </a:t>
            </a:r>
            <a:r>
              <a:rPr lang="en-AU" sz="1800" b="1" dirty="0">
                <a:solidFill>
                  <a:srgbClr val="22272B"/>
                </a:solidFill>
                <a:latin typeface="+mn-lt"/>
              </a:rPr>
              <a:t>add and adapt</a:t>
            </a:r>
            <a:r>
              <a:rPr lang="en-AU" sz="1800" dirty="0">
                <a:solidFill>
                  <a:srgbClr val="22272B"/>
                </a:solidFill>
                <a:latin typeface="+mn-lt"/>
              </a:rPr>
              <a:t> slides as required to meet the needs of their students.</a:t>
            </a:r>
          </a:p>
          <a:p>
            <a:pPr marL="342900" indent="-342900">
              <a:lnSpc>
                <a:spcPct val="150000"/>
              </a:lnSpc>
              <a:buFont typeface="Arial"/>
              <a:buChar char="•"/>
            </a:pPr>
            <a:r>
              <a:rPr lang="en-AU" sz="1800" dirty="0">
                <a:solidFill>
                  <a:srgbClr val="22272B"/>
                </a:solidFill>
                <a:latin typeface="+mn-lt"/>
              </a:rPr>
              <a:t>Save a copy of the file to make changes to the slide deck. Go to </a:t>
            </a:r>
            <a:r>
              <a:rPr lang="en-AU" sz="1800" b="1" dirty="0">
                <a:solidFill>
                  <a:srgbClr val="22272B"/>
                </a:solidFill>
                <a:latin typeface="+mn-lt"/>
              </a:rPr>
              <a:t>File &gt; Download a Copy </a:t>
            </a:r>
            <a:r>
              <a:rPr lang="en-AU" sz="1800" dirty="0">
                <a:solidFill>
                  <a:srgbClr val="22272B"/>
                </a:solidFill>
                <a:latin typeface="+mn-lt"/>
              </a:rPr>
              <a:t>(this downloads a copy to the computer to edit in the PowerPoint app).</a:t>
            </a:r>
          </a:p>
          <a:p>
            <a:pPr marL="342900" indent="-342900">
              <a:lnSpc>
                <a:spcPct val="150000"/>
              </a:lnSpc>
              <a:buFont typeface="Arial"/>
              <a:buChar char="•"/>
            </a:pPr>
            <a:r>
              <a:rPr lang="en-AU" sz="1800" dirty="0">
                <a:solidFill>
                  <a:srgbClr val="22272B"/>
                </a:solidFill>
                <a:latin typeface="+mn-lt"/>
              </a:rPr>
              <a:t>To convert the PowerPoint to Google Slides</a:t>
            </a:r>
          </a:p>
          <a:p>
            <a:pPr marL="913765" lvl="1" indent="-457200">
              <a:lnSpc>
                <a:spcPct val="150000"/>
              </a:lnSpc>
              <a:spcAft>
                <a:spcPts val="1200"/>
              </a:spcAft>
              <a:buFont typeface="+mj-lt"/>
              <a:buAutoNum type="arabicPeriod"/>
            </a:pPr>
            <a:r>
              <a:rPr lang="en-AU" dirty="0">
                <a:solidFill>
                  <a:srgbClr val="22272B"/>
                </a:solidFill>
                <a:latin typeface="+mn-lt"/>
              </a:rPr>
              <a:t>Upload the file into Google Drive and open it.</a:t>
            </a:r>
          </a:p>
          <a:p>
            <a:pPr marL="913765" lvl="1" indent="-457200">
              <a:lnSpc>
                <a:spcPct val="150000"/>
              </a:lnSpc>
              <a:spcAft>
                <a:spcPts val="1200"/>
              </a:spcAft>
              <a:buFont typeface="+mj-lt"/>
              <a:buAutoNum type="arabicPeriod"/>
            </a:pPr>
            <a:r>
              <a:rPr lang="en-AU" dirty="0">
                <a:solidFill>
                  <a:srgbClr val="22272B"/>
                </a:solidFill>
                <a:latin typeface="+mn-lt"/>
              </a:rPr>
              <a:t>Go to </a:t>
            </a:r>
            <a:r>
              <a:rPr lang="en-AU" b="1" dirty="0">
                <a:solidFill>
                  <a:srgbClr val="22272B"/>
                </a:solidFill>
                <a:latin typeface="+mn-lt"/>
              </a:rPr>
              <a:t>File &gt; Save as Google Slides</a:t>
            </a:r>
            <a:r>
              <a:rPr lang="en-AU" dirty="0">
                <a:solidFill>
                  <a:srgbClr val="22272B"/>
                </a:solidFill>
                <a:latin typeface="+mn-lt"/>
              </a:rPr>
              <a:t>.</a:t>
            </a:r>
          </a:p>
          <a:p>
            <a:pPr marL="456565" lvl="1">
              <a:lnSpc>
                <a:spcPct val="150000"/>
              </a:lnSpc>
              <a:spcAft>
                <a:spcPts val="1200"/>
              </a:spcAft>
            </a:pPr>
            <a:r>
              <a:rPr lang="en-AU" dirty="0">
                <a:solidFill>
                  <a:srgbClr val="22272B"/>
                </a:solidFill>
                <a:latin typeface="+mn-lt"/>
              </a:rPr>
              <a:t>(Note – conversion may cause formatting changes in the slides.)</a:t>
            </a:r>
          </a:p>
        </p:txBody>
      </p:sp>
      <p:sp>
        <p:nvSpPr>
          <p:cNvPr id="3" name="Slide Number Placeholder 2">
            <a:extLst>
              <a:ext uri="{FF2B5EF4-FFF2-40B4-BE49-F238E27FC236}">
                <a16:creationId xmlns:a16="http://schemas.microsoft.com/office/drawing/2014/main" id="{7F81B88A-7A8A-DFEA-5BD0-B8C577D6861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a:t>
            </a:fld>
            <a:endParaRPr lang="en-AU"/>
          </a:p>
        </p:txBody>
      </p:sp>
    </p:spTree>
    <p:extLst>
      <p:ext uri="{BB962C8B-B14F-4D97-AF65-F5344CB8AC3E}">
        <p14:creationId xmlns:p14="http://schemas.microsoft.com/office/powerpoint/2010/main" val="19496102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2A50BC-32A1-9503-7A19-E2CAA9A4581C}"/>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FD11D361-EC94-B64E-9F64-EC1F95FDCAB2}"/>
              </a:ext>
            </a:extLst>
          </p:cNvPr>
          <p:cNvSpPr>
            <a:spLocks noGrp="1"/>
          </p:cNvSpPr>
          <p:nvPr>
            <p:ph type="title"/>
          </p:nvPr>
        </p:nvSpPr>
        <p:spPr/>
        <p:txBody>
          <a:bodyPr/>
          <a:lstStyle/>
          <a:p>
            <a:r>
              <a:rPr lang="en-AU">
                <a:latin typeface="+mj-lt"/>
              </a:rPr>
              <a:t>Narrative structure of a text </a:t>
            </a:r>
          </a:p>
        </p:txBody>
      </p:sp>
      <p:sp>
        <p:nvSpPr>
          <p:cNvPr id="5" name="Text Placeholder 4">
            <a:extLst>
              <a:ext uri="{FF2B5EF4-FFF2-40B4-BE49-F238E27FC236}">
                <a16:creationId xmlns:a16="http://schemas.microsoft.com/office/drawing/2014/main" id="{4B358D7E-832C-EA90-3065-521853C85B9F}"/>
              </a:ext>
            </a:extLst>
          </p:cNvPr>
          <p:cNvSpPr>
            <a:spLocks noGrp="1"/>
          </p:cNvSpPr>
          <p:nvPr>
            <p:ph type="body" sz="quarter" idx="18"/>
          </p:nvPr>
        </p:nvSpPr>
        <p:spPr/>
        <p:txBody>
          <a:bodyPr/>
          <a:lstStyle/>
          <a:p>
            <a:r>
              <a:rPr lang="en-AU" dirty="0">
                <a:latin typeface="+mj-lt"/>
              </a:rPr>
              <a:t>Phase 2, activity 3 – narrative structure of a text</a:t>
            </a:r>
          </a:p>
        </p:txBody>
      </p:sp>
      <p:pic>
        <p:nvPicPr>
          <p:cNvPr id="2" name="Picture 1" descr="A screenshot of a plot diagram - including orientation, conflict, rising tension, climax, falling tension and resolution.">
            <a:extLst>
              <a:ext uri="{FF2B5EF4-FFF2-40B4-BE49-F238E27FC236}">
                <a16:creationId xmlns:a16="http://schemas.microsoft.com/office/drawing/2014/main" id="{0FB34287-1AB1-8DB4-89C1-639C029DA2B6}"/>
              </a:ext>
            </a:extLst>
          </p:cNvPr>
          <p:cNvPicPr>
            <a:picLocks noChangeAspect="1"/>
          </p:cNvPicPr>
          <p:nvPr/>
        </p:nvPicPr>
        <p:blipFill>
          <a:blip r:embed="rId3"/>
          <a:stretch>
            <a:fillRect/>
          </a:stretch>
        </p:blipFill>
        <p:spPr>
          <a:xfrm>
            <a:off x="1803070" y="1567086"/>
            <a:ext cx="8585859" cy="5096462"/>
          </a:xfrm>
          <a:prstGeom prst="rect">
            <a:avLst/>
          </a:prstGeom>
        </p:spPr>
      </p:pic>
      <p:sp>
        <p:nvSpPr>
          <p:cNvPr id="4" name="Slide Number Placeholder 3">
            <a:extLst>
              <a:ext uri="{FF2B5EF4-FFF2-40B4-BE49-F238E27FC236}">
                <a16:creationId xmlns:a16="http://schemas.microsoft.com/office/drawing/2014/main" id="{F88C06D9-AE61-EE41-8EA6-2877E9A027D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10</a:t>
            </a:fld>
            <a:endParaRPr lang="en-AU"/>
          </a:p>
        </p:txBody>
      </p:sp>
    </p:spTree>
    <p:extLst>
      <p:ext uri="{BB962C8B-B14F-4D97-AF65-F5344CB8AC3E}">
        <p14:creationId xmlns:p14="http://schemas.microsoft.com/office/powerpoint/2010/main" val="2057142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6CCFE4-BF67-00AA-1C74-A62861C447E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02A76FAB-1481-11FA-9D56-FEEDF96C44DB}"/>
              </a:ext>
            </a:extLst>
          </p:cNvPr>
          <p:cNvSpPr>
            <a:spLocks noGrp="1"/>
          </p:cNvSpPr>
          <p:nvPr>
            <p:ph type="ctrTitle"/>
          </p:nvPr>
        </p:nvSpPr>
        <p:spPr/>
        <p:txBody>
          <a:bodyPr/>
          <a:lstStyle/>
          <a:p>
            <a:r>
              <a:rPr lang="en-US">
                <a:latin typeface="+mj-lt"/>
              </a:rPr>
              <a:t>Theme</a:t>
            </a:r>
            <a:endParaRPr lang="en-AU">
              <a:latin typeface="+mj-lt"/>
            </a:endParaRPr>
          </a:p>
        </p:txBody>
      </p:sp>
    </p:spTree>
    <p:extLst>
      <p:ext uri="{BB962C8B-B14F-4D97-AF65-F5344CB8AC3E}">
        <p14:creationId xmlns:p14="http://schemas.microsoft.com/office/powerpoint/2010/main" val="1733239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4F103B-D562-BE66-74EE-AAFEEB21902B}"/>
              </a:ext>
            </a:extLst>
          </p:cNvPr>
          <p:cNvSpPr>
            <a:spLocks noGrp="1"/>
          </p:cNvSpPr>
          <p:nvPr>
            <p:ph type="title"/>
          </p:nvPr>
        </p:nvSpPr>
        <p:spPr/>
        <p:txBody>
          <a:bodyPr/>
          <a:lstStyle/>
          <a:p>
            <a:r>
              <a:rPr lang="en-AU" dirty="0">
                <a:latin typeface="+mj-lt"/>
              </a:rPr>
              <a:t>Identifying theme</a:t>
            </a:r>
          </a:p>
        </p:txBody>
      </p:sp>
      <p:sp>
        <p:nvSpPr>
          <p:cNvPr id="4" name="Text Placeholder 3">
            <a:extLst>
              <a:ext uri="{FF2B5EF4-FFF2-40B4-BE49-F238E27FC236}">
                <a16:creationId xmlns:a16="http://schemas.microsoft.com/office/drawing/2014/main" id="{190F2379-AB42-E963-78AA-495C0AB55506}"/>
              </a:ext>
            </a:extLst>
          </p:cNvPr>
          <p:cNvSpPr>
            <a:spLocks noGrp="1"/>
          </p:cNvSpPr>
          <p:nvPr>
            <p:ph type="body" sz="quarter" idx="18"/>
          </p:nvPr>
        </p:nvSpPr>
        <p:spPr/>
        <p:txBody>
          <a:bodyPr/>
          <a:lstStyle/>
          <a:p>
            <a:r>
              <a:rPr lang="en-AU" dirty="0">
                <a:latin typeface="+mj-lt"/>
              </a:rPr>
              <a:t>Hook activity</a:t>
            </a:r>
          </a:p>
        </p:txBody>
      </p:sp>
      <p:sp>
        <p:nvSpPr>
          <p:cNvPr id="5" name="Text Placeholder 4">
            <a:extLst>
              <a:ext uri="{FF2B5EF4-FFF2-40B4-BE49-F238E27FC236}">
                <a16:creationId xmlns:a16="http://schemas.microsoft.com/office/drawing/2014/main" id="{E5C5E9B6-7E5E-2A94-4A3B-7DACCB4353FC}"/>
              </a:ext>
            </a:extLst>
          </p:cNvPr>
          <p:cNvSpPr>
            <a:spLocks noGrp="1"/>
          </p:cNvSpPr>
          <p:nvPr>
            <p:ph type="body" sz="quarter" idx="17"/>
          </p:nvPr>
        </p:nvSpPr>
        <p:spPr/>
        <p:txBody>
          <a:bodyPr/>
          <a:lstStyle/>
          <a:p>
            <a:pPr marL="285750" lvl="0" indent="-285750">
              <a:lnSpc>
                <a:spcPct val="150000"/>
              </a:lnSpc>
              <a:buFont typeface="Arial" panose="020B0604020202020204" pitchFamily="34" charset="0"/>
              <a:buChar char="•"/>
            </a:pPr>
            <a:r>
              <a:rPr lang="en-AU" dirty="0">
                <a:effectLst/>
                <a:latin typeface="+mn-lt"/>
                <a:ea typeface="Calibri" panose="020F0502020204030204" pitchFamily="34" charset="0"/>
                <a:cs typeface="Times New Roman" panose="02020603050405020304" pitchFamily="18" charset="0"/>
              </a:rPr>
              <a:t>What are these stories about? </a:t>
            </a:r>
          </a:p>
          <a:p>
            <a:pPr marL="285750" lvl="0" indent="-285750">
              <a:lnSpc>
                <a:spcPct val="150000"/>
              </a:lnSpc>
              <a:buFont typeface="Arial" panose="020B0604020202020204" pitchFamily="34" charset="0"/>
              <a:buChar char="•"/>
            </a:pPr>
            <a:r>
              <a:rPr lang="en-AU" dirty="0">
                <a:effectLst/>
                <a:latin typeface="+mn-lt"/>
                <a:ea typeface="Calibri" panose="020F0502020204030204" pitchFamily="34" charset="0"/>
                <a:cs typeface="Times New Roman" panose="02020603050405020304" pitchFamily="18" charset="0"/>
              </a:rPr>
              <a:t>What deeper messages or ideas do these stories explore?</a:t>
            </a:r>
          </a:p>
        </p:txBody>
      </p:sp>
      <p:sp>
        <p:nvSpPr>
          <p:cNvPr id="2" name="Slide Number Placeholder 1">
            <a:extLst>
              <a:ext uri="{FF2B5EF4-FFF2-40B4-BE49-F238E27FC236}">
                <a16:creationId xmlns:a16="http://schemas.microsoft.com/office/drawing/2014/main" id="{B5DC2AFC-64A6-AC78-271E-862CAD27E1B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12</a:t>
            </a:fld>
            <a:endParaRPr lang="en-AU"/>
          </a:p>
        </p:txBody>
      </p:sp>
    </p:spTree>
    <p:extLst>
      <p:ext uri="{BB962C8B-B14F-4D97-AF65-F5344CB8AC3E}">
        <p14:creationId xmlns:p14="http://schemas.microsoft.com/office/powerpoint/2010/main" val="2268670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3D7A16-D9BA-0A01-CDBC-CE30F07B159C}"/>
              </a:ext>
            </a:extLst>
          </p:cNvPr>
          <p:cNvSpPr>
            <a:spLocks noGrp="1"/>
          </p:cNvSpPr>
          <p:nvPr>
            <p:ph type="title"/>
          </p:nvPr>
        </p:nvSpPr>
        <p:spPr/>
        <p:txBody>
          <a:bodyPr/>
          <a:lstStyle/>
          <a:p>
            <a:r>
              <a:rPr lang="en-US">
                <a:latin typeface="+mj-lt"/>
              </a:rPr>
              <a:t>What is theme?</a:t>
            </a:r>
            <a:endParaRPr lang="en-AU">
              <a:latin typeface="+mj-lt"/>
            </a:endParaRPr>
          </a:p>
        </p:txBody>
      </p:sp>
      <p:sp>
        <p:nvSpPr>
          <p:cNvPr id="4" name="Text Placeholder 3">
            <a:extLst>
              <a:ext uri="{FF2B5EF4-FFF2-40B4-BE49-F238E27FC236}">
                <a16:creationId xmlns:a16="http://schemas.microsoft.com/office/drawing/2014/main" id="{6E871D96-B545-04EF-0076-E63A4374CBAD}"/>
              </a:ext>
            </a:extLst>
          </p:cNvPr>
          <p:cNvSpPr>
            <a:spLocks noGrp="1"/>
          </p:cNvSpPr>
          <p:nvPr>
            <p:ph type="body" sz="quarter" idx="18"/>
          </p:nvPr>
        </p:nvSpPr>
        <p:spPr/>
        <p:txBody>
          <a:bodyPr/>
          <a:lstStyle/>
          <a:p>
            <a:r>
              <a:rPr lang="en-US">
                <a:latin typeface="+mj-lt"/>
              </a:rPr>
              <a:t>Understanding the term</a:t>
            </a:r>
            <a:endParaRPr lang="en-AU">
              <a:latin typeface="+mj-lt"/>
            </a:endParaRPr>
          </a:p>
        </p:txBody>
      </p:sp>
      <p:sp>
        <p:nvSpPr>
          <p:cNvPr id="5" name="Text Placeholder 4">
            <a:extLst>
              <a:ext uri="{FF2B5EF4-FFF2-40B4-BE49-F238E27FC236}">
                <a16:creationId xmlns:a16="http://schemas.microsoft.com/office/drawing/2014/main" id="{B8C2C45A-5793-A269-67B4-D8EE76AC2595}"/>
              </a:ext>
            </a:extLst>
          </p:cNvPr>
          <p:cNvSpPr>
            <a:spLocks noGrp="1"/>
          </p:cNvSpPr>
          <p:nvPr>
            <p:ph type="body" sz="quarter" idx="17"/>
          </p:nvPr>
        </p:nvSpPr>
        <p:spPr/>
        <p:txBody>
          <a:bodyPr/>
          <a:lstStyle/>
          <a:p>
            <a:r>
              <a:rPr lang="en-AU" dirty="0">
                <a:effectLst/>
                <a:latin typeface="+mn-lt"/>
                <a:ea typeface="Calibri" panose="020F0502020204030204" pitchFamily="34" charset="0"/>
              </a:rPr>
              <a:t>An overarching or recurring idea that describes attitudes or values that are perceived in a text. A theme may range from the understood ‘moral’ of a text to philosophical observations that the audience makes about the events, characters and experiences depicted in a text. A text may have more than one theme (NESA 2025).</a:t>
            </a:r>
          </a:p>
        </p:txBody>
      </p:sp>
      <p:sp>
        <p:nvSpPr>
          <p:cNvPr id="2" name="Slide Number Placeholder 1">
            <a:extLst>
              <a:ext uri="{FF2B5EF4-FFF2-40B4-BE49-F238E27FC236}">
                <a16:creationId xmlns:a16="http://schemas.microsoft.com/office/drawing/2014/main" id="{F47C10FA-3DD8-BC08-5DE4-C493698A03D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13</a:t>
            </a:fld>
            <a:endParaRPr lang="en-AU"/>
          </a:p>
        </p:txBody>
      </p:sp>
    </p:spTree>
    <p:extLst>
      <p:ext uri="{BB962C8B-B14F-4D97-AF65-F5344CB8AC3E}">
        <p14:creationId xmlns:p14="http://schemas.microsoft.com/office/powerpoint/2010/main" val="2446377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9F3BF8-4156-5C5B-249F-0E11C16D4B07}"/>
              </a:ext>
            </a:extLst>
          </p:cNvPr>
          <p:cNvSpPr>
            <a:spLocks noGrp="1"/>
          </p:cNvSpPr>
          <p:nvPr>
            <p:ph type="title"/>
          </p:nvPr>
        </p:nvSpPr>
        <p:spPr/>
        <p:txBody>
          <a:bodyPr/>
          <a:lstStyle/>
          <a:p>
            <a:r>
              <a:rPr lang="en-US">
                <a:latin typeface="+mj-lt"/>
              </a:rPr>
              <a:t>Topic versus theme</a:t>
            </a:r>
            <a:endParaRPr lang="en-AU">
              <a:latin typeface="+mj-lt"/>
            </a:endParaRPr>
          </a:p>
        </p:txBody>
      </p:sp>
      <p:sp>
        <p:nvSpPr>
          <p:cNvPr id="6" name="Text Placeholder 5">
            <a:extLst>
              <a:ext uri="{FF2B5EF4-FFF2-40B4-BE49-F238E27FC236}">
                <a16:creationId xmlns:a16="http://schemas.microsoft.com/office/drawing/2014/main" id="{C9FBDF01-A038-955C-A613-CC8CD538D94A}"/>
              </a:ext>
            </a:extLst>
          </p:cNvPr>
          <p:cNvSpPr>
            <a:spLocks noGrp="1"/>
          </p:cNvSpPr>
          <p:nvPr>
            <p:ph type="body" sz="quarter" idx="18"/>
          </p:nvPr>
        </p:nvSpPr>
        <p:spPr/>
        <p:txBody>
          <a:bodyPr/>
          <a:lstStyle/>
          <a:p>
            <a:r>
              <a:rPr lang="en-US">
                <a:latin typeface="+mj-lt"/>
              </a:rPr>
              <a:t>Understanding the difference</a:t>
            </a:r>
            <a:endParaRPr lang="en-AU">
              <a:latin typeface="+mj-lt"/>
            </a:endParaRPr>
          </a:p>
        </p:txBody>
      </p:sp>
      <p:pic>
        <p:nvPicPr>
          <p:cNvPr id="7" name="Picture Placeholder 6" descr="This poster provides a visual representation of the concept theme. It has an image of a person holding a book and his thought bubble representing thinking about the book.  In the thought bubble, we can see the person relaxing, studying, playing sport and socialising. &#10;There is red text beneath the image. It reads:&#10;Theme is a statement about life, arising from the interplay of key elements of the text (plot, character, setting and language). &#10;Beneath this there is also the following explanation: &#10;These elements work together in a coherent way to achieve the purpose of the text. Themes convey an attitude or value about an idea in the text and they can be challenged.&#10; &#10;">
            <a:extLst>
              <a:ext uri="{FF2B5EF4-FFF2-40B4-BE49-F238E27FC236}">
                <a16:creationId xmlns:a16="http://schemas.microsoft.com/office/drawing/2014/main" id="{9DD7E3E0-8A47-EDFD-D9E0-0FC8CDEAC607}"/>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bwMode="auto">
          <a:prstGeom prst="rect">
            <a:avLst/>
          </a:prstGeom>
          <a:ln>
            <a:noFill/>
          </a:ln>
          <a:extLst>
            <a:ext uri="{53640926-AAD7-44D8-BBD7-CCE9431645EC}">
              <a14:shadowObscured xmlns:a14="http://schemas.microsoft.com/office/drawing/2010/main"/>
            </a:ext>
          </a:extLst>
        </p:spPr>
      </p:pic>
      <p:sp>
        <p:nvSpPr>
          <p:cNvPr id="5" name="Text Placeholder 4">
            <a:extLst>
              <a:ext uri="{FF2B5EF4-FFF2-40B4-BE49-F238E27FC236}">
                <a16:creationId xmlns:a16="http://schemas.microsoft.com/office/drawing/2014/main" id="{14134DC4-A639-33EA-F625-DDC880CA9211}"/>
              </a:ext>
            </a:extLst>
          </p:cNvPr>
          <p:cNvSpPr>
            <a:spLocks noGrp="1"/>
          </p:cNvSpPr>
          <p:nvPr>
            <p:ph type="body" sz="quarter" idx="17"/>
          </p:nvPr>
        </p:nvSpPr>
        <p:spPr/>
        <p:txBody>
          <a:bodyPr/>
          <a:lstStyle/>
          <a:p>
            <a:r>
              <a:rPr lang="en-AU" dirty="0">
                <a:effectLst/>
                <a:latin typeface="+mn-lt"/>
                <a:ea typeface="Calibri" panose="020F0502020204030204" pitchFamily="34" charset="0"/>
              </a:rPr>
              <a:t>Look at the visual representation in the poster (left). The </a:t>
            </a:r>
            <a:r>
              <a:rPr lang="en-AU" b="1" dirty="0">
                <a:effectLst/>
                <a:latin typeface="+mn-lt"/>
                <a:ea typeface="Calibri" panose="020F0502020204030204" pitchFamily="34" charset="0"/>
              </a:rPr>
              <a:t>topic</a:t>
            </a:r>
            <a:r>
              <a:rPr lang="en-AU" dirty="0">
                <a:effectLst/>
                <a:latin typeface="+mn-lt"/>
                <a:ea typeface="Calibri" panose="020F0502020204030204" pitchFamily="34" charset="0"/>
              </a:rPr>
              <a:t> represented is study. We can tell this is the case from the book in the person’s hand, which has a cover that says, ‘study smart not hard’. The thought bubble of the person represents the theme. This </a:t>
            </a:r>
            <a:r>
              <a:rPr lang="en-AU" b="1" dirty="0">
                <a:effectLst/>
                <a:latin typeface="+mn-lt"/>
                <a:ea typeface="Calibri" panose="020F0502020204030204" pitchFamily="34" charset="0"/>
              </a:rPr>
              <a:t>theme</a:t>
            </a:r>
            <a:r>
              <a:rPr lang="en-AU" dirty="0">
                <a:effectLst/>
                <a:latin typeface="+mn-lt"/>
                <a:ea typeface="Calibri" panose="020F0502020204030204" pitchFamily="34" charset="0"/>
              </a:rPr>
              <a:t> is ‘young people should find a balance between study and other important things in life, such as rest and recreation’.</a:t>
            </a:r>
          </a:p>
          <a:p>
            <a:endParaRPr lang="en-AU" sz="2400" dirty="0">
              <a:latin typeface="+mn-lt"/>
            </a:endParaRPr>
          </a:p>
        </p:txBody>
      </p:sp>
      <p:sp>
        <p:nvSpPr>
          <p:cNvPr id="4" name="Slide Number Placeholder 3">
            <a:extLst>
              <a:ext uri="{FF2B5EF4-FFF2-40B4-BE49-F238E27FC236}">
                <a16:creationId xmlns:a16="http://schemas.microsoft.com/office/drawing/2014/main" id="{260CC299-AF73-C836-26F8-F2AF3FAEC418}"/>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14</a:t>
            </a:fld>
            <a:endParaRPr lang="en-AU"/>
          </a:p>
        </p:txBody>
      </p:sp>
    </p:spTree>
    <p:extLst>
      <p:ext uri="{BB962C8B-B14F-4D97-AF65-F5344CB8AC3E}">
        <p14:creationId xmlns:p14="http://schemas.microsoft.com/office/powerpoint/2010/main" val="4098517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955AE9-47A7-03EF-0740-17BE03392A45}"/>
              </a:ext>
            </a:extLst>
          </p:cNvPr>
          <p:cNvSpPr>
            <a:spLocks noGrp="1"/>
          </p:cNvSpPr>
          <p:nvPr>
            <p:ph type="title"/>
          </p:nvPr>
        </p:nvSpPr>
        <p:spPr/>
        <p:txBody>
          <a:bodyPr/>
          <a:lstStyle/>
          <a:p>
            <a:r>
              <a:rPr lang="en-US">
                <a:latin typeface="+mj-lt"/>
              </a:rPr>
              <a:t>What we need to know about themes </a:t>
            </a:r>
            <a:endParaRPr lang="en-AU">
              <a:latin typeface="+mj-lt"/>
            </a:endParaRPr>
          </a:p>
        </p:txBody>
      </p:sp>
      <p:sp>
        <p:nvSpPr>
          <p:cNvPr id="7" name="Text Placeholder 6">
            <a:extLst>
              <a:ext uri="{FF2B5EF4-FFF2-40B4-BE49-F238E27FC236}">
                <a16:creationId xmlns:a16="http://schemas.microsoft.com/office/drawing/2014/main" id="{EC4F4949-4472-F88A-1212-64DE2CCE739A}"/>
              </a:ext>
            </a:extLst>
          </p:cNvPr>
          <p:cNvSpPr>
            <a:spLocks noGrp="1"/>
          </p:cNvSpPr>
          <p:nvPr>
            <p:ph type="body" sz="quarter" idx="18"/>
          </p:nvPr>
        </p:nvSpPr>
        <p:spPr/>
        <p:txBody>
          <a:bodyPr/>
          <a:lstStyle/>
          <a:p>
            <a:r>
              <a:rPr lang="en-AU">
                <a:latin typeface="+mj-lt"/>
              </a:rPr>
              <a:t>Key points to remember</a:t>
            </a:r>
          </a:p>
        </p:txBody>
      </p:sp>
      <p:sp>
        <p:nvSpPr>
          <p:cNvPr id="5" name="Text Placeholder 4">
            <a:extLst>
              <a:ext uri="{FF2B5EF4-FFF2-40B4-BE49-F238E27FC236}">
                <a16:creationId xmlns:a16="http://schemas.microsoft.com/office/drawing/2014/main" id="{78E241EA-E68B-2BDA-A426-A75C6AFFCE40}"/>
              </a:ext>
            </a:extLst>
          </p:cNvPr>
          <p:cNvSpPr>
            <a:spLocks noGrp="1"/>
          </p:cNvSpPr>
          <p:nvPr>
            <p:ph type="body" sz="quarter" idx="17"/>
          </p:nvPr>
        </p:nvSpPr>
        <p:spPr/>
        <p:txBody>
          <a:bodyPr/>
          <a:lstStyle/>
          <a:p>
            <a:r>
              <a:rPr lang="en-AU" dirty="0">
                <a:latin typeface="+mn-lt"/>
              </a:rPr>
              <a:t>Themes:</a:t>
            </a:r>
          </a:p>
          <a:p>
            <a:pPr marL="342900" indent="-342900">
              <a:buFont typeface="Arial" panose="020B0604020202020204" pitchFamily="34" charset="0"/>
              <a:buChar char="•"/>
            </a:pPr>
            <a:r>
              <a:rPr lang="en-AU" dirty="0">
                <a:latin typeface="+mn-lt"/>
              </a:rPr>
              <a:t>are not just one word – they are a summary of an idea</a:t>
            </a:r>
          </a:p>
          <a:p>
            <a:pPr marL="342900" indent="-342900">
              <a:buFont typeface="Arial" panose="020B0604020202020204" pitchFamily="34" charset="0"/>
              <a:buChar char="•"/>
            </a:pPr>
            <a:r>
              <a:rPr lang="en-AU" dirty="0">
                <a:latin typeface="+mn-lt"/>
              </a:rPr>
              <a:t>are </a:t>
            </a:r>
            <a:r>
              <a:rPr lang="en-AU" b="0" i="0" dirty="0">
                <a:solidFill>
                  <a:srgbClr val="111111"/>
                </a:solidFill>
                <a:effectLst/>
                <a:latin typeface="+mn-lt"/>
              </a:rPr>
              <a:t>messages which are imparted through the work</a:t>
            </a:r>
            <a:endParaRPr lang="en-AU" dirty="0">
              <a:latin typeface="+mn-lt"/>
            </a:endParaRPr>
          </a:p>
          <a:p>
            <a:pPr marL="342900" indent="-342900">
              <a:buFont typeface="Arial" panose="020B0604020202020204" pitchFamily="34" charset="0"/>
              <a:buChar char="•"/>
            </a:pPr>
            <a:r>
              <a:rPr lang="en-AU" dirty="0">
                <a:latin typeface="+mn-lt"/>
              </a:rPr>
              <a:t>universal in nature – they apply to a large range of people and topics</a:t>
            </a:r>
          </a:p>
          <a:p>
            <a:pPr marL="342900" indent="-342900">
              <a:buFont typeface="Arial" panose="020B0604020202020204" pitchFamily="34" charset="0"/>
              <a:buChar char="•"/>
            </a:pPr>
            <a:r>
              <a:rPr lang="en-AU" dirty="0">
                <a:latin typeface="+mn-lt"/>
              </a:rPr>
              <a:t>inherent to the story.</a:t>
            </a:r>
          </a:p>
        </p:txBody>
      </p:sp>
      <p:sp>
        <p:nvSpPr>
          <p:cNvPr id="2" name="Slide Number Placeholder 1">
            <a:extLst>
              <a:ext uri="{FF2B5EF4-FFF2-40B4-BE49-F238E27FC236}">
                <a16:creationId xmlns:a16="http://schemas.microsoft.com/office/drawing/2014/main" id="{8FE9AD85-3A05-F38D-0E45-9DCE7A1CC9D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15</a:t>
            </a:fld>
            <a:endParaRPr lang="en-AU"/>
          </a:p>
        </p:txBody>
      </p:sp>
    </p:spTree>
    <p:extLst>
      <p:ext uri="{BB962C8B-B14F-4D97-AF65-F5344CB8AC3E}">
        <p14:creationId xmlns:p14="http://schemas.microsoft.com/office/powerpoint/2010/main" val="3876547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35F7CE3-6C87-8DE2-E721-8AE7BCE1DAEF}"/>
              </a:ext>
            </a:extLst>
          </p:cNvPr>
          <p:cNvSpPr>
            <a:spLocks noGrp="1"/>
          </p:cNvSpPr>
          <p:nvPr>
            <p:ph type="title"/>
          </p:nvPr>
        </p:nvSpPr>
        <p:spPr/>
        <p:txBody>
          <a:bodyPr/>
          <a:lstStyle/>
          <a:p>
            <a:r>
              <a:rPr lang="en-AU">
                <a:latin typeface="+mj-lt"/>
              </a:rPr>
              <a:t>Making connections to the core text</a:t>
            </a:r>
          </a:p>
        </p:txBody>
      </p:sp>
      <p:sp>
        <p:nvSpPr>
          <p:cNvPr id="4" name="Text Placeholder 3">
            <a:extLst>
              <a:ext uri="{FF2B5EF4-FFF2-40B4-BE49-F238E27FC236}">
                <a16:creationId xmlns:a16="http://schemas.microsoft.com/office/drawing/2014/main" id="{768C441F-12A9-1FDE-138F-86F55B3F594B}"/>
              </a:ext>
            </a:extLst>
          </p:cNvPr>
          <p:cNvSpPr>
            <a:spLocks noGrp="1"/>
          </p:cNvSpPr>
          <p:nvPr>
            <p:ph type="body" sz="quarter" idx="18"/>
          </p:nvPr>
        </p:nvSpPr>
        <p:spPr/>
        <p:txBody>
          <a:bodyPr/>
          <a:lstStyle/>
          <a:p>
            <a:r>
              <a:rPr lang="en-AU">
                <a:latin typeface="+mj-lt"/>
              </a:rPr>
              <a:t>Core text 1 – ‘To Draw a Home’ by Sindy Zhang</a:t>
            </a:r>
          </a:p>
        </p:txBody>
      </p:sp>
      <p:sp>
        <p:nvSpPr>
          <p:cNvPr id="5" name="Text Placeholder 4">
            <a:extLst>
              <a:ext uri="{FF2B5EF4-FFF2-40B4-BE49-F238E27FC236}">
                <a16:creationId xmlns:a16="http://schemas.microsoft.com/office/drawing/2014/main" id="{CA990D90-3C13-C9EB-BC69-EFC0F6A7A581}"/>
              </a:ext>
            </a:extLst>
          </p:cNvPr>
          <p:cNvSpPr>
            <a:spLocks noGrp="1"/>
          </p:cNvSpPr>
          <p:nvPr>
            <p:ph type="body" sz="quarter" idx="17"/>
          </p:nvPr>
        </p:nvSpPr>
        <p:spPr/>
        <p:txBody>
          <a:bodyPr/>
          <a:lstStyle/>
          <a:p>
            <a:pPr lvl="0">
              <a:lnSpc>
                <a:spcPct val="150000"/>
              </a:lnSpc>
            </a:pPr>
            <a:r>
              <a:rPr lang="en-AU" dirty="0">
                <a:effectLst/>
                <a:latin typeface="+mn-lt"/>
                <a:ea typeface="Calibri" panose="020F0502020204030204" pitchFamily="34" charset="0"/>
                <a:cs typeface="Times New Roman" panose="02020603050405020304" pitchFamily="18" charset="0"/>
              </a:rPr>
              <a:t>Answer the following questions in your English book.</a:t>
            </a:r>
          </a:p>
          <a:p>
            <a:pPr marL="342900" lvl="0" indent="-342900">
              <a:lnSpc>
                <a:spcPct val="150000"/>
              </a:lnSpc>
              <a:buFont typeface="Arial" panose="020B0604020202020204" pitchFamily="34" charset="0"/>
              <a:buChar char="•"/>
            </a:pPr>
            <a:r>
              <a:rPr lang="en-AU" dirty="0">
                <a:effectLst/>
                <a:latin typeface="+mn-lt"/>
                <a:ea typeface="Calibri" panose="020F0502020204030204" pitchFamily="34" charset="0"/>
                <a:cs typeface="Times New Roman" panose="02020603050405020304" pitchFamily="18" charset="0"/>
              </a:rPr>
              <a:t>What is this story about on the surface? </a:t>
            </a:r>
          </a:p>
          <a:p>
            <a:pPr marL="342900" lvl="0" indent="-342900">
              <a:lnSpc>
                <a:spcPct val="150000"/>
              </a:lnSpc>
              <a:buFont typeface="Arial" panose="020B0604020202020204" pitchFamily="34" charset="0"/>
              <a:buChar char="•"/>
            </a:pPr>
            <a:r>
              <a:rPr lang="en-AU" dirty="0">
                <a:effectLst/>
                <a:latin typeface="+mn-lt"/>
                <a:ea typeface="Calibri" panose="020F0502020204030204" pitchFamily="34" charset="0"/>
                <a:cs typeface="Times New Roman" panose="02020603050405020304" pitchFamily="18" charset="0"/>
              </a:rPr>
              <a:t>What deeper ideas does the author explore? </a:t>
            </a:r>
          </a:p>
          <a:p>
            <a:pPr marL="342900" lvl="0" indent="-342900">
              <a:lnSpc>
                <a:spcPct val="150000"/>
              </a:lnSpc>
              <a:buFont typeface="Arial" panose="020B0604020202020204" pitchFamily="34" charset="0"/>
              <a:buChar char="•"/>
            </a:pPr>
            <a:r>
              <a:rPr lang="en-AU" dirty="0">
                <a:effectLst/>
                <a:latin typeface="+mn-lt"/>
                <a:ea typeface="Calibri" panose="020F0502020204030204" pitchFamily="34" charset="0"/>
                <a:cs typeface="Times New Roman" panose="02020603050405020304" pitchFamily="18" charset="0"/>
              </a:rPr>
              <a:t>How does the writer convey these ideas? </a:t>
            </a:r>
            <a:endParaRPr lang="en-AU" dirty="0">
              <a:latin typeface="+mn-lt"/>
            </a:endParaRPr>
          </a:p>
        </p:txBody>
      </p:sp>
      <p:sp>
        <p:nvSpPr>
          <p:cNvPr id="2" name="Slide Number Placeholder 1">
            <a:extLst>
              <a:ext uri="{FF2B5EF4-FFF2-40B4-BE49-F238E27FC236}">
                <a16:creationId xmlns:a16="http://schemas.microsoft.com/office/drawing/2014/main" id="{FA17EF03-A7B6-AE58-5AEC-2316F27D634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16</a:t>
            </a:fld>
            <a:endParaRPr lang="en-AU"/>
          </a:p>
        </p:txBody>
      </p:sp>
    </p:spTree>
    <p:extLst>
      <p:ext uri="{BB962C8B-B14F-4D97-AF65-F5344CB8AC3E}">
        <p14:creationId xmlns:p14="http://schemas.microsoft.com/office/powerpoint/2010/main" val="571525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A38B99A-A279-0016-419A-0F89953CBEC3}"/>
              </a:ext>
            </a:extLst>
          </p:cNvPr>
          <p:cNvSpPr>
            <a:spLocks noGrp="1"/>
          </p:cNvSpPr>
          <p:nvPr>
            <p:ph type="title"/>
          </p:nvPr>
        </p:nvSpPr>
        <p:spPr/>
        <p:txBody>
          <a:bodyPr/>
          <a:lstStyle/>
          <a:p>
            <a:r>
              <a:rPr lang="en-AU" dirty="0">
                <a:latin typeface="+mj-lt"/>
              </a:rPr>
              <a:t>Making personal connections</a:t>
            </a:r>
          </a:p>
        </p:txBody>
      </p:sp>
      <p:sp>
        <p:nvSpPr>
          <p:cNvPr id="4" name="Text Placeholder 3">
            <a:extLst>
              <a:ext uri="{FF2B5EF4-FFF2-40B4-BE49-F238E27FC236}">
                <a16:creationId xmlns:a16="http://schemas.microsoft.com/office/drawing/2014/main" id="{855D8411-1298-FC62-C038-56CF374224D3}"/>
              </a:ext>
            </a:extLst>
          </p:cNvPr>
          <p:cNvSpPr>
            <a:spLocks noGrp="1"/>
          </p:cNvSpPr>
          <p:nvPr>
            <p:ph type="body" sz="quarter" idx="18"/>
          </p:nvPr>
        </p:nvSpPr>
        <p:spPr/>
        <p:txBody>
          <a:bodyPr/>
          <a:lstStyle/>
          <a:p>
            <a:r>
              <a:rPr lang="en-AU">
                <a:latin typeface="+mj-lt"/>
              </a:rPr>
              <a:t>Class discussion</a:t>
            </a:r>
          </a:p>
        </p:txBody>
      </p:sp>
      <p:sp>
        <p:nvSpPr>
          <p:cNvPr id="5" name="Text Placeholder 4">
            <a:extLst>
              <a:ext uri="{FF2B5EF4-FFF2-40B4-BE49-F238E27FC236}">
                <a16:creationId xmlns:a16="http://schemas.microsoft.com/office/drawing/2014/main" id="{DFCC8F54-EF8E-DDF1-7F13-FE099BAD7387}"/>
              </a:ext>
            </a:extLst>
          </p:cNvPr>
          <p:cNvSpPr>
            <a:spLocks noGrp="1"/>
          </p:cNvSpPr>
          <p:nvPr>
            <p:ph type="body" sz="quarter" idx="17"/>
          </p:nvPr>
        </p:nvSpPr>
        <p:spPr/>
        <p:txBody>
          <a:bodyPr/>
          <a:lstStyle/>
          <a:p>
            <a:pPr marL="342900" indent="-342900">
              <a:buFont typeface="Arial" panose="020B0604020202020204" pitchFamily="34" charset="0"/>
              <a:buChar char="•"/>
            </a:pPr>
            <a:r>
              <a:rPr lang="en-AU">
                <a:latin typeface="+mn-lt"/>
              </a:rPr>
              <a:t>Are the themes relevant to your own experiences? Why or why not?</a:t>
            </a:r>
          </a:p>
          <a:p>
            <a:pPr marL="342900" indent="-342900">
              <a:buFont typeface="Arial" panose="020B0604020202020204" pitchFamily="34" charset="0"/>
              <a:buChar char="•"/>
            </a:pPr>
            <a:r>
              <a:rPr lang="en-AU">
                <a:latin typeface="+mn-lt"/>
              </a:rPr>
              <a:t>Why do you think the author chose to explore these themes?</a:t>
            </a:r>
          </a:p>
          <a:p>
            <a:endParaRPr lang="en-AU">
              <a:latin typeface="+mn-lt"/>
            </a:endParaRPr>
          </a:p>
        </p:txBody>
      </p:sp>
      <p:sp>
        <p:nvSpPr>
          <p:cNvPr id="2" name="Slide Number Placeholder 1">
            <a:extLst>
              <a:ext uri="{FF2B5EF4-FFF2-40B4-BE49-F238E27FC236}">
                <a16:creationId xmlns:a16="http://schemas.microsoft.com/office/drawing/2014/main" id="{BAD958A1-A5B3-76BE-62F7-C763202327E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17</a:t>
            </a:fld>
            <a:endParaRPr lang="en-AU"/>
          </a:p>
        </p:txBody>
      </p:sp>
    </p:spTree>
    <p:extLst>
      <p:ext uri="{BB962C8B-B14F-4D97-AF65-F5344CB8AC3E}">
        <p14:creationId xmlns:p14="http://schemas.microsoft.com/office/powerpoint/2010/main" val="1484458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2F9D0-5EED-DAE0-A365-05F6186C3985}"/>
              </a:ext>
            </a:extLst>
          </p:cNvPr>
          <p:cNvSpPr>
            <a:spLocks noGrp="1"/>
          </p:cNvSpPr>
          <p:nvPr>
            <p:ph type="ctrTitle"/>
          </p:nvPr>
        </p:nvSpPr>
        <p:spPr/>
        <p:txBody>
          <a:bodyPr/>
          <a:lstStyle/>
          <a:p>
            <a:r>
              <a:rPr lang="en-US">
                <a:latin typeface="+mj-lt"/>
              </a:rPr>
              <a:t>Representation </a:t>
            </a:r>
            <a:endParaRPr lang="en-AU">
              <a:latin typeface="+mj-lt"/>
            </a:endParaRPr>
          </a:p>
        </p:txBody>
      </p:sp>
    </p:spTree>
    <p:extLst>
      <p:ext uri="{BB962C8B-B14F-4D97-AF65-F5344CB8AC3E}">
        <p14:creationId xmlns:p14="http://schemas.microsoft.com/office/powerpoint/2010/main" val="2011358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7D7F7B-2C7C-BE05-606C-91ECAB0DF48A}"/>
              </a:ext>
            </a:extLst>
          </p:cNvPr>
          <p:cNvSpPr>
            <a:spLocks noGrp="1"/>
          </p:cNvSpPr>
          <p:nvPr>
            <p:ph type="title"/>
          </p:nvPr>
        </p:nvSpPr>
        <p:spPr/>
        <p:txBody>
          <a:bodyPr/>
          <a:lstStyle/>
          <a:p>
            <a:r>
              <a:rPr lang="en-AU" dirty="0">
                <a:latin typeface="+mj-lt"/>
              </a:rPr>
              <a:t>Exploring the representation of ‘home</a:t>
            </a:r>
          </a:p>
        </p:txBody>
      </p:sp>
      <p:sp>
        <p:nvSpPr>
          <p:cNvPr id="4" name="Text Placeholder 3">
            <a:extLst>
              <a:ext uri="{FF2B5EF4-FFF2-40B4-BE49-F238E27FC236}">
                <a16:creationId xmlns:a16="http://schemas.microsoft.com/office/drawing/2014/main" id="{C8A55641-2406-5CA8-A651-A61297DB7A64}"/>
              </a:ext>
            </a:extLst>
          </p:cNvPr>
          <p:cNvSpPr>
            <a:spLocks noGrp="1"/>
          </p:cNvSpPr>
          <p:nvPr>
            <p:ph type="body" sz="quarter" idx="18"/>
          </p:nvPr>
        </p:nvSpPr>
        <p:spPr/>
        <p:txBody>
          <a:bodyPr/>
          <a:lstStyle/>
          <a:p>
            <a:r>
              <a:rPr lang="en-AU" dirty="0">
                <a:latin typeface="+mj-lt"/>
              </a:rPr>
              <a:t>Hook activity</a:t>
            </a:r>
          </a:p>
        </p:txBody>
      </p:sp>
      <p:pic>
        <p:nvPicPr>
          <p:cNvPr id="6" name="Picture 5" descr="A tent with clothes from the tree&#10;&#10;">
            <a:extLst>
              <a:ext uri="{FF2B5EF4-FFF2-40B4-BE49-F238E27FC236}">
                <a16:creationId xmlns:a16="http://schemas.microsoft.com/office/drawing/2014/main" id="{22103CA4-A757-B660-D173-4A09443C0AB4}"/>
              </a:ext>
            </a:extLst>
          </p:cNvPr>
          <p:cNvPicPr>
            <a:picLocks noChangeAspect="1"/>
          </p:cNvPicPr>
          <p:nvPr/>
        </p:nvPicPr>
        <p:blipFill>
          <a:blip r:embed="rId3"/>
          <a:stretch>
            <a:fillRect/>
          </a:stretch>
        </p:blipFill>
        <p:spPr>
          <a:xfrm>
            <a:off x="454267" y="1588343"/>
            <a:ext cx="3316169" cy="2215200"/>
          </a:xfrm>
          <a:prstGeom prst="rect">
            <a:avLst/>
          </a:prstGeom>
        </p:spPr>
      </p:pic>
      <p:pic>
        <p:nvPicPr>
          <p:cNvPr id="7" name="Picture 6" descr="A large house with a large lawn and trees&#10;&#10;">
            <a:extLst>
              <a:ext uri="{FF2B5EF4-FFF2-40B4-BE49-F238E27FC236}">
                <a16:creationId xmlns:a16="http://schemas.microsoft.com/office/drawing/2014/main" id="{7868FE41-2E97-C740-9E88-12A1C967006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59294" y="1588343"/>
            <a:ext cx="3942895" cy="2215201"/>
          </a:xfrm>
          <a:prstGeom prst="rect">
            <a:avLst/>
          </a:prstGeom>
        </p:spPr>
      </p:pic>
      <p:pic>
        <p:nvPicPr>
          <p:cNvPr id="8" name="Picture 7" descr="A tall building with many windows&#10;&#10;">
            <a:extLst>
              <a:ext uri="{FF2B5EF4-FFF2-40B4-BE49-F238E27FC236}">
                <a16:creationId xmlns:a16="http://schemas.microsoft.com/office/drawing/2014/main" id="{3858B625-30FA-9B32-059C-E0D1C5164904}"/>
              </a:ext>
            </a:extLst>
          </p:cNvPr>
          <p:cNvPicPr>
            <a:picLocks noChangeAspect="1"/>
          </p:cNvPicPr>
          <p:nvPr/>
        </p:nvPicPr>
        <p:blipFill>
          <a:blip r:embed="rId5"/>
          <a:stretch>
            <a:fillRect/>
          </a:stretch>
        </p:blipFill>
        <p:spPr>
          <a:xfrm>
            <a:off x="8291048" y="1588343"/>
            <a:ext cx="3248094" cy="2215200"/>
          </a:xfrm>
          <a:prstGeom prst="rect">
            <a:avLst/>
          </a:prstGeom>
        </p:spPr>
      </p:pic>
      <p:pic>
        <p:nvPicPr>
          <p:cNvPr id="11" name="Picture 10" descr="A house with trees and grass&#10;&#10;">
            <a:extLst>
              <a:ext uri="{FF2B5EF4-FFF2-40B4-BE49-F238E27FC236}">
                <a16:creationId xmlns:a16="http://schemas.microsoft.com/office/drawing/2014/main" id="{638DEB8F-177F-5A68-8F4A-665AB44D285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4267" y="4116952"/>
            <a:ext cx="3491295" cy="2327530"/>
          </a:xfrm>
          <a:prstGeom prst="rect">
            <a:avLst/>
          </a:prstGeom>
        </p:spPr>
      </p:pic>
      <p:pic>
        <p:nvPicPr>
          <p:cNvPr id="10" name="Picture 9" descr="A small building in a field&#10;&#10;">
            <a:extLst>
              <a:ext uri="{FF2B5EF4-FFF2-40B4-BE49-F238E27FC236}">
                <a16:creationId xmlns:a16="http://schemas.microsoft.com/office/drawing/2014/main" id="{D67A174D-086E-EA1D-E622-A27BEF663B4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259680" y="4154586"/>
            <a:ext cx="3542121" cy="2361414"/>
          </a:xfrm>
          <a:prstGeom prst="rect">
            <a:avLst/>
          </a:prstGeom>
        </p:spPr>
      </p:pic>
      <p:pic>
        <p:nvPicPr>
          <p:cNvPr id="9" name="Picture 8" descr="A blue house boat in a body of water&#10;">
            <a:extLst>
              <a:ext uri="{FF2B5EF4-FFF2-40B4-BE49-F238E27FC236}">
                <a16:creationId xmlns:a16="http://schemas.microsoft.com/office/drawing/2014/main" id="{DD82D35F-C35D-4502-6C8D-06C4A60CE13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115919" y="4154586"/>
            <a:ext cx="3491296" cy="2327530"/>
          </a:xfrm>
          <a:prstGeom prst="rect">
            <a:avLst/>
          </a:prstGeom>
        </p:spPr>
      </p:pic>
      <p:sp>
        <p:nvSpPr>
          <p:cNvPr id="2" name="Slide Number Placeholder 1">
            <a:extLst>
              <a:ext uri="{FF2B5EF4-FFF2-40B4-BE49-F238E27FC236}">
                <a16:creationId xmlns:a16="http://schemas.microsoft.com/office/drawing/2014/main" id="{91D4CAA0-ED0D-9C12-FF2E-C79FE058070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19</a:t>
            </a:fld>
            <a:endParaRPr lang="en-AU"/>
          </a:p>
        </p:txBody>
      </p:sp>
    </p:spTree>
    <p:extLst>
      <p:ext uri="{BB962C8B-B14F-4D97-AF65-F5344CB8AC3E}">
        <p14:creationId xmlns:p14="http://schemas.microsoft.com/office/powerpoint/2010/main" val="361933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nchor="b">
            <a:normAutofit/>
          </a:bodyPr>
          <a:lstStyle/>
          <a:p>
            <a:pPr>
              <a:lnSpc>
                <a:spcPct val="90000"/>
              </a:lnSpc>
            </a:pPr>
            <a:r>
              <a:rPr lang="en-AU" dirty="0">
                <a:latin typeface="+mj-lt"/>
              </a:rPr>
              <a:t>Phase 2 – Exploring the textual concepts</a:t>
            </a: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nchor="t">
            <a:normAutofit/>
          </a:bodyPr>
          <a:lstStyle/>
          <a:p>
            <a:r>
              <a:rPr lang="en-AU">
                <a:latin typeface="+mj-lt"/>
              </a:rPr>
              <a:t>Stage 5 – 9.1</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normAutofit/>
          </a:bodyPr>
          <a:lstStyle/>
          <a:p>
            <a:pPr>
              <a:lnSpc>
                <a:spcPct val="140000"/>
              </a:lnSpc>
              <a:spcAft>
                <a:spcPts val="600"/>
              </a:spcAft>
            </a:pPr>
            <a:r>
              <a:rPr lang="en-AU" dirty="0">
                <a:effectLst/>
                <a:latin typeface="+mj-lt"/>
              </a:rPr>
              <a:t>‘Representation of life experiences’ – Year 9</a:t>
            </a:r>
            <a:endParaRPr lang="en-AU" dirty="0">
              <a:latin typeface="+mj-lt"/>
            </a:endParaRPr>
          </a:p>
        </p:txBody>
      </p:sp>
      <p:sp>
        <p:nvSpPr>
          <p:cNvPr id="2" name="Text Placeholder 1">
            <a:extLst>
              <a:ext uri="{FF2B5EF4-FFF2-40B4-BE49-F238E27FC236}">
                <a16:creationId xmlns:a16="http://schemas.microsoft.com/office/drawing/2014/main" id="{20032080-F246-6C39-6676-243C8449698E}"/>
              </a:ext>
            </a:extLst>
          </p:cNvPr>
          <p:cNvSpPr>
            <a:spLocks noGrp="1"/>
          </p:cNvSpPr>
          <p:nvPr>
            <p:ph type="body" sz="quarter" idx="14"/>
          </p:nvPr>
        </p:nvSpPr>
        <p:spPr/>
        <p:txBody>
          <a:bodyPr/>
          <a:lstStyle/>
          <a:p>
            <a:r>
              <a:rPr lang="en-AU" dirty="0">
                <a:effectLst/>
                <a:latin typeface="+mj-lt"/>
              </a:rPr>
              <a:t>Term 1</a:t>
            </a:r>
            <a:endParaRPr lang="en-AU" dirty="0"/>
          </a:p>
        </p:txBody>
      </p:sp>
      <p:pic>
        <p:nvPicPr>
          <p:cNvPr id="17" name="Picture Placeholder 16">
            <a:extLst>
              <a:ext uri="{FF2B5EF4-FFF2-40B4-BE49-F238E27FC236}">
                <a16:creationId xmlns:a16="http://schemas.microsoft.com/office/drawing/2014/main" id="{514DE70A-1655-411E-44EA-7CE31FFD822D}"/>
              </a:ex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5356" r="25356"/>
          <a:stretch/>
        </p:blipFill>
        <p:spPr>
          <a:prstGeom prst="rect">
            <a:avLst/>
          </a:prstGeom>
        </p:spPr>
      </p:pic>
    </p:spTree>
    <p:extLst>
      <p:ext uri="{BB962C8B-B14F-4D97-AF65-F5344CB8AC3E}">
        <p14:creationId xmlns:p14="http://schemas.microsoft.com/office/powerpoint/2010/main" val="3218114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394DEE-7829-7DDB-12FD-2DC0028F9B53}"/>
            </a:ext>
          </a:extLst>
        </p:cNvPr>
        <p:cNvGrpSpPr/>
        <p:nvPr/>
      </p:nvGrpSpPr>
      <p:grpSpPr>
        <a:xfrm>
          <a:off x="0" y="0"/>
          <a:ext cx="0" cy="0"/>
          <a:chOff x="0" y="0"/>
          <a:chExt cx="0" cy="0"/>
        </a:xfrm>
      </p:grpSpPr>
      <p:pic>
        <p:nvPicPr>
          <p:cNvPr id="10" name="Picture Placeholder 9" descr="A poster of representation. Representation is how we depict objects, ideas or issues when we compose texts.">
            <a:extLst>
              <a:ext uri="{FF2B5EF4-FFF2-40B4-BE49-F238E27FC236}">
                <a16:creationId xmlns:a16="http://schemas.microsoft.com/office/drawing/2014/main" id="{2E4694F4-D842-2021-14AD-29D9C8A4DA69}"/>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p:blipFill>
        <p:spPr/>
      </p:pic>
      <p:sp>
        <p:nvSpPr>
          <p:cNvPr id="3" name="Title 2">
            <a:extLst>
              <a:ext uri="{FF2B5EF4-FFF2-40B4-BE49-F238E27FC236}">
                <a16:creationId xmlns:a16="http://schemas.microsoft.com/office/drawing/2014/main" id="{1A3D35E1-D572-AC83-4C02-780B1D4F4415}"/>
              </a:ext>
            </a:extLst>
          </p:cNvPr>
          <p:cNvSpPr>
            <a:spLocks noGrp="1"/>
          </p:cNvSpPr>
          <p:nvPr>
            <p:ph type="title"/>
          </p:nvPr>
        </p:nvSpPr>
        <p:spPr/>
        <p:txBody>
          <a:bodyPr/>
          <a:lstStyle/>
          <a:p>
            <a:r>
              <a:rPr lang="en-US" dirty="0">
                <a:latin typeface="+mj-lt"/>
              </a:rPr>
              <a:t>Representation</a:t>
            </a:r>
          </a:p>
        </p:txBody>
      </p:sp>
      <p:sp>
        <p:nvSpPr>
          <p:cNvPr id="6" name="Text Placeholder 5">
            <a:extLst>
              <a:ext uri="{FF2B5EF4-FFF2-40B4-BE49-F238E27FC236}">
                <a16:creationId xmlns:a16="http://schemas.microsoft.com/office/drawing/2014/main" id="{19E0E07C-C968-7335-D029-F1BA44248D4A}"/>
              </a:ext>
            </a:extLst>
          </p:cNvPr>
          <p:cNvSpPr>
            <a:spLocks noGrp="1"/>
          </p:cNvSpPr>
          <p:nvPr>
            <p:ph type="body" sz="quarter" idx="18"/>
          </p:nvPr>
        </p:nvSpPr>
        <p:spPr/>
        <p:txBody>
          <a:bodyPr/>
          <a:lstStyle/>
          <a:p>
            <a:r>
              <a:rPr lang="en-US" dirty="0">
                <a:latin typeface="+mj-lt"/>
              </a:rPr>
              <a:t>Understanding the term</a:t>
            </a:r>
          </a:p>
        </p:txBody>
      </p:sp>
      <p:sp>
        <p:nvSpPr>
          <p:cNvPr id="5" name="Text Placeholder 4">
            <a:extLst>
              <a:ext uri="{FF2B5EF4-FFF2-40B4-BE49-F238E27FC236}">
                <a16:creationId xmlns:a16="http://schemas.microsoft.com/office/drawing/2014/main" id="{BCEB5DE9-1FB4-3DFF-3FF3-1E57ACA99845}"/>
              </a:ext>
            </a:extLst>
          </p:cNvPr>
          <p:cNvSpPr>
            <a:spLocks noGrp="1"/>
          </p:cNvSpPr>
          <p:nvPr>
            <p:ph type="body" sz="quarter" idx="17"/>
          </p:nvPr>
        </p:nvSpPr>
        <p:spPr/>
        <p:txBody>
          <a:bodyPr/>
          <a:lstStyle/>
          <a:p>
            <a:r>
              <a:rPr lang="en-AU" b="0" i="0" dirty="0">
                <a:solidFill>
                  <a:srgbClr val="22272B"/>
                </a:solidFill>
                <a:effectLst/>
                <a:latin typeface="+mn-lt"/>
              </a:rPr>
              <a:t>The way ideas are portrayed and represented in texts, using language devices, forms, features and structures of texts to create specific views about characters, events and ideas. Representation applies to all modes</a:t>
            </a:r>
            <a:r>
              <a:rPr lang="en-AU" dirty="0">
                <a:solidFill>
                  <a:srgbClr val="22272B"/>
                </a:solidFill>
                <a:latin typeface="+mn-lt"/>
              </a:rPr>
              <a:t> –</a:t>
            </a:r>
            <a:r>
              <a:rPr lang="en-AU" b="0" i="0" dirty="0">
                <a:solidFill>
                  <a:srgbClr val="22272B"/>
                </a:solidFill>
                <a:effectLst/>
                <a:latin typeface="+mn-lt"/>
              </a:rPr>
              <a:t> spoken, written, visual and multimodal </a:t>
            </a:r>
            <a:r>
              <a:rPr lang="en-AU" dirty="0">
                <a:effectLst/>
                <a:latin typeface="+mn-lt"/>
                <a:ea typeface="Calibri" panose="020F0502020204030204" pitchFamily="34" charset="0"/>
              </a:rPr>
              <a:t>(NESA 2024).</a:t>
            </a:r>
          </a:p>
          <a:p>
            <a:endParaRPr lang="en-AU" dirty="0">
              <a:latin typeface="+mn-lt"/>
            </a:endParaRPr>
          </a:p>
        </p:txBody>
      </p:sp>
      <p:sp>
        <p:nvSpPr>
          <p:cNvPr id="4" name="Slide Number Placeholder 3">
            <a:extLst>
              <a:ext uri="{FF2B5EF4-FFF2-40B4-BE49-F238E27FC236}">
                <a16:creationId xmlns:a16="http://schemas.microsoft.com/office/drawing/2014/main" id="{3476A7D9-3BF3-535B-B504-A4F508FC2826}"/>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20</a:t>
            </a:fld>
            <a:endParaRPr lang="en-AU"/>
          </a:p>
        </p:txBody>
      </p:sp>
    </p:spTree>
    <p:extLst>
      <p:ext uri="{BB962C8B-B14F-4D97-AF65-F5344CB8AC3E}">
        <p14:creationId xmlns:p14="http://schemas.microsoft.com/office/powerpoint/2010/main" val="2937801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971885-C98F-D723-B933-8164D498F785}"/>
              </a:ext>
            </a:extLst>
          </p:cNvPr>
          <p:cNvSpPr>
            <a:spLocks noGrp="1"/>
          </p:cNvSpPr>
          <p:nvPr>
            <p:ph type="title"/>
          </p:nvPr>
        </p:nvSpPr>
        <p:spPr/>
        <p:txBody>
          <a:bodyPr/>
          <a:lstStyle/>
          <a:p>
            <a:r>
              <a:rPr lang="en-AU">
                <a:latin typeface="+mj-lt"/>
              </a:rPr>
              <a:t>Annotating representations of home in the text </a:t>
            </a:r>
          </a:p>
        </p:txBody>
      </p:sp>
      <p:sp>
        <p:nvSpPr>
          <p:cNvPr id="4" name="Text Placeholder 3">
            <a:extLst>
              <a:ext uri="{FF2B5EF4-FFF2-40B4-BE49-F238E27FC236}">
                <a16:creationId xmlns:a16="http://schemas.microsoft.com/office/drawing/2014/main" id="{FF23A8D9-6A9F-67A5-9BEC-BCE7FE6D965B}"/>
              </a:ext>
            </a:extLst>
          </p:cNvPr>
          <p:cNvSpPr>
            <a:spLocks noGrp="1"/>
          </p:cNvSpPr>
          <p:nvPr>
            <p:ph type="body" sz="quarter" idx="18"/>
          </p:nvPr>
        </p:nvSpPr>
        <p:spPr/>
        <p:txBody>
          <a:bodyPr/>
          <a:lstStyle/>
          <a:p>
            <a:r>
              <a:rPr lang="en-AU" dirty="0">
                <a:effectLst/>
                <a:latin typeface="+mj-lt"/>
                <a:ea typeface="Calibri" panose="020F0502020204030204" pitchFamily="34" charset="0"/>
              </a:rPr>
              <a:t>Core text 1 – ‘To Draw a Home’ by Sindy Zhang </a:t>
            </a:r>
            <a:endParaRPr lang="en-AU" sz="2400" dirty="0">
              <a:latin typeface="+mj-lt"/>
            </a:endParaRPr>
          </a:p>
        </p:txBody>
      </p:sp>
      <p:sp>
        <p:nvSpPr>
          <p:cNvPr id="5" name="Text Placeholder 4">
            <a:extLst>
              <a:ext uri="{FF2B5EF4-FFF2-40B4-BE49-F238E27FC236}">
                <a16:creationId xmlns:a16="http://schemas.microsoft.com/office/drawing/2014/main" id="{DD1BCE8C-0C44-EEB6-58BB-5B41F0D5639B}"/>
              </a:ext>
            </a:extLst>
          </p:cNvPr>
          <p:cNvSpPr>
            <a:spLocks noGrp="1"/>
          </p:cNvSpPr>
          <p:nvPr>
            <p:ph type="body" sz="quarter" idx="17"/>
          </p:nvPr>
        </p:nvSpPr>
        <p:spPr/>
        <p:txBody>
          <a:bodyPr/>
          <a:lstStyle/>
          <a:p>
            <a:pPr marL="457200" indent="-457200">
              <a:buFont typeface="+mj-lt"/>
              <a:buAutoNum type="arabicPeriod"/>
            </a:pPr>
            <a:r>
              <a:rPr lang="en-AU" dirty="0">
                <a:latin typeface="+mn-lt"/>
              </a:rPr>
              <a:t>Read the text.</a:t>
            </a:r>
          </a:p>
          <a:p>
            <a:pPr marL="457200" indent="-457200">
              <a:buFont typeface="+mj-lt"/>
              <a:buAutoNum type="arabicPeriod"/>
            </a:pPr>
            <a:r>
              <a:rPr lang="en-AU" dirty="0">
                <a:latin typeface="+mn-lt"/>
              </a:rPr>
              <a:t>How does the author represent ‘home’ at different stages of her life?</a:t>
            </a:r>
          </a:p>
          <a:p>
            <a:pPr marL="457200" indent="-457200">
              <a:buFont typeface="+mj-lt"/>
              <a:buAutoNum type="arabicPeriod"/>
            </a:pPr>
            <a:r>
              <a:rPr lang="en-AU" dirty="0">
                <a:latin typeface="+mn-lt"/>
              </a:rPr>
              <a:t>What language features does Zhang use to convey her evolving understanding of ‘home’?</a:t>
            </a:r>
          </a:p>
        </p:txBody>
      </p:sp>
      <p:sp>
        <p:nvSpPr>
          <p:cNvPr id="2" name="Slide Number Placeholder 1">
            <a:extLst>
              <a:ext uri="{FF2B5EF4-FFF2-40B4-BE49-F238E27FC236}">
                <a16:creationId xmlns:a16="http://schemas.microsoft.com/office/drawing/2014/main" id="{56FD317C-9F85-811A-5081-17B204FA2C4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21</a:t>
            </a:fld>
            <a:endParaRPr lang="en-AU"/>
          </a:p>
        </p:txBody>
      </p:sp>
    </p:spTree>
    <p:extLst>
      <p:ext uri="{BB962C8B-B14F-4D97-AF65-F5344CB8AC3E}">
        <p14:creationId xmlns:p14="http://schemas.microsoft.com/office/powerpoint/2010/main" val="338594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a:latin typeface="+mj-lt"/>
              </a:rPr>
              <a:t>References (1)</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2">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spcAft>
                <a:spcPts val="600"/>
              </a:spcAft>
            </a:pPr>
            <a:r>
              <a:rPr lang="en-AU" sz="1200" dirty="0">
                <a:latin typeface="+mn-lt"/>
                <a:cs typeface="Arial" panose="020B0604020202020204" pitchFamily="34" charset="0"/>
                <a:hlinkClick r:id="rId5"/>
              </a:rPr>
              <a:t>English K–10 Syllabus</a:t>
            </a:r>
            <a:r>
              <a:rPr lang="en-AU" sz="1200" dirty="0">
                <a:latin typeface="+mn-lt"/>
                <a:cs typeface="Arial" panose="020B0604020202020204" pitchFamily="34" charset="0"/>
              </a:rPr>
              <a:t> © NSW Education Standards Authority (NESA) for and on behalf of the Crown in right of the State of New South Wales, 2022.</a:t>
            </a:r>
          </a:p>
          <a:p>
            <a:pPr>
              <a:spcAft>
                <a:spcPts val="600"/>
              </a:spcAft>
            </a:pPr>
            <a:r>
              <a:rPr lang="en-AU" sz="1200" dirty="0">
                <a:latin typeface="+mn-lt"/>
                <a:cs typeface="Arial" panose="020B0604020202020204" pitchFamily="34" charset="0"/>
              </a:rPr>
              <a:t>AERO (Australian Education Research Organisation) (2024a) </a:t>
            </a:r>
            <a:r>
              <a:rPr lang="en-AU" sz="1200" dirty="0">
                <a:latin typeface="+mn-lt"/>
                <a:cs typeface="Arial" panose="020B0604020202020204" pitchFamily="34" charset="0"/>
                <a:hlinkClick r:id="rId6"/>
              </a:rPr>
              <a:t>Explain learning objectives</a:t>
            </a:r>
            <a:r>
              <a:rPr lang="en-AU" sz="1200" dirty="0">
                <a:latin typeface="+mn-lt"/>
                <a:cs typeface="Arial" panose="020B0604020202020204" pitchFamily="34" charset="0"/>
              </a:rPr>
              <a:t>, AERO website, accessed 16 January 2025.</a:t>
            </a:r>
          </a:p>
          <a:p>
            <a:pPr>
              <a:spcAft>
                <a:spcPts val="600"/>
              </a:spcAft>
            </a:pPr>
            <a:r>
              <a:rPr lang="en-AU" sz="1200" dirty="0">
                <a:latin typeface="+mn-lt"/>
                <a:cs typeface="Arial" panose="020B0604020202020204" pitchFamily="34" charset="0"/>
              </a:rPr>
              <a:t>---- (2024b) </a:t>
            </a:r>
            <a:r>
              <a:rPr lang="en-AU" sz="1200" dirty="0">
                <a:latin typeface="+mn-lt"/>
                <a:cs typeface="Arial" panose="020B0604020202020204" pitchFamily="34" charset="0"/>
                <a:hlinkClick r:id="rId7"/>
              </a:rPr>
              <a:t>Why explicit instruction works</a:t>
            </a:r>
            <a:r>
              <a:rPr lang="en-AU" sz="1200" dirty="0">
                <a:latin typeface="+mn-lt"/>
                <a:cs typeface="Arial" panose="020B0604020202020204" pitchFamily="34" charset="0"/>
              </a:rPr>
              <a:t>, AERO website, accessed 16 January 2025.</a:t>
            </a:r>
          </a:p>
          <a:p>
            <a:pPr marL="0" marR="0" lvl="0" indent="0" algn="l" defTabSz="1219170" rtl="0" eaLnBrk="1" fontAlgn="auto" latinLnBrk="0" hangingPunct="1">
              <a:lnSpc>
                <a:spcPct val="200000"/>
              </a:lnSpc>
              <a:spcBef>
                <a:spcPts val="0"/>
              </a:spcBef>
              <a:spcAft>
                <a:spcPts val="0"/>
              </a:spcAft>
              <a:buClrTx/>
              <a:buSzTx/>
              <a:buFontTx/>
              <a:buNone/>
              <a:tabLst/>
              <a:defRPr/>
            </a:pPr>
            <a:r>
              <a:rPr lang="en-AU" dirty="0">
                <a:latin typeface="+mn-lt"/>
              </a:rPr>
              <a:t>Barnes (20 September 2017) </a:t>
            </a:r>
            <a:r>
              <a:rPr lang="en-AU" dirty="0">
                <a:latin typeface="+mn-lt"/>
                <a:hlinkClick r:id="rId8"/>
              </a:rPr>
              <a:t>Unnamed</a:t>
            </a:r>
            <a:r>
              <a:rPr lang="en-AU" dirty="0">
                <a:latin typeface="+mn-lt"/>
              </a:rPr>
              <a:t>, </a:t>
            </a:r>
            <a:r>
              <a:rPr lang="en-AU" dirty="0" err="1">
                <a:latin typeface="+mn-lt"/>
              </a:rPr>
              <a:t>Unsplash</a:t>
            </a:r>
            <a:r>
              <a:rPr lang="en-AU" dirty="0">
                <a:latin typeface="+mn-lt"/>
              </a:rPr>
              <a:t>, accessed 21 January 2025.</a:t>
            </a:r>
          </a:p>
          <a:p>
            <a:pPr defTabSz="1219170">
              <a:lnSpc>
                <a:spcPct val="200000"/>
              </a:lnSpc>
              <a:spcAft>
                <a:spcPts val="0"/>
              </a:spcAft>
              <a:defRPr/>
            </a:pPr>
            <a:r>
              <a:rPr lang="en-AU" dirty="0">
                <a:latin typeface="+mn-lt"/>
              </a:rPr>
              <a:t>Jenkins (16 August 2017) </a:t>
            </a:r>
            <a:r>
              <a:rPr lang="en-AU" dirty="0" err="1">
                <a:latin typeface="+mn-lt"/>
                <a:hlinkClick r:id="rId9"/>
              </a:rPr>
              <a:t>Waioeka</a:t>
            </a:r>
            <a:r>
              <a:rPr lang="en-AU" dirty="0">
                <a:latin typeface="+mn-lt"/>
                <a:hlinkClick r:id="rId9"/>
              </a:rPr>
              <a:t>, New Zealand</a:t>
            </a:r>
            <a:r>
              <a:rPr lang="en-AU" dirty="0">
                <a:latin typeface="+mn-lt"/>
              </a:rPr>
              <a:t>, accessed 21 January 2025.</a:t>
            </a:r>
          </a:p>
          <a:p>
            <a:pPr defTabSz="1219170">
              <a:lnSpc>
                <a:spcPct val="200000"/>
              </a:lnSpc>
              <a:spcAft>
                <a:spcPts val="0"/>
              </a:spcAft>
              <a:defRPr/>
            </a:pPr>
            <a:r>
              <a:rPr lang="en-AU" sz="1200" dirty="0">
                <a:latin typeface="+mn-lt"/>
                <a:cs typeface="Arial" panose="020B0604020202020204" pitchFamily="34" charset="0"/>
              </a:rPr>
              <a:t>NSW Education Standards Authority (NESA) (2025) </a:t>
            </a:r>
            <a:r>
              <a:rPr lang="en-AU" sz="1200" dirty="0">
                <a:latin typeface="+mn-lt"/>
                <a:cs typeface="Arial" panose="020B0604020202020204" pitchFamily="34" charset="0"/>
                <a:hlinkClick r:id="rId10"/>
              </a:rPr>
              <a:t>‘Glossary’</a:t>
            </a:r>
            <a:r>
              <a:rPr lang="en-AU" sz="1200" dirty="0">
                <a:latin typeface="+mn-lt"/>
                <a:cs typeface="Arial" panose="020B0604020202020204" pitchFamily="34" charset="0"/>
              </a:rPr>
              <a:t>, </a:t>
            </a:r>
            <a:r>
              <a:rPr lang="en-AU" sz="1200" i="1" dirty="0">
                <a:latin typeface="+mn-lt"/>
                <a:cs typeface="Arial" panose="020B0604020202020204" pitchFamily="34" charset="0"/>
              </a:rPr>
              <a:t>NSW Curriculum</a:t>
            </a:r>
            <a:r>
              <a:rPr lang="en-AU" sz="1200" dirty="0">
                <a:latin typeface="+mn-lt"/>
                <a:cs typeface="Arial" panose="020B0604020202020204" pitchFamily="34" charset="0"/>
              </a:rPr>
              <a:t>, NSW Education Standards Authority website, accessed 26 January 2025.</a:t>
            </a:r>
          </a:p>
          <a:p>
            <a:pPr defTabSz="1219170">
              <a:lnSpc>
                <a:spcPct val="200000"/>
              </a:lnSpc>
              <a:spcAft>
                <a:spcPts val="0"/>
              </a:spcAft>
              <a:defRPr/>
            </a:pPr>
            <a:r>
              <a:rPr lang="en-AU" dirty="0" err="1">
                <a:latin typeface="+mn-lt"/>
              </a:rPr>
              <a:t>Ruballo</a:t>
            </a:r>
            <a:r>
              <a:rPr lang="en-AU" dirty="0">
                <a:latin typeface="+mn-lt"/>
              </a:rPr>
              <a:t> (27 August 2016) </a:t>
            </a:r>
            <a:r>
              <a:rPr lang="en-AU" b="0" i="0" dirty="0">
                <a:solidFill>
                  <a:srgbClr val="000000"/>
                </a:solidFill>
                <a:effectLst/>
                <a:latin typeface="+mn-lt"/>
                <a:hlinkClick r:id="rId11"/>
              </a:rPr>
              <a:t>Cozy white house</a:t>
            </a:r>
            <a:r>
              <a:rPr lang="en-AU" b="0" i="0" dirty="0">
                <a:solidFill>
                  <a:srgbClr val="000000"/>
                </a:solidFill>
                <a:effectLst/>
                <a:latin typeface="+mn-lt"/>
              </a:rPr>
              <a:t>, </a:t>
            </a:r>
            <a:r>
              <a:rPr lang="en-AU" dirty="0">
                <a:latin typeface="+mn-lt"/>
              </a:rPr>
              <a:t>accessed 21 January 2025.</a:t>
            </a:r>
          </a:p>
          <a:p>
            <a:pPr defTabSz="1219170">
              <a:lnSpc>
                <a:spcPct val="200000"/>
              </a:lnSpc>
              <a:spcAft>
                <a:spcPts val="0"/>
              </a:spcAft>
              <a:defRPr/>
            </a:pPr>
            <a:endParaRPr lang="en-AU" sz="1200" dirty="0">
              <a:latin typeface="+mn-lt"/>
              <a:cs typeface="Arial" panose="020B0604020202020204" pitchFamily="34" charset="0"/>
            </a:endParaRPr>
          </a:p>
          <a:p>
            <a:pPr defTabSz="1219170">
              <a:lnSpc>
                <a:spcPct val="200000"/>
              </a:lnSpc>
              <a:spcAft>
                <a:spcPts val="0"/>
              </a:spcAft>
              <a:defRPr/>
            </a:pPr>
            <a:endParaRPr lang="en-AU" dirty="0">
              <a:latin typeface="+mn-lt"/>
            </a:endParaRPr>
          </a:p>
          <a:p>
            <a:pPr>
              <a:spcAft>
                <a:spcPts val="600"/>
              </a:spcAft>
            </a:pPr>
            <a:endParaRPr lang="en-AU" sz="1200" dirty="0">
              <a:latin typeface="+mn-lt"/>
              <a:cs typeface="Arial" panose="020B0604020202020204" pitchFamily="34" charset="0"/>
            </a:endParaRPr>
          </a:p>
          <a:p>
            <a:pPr>
              <a:spcAft>
                <a:spcPts val="600"/>
              </a:spcAft>
            </a:pPr>
            <a:endParaRPr lang="en-AU" sz="1200" dirty="0">
              <a:latin typeface="+mn-lt"/>
              <a:cs typeface="Arial" panose="020B0604020202020204" pitchFamily="34" charset="0"/>
            </a:endParaRPr>
          </a:p>
          <a:p>
            <a:pPr>
              <a:spcAft>
                <a:spcPts val="600"/>
              </a:spcAft>
            </a:pPr>
            <a:endParaRPr lang="en-AU" sz="1200" dirty="0">
              <a:latin typeface="+mn-lt"/>
              <a:cs typeface="Arial" panose="020B0604020202020204" pitchFamily="34" charset="0"/>
            </a:endParaRP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22</a:t>
            </a:fld>
            <a:endParaRPr lang="en-AU"/>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a:extLst>
            <a:ext uri="{FF2B5EF4-FFF2-40B4-BE49-F238E27FC236}">
              <a16:creationId xmlns:a16="http://schemas.microsoft.com/office/drawing/2014/main" id="{5DD796D9-5ADD-356B-79AA-16BB08CADBC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9B8EC79-D1E2-0BDD-9D88-5B8C1A4FC2A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23</a:t>
            </a:fld>
            <a:endParaRPr lang="en-AU"/>
          </a:p>
        </p:txBody>
      </p:sp>
      <p:sp>
        <p:nvSpPr>
          <p:cNvPr id="3" name="Title 2">
            <a:extLst>
              <a:ext uri="{FF2B5EF4-FFF2-40B4-BE49-F238E27FC236}">
                <a16:creationId xmlns:a16="http://schemas.microsoft.com/office/drawing/2014/main" id="{460DB630-3B3B-BD87-4582-0323F396C850}"/>
              </a:ext>
            </a:extLst>
          </p:cNvPr>
          <p:cNvSpPr>
            <a:spLocks noGrp="1"/>
          </p:cNvSpPr>
          <p:nvPr>
            <p:ph type="title"/>
          </p:nvPr>
        </p:nvSpPr>
        <p:spPr/>
        <p:txBody>
          <a:bodyPr/>
          <a:lstStyle/>
          <a:p>
            <a:r>
              <a:rPr lang="en-AU" dirty="0">
                <a:latin typeface="+mj-lt"/>
              </a:rPr>
              <a:t>References (2)</a:t>
            </a:r>
          </a:p>
        </p:txBody>
      </p:sp>
      <p:sp>
        <p:nvSpPr>
          <p:cNvPr id="13" name="TextBox 12">
            <a:extLst>
              <a:ext uri="{FF2B5EF4-FFF2-40B4-BE49-F238E27FC236}">
                <a16:creationId xmlns:a16="http://schemas.microsoft.com/office/drawing/2014/main" id="{BDAC1CDD-38A6-A889-5E4D-8F3C15EFB339}"/>
              </a:ext>
            </a:extLst>
          </p:cNvPr>
          <p:cNvSpPr txBox="1"/>
          <p:nvPr/>
        </p:nvSpPr>
        <p:spPr>
          <a:xfrm>
            <a:off x="360000" y="1241104"/>
            <a:ext cx="11484000" cy="2043316"/>
          </a:xfrm>
          <a:prstGeom prst="rect">
            <a:avLst/>
          </a:prstGeom>
          <a:noFill/>
        </p:spPr>
        <p:txBody>
          <a:bodyPr wrap="square">
            <a:spAutoFit/>
          </a:bodyPr>
          <a:lstStyle/>
          <a:p>
            <a:pPr marL="0" marR="0" lvl="0" indent="0" algn="l" defTabSz="1219170" rtl="0" eaLnBrk="1" fontAlgn="auto" latinLnBrk="0" hangingPunct="1">
              <a:lnSpc>
                <a:spcPct val="200000"/>
              </a:lnSpc>
              <a:spcBef>
                <a:spcPts val="0"/>
              </a:spcBef>
              <a:spcAft>
                <a:spcPts val="0"/>
              </a:spcAft>
              <a:buClrTx/>
              <a:buSzTx/>
              <a:buFontTx/>
              <a:buNone/>
              <a:tabLst/>
              <a:defRPr/>
            </a:pPr>
            <a:r>
              <a:rPr kumimoji="0" lang="en-AU" sz="1200" b="0" i="0" u="none" strike="noStrike" kern="1200" cap="none" spc="0" normalizeH="0" baseline="0" noProof="0" dirty="0">
                <a:ln>
                  <a:noFill/>
                </a:ln>
                <a:solidFill>
                  <a:srgbClr val="22272B"/>
                </a:solidFill>
                <a:effectLst/>
                <a:uLnTx/>
                <a:uFillTx/>
                <a:latin typeface="Arial" panose="020B0604020202020204"/>
                <a:ea typeface="+mn-ea"/>
                <a:cs typeface="Arial" panose="020B0604020202020204" pitchFamily="34" charset="0"/>
              </a:rPr>
              <a:t>Spratt (20 March 2017) </a:t>
            </a:r>
            <a:r>
              <a:rPr kumimoji="0" lang="en-AU" sz="1200" b="0" i="0" u="none" strike="noStrike" kern="1200" cap="none" spc="0" normalizeH="0" baseline="0" noProof="0" dirty="0">
                <a:ln>
                  <a:noFill/>
                </a:ln>
                <a:solidFill>
                  <a:srgbClr val="22272B"/>
                </a:solidFill>
                <a:effectLst/>
                <a:uLnTx/>
                <a:uFillTx/>
                <a:latin typeface="Arial" panose="020B0604020202020204"/>
                <a:ea typeface="+mn-ea"/>
                <a:cs typeface="Arial" panose="020B0604020202020204" pitchFamily="34" charset="0"/>
                <a:hlinkClick r:id="rId2"/>
              </a:rPr>
              <a:t>Singapore, </a:t>
            </a:r>
            <a:r>
              <a:rPr kumimoji="0" lang="en-AU" sz="1200" b="0" i="0" u="none" strike="noStrike" kern="1200" cap="none" spc="0" normalizeH="0" baseline="0" noProof="0" dirty="0" err="1">
                <a:ln>
                  <a:noFill/>
                </a:ln>
                <a:solidFill>
                  <a:srgbClr val="22272B"/>
                </a:solidFill>
                <a:effectLst/>
                <a:uLnTx/>
                <a:uFillTx/>
                <a:latin typeface="Arial" panose="020B0604020202020204"/>
                <a:ea typeface="+mn-ea"/>
                <a:cs typeface="Arial" panose="020B0604020202020204" pitchFamily="34" charset="0"/>
              </a:rPr>
              <a:t>Unsplash</a:t>
            </a:r>
            <a:r>
              <a:rPr kumimoji="0" lang="en-AU" sz="1200" b="0" i="0" u="none" strike="noStrike" kern="1200" cap="none" spc="0" normalizeH="0" baseline="0" noProof="0" dirty="0">
                <a:ln>
                  <a:noFill/>
                </a:ln>
                <a:solidFill>
                  <a:srgbClr val="22272B"/>
                </a:solidFill>
                <a:effectLst/>
                <a:uLnTx/>
                <a:uFillTx/>
                <a:latin typeface="Arial" panose="020B0604020202020204"/>
                <a:ea typeface="+mn-ea"/>
                <a:cs typeface="Arial" panose="020B0604020202020204" pitchFamily="34" charset="0"/>
              </a:rPr>
              <a:t>, accessed 21 January 2025.</a:t>
            </a:r>
          </a:p>
          <a:p>
            <a:pPr marL="0" marR="0" lvl="0" indent="0" algn="l" defTabSz="914377" rtl="0" eaLnBrk="1" fontAlgn="auto" latinLnBrk="0" hangingPunct="1">
              <a:lnSpc>
                <a:spcPct val="150000"/>
              </a:lnSpc>
              <a:spcBef>
                <a:spcPts val="0"/>
              </a:spcBef>
              <a:spcAft>
                <a:spcPts val="600"/>
              </a:spcAft>
              <a:buClrTx/>
              <a:buSzTx/>
              <a:buFont typeface="Arial" panose="020B0604020202020204" pitchFamily="34" charset="0"/>
              <a:buNone/>
              <a:tabLst/>
              <a:defRPr/>
            </a:pPr>
            <a:r>
              <a:rPr kumimoji="0" lang="en-AU" sz="1200" b="0" i="0" u="none" strike="noStrike" kern="1200" cap="none" spc="0" normalizeH="0" baseline="0" noProof="0" dirty="0">
                <a:ln>
                  <a:noFill/>
                </a:ln>
                <a:solidFill>
                  <a:srgbClr val="22272B"/>
                </a:solidFill>
                <a:effectLst/>
                <a:uLnTx/>
                <a:uFillTx/>
                <a:latin typeface="Arial" panose="020B0604020202020204"/>
                <a:ea typeface="+mn-ea"/>
                <a:cs typeface="Arial" panose="020B0604020202020204" pitchFamily="34" charset="0"/>
              </a:rPr>
              <a:t>State of New South Wales (Department of Education) (2024a) </a:t>
            </a:r>
            <a:r>
              <a:rPr kumimoji="0" lang="en-AU" sz="1200" b="0" i="0" u="none" strike="noStrike" kern="1200" cap="none" spc="0" normalizeH="0" baseline="0" noProof="0" dirty="0">
                <a:ln>
                  <a:noFill/>
                </a:ln>
                <a:solidFill>
                  <a:srgbClr val="22272B"/>
                </a:solidFill>
                <a:effectLst/>
                <a:uLnTx/>
                <a:uFillTx/>
                <a:latin typeface="Arial" panose="020B0604020202020204"/>
                <a:ea typeface="+mn-ea"/>
                <a:cs typeface="Arial" panose="020B0604020202020204" pitchFamily="34" charset="0"/>
                <a:hlinkClick r:id="rId3"/>
              </a:rPr>
              <a:t>‘Explicit teaching strategies’</a:t>
            </a:r>
            <a:r>
              <a:rPr kumimoji="0" lang="en-AU" sz="1200" b="0" i="0" u="none" strike="noStrike" kern="1200" cap="none" spc="0" normalizeH="0" baseline="0" noProof="0" dirty="0">
                <a:ln>
                  <a:noFill/>
                </a:ln>
                <a:solidFill>
                  <a:srgbClr val="22272B"/>
                </a:solidFill>
                <a:effectLst/>
                <a:uLnTx/>
                <a:uFillTx/>
                <a:latin typeface="Arial" panose="020B0604020202020204"/>
                <a:ea typeface="+mn-ea"/>
                <a:cs typeface="Arial" panose="020B0604020202020204" pitchFamily="34" charset="0"/>
              </a:rPr>
              <a:t>, </a:t>
            </a:r>
            <a:r>
              <a:rPr kumimoji="0" lang="en-AU" sz="1200" b="0" i="1" u="none" strike="noStrike" kern="1200" cap="none" spc="0" normalizeH="0" baseline="0" noProof="0" dirty="0">
                <a:ln>
                  <a:noFill/>
                </a:ln>
                <a:solidFill>
                  <a:srgbClr val="22272B"/>
                </a:solidFill>
                <a:effectLst/>
                <a:uLnTx/>
                <a:uFillTx/>
                <a:latin typeface="Arial" panose="020B0604020202020204"/>
                <a:ea typeface="+mn-ea"/>
                <a:cs typeface="Arial" panose="020B0604020202020204" pitchFamily="34" charset="0"/>
              </a:rPr>
              <a:t>Explicit teaching</a:t>
            </a:r>
            <a:r>
              <a:rPr kumimoji="0" lang="en-AU" sz="1200" b="0" i="0" u="none" strike="noStrike" kern="1200" cap="none" spc="0" normalizeH="0" baseline="0" noProof="0" dirty="0">
                <a:ln>
                  <a:noFill/>
                </a:ln>
                <a:solidFill>
                  <a:srgbClr val="22272B"/>
                </a:solidFill>
                <a:effectLst/>
                <a:uLnTx/>
                <a:uFillTx/>
                <a:latin typeface="Arial" panose="020B0604020202020204"/>
                <a:ea typeface="+mn-ea"/>
                <a:cs typeface="Arial" panose="020B0604020202020204" pitchFamily="34" charset="0"/>
              </a:rPr>
              <a:t>, NSW Department of Education website, accessed 27 May 2024. </a:t>
            </a:r>
          </a:p>
          <a:p>
            <a:pPr marL="0" marR="0" lvl="0" indent="0" algn="l" defTabSz="914377" rtl="0" eaLnBrk="1" fontAlgn="auto" latinLnBrk="0" hangingPunct="1">
              <a:lnSpc>
                <a:spcPct val="150000"/>
              </a:lnSpc>
              <a:spcBef>
                <a:spcPts val="0"/>
              </a:spcBef>
              <a:spcAft>
                <a:spcPts val="600"/>
              </a:spcAft>
              <a:buClrTx/>
              <a:buSzTx/>
              <a:buFont typeface="Arial" panose="020B0604020202020204" pitchFamily="34" charset="0"/>
              <a:buNone/>
              <a:tabLst/>
              <a:defRPr/>
            </a:pPr>
            <a:r>
              <a:rPr kumimoji="0" lang="en-AU" sz="1200" b="0" i="0" u="none" strike="noStrike" kern="1200" cap="none" spc="0" normalizeH="0" baseline="0" noProof="0" dirty="0">
                <a:ln>
                  <a:noFill/>
                </a:ln>
                <a:solidFill>
                  <a:srgbClr val="22272B"/>
                </a:solidFill>
                <a:effectLst/>
                <a:uLnTx/>
                <a:uFillTx/>
                <a:latin typeface="Arial" panose="020B0604020202020204"/>
                <a:ea typeface="+mn-ea"/>
                <a:cs typeface="Arial" panose="020B0604020202020204" pitchFamily="34" charset="0"/>
              </a:rPr>
              <a:t>Szabo (5 February 2021) </a:t>
            </a:r>
            <a:r>
              <a:rPr kumimoji="0" lang="en-AU" sz="1200" b="0" i="0" u="none" strike="noStrike" kern="1200" cap="none" spc="0" normalizeH="0" baseline="0" noProof="0" dirty="0">
                <a:ln>
                  <a:noFill/>
                </a:ln>
                <a:solidFill>
                  <a:srgbClr val="22272B"/>
                </a:solidFill>
                <a:effectLst/>
                <a:uLnTx/>
                <a:uFillTx/>
                <a:latin typeface="Arial" panose="020B0604020202020204"/>
                <a:ea typeface="+mn-ea"/>
                <a:cs typeface="Arial" panose="020B0604020202020204" pitchFamily="34" charset="0"/>
                <a:hlinkClick r:id="rId4"/>
              </a:rPr>
              <a:t>Unnamed</a:t>
            </a:r>
            <a:r>
              <a:rPr kumimoji="0" lang="en-AU" sz="1200" b="0" i="0" u="none" strike="noStrike" kern="1200" cap="none" spc="0" normalizeH="0" baseline="0" noProof="0" dirty="0">
                <a:ln>
                  <a:noFill/>
                </a:ln>
                <a:solidFill>
                  <a:srgbClr val="22272B"/>
                </a:solidFill>
                <a:effectLst/>
                <a:uLnTx/>
                <a:uFillTx/>
                <a:latin typeface="Arial" panose="020B0604020202020204"/>
                <a:ea typeface="+mn-ea"/>
                <a:cs typeface="Arial" panose="020B0604020202020204" pitchFamily="34" charset="0"/>
              </a:rPr>
              <a:t>, Unsplashed, accessed 21 January 2025.</a:t>
            </a:r>
          </a:p>
          <a:p>
            <a:pPr marL="0" marR="0" lvl="0" indent="0" algn="l" defTabSz="914377" rtl="0" eaLnBrk="1" fontAlgn="auto" latinLnBrk="0" hangingPunct="1">
              <a:lnSpc>
                <a:spcPct val="150000"/>
              </a:lnSpc>
              <a:spcBef>
                <a:spcPts val="0"/>
              </a:spcBef>
              <a:spcAft>
                <a:spcPts val="600"/>
              </a:spcAft>
              <a:buClrTx/>
              <a:buSzTx/>
              <a:buFont typeface="Arial" panose="020B0604020202020204" pitchFamily="34" charset="0"/>
              <a:buNone/>
              <a:tabLst/>
              <a:defRPr/>
            </a:pPr>
            <a:r>
              <a:rPr kumimoji="0" lang="en-AU" sz="1200" b="0" i="0" u="none" strike="noStrike" kern="1200" cap="none" spc="0" normalizeH="0" baseline="0" noProof="0" dirty="0">
                <a:ln>
                  <a:noFill/>
                </a:ln>
                <a:solidFill>
                  <a:srgbClr val="22272B"/>
                </a:solidFill>
                <a:effectLst/>
                <a:uLnTx/>
                <a:uFillTx/>
                <a:latin typeface="Arial" panose="020B0604020202020204"/>
                <a:ea typeface="+mn-ea"/>
                <a:cs typeface="Arial" panose="020B0604020202020204" pitchFamily="34" charset="0"/>
              </a:rPr>
              <a:t>Wong (16 August 2017) </a:t>
            </a:r>
            <a:r>
              <a:rPr kumimoji="0" lang="en-AU" sz="1200" b="0" i="0" u="none" strike="noStrike" kern="1200" cap="none" spc="0" normalizeH="0" baseline="0" noProof="0" dirty="0">
                <a:ln>
                  <a:noFill/>
                </a:ln>
                <a:solidFill>
                  <a:srgbClr val="22272B"/>
                </a:solidFill>
                <a:effectLst/>
                <a:uLnTx/>
                <a:uFillTx/>
                <a:latin typeface="Arial" panose="020B0604020202020204"/>
                <a:ea typeface="+mn-ea"/>
                <a:cs typeface="Arial" panose="020B0604020202020204" pitchFamily="34" charset="0"/>
                <a:hlinkClick r:id="rId5"/>
              </a:rPr>
              <a:t>Tent and supplies</a:t>
            </a:r>
            <a:r>
              <a:rPr kumimoji="0" lang="en-AU" sz="1200" b="0" i="0" u="none" strike="noStrike" kern="1200" cap="none" spc="0" normalizeH="0" baseline="0" noProof="0" dirty="0">
                <a:ln>
                  <a:noFill/>
                </a:ln>
                <a:solidFill>
                  <a:srgbClr val="22272B"/>
                </a:solidFill>
                <a:effectLst/>
                <a:uLnTx/>
                <a:uFillTx/>
                <a:latin typeface="Arial" panose="020B0604020202020204"/>
                <a:ea typeface="+mn-ea"/>
                <a:cs typeface="Arial" panose="020B0604020202020204" pitchFamily="34" charset="0"/>
              </a:rPr>
              <a:t>, Unsplashed, accessed 21 January 2025.</a:t>
            </a:r>
          </a:p>
          <a:p>
            <a:pPr marL="0" marR="0" lvl="0" indent="0" algn="l" defTabSz="914377" rtl="0" eaLnBrk="1" fontAlgn="auto" latinLnBrk="0" hangingPunct="1">
              <a:lnSpc>
                <a:spcPct val="150000"/>
              </a:lnSpc>
              <a:spcBef>
                <a:spcPts val="0"/>
              </a:spcBef>
              <a:spcAft>
                <a:spcPts val="600"/>
              </a:spcAft>
              <a:buClrTx/>
              <a:buSzTx/>
              <a:buFont typeface="Arial" panose="020B0604020202020204" pitchFamily="34" charset="0"/>
              <a:buNone/>
              <a:tabLst/>
              <a:defRPr/>
            </a:pPr>
            <a:r>
              <a:rPr kumimoji="0" lang="en-AU" sz="1200" b="0" i="0" u="none" strike="noStrike" kern="1200" cap="none" spc="0" normalizeH="0" baseline="0" noProof="0" dirty="0">
                <a:ln>
                  <a:noFill/>
                </a:ln>
                <a:solidFill>
                  <a:srgbClr val="22272B"/>
                </a:solidFill>
                <a:effectLst/>
                <a:uLnTx/>
                <a:uFillTx/>
                <a:latin typeface="Arial" panose="020B0604020202020204"/>
                <a:ea typeface="Calibri" panose="020F0502020204030204" pitchFamily="34" charset="0"/>
                <a:cs typeface="Arial" panose="020B0604020202020204" pitchFamily="34" charset="0"/>
              </a:rPr>
              <a:t>Sindy Zhang, ‘</a:t>
            </a:r>
            <a:r>
              <a:rPr kumimoji="0" lang="en-AU" sz="1200" b="0" i="0" u="sng" strike="noStrike" kern="1200" cap="none" spc="0" normalizeH="0" baseline="0" noProof="0" dirty="0">
                <a:ln>
                  <a:noFill/>
                </a:ln>
                <a:solidFill>
                  <a:srgbClr val="2F5496"/>
                </a:solidFill>
                <a:effectLst/>
                <a:uLnTx/>
                <a:uFillTx/>
                <a:latin typeface="Arial" panose="020B0604020202020204"/>
                <a:ea typeface="Calibri" panose="020F0502020204030204" pitchFamily="34" charset="0"/>
                <a:cs typeface="Arial" panose="020B0604020202020204" pitchFamily="34" charset="0"/>
                <a:hlinkClick r:id="rId6"/>
              </a:rPr>
              <a:t>To Draw a Home</a:t>
            </a:r>
            <a:r>
              <a:rPr kumimoji="0" lang="en-AU" sz="1200" b="0" i="0" u="none" strike="noStrike" kern="1200" cap="none" spc="0" normalizeH="0" baseline="0" noProof="0" dirty="0">
                <a:ln>
                  <a:noFill/>
                </a:ln>
                <a:solidFill>
                  <a:srgbClr val="22272B"/>
                </a:solidFill>
                <a:effectLst/>
                <a:uLnTx/>
                <a:uFillTx/>
                <a:latin typeface="Arial" panose="020B0604020202020204"/>
                <a:ea typeface="Calibri" panose="020F0502020204030204" pitchFamily="34" charset="0"/>
                <a:cs typeface="Arial" panose="020B0604020202020204" pitchFamily="34" charset="0"/>
              </a:rPr>
              <a:t>’, Sydney Girls High School, (shortlist, Year 11/12 category, 2022)</a:t>
            </a:r>
          </a:p>
        </p:txBody>
      </p:sp>
    </p:spTree>
    <p:extLst>
      <p:ext uri="{BB962C8B-B14F-4D97-AF65-F5344CB8AC3E}">
        <p14:creationId xmlns:p14="http://schemas.microsoft.com/office/powerpoint/2010/main" val="2746332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p:txBody>
          <a:bodyPr/>
          <a:lstStyle/>
          <a:p>
            <a:r>
              <a:rPr lang="en-AU">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2">
                  <a:extLst>
                    <a:ext uri="{A12FA001-AC4F-418D-AE19-62706E023703}">
                      <ahyp:hlinkClr xmlns:ahyp="http://schemas.microsoft.com/office/drawing/2018/hyperlinkcolor" val="tx"/>
                    </a:ext>
                  </a:extLst>
                </a:hlinkClick>
              </a:rPr>
              <a:t>Creative Commons Attribution 4.0 International (CC BY 4.0) licence</a:t>
            </a:r>
            <a:r>
              <a:rPr lang="en-AU" sz="1200" dirty="0">
                <a:solidFill>
                  <a:schemeClr val="bg1"/>
                </a:solidFill>
              </a:rPr>
              <a:t>.</a:t>
            </a:r>
          </a:p>
          <a:p>
            <a:pPr algn="l">
              <a:lnSpc>
                <a:spcPct val="150000"/>
              </a:lnSpc>
              <a:spcAft>
                <a:spcPts val="600"/>
              </a:spcAft>
            </a:pPr>
            <a:r>
              <a:rPr lang="en-AU" sz="1200" dirty="0">
                <a:solidFill>
                  <a:schemeClr val="bg1"/>
                </a:solidFill>
              </a:rPr>
              <a:t>This licence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2025.</a:t>
            </a:r>
          </a:p>
          <a:p>
            <a:pPr algn="l">
              <a:lnSpc>
                <a:spcPct val="150000"/>
              </a:lnSpc>
            </a:pPr>
            <a:r>
              <a:rPr lang="en-AU" sz="1200" dirty="0">
                <a:solidFill>
                  <a:schemeClr val="bg1"/>
                </a:solidFill>
              </a:rPr>
              <a:t>Material in this resource not available under a Creative Commons licence: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Copyright Act 1968 (</a:t>
            </a:r>
            <a:r>
              <a:rPr lang="en-AU" sz="1200" dirty="0" err="1">
                <a:solidFill>
                  <a:schemeClr val="bg1"/>
                </a:solidFill>
              </a:rPr>
              <a:t>Cth</a:t>
            </a:r>
            <a:r>
              <a:rPr lang="en-AU" sz="1200" dirty="0">
                <a:solidFill>
                  <a:schemeClr val="bg1"/>
                </a:solidFill>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a:latin typeface="+mj-lt"/>
              </a:rPr>
              <a:t>Sharing learning intentions and success criteria</a:t>
            </a:r>
          </a:p>
        </p:txBody>
      </p:sp>
    </p:spTree>
    <p:extLst>
      <p:ext uri="{BB962C8B-B14F-4D97-AF65-F5344CB8AC3E}">
        <p14:creationId xmlns:p14="http://schemas.microsoft.com/office/powerpoint/2010/main" val="4202260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a:latin typeface="+mj-lt"/>
              </a:rPr>
              <a:t>Learning intentions and success criteria</a:t>
            </a:r>
          </a:p>
        </p:txBody>
      </p:sp>
      <p:sp>
        <p:nvSpPr>
          <p:cNvPr id="3" name="TextBox 2">
            <a:extLst>
              <a:ext uri="{FF2B5EF4-FFF2-40B4-BE49-F238E27FC236}">
                <a16:creationId xmlns:a16="http://schemas.microsoft.com/office/drawing/2014/main" id="{DF637BA9-DB5E-2457-A795-0B300DBA6F82}"/>
              </a:ext>
            </a:extLst>
          </p:cNvPr>
          <p:cNvSpPr txBox="1"/>
          <p:nvPr/>
        </p:nvSpPr>
        <p:spPr>
          <a:xfrm>
            <a:off x="370416" y="1894417"/>
            <a:ext cx="11303000" cy="2251322"/>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1200"/>
              </a:spcAft>
            </a:pPr>
            <a:r>
              <a:rPr lang="en-AU" sz="2000" b="1" dirty="0">
                <a:solidFill>
                  <a:schemeClr val="accent1"/>
                </a:solidFill>
                <a:latin typeface="+mj-lt"/>
                <a:cs typeface="Arial" panose="020B0604020202020204" pitchFamily="34" charset="0"/>
              </a:rPr>
              <a:t>We are learning to</a:t>
            </a:r>
            <a:endParaRPr lang="en-AU" sz="2000" b="1" dirty="0">
              <a:solidFill>
                <a:schemeClr val="accent1"/>
              </a:solidFill>
              <a:latin typeface="+mj-lt"/>
              <a:ea typeface="+mn-lt"/>
              <a:cs typeface="Arial" panose="020B0604020202020204" pitchFamily="34" charset="0"/>
            </a:endParaRPr>
          </a:p>
          <a:p>
            <a:pPr marL="342900" indent="-342900">
              <a:lnSpc>
                <a:spcPct val="150000"/>
              </a:lnSpc>
              <a:spcAft>
                <a:spcPts val="1200"/>
              </a:spcAft>
              <a:buFont typeface="Arial" panose="020B0604020202020204" pitchFamily="34" charset="0"/>
              <a:buChar char="•"/>
            </a:pPr>
            <a:r>
              <a:rPr lang="en-AU" sz="2000" dirty="0">
                <a:cs typeface="Arial"/>
              </a:rPr>
              <a:t>understand how the textual concepts relate to the texts. </a:t>
            </a:r>
            <a:endParaRPr lang="en-AU" sz="2000" dirty="0">
              <a:latin typeface="Arial" panose="020B0604020202020204" pitchFamily="34" charset="0"/>
              <a:cs typeface="Arial" panose="020B0604020202020204" pitchFamily="34" charset="0"/>
            </a:endParaRPr>
          </a:p>
          <a:p>
            <a:pPr>
              <a:lnSpc>
                <a:spcPct val="150000"/>
              </a:lnSpc>
              <a:spcAft>
                <a:spcPts val="1200"/>
              </a:spcAft>
            </a:pPr>
            <a:r>
              <a:rPr lang="en-AU" sz="2000" b="1" dirty="0">
                <a:solidFill>
                  <a:schemeClr val="accent1"/>
                </a:solidFill>
                <a:latin typeface="+mj-lt"/>
                <a:cs typeface="Arial" panose="020B0604020202020204" pitchFamily="34" charset="0"/>
              </a:rPr>
              <a:t>We can</a:t>
            </a:r>
            <a:endParaRPr lang="en-US" sz="2000" dirty="0">
              <a:solidFill>
                <a:schemeClr val="accent1"/>
              </a:solidFill>
              <a:latin typeface="+mj-lt"/>
              <a:cs typeface="Arial" panose="020B0604020202020204" pitchFamily="34" charset="0"/>
            </a:endParaRPr>
          </a:p>
          <a:p>
            <a:pPr marL="342900" indent="-342900">
              <a:lnSpc>
                <a:spcPct val="150000"/>
              </a:lnSpc>
              <a:spcAft>
                <a:spcPts val="1200"/>
              </a:spcAft>
              <a:buFont typeface="Arial"/>
              <a:buChar char="•"/>
            </a:pPr>
            <a:r>
              <a:rPr lang="en-AU" sz="2000" dirty="0">
                <a:cs typeface="Arial" panose="020B0604020202020204" pitchFamily="34" charset="0"/>
              </a:rPr>
              <a:t>[insert success criteria</a:t>
            </a:r>
            <a:r>
              <a:rPr lang="en-AU" sz="2000" dirty="0">
                <a:ea typeface="+mn-lt"/>
                <a:cs typeface="Arial" panose="020B0604020202020204" pitchFamily="34" charset="0"/>
              </a:rPr>
              <a:t>].</a:t>
            </a:r>
            <a:endParaRPr lang="en-AU" dirty="0">
              <a:cs typeface="Arial" panose="020B0604020202020204" pitchFamily="34" charset="0"/>
            </a:endParaRP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a:t>
            </a:fld>
            <a:endParaRPr lang="en-AU"/>
          </a:p>
        </p:txBody>
      </p:sp>
    </p:spTree>
    <p:extLst>
      <p:ext uri="{BB962C8B-B14F-4D97-AF65-F5344CB8AC3E}">
        <p14:creationId xmlns:p14="http://schemas.microsoft.com/office/powerpoint/2010/main" val="1041699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1EF8E9-9FA4-5C18-B59D-38C47B675E86}"/>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E68AA87F-339F-4BBE-5963-F6A7AD33BD97}"/>
              </a:ext>
            </a:extLst>
          </p:cNvPr>
          <p:cNvSpPr>
            <a:spLocks noGrp="1"/>
          </p:cNvSpPr>
          <p:nvPr>
            <p:ph type="ctrTitle"/>
          </p:nvPr>
        </p:nvSpPr>
        <p:spPr/>
        <p:txBody>
          <a:bodyPr/>
          <a:lstStyle/>
          <a:p>
            <a:r>
              <a:rPr lang="en-US">
                <a:latin typeface="+mj-lt"/>
              </a:rPr>
              <a:t>Narrative </a:t>
            </a:r>
            <a:endParaRPr lang="en-AU">
              <a:latin typeface="+mj-lt"/>
            </a:endParaRPr>
          </a:p>
        </p:txBody>
      </p:sp>
    </p:spTree>
    <p:extLst>
      <p:ext uri="{BB962C8B-B14F-4D97-AF65-F5344CB8AC3E}">
        <p14:creationId xmlns:p14="http://schemas.microsoft.com/office/powerpoint/2010/main" val="3798315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2649C62-571E-188E-AABF-1B2933DED2AC}"/>
              </a:ext>
            </a:extLst>
          </p:cNvPr>
          <p:cNvSpPr>
            <a:spLocks noGrp="1"/>
          </p:cNvSpPr>
          <p:nvPr>
            <p:ph type="title"/>
          </p:nvPr>
        </p:nvSpPr>
        <p:spPr/>
        <p:txBody>
          <a:bodyPr/>
          <a:lstStyle/>
          <a:p>
            <a:r>
              <a:rPr lang="en-AU">
                <a:latin typeface="+mj-lt"/>
              </a:rPr>
              <a:t>What is ‘narrative’?</a:t>
            </a:r>
          </a:p>
        </p:txBody>
      </p:sp>
      <p:sp>
        <p:nvSpPr>
          <p:cNvPr id="9" name="Text Placeholder 8">
            <a:extLst>
              <a:ext uri="{FF2B5EF4-FFF2-40B4-BE49-F238E27FC236}">
                <a16:creationId xmlns:a16="http://schemas.microsoft.com/office/drawing/2014/main" id="{99AE9B80-25DE-DA19-7F0D-A4BB34BF3DE2}"/>
              </a:ext>
            </a:extLst>
          </p:cNvPr>
          <p:cNvSpPr>
            <a:spLocks noGrp="1"/>
          </p:cNvSpPr>
          <p:nvPr>
            <p:ph type="body" sz="quarter" idx="18"/>
          </p:nvPr>
        </p:nvSpPr>
        <p:spPr/>
        <p:txBody>
          <a:bodyPr/>
          <a:lstStyle/>
          <a:p>
            <a:r>
              <a:rPr lang="en-AU">
                <a:latin typeface="+mj-lt"/>
              </a:rPr>
              <a:t>Definition</a:t>
            </a:r>
          </a:p>
        </p:txBody>
      </p:sp>
      <p:sp>
        <p:nvSpPr>
          <p:cNvPr id="8" name="Text Placeholder 7">
            <a:extLst>
              <a:ext uri="{FF2B5EF4-FFF2-40B4-BE49-F238E27FC236}">
                <a16:creationId xmlns:a16="http://schemas.microsoft.com/office/drawing/2014/main" id="{2F593E81-EBE3-90A6-4B2D-D8D254B8F429}"/>
              </a:ext>
            </a:extLst>
          </p:cNvPr>
          <p:cNvSpPr>
            <a:spLocks noGrp="1"/>
          </p:cNvSpPr>
          <p:nvPr>
            <p:ph type="body" sz="quarter" idx="17"/>
          </p:nvPr>
        </p:nvSpPr>
        <p:spPr/>
        <p:txBody>
          <a:bodyPr/>
          <a:lstStyle/>
          <a:p>
            <a:r>
              <a:rPr lang="en-AU" b="0" i="0">
                <a:solidFill>
                  <a:srgbClr val="22272B"/>
                </a:solidFill>
                <a:effectLst/>
                <a:latin typeface="+mn-lt"/>
              </a:rPr>
              <a:t>An account of events or experiences, which are real or imagined. In English literary theory, narrative includes a story (what is narrated) and a discourse (how it is narrated). Narrative can present as an explicit sequencing of events (type of text) or it can be an implied or inferred component in a text (NESA 2024).</a:t>
            </a:r>
          </a:p>
          <a:p>
            <a:r>
              <a:rPr lang="en-AU">
                <a:latin typeface="+mn-lt"/>
              </a:rPr>
              <a:t> </a:t>
            </a:r>
          </a:p>
          <a:p>
            <a:endParaRPr lang="en-AU">
              <a:latin typeface="+mn-lt"/>
            </a:endParaRPr>
          </a:p>
        </p:txBody>
      </p:sp>
      <p:sp>
        <p:nvSpPr>
          <p:cNvPr id="4" name="Slide Number Placeholder 3">
            <a:extLst>
              <a:ext uri="{FF2B5EF4-FFF2-40B4-BE49-F238E27FC236}">
                <a16:creationId xmlns:a16="http://schemas.microsoft.com/office/drawing/2014/main" id="{F2F34F4E-9C30-0B0C-FF25-4902F771D64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6</a:t>
            </a:fld>
            <a:endParaRPr lang="en-AU"/>
          </a:p>
        </p:txBody>
      </p:sp>
    </p:spTree>
    <p:extLst>
      <p:ext uri="{BB962C8B-B14F-4D97-AF65-F5344CB8AC3E}">
        <p14:creationId xmlns:p14="http://schemas.microsoft.com/office/powerpoint/2010/main" val="2274660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Narrative poster from English concepts - Narrative is the way we organise thoughts and make sense of things that happen to us or to other people. It is through the conventions of narrative that we engage emotionally and intellectually with events, characters, ideas and values. The way you respond to narrative is influenced by your own culture and life experiences.">
            <a:extLst>
              <a:ext uri="{FF2B5EF4-FFF2-40B4-BE49-F238E27FC236}">
                <a16:creationId xmlns:a16="http://schemas.microsoft.com/office/drawing/2014/main" id="{0A8BE97A-270F-E020-B99D-4DCC07DD16DA}"/>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p:blipFill>
        <p:spPr/>
      </p:pic>
      <p:sp>
        <p:nvSpPr>
          <p:cNvPr id="3" name="Title 2">
            <a:extLst>
              <a:ext uri="{FF2B5EF4-FFF2-40B4-BE49-F238E27FC236}">
                <a16:creationId xmlns:a16="http://schemas.microsoft.com/office/drawing/2014/main" id="{9BF2CB93-1583-85E4-5826-507A4BEBC90A}"/>
              </a:ext>
            </a:extLst>
          </p:cNvPr>
          <p:cNvSpPr>
            <a:spLocks noGrp="1"/>
          </p:cNvSpPr>
          <p:nvPr>
            <p:ph type="title"/>
          </p:nvPr>
        </p:nvSpPr>
        <p:spPr>
          <a:xfrm>
            <a:off x="5400000" y="359999"/>
            <a:ext cx="6407150" cy="1454945"/>
          </a:xfrm>
        </p:spPr>
        <p:txBody>
          <a:bodyPr/>
          <a:lstStyle/>
          <a:p>
            <a:r>
              <a:rPr lang="en-US" dirty="0">
                <a:latin typeface="+mj-lt"/>
              </a:rPr>
              <a:t>What are some key words that come to mind when you think about narrative?</a:t>
            </a:r>
            <a:br>
              <a:rPr lang="en-US" dirty="0">
                <a:latin typeface="+mj-lt"/>
              </a:rPr>
            </a:br>
            <a:endParaRPr lang="en-AU" dirty="0">
              <a:latin typeface="+mj-lt"/>
            </a:endParaRPr>
          </a:p>
        </p:txBody>
      </p:sp>
      <p:sp>
        <p:nvSpPr>
          <p:cNvPr id="5" name="Text Placeholder 4">
            <a:extLst>
              <a:ext uri="{FF2B5EF4-FFF2-40B4-BE49-F238E27FC236}">
                <a16:creationId xmlns:a16="http://schemas.microsoft.com/office/drawing/2014/main" id="{1669C3FC-D82B-44FA-D9B9-9251D04AE518}"/>
              </a:ext>
            </a:extLst>
          </p:cNvPr>
          <p:cNvSpPr>
            <a:spLocks noGrp="1"/>
          </p:cNvSpPr>
          <p:nvPr>
            <p:ph type="body" sz="quarter" idx="18"/>
          </p:nvPr>
        </p:nvSpPr>
        <p:spPr>
          <a:xfrm>
            <a:off x="5436850" y="2007757"/>
            <a:ext cx="6407150" cy="294189"/>
          </a:xfrm>
        </p:spPr>
        <p:txBody>
          <a:bodyPr/>
          <a:lstStyle/>
          <a:p>
            <a:r>
              <a:rPr lang="en-AU" dirty="0">
                <a:latin typeface="+mj-lt"/>
              </a:rPr>
              <a:t>Brainstorm </a:t>
            </a:r>
          </a:p>
        </p:txBody>
      </p:sp>
      <p:sp>
        <p:nvSpPr>
          <p:cNvPr id="4" name="Slide Number Placeholder 3">
            <a:extLst>
              <a:ext uri="{FF2B5EF4-FFF2-40B4-BE49-F238E27FC236}">
                <a16:creationId xmlns:a16="http://schemas.microsoft.com/office/drawing/2014/main" id="{1F2AB6AA-E395-2A10-A169-D84332BB50F4}"/>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7</a:t>
            </a:fld>
            <a:endParaRPr lang="en-AU"/>
          </a:p>
        </p:txBody>
      </p:sp>
    </p:spTree>
    <p:extLst>
      <p:ext uri="{BB962C8B-B14F-4D97-AF65-F5344CB8AC3E}">
        <p14:creationId xmlns:p14="http://schemas.microsoft.com/office/powerpoint/2010/main" val="2946910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874347-7195-5549-3C92-7D5FE6207374}"/>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92323BF-641D-E4FC-C4B5-DDF0F8C5CBEB}"/>
              </a:ext>
            </a:extLst>
          </p:cNvPr>
          <p:cNvSpPr>
            <a:spLocks noGrp="1"/>
          </p:cNvSpPr>
          <p:nvPr>
            <p:ph type="title"/>
          </p:nvPr>
        </p:nvSpPr>
        <p:spPr/>
        <p:txBody>
          <a:bodyPr/>
          <a:lstStyle/>
          <a:p>
            <a:r>
              <a:rPr lang="en-AU" dirty="0">
                <a:latin typeface="+mj-lt"/>
              </a:rPr>
              <a:t>Features of a narrative (1) </a:t>
            </a:r>
          </a:p>
        </p:txBody>
      </p:sp>
      <p:sp>
        <p:nvSpPr>
          <p:cNvPr id="8" name="Text Placeholder 7">
            <a:extLst>
              <a:ext uri="{FF2B5EF4-FFF2-40B4-BE49-F238E27FC236}">
                <a16:creationId xmlns:a16="http://schemas.microsoft.com/office/drawing/2014/main" id="{633EC9A7-2D66-01D7-483D-9B291C4F52CC}"/>
              </a:ext>
            </a:extLst>
          </p:cNvPr>
          <p:cNvSpPr>
            <a:spLocks noGrp="1"/>
          </p:cNvSpPr>
          <p:nvPr>
            <p:ph type="body" sz="quarter" idx="17"/>
          </p:nvPr>
        </p:nvSpPr>
        <p:spPr/>
        <p:txBody>
          <a:bodyPr/>
          <a:lstStyle/>
          <a:p>
            <a:r>
              <a:rPr lang="en-AU" b="1" dirty="0">
                <a:latin typeface="+mn-lt"/>
              </a:rPr>
              <a:t>Plot</a:t>
            </a:r>
            <a:r>
              <a:rPr lang="en-AU" dirty="0">
                <a:latin typeface="+mn-lt"/>
              </a:rPr>
              <a:t> – what happens in the story</a:t>
            </a:r>
          </a:p>
          <a:p>
            <a:r>
              <a:rPr lang="en-AU" b="1" dirty="0">
                <a:latin typeface="+mn-lt"/>
              </a:rPr>
              <a:t>Setting </a:t>
            </a:r>
            <a:r>
              <a:rPr lang="en-AU" dirty="0">
                <a:latin typeface="+mn-lt"/>
              </a:rPr>
              <a:t>– where and when the story takes place</a:t>
            </a:r>
          </a:p>
          <a:p>
            <a:r>
              <a:rPr lang="en-AU" b="1" dirty="0">
                <a:latin typeface="+mn-lt"/>
              </a:rPr>
              <a:t>Characterisation</a:t>
            </a:r>
            <a:r>
              <a:rPr lang="en-AU" dirty="0">
                <a:latin typeface="+mn-lt"/>
              </a:rPr>
              <a:t> – how characters are developed</a:t>
            </a:r>
          </a:p>
          <a:p>
            <a:r>
              <a:rPr lang="en-AU" b="1" dirty="0">
                <a:latin typeface="+mn-lt"/>
              </a:rPr>
              <a:t>Point of View (POV) </a:t>
            </a:r>
            <a:r>
              <a:rPr lang="en-AU" dirty="0">
                <a:latin typeface="+mn-lt"/>
              </a:rPr>
              <a:t>– whose perspective the story is told from</a:t>
            </a:r>
          </a:p>
          <a:p>
            <a:r>
              <a:rPr lang="en-AU" b="1" dirty="0">
                <a:latin typeface="+mn-lt"/>
              </a:rPr>
              <a:t>Structure</a:t>
            </a:r>
            <a:r>
              <a:rPr lang="en-AU" dirty="0">
                <a:latin typeface="+mn-lt"/>
              </a:rPr>
              <a:t> – the order in which events are presented (for example linear, non-linear, flashbacks)</a:t>
            </a:r>
          </a:p>
          <a:p>
            <a:endParaRPr lang="en-AU" dirty="0">
              <a:latin typeface="+mn-lt"/>
            </a:endParaRPr>
          </a:p>
        </p:txBody>
      </p:sp>
      <p:sp>
        <p:nvSpPr>
          <p:cNvPr id="4" name="Slide Number Placeholder 3">
            <a:extLst>
              <a:ext uri="{FF2B5EF4-FFF2-40B4-BE49-F238E27FC236}">
                <a16:creationId xmlns:a16="http://schemas.microsoft.com/office/drawing/2014/main" id="{32CCA1FC-6B86-C4B9-D47B-8CB2D0A62CB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8</a:t>
            </a:fld>
            <a:endParaRPr lang="en-AU"/>
          </a:p>
        </p:txBody>
      </p:sp>
    </p:spTree>
    <p:extLst>
      <p:ext uri="{BB962C8B-B14F-4D97-AF65-F5344CB8AC3E}">
        <p14:creationId xmlns:p14="http://schemas.microsoft.com/office/powerpoint/2010/main" val="2936396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A66B451-C6AB-7BEA-23E9-724FC386C2AD}"/>
              </a:ext>
            </a:extLst>
          </p:cNvPr>
          <p:cNvSpPr>
            <a:spLocks noGrp="1"/>
          </p:cNvSpPr>
          <p:nvPr>
            <p:ph type="title"/>
          </p:nvPr>
        </p:nvSpPr>
        <p:spPr/>
        <p:txBody>
          <a:bodyPr/>
          <a:lstStyle/>
          <a:p>
            <a:r>
              <a:rPr lang="en-AU" dirty="0">
                <a:latin typeface="+mj-lt"/>
              </a:rPr>
              <a:t>Features of a narrative (2) </a:t>
            </a:r>
          </a:p>
        </p:txBody>
      </p:sp>
      <p:sp>
        <p:nvSpPr>
          <p:cNvPr id="4" name="Text Placeholder 3">
            <a:extLst>
              <a:ext uri="{FF2B5EF4-FFF2-40B4-BE49-F238E27FC236}">
                <a16:creationId xmlns:a16="http://schemas.microsoft.com/office/drawing/2014/main" id="{00697F08-4635-CBA1-3FA2-208DE6111478}"/>
              </a:ext>
            </a:extLst>
          </p:cNvPr>
          <p:cNvSpPr>
            <a:spLocks noGrp="1"/>
          </p:cNvSpPr>
          <p:nvPr>
            <p:ph type="body" sz="quarter" idx="18"/>
          </p:nvPr>
        </p:nvSpPr>
        <p:spPr/>
        <p:txBody>
          <a:bodyPr/>
          <a:lstStyle/>
          <a:p>
            <a:r>
              <a:rPr lang="en-AU" dirty="0">
                <a:latin typeface="+mj-lt"/>
              </a:rPr>
              <a:t>Suggested responses</a:t>
            </a:r>
          </a:p>
        </p:txBody>
      </p:sp>
      <p:sp>
        <p:nvSpPr>
          <p:cNvPr id="6" name="Rectangle 1">
            <a:extLst>
              <a:ext uri="{FF2B5EF4-FFF2-40B4-BE49-F238E27FC236}">
                <a16:creationId xmlns:a16="http://schemas.microsoft.com/office/drawing/2014/main" id="{4533EC9F-68F3-2D4E-39B3-B40A437B1A8A}"/>
              </a:ext>
            </a:extLst>
          </p:cNvPr>
          <p:cNvSpPr>
            <a:spLocks noGrp="1" noChangeArrowheads="1"/>
          </p:cNvSpPr>
          <p:nvPr>
            <p:ph type="body" sz="quarter" idx="17"/>
          </p:nvPr>
        </p:nvSpPr>
        <p:spPr bwMode="auto">
          <a:xfrm>
            <a:off x="359999" y="1846476"/>
            <a:ext cx="11484000" cy="3728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ts val="3600"/>
              </a:spcAft>
            </a:pPr>
            <a:r>
              <a:rPr lang="en-US" altLang="en-US" sz="2000" b="1" dirty="0">
                <a:latin typeface="+mn-lt"/>
              </a:rPr>
              <a:t>Plot</a:t>
            </a:r>
            <a:r>
              <a:rPr lang="en-US" altLang="en-US" sz="2000" dirty="0">
                <a:latin typeface="+mn-lt"/>
              </a:rPr>
              <a:t> – a reflection on the author’s evolving understanding of ‘home’</a:t>
            </a:r>
          </a:p>
          <a:p>
            <a:pPr lvl="0" defTabSz="914400" eaLnBrk="0" fontAlgn="base" hangingPunct="0">
              <a:spcBef>
                <a:spcPct val="0"/>
              </a:spcBef>
              <a:spcAft>
                <a:spcPts val="3600"/>
              </a:spcAft>
            </a:pPr>
            <a:r>
              <a:rPr lang="en-US" altLang="en-US" sz="2000" b="1" dirty="0">
                <a:latin typeface="+mn-lt"/>
              </a:rPr>
              <a:t>Setting</a:t>
            </a:r>
            <a:r>
              <a:rPr lang="en-US" altLang="en-US" sz="2000" dirty="0">
                <a:latin typeface="+mn-lt"/>
              </a:rPr>
              <a:t> – moves between childhood classrooms, a new home in Australia, and reflections on family life</a:t>
            </a:r>
          </a:p>
          <a:p>
            <a:pPr lvl="0" defTabSz="914400" eaLnBrk="0" fontAlgn="base" hangingPunct="0">
              <a:spcBef>
                <a:spcPct val="0"/>
              </a:spcBef>
              <a:spcAft>
                <a:spcPts val="3600"/>
              </a:spcAft>
            </a:pPr>
            <a:r>
              <a:rPr lang="en-US" altLang="en-US" b="1" dirty="0">
                <a:latin typeface="+mn-lt"/>
              </a:rPr>
              <a:t>Point of View (POV)</a:t>
            </a:r>
            <a:r>
              <a:rPr lang="en-US" altLang="en-US" sz="2000" b="1" dirty="0">
                <a:latin typeface="+mn-lt"/>
              </a:rPr>
              <a:t> </a:t>
            </a:r>
            <a:r>
              <a:rPr lang="en-US" altLang="en-US" sz="2000" dirty="0">
                <a:latin typeface="+mn-lt"/>
              </a:rPr>
              <a:t>– first-person, personal narrative</a:t>
            </a:r>
          </a:p>
          <a:p>
            <a:pPr lvl="0" defTabSz="914400" eaLnBrk="0" fontAlgn="base" hangingPunct="0">
              <a:spcBef>
                <a:spcPct val="0"/>
              </a:spcBef>
              <a:spcAft>
                <a:spcPts val="3600"/>
              </a:spcAft>
            </a:pPr>
            <a:r>
              <a:rPr lang="en-US" altLang="en-US" sz="2000" b="1" dirty="0">
                <a:latin typeface="+mn-lt"/>
              </a:rPr>
              <a:t>Structure</a:t>
            </a:r>
            <a:r>
              <a:rPr lang="en-US" altLang="en-US" sz="2000" dirty="0">
                <a:latin typeface="+mn-lt"/>
              </a:rPr>
              <a:t> – a non-linear structure blending memory and reflection. </a:t>
            </a:r>
          </a:p>
        </p:txBody>
      </p:sp>
      <p:sp>
        <p:nvSpPr>
          <p:cNvPr id="2" name="Slide Number Placeholder 1">
            <a:extLst>
              <a:ext uri="{FF2B5EF4-FFF2-40B4-BE49-F238E27FC236}">
                <a16:creationId xmlns:a16="http://schemas.microsoft.com/office/drawing/2014/main" id="{6C97AEB3-4F1B-30E3-02A2-2A97D3F06AA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a:t>
            </a:fld>
            <a:endParaRPr lang="en-AU"/>
          </a:p>
        </p:txBody>
      </p:sp>
    </p:spTree>
    <p:extLst>
      <p:ext uri="{BB962C8B-B14F-4D97-AF65-F5344CB8AC3E}">
        <p14:creationId xmlns:p14="http://schemas.microsoft.com/office/powerpoint/2010/main" val="1112850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8740c54-966f-451d-a76c-e38eb7fddd55">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6BC20BCFB223D4189F17F47419ECBA2" ma:contentTypeVersion="16" ma:contentTypeDescription="Create a new document." ma:contentTypeScope="" ma:versionID="bd9d83f4f7a921f66e63e4f31d495b0d">
  <xsd:schema xmlns:xsd="http://www.w3.org/2001/XMLSchema" xmlns:xs="http://www.w3.org/2001/XMLSchema" xmlns:p="http://schemas.microsoft.com/office/2006/metadata/properties" xmlns:ns2="98740c54-966f-451d-a76c-e38eb7fddd55" xmlns:ns3="094ce8ca-8c20-4eb0-bb23-b47a1c76b753" targetNamespace="http://schemas.microsoft.com/office/2006/metadata/properties" ma:root="true" ma:fieldsID="e5cf10fac62e9c3b0af7a5100ae284e5" ns2:_="" ns3:_="">
    <xsd:import namespace="98740c54-966f-451d-a76c-e38eb7fddd55"/>
    <xsd:import namespace="094ce8ca-8c20-4eb0-bb23-b47a1c76b75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2:MediaLengthInSeconds"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740c54-966f-451d-a76c-e38eb7fddd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94ce8ca-8c20-4eb0-bb23-b47a1c76b753"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236BED5-D128-41DA-AF57-46236F291732}">
  <ds:schemaRefs>
    <ds:schemaRef ds:uri="http://schemas.openxmlformats.org/package/2006/metadata/core-properties"/>
    <ds:schemaRef ds:uri="094ce8ca-8c20-4eb0-bb23-b47a1c76b753"/>
    <ds:schemaRef ds:uri="http://purl.org/dc/elements/1.1/"/>
    <ds:schemaRef ds:uri="http://schemas.microsoft.com/office/2006/metadata/properties"/>
    <ds:schemaRef ds:uri="http://www.w3.org/XML/1998/namespace"/>
    <ds:schemaRef ds:uri="http://purl.org/dc/dcmitype/"/>
    <ds:schemaRef ds:uri="http://schemas.microsoft.com/office/2006/documentManagement/types"/>
    <ds:schemaRef ds:uri="http://schemas.microsoft.com/office/infopath/2007/PartnerControls"/>
    <ds:schemaRef ds:uri="98740c54-966f-451d-a76c-e38eb7fddd55"/>
    <ds:schemaRef ds:uri="http://purl.org/dc/terms/"/>
  </ds:schemaRefs>
</ds:datastoreItem>
</file>

<file path=customXml/itemProps2.xml><?xml version="1.0" encoding="utf-8"?>
<ds:datastoreItem xmlns:ds="http://schemas.openxmlformats.org/officeDocument/2006/customXml" ds:itemID="{DE9E4F65-4FCF-40CB-B3FE-8FED03A6AF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740c54-966f-451d-a76c-e38eb7fddd55"/>
    <ds:schemaRef ds:uri="094ce8ca-8c20-4eb0-bb23-b47a1c76b7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C12A50C-8EAF-42E6-BF8F-45F180CD962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TotalTime>
  <Words>3115</Words>
  <Application>Microsoft Office PowerPoint</Application>
  <PresentationFormat>Widescreen</PresentationFormat>
  <Paragraphs>213</Paragraphs>
  <Slides>24</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Symbol</vt:lpstr>
      <vt:lpstr>Times New Roman</vt:lpstr>
      <vt:lpstr>Aptos</vt:lpstr>
      <vt:lpstr>Arial</vt:lpstr>
      <vt:lpstr>Public Sans</vt:lpstr>
      <vt:lpstr>1_NSWG Corporate</vt:lpstr>
      <vt:lpstr>Instructions for use</vt:lpstr>
      <vt:lpstr>Phase 2 – Exploring the textual concepts</vt:lpstr>
      <vt:lpstr>Sharing learning intentions and success criteria</vt:lpstr>
      <vt:lpstr>Learning intentions and success criteria</vt:lpstr>
      <vt:lpstr>Narrative </vt:lpstr>
      <vt:lpstr>What is ‘narrative’?</vt:lpstr>
      <vt:lpstr>What are some key words that come to mind when you think about narrative? </vt:lpstr>
      <vt:lpstr>Features of a narrative (1) </vt:lpstr>
      <vt:lpstr>Features of a narrative (2) </vt:lpstr>
      <vt:lpstr>Narrative structure of a text </vt:lpstr>
      <vt:lpstr>Theme</vt:lpstr>
      <vt:lpstr>Identifying theme</vt:lpstr>
      <vt:lpstr>What is theme?</vt:lpstr>
      <vt:lpstr>Topic versus theme</vt:lpstr>
      <vt:lpstr>What we need to know about themes </vt:lpstr>
      <vt:lpstr>Making connections to the core text</vt:lpstr>
      <vt:lpstr>Making personal connections</vt:lpstr>
      <vt:lpstr>Representation </vt:lpstr>
      <vt:lpstr>Exploring the representation of ‘home</vt:lpstr>
      <vt:lpstr>Representation</vt:lpstr>
      <vt:lpstr>Annotating representations of home in the text </vt:lpstr>
      <vt:lpstr>References (1)</vt:lpstr>
      <vt:lpstr>References (2)</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Phase 2 – Exploring the textual concepts – 9.1 – Representation of life experiences</dc:title>
  <dc:creator>NSW Department of Education</dc:creator>
  <dcterms:created xsi:type="dcterms:W3CDTF">2025-05-29T01:53:03Z</dcterms:created>
  <dcterms:modified xsi:type="dcterms:W3CDTF">2025-06-10T04:39:21Z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0x010100C6BC20BCFB223D4189F17F47419ECBA2</vt:lpwstr>
  </property>
  <property fmtid="{D5CDD505-2E9C-101B-9397-08002B2CF9AE}" pid="3" name="MSIP_Label_b603dfd7-d93a-4381-a340-2995d8282205_Enabled">
    <vt:lpwstr>true</vt:lpwstr>
  </property>
  <property fmtid="{D5CDD505-2E9C-101B-9397-08002B2CF9AE}" pid="4" name="MSIP_Label_b603dfd7-d93a-4381-a340-2995d8282205_SetDate">
    <vt:lpwstr>2025-05-30T04:03:21Z</vt:lpwstr>
  </property>
  <property fmtid="{D5CDD505-2E9C-101B-9397-08002B2CF9AE}" pid="5" name="MSIP_Label_b603dfd7-d93a-4381-a340-2995d8282205_Method">
    <vt:lpwstr>Standard</vt:lpwstr>
  </property>
  <property fmtid="{D5CDD505-2E9C-101B-9397-08002B2CF9AE}" pid="6" name="MSIP_Label_b603dfd7-d93a-4381-a340-2995d8282205_Name">
    <vt:lpwstr>OFFICIAL</vt:lpwstr>
  </property>
  <property fmtid="{D5CDD505-2E9C-101B-9397-08002B2CF9AE}" pid="7" name="MSIP_Label_b603dfd7-d93a-4381-a340-2995d8282205_SiteId">
    <vt:lpwstr>05a0e69a-418a-47c1-9c25-9387261bf991</vt:lpwstr>
  </property>
  <property fmtid="{D5CDD505-2E9C-101B-9397-08002B2CF9AE}" pid="8" name="MSIP_Label_b603dfd7-d93a-4381-a340-2995d8282205_ActionId">
    <vt:lpwstr>b6a5c59e-ef17-4d02-be80-20a2a7bfa067</vt:lpwstr>
  </property>
  <property fmtid="{D5CDD505-2E9C-101B-9397-08002B2CF9AE}" pid="9" name="MSIP_Label_b603dfd7-d93a-4381-a340-2995d8282205_ContentBits">
    <vt:lpwstr>0</vt:lpwstr>
  </property>
  <property fmtid="{D5CDD505-2E9C-101B-9397-08002B2CF9AE}" pid="10" name="MSIP_Label_b603dfd7-d93a-4381-a340-2995d8282205_Tag">
    <vt:lpwstr>10, 3, 0, 1</vt:lpwstr>
  </property>
  <property fmtid="{D5CDD505-2E9C-101B-9397-08002B2CF9AE}" pid="11" name="MediaServiceImageTags">
    <vt:lpwstr/>
  </property>
</Properties>
</file>