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4" r:id="rId4"/>
  </p:sldMasterIdLst>
  <p:notesMasterIdLst>
    <p:notesMasterId r:id="rId19"/>
  </p:notesMasterIdLst>
  <p:sldIdLst>
    <p:sldId id="485" r:id="rId5"/>
    <p:sldId id="291" r:id="rId6"/>
    <p:sldId id="2141411680" r:id="rId7"/>
    <p:sldId id="2141411582" r:id="rId8"/>
    <p:sldId id="2141411687" r:id="rId9"/>
    <p:sldId id="2141411679" r:id="rId10"/>
    <p:sldId id="2141411678" r:id="rId11"/>
    <p:sldId id="2141411684" r:id="rId12"/>
    <p:sldId id="2141411685" r:id="rId13"/>
    <p:sldId id="2141411686" r:id="rId14"/>
    <p:sldId id="2141411682" r:id="rId15"/>
    <p:sldId id="2141411683" r:id="rId16"/>
    <p:sldId id="2141411688" r:id="rId17"/>
    <p:sldId id="2141411629" r:id="rId18"/>
  </p:sldIdLst>
  <p:sldSz cx="12192000" cy="6858000"/>
  <p:notesSz cx="6858000" cy="9144000"/>
  <p:embeddedFontLst>
    <p:embeddedFont>
      <p:font typeface="Public Sans" pitchFamily="2" charset="0"/>
      <p:regular r:id="rId20"/>
      <p:bold r:id="rId21"/>
      <p:italic r:id="rId22"/>
      <p:boldItalic r:id="rId23"/>
    </p:embeddedFont>
    <p:embeddedFont>
      <p:font typeface="Public Sans Light" pitchFamily="2" charset="0"/>
      <p:regular r:id="rId24"/>
      <p:italic r:id="rId25"/>
    </p:embeddedFont>
    <p:embeddedFont>
      <p:font typeface="Public Sans SemiBold" pitchFamily="2"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71"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7AD4B447-7F0D-42AF-0FDE-FAE33A397EB1}" name="Danielle De Redder" initials="DD" userId="S::Danielle.deRedder@det.nsw.edu.au::90c2f8e5-e57e-4891-92e6-f485cbc59344" providerId="AD"/>
  <p188:author id="{FAA49185-EE96-76D8-B997-27D35C680BEE}" name="Maureen O'Keefe" initials="MO" userId="S::Maureen.OKeefe5@det.nsw.edu.au::468623b9-9c4e-4b2f-9db4-30ddd450a219" providerId="AD"/>
  <p188:author id="{3912BE91-9AD9-4177-800B-C0871BA72363}" name="Jacquie McWilliam" initials="JM" userId="S::Jacqueline.McWilliam@det.nsw.edu.au::b2c2c0a0-0b64-455c-9e32-28e2d097ad57" providerId="AD"/>
  <p188:author id="{D60404F4-D287-70E8-D828-567BBFB6127A}" name="Luke Cosgrove" initials="" userId="S::LUKE.COSGROVE@det.nsw.edu.au::9e284de7-717c-4343-8580-9fb934ba2dfc" providerId="AD"/>
  <p188:author id="{0C87FEF9-6027-1553-F8AF-3B4527497F6F}" name="Luke Cosgrove" initials="LC" userId="S::luke.cosgrove@det.nsw.edu.au::9e284de7-717c-4343-8580-9fb934ba2df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A04CD7-D085-443F-B09D-E791D618B2AF}" v="116" dt="2024-02-13T00:03:37.398"/>
    <p1510:client id="{8EB50F5D-FAC8-9547-B455-DB3843C90A6E}" v="710" dt="2024-02-12T04:39:19.944"/>
    <p1510:client id="{A171FF82-D08B-474F-8EEB-93879EC7AAB8}" v="380" dt="2024-02-12T06:45:31.1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52"/>
    <p:restoredTop sz="86393" autoAdjust="0"/>
  </p:normalViewPr>
  <p:slideViewPr>
    <p:cSldViewPr snapToGrid="0">
      <p:cViewPr varScale="1">
        <p:scale>
          <a:sx n="95" d="100"/>
          <a:sy n="95" d="100"/>
        </p:scale>
        <p:origin x="1104" y="96"/>
      </p:cViewPr>
      <p:guideLst>
        <p:guide orient="horz" pos="1071"/>
        <p:guide pos="3840"/>
      </p:guideLst>
    </p:cSldViewPr>
  </p:slideViewPr>
  <p:outlineViewPr>
    <p:cViewPr>
      <p:scale>
        <a:sx n="33" d="100"/>
        <a:sy n="33" d="100"/>
      </p:scale>
      <p:origin x="0" y="-3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441A79-476C-4787-9FD3-1703D257F42B}" type="datetimeFigureOut">
              <a:rPr lang="en-AU" smtClean="0"/>
              <a:t>14/03/2024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155A3A-378B-4741-B18C-96A3527D26F7}" type="slidenum">
              <a:rPr lang="en-AU" smtClean="0"/>
              <a:t>‹#›</a:t>
            </a:fld>
            <a:endParaRPr lang="en-AU"/>
          </a:p>
        </p:txBody>
      </p:sp>
    </p:spTree>
    <p:extLst>
      <p:ext uri="{BB962C8B-B14F-4D97-AF65-F5344CB8AC3E}">
        <p14:creationId xmlns:p14="http://schemas.microsoft.com/office/powerpoint/2010/main" val="3002455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a typeface="Calibri"/>
                <a:cs typeface="Calibri"/>
              </a:rPr>
              <a:t>Teacher instructions </a:t>
            </a:r>
          </a:p>
          <a:p>
            <a:r>
              <a:rPr lang="en-AU" dirty="0"/>
              <a:t>This student work sample and audio file are not standalone resources. </a:t>
            </a:r>
            <a:r>
              <a:rPr lang="en-AU"/>
              <a:t>They have </a:t>
            </a:r>
            <a:r>
              <a:rPr lang="en-AU" dirty="0"/>
              <a:t>been designed for use by teachers in connection to the program ‘Speak the speech’ and the accompanying resources, including the teaching and learning program, resource booklet and sample assessment task notification.</a:t>
            </a:r>
            <a:endParaRPr lang="en-AU" dirty="0">
              <a:ea typeface="Calibri"/>
              <a:cs typeface="Calibri"/>
            </a:endParaRPr>
          </a:p>
          <a:p>
            <a:r>
              <a:rPr lang="en-AU" dirty="0"/>
              <a:t>All resources connected with this sample can be found on the department’s webpage, Planning, programming and assessing English 7-10: https://education.nsw.gov.au/teaching-and-learning/curriculum/english/planning-programming-and-assessing-english-7-10 </a:t>
            </a:r>
            <a:endParaRPr lang="en-AU" dirty="0">
              <a:ea typeface="Calibri"/>
              <a:cs typeface="Calibri"/>
            </a:endParaRPr>
          </a:p>
          <a:p>
            <a:endParaRPr lang="en-AU" sz="1800" b="1" dirty="0">
              <a:ea typeface="Calibri"/>
              <a:cs typeface="Calibri"/>
            </a:endParaRPr>
          </a:p>
          <a:p>
            <a:endParaRPr lang="en-US" sz="1800" b="1"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213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8155A3A-378B-4741-B18C-96A3527D26F7}" type="slidenum">
              <a:rPr lang="en-AU" smtClean="0"/>
              <a:t>12</a:t>
            </a:fld>
            <a:endParaRPr lang="en-AU"/>
          </a:p>
        </p:txBody>
      </p:sp>
    </p:spTree>
    <p:extLst>
      <p:ext uri="{BB962C8B-B14F-4D97-AF65-F5344CB8AC3E}">
        <p14:creationId xmlns:p14="http://schemas.microsoft.com/office/powerpoint/2010/main" val="2395891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052191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0"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96584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8155A3A-378B-4741-B18C-96A3527D26F7}" type="slidenum">
              <a:rPr lang="en-AU" smtClean="0"/>
              <a:t>3</a:t>
            </a:fld>
            <a:endParaRPr lang="en-AU"/>
          </a:p>
        </p:txBody>
      </p:sp>
    </p:spTree>
    <p:extLst>
      <p:ext uri="{BB962C8B-B14F-4D97-AF65-F5344CB8AC3E}">
        <p14:creationId xmlns:p14="http://schemas.microsoft.com/office/powerpoint/2010/main" val="3652180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cs typeface="Calibri"/>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583962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cs typeface="Calibri"/>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97224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8155A3A-378B-4741-B18C-96A3527D26F7}" type="slidenum">
              <a:rPr lang="en-AU" smtClean="0"/>
              <a:t>7</a:t>
            </a:fld>
            <a:endParaRPr lang="en-AU"/>
          </a:p>
        </p:txBody>
      </p:sp>
    </p:spTree>
    <p:extLst>
      <p:ext uri="{BB962C8B-B14F-4D97-AF65-F5344CB8AC3E}">
        <p14:creationId xmlns:p14="http://schemas.microsoft.com/office/powerpoint/2010/main" val="360539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8155A3A-378B-4741-B18C-96A3527D26F7}" type="slidenum">
              <a:rPr lang="en-AU" smtClean="0"/>
              <a:t>8</a:t>
            </a:fld>
            <a:endParaRPr lang="en-AU"/>
          </a:p>
        </p:txBody>
      </p:sp>
    </p:spTree>
    <p:extLst>
      <p:ext uri="{BB962C8B-B14F-4D97-AF65-F5344CB8AC3E}">
        <p14:creationId xmlns:p14="http://schemas.microsoft.com/office/powerpoint/2010/main" val="1426221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8155A3A-378B-4741-B18C-96A3527D26F7}" type="slidenum">
              <a:rPr lang="en-AU" smtClean="0"/>
              <a:t>9</a:t>
            </a:fld>
            <a:endParaRPr lang="en-AU"/>
          </a:p>
        </p:txBody>
      </p:sp>
    </p:spTree>
    <p:extLst>
      <p:ext uri="{BB962C8B-B14F-4D97-AF65-F5344CB8AC3E}">
        <p14:creationId xmlns:p14="http://schemas.microsoft.com/office/powerpoint/2010/main" val="3508625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cs typeface="Calibri"/>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8197585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GB"/>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73178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GB"/>
              <a:t>Click to edit Master title style</a:t>
            </a:r>
            <a:endParaRPr lang="en-US"/>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GB"/>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GB"/>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99726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204678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1876854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94351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87500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GB"/>
              <a:t>Click icon to add picture</a:t>
            </a:r>
            <a:endParaRPr lang="en-AU" dirty="0"/>
          </a:p>
        </p:txBody>
      </p:sp>
    </p:spTree>
    <p:extLst>
      <p:ext uri="{BB962C8B-B14F-4D97-AF65-F5344CB8AC3E}">
        <p14:creationId xmlns:p14="http://schemas.microsoft.com/office/powerpoint/2010/main" val="150837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205144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9597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2669954" cy="6858000"/>
          </a:xfrm>
          <a:prstGeom prst="rect">
            <a:avLst/>
          </a:prstGeom>
        </p:spPr>
      </p:pic>
    </p:spTree>
    <p:extLst>
      <p:ext uri="{BB962C8B-B14F-4D97-AF65-F5344CB8AC3E}">
        <p14:creationId xmlns:p14="http://schemas.microsoft.com/office/powerpoint/2010/main" val="418259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GB"/>
              <a:t>Click to edit Master title style</a:t>
            </a:r>
            <a:endParaRPr lang="en-US"/>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868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GB"/>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412975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GB"/>
              <a:t>Click to edit Master title style</a:t>
            </a:r>
            <a:endParaRPr lang="en-US"/>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027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GB"/>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231254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GB"/>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99652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GB"/>
              <a:t>Click icon to add picture</a:t>
            </a:r>
            <a:endParaRPr lang="en-AU"/>
          </a:p>
        </p:txBody>
      </p:sp>
    </p:spTree>
    <p:extLst>
      <p:ext uri="{BB962C8B-B14F-4D97-AF65-F5344CB8AC3E}">
        <p14:creationId xmlns:p14="http://schemas.microsoft.com/office/powerpoint/2010/main" val="205563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GB"/>
              <a:t>Click icon to add picture</a:t>
            </a:r>
            <a:endParaRPr lang="en-AU"/>
          </a:p>
        </p:txBody>
      </p:sp>
    </p:spTree>
    <p:extLst>
      <p:ext uri="{BB962C8B-B14F-4D97-AF65-F5344CB8AC3E}">
        <p14:creationId xmlns:p14="http://schemas.microsoft.com/office/powerpoint/2010/main" val="228404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27863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82926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710466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75264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43ED86-620A-FE8B-EEB7-B240B669F7B6}"/>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749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GB"/>
              <a:t>Click to edit Master title style</a:t>
            </a:r>
            <a:endParaRPr lang="en-US"/>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GB"/>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101839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BD3D1EB-C899-1FDF-DD54-3F18C31DEB13}"/>
              </a:ext>
            </a:extLst>
          </p:cNvPr>
          <p:cNvSpPr/>
          <p:nvPr userDrawn="1"/>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64891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a:p>
        </p:txBody>
      </p:sp>
    </p:spTree>
    <p:extLst>
      <p:ext uri="{BB962C8B-B14F-4D97-AF65-F5344CB8AC3E}">
        <p14:creationId xmlns:p14="http://schemas.microsoft.com/office/powerpoint/2010/main" val="342919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424856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06B0B4-E311-C82E-3B99-85EC5EFC2363}"/>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75453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E77BCD-2F8A-30E9-EE6D-344C90B41DB1}"/>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dirty="0"/>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291791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523C0B-9DFF-775A-7C74-08E67D72380D}"/>
              </a:ext>
            </a:extLst>
          </p:cNvPr>
          <p:cNvSpPr/>
          <p:nvPr userDrawn="1"/>
        </p:nvSpPr>
        <p:spPr>
          <a:xfrm>
            <a:off x="0" y="0"/>
            <a:ext cx="12192000" cy="685800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GB"/>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9050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DBD3E7-0187-3388-887F-C51817E348BB}"/>
              </a:ext>
            </a:extLst>
          </p:cNvPr>
          <p:cNvSpPr/>
          <p:nvPr userDrawn="1"/>
        </p:nvSpPr>
        <p:spPr>
          <a:xfrm>
            <a:off x="0" y="0"/>
            <a:ext cx="12191999"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GB"/>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40738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149955343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 id="2147483805" r:id="rId21"/>
    <p:sldLayoutId id="2147483806" r:id="rId22"/>
    <p:sldLayoutId id="2147483807" r:id="rId23"/>
    <p:sldLayoutId id="2147483808" r:id="rId24"/>
    <p:sldLayoutId id="2147483809" r:id="rId25"/>
    <p:sldLayoutId id="2147483810" r:id="rId26"/>
    <p:sldLayoutId id="2147483811" r:id="rId27"/>
    <p:sldLayoutId id="2147483812" r:id="rId28"/>
    <p:sldLayoutId id="2147483813" r:id="rId29"/>
    <p:sldLayoutId id="2147483814"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hyperlink" Target="https://schoolsnsw.sharepoint.com/sites/MiddleLeader" TargetMode="External"/><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hyperlink" Target="https://educationstandards.nsw.edu.au/wps/portal/nesa/home" TargetMode="External"/><Relationship Id="rId2" Type="http://schemas.openxmlformats.org/officeDocument/2006/relationships/hyperlink" Target="https://educationstandards.nsw.edu.au/wps/portal/nesa/mini-footer/copyright" TargetMode="External"/><Relationship Id="rId1" Type="http://schemas.openxmlformats.org/officeDocument/2006/relationships/slideLayout" Target="../slideLayouts/slideLayout29.xml"/><Relationship Id="rId4" Type="http://schemas.openxmlformats.org/officeDocument/2006/relationships/hyperlink" Target="https://curriculum.nsw.edu.au/"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education.nsw.gov.au/rights-and-accountability/copyright" TargetMode="External"/><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hyperlink" Target="https://creativecommons.org/licenses/by/4.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hyperlink" Target="https://schoolsnsw.sharepoint.com/sites/MiddleLeader"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hyperlink" Target="https://schoolsnsw.sharepoint.com/sites/MiddleLeader" TargetMode="External"/><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14.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6E314C-54E1-134A-9BA5-C47E8026D3E4}"/>
              </a:ext>
            </a:extLst>
          </p:cNvPr>
          <p:cNvSpPr>
            <a:spLocks noGrp="1"/>
          </p:cNvSpPr>
          <p:nvPr>
            <p:ph type="ctrTitle"/>
          </p:nvPr>
        </p:nvSpPr>
        <p:spPr/>
        <p:txBody>
          <a:bodyPr/>
          <a:lstStyle/>
          <a:p>
            <a:r>
              <a:rPr lang="en-US" dirty="0"/>
              <a:t>Speak the speech</a:t>
            </a:r>
          </a:p>
        </p:txBody>
      </p:sp>
      <p:sp>
        <p:nvSpPr>
          <p:cNvPr id="2" name="Text Placeholder 1">
            <a:extLst>
              <a:ext uri="{FF2B5EF4-FFF2-40B4-BE49-F238E27FC236}">
                <a16:creationId xmlns:a16="http://schemas.microsoft.com/office/drawing/2014/main" id="{A99ABDA7-888B-4143-86B0-19A97C68EF3C}"/>
              </a:ext>
            </a:extLst>
          </p:cNvPr>
          <p:cNvSpPr>
            <a:spLocks noGrp="1"/>
          </p:cNvSpPr>
          <p:nvPr>
            <p:ph type="body" sz="quarter" idx="10"/>
          </p:nvPr>
        </p:nvSpPr>
        <p:spPr/>
        <p:txBody>
          <a:bodyPr/>
          <a:lstStyle/>
          <a:p>
            <a:pPr>
              <a:lnSpc>
                <a:spcPct val="130000"/>
              </a:lnSpc>
            </a:pPr>
            <a:r>
              <a:rPr lang="en-AU" dirty="0"/>
              <a:t>Sample speech – audio file and listening activity</a:t>
            </a:r>
          </a:p>
        </p:txBody>
      </p:sp>
      <p:pic>
        <p:nvPicPr>
          <p:cNvPr id="10" name="Picture 9">
            <a:extLst>
              <a:ext uri="{FF2B5EF4-FFF2-40B4-BE49-F238E27FC236}">
                <a16:creationId xmlns:a16="http://schemas.microsoft.com/office/drawing/2014/main" id="{A1BECCCF-32FB-C3E0-EF4D-CCB82A2F6C7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8022" y="1110715"/>
            <a:ext cx="4906568" cy="4906568"/>
          </a:xfrm>
          <a:prstGeom prst="rect">
            <a:avLst/>
          </a:prstGeom>
        </p:spPr>
      </p:pic>
    </p:spTree>
    <p:extLst>
      <p:ext uri="{BB962C8B-B14F-4D97-AF65-F5344CB8AC3E}">
        <p14:creationId xmlns:p14="http://schemas.microsoft.com/office/powerpoint/2010/main" val="1649960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EA7DDE-94C2-1257-30B4-E3EC69E0649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a:t>
            </a:fld>
            <a:endParaRPr lang="en-AU"/>
          </a:p>
        </p:txBody>
      </p:sp>
      <p:sp>
        <p:nvSpPr>
          <p:cNvPr id="2" name="Title 1">
            <a:extLst>
              <a:ext uri="{FF2B5EF4-FFF2-40B4-BE49-F238E27FC236}">
                <a16:creationId xmlns:a16="http://schemas.microsoft.com/office/drawing/2014/main" id="{8D91633C-5C70-A7DA-D12B-3C36EEF33522}"/>
              </a:ext>
            </a:extLst>
          </p:cNvPr>
          <p:cNvSpPr>
            <a:spLocks noGrp="1"/>
          </p:cNvSpPr>
          <p:nvPr>
            <p:ph type="title"/>
          </p:nvPr>
        </p:nvSpPr>
        <p:spPr/>
        <p:txBody>
          <a:bodyPr/>
          <a:lstStyle/>
          <a:p>
            <a:r>
              <a:rPr lang="en-AU" dirty="0"/>
              <a:t>Rehearsed speech</a:t>
            </a:r>
          </a:p>
        </p:txBody>
      </p:sp>
      <p:sp>
        <p:nvSpPr>
          <p:cNvPr id="5" name="Text Placeholder 4">
            <a:extLst>
              <a:ext uri="{FF2B5EF4-FFF2-40B4-BE49-F238E27FC236}">
                <a16:creationId xmlns:a16="http://schemas.microsoft.com/office/drawing/2014/main" id="{9A1BFD2E-B393-AC14-0F39-7617F95990D8}"/>
              </a:ext>
            </a:extLst>
          </p:cNvPr>
          <p:cNvSpPr>
            <a:spLocks noGrp="1"/>
          </p:cNvSpPr>
          <p:nvPr>
            <p:ph type="body" sz="quarter" idx="18"/>
          </p:nvPr>
        </p:nvSpPr>
        <p:spPr>
          <a:xfrm>
            <a:off x="360000" y="1439720"/>
            <a:ext cx="10080000" cy="310015"/>
          </a:xfrm>
        </p:spPr>
        <p:txBody>
          <a:bodyPr/>
          <a:lstStyle/>
          <a:p>
            <a:r>
              <a:rPr lang="en-AU" dirty="0"/>
              <a:t>Oral storytelling is dead</a:t>
            </a:r>
          </a:p>
        </p:txBody>
      </p:sp>
      <p:sp>
        <p:nvSpPr>
          <p:cNvPr id="3" name="Content Placeholder 2">
            <a:extLst>
              <a:ext uri="{FF2B5EF4-FFF2-40B4-BE49-F238E27FC236}">
                <a16:creationId xmlns:a16="http://schemas.microsoft.com/office/drawing/2014/main" id="{7E3801E9-8E19-94EF-7674-23AB4ECC5EDD}"/>
              </a:ext>
            </a:extLst>
          </p:cNvPr>
          <p:cNvSpPr>
            <a:spLocks noGrp="1"/>
          </p:cNvSpPr>
          <p:nvPr>
            <p:ph idx="4294967295"/>
          </p:nvPr>
        </p:nvSpPr>
        <p:spPr>
          <a:xfrm>
            <a:off x="360000" y="2076450"/>
            <a:ext cx="11096625" cy="2335213"/>
          </a:xfrm>
        </p:spPr>
        <p:txBody>
          <a:bodyPr vert="horz" wrap="square" lIns="0" tIns="0" rIns="0" bIns="0" rtlCol="0" anchor="t">
            <a:spAutoFit/>
          </a:bodyPr>
          <a:lstStyle/>
          <a:p>
            <a:pPr marL="457200" indent="-457200">
              <a:buFont typeface="+mj-lt"/>
              <a:buAutoNum type="arabicPeriod"/>
            </a:pPr>
            <a:r>
              <a:rPr lang="en-AU" sz="1800" dirty="0"/>
              <a:t>Listen to the student sample of the speech ‘Oral storytelling is dead’ after it has been rehearsed.</a:t>
            </a:r>
          </a:p>
          <a:p>
            <a:pPr marL="457200" indent="-457200">
              <a:buAutoNum type="arabicPeriod"/>
            </a:pPr>
            <a:r>
              <a:rPr lang="en-AU" sz="1800" dirty="0"/>
              <a:t>Look back over </a:t>
            </a:r>
            <a:r>
              <a:rPr lang="en-AU" sz="1800" b="1" dirty="0"/>
              <a:t>Phase 4,  activity 8 – feedback templates </a:t>
            </a:r>
            <a:r>
              <a:rPr lang="en-AU" sz="1800" dirty="0"/>
              <a:t>that you completed previously. Has any of your feedback been incorporated? What could still be improved? Voice projection? Vocal variety? Word stress? Emotive delivery?</a:t>
            </a:r>
          </a:p>
          <a:p>
            <a:pPr marL="457200" indent="-457200">
              <a:buFont typeface="+mj-lt"/>
              <a:buAutoNum type="arabicPeriod"/>
            </a:pPr>
            <a:r>
              <a:rPr lang="en-AU" sz="1800" dirty="0"/>
              <a:t>Reflection – how would you incorporate body language into this speech to complement the delivery?</a:t>
            </a:r>
          </a:p>
        </p:txBody>
      </p:sp>
    </p:spTree>
    <p:extLst>
      <p:ext uri="{BB962C8B-B14F-4D97-AF65-F5344CB8AC3E}">
        <p14:creationId xmlns:p14="http://schemas.microsoft.com/office/powerpoint/2010/main" val="1271244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6BE1D-D3A2-6A3B-D8EC-828BE25DDEC6}"/>
              </a:ext>
            </a:extLst>
          </p:cNvPr>
          <p:cNvSpPr>
            <a:spLocks noGrp="1"/>
          </p:cNvSpPr>
          <p:nvPr>
            <p:ph type="title"/>
          </p:nvPr>
        </p:nvSpPr>
        <p:spPr>
          <a:xfrm>
            <a:off x="360000" y="360001"/>
            <a:ext cx="10675862" cy="548704"/>
          </a:xfrm>
        </p:spPr>
        <p:txBody>
          <a:bodyPr anchor="t">
            <a:noAutofit/>
          </a:bodyPr>
          <a:lstStyle/>
          <a:p>
            <a:r>
              <a:rPr lang="en-AU" b="0" dirty="0">
                <a:effectLst/>
                <a:ea typeface="Calibri"/>
              </a:rPr>
              <a:t>Second attempt after</a:t>
            </a:r>
            <a:r>
              <a:rPr lang="en-AU" dirty="0">
                <a:ea typeface="Calibri"/>
              </a:rPr>
              <a:t> rehearsal and</a:t>
            </a:r>
            <a:r>
              <a:rPr lang="en-AU" b="0" dirty="0">
                <a:effectLst/>
                <a:ea typeface="Calibri"/>
              </a:rPr>
              <a:t> peer feedback – speaker: John</a:t>
            </a:r>
            <a:endParaRPr lang="en-US" dirty="0"/>
          </a:p>
        </p:txBody>
      </p:sp>
      <p:sp>
        <p:nvSpPr>
          <p:cNvPr id="5" name="Text Placeholder 4">
            <a:extLst>
              <a:ext uri="{FF2B5EF4-FFF2-40B4-BE49-F238E27FC236}">
                <a16:creationId xmlns:a16="http://schemas.microsoft.com/office/drawing/2014/main" id="{35E4DDFF-A2E0-B5BC-F921-CE584F8E8BDD}"/>
              </a:ext>
            </a:extLst>
          </p:cNvPr>
          <p:cNvSpPr>
            <a:spLocks noGrp="1"/>
          </p:cNvSpPr>
          <p:nvPr>
            <p:ph type="body" sz="quarter" idx="18"/>
          </p:nvPr>
        </p:nvSpPr>
        <p:spPr>
          <a:xfrm>
            <a:off x="360000" y="1711721"/>
            <a:ext cx="4306593" cy="310015"/>
          </a:xfrm>
        </p:spPr>
        <p:txBody>
          <a:bodyPr anchor="b">
            <a:noAutofit/>
          </a:bodyPr>
          <a:lstStyle/>
          <a:p>
            <a:pPr>
              <a:spcBef>
                <a:spcPts val="1200"/>
              </a:spcBef>
              <a:spcAft>
                <a:spcPts val="600"/>
              </a:spcAft>
            </a:pPr>
            <a:r>
              <a:rPr lang="en-AU" dirty="0"/>
              <a:t>Oral storytelling is dead</a:t>
            </a:r>
            <a:endParaRPr lang="en-AU" dirty="0">
              <a:effectLst/>
              <a:ea typeface="Calibri"/>
            </a:endParaRPr>
          </a:p>
        </p:txBody>
      </p:sp>
      <p:sp>
        <p:nvSpPr>
          <p:cNvPr id="7" name="Content Placeholder 6">
            <a:extLst>
              <a:ext uri="{FF2B5EF4-FFF2-40B4-BE49-F238E27FC236}">
                <a16:creationId xmlns:a16="http://schemas.microsoft.com/office/drawing/2014/main" id="{FA392ADA-D2C1-C14F-F80A-BC4D8EB0DC91}"/>
              </a:ext>
            </a:extLst>
          </p:cNvPr>
          <p:cNvSpPr>
            <a:spLocks noGrp="1"/>
          </p:cNvSpPr>
          <p:nvPr>
            <p:ph type="body" sz="quarter" idx="19"/>
          </p:nvPr>
        </p:nvSpPr>
        <p:spPr>
          <a:xfrm>
            <a:off x="360000" y="2257829"/>
            <a:ext cx="5736000" cy="4796634"/>
          </a:xfrm>
        </p:spPr>
        <p:txBody>
          <a:bodyPr wrap="square">
            <a:spAutoFit/>
          </a:bodyPr>
          <a:lstStyle/>
          <a:p>
            <a:pPr marL="342900" indent="-342900">
              <a:spcBef>
                <a:spcPts val="1200"/>
              </a:spcBef>
              <a:spcAft>
                <a:spcPts val="600"/>
              </a:spcAft>
              <a:buFont typeface="+mj-lt"/>
              <a:buAutoNum type="arabicPeriod"/>
            </a:pPr>
            <a:r>
              <a:rPr lang="en-AU" sz="1800" dirty="0">
                <a:effectLst/>
                <a:ea typeface="Calibri" panose="020F0502020204030204" pitchFamily="34" charset="0"/>
              </a:rPr>
              <a:t>Listen to the rehearsed student sample.</a:t>
            </a:r>
          </a:p>
          <a:p>
            <a:pPr marL="342900" indent="-342900">
              <a:spcBef>
                <a:spcPts val="1200"/>
              </a:spcBef>
              <a:spcAft>
                <a:spcPts val="600"/>
              </a:spcAft>
              <a:buFont typeface="+mj-lt"/>
              <a:buAutoNum type="arabicPeriod"/>
            </a:pPr>
            <a:r>
              <a:rPr lang="en-AU" sz="1800" dirty="0">
                <a:effectLst/>
                <a:ea typeface="Calibri" panose="020F0502020204030204" pitchFamily="34" charset="0"/>
              </a:rPr>
              <a:t>Look back over </a:t>
            </a:r>
            <a:r>
              <a:rPr lang="en-AU" sz="1800" b="1" dirty="0">
                <a:effectLst/>
                <a:ea typeface="Calibri" panose="020F0502020204030204" pitchFamily="34" charset="0"/>
              </a:rPr>
              <a:t>Phase 4,  activity 8 – feedback templates </a:t>
            </a:r>
            <a:r>
              <a:rPr lang="en-AU" sz="1800" dirty="0">
                <a:ea typeface="Calibri" panose="020F0502020204030204" pitchFamily="34" charset="0"/>
              </a:rPr>
              <a:t>and reflect: h</a:t>
            </a:r>
            <a:r>
              <a:rPr lang="en-AU" sz="1800" dirty="0">
                <a:effectLst/>
                <a:ea typeface="Calibri" panose="020F0502020204030204" pitchFamily="34" charset="0"/>
              </a:rPr>
              <a:t>as any of your feedback been incorporated? What could still be improved (voice projection, vocal variety, word stress or </a:t>
            </a:r>
            <a:r>
              <a:rPr lang="en-AU" sz="1800" dirty="0">
                <a:ea typeface="Calibri" panose="020F0502020204030204" pitchFamily="34" charset="0"/>
              </a:rPr>
              <a:t>e</a:t>
            </a:r>
            <a:r>
              <a:rPr lang="en-AU" sz="1800" dirty="0">
                <a:effectLst/>
                <a:ea typeface="Calibri" panose="020F0502020204030204" pitchFamily="34" charset="0"/>
              </a:rPr>
              <a:t>motive delivery)?</a:t>
            </a:r>
          </a:p>
          <a:p>
            <a:pPr marL="342900" indent="-342900">
              <a:spcBef>
                <a:spcPts val="1200"/>
              </a:spcBef>
              <a:spcAft>
                <a:spcPts val="600"/>
              </a:spcAft>
              <a:buFont typeface="+mj-lt"/>
              <a:buAutoNum type="arabicPeriod"/>
            </a:pPr>
            <a:r>
              <a:rPr lang="en-AU" sz="1800" dirty="0">
                <a:effectLst/>
                <a:ea typeface="Calibri" panose="020F0502020204030204" pitchFamily="34" charset="0"/>
              </a:rPr>
              <a:t>Reflection – how would you incorporate body language into this speech to complement the delivery?</a:t>
            </a:r>
          </a:p>
          <a:p>
            <a:pPr marL="342900" indent="-342900">
              <a:spcBef>
                <a:spcPts val="1200"/>
              </a:spcBef>
              <a:spcAft>
                <a:spcPts val="600"/>
              </a:spcAft>
              <a:buFont typeface="+mj-lt"/>
              <a:buAutoNum type="arabicPeriod"/>
            </a:pPr>
            <a:endParaRPr lang="en-AU" sz="1800" dirty="0">
              <a:effectLst/>
              <a:ea typeface="Calibri" panose="020F0502020204030204" pitchFamily="34" charset="0"/>
            </a:endParaRPr>
          </a:p>
        </p:txBody>
      </p:sp>
      <p:pic>
        <p:nvPicPr>
          <p:cNvPr id="3" name="Picture 2">
            <a:hlinkClick r:id="rId5"/>
            <a:extLst>
              <a:ext uri="{FF2B5EF4-FFF2-40B4-BE49-F238E27FC236}">
                <a16:creationId xmlns:a16="http://schemas.microsoft.com/office/drawing/2014/main" id="{679FBA3F-5BC9-CAA8-99B1-632A2227F212}"/>
              </a:ext>
              <a:ext uri="{C183D7F6-B498-43B3-948B-1728B52AA6E4}">
                <adec:decorative xmlns:adec="http://schemas.microsoft.com/office/drawing/2017/decorative" val="1"/>
              </a:ext>
            </a:extLst>
          </p:cNvPr>
          <p:cNvPicPr/>
          <p:nvPr/>
        </p:nvPicPr>
        <p:blipFill rotWithShape="1">
          <a:blip r:embed="rId6">
            <a:extLst>
              <a:ext uri="{28A0092B-C50C-407E-A947-70E740481C1C}">
                <a14:useLocalDpi xmlns:a14="http://schemas.microsoft.com/office/drawing/2010/main" val="0"/>
              </a:ext>
            </a:extLst>
          </a:blip>
          <a:srcRect t="8910" b="9246"/>
          <a:stretch/>
        </p:blipFill>
        <p:spPr>
          <a:xfrm>
            <a:off x="5461784" y="1690906"/>
            <a:ext cx="6923026" cy="4112088"/>
          </a:xfrm>
          <a:prstGeom prst="rect">
            <a:avLst/>
          </a:prstGeom>
        </p:spPr>
      </p:pic>
      <p:pic>
        <p:nvPicPr>
          <p:cNvPr id="6" name="speak-the-speech-b-sample-response-after-peer-feedback">
            <a:hlinkClick r:id="" action="ppaction://media"/>
            <a:extLst>
              <a:ext uri="{FF2B5EF4-FFF2-40B4-BE49-F238E27FC236}">
                <a16:creationId xmlns:a16="http://schemas.microsoft.com/office/drawing/2014/main" id="{E36BCEB5-0F4F-91F0-6EF3-537DAECA6A9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91676" y="2225952"/>
            <a:ext cx="2863242" cy="2863242"/>
          </a:xfrm>
          <a:prstGeom prst="rect">
            <a:avLst/>
          </a:prstGeom>
        </p:spPr>
      </p:pic>
      <p:sp>
        <p:nvSpPr>
          <p:cNvPr id="4" name="Slide Number Placeholder 3">
            <a:extLst>
              <a:ext uri="{FF2B5EF4-FFF2-40B4-BE49-F238E27FC236}">
                <a16:creationId xmlns:a16="http://schemas.microsoft.com/office/drawing/2014/main" id="{B7439BA0-F821-EC78-9500-197CC5673C4B}"/>
              </a:ext>
              <a:ext uri="{C183D7F6-B498-43B3-948B-1728B52AA6E4}">
                <adec:decorative xmlns:adec="http://schemas.microsoft.com/office/drawing/2017/decorative" val="1"/>
              </a:ext>
            </a:extLst>
          </p:cNvPr>
          <p:cNvSpPr>
            <a:spLocks noGrp="1"/>
          </p:cNvSpPr>
          <p:nvPr>
            <p:ph type="sldNum" sz="quarter" idx="14"/>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11</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777841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1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AB6ED5-ADAE-8AFF-731E-0C748E4FE381}"/>
              </a:ext>
            </a:extLst>
          </p:cNvPr>
          <p:cNvSpPr>
            <a:spLocks noGrp="1"/>
          </p:cNvSpPr>
          <p:nvPr>
            <p:ph type="title"/>
          </p:nvPr>
        </p:nvSpPr>
        <p:spPr/>
        <p:txBody>
          <a:bodyPr/>
          <a:lstStyle/>
          <a:p>
            <a:r>
              <a:rPr lang="en-AU" dirty="0"/>
              <a:t>What next…</a:t>
            </a:r>
            <a:br>
              <a:rPr lang="en-AU" dirty="0"/>
            </a:br>
            <a:endParaRPr lang="en-AU" dirty="0"/>
          </a:p>
        </p:txBody>
      </p:sp>
      <p:sp>
        <p:nvSpPr>
          <p:cNvPr id="5" name="Text Placeholder 4">
            <a:extLst>
              <a:ext uri="{FF2B5EF4-FFF2-40B4-BE49-F238E27FC236}">
                <a16:creationId xmlns:a16="http://schemas.microsoft.com/office/drawing/2014/main" id="{21670DEC-6FC6-E5FB-CBE1-26FD3DFB81D2}"/>
              </a:ext>
            </a:extLst>
          </p:cNvPr>
          <p:cNvSpPr>
            <a:spLocks noGrp="1"/>
          </p:cNvSpPr>
          <p:nvPr>
            <p:ph type="body" sz="quarter" idx="18"/>
          </p:nvPr>
        </p:nvSpPr>
        <p:spPr>
          <a:xfrm>
            <a:off x="360000" y="1439720"/>
            <a:ext cx="10080000" cy="310015"/>
          </a:xfrm>
        </p:spPr>
        <p:txBody>
          <a:bodyPr/>
          <a:lstStyle/>
          <a:p>
            <a:r>
              <a:rPr lang="en-AU" dirty="0"/>
              <a:t>Speak the speech</a:t>
            </a:r>
          </a:p>
        </p:txBody>
      </p:sp>
      <p:sp>
        <p:nvSpPr>
          <p:cNvPr id="7" name="TextBox 6">
            <a:extLst>
              <a:ext uri="{FF2B5EF4-FFF2-40B4-BE49-F238E27FC236}">
                <a16:creationId xmlns:a16="http://schemas.microsoft.com/office/drawing/2014/main" id="{727D81BE-4ECC-A317-75A2-222A46A70031}"/>
              </a:ext>
            </a:extLst>
          </p:cNvPr>
          <p:cNvSpPr txBox="1"/>
          <p:nvPr/>
        </p:nvSpPr>
        <p:spPr>
          <a:xfrm>
            <a:off x="360000" y="2190750"/>
            <a:ext cx="11201400" cy="780150"/>
          </a:xfrm>
          <a:prstGeom prst="rect">
            <a:avLst/>
          </a:prstGeom>
          <a:noFill/>
        </p:spPr>
        <p:txBody>
          <a:bodyPr wrap="square" lIns="0" tIns="0" rIns="0" bIns="0" rtlCol="0">
            <a:spAutoFit/>
          </a:bodyPr>
          <a:lstStyle/>
          <a:p>
            <a:pPr>
              <a:lnSpc>
                <a:spcPct val="150000"/>
              </a:lnSpc>
              <a:spcAft>
                <a:spcPts val="600"/>
              </a:spcAft>
            </a:pPr>
            <a:r>
              <a:rPr lang="en-AU" dirty="0"/>
              <a:t>Refer to the ‘Steps for success’ in the sample assessment notification. In addition, a range of activities and resources have been created to support the creation of the assessment speech:</a:t>
            </a:r>
          </a:p>
        </p:txBody>
      </p:sp>
      <p:sp>
        <p:nvSpPr>
          <p:cNvPr id="2" name="Content Placeholder 1">
            <a:extLst>
              <a:ext uri="{FF2B5EF4-FFF2-40B4-BE49-F238E27FC236}">
                <a16:creationId xmlns:a16="http://schemas.microsoft.com/office/drawing/2014/main" id="{655F5B74-7A3E-D448-C66D-CB16FDB87C55}"/>
              </a:ext>
            </a:extLst>
          </p:cNvPr>
          <p:cNvSpPr>
            <a:spLocks noGrp="1"/>
          </p:cNvSpPr>
          <p:nvPr>
            <p:ph idx="4294967295"/>
          </p:nvPr>
        </p:nvSpPr>
        <p:spPr>
          <a:xfrm>
            <a:off x="360000" y="3127375"/>
            <a:ext cx="11483975" cy="3033713"/>
          </a:xfrm>
        </p:spPr>
        <p:txBody>
          <a:bodyPr wrap="square" numCol="2">
            <a:noAutofit/>
          </a:bodyPr>
          <a:lstStyle/>
          <a:p>
            <a:pPr marL="285750" indent="-285750">
              <a:buFont typeface="Arial" panose="020B0604020202020204" pitchFamily="34" charset="0"/>
              <a:buChar char="•"/>
            </a:pPr>
            <a:r>
              <a:rPr lang="en-AU" sz="1800" dirty="0"/>
              <a:t>Phase 6, resource 1 – evidence-based practice in assessment procedures</a:t>
            </a:r>
          </a:p>
          <a:p>
            <a:pPr marL="285750" indent="-285750">
              <a:buFont typeface="Arial" panose="020B0604020202020204" pitchFamily="34" charset="0"/>
              <a:buChar char="•"/>
            </a:pPr>
            <a:r>
              <a:rPr lang="en-AU" sz="1800" dirty="0"/>
              <a:t>Phase 6, resource 2 – task forms and features</a:t>
            </a:r>
          </a:p>
          <a:p>
            <a:pPr marL="285750" indent="-285750">
              <a:buFont typeface="Arial" panose="020B0604020202020204" pitchFamily="34" charset="0"/>
              <a:buChar char="•"/>
            </a:pPr>
            <a:r>
              <a:rPr lang="en-AU" sz="1800" dirty="0"/>
              <a:t>Phase 6, resource 6 – the research process</a:t>
            </a:r>
          </a:p>
          <a:p>
            <a:pPr marL="285750" indent="-285750">
              <a:buFont typeface="Arial" panose="020B0604020202020204" pitchFamily="34" charset="0"/>
              <a:buChar char="•"/>
            </a:pPr>
            <a:r>
              <a:rPr lang="en-AU" sz="1800" dirty="0"/>
              <a:t>Phase 6, resource 8 – using palm cards</a:t>
            </a:r>
          </a:p>
          <a:p>
            <a:pPr marL="285750" indent="-285750">
              <a:buFont typeface="Arial" panose="020B0604020202020204" pitchFamily="34" charset="0"/>
              <a:buChar char="•"/>
            </a:pPr>
            <a:r>
              <a:rPr lang="en-AU" sz="1800" dirty="0"/>
              <a:t>Phase 6, resource 10 – structured rehearsal strategy </a:t>
            </a:r>
          </a:p>
          <a:p>
            <a:pPr marL="285750" indent="-285750">
              <a:buFont typeface="Arial" panose="020B0604020202020204" pitchFamily="34" charset="0"/>
              <a:buChar char="•"/>
            </a:pPr>
            <a:r>
              <a:rPr lang="en-AU" sz="1800" dirty="0"/>
              <a:t>Phase 6, activity 1 – research guiding questions</a:t>
            </a:r>
          </a:p>
          <a:p>
            <a:pPr marL="285750" indent="-285750">
              <a:buFont typeface="Arial" panose="020B0604020202020204" pitchFamily="34" charset="0"/>
              <a:buChar char="•"/>
            </a:pPr>
            <a:r>
              <a:rPr lang="en-AU" sz="1800" dirty="0"/>
              <a:t>Phase 6, activity 2 – what’s your line of argument? </a:t>
            </a:r>
          </a:p>
          <a:p>
            <a:pPr marL="285750" indent="-285750">
              <a:buFont typeface="Arial" panose="020B0604020202020204" pitchFamily="34" charset="0"/>
              <a:buChar char="•"/>
            </a:pPr>
            <a:r>
              <a:rPr lang="en-AU" sz="1800" dirty="0"/>
              <a:t>Phase 4,  activity 8 – feedback templates  </a:t>
            </a:r>
          </a:p>
          <a:p>
            <a:pPr marL="285750" indent="-285750">
              <a:buFont typeface="Arial" panose="020B0604020202020204" pitchFamily="34" charset="0"/>
              <a:buChar char="•"/>
            </a:pPr>
            <a:endParaRPr lang="en-AU" sz="1800" dirty="0"/>
          </a:p>
        </p:txBody>
      </p:sp>
      <p:sp>
        <p:nvSpPr>
          <p:cNvPr id="3" name="Slide Number Placeholder 2">
            <a:extLst>
              <a:ext uri="{FF2B5EF4-FFF2-40B4-BE49-F238E27FC236}">
                <a16:creationId xmlns:a16="http://schemas.microsoft.com/office/drawing/2014/main" id="{6FB8EAFF-BF10-38FD-ADF0-6C67B0B2219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a:t>
            </a:fld>
            <a:endParaRPr lang="en-AU" dirty="0"/>
          </a:p>
        </p:txBody>
      </p:sp>
    </p:spTree>
    <p:extLst>
      <p:ext uri="{BB962C8B-B14F-4D97-AF65-F5344CB8AC3E}">
        <p14:creationId xmlns:p14="http://schemas.microsoft.com/office/powerpoint/2010/main" val="1863436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6B92B3-58A6-F762-1F63-33F01FB50899}"/>
              </a:ext>
            </a:extLst>
          </p:cNvPr>
          <p:cNvSpPr>
            <a:spLocks noGrp="1"/>
          </p:cNvSpPr>
          <p:nvPr>
            <p:ph type="title"/>
          </p:nvPr>
        </p:nvSpPr>
        <p:spPr/>
        <p:txBody>
          <a:bodyPr/>
          <a:lstStyle/>
          <a:p>
            <a:r>
              <a:rPr lang="en-US" dirty="0"/>
              <a:t>References</a:t>
            </a:r>
          </a:p>
        </p:txBody>
      </p:sp>
      <p:sp>
        <p:nvSpPr>
          <p:cNvPr id="5" name="TextBox 4">
            <a:extLst>
              <a:ext uri="{FF2B5EF4-FFF2-40B4-BE49-F238E27FC236}">
                <a16:creationId xmlns:a16="http://schemas.microsoft.com/office/drawing/2014/main" id="{382D5ADC-38A2-7DD5-5533-738925BA5BF3}"/>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2">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3">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latin typeface="Public Sans Light"/>
                <a:ea typeface="+mn-ea"/>
                <a:cs typeface="+mn-cs"/>
              </a:rPr>
              <a:t> </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4">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a:t>
            </a:r>
          </a:p>
        </p:txBody>
      </p:sp>
      <p:sp>
        <p:nvSpPr>
          <p:cNvPr id="2" name="Slide Number Placeholder 1">
            <a:extLst>
              <a:ext uri="{FF2B5EF4-FFF2-40B4-BE49-F238E27FC236}">
                <a16:creationId xmlns:a16="http://schemas.microsoft.com/office/drawing/2014/main" id="{C854E185-946D-ED3A-B5E5-381068C3036A}"/>
              </a:ext>
            </a:extLst>
          </p:cNvPr>
          <p:cNvSpPr>
            <a:spLocks noGrp="1"/>
          </p:cNvSpPr>
          <p:nvPr>
            <p:ph type="sldNum" sz="quarter" idx="10"/>
          </p:nvPr>
        </p:nvSpPr>
        <p:spPr/>
        <p:txBody>
          <a:bodyPr/>
          <a:lstStyle/>
          <a:p>
            <a:fld id="{10A01DC5-1685-4615-8240-15192985C6A2}" type="slidenum">
              <a:rPr lang="en-AU" smtClean="0"/>
              <a:pPr/>
              <a:t>13</a:t>
            </a:fld>
            <a:endParaRPr lang="en-AU"/>
          </a:p>
        </p:txBody>
      </p:sp>
    </p:spTree>
    <p:extLst>
      <p:ext uri="{BB962C8B-B14F-4D97-AF65-F5344CB8AC3E}">
        <p14:creationId xmlns:p14="http://schemas.microsoft.com/office/powerpoint/2010/main" val="1022772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3FCC-D5F4-2A9E-D546-4CFD56D3A43D}"/>
              </a:ext>
            </a:extLst>
          </p:cNvPr>
          <p:cNvSpPr>
            <a:spLocks noGrp="1"/>
          </p:cNvSpPr>
          <p:nvPr>
            <p:ph type="title"/>
          </p:nvPr>
        </p:nvSpPr>
        <p:spPr>
          <a:xfrm>
            <a:off x="360000" y="360000"/>
            <a:ext cx="10080000" cy="537467"/>
          </a:xfrm>
        </p:spPr>
        <p:txBody>
          <a:bodyPr/>
          <a:lstStyle/>
          <a:p>
            <a:r>
              <a:rPr lang="en-AU" dirty="0">
                <a:solidFill>
                  <a:schemeClr val="bg1"/>
                </a:solidFill>
              </a:rPr>
              <a:t>Copyright</a:t>
            </a:r>
          </a:p>
        </p:txBody>
      </p:sp>
      <p:sp>
        <p:nvSpPr>
          <p:cNvPr id="5" name="Text Placeholder 4">
            <a:extLst>
              <a:ext uri="{FF2B5EF4-FFF2-40B4-BE49-F238E27FC236}">
                <a16:creationId xmlns:a16="http://schemas.microsoft.com/office/drawing/2014/main" id="{D474E811-4B36-F17B-4C02-2091063AF943}"/>
              </a:ext>
            </a:extLst>
          </p:cNvPr>
          <p:cNvSpPr>
            <a:spLocks noGrp="1"/>
          </p:cNvSpPr>
          <p:nvPr>
            <p:ph type="body" sz="quarter" idx="18"/>
          </p:nvPr>
        </p:nvSpPr>
        <p:spPr>
          <a:xfrm>
            <a:off x="360000" y="981264"/>
            <a:ext cx="10080000" cy="310015"/>
          </a:xfrm>
        </p:spPr>
        <p:txBody>
          <a:bodyPr/>
          <a:lstStyle/>
          <a:p>
            <a:r>
              <a:rPr lang="en-AU" dirty="0">
                <a:hlinkClick r:id="rId3">
                  <a:extLst>
                    <a:ext uri="{A12FA001-AC4F-418D-AE19-62706E023703}">
                      <ahyp:hlinkClr xmlns:ahyp="http://schemas.microsoft.com/office/drawing/2018/hyperlinkcolor" val="tx"/>
                    </a:ext>
                  </a:extLst>
                </a:hlinkClick>
              </a:rPr>
              <a:t>© State of New South Wales (Department of Education</a:t>
            </a:r>
            <a:r>
              <a:rPr lang="en-AU">
                <a:hlinkClick r:id="rId3">
                  <a:extLst>
                    <a:ext uri="{A12FA001-AC4F-418D-AE19-62706E023703}">
                      <ahyp:hlinkClr xmlns:ahyp="http://schemas.microsoft.com/office/drawing/2018/hyperlinkcolor" val="tx"/>
                    </a:ext>
                  </a:extLst>
                </a:hlinkClick>
              </a:rPr>
              <a:t>), 2024 </a:t>
            </a:r>
            <a:endParaRPr lang="en-AU" dirty="0"/>
          </a:p>
        </p:txBody>
      </p:sp>
      <p:sp>
        <p:nvSpPr>
          <p:cNvPr id="3" name="Content Placeholder 2">
            <a:extLst>
              <a:ext uri="{FF2B5EF4-FFF2-40B4-BE49-F238E27FC236}">
                <a16:creationId xmlns:a16="http://schemas.microsoft.com/office/drawing/2014/main" id="{7EAA4023-2429-765F-D84F-564DD266806A}"/>
              </a:ext>
            </a:extLst>
          </p:cNvPr>
          <p:cNvSpPr>
            <a:spLocks noGrp="1"/>
          </p:cNvSpPr>
          <p:nvPr>
            <p:ph idx="4294967295"/>
          </p:nvPr>
        </p:nvSpPr>
        <p:spPr>
          <a:xfrm>
            <a:off x="360000" y="1374775"/>
            <a:ext cx="11472862" cy="5051425"/>
          </a:xfrm>
        </p:spPr>
        <p:txBody>
          <a:bodyPr/>
          <a:lstStyle/>
          <a:p>
            <a:pPr>
              <a:lnSpc>
                <a:spcPct val="150000"/>
              </a:lnSpc>
              <a:spcAft>
                <a:spcPts val="600"/>
              </a:spcAft>
            </a:pPr>
            <a:r>
              <a:rPr lang="en-AU" sz="1200" b="0" i="0" dirty="0">
                <a:solidFill>
                  <a:schemeClr val="bg1"/>
                </a:solidFill>
                <a:effectLst/>
              </a:rPr>
              <a:t>The copyright material published in this resource is subject to the </a:t>
            </a:r>
            <a:r>
              <a:rPr lang="en-AU" sz="1200" b="0" i="1" dirty="0">
                <a:solidFill>
                  <a:schemeClr val="bg1"/>
                </a:solidFill>
                <a:effectLst/>
              </a:rPr>
              <a:t>Copyright Act 1968</a:t>
            </a:r>
            <a:r>
              <a:rPr lang="en-AU" sz="1200" b="0" i="0" dirty="0">
                <a:solidFill>
                  <a:schemeClr val="bg1"/>
                </a:solidFill>
                <a:effectLst/>
              </a:rPr>
              <a:t> (</a:t>
            </a:r>
            <a:r>
              <a:rPr lang="en-AU" sz="1200" b="0" i="0" dirty="0" err="1">
                <a:solidFill>
                  <a:schemeClr val="bg1"/>
                </a:solidFill>
                <a:effectLst/>
              </a:rPr>
              <a:t>Cth</a:t>
            </a:r>
            <a:r>
              <a:rPr lang="en-AU" sz="1200" b="0" i="0" dirty="0">
                <a:solidFill>
                  <a:schemeClr val="bg1"/>
                </a:solidFill>
                <a:effectLst/>
              </a:rPr>
              <a:t>) and is owned by the NSW Department of Education or, where indicated, by a party other than the NSW Department of Education (third-party material). </a:t>
            </a:r>
          </a:p>
          <a:p>
            <a:pPr>
              <a:lnSpc>
                <a:spcPct val="150000"/>
              </a:lnSpc>
              <a:spcAft>
                <a:spcPts val="600"/>
              </a:spcAft>
            </a:pPr>
            <a:r>
              <a:rPr lang="en-AU" sz="1200" b="0" i="0" dirty="0">
                <a:solidFill>
                  <a:schemeClr val="bg1"/>
                </a:solidFill>
                <a:effectLst/>
              </a:rPr>
              <a:t>Copyright material available in this resource and owned by the NSW Department of Education is licensed under a </a:t>
            </a:r>
            <a:r>
              <a:rPr lang="en-AU" sz="1200" b="0" i="0" u="sng" strike="noStrike" dirty="0">
                <a:solidFill>
                  <a:schemeClr val="accent4"/>
                </a:solidFill>
                <a:effectLst/>
                <a:hlinkClick r:id="rId4">
                  <a:extLst>
                    <a:ext uri="{A12FA001-AC4F-418D-AE19-62706E023703}">
                      <ahyp:hlinkClr xmlns:ahyp="http://schemas.microsoft.com/office/drawing/2018/hyperlinkcolor" val="tx"/>
                    </a:ext>
                  </a:extLst>
                </a:hlinkClick>
              </a:rPr>
              <a:t>Creative Commons Attribution 4.0 International (CC BY 4.0) licence</a:t>
            </a:r>
            <a:r>
              <a:rPr lang="en-AU" sz="1200" b="0" i="0" dirty="0">
                <a:solidFill>
                  <a:schemeClr val="bg1"/>
                </a:solidFill>
                <a:effectLst/>
              </a:rPr>
              <a:t>.</a:t>
            </a:r>
            <a:r>
              <a:rPr lang="en-AU" sz="1200" b="0" i="0" dirty="0">
                <a:solidFill>
                  <a:schemeClr val="accent4"/>
                </a:solidFill>
                <a:effectLst/>
              </a:rPr>
              <a:t> </a:t>
            </a:r>
            <a:endParaRPr lang="en-AU" sz="1200" dirty="0">
              <a:solidFill>
                <a:schemeClr val="accent4"/>
              </a:solidFill>
            </a:endParaRPr>
          </a:p>
          <a:p>
            <a:pPr algn="l" rtl="0" fontAlgn="base">
              <a:lnSpc>
                <a:spcPct val="150000"/>
              </a:lnSpc>
              <a:spcAft>
                <a:spcPts val="600"/>
              </a:spcAft>
            </a:pPr>
            <a:r>
              <a:rPr lang="en-AU" sz="1200" b="0" i="0" dirty="0">
                <a:solidFill>
                  <a:schemeClr val="bg1"/>
                </a:solidFill>
                <a:effectLst/>
              </a:rPr>
              <a:t>This licence allows you to share and adapt the material for any purpose, even commercially. </a:t>
            </a:r>
          </a:p>
          <a:p>
            <a:pPr algn="l" rtl="0" fontAlgn="base">
              <a:lnSpc>
                <a:spcPct val="150000"/>
              </a:lnSpc>
              <a:spcAft>
                <a:spcPts val="600"/>
              </a:spcAft>
            </a:pPr>
            <a:r>
              <a:rPr lang="en-AU" sz="1200" b="0" i="0" dirty="0">
                <a:solidFill>
                  <a:schemeClr val="bg1"/>
                </a:solidFill>
                <a:effectLst/>
              </a:rPr>
              <a:t>Attribution should be given to © State of New South Wales (Department of Education), 2023. </a:t>
            </a:r>
          </a:p>
          <a:p>
            <a:pPr algn="l" rtl="0" fontAlgn="base">
              <a:lnSpc>
                <a:spcPct val="150000"/>
              </a:lnSpc>
              <a:spcAft>
                <a:spcPts val="0"/>
              </a:spcAft>
            </a:pPr>
            <a:r>
              <a:rPr lang="en-AU" sz="1200" b="0" i="0" dirty="0">
                <a:solidFill>
                  <a:schemeClr val="bg1"/>
                </a:solidFill>
                <a:effectLst/>
              </a:rPr>
              <a:t>Material in this resource not available under a Creative Commons licence: </a:t>
            </a:r>
          </a:p>
          <a:p>
            <a:pPr marL="285750" indent="-285750" algn="l" rtl="0" fontAlgn="base">
              <a:lnSpc>
                <a:spcPct val="150000"/>
              </a:lnSpc>
              <a:spcAft>
                <a:spcPts val="0"/>
              </a:spcAft>
              <a:buFont typeface="Arial" panose="020B0604020202020204" pitchFamily="34" charset="0"/>
              <a:buChar char="•"/>
            </a:pPr>
            <a:r>
              <a:rPr lang="en-AU" sz="1200" b="0" i="0" dirty="0">
                <a:solidFill>
                  <a:schemeClr val="bg1"/>
                </a:solidFill>
                <a:effectLst/>
              </a:rPr>
              <a:t>the NSW Department of Education logo, other logos and trademark-protected material </a:t>
            </a:r>
          </a:p>
          <a:p>
            <a:pPr marL="285750" indent="-285750" algn="l" rtl="0" fontAlgn="base">
              <a:lnSpc>
                <a:spcPct val="150000"/>
              </a:lnSpc>
              <a:spcAft>
                <a:spcPts val="0"/>
              </a:spcAft>
              <a:buFont typeface="Arial" panose="020B0604020202020204" pitchFamily="34" charset="0"/>
              <a:buChar char="•"/>
            </a:pPr>
            <a:r>
              <a:rPr lang="en-AU" sz="1200" b="0" i="0" dirty="0">
                <a:solidFill>
                  <a:schemeClr val="bg1"/>
                </a:solidFill>
                <a:effectLst/>
              </a:rPr>
              <a:t>material owned by a third party that has been reproduced with permission. You will need to obtain permission from the third party to reuse its material. </a:t>
            </a:r>
          </a:p>
          <a:p>
            <a:pPr algn="l" rtl="0" fontAlgn="base">
              <a:lnSpc>
                <a:spcPct val="150000"/>
              </a:lnSpc>
              <a:spcBef>
                <a:spcPts val="1200"/>
              </a:spcBef>
              <a:spcAft>
                <a:spcPts val="600"/>
              </a:spcAft>
            </a:pPr>
            <a:r>
              <a:rPr lang="en-AU" sz="1200" b="1" i="0" dirty="0">
                <a:solidFill>
                  <a:schemeClr val="bg1"/>
                </a:solidFill>
                <a:effectLst/>
                <a:latin typeface="+mj-lt"/>
              </a:rPr>
              <a:t>Links to third-party material and websites </a:t>
            </a:r>
          </a:p>
          <a:p>
            <a:pPr marL="285750" indent="-285750" algn="l" rtl="0" fontAlgn="base">
              <a:lnSpc>
                <a:spcPct val="150000"/>
              </a:lnSpc>
              <a:spcAft>
                <a:spcPts val="600"/>
              </a:spcAft>
              <a:buFont typeface="Arial" panose="020B0604020202020204" pitchFamily="34" charset="0"/>
              <a:buChar char="•"/>
            </a:pPr>
            <a:r>
              <a:rPr lang="en-AU" sz="1200" b="0" i="0" dirty="0">
                <a:solidFill>
                  <a:schemeClr val="bg1"/>
                </a:solidFill>
                <a:effectLs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 </a:t>
            </a:r>
          </a:p>
          <a:p>
            <a:pPr marL="285750" indent="-285750" algn="l" rtl="0" fontAlgn="base">
              <a:lnSpc>
                <a:spcPct val="150000"/>
              </a:lnSpc>
              <a:spcAft>
                <a:spcPts val="600"/>
              </a:spcAft>
              <a:buFont typeface="Arial" panose="020B0604020202020204" pitchFamily="34" charset="0"/>
              <a:buChar char="•"/>
            </a:pPr>
            <a:r>
              <a:rPr lang="en-AU" sz="1200" b="0" i="0" dirty="0">
                <a:solidFill>
                  <a:schemeClr val="bg1"/>
                </a:solidFill>
                <a:effectLst/>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Copyright Act 1968 (</a:t>
            </a:r>
            <a:r>
              <a:rPr lang="en-AU" sz="1200" b="0" i="0" dirty="0" err="1">
                <a:solidFill>
                  <a:schemeClr val="bg1"/>
                </a:solidFill>
                <a:effectLst/>
              </a:rPr>
              <a:t>Cth</a:t>
            </a:r>
            <a:r>
              <a:rPr lang="en-AU" sz="1200" b="0" i="0" dirty="0">
                <a:solidFill>
                  <a:schemeClr val="bg1"/>
                </a:solidFill>
                <a:effectLst/>
              </a:rPr>
              <a:t>). The department accepts no responsibility for content on third-party websites. </a:t>
            </a:r>
          </a:p>
        </p:txBody>
      </p:sp>
    </p:spTree>
    <p:extLst>
      <p:ext uri="{BB962C8B-B14F-4D97-AF65-F5344CB8AC3E}">
        <p14:creationId xmlns:p14="http://schemas.microsoft.com/office/powerpoint/2010/main" val="3516564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882AD1-EB00-44C4-91C4-895F292B77FC}"/>
              </a:ext>
            </a:extLst>
          </p:cNvPr>
          <p:cNvSpPr>
            <a:spLocks noGrp="1"/>
          </p:cNvSpPr>
          <p:nvPr>
            <p:ph type="title"/>
          </p:nvPr>
        </p:nvSpPr>
        <p:spPr>
          <a:xfrm>
            <a:off x="5400000" y="360000"/>
            <a:ext cx="5400000" cy="1008000"/>
          </a:xfrm>
        </p:spPr>
        <p:txBody>
          <a:bodyPr/>
          <a:lstStyle/>
          <a:p>
            <a:r>
              <a:rPr lang="en-AU" dirty="0"/>
              <a:t>Acknowledgement of Country</a:t>
            </a:r>
          </a:p>
        </p:txBody>
      </p:sp>
      <p:sp>
        <p:nvSpPr>
          <p:cNvPr id="4" name="Text Placeholder 3">
            <a:extLst>
              <a:ext uri="{FF2B5EF4-FFF2-40B4-BE49-F238E27FC236}">
                <a16:creationId xmlns:a16="http://schemas.microsoft.com/office/drawing/2014/main" id="{93614B04-63BF-42AD-AD2E-E5927BC95FF2}"/>
              </a:ext>
            </a:extLst>
          </p:cNvPr>
          <p:cNvSpPr>
            <a:spLocks noGrp="1"/>
          </p:cNvSpPr>
          <p:nvPr>
            <p:ph type="body" sz="quarter" idx="14"/>
          </p:nvPr>
        </p:nvSpPr>
        <p:spPr>
          <a:xfrm>
            <a:off x="5400000" y="1800225"/>
            <a:ext cx="6408000" cy="4140000"/>
          </a:xfrm>
        </p:spPr>
        <p:txBody>
          <a:bodyPr>
            <a:spAutoFit/>
          </a:bodyPr>
          <a:lstStyle/>
          <a:p>
            <a:pPr>
              <a:lnSpc>
                <a:spcPct val="150000"/>
              </a:lnSpc>
            </a:pPr>
            <a:r>
              <a:rPr lang="en-AU" dirty="0"/>
              <a:t>We recognise the Ongoing Custodians of the lands and waterways where we work and live. We pay respect to Elders past and present as ongoing teachers of knowledge, </a:t>
            </a:r>
            <a:r>
              <a:rPr lang="en-AU" dirty="0" err="1"/>
              <a:t>songlines</a:t>
            </a:r>
            <a:r>
              <a:rPr lang="en-AU" dirty="0"/>
              <a:t> and stories. </a:t>
            </a:r>
          </a:p>
          <a:p>
            <a:pPr>
              <a:lnSpc>
                <a:spcPct val="150000"/>
              </a:lnSpc>
            </a:pPr>
            <a:r>
              <a:rPr lang="en-AU" dirty="0"/>
              <a:t>We strive to ensure every Aboriginal and Torres Strait Islander learner in NSW achieves their potential through education.</a:t>
            </a:r>
          </a:p>
        </p:txBody>
      </p:sp>
      <p:sp>
        <p:nvSpPr>
          <p:cNvPr id="8" name="Text Placeholder 7">
            <a:extLst>
              <a:ext uri="{FF2B5EF4-FFF2-40B4-BE49-F238E27FC236}">
                <a16:creationId xmlns:a16="http://schemas.microsoft.com/office/drawing/2014/main" id="{61A390EF-92D0-22E0-CD71-8AF994C3B704}"/>
              </a:ext>
              <a:ext uri="{C183D7F6-B498-43B3-948B-1728B52AA6E4}">
                <adec:decorative xmlns:adec="http://schemas.microsoft.com/office/drawing/2017/decorative" val="1"/>
              </a:ext>
            </a:extLst>
          </p:cNvPr>
          <p:cNvSpPr>
            <a:spLocks noGrp="1"/>
          </p:cNvSpPr>
          <p:nvPr>
            <p:ph type="body" sz="quarter" idx="15"/>
          </p:nvPr>
        </p:nvSpPr>
        <p:spPr>
          <a:xfrm>
            <a:off x="5400000" y="5976000"/>
            <a:ext cx="6407999" cy="360000"/>
          </a:xfrm>
        </p:spPr>
        <p:txBody>
          <a:bodyPr/>
          <a:lstStyle/>
          <a:p>
            <a:pPr>
              <a:lnSpc>
                <a:spcPct val="150000"/>
              </a:lnSpc>
            </a:pPr>
            <a:r>
              <a:rPr lang="en-AU" dirty="0"/>
              <a:t>‘Ochre Eyes’ created by Lilianna from Winmalee High School on </a:t>
            </a:r>
            <a:r>
              <a:rPr lang="en-AU" dirty="0" err="1"/>
              <a:t>Darug</a:t>
            </a:r>
            <a:r>
              <a:rPr lang="en-AU" dirty="0"/>
              <a:t> Country as part of 2020 Schools Reconciliation Challenge.</a:t>
            </a:r>
          </a:p>
        </p:txBody>
      </p:sp>
      <p:pic>
        <p:nvPicPr>
          <p:cNvPr id="5" name="Picture 4" descr="‘Ochre Eyes’ created by Lilianna from Winmalee High School on Darug Country as part of 2020 Schools Reconciliation Challenge.">
            <a:extLst>
              <a:ext uri="{FF2B5EF4-FFF2-40B4-BE49-F238E27FC236}">
                <a16:creationId xmlns:a16="http://schemas.microsoft.com/office/drawing/2014/main" id="{F059092D-A610-7EB6-457D-60A584B7169F}"/>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5057030" cy="6858000"/>
          </a:xfrm>
          <a:prstGeom prst="rect">
            <a:avLst/>
          </a:prstGeom>
        </p:spPr>
      </p:pic>
      <p:sp>
        <p:nvSpPr>
          <p:cNvPr id="6" name="Slide Number Placeholder 5">
            <a:extLst>
              <a:ext uri="{FF2B5EF4-FFF2-40B4-BE49-F238E27FC236}">
                <a16:creationId xmlns:a16="http://schemas.microsoft.com/office/drawing/2014/main" id="{6FBD2E57-FAEE-4DD9-AA26-6A2BF267275D}"/>
              </a:ext>
              <a:ext uri="{C183D7F6-B498-43B3-948B-1728B52AA6E4}">
                <adec:decorative xmlns:adec="http://schemas.microsoft.com/office/drawing/2017/decorative" val="1"/>
              </a:ext>
            </a:extLst>
          </p:cNvPr>
          <p:cNvSpPr>
            <a:spLocks noGrp="1"/>
          </p:cNvSpPr>
          <p:nvPr>
            <p:ph type="sldNum" sz="quarter" idx="16"/>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405828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EA7DDE-94C2-1257-30B4-E3EC69E0649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dirty="0"/>
          </a:p>
        </p:txBody>
      </p:sp>
      <p:sp>
        <p:nvSpPr>
          <p:cNvPr id="2" name="Title 1">
            <a:extLst>
              <a:ext uri="{FF2B5EF4-FFF2-40B4-BE49-F238E27FC236}">
                <a16:creationId xmlns:a16="http://schemas.microsoft.com/office/drawing/2014/main" id="{8D91633C-5C70-A7DA-D12B-3C36EEF33522}"/>
              </a:ext>
            </a:extLst>
          </p:cNvPr>
          <p:cNvSpPr>
            <a:spLocks noGrp="1"/>
          </p:cNvSpPr>
          <p:nvPr>
            <p:ph type="title"/>
          </p:nvPr>
        </p:nvSpPr>
        <p:spPr>
          <a:xfrm>
            <a:off x="360000" y="360000"/>
            <a:ext cx="10080000" cy="545601"/>
          </a:xfrm>
        </p:spPr>
        <p:txBody>
          <a:bodyPr/>
          <a:lstStyle/>
          <a:p>
            <a:r>
              <a:rPr lang="en-AU" dirty="0"/>
              <a:t>Supporting effective peer editing – activity structure</a:t>
            </a:r>
          </a:p>
        </p:txBody>
      </p:sp>
      <p:sp>
        <p:nvSpPr>
          <p:cNvPr id="5" name="Text Placeholder 4">
            <a:extLst>
              <a:ext uri="{FF2B5EF4-FFF2-40B4-BE49-F238E27FC236}">
                <a16:creationId xmlns:a16="http://schemas.microsoft.com/office/drawing/2014/main" id="{9A1BFD2E-B393-AC14-0F39-7617F95990D8}"/>
              </a:ext>
            </a:extLst>
          </p:cNvPr>
          <p:cNvSpPr>
            <a:spLocks noGrp="1"/>
          </p:cNvSpPr>
          <p:nvPr>
            <p:ph type="body" sz="quarter" idx="18"/>
          </p:nvPr>
        </p:nvSpPr>
        <p:spPr>
          <a:xfrm>
            <a:off x="360000" y="1455483"/>
            <a:ext cx="10080000" cy="310015"/>
          </a:xfrm>
        </p:spPr>
        <p:txBody>
          <a:bodyPr/>
          <a:lstStyle/>
          <a:p>
            <a:r>
              <a:rPr lang="en-AU" dirty="0"/>
              <a:t>Oral storytelling is dead</a:t>
            </a:r>
            <a:endParaRPr lang="en-US" dirty="0"/>
          </a:p>
        </p:txBody>
      </p:sp>
      <p:sp>
        <p:nvSpPr>
          <p:cNvPr id="3" name="Content Placeholder 2">
            <a:extLst>
              <a:ext uri="{FF2B5EF4-FFF2-40B4-BE49-F238E27FC236}">
                <a16:creationId xmlns:a16="http://schemas.microsoft.com/office/drawing/2014/main" id="{7E3801E9-8E19-94EF-7674-23AB4ECC5EDD}"/>
              </a:ext>
            </a:extLst>
          </p:cNvPr>
          <p:cNvSpPr>
            <a:spLocks noGrp="1"/>
          </p:cNvSpPr>
          <p:nvPr>
            <p:ph idx="4294967295"/>
          </p:nvPr>
        </p:nvSpPr>
        <p:spPr>
          <a:xfrm>
            <a:off x="360000" y="2092213"/>
            <a:ext cx="11483975" cy="3888693"/>
          </a:xfrm>
        </p:spPr>
        <p:txBody>
          <a:bodyPr vert="horz" lIns="0" tIns="0" rIns="0" bIns="0" rtlCol="0" anchor="t">
            <a:spAutoFit/>
          </a:bodyPr>
          <a:lstStyle/>
          <a:p>
            <a:pPr marL="457200" indent="-457200">
              <a:buFont typeface="+mj-lt"/>
              <a:buAutoNum type="arabicPeriod"/>
            </a:pPr>
            <a:r>
              <a:rPr lang="en-AU" sz="1800" dirty="0"/>
              <a:t>Read over the vocal variation rehearsal strategies in </a:t>
            </a:r>
            <a:r>
              <a:rPr lang="en-AU" sz="1800" b="1" dirty="0"/>
              <a:t>Phase 6, resource 9 - rehearsal strategies</a:t>
            </a:r>
            <a:r>
              <a:rPr lang="en-AU" sz="1800" dirty="0"/>
              <a:t>, taking note of how using your voice can create engagement and interest in your audience.</a:t>
            </a:r>
            <a:endParaRPr lang="en-US" sz="1800" dirty="0"/>
          </a:p>
          <a:p>
            <a:pPr marL="457200" indent="-457200">
              <a:buAutoNum type="arabicPeriod"/>
            </a:pPr>
            <a:r>
              <a:rPr lang="en-AU" sz="1800" dirty="0"/>
              <a:t>Listen to the student sample of the unrehearsed speech ‘Oral storytelling is dead’ by John. </a:t>
            </a:r>
            <a:endParaRPr lang="en-AU" sz="1800" dirty="0">
              <a:solidFill>
                <a:srgbClr val="000000"/>
              </a:solidFill>
            </a:endParaRPr>
          </a:p>
          <a:p>
            <a:pPr marL="457200" indent="-457200">
              <a:buAutoNum type="arabicPeriod"/>
            </a:pPr>
            <a:r>
              <a:rPr lang="en-AU" sz="1800" dirty="0"/>
              <a:t>While you are listening, use </a:t>
            </a:r>
            <a:r>
              <a:rPr lang="en-AU" sz="1800" b="1" dirty="0"/>
              <a:t>Phase 4,  activity 8 – feedback templates </a:t>
            </a:r>
            <a:r>
              <a:rPr lang="en-AU" sz="1800" dirty="0"/>
              <a:t>to note areas for improvement.</a:t>
            </a:r>
          </a:p>
          <a:p>
            <a:pPr marL="457200" indent="-457200">
              <a:buAutoNum type="arabicPeriod"/>
            </a:pPr>
            <a:r>
              <a:rPr lang="en-AU" sz="1800" dirty="0"/>
              <a:t>Take notes individually during the speech, recording both strengths and weaknesses of the content and delivery of the speech.</a:t>
            </a:r>
          </a:p>
          <a:p>
            <a:pPr marL="457200" indent="-457200">
              <a:buFont typeface="+mj-lt"/>
              <a:buAutoNum type="arabicPeriod"/>
            </a:pPr>
            <a:r>
              <a:rPr lang="en-AU" sz="1800" dirty="0"/>
              <a:t>Reflection – how would you improve this speech if you were the speaker? Write a list of 3 areas for improvement and 3 areas that worked well.</a:t>
            </a:r>
          </a:p>
        </p:txBody>
      </p:sp>
    </p:spTree>
    <p:extLst>
      <p:ext uri="{BB962C8B-B14F-4D97-AF65-F5344CB8AC3E}">
        <p14:creationId xmlns:p14="http://schemas.microsoft.com/office/powerpoint/2010/main" val="3860092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6BE1D-D3A2-6A3B-D8EC-828BE25DDEC6}"/>
              </a:ext>
            </a:extLst>
          </p:cNvPr>
          <p:cNvSpPr>
            <a:spLocks noGrp="1"/>
          </p:cNvSpPr>
          <p:nvPr>
            <p:ph type="title"/>
          </p:nvPr>
        </p:nvSpPr>
        <p:spPr>
          <a:xfrm>
            <a:off x="360000" y="360000"/>
            <a:ext cx="10080000" cy="1084085"/>
          </a:xfrm>
        </p:spPr>
        <p:txBody>
          <a:bodyPr anchor="t">
            <a:noAutofit/>
          </a:bodyPr>
          <a:lstStyle/>
          <a:p>
            <a:r>
              <a:rPr lang="en-AU" dirty="0">
                <a:ea typeface="Calibri" panose="020F0502020204030204" pitchFamily="34" charset="0"/>
              </a:rPr>
              <a:t>First attempt before peer feedback – speaker: John – part 1</a:t>
            </a:r>
            <a:endParaRPr lang="en-US" dirty="0"/>
          </a:p>
        </p:txBody>
      </p:sp>
      <p:sp>
        <p:nvSpPr>
          <p:cNvPr id="5" name="Text Placeholder 4">
            <a:extLst>
              <a:ext uri="{FF2B5EF4-FFF2-40B4-BE49-F238E27FC236}">
                <a16:creationId xmlns:a16="http://schemas.microsoft.com/office/drawing/2014/main" id="{35E4DDFF-A2E0-B5BC-F921-CE584F8E8BDD}"/>
              </a:ext>
            </a:extLst>
          </p:cNvPr>
          <p:cNvSpPr>
            <a:spLocks noGrp="1"/>
          </p:cNvSpPr>
          <p:nvPr>
            <p:ph type="body" sz="quarter" idx="18"/>
          </p:nvPr>
        </p:nvSpPr>
        <p:spPr>
          <a:xfrm>
            <a:off x="360000" y="1711099"/>
            <a:ext cx="10080000" cy="310015"/>
          </a:xfrm>
        </p:spPr>
        <p:txBody>
          <a:bodyPr anchor="b">
            <a:noAutofit/>
          </a:bodyPr>
          <a:lstStyle/>
          <a:p>
            <a:pPr>
              <a:spcBef>
                <a:spcPts val="1200"/>
              </a:spcBef>
              <a:spcAft>
                <a:spcPts val="600"/>
              </a:spcAft>
            </a:pPr>
            <a:r>
              <a:rPr lang="en-AU" dirty="0"/>
              <a:t>Oral storytelling is dead</a:t>
            </a:r>
            <a:endParaRPr lang="en-AU" dirty="0">
              <a:effectLst/>
              <a:ea typeface="Calibri" panose="020F0502020204030204" pitchFamily="34" charset="0"/>
            </a:endParaRPr>
          </a:p>
        </p:txBody>
      </p:sp>
      <p:sp>
        <p:nvSpPr>
          <p:cNvPr id="7" name="Content Placeholder 6">
            <a:extLst>
              <a:ext uri="{FF2B5EF4-FFF2-40B4-BE49-F238E27FC236}">
                <a16:creationId xmlns:a16="http://schemas.microsoft.com/office/drawing/2014/main" id="{FA392ADA-D2C1-C14F-F80A-BC4D8EB0DC91}"/>
              </a:ext>
            </a:extLst>
          </p:cNvPr>
          <p:cNvSpPr>
            <a:spLocks noGrp="1"/>
          </p:cNvSpPr>
          <p:nvPr>
            <p:ph type="body" sz="quarter" idx="19"/>
          </p:nvPr>
        </p:nvSpPr>
        <p:spPr>
          <a:xfrm>
            <a:off x="360000" y="2592777"/>
            <a:ext cx="5171997" cy="2749920"/>
          </a:xfrm>
        </p:spPr>
        <p:txBody>
          <a:bodyPr wrap="square">
            <a:spAutoFit/>
          </a:bodyPr>
          <a:lstStyle/>
          <a:p>
            <a:pPr marL="457200" indent="-457200">
              <a:buAutoNum type="arabicPeriod"/>
            </a:pPr>
            <a:r>
              <a:rPr lang="en-AU" sz="1800" dirty="0"/>
              <a:t>Listen to the student sample.</a:t>
            </a:r>
          </a:p>
          <a:p>
            <a:pPr marL="457200" indent="-457200">
              <a:buAutoNum type="arabicPeriod"/>
            </a:pPr>
            <a:r>
              <a:rPr lang="en-AU" sz="1800" dirty="0"/>
              <a:t>While listening, use </a:t>
            </a:r>
            <a:r>
              <a:rPr lang="en-AU" sz="1800" b="1" dirty="0"/>
              <a:t>Phase 4,  activity 8 – feedback templates </a:t>
            </a:r>
            <a:r>
              <a:rPr lang="en-AU" sz="1800" dirty="0"/>
              <a:t>and note areas for improvement.</a:t>
            </a:r>
          </a:p>
          <a:p>
            <a:pPr marL="457200" indent="-457200">
              <a:buAutoNum type="arabicPeriod"/>
            </a:pPr>
            <a:r>
              <a:rPr lang="en-AU" sz="1800" dirty="0"/>
              <a:t>Record strengths and weaknesses in relation to the delivery of the speech.</a:t>
            </a:r>
          </a:p>
        </p:txBody>
      </p:sp>
      <p:pic>
        <p:nvPicPr>
          <p:cNvPr id="3" name="Picture 2" descr="Shape, rectangle">
            <a:hlinkClick r:id="rId5"/>
            <a:extLst>
              <a:ext uri="{FF2B5EF4-FFF2-40B4-BE49-F238E27FC236}">
                <a16:creationId xmlns:a16="http://schemas.microsoft.com/office/drawing/2014/main" id="{679FBA3F-5BC9-CAA8-99B1-632A2227F212}"/>
              </a:ext>
            </a:extLst>
          </p:cNvPr>
          <p:cNvPicPr/>
          <p:nvPr/>
        </p:nvPicPr>
        <p:blipFill rotWithShape="1">
          <a:blip r:embed="rId6">
            <a:extLst>
              <a:ext uri="{28A0092B-C50C-407E-A947-70E740481C1C}">
                <a14:useLocalDpi xmlns:a14="http://schemas.microsoft.com/office/drawing/2010/main" val="0"/>
              </a:ext>
            </a:extLst>
          </a:blip>
          <a:srcRect t="8910" b="9246"/>
          <a:stretch/>
        </p:blipFill>
        <p:spPr>
          <a:xfrm>
            <a:off x="5531997" y="1785137"/>
            <a:ext cx="6923026" cy="4112088"/>
          </a:xfrm>
          <a:prstGeom prst="rect">
            <a:avLst/>
          </a:prstGeom>
        </p:spPr>
      </p:pic>
      <p:pic>
        <p:nvPicPr>
          <p:cNvPr id="8" name="speak-the-speech-b-sample-response-before-peer-feedback">
            <a:hlinkClick r:id="" action="ppaction://media"/>
            <a:extLst>
              <a:ext uri="{FF2B5EF4-FFF2-40B4-BE49-F238E27FC236}">
                <a16:creationId xmlns:a16="http://schemas.microsoft.com/office/drawing/2014/main" id="{4128773E-66B7-114E-5ABC-40A2EAE4D613}"/>
              </a:ext>
              <a:ext uri="{C183D7F6-B498-43B3-948B-1728B52AA6E4}">
                <adec:decorative xmlns:adec="http://schemas.microsoft.com/office/drawing/2017/decorative" val="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61889" y="2239034"/>
            <a:ext cx="2863243" cy="2863243"/>
          </a:xfrm>
          <a:prstGeom prst="rect">
            <a:avLst/>
          </a:prstGeom>
          <a:effectLst/>
        </p:spPr>
      </p:pic>
      <p:sp>
        <p:nvSpPr>
          <p:cNvPr id="4" name="Slide Number Placeholder 3">
            <a:extLst>
              <a:ext uri="{FF2B5EF4-FFF2-40B4-BE49-F238E27FC236}">
                <a16:creationId xmlns:a16="http://schemas.microsoft.com/office/drawing/2014/main" id="{B7439BA0-F821-EC78-9500-197CC5673C4B}"/>
              </a:ext>
              <a:ext uri="{C183D7F6-B498-43B3-948B-1728B52AA6E4}">
                <adec:decorative xmlns:adec="http://schemas.microsoft.com/office/drawing/2017/decorative" val="1"/>
              </a:ext>
            </a:extLst>
          </p:cNvPr>
          <p:cNvSpPr>
            <a:spLocks noGrp="1"/>
          </p:cNvSpPr>
          <p:nvPr>
            <p:ph type="sldNum" sz="quarter" idx="14"/>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4</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494949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8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6BE1D-D3A2-6A3B-D8EC-828BE25DDEC6}"/>
              </a:ext>
            </a:extLst>
          </p:cNvPr>
          <p:cNvSpPr>
            <a:spLocks noGrp="1"/>
          </p:cNvSpPr>
          <p:nvPr>
            <p:ph type="title"/>
          </p:nvPr>
        </p:nvSpPr>
        <p:spPr>
          <a:xfrm>
            <a:off x="360000" y="360001"/>
            <a:ext cx="10080000" cy="548704"/>
          </a:xfrm>
        </p:spPr>
        <p:txBody>
          <a:bodyPr anchor="t">
            <a:noAutofit/>
          </a:bodyPr>
          <a:lstStyle/>
          <a:p>
            <a:r>
              <a:rPr lang="en-AU" b="0" dirty="0">
                <a:effectLst/>
                <a:ea typeface="Calibri" panose="020F0502020204030204" pitchFamily="34" charset="0"/>
              </a:rPr>
              <a:t>First attempt before peer feedback – speaker: John – part 2 </a:t>
            </a:r>
            <a:endParaRPr lang="en-US" dirty="0"/>
          </a:p>
        </p:txBody>
      </p:sp>
      <p:sp>
        <p:nvSpPr>
          <p:cNvPr id="5" name="Text Placeholder 4">
            <a:extLst>
              <a:ext uri="{FF2B5EF4-FFF2-40B4-BE49-F238E27FC236}">
                <a16:creationId xmlns:a16="http://schemas.microsoft.com/office/drawing/2014/main" id="{35E4DDFF-A2E0-B5BC-F921-CE584F8E8BDD}"/>
              </a:ext>
            </a:extLst>
          </p:cNvPr>
          <p:cNvSpPr>
            <a:spLocks noGrp="1"/>
          </p:cNvSpPr>
          <p:nvPr>
            <p:ph type="body" sz="quarter" idx="18"/>
          </p:nvPr>
        </p:nvSpPr>
        <p:spPr>
          <a:xfrm>
            <a:off x="360000" y="1711099"/>
            <a:ext cx="10080000" cy="310015"/>
          </a:xfrm>
        </p:spPr>
        <p:txBody>
          <a:bodyPr anchor="b">
            <a:noAutofit/>
          </a:bodyPr>
          <a:lstStyle/>
          <a:p>
            <a:pPr>
              <a:spcBef>
                <a:spcPts val="1200"/>
              </a:spcBef>
              <a:spcAft>
                <a:spcPts val="600"/>
              </a:spcAft>
            </a:pPr>
            <a:r>
              <a:rPr lang="en-AU" dirty="0"/>
              <a:t>Oral storytelling is dead</a:t>
            </a:r>
            <a:endParaRPr lang="en-AU" dirty="0">
              <a:effectLst/>
              <a:ea typeface="Calibri" panose="020F0502020204030204" pitchFamily="34" charset="0"/>
            </a:endParaRPr>
          </a:p>
        </p:txBody>
      </p:sp>
      <p:sp>
        <p:nvSpPr>
          <p:cNvPr id="4" name="Slide Number Placeholder 3">
            <a:extLst>
              <a:ext uri="{FF2B5EF4-FFF2-40B4-BE49-F238E27FC236}">
                <a16:creationId xmlns:a16="http://schemas.microsoft.com/office/drawing/2014/main" id="{B7439BA0-F821-EC78-9500-197CC5673C4B}"/>
              </a:ext>
              <a:ext uri="{C183D7F6-B498-43B3-948B-1728B52AA6E4}">
                <adec:decorative xmlns:adec="http://schemas.microsoft.com/office/drawing/2017/decorative" val="1"/>
              </a:ext>
            </a:extLst>
          </p:cNvPr>
          <p:cNvSpPr>
            <a:spLocks noGrp="1"/>
          </p:cNvSpPr>
          <p:nvPr>
            <p:ph type="sldNum" sz="quarter" idx="14"/>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7" name="Content Placeholder 6">
            <a:extLst>
              <a:ext uri="{FF2B5EF4-FFF2-40B4-BE49-F238E27FC236}">
                <a16:creationId xmlns:a16="http://schemas.microsoft.com/office/drawing/2014/main" id="{FA392ADA-D2C1-C14F-F80A-BC4D8EB0DC91}"/>
              </a:ext>
            </a:extLst>
          </p:cNvPr>
          <p:cNvSpPr>
            <a:spLocks noGrp="1"/>
          </p:cNvSpPr>
          <p:nvPr>
            <p:ph type="body" sz="quarter" idx="19"/>
          </p:nvPr>
        </p:nvSpPr>
        <p:spPr>
          <a:xfrm>
            <a:off x="360000" y="2592777"/>
            <a:ext cx="5609876" cy="1765035"/>
          </a:xfrm>
        </p:spPr>
        <p:txBody>
          <a:bodyPr wrap="square">
            <a:spAutoFit/>
          </a:bodyPr>
          <a:lstStyle/>
          <a:p>
            <a:pPr marL="457200" indent="-457200">
              <a:buAutoNum type="arabicPeriod"/>
            </a:pPr>
            <a:r>
              <a:rPr lang="en-AU" sz="1800" dirty="0"/>
              <a:t>Reflection – how would you improve this speech if you were the speaker? </a:t>
            </a:r>
          </a:p>
          <a:p>
            <a:pPr marL="457200" indent="-457200">
              <a:buAutoNum type="arabicPeriod"/>
            </a:pPr>
            <a:r>
              <a:rPr lang="en-AU" sz="1800" dirty="0"/>
              <a:t>Identify 3 areas for improvement and 3 areas that worked well.</a:t>
            </a:r>
            <a:endParaRPr lang="en-AU" sz="1800" dirty="0">
              <a:effectLst/>
              <a:ea typeface="Calibri" panose="020F0502020204030204" pitchFamily="34" charset="0"/>
            </a:endParaRPr>
          </a:p>
        </p:txBody>
      </p:sp>
      <p:pic>
        <p:nvPicPr>
          <p:cNvPr id="6" name="Picture 5">
            <a:hlinkClick r:id="rId3"/>
            <a:extLst>
              <a:ext uri="{FF2B5EF4-FFF2-40B4-BE49-F238E27FC236}">
                <a16:creationId xmlns:a16="http://schemas.microsoft.com/office/drawing/2014/main" id="{A245B672-B030-1028-8064-066448353B92}"/>
              </a:ext>
              <a:ext uri="{C183D7F6-B498-43B3-948B-1728B52AA6E4}">
                <adec:decorative xmlns:adec="http://schemas.microsoft.com/office/drawing/2017/decorative" val="1"/>
              </a:ext>
            </a:extLst>
          </p:cNvPr>
          <p:cNvPicPr/>
          <p:nvPr/>
        </p:nvPicPr>
        <p:blipFill rotWithShape="1">
          <a:blip r:embed="rId4">
            <a:extLst>
              <a:ext uri="{28A0092B-C50C-407E-A947-70E740481C1C}">
                <a14:useLocalDpi xmlns:a14="http://schemas.microsoft.com/office/drawing/2010/main" val="0"/>
              </a:ext>
            </a:extLst>
          </a:blip>
          <a:srcRect t="8910" b="9246"/>
          <a:stretch/>
        </p:blipFill>
        <p:spPr>
          <a:xfrm>
            <a:off x="5531997" y="1785137"/>
            <a:ext cx="6923026" cy="4112088"/>
          </a:xfrm>
          <a:prstGeom prst="rect">
            <a:avLst/>
          </a:prstGeom>
        </p:spPr>
      </p:pic>
      <p:pic>
        <p:nvPicPr>
          <p:cNvPr id="8" name="Picture 7">
            <a:extLst>
              <a:ext uri="{FF2B5EF4-FFF2-40B4-BE49-F238E27FC236}">
                <a16:creationId xmlns:a16="http://schemas.microsoft.com/office/drawing/2014/main" id="{01534B87-9208-D309-2A8A-E0D97FF6875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483333" y="2389497"/>
            <a:ext cx="3020354" cy="2449843"/>
          </a:xfrm>
          <a:prstGeom prst="rect">
            <a:avLst/>
          </a:prstGeom>
        </p:spPr>
      </p:pic>
    </p:spTree>
    <p:extLst>
      <p:ext uri="{BB962C8B-B14F-4D97-AF65-F5344CB8AC3E}">
        <p14:creationId xmlns:p14="http://schemas.microsoft.com/office/powerpoint/2010/main" val="118264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EA7DDE-94C2-1257-30B4-E3EC69E0649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a:t>
            </a:fld>
            <a:endParaRPr lang="en-AU"/>
          </a:p>
        </p:txBody>
      </p:sp>
      <p:sp>
        <p:nvSpPr>
          <p:cNvPr id="2" name="Title 1">
            <a:extLst>
              <a:ext uri="{FF2B5EF4-FFF2-40B4-BE49-F238E27FC236}">
                <a16:creationId xmlns:a16="http://schemas.microsoft.com/office/drawing/2014/main" id="{8D91633C-5C70-A7DA-D12B-3C36EEF33522}"/>
              </a:ext>
            </a:extLst>
          </p:cNvPr>
          <p:cNvSpPr>
            <a:spLocks noGrp="1"/>
          </p:cNvSpPr>
          <p:nvPr>
            <p:ph type="title"/>
          </p:nvPr>
        </p:nvSpPr>
        <p:spPr>
          <a:xfrm>
            <a:off x="360000" y="360000"/>
            <a:ext cx="10080000" cy="545601"/>
          </a:xfrm>
        </p:spPr>
        <p:txBody>
          <a:bodyPr/>
          <a:lstStyle/>
          <a:p>
            <a:r>
              <a:rPr lang="en-AU" dirty="0"/>
              <a:t>Rehearsal strategies</a:t>
            </a:r>
          </a:p>
        </p:txBody>
      </p:sp>
      <p:sp>
        <p:nvSpPr>
          <p:cNvPr id="5" name="Text Placeholder 4">
            <a:extLst>
              <a:ext uri="{FF2B5EF4-FFF2-40B4-BE49-F238E27FC236}">
                <a16:creationId xmlns:a16="http://schemas.microsoft.com/office/drawing/2014/main" id="{9A1BFD2E-B393-AC14-0F39-7617F95990D8}"/>
              </a:ext>
            </a:extLst>
          </p:cNvPr>
          <p:cNvSpPr>
            <a:spLocks noGrp="1"/>
          </p:cNvSpPr>
          <p:nvPr>
            <p:ph type="body" sz="quarter" idx="18"/>
          </p:nvPr>
        </p:nvSpPr>
        <p:spPr>
          <a:xfrm>
            <a:off x="360000" y="1455514"/>
            <a:ext cx="10080000" cy="310015"/>
          </a:xfrm>
        </p:spPr>
        <p:txBody>
          <a:bodyPr/>
          <a:lstStyle/>
          <a:p>
            <a:r>
              <a:rPr lang="en-AU" dirty="0"/>
              <a:t>Overview</a:t>
            </a:r>
          </a:p>
        </p:txBody>
      </p:sp>
      <p:sp>
        <p:nvSpPr>
          <p:cNvPr id="3" name="Content Placeholder 2">
            <a:extLst>
              <a:ext uri="{FF2B5EF4-FFF2-40B4-BE49-F238E27FC236}">
                <a16:creationId xmlns:a16="http://schemas.microsoft.com/office/drawing/2014/main" id="{7E3801E9-8E19-94EF-7674-23AB4ECC5EDD}"/>
              </a:ext>
            </a:extLst>
          </p:cNvPr>
          <p:cNvSpPr>
            <a:spLocks noGrp="1"/>
          </p:cNvSpPr>
          <p:nvPr>
            <p:ph idx="4294967295"/>
          </p:nvPr>
        </p:nvSpPr>
        <p:spPr>
          <a:xfrm>
            <a:off x="360000" y="2092243"/>
            <a:ext cx="11483975" cy="3057698"/>
          </a:xfrm>
        </p:spPr>
        <p:txBody>
          <a:bodyPr>
            <a:spAutoFit/>
          </a:bodyPr>
          <a:lstStyle/>
          <a:p>
            <a:r>
              <a:rPr lang="en-AU" sz="1800" dirty="0"/>
              <a:t>If you want to deliver an effective speech, you must rehearse. Rehearsing your speech will give you authority on your topic and will allow you to feel more confident in your delivery. </a:t>
            </a:r>
          </a:p>
          <a:p>
            <a:r>
              <a:rPr lang="en-AU" sz="1800" dirty="0"/>
              <a:t>When rehearsing, use these 3 strategies.</a:t>
            </a:r>
          </a:p>
          <a:p>
            <a:pPr marL="457200" indent="-457200">
              <a:buFont typeface="+mj-lt"/>
              <a:buAutoNum type="arabicPeriod"/>
            </a:pPr>
            <a:r>
              <a:rPr lang="en-AU" sz="1800" dirty="0"/>
              <a:t>Practise</a:t>
            </a:r>
          </a:p>
          <a:p>
            <a:pPr marL="457200" indent="-457200">
              <a:buFont typeface="+mj-lt"/>
              <a:buAutoNum type="arabicPeriod"/>
            </a:pPr>
            <a:r>
              <a:rPr lang="en-AU" sz="1800" dirty="0"/>
              <a:t>Vocal variation</a:t>
            </a:r>
          </a:p>
          <a:p>
            <a:pPr marL="457200" indent="-457200">
              <a:buFont typeface="+mj-lt"/>
              <a:buAutoNum type="arabicPeriod"/>
            </a:pPr>
            <a:r>
              <a:rPr lang="en-AU" sz="1800" dirty="0"/>
              <a:t>Body language</a:t>
            </a:r>
          </a:p>
        </p:txBody>
      </p:sp>
    </p:spTree>
    <p:extLst>
      <p:ext uri="{BB962C8B-B14F-4D97-AF65-F5344CB8AC3E}">
        <p14:creationId xmlns:p14="http://schemas.microsoft.com/office/powerpoint/2010/main" val="90184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B8EAFF-BF10-38FD-ADF0-6C67B0B2219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a:t>
            </a:fld>
            <a:endParaRPr lang="en-AU" dirty="0"/>
          </a:p>
        </p:txBody>
      </p:sp>
      <p:sp>
        <p:nvSpPr>
          <p:cNvPr id="4" name="Title 3">
            <a:extLst>
              <a:ext uri="{FF2B5EF4-FFF2-40B4-BE49-F238E27FC236}">
                <a16:creationId xmlns:a16="http://schemas.microsoft.com/office/drawing/2014/main" id="{48AB6ED5-ADAE-8AFF-731E-0C748E4FE381}"/>
              </a:ext>
            </a:extLst>
          </p:cNvPr>
          <p:cNvSpPr>
            <a:spLocks noGrp="1"/>
          </p:cNvSpPr>
          <p:nvPr>
            <p:ph type="title"/>
          </p:nvPr>
        </p:nvSpPr>
        <p:spPr/>
        <p:txBody>
          <a:bodyPr/>
          <a:lstStyle/>
          <a:p>
            <a:r>
              <a:rPr lang="en-AU" dirty="0"/>
              <a:t>1. Practise</a:t>
            </a:r>
          </a:p>
        </p:txBody>
      </p:sp>
      <p:sp>
        <p:nvSpPr>
          <p:cNvPr id="5" name="Text Placeholder 4">
            <a:extLst>
              <a:ext uri="{FF2B5EF4-FFF2-40B4-BE49-F238E27FC236}">
                <a16:creationId xmlns:a16="http://schemas.microsoft.com/office/drawing/2014/main" id="{21670DEC-6FC6-E5FB-CBE1-26FD3DFB81D2}"/>
              </a:ext>
            </a:extLst>
          </p:cNvPr>
          <p:cNvSpPr>
            <a:spLocks noGrp="1"/>
          </p:cNvSpPr>
          <p:nvPr>
            <p:ph type="body" sz="quarter" idx="18"/>
          </p:nvPr>
        </p:nvSpPr>
        <p:spPr>
          <a:xfrm>
            <a:off x="360000" y="1437763"/>
            <a:ext cx="10080000" cy="310015"/>
          </a:xfrm>
        </p:spPr>
        <p:txBody>
          <a:bodyPr/>
          <a:lstStyle/>
          <a:p>
            <a:r>
              <a:rPr lang="en-AU" dirty="0"/>
              <a:t>Rehearsal strategies</a:t>
            </a:r>
          </a:p>
        </p:txBody>
      </p:sp>
      <p:sp>
        <p:nvSpPr>
          <p:cNvPr id="8" name="Content Placeholder 2">
            <a:extLst>
              <a:ext uri="{FF2B5EF4-FFF2-40B4-BE49-F238E27FC236}">
                <a16:creationId xmlns:a16="http://schemas.microsoft.com/office/drawing/2014/main" id="{D85A6802-F0F7-1098-75D1-6FE737C442B3}"/>
              </a:ext>
            </a:extLst>
          </p:cNvPr>
          <p:cNvSpPr txBox="1">
            <a:spLocks/>
          </p:cNvSpPr>
          <p:nvPr/>
        </p:nvSpPr>
        <p:spPr>
          <a:xfrm>
            <a:off x="360000" y="2075243"/>
            <a:ext cx="11484000" cy="2642198"/>
          </a:xfrm>
          <a:prstGeom prst="rect">
            <a:avLst/>
          </a:prstGeom>
        </p:spPr>
        <p:txBody>
          <a:bodyPr vert="horz" lIns="0" tIns="0" rIns="0" bIns="0" rtlCol="0">
            <a:sp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AU" dirty="0"/>
              <a:t>Practise in front of the mirror.</a:t>
            </a:r>
          </a:p>
          <a:p>
            <a:pPr marL="457200" indent="-457200">
              <a:buFont typeface="+mj-lt"/>
              <a:buAutoNum type="arabicPeriod"/>
            </a:pPr>
            <a:r>
              <a:rPr lang="en-AU" dirty="0"/>
              <a:t>Video yourself on your phone – play it back and look for particular delivery elements.</a:t>
            </a:r>
          </a:p>
          <a:p>
            <a:pPr marL="457200" indent="-457200">
              <a:buFont typeface="+mj-lt"/>
              <a:buAutoNum type="arabicPeriod"/>
            </a:pPr>
            <a:r>
              <a:rPr lang="en-AU" dirty="0"/>
              <a:t>Rehearse in front of your family and friends.</a:t>
            </a:r>
          </a:p>
          <a:p>
            <a:pPr marL="457200" indent="-457200">
              <a:buFont typeface="+mj-lt"/>
              <a:buAutoNum type="arabicPeriod"/>
            </a:pPr>
            <a:r>
              <a:rPr lang="en-AU" dirty="0"/>
              <a:t>Time your speech to make sure it is long enough.</a:t>
            </a:r>
          </a:p>
          <a:p>
            <a:pPr marL="457200" indent="-457200">
              <a:buFont typeface="+mj-lt"/>
              <a:buAutoNum type="arabicPeriod"/>
            </a:pPr>
            <a:r>
              <a:rPr lang="en-AU" dirty="0"/>
              <a:t>Know your speech so you could extemporise if required.</a:t>
            </a:r>
          </a:p>
        </p:txBody>
      </p:sp>
    </p:spTree>
    <p:extLst>
      <p:ext uri="{BB962C8B-B14F-4D97-AF65-F5344CB8AC3E}">
        <p14:creationId xmlns:p14="http://schemas.microsoft.com/office/powerpoint/2010/main" val="646171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B8EAFF-BF10-38FD-ADF0-6C67B0B2219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a:t>
            </a:fld>
            <a:endParaRPr lang="en-AU"/>
          </a:p>
        </p:txBody>
      </p:sp>
      <p:sp>
        <p:nvSpPr>
          <p:cNvPr id="4" name="Title 3">
            <a:extLst>
              <a:ext uri="{FF2B5EF4-FFF2-40B4-BE49-F238E27FC236}">
                <a16:creationId xmlns:a16="http://schemas.microsoft.com/office/drawing/2014/main" id="{48AB6ED5-ADAE-8AFF-731E-0C748E4FE381}"/>
              </a:ext>
            </a:extLst>
          </p:cNvPr>
          <p:cNvSpPr>
            <a:spLocks noGrp="1"/>
          </p:cNvSpPr>
          <p:nvPr>
            <p:ph type="title"/>
          </p:nvPr>
        </p:nvSpPr>
        <p:spPr/>
        <p:txBody>
          <a:bodyPr/>
          <a:lstStyle/>
          <a:p>
            <a:r>
              <a:rPr lang="en-AU" dirty="0"/>
              <a:t>2. Vocal variation</a:t>
            </a:r>
          </a:p>
        </p:txBody>
      </p:sp>
      <p:sp>
        <p:nvSpPr>
          <p:cNvPr id="5" name="Text Placeholder 4">
            <a:extLst>
              <a:ext uri="{FF2B5EF4-FFF2-40B4-BE49-F238E27FC236}">
                <a16:creationId xmlns:a16="http://schemas.microsoft.com/office/drawing/2014/main" id="{21670DEC-6FC6-E5FB-CBE1-26FD3DFB81D2}"/>
              </a:ext>
            </a:extLst>
          </p:cNvPr>
          <p:cNvSpPr>
            <a:spLocks noGrp="1"/>
          </p:cNvSpPr>
          <p:nvPr>
            <p:ph type="body" sz="quarter" idx="18"/>
          </p:nvPr>
        </p:nvSpPr>
        <p:spPr>
          <a:xfrm>
            <a:off x="360000" y="1439723"/>
            <a:ext cx="10080000" cy="310015"/>
          </a:xfrm>
        </p:spPr>
        <p:txBody>
          <a:bodyPr/>
          <a:lstStyle/>
          <a:p>
            <a:r>
              <a:rPr lang="en-AU" dirty="0"/>
              <a:t>Rehearsal strategies</a:t>
            </a:r>
          </a:p>
        </p:txBody>
      </p:sp>
      <p:sp>
        <p:nvSpPr>
          <p:cNvPr id="12" name="Content Placeholder 2">
            <a:extLst>
              <a:ext uri="{FF2B5EF4-FFF2-40B4-BE49-F238E27FC236}">
                <a16:creationId xmlns:a16="http://schemas.microsoft.com/office/drawing/2014/main" id="{085F54BB-1EA6-49AC-137B-E04A8421C87C}"/>
              </a:ext>
            </a:extLst>
          </p:cNvPr>
          <p:cNvSpPr txBox="1">
            <a:spLocks/>
          </p:cNvSpPr>
          <p:nvPr/>
        </p:nvSpPr>
        <p:spPr>
          <a:xfrm>
            <a:off x="360000" y="2077203"/>
            <a:ext cx="11484000" cy="2072812"/>
          </a:xfrm>
          <a:prstGeom prst="rect">
            <a:avLst/>
          </a:prstGeom>
        </p:spPr>
        <p:txBody>
          <a:bodyPr vert="horz" lIns="0" tIns="0" rIns="0" bIns="0" rtlCol="0">
            <a:sp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AU" dirty="0"/>
              <a:t>Project your voice – make sure you are loud enough. </a:t>
            </a:r>
          </a:p>
          <a:p>
            <a:pPr marL="457200" indent="-457200">
              <a:buFont typeface="+mj-lt"/>
              <a:buAutoNum type="arabicPeriod"/>
            </a:pPr>
            <a:r>
              <a:rPr lang="en-AU" dirty="0"/>
              <a:t>Vary your vocal variety – use different tone, pause, pitch and pace. </a:t>
            </a:r>
          </a:p>
          <a:p>
            <a:pPr marL="457200" indent="-457200">
              <a:buFont typeface="+mj-lt"/>
              <a:buAutoNum type="arabicPeriod"/>
            </a:pPr>
            <a:r>
              <a:rPr lang="en-AU" dirty="0"/>
              <a:t>Stress important words. </a:t>
            </a:r>
          </a:p>
          <a:p>
            <a:pPr marL="457200" indent="-457200">
              <a:buFont typeface="+mj-lt"/>
              <a:buAutoNum type="arabicPeriod"/>
            </a:pPr>
            <a:r>
              <a:rPr lang="en-AU" dirty="0"/>
              <a:t>Use appropriate passion in your vocal delivery. </a:t>
            </a:r>
          </a:p>
        </p:txBody>
      </p:sp>
    </p:spTree>
    <p:extLst>
      <p:ext uri="{BB962C8B-B14F-4D97-AF65-F5344CB8AC3E}">
        <p14:creationId xmlns:p14="http://schemas.microsoft.com/office/powerpoint/2010/main" val="333584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B8EAFF-BF10-38FD-ADF0-6C67B0B2219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a:t>
            </a:fld>
            <a:endParaRPr lang="en-AU" dirty="0"/>
          </a:p>
        </p:txBody>
      </p:sp>
      <p:sp>
        <p:nvSpPr>
          <p:cNvPr id="4" name="Title 3">
            <a:extLst>
              <a:ext uri="{FF2B5EF4-FFF2-40B4-BE49-F238E27FC236}">
                <a16:creationId xmlns:a16="http://schemas.microsoft.com/office/drawing/2014/main" id="{48AB6ED5-ADAE-8AFF-731E-0C748E4FE381}"/>
              </a:ext>
            </a:extLst>
          </p:cNvPr>
          <p:cNvSpPr>
            <a:spLocks noGrp="1"/>
          </p:cNvSpPr>
          <p:nvPr>
            <p:ph type="title"/>
          </p:nvPr>
        </p:nvSpPr>
        <p:spPr/>
        <p:txBody>
          <a:bodyPr/>
          <a:lstStyle/>
          <a:p>
            <a:r>
              <a:rPr lang="en-AU" dirty="0"/>
              <a:t>3. Body language</a:t>
            </a:r>
          </a:p>
        </p:txBody>
      </p:sp>
      <p:sp>
        <p:nvSpPr>
          <p:cNvPr id="5" name="Text Placeholder 4">
            <a:extLst>
              <a:ext uri="{FF2B5EF4-FFF2-40B4-BE49-F238E27FC236}">
                <a16:creationId xmlns:a16="http://schemas.microsoft.com/office/drawing/2014/main" id="{21670DEC-6FC6-E5FB-CBE1-26FD3DFB81D2}"/>
              </a:ext>
            </a:extLst>
          </p:cNvPr>
          <p:cNvSpPr>
            <a:spLocks noGrp="1"/>
          </p:cNvSpPr>
          <p:nvPr>
            <p:ph type="body" sz="quarter" idx="18"/>
          </p:nvPr>
        </p:nvSpPr>
        <p:spPr>
          <a:xfrm>
            <a:off x="360000" y="1439723"/>
            <a:ext cx="10080000" cy="310015"/>
          </a:xfrm>
        </p:spPr>
        <p:txBody>
          <a:bodyPr/>
          <a:lstStyle/>
          <a:p>
            <a:r>
              <a:rPr lang="en-AU" dirty="0"/>
              <a:t>Rehearsal strategies</a:t>
            </a:r>
          </a:p>
        </p:txBody>
      </p:sp>
      <p:sp>
        <p:nvSpPr>
          <p:cNvPr id="15" name="Content Placeholder 2">
            <a:extLst>
              <a:ext uri="{FF2B5EF4-FFF2-40B4-BE49-F238E27FC236}">
                <a16:creationId xmlns:a16="http://schemas.microsoft.com/office/drawing/2014/main" id="{C10E51EE-AF38-EE70-A506-C83E7A7C7617}"/>
              </a:ext>
            </a:extLst>
          </p:cNvPr>
          <p:cNvSpPr txBox="1">
            <a:spLocks/>
          </p:cNvSpPr>
          <p:nvPr/>
        </p:nvSpPr>
        <p:spPr>
          <a:xfrm>
            <a:off x="360000" y="2077203"/>
            <a:ext cx="11484000" cy="3627083"/>
          </a:xfrm>
          <a:prstGeom prst="rect">
            <a:avLst/>
          </a:prstGeom>
        </p:spPr>
        <p:txBody>
          <a:bodyPr vert="horz" lIns="0" tIns="0" rIns="0" bIns="0" rtlCol="0">
            <a:sp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AU" dirty="0"/>
              <a:t>Maintain eye contact with the audience. </a:t>
            </a:r>
          </a:p>
          <a:p>
            <a:pPr marL="457200" indent="-457200">
              <a:buFont typeface="+mj-lt"/>
              <a:buAutoNum type="arabicPeriod"/>
            </a:pPr>
            <a:r>
              <a:rPr lang="en-AU" dirty="0"/>
              <a:t>Use appropriate facial expressions. </a:t>
            </a:r>
          </a:p>
          <a:p>
            <a:pPr marL="457200" indent="-457200">
              <a:buFont typeface="+mj-lt"/>
              <a:buAutoNum type="arabicPeriod"/>
            </a:pPr>
            <a:r>
              <a:rPr lang="en-AU" dirty="0"/>
              <a:t>Use hand gestures to strengthen points. </a:t>
            </a:r>
          </a:p>
          <a:p>
            <a:pPr marL="457200" indent="-457200">
              <a:buFont typeface="+mj-lt"/>
              <a:buAutoNum type="arabicPeriod"/>
            </a:pPr>
            <a:r>
              <a:rPr lang="en-AU" dirty="0"/>
              <a:t>Use appropriate body language. </a:t>
            </a:r>
          </a:p>
          <a:p>
            <a:pPr marL="457200" indent="-457200">
              <a:buFont typeface="+mj-lt"/>
              <a:buAutoNum type="arabicPeriod"/>
            </a:pPr>
            <a:endParaRPr lang="en-AU" dirty="0"/>
          </a:p>
          <a:p>
            <a:r>
              <a:rPr lang="en-AU" dirty="0"/>
              <a:t>For this particular speech sample, you will not be able to observe the delivery; however, you should consider the types of delivery techniques you could use. </a:t>
            </a:r>
          </a:p>
        </p:txBody>
      </p:sp>
    </p:spTree>
    <p:extLst>
      <p:ext uri="{BB962C8B-B14F-4D97-AF65-F5344CB8AC3E}">
        <p14:creationId xmlns:p14="http://schemas.microsoft.com/office/powerpoint/2010/main" val="340122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d48f0d6-3af1-491e-8994-5b73aa39f95f" xsi:nil="true"/>
    <lcf76f155ced4ddcb4097134ff3c332f xmlns="fe952276-0ffc-400f-87df-2cbf77b6677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8E20D1C8E37B4489036A323D6088B4F" ma:contentTypeVersion="18" ma:contentTypeDescription="Create a new document." ma:contentTypeScope="" ma:versionID="87ba834bb9aace979a0c580803b0a234">
  <xsd:schema xmlns:xsd="http://www.w3.org/2001/XMLSchema" xmlns:xs="http://www.w3.org/2001/XMLSchema" xmlns:p="http://schemas.microsoft.com/office/2006/metadata/properties" xmlns:ns2="fe952276-0ffc-400f-87df-2cbf77b6677b" xmlns:ns3="4d48f0d6-3af1-491e-8994-5b73aa39f95f" targetNamespace="http://schemas.microsoft.com/office/2006/metadata/properties" ma:root="true" ma:fieldsID="5d11f06a6551d6c9b9711a4c98d216bb" ns2:_="" ns3:_="">
    <xsd:import namespace="fe952276-0ffc-400f-87df-2cbf77b6677b"/>
    <xsd:import namespace="4d48f0d6-3af1-491e-8994-5b73aa39f9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952276-0ffc-400f-87df-2cbf77b667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d48f0d6-3af1-491e-8994-5b73aa39f95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761dcde-c2ca-4798-a5fb-723e5b7914b1}" ma:internalName="TaxCatchAll" ma:showField="CatchAllData" ma:web="4d48f0d6-3af1-491e-8994-5b73aa39f9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273435-D1EF-4F74-9CEB-CDDF17023ED7}">
  <ds:schemaRefs>
    <ds:schemaRef ds:uri="http://schemas.microsoft.com/sharepoint/v3/contenttype/forms"/>
  </ds:schemaRefs>
</ds:datastoreItem>
</file>

<file path=customXml/itemProps2.xml><?xml version="1.0" encoding="utf-8"?>
<ds:datastoreItem xmlns:ds="http://schemas.openxmlformats.org/officeDocument/2006/customXml" ds:itemID="{A7FDE24A-651F-473B-AA21-98729FCC1403}">
  <ds:schemaRefs>
    <ds:schemaRef ds:uri="http://purl.org/dc/elements/1.1/"/>
    <ds:schemaRef ds:uri="http://purl.org/dc/dcmitype/"/>
    <ds:schemaRef ds:uri="http://www.w3.org/XML/1998/namespace"/>
    <ds:schemaRef ds:uri="http://schemas.microsoft.com/office/2006/documentManagement/types"/>
    <ds:schemaRef ds:uri="http://schemas.microsoft.com/office/2006/metadata/properties"/>
    <ds:schemaRef ds:uri="http://purl.org/dc/terms/"/>
    <ds:schemaRef ds:uri="fe952276-0ffc-400f-87df-2cbf77b6677b"/>
    <ds:schemaRef ds:uri="http://schemas.microsoft.com/office/infopath/2007/PartnerControls"/>
    <ds:schemaRef ds:uri="http://schemas.openxmlformats.org/package/2006/metadata/core-properties"/>
    <ds:schemaRef ds:uri="4d48f0d6-3af1-491e-8994-5b73aa39f95f"/>
  </ds:schemaRefs>
</ds:datastoreItem>
</file>

<file path=customXml/itemProps3.xml><?xml version="1.0" encoding="utf-8"?>
<ds:datastoreItem xmlns:ds="http://schemas.openxmlformats.org/officeDocument/2006/customXml" ds:itemID="{647EC19C-4545-4B54-A6AE-337DB27EE22C}">
  <ds:schemaRefs>
    <ds:schemaRef ds:uri="4d48f0d6-3af1-491e-8994-5b73aa39f95f"/>
    <ds:schemaRef ds:uri="fe952276-0ffc-400f-87df-2cbf77b6677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190</TotalTime>
  <Words>1390</Words>
  <Application>Microsoft Office PowerPoint</Application>
  <PresentationFormat>Widescreen</PresentationFormat>
  <Paragraphs>113</Paragraphs>
  <Slides>14</Slides>
  <Notes>11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Times New Roman</vt:lpstr>
      <vt:lpstr>Public Sans SemiBold</vt:lpstr>
      <vt:lpstr>Calibri</vt:lpstr>
      <vt:lpstr>Public Sans</vt:lpstr>
      <vt:lpstr>Public Sans Light</vt:lpstr>
      <vt:lpstr>1_NSWG Corporate</vt:lpstr>
      <vt:lpstr>Speak the speech</vt:lpstr>
      <vt:lpstr>Acknowledgement of Country</vt:lpstr>
      <vt:lpstr>Supporting effective peer editing – activity structure</vt:lpstr>
      <vt:lpstr>First attempt before peer feedback – speaker: John – part 1</vt:lpstr>
      <vt:lpstr>First attempt before peer feedback – speaker: John – part 2 </vt:lpstr>
      <vt:lpstr>Rehearsal strategies</vt:lpstr>
      <vt:lpstr>1. Practise</vt:lpstr>
      <vt:lpstr>2. Vocal variation</vt:lpstr>
      <vt:lpstr>3. Body language</vt:lpstr>
      <vt:lpstr>Rehearsed speech</vt:lpstr>
      <vt:lpstr>Second attempt after rehearsal and peer feedback – speaker: John</vt:lpstr>
      <vt:lpstr>What next… </vt:lpstr>
      <vt:lpstr>References</vt:lpstr>
      <vt:lpstr>Copyright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Stage 4 – Speak the speech audio file and listening activity</dc:title>
  <dc:subject/>
  <dc:creator>NSW Department of Education</dc:creator>
  <cp:keywords>Stage 4</cp:keywords>
  <dc:description/>
  <dcterms:created xsi:type="dcterms:W3CDTF">2023-12-20T02:30:34Z</dcterms:created>
  <dcterms:modified xsi:type="dcterms:W3CDTF">2024-03-13T23:36:18Z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2023-12-20T02:30:43Z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a4f325f0-b64a-4328-b7ff-4261821efd2c</vt:lpwstr>
  </property>
  <property fmtid="{D5CDD505-2E9C-101B-9397-08002B2CF9AE}" pid="8" name="MSIP_Label_b603dfd7-d93a-4381-a340-2995d8282205_ContentBits">
    <vt:lpwstr>0</vt:lpwstr>
  </property>
  <property fmtid="{D5CDD505-2E9C-101B-9397-08002B2CF9AE}" pid="9" name="ContentTypeId">
    <vt:lpwstr>0x01010018E20D1C8E37B4489036A323D6088B4F</vt:lpwstr>
  </property>
  <property fmtid="{D5CDD505-2E9C-101B-9397-08002B2CF9AE}" pid="10" name="MediaServiceImageTags">
    <vt:lpwstr/>
  </property>
</Properties>
</file>