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modernComment_169_E3B6DB6F.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34"/>
  </p:notesMasterIdLst>
  <p:handoutMasterIdLst>
    <p:handoutMasterId r:id="rId35"/>
  </p:handoutMasterIdLst>
  <p:sldIdLst>
    <p:sldId id="269" r:id="rId5"/>
    <p:sldId id="271" r:id="rId6"/>
    <p:sldId id="26336" r:id="rId7"/>
    <p:sldId id="388" r:id="rId8"/>
    <p:sldId id="363" r:id="rId9"/>
    <p:sldId id="375" r:id="rId10"/>
    <p:sldId id="373" r:id="rId11"/>
    <p:sldId id="377" r:id="rId12"/>
    <p:sldId id="372" r:id="rId13"/>
    <p:sldId id="389" r:id="rId14"/>
    <p:sldId id="376" r:id="rId15"/>
    <p:sldId id="367" r:id="rId16"/>
    <p:sldId id="368" r:id="rId17"/>
    <p:sldId id="369" r:id="rId18"/>
    <p:sldId id="370" r:id="rId19"/>
    <p:sldId id="382" r:id="rId20"/>
    <p:sldId id="378" r:id="rId21"/>
    <p:sldId id="391" r:id="rId22"/>
    <p:sldId id="371" r:id="rId23"/>
    <p:sldId id="380" r:id="rId24"/>
    <p:sldId id="379" r:id="rId25"/>
    <p:sldId id="392" r:id="rId26"/>
    <p:sldId id="381" r:id="rId27"/>
    <p:sldId id="384" r:id="rId28"/>
    <p:sldId id="383" r:id="rId29"/>
    <p:sldId id="385" r:id="rId30"/>
    <p:sldId id="360" r:id="rId31"/>
    <p:sldId id="26337" r:id="rId32"/>
    <p:sldId id="361" r:id="rId33"/>
  </p:sldIdLst>
  <p:sldSz cx="12192000" cy="6858000"/>
  <p:notesSz cx="6858000" cy="9144000"/>
  <p:embeddedFontLst>
    <p:embeddedFont>
      <p:font typeface="Public Sans" pitchFamily="2" charset="77"/>
      <p:regular r:id="rId36"/>
      <p:bold r:id="rId37"/>
      <p:italic r:id="rId38"/>
      <p:boldItalic r:id="rId39"/>
    </p:embeddedFont>
    <p:embeddedFont>
      <p:font typeface="Public Sans Light" pitchFamily="2" charset="77"/>
      <p:regular r:id="rId40"/>
      <p:italic r:id="rId41"/>
    </p:embeddedFont>
    <p:embeddedFont>
      <p:font typeface="Public Sans SemiBold" pitchFamily="2" charset="77"/>
      <p:regular r:id="rId42"/>
      <p:bold r:id="rId43"/>
      <p:italic r:id="rId44"/>
      <p:boldItalic r:id="rId45"/>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23C607E6-51AF-49F5-9C2D-C1C94399B444}">
          <p14:sldIdLst>
            <p14:sldId id="269"/>
            <p14:sldId id="271"/>
            <p14:sldId id="26336"/>
            <p14:sldId id="388"/>
            <p14:sldId id="363"/>
            <p14:sldId id="375"/>
            <p14:sldId id="373"/>
            <p14:sldId id="377"/>
            <p14:sldId id="372"/>
            <p14:sldId id="389"/>
            <p14:sldId id="376"/>
            <p14:sldId id="367"/>
            <p14:sldId id="368"/>
            <p14:sldId id="369"/>
            <p14:sldId id="370"/>
            <p14:sldId id="382"/>
            <p14:sldId id="378"/>
            <p14:sldId id="391"/>
            <p14:sldId id="371"/>
            <p14:sldId id="380"/>
            <p14:sldId id="379"/>
            <p14:sldId id="392"/>
            <p14:sldId id="381"/>
            <p14:sldId id="384"/>
            <p14:sldId id="383"/>
            <p14:sldId id="385"/>
            <p14:sldId id="360"/>
            <p14:sldId id="26337"/>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E4C05D1C-CEDD-1AD6-A43D-323E8D5253F7}" name="Susan HODDINOTT (susanhoddinott)" initials="SH" userId="S::SUSAN.HODDINOTT@det.nsw.edu.au::b7ed93e1-6335-4552-bba4-9830f0266fa0" providerId="AD"/>
  <p188:author id="{7AD4B447-7F0D-42AF-0FDE-FAE33A397EB1}" name="Danielle De Redder" initials="DD" userId="S::Danielle.deRedder@det.nsw.edu.au::90c2f8e5-e57e-4891-92e6-f485cbc59344" providerId="AD"/>
  <p188:author id="{9E900F56-96F0-A2C5-2EC5-4A5CA6B1A37B}" name="Nadine Cannings" initials="NC" userId="S::Nadine.Cannings@det.nsw.edu.au::edc68fe4-7015-48b6-a6c0-a33df6c27bb6" providerId="AD"/>
  <p188:author id="{FAA49185-EE96-76D8-B997-27D35C680BEE}" name="Maureen O'Keefe" initials="MO" userId="S::Maureen.OKeefe5@det.nsw.edu.au::468623b9-9c4e-4b2f-9db4-30ddd450a219" providerId="AD"/>
  <p188:author id="{2A0D7FAD-0FB2-89A2-E109-6D5DBB098FD9}" name="Kylie Davis" initials="KD" userId="S::kylie.davis28@det.nsw.edu.au::7921ae33-6528-458f-bbd6-4afd26153ed1" providerId="AD"/>
  <p188:author id="{0606A3CA-6F05-3355-22CB-B2A216D2CAB2}" name="Susan HODDINOTT (susanhoddinott)" initials="S(" userId="S::susan.hoddinott@det.nsw.edu.au::b7ed93e1-6335-4552-bba4-9830f0266f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DD3D6"/>
    <a:srgbClr val="EBEBEB"/>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85" autoAdjust="0"/>
    <p:restoredTop sz="80136" autoAdjust="0"/>
  </p:normalViewPr>
  <p:slideViewPr>
    <p:cSldViewPr snapToGrid="0">
      <p:cViewPr varScale="1">
        <p:scale>
          <a:sx n="101" d="100"/>
          <a:sy n="101" d="100"/>
        </p:scale>
        <p:origin x="1312" y="192"/>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4.fntdata"/><Relationship Id="rId21" Type="http://schemas.openxmlformats.org/officeDocument/2006/relationships/slide" Target="slides/slide17.xml"/><Relationship Id="rId34" Type="http://schemas.openxmlformats.org/officeDocument/2006/relationships/notesMaster" Target="notesMasters/notesMaster1.xml"/><Relationship Id="rId42" Type="http://schemas.openxmlformats.org/officeDocument/2006/relationships/font" Target="fonts/font7.fntdata"/><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font" Target="fonts/font10.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1.fntdata"/><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43" Type="http://schemas.openxmlformats.org/officeDocument/2006/relationships/font" Target="fonts/font8.fntdata"/><Relationship Id="rId48" Type="http://schemas.openxmlformats.org/officeDocument/2006/relationships/theme" Target="theme/theme1.xml"/><Relationship Id="rId8" Type="http://schemas.openxmlformats.org/officeDocument/2006/relationships/slide" Target="slides/slide4.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3.fntdata"/><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utler" userId="abf28457-3819-4474-9aea-7b706b446d0c" providerId="ADAL" clId="{6D2A4133-F9E9-1B45-AE2D-1829141F2973}"/>
    <pc:docChg chg="modSld">
      <pc:chgData name="Sarah Butler" userId="abf28457-3819-4474-9aea-7b706b446d0c" providerId="ADAL" clId="{6D2A4133-F9E9-1B45-AE2D-1829141F2973}" dt="2024-07-17T06:11:26.175" v="1" actId="114"/>
      <pc:docMkLst>
        <pc:docMk/>
      </pc:docMkLst>
      <pc:sldChg chg="modSp mod">
        <pc:chgData name="Sarah Butler" userId="abf28457-3819-4474-9aea-7b706b446d0c" providerId="ADAL" clId="{6D2A4133-F9E9-1B45-AE2D-1829141F2973}" dt="2024-07-17T06:09:31.444" v="0" actId="113"/>
        <pc:sldMkLst>
          <pc:docMk/>
          <pc:sldMk cId="2182931520" sldId="372"/>
        </pc:sldMkLst>
        <pc:spChg chg="mod">
          <ac:chgData name="Sarah Butler" userId="abf28457-3819-4474-9aea-7b706b446d0c" providerId="ADAL" clId="{6D2A4133-F9E9-1B45-AE2D-1829141F2973}" dt="2024-07-17T06:09:31.444" v="0" actId="113"/>
          <ac:spMkLst>
            <pc:docMk/>
            <pc:sldMk cId="2182931520" sldId="372"/>
            <ac:spMk id="3" creationId="{DE9C6ED8-D6EA-AB42-0E3F-FA3DDA2A5A8D}"/>
          </ac:spMkLst>
        </pc:spChg>
      </pc:sldChg>
      <pc:sldChg chg="modSp mod">
        <pc:chgData name="Sarah Butler" userId="abf28457-3819-4474-9aea-7b706b446d0c" providerId="ADAL" clId="{6D2A4133-F9E9-1B45-AE2D-1829141F2973}" dt="2024-07-17T06:11:26.175" v="1" actId="114"/>
        <pc:sldMkLst>
          <pc:docMk/>
          <pc:sldMk cId="1509890912" sldId="383"/>
        </pc:sldMkLst>
        <pc:spChg chg="mod">
          <ac:chgData name="Sarah Butler" userId="abf28457-3819-4474-9aea-7b706b446d0c" providerId="ADAL" clId="{6D2A4133-F9E9-1B45-AE2D-1829141F2973}" dt="2024-07-17T06:11:26.175" v="1" actId="114"/>
          <ac:spMkLst>
            <pc:docMk/>
            <pc:sldMk cId="1509890912" sldId="383"/>
            <ac:spMk id="3" creationId="{8AC38A62-5DD3-BF26-9478-54318534A47A}"/>
          </ac:spMkLst>
        </pc:spChg>
      </pc:sldChg>
    </pc:docChg>
  </pc:docChgLst>
</pc:chgInfo>
</file>

<file path=ppt/comments/modernComment_169_E3B6DB6F.xml><?xml version="1.0" encoding="utf-8"?>
<p188:cmLst xmlns:a="http://schemas.openxmlformats.org/drawingml/2006/main" xmlns:r="http://schemas.openxmlformats.org/officeDocument/2006/relationships" xmlns:p188="http://schemas.microsoft.com/office/powerpoint/2018/8/main">
  <p188:cm id="{8CD29630-6D90-4906-8D6F-38DA0FF9E686}" authorId="{9E900F56-96F0-A2C5-2EC5-4A5CA6B1A37B}" status="resolved" created="2024-07-10T02:19:50.109" complete="100000">
    <ac:deMkLst xmlns:ac="http://schemas.microsoft.com/office/drawing/2013/main/command">
      <pc:docMk xmlns:pc="http://schemas.microsoft.com/office/powerpoint/2013/main/command"/>
      <pc:sldMk xmlns:pc="http://schemas.microsoft.com/office/powerpoint/2013/main/command" cId="3820411759" sldId="361"/>
      <ac:spMk id="8" creationId="{F70BB973-8437-BE43-4C71-6089E7F934FA}"/>
    </ac:deMkLst>
    <p188:replyLst>
      <p188:reply id="{B81EC111-BC42-4417-8255-FA231D453C38}" authorId="{7AD4B447-7F0D-42AF-0FDE-FAE33A397EB1}" created="2024-07-12T03:59:39.111">
        <p188:txBody>
          <a:bodyPr/>
          <a:lstStyle/>
          <a:p>
            <a:r>
              <a:rPr lang="en-AU"/>
              <a:t>templated</a:t>
            </a:r>
          </a:p>
        </p188:txBody>
      </p188:reply>
    </p188:replyLst>
    <p188:txBody>
      <a:bodyPr/>
      <a:lstStyle/>
      <a:p>
        <a:r>
          <a:rPr lang="en-AU"/>
          <a:t>Remove bullet points? Or is this templated?</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D2663-3335-4D91-83E7-A6664594AAF7}" type="doc">
      <dgm:prSet loTypeId="urn:microsoft.com/office/officeart/2005/8/layout/venn1" loCatId="relationship" qsTypeId="urn:microsoft.com/office/officeart/2005/8/quickstyle/simple1" qsCatId="simple" csTypeId="urn:microsoft.com/office/officeart/2005/8/colors/accent1_2" csCatId="accent1" phldr="1"/>
      <dgm:spPr/>
    </dgm:pt>
    <dgm:pt modelId="{167D9422-63A0-43A0-939C-462196E02B98}">
      <dgm:prSet phldrT="[Text]"/>
      <dgm:spPr>
        <a:solidFill>
          <a:schemeClr val="accent1">
            <a:alpha val="50000"/>
          </a:schemeClr>
        </a:solidFill>
        <a:ln>
          <a:noFill/>
        </a:ln>
      </dgm:spPr>
      <dgm:t>
        <a:bodyPr/>
        <a:lstStyle/>
        <a:p>
          <a:endParaRPr lang="en-AU"/>
        </a:p>
      </dgm:t>
    </dgm:pt>
    <dgm:pt modelId="{6EA6466D-36B9-4A08-ABCE-E6E4CECFC929}" type="parTrans" cxnId="{C8FCAE65-C98A-4A31-86FC-EABC973A61A6}">
      <dgm:prSet/>
      <dgm:spPr/>
      <dgm:t>
        <a:bodyPr/>
        <a:lstStyle/>
        <a:p>
          <a:endParaRPr lang="en-AU"/>
        </a:p>
      </dgm:t>
    </dgm:pt>
    <dgm:pt modelId="{C8BE6F35-BCCE-42A5-9C2E-D673E34F0E4A}" type="sibTrans" cxnId="{C8FCAE65-C98A-4A31-86FC-EABC973A61A6}">
      <dgm:prSet/>
      <dgm:spPr/>
      <dgm:t>
        <a:bodyPr/>
        <a:lstStyle/>
        <a:p>
          <a:endParaRPr lang="en-AU"/>
        </a:p>
      </dgm:t>
    </dgm:pt>
    <dgm:pt modelId="{723052F7-95C7-4930-9499-7AF198B6E22E}">
      <dgm:prSet phldrT="[Text]"/>
      <dgm:spPr>
        <a:solidFill>
          <a:schemeClr val="tx2">
            <a:alpha val="50000"/>
          </a:schemeClr>
        </a:solidFill>
        <a:ln>
          <a:noFill/>
        </a:ln>
      </dgm:spPr>
      <dgm:t>
        <a:bodyPr/>
        <a:lstStyle/>
        <a:p>
          <a:endParaRPr lang="en-AU"/>
        </a:p>
      </dgm:t>
    </dgm:pt>
    <dgm:pt modelId="{9525246F-3EC9-4FB6-B85F-6749CD0EF734}" type="parTrans" cxnId="{0B0F0B16-32E6-4FCB-95AE-68649C7F8CDA}">
      <dgm:prSet/>
      <dgm:spPr/>
      <dgm:t>
        <a:bodyPr/>
        <a:lstStyle/>
        <a:p>
          <a:endParaRPr lang="en-AU"/>
        </a:p>
      </dgm:t>
    </dgm:pt>
    <dgm:pt modelId="{DE0EE440-DF99-4545-8B80-27F312C56142}" type="sibTrans" cxnId="{0B0F0B16-32E6-4FCB-95AE-68649C7F8CDA}">
      <dgm:prSet/>
      <dgm:spPr/>
      <dgm:t>
        <a:bodyPr/>
        <a:lstStyle/>
        <a:p>
          <a:endParaRPr lang="en-AU"/>
        </a:p>
      </dgm:t>
    </dgm:pt>
    <dgm:pt modelId="{E1FCD570-4506-4BFE-B97D-F000D2F827A1}" type="pres">
      <dgm:prSet presAssocID="{C7DD2663-3335-4D91-83E7-A6664594AAF7}" presName="compositeShape" presStyleCnt="0">
        <dgm:presLayoutVars>
          <dgm:chMax val="7"/>
          <dgm:dir/>
          <dgm:resizeHandles val="exact"/>
        </dgm:presLayoutVars>
      </dgm:prSet>
      <dgm:spPr/>
    </dgm:pt>
    <dgm:pt modelId="{D4E46B21-CBD1-4CD0-908E-496837C2CCC0}" type="pres">
      <dgm:prSet presAssocID="{167D9422-63A0-43A0-939C-462196E02B98}" presName="circ1" presStyleLbl="vennNode1" presStyleIdx="0" presStyleCnt="2" custScaleX="93304" custScaleY="93333" custLinFactNeighborX="7996" custLinFactNeighborY="-1062"/>
      <dgm:spPr/>
    </dgm:pt>
    <dgm:pt modelId="{3D020AE5-1370-48B4-AE82-26576805D346}" type="pres">
      <dgm:prSet presAssocID="{167D9422-63A0-43A0-939C-462196E02B98}" presName="circ1Tx" presStyleLbl="revTx" presStyleIdx="0" presStyleCnt="0">
        <dgm:presLayoutVars>
          <dgm:chMax val="0"/>
          <dgm:chPref val="0"/>
          <dgm:bulletEnabled val="1"/>
        </dgm:presLayoutVars>
      </dgm:prSet>
      <dgm:spPr/>
    </dgm:pt>
    <dgm:pt modelId="{6FEBC1A3-3990-41FC-A4E5-D3D56D88F01E}" type="pres">
      <dgm:prSet presAssocID="{723052F7-95C7-4930-9499-7AF198B6E22E}" presName="circ2" presStyleLbl="vennNode1" presStyleIdx="1" presStyleCnt="2" custScaleX="94998" custScaleY="93296" custLinFactNeighborX="-11992" custLinFactNeighborY="-1320"/>
      <dgm:spPr/>
    </dgm:pt>
    <dgm:pt modelId="{033603BF-DFEC-4A80-B569-3E8BB2FA27BC}" type="pres">
      <dgm:prSet presAssocID="{723052F7-95C7-4930-9499-7AF198B6E22E}" presName="circ2Tx" presStyleLbl="revTx" presStyleIdx="0" presStyleCnt="0">
        <dgm:presLayoutVars>
          <dgm:chMax val="0"/>
          <dgm:chPref val="0"/>
          <dgm:bulletEnabled val="1"/>
        </dgm:presLayoutVars>
      </dgm:prSet>
      <dgm:spPr/>
    </dgm:pt>
  </dgm:ptLst>
  <dgm:cxnLst>
    <dgm:cxn modelId="{0B0F0B16-32E6-4FCB-95AE-68649C7F8CDA}" srcId="{C7DD2663-3335-4D91-83E7-A6664594AAF7}" destId="{723052F7-95C7-4930-9499-7AF198B6E22E}" srcOrd="1" destOrd="0" parTransId="{9525246F-3EC9-4FB6-B85F-6749CD0EF734}" sibTransId="{DE0EE440-DF99-4545-8B80-27F312C56142}"/>
    <dgm:cxn modelId="{F90C3022-5D29-4301-8B33-658933FF1A57}" type="presOf" srcId="{167D9422-63A0-43A0-939C-462196E02B98}" destId="{3D020AE5-1370-48B4-AE82-26576805D346}" srcOrd="1" destOrd="0" presId="urn:microsoft.com/office/officeart/2005/8/layout/venn1"/>
    <dgm:cxn modelId="{755DA64C-0C75-4953-B822-E15BC54388A1}" type="presOf" srcId="{723052F7-95C7-4930-9499-7AF198B6E22E}" destId="{6FEBC1A3-3990-41FC-A4E5-D3D56D88F01E}" srcOrd="0" destOrd="0" presId="urn:microsoft.com/office/officeart/2005/8/layout/venn1"/>
    <dgm:cxn modelId="{C8FCAE65-C98A-4A31-86FC-EABC973A61A6}" srcId="{C7DD2663-3335-4D91-83E7-A6664594AAF7}" destId="{167D9422-63A0-43A0-939C-462196E02B98}" srcOrd="0" destOrd="0" parTransId="{6EA6466D-36B9-4A08-ABCE-E6E4CECFC929}" sibTransId="{C8BE6F35-BCCE-42A5-9C2E-D673E34F0E4A}"/>
    <dgm:cxn modelId="{B19979D3-4C0A-4924-A83E-00072D480504}" type="presOf" srcId="{C7DD2663-3335-4D91-83E7-A6664594AAF7}" destId="{E1FCD570-4506-4BFE-B97D-F000D2F827A1}" srcOrd="0" destOrd="0" presId="urn:microsoft.com/office/officeart/2005/8/layout/venn1"/>
    <dgm:cxn modelId="{08C617D8-4246-4F6E-9405-DEEEE3FEAE5B}" type="presOf" srcId="{723052F7-95C7-4930-9499-7AF198B6E22E}" destId="{033603BF-DFEC-4A80-B569-3E8BB2FA27BC}" srcOrd="1" destOrd="0" presId="urn:microsoft.com/office/officeart/2005/8/layout/venn1"/>
    <dgm:cxn modelId="{D81326E9-0A28-4C9A-923D-3A59D7647F98}" type="presOf" srcId="{167D9422-63A0-43A0-939C-462196E02B98}" destId="{D4E46B21-CBD1-4CD0-908E-496837C2CCC0}" srcOrd="0" destOrd="0" presId="urn:microsoft.com/office/officeart/2005/8/layout/venn1"/>
    <dgm:cxn modelId="{16E4D329-8B62-4E4B-8F9A-A4C0E3506369}" type="presParOf" srcId="{E1FCD570-4506-4BFE-B97D-F000D2F827A1}" destId="{D4E46B21-CBD1-4CD0-908E-496837C2CCC0}" srcOrd="0" destOrd="0" presId="urn:microsoft.com/office/officeart/2005/8/layout/venn1"/>
    <dgm:cxn modelId="{79220003-86CF-4FDF-A8A7-CAA41E661EBA}" type="presParOf" srcId="{E1FCD570-4506-4BFE-B97D-F000D2F827A1}" destId="{3D020AE5-1370-48B4-AE82-26576805D346}" srcOrd="1" destOrd="0" presId="urn:microsoft.com/office/officeart/2005/8/layout/venn1"/>
    <dgm:cxn modelId="{C7F6462C-AB7B-458D-B8AC-53182C8A1674}" type="presParOf" srcId="{E1FCD570-4506-4BFE-B97D-F000D2F827A1}" destId="{6FEBC1A3-3990-41FC-A4E5-D3D56D88F01E}" srcOrd="2" destOrd="0" presId="urn:microsoft.com/office/officeart/2005/8/layout/venn1"/>
    <dgm:cxn modelId="{A40B3CF8-A45A-4EC1-98E3-94427DA482FD}" type="presParOf" srcId="{E1FCD570-4506-4BFE-B97D-F000D2F827A1}" destId="{033603BF-DFEC-4A80-B569-3E8BB2FA27BC}"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46B21-CBD1-4CD0-908E-496837C2CCC0}">
      <dsp:nvSpPr>
        <dsp:cNvPr id="0" name=""/>
        <dsp:cNvSpPr/>
      </dsp:nvSpPr>
      <dsp:spPr>
        <a:xfrm>
          <a:off x="718060" y="519653"/>
          <a:ext cx="4474119" cy="4475509"/>
        </a:xfrm>
        <a:prstGeom prst="ellipse">
          <a:avLst/>
        </a:prstGeom>
        <a:solidFill>
          <a:schemeClr val="accent1">
            <a:alpha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AU" sz="6500" kern="1200"/>
        </a:p>
      </dsp:txBody>
      <dsp:txXfrm>
        <a:off x="1342825" y="1047412"/>
        <a:ext cx="2579672" cy="3419992"/>
      </dsp:txXfrm>
    </dsp:sp>
    <dsp:sp modelId="{6FEBC1A3-3990-41FC-A4E5-D3D56D88F01E}">
      <dsp:nvSpPr>
        <dsp:cNvPr id="0" name=""/>
        <dsp:cNvSpPr/>
      </dsp:nvSpPr>
      <dsp:spPr>
        <a:xfrm>
          <a:off x="3174983" y="508169"/>
          <a:ext cx="4555349" cy="4473735"/>
        </a:xfrm>
        <a:prstGeom prst="ellipse">
          <a:avLst/>
        </a:prstGeom>
        <a:solidFill>
          <a:schemeClr val="tx2">
            <a:alpha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AU" sz="6500" kern="1200"/>
        </a:p>
      </dsp:txBody>
      <dsp:txXfrm>
        <a:off x="4467718" y="1035718"/>
        <a:ext cx="2626508" cy="34186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17/7/2024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17/7/2024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purpose of this PowerPoint is to provide support for </a:t>
            </a:r>
            <a:r>
              <a:rPr lang="en-AU" b="1" dirty="0"/>
              <a:t>Phase 3, activity 8 – examining point of view in Parvana.</a:t>
            </a:r>
            <a:r>
              <a:rPr lang="en-AU" sz="1800" dirty="0">
                <a:effectLst/>
                <a:latin typeface="Public Sans" pitchFamily="2" charset="77"/>
                <a:ea typeface="Calibri" panose="020F0502020204030204" pitchFamily="34" charset="0"/>
              </a:rPr>
              <a:t> It should be used in combination with </a:t>
            </a:r>
            <a:r>
              <a:rPr lang="en-AU" dirty="0"/>
              <a:t>the program and the resource book.</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325163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i="0" dirty="0">
              <a:solidFill>
                <a:srgbClr val="333333"/>
              </a:solidFill>
              <a:effectLst/>
              <a:highlight>
                <a:srgbClr val="FFFFFF"/>
              </a:highlight>
              <a:latin typeface="Public Sans"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Checking understanding requires teachers to collect the responses of all students (</a:t>
            </a:r>
            <a:r>
              <a:rPr lang="en-AU" b="0" i="0" dirty="0" err="1">
                <a:solidFill>
                  <a:srgbClr val="333333"/>
                </a:solidFill>
                <a:effectLst/>
                <a:highlight>
                  <a:srgbClr val="FFFFFF"/>
                </a:highlight>
                <a:latin typeface="Public Sans" pitchFamily="2" charset="0"/>
              </a:rPr>
              <a:t>Wiliam</a:t>
            </a:r>
            <a:r>
              <a:rPr lang="en-AU" b="0" i="0" dirty="0">
                <a:solidFill>
                  <a:srgbClr val="333333"/>
                </a:solidFill>
                <a:effectLst/>
                <a:highlight>
                  <a:srgbClr val="FFFFFF"/>
                </a:highlight>
                <a:latin typeface="Public Sans" pitchFamily="2" charset="0"/>
              </a:rPr>
              <a:t> 2014).</a:t>
            </a: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are prompted to add ideas to the Venn diagram identifying similarities and differences of the 2 focus third-person point of views. It may be necessary to assist students individually or as a class if all students do not grasp the learning.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3935317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latin typeface="Public Sans" pitchFamily="2" charset="77"/>
                <a:cs typeface="Arial" panose="020B0604020202020204" pitchFamily="34" charset="0"/>
              </a:rPr>
              <a:t>Suggested answer: third-person limited point of view</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latin typeface="Public Sans" pitchFamily="2" charset="77"/>
                <a:cs typeface="Arial" panose="020B0604020202020204" pitchFamily="34" charset="0"/>
              </a:rPr>
              <a:t>Suggested answer: third-person limited point of view is when the narrator of a text relates the story from the protagonist’s point of view. In Parvana, the audience receives narration of the story as Parvana, the protagonist, experiences the story. Readers are only given insight into other characters through dialogue and events where Parvana is present. Third-person limited uses names, Parvana, Mother, the Taliban and pronouns such as she, and they.</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latin typeface="Public Sans" pitchFamily="2" charset="77"/>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2470555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50000"/>
              </a:lnSpc>
              <a:spcBef>
                <a:spcPts val="1200"/>
              </a:spcBef>
              <a:spcAft>
                <a:spcPts val="600"/>
              </a:spcAft>
              <a:buClrTx/>
              <a:buSzTx/>
              <a:buFontTx/>
              <a:buNone/>
              <a:tabLst/>
              <a:defRPr/>
            </a:pPr>
            <a:r>
              <a:rPr lang="en-AU" sz="1800" dirty="0">
                <a:effectLst/>
                <a:latin typeface="Public Sans" pitchFamily="2" charset="77"/>
                <a:ea typeface="Calibri" panose="020F0502020204030204" pitchFamily="34" charset="0"/>
              </a:rPr>
              <a:t>Teacher note: students can include research into a range of experiences and events (beyond the limited insights provided by a first-person account).</a:t>
            </a:r>
            <a:r>
              <a:rPr lang="en-AU" sz="1800" dirty="0">
                <a:effectLst/>
              </a:rPr>
              <a:t> </a:t>
            </a:r>
            <a:r>
              <a:rPr lang="en-AU" sz="1800" dirty="0">
                <a:effectLst/>
                <a:latin typeface="Public Sans" pitchFamily="2" charset="77"/>
                <a:ea typeface="Calibri" panose="020F0502020204030204" pitchFamily="34" charset="0"/>
              </a:rPr>
              <a:t> </a:t>
            </a:r>
            <a:endParaRPr lang="en-AU" sz="1800" dirty="0"/>
          </a:p>
          <a:p>
            <a:pPr>
              <a:lnSpc>
                <a:spcPct val="150000"/>
              </a:lnSpc>
              <a:spcBef>
                <a:spcPts val="1200"/>
              </a:spcBef>
              <a:spcAft>
                <a:spcPts val="600"/>
              </a:spcAft>
            </a:pPr>
            <a:endParaRPr lang="en-AU" sz="1800" dirty="0">
              <a:effectLst/>
              <a:latin typeface="Public Sans" pitchFamily="2" charset="77"/>
              <a:ea typeface="Calibri" panose="020F0502020204030204" pitchFamily="34" charset="0"/>
            </a:endParaRPr>
          </a:p>
          <a:p>
            <a:pPr>
              <a:lnSpc>
                <a:spcPct val="150000"/>
              </a:lnSpc>
              <a:spcBef>
                <a:spcPts val="1200"/>
              </a:spcBef>
              <a:spcAft>
                <a:spcPts val="600"/>
              </a:spcAft>
            </a:pPr>
            <a:r>
              <a:rPr lang="en-AU" sz="1800" dirty="0">
                <a:effectLst/>
                <a:latin typeface="Public Sans" pitchFamily="2" charset="77"/>
                <a:ea typeface="Calibri" panose="020F0502020204030204" pitchFamily="34" charset="0"/>
              </a:rPr>
              <a:t>3. Suggested answers:</a:t>
            </a:r>
          </a:p>
          <a:p>
            <a:pPr>
              <a:lnSpc>
                <a:spcPct val="150000"/>
              </a:lnSpc>
              <a:spcBef>
                <a:spcPts val="1200"/>
              </a:spcBef>
              <a:spcAft>
                <a:spcPts val="600"/>
              </a:spcAft>
            </a:pPr>
            <a:r>
              <a:rPr lang="en-AU" sz="1800" dirty="0">
                <a:effectLst/>
                <a:latin typeface="Public Sans" pitchFamily="2" charset="77"/>
                <a:ea typeface="Calibri" panose="020F0502020204030204" pitchFamily="34" charset="0"/>
              </a:rPr>
              <a:t>Authors might use third-person limited point of view for a range of reasons, including:</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latin typeface="Public Sans" pitchFamily="2" charset="77"/>
                <a:ea typeface="Calibri" panose="020F0502020204030204" pitchFamily="34" charset="0"/>
              </a:rPr>
              <a:t>They can add more detail and description to characters, setting and events.</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latin typeface="Public Sans" pitchFamily="2" charset="77"/>
                <a:ea typeface="Calibri" panose="020F0502020204030204" pitchFamily="34" charset="0"/>
              </a:rPr>
              <a:t>They can create some distance between the reader and the characters when providing descriptions, but not as much distance as third-person omniscient.</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latin typeface="Public Sans" pitchFamily="2" charset="77"/>
                <a:ea typeface="Calibri" panose="020F0502020204030204" pitchFamily="34" charset="0"/>
              </a:rPr>
              <a:t>It allows for a more objective representation (than first-person narration), which can result in greater authority and (sometimes) sense of reliability or credibility.</a:t>
            </a:r>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418346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50000"/>
              </a:lnSpc>
              <a:spcBef>
                <a:spcPts val="1200"/>
              </a:spcBef>
              <a:spcAft>
                <a:spcPts val="600"/>
              </a:spcAft>
              <a:buClrTx/>
              <a:buSzTx/>
              <a:buFontTx/>
              <a:buNone/>
              <a:tabLst/>
              <a:defRPr/>
            </a:pPr>
            <a:r>
              <a:rPr lang="en-AU" sz="1800" dirty="0">
                <a:effectLst/>
                <a:latin typeface="Public Sans" pitchFamily="2" charset="77"/>
                <a:ea typeface="Calibri" panose="020F0502020204030204" pitchFamily="34" charset="0"/>
              </a:rPr>
              <a:t>Teacher note: using research can create a more realistic/lifelike representation for readers, who may feel transported to the place/context being described.</a:t>
            </a:r>
            <a:endParaRPr lang="en-AU" sz="1800" dirty="0"/>
          </a:p>
          <a:p>
            <a:pPr>
              <a:lnSpc>
                <a:spcPct val="150000"/>
              </a:lnSpc>
              <a:spcBef>
                <a:spcPts val="1200"/>
              </a:spcBef>
              <a:spcAft>
                <a:spcPts val="600"/>
              </a:spcAft>
            </a:pPr>
            <a:endParaRPr lang="en-AU" sz="1800" dirty="0">
              <a:effectLst/>
              <a:latin typeface="Public Sans" pitchFamily="2" charset="77"/>
              <a:ea typeface="Calibri" panose="020F0502020204030204" pitchFamily="34" charset="0"/>
            </a:endParaRPr>
          </a:p>
          <a:p>
            <a:pPr>
              <a:lnSpc>
                <a:spcPct val="150000"/>
              </a:lnSpc>
              <a:spcBef>
                <a:spcPts val="1200"/>
              </a:spcBef>
              <a:spcAft>
                <a:spcPts val="600"/>
              </a:spcAft>
            </a:pPr>
            <a:r>
              <a:rPr lang="en-AU" sz="1800" dirty="0">
                <a:effectLst/>
                <a:latin typeface="Public Sans" pitchFamily="2" charset="77"/>
                <a:ea typeface="Calibri" panose="020F0502020204030204" pitchFamily="34" charset="0"/>
              </a:rPr>
              <a:t>4. Suggested answers:</a:t>
            </a:r>
          </a:p>
          <a:p>
            <a:pPr>
              <a:lnSpc>
                <a:spcPct val="150000"/>
              </a:lnSpc>
              <a:spcBef>
                <a:spcPts val="1200"/>
              </a:spcBef>
              <a:spcAft>
                <a:spcPts val="600"/>
              </a:spcAft>
            </a:pPr>
            <a:r>
              <a:rPr lang="en-AU" sz="1800" dirty="0">
                <a:effectLst/>
                <a:latin typeface="Public Sans" pitchFamily="2" charset="77"/>
                <a:ea typeface="Calibri" panose="020F0502020204030204" pitchFamily="34" charset="0"/>
              </a:rPr>
              <a:t>Third-person limited point of view can establish a relationship between author and audience by:</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latin typeface="Public Sans" pitchFamily="2" charset="77"/>
                <a:ea typeface="Calibri" panose="020F0502020204030204" pitchFamily="34" charset="0"/>
              </a:rPr>
              <a:t>establishing a more credible, authoritative and (seemingly) objective voice that audiences feel they can trust</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latin typeface="Public Sans" pitchFamily="2" charset="77"/>
                <a:ea typeface="Calibri" panose="020F0502020204030204" pitchFamily="34" charset="0"/>
              </a:rPr>
              <a:t>developing vivid descriptions of place and events that enable an emotional connection with the audience, who feel a greater sense of empathy and compassion for the characters experiencing the events.</a:t>
            </a:r>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388007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dirty="0">
              <a:latin typeface="Public Sans" pitchFamily="2" charset="77"/>
              <a:cs typeface="Arial" panose="020B0604020202020204" pitchFamily="34" charset="0"/>
            </a:endParaRPr>
          </a:p>
          <a:p>
            <a:r>
              <a:rPr lang="en-AU" dirty="0">
                <a:latin typeface="Public Sans" pitchFamily="2" charset="77"/>
                <a:cs typeface="Arial" panose="020B0604020202020204" pitchFamily="34" charset="0"/>
              </a:rPr>
              <a:t>5. Suggested answer: </a:t>
            </a:r>
          </a:p>
          <a:p>
            <a:r>
              <a:rPr lang="en-AU" sz="1600" dirty="0">
                <a:effectLst/>
                <a:latin typeface="Public Sans" pitchFamily="2" charset="77"/>
                <a:ea typeface="Calibri" panose="020F0502020204030204" pitchFamily="34" charset="0"/>
                <a:cs typeface="Arial" panose="020B0604020202020204" pitchFamily="34" charset="0"/>
              </a:rPr>
              <a:t>Possible limitations of third-person limited point of view could include:</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600" dirty="0">
                <a:effectLst/>
                <a:latin typeface="Public Sans" pitchFamily="2" charset="77"/>
                <a:ea typeface="Calibri" panose="020F0502020204030204" pitchFamily="34" charset="0"/>
                <a:cs typeface="Arial" panose="020B0604020202020204" pitchFamily="34" charset="0"/>
              </a:rPr>
              <a:t>when limited to one protagonist readers are not exposed to range of viewpoints and character experiences – may not know or understand how other characters are thinking or feeling about the situation (such as </a:t>
            </a:r>
            <a:r>
              <a:rPr lang="en-AU" sz="1600" dirty="0" err="1">
                <a:effectLst/>
                <a:latin typeface="Public Sans" pitchFamily="2" charset="77"/>
                <a:ea typeface="Calibri" panose="020F0502020204030204" pitchFamily="34" charset="0"/>
                <a:cs typeface="Arial" panose="020B0604020202020204" pitchFamily="34" charset="0"/>
              </a:rPr>
              <a:t>Nooria</a:t>
            </a:r>
            <a:r>
              <a:rPr lang="en-AU" sz="1600" dirty="0">
                <a:effectLst/>
                <a:latin typeface="Public Sans" pitchFamily="2" charset="77"/>
                <a:ea typeface="Calibri" panose="020F0502020204030204" pitchFamily="34" charset="0"/>
                <a:cs typeface="Arial" panose="020B0604020202020204" pitchFamily="34" charset="0"/>
              </a:rPr>
              <a:t>, who we only experience through Parvana’s point of view, which is often critical of her older sister)</a:t>
            </a:r>
          </a:p>
          <a:p>
            <a:pPr marL="285750" indent="-285750">
              <a:buFont typeface="Arial" panose="020B0604020202020204" pitchFamily="34" charset="0"/>
              <a:buChar char="•"/>
            </a:pPr>
            <a:r>
              <a:rPr lang="en-AU" sz="1600" dirty="0">
                <a:effectLst/>
                <a:latin typeface="Public Sans" pitchFamily="2" charset="77"/>
                <a:ea typeface="Calibri" panose="020F0502020204030204" pitchFamily="34" charset="0"/>
                <a:cs typeface="Arial" panose="020B0604020202020204" pitchFamily="34" charset="0"/>
              </a:rPr>
              <a:t>when compared to first-person point of view, third-person results in a distance between the character and the reader via the narrator.</a:t>
            </a:r>
            <a:endParaRPr lang="en-AU" dirty="0">
              <a:latin typeface="Public Sans" pitchFamily="2" charset="77"/>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361103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dirty="0">
              <a:latin typeface="Public Sans" pitchFamily="2" charset="77"/>
              <a:cs typeface="Arial" panose="020B0604020202020204" pitchFamily="34" charset="0"/>
            </a:endParaRPr>
          </a:p>
          <a:p>
            <a:r>
              <a:rPr lang="en-AU" dirty="0">
                <a:latin typeface="Public Sans" pitchFamily="2" charset="77"/>
                <a:cs typeface="Arial" panose="020B0604020202020204" pitchFamily="34" charset="0"/>
              </a:rPr>
              <a:t>6. Suggested answer:</a:t>
            </a:r>
          </a:p>
          <a:p>
            <a:r>
              <a:rPr lang="en-AU" sz="1600" dirty="0">
                <a:effectLst/>
                <a:latin typeface="Public Sans" pitchFamily="2" charset="77"/>
                <a:ea typeface="Calibri" panose="020F0502020204030204" pitchFamily="34" charset="0"/>
                <a:cs typeface="Arial" panose="020B0604020202020204" pitchFamily="34" charset="0"/>
              </a:rPr>
              <a:t>Third-person limited point of view is highly effective in promoting Ellis’s purpose and values, as </a:t>
            </a:r>
            <a:r>
              <a:rPr lang="en-AU" dirty="0">
                <a:latin typeface="Public Sans" pitchFamily="2" charset="77"/>
                <a:ea typeface="Calibri" panose="020F0502020204030204" pitchFamily="34" charset="0"/>
                <a:cs typeface="Arial" panose="020B0604020202020204" pitchFamily="34" charset="0"/>
              </a:rPr>
              <a:t>readers are able to share with Ellis’s values through the way she describes the challenges of Parvana and her family. The reader can both experience Parvana’s thoughts, feelings and experiences, and be guided by Ellis to understand and empathise with her purpose as a writer. It is a powerful balance: the experiences of the character and the views of the author condemning war, tyranny and hatred, and instead hoping for a peaceful future where all people are safe and treated equally. The third-person limited also allows Ellis to add details from her</a:t>
            </a:r>
            <a:r>
              <a:rPr lang="en-AU" sz="1600" dirty="0">
                <a:effectLst/>
                <a:latin typeface="Public Sans" pitchFamily="2" charset="77"/>
                <a:ea typeface="Calibri" panose="020F0502020204030204" pitchFamily="34" charset="0"/>
                <a:cs typeface="Arial" panose="020B0604020202020204" pitchFamily="34" charset="0"/>
              </a:rPr>
              <a:t> research, evidence and personal experience to inform her narrative voice. The inclusion of historical events and real places all contribute to an authenticity and credibility that this point of view is informed and based on real events.</a:t>
            </a:r>
            <a:endParaRPr lang="en-AU" dirty="0">
              <a:latin typeface="Public Sans" pitchFamily="2" charset="77"/>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711071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b="1" dirty="0"/>
          </a:p>
          <a:p>
            <a:r>
              <a:rPr lang="en-AU" b="1" dirty="0"/>
              <a:t>7. Suggested answers:</a:t>
            </a:r>
          </a:p>
          <a:p>
            <a:r>
              <a:rPr lang="en-AU" sz="1800" dirty="0">
                <a:effectLst/>
                <a:latin typeface="Public Sans" pitchFamily="2" charset="77"/>
                <a:ea typeface="Calibri" panose="020F0502020204030204" pitchFamily="34" charset="0"/>
              </a:rPr>
              <a:t>One possible answer to this question could be – the use of limited third-person point of view certainly enables the construction of realistic characters as we are given great insight into the experiences of Parvana and her family, and the lengths they will go to survive the tyranny of war they face in Afghanistan. The descriptions of the family dynamic, such as her sisterly squabbles, or her friendship with </a:t>
            </a:r>
            <a:r>
              <a:rPr lang="en-AU" sz="1800" dirty="0" err="1">
                <a:effectLst/>
                <a:latin typeface="Public Sans" pitchFamily="2" charset="77"/>
                <a:ea typeface="Calibri" panose="020F0502020204030204" pitchFamily="34" charset="0"/>
              </a:rPr>
              <a:t>Shauzia</a:t>
            </a:r>
            <a:r>
              <a:rPr lang="en-AU" sz="1800" dirty="0">
                <a:effectLst/>
                <a:latin typeface="Public Sans" pitchFamily="2" charset="77"/>
                <a:ea typeface="Calibri" panose="020F0502020204030204" pitchFamily="34" charset="0"/>
              </a:rPr>
              <a:t> also enable realistic characters, as they appear to embody realistic or lifelike experiences of family life and adolescence.</a:t>
            </a:r>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3307303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Public Sans" pitchFamily="2" charset="77"/>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Public Sans" pitchFamily="2" charset="77"/>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Public Sans" pitchFamily="2" charset="77"/>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4266049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at this point, if you have not done so already, provide students with a worksheet or printed copy of </a:t>
            </a:r>
            <a:r>
              <a:rPr lang="en-AU" b="1" dirty="0"/>
              <a:t>Phase 3, resource 4 – glossary of stylistic devices</a:t>
            </a:r>
            <a:r>
              <a:rPr lang="en-AU" dirty="0"/>
              <a:t>. Note that you may like to build a mix-and-match, cloze or other activity around these definitions, depending on how you would like students to engage with these terms. </a:t>
            </a:r>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79448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this slide has been used to identify the Explicit teaching learning strategy and should be deleted or hidden when using in a classroom setting.</a:t>
            </a:r>
          </a:p>
          <a:p>
            <a:endParaRPr lang="en-AU" dirty="0"/>
          </a:p>
          <a:p>
            <a:r>
              <a:rPr lang="en-AU" dirty="0"/>
              <a:t>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a:t>
            </a: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608132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work with students to find a device and a correlating example from the text, complete the table collaboratively as a model. </a:t>
            </a:r>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3519086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students work in pairs </a:t>
            </a:r>
            <a:r>
              <a:rPr lang="en-AU" dirty="0"/>
              <a:t>to find a device and a correlating example from the text, complete the table collaboratively as a model.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2483061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i="0" dirty="0">
              <a:solidFill>
                <a:srgbClr val="333333"/>
              </a:solidFill>
              <a:effectLst/>
              <a:highlight>
                <a:srgbClr val="FFFFFF"/>
              </a:highlight>
              <a:latin typeface="Public Sans"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Checking understanding requires teachers to collect the responses of all students (</a:t>
            </a:r>
            <a:r>
              <a:rPr lang="en-AU" b="0" i="0" dirty="0" err="1">
                <a:solidFill>
                  <a:srgbClr val="333333"/>
                </a:solidFill>
                <a:effectLst/>
                <a:highlight>
                  <a:srgbClr val="FFFFFF"/>
                </a:highlight>
                <a:latin typeface="Public Sans" pitchFamily="2" charset="0"/>
              </a:rPr>
              <a:t>Wiliam</a:t>
            </a:r>
            <a:r>
              <a:rPr lang="en-AU" b="0" i="0" dirty="0">
                <a:solidFill>
                  <a:srgbClr val="333333"/>
                </a:solidFill>
                <a:effectLst/>
                <a:highlight>
                  <a:srgbClr val="FFFFFF"/>
                </a:highlight>
                <a:latin typeface="Public Sans" pitchFamily="2" charset="0"/>
              </a:rPr>
              <a:t> 2014).</a:t>
            </a: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discuss possible responses with students.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2305501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complete their own analysis table. Depending on your class cohort, this could be done individually, in pairs or in small groups.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3549480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Public Sans" pitchFamily="2" charset="77"/>
                <a:ea typeface="Calibri" panose="020F0502020204030204" pitchFamily="34" charset="0"/>
              </a:rPr>
              <a:t>Teacher note: this information will require students to write in response to their learning. Identify the requirements of the activity with your class. </a:t>
            </a:r>
            <a:r>
              <a:rPr lang="en-AU" sz="1800" dirty="0"/>
              <a:t>Students should now be instructed to write their own response using the knowledge and understanding they have developed.</a:t>
            </a:r>
            <a:endParaRPr lang="en-AU" sz="1800" dirty="0">
              <a:effectLst/>
              <a:latin typeface="Public Sans" pitchFamily="2" charset="77"/>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Public Sans" pitchFamily="2" charset="77"/>
                <a:ea typeface="Calibri" panose="020F0502020204030204" pitchFamily="34" charset="0"/>
              </a:rPr>
              <a:t>An annotated example is provided on the next slide to unpack with students after they have written. They can then use this model and the class discussion to refine their draft response. </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396100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chunk the annotated sample and explain what each part is and why it has been used. This could be a good opportunity to incorporate embedded literacy activities such as vocabulary, punctuation and analytical sentences.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26</a:t>
            </a:fld>
            <a:endParaRPr lang="en-AU"/>
          </a:p>
        </p:txBody>
      </p:sp>
    </p:spTree>
    <p:extLst>
      <p:ext uri="{BB962C8B-B14F-4D97-AF65-F5344CB8AC3E}">
        <p14:creationId xmlns:p14="http://schemas.microsoft.com/office/powerpoint/2010/main" val="3848361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2985388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29</a:t>
            </a:fld>
            <a:endParaRPr lang="en-AU"/>
          </a:p>
        </p:txBody>
      </p:sp>
    </p:spTree>
    <p:extLst>
      <p:ext uri="{BB962C8B-B14F-4D97-AF65-F5344CB8AC3E}">
        <p14:creationId xmlns:p14="http://schemas.microsoft.com/office/powerpoint/2010/main" val="23931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clarify what students are learning and why. </a:t>
            </a:r>
            <a:endParaRPr lang="en-AU" dirty="0"/>
          </a:p>
          <a:p>
            <a:pPr marL="171450" indent="-171450">
              <a:buFont typeface="Public Sans"/>
              <a:buChar char="•"/>
            </a:pPr>
            <a:r>
              <a:rPr lang="en-AU" dirty="0"/>
              <a:t>Learning intentions and success criteria are best co-constructed with students. Adapt the learning intention as required and add matching success criteria.</a:t>
            </a:r>
          </a:p>
          <a:p>
            <a:pPr marL="171450" indent="-171450">
              <a:buFont typeface="Public Sans"/>
              <a:buChar char="•"/>
            </a:pPr>
            <a:r>
              <a:rPr lang="en-AU" dirty="0"/>
              <a:t>For more information see ⁠AITSL or the NSW Department of Education explicit teaching strategies. </a:t>
            </a:r>
          </a:p>
          <a:p>
            <a:pPr marL="171450" indent="-171450">
              <a:buFont typeface="Public Sans"/>
              <a:buChar char="•"/>
            </a:pPr>
            <a:r>
              <a:rPr lang="en-AU" dirty="0"/>
              <a:t>LISC is not necessarily presented at the beginning of the lesson. Teacher needs to consider most effectual time to introduce </a:t>
            </a:r>
          </a:p>
          <a:p>
            <a:pPr marL="171450" indent="-171450">
              <a:buFont typeface="Public Sans"/>
              <a:buChar char="•"/>
            </a:pPr>
            <a:r>
              <a:rPr lang="en-AU" dirty="0"/>
              <a:t>LISC should be revisited during the lesson to support students' evaluation of their learning</a:t>
            </a:r>
          </a:p>
          <a:p>
            <a:pPr marL="171450" indent="-171450">
              <a:buFont typeface="Public Sans"/>
              <a:buChar cha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Review the success criteria with the class. You may need to revisit these as you progress through the lesson sequence. It is recommended that success criteria be created collaboratively with students to suit individual classes.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Suggested success criteria:</a:t>
            </a:r>
          </a:p>
          <a:p>
            <a:r>
              <a:rPr lang="en-AU" dirty="0">
                <a:latin typeface="Public Sans" pitchFamily="2" charset="77"/>
                <a:cs typeface="Arial" panose="020B0604020202020204" pitchFamily="34" charset="0"/>
              </a:rPr>
              <a:t>I will know I am successful when I can:</a:t>
            </a:r>
          </a:p>
          <a:p>
            <a:pPr marL="285750" indent="-285750">
              <a:buFont typeface="Arial" panose="020B0604020202020204" pitchFamily="34" charset="0"/>
              <a:buChar char="•"/>
            </a:pPr>
            <a:r>
              <a:rPr lang="en-AU" dirty="0">
                <a:latin typeface="Public Sans" pitchFamily="2" charset="77"/>
                <a:cs typeface="Arial" panose="020B0604020202020204" pitchFamily="34" charset="0"/>
              </a:rPr>
              <a:t>explain the effect of third-person limited voice </a:t>
            </a:r>
          </a:p>
          <a:p>
            <a:pPr marL="285750" indent="-285750">
              <a:buFont typeface="Arial" panose="020B0604020202020204" pitchFamily="34" charset="0"/>
              <a:buChar char="•"/>
            </a:pPr>
            <a:r>
              <a:rPr lang="en-AU" dirty="0">
                <a:latin typeface="Public Sans" pitchFamily="2" charset="77"/>
                <a:cs typeface="Arial" panose="020B0604020202020204" pitchFamily="34" charset="0"/>
              </a:rPr>
              <a:t>support this understanding with evidence</a:t>
            </a:r>
          </a:p>
          <a:p>
            <a:pPr marL="285750" indent="-285750">
              <a:buFont typeface="Arial" panose="020B0604020202020204" pitchFamily="34" charset="0"/>
              <a:buChar char="•"/>
            </a:pPr>
            <a:r>
              <a:rPr lang="en-AU" dirty="0">
                <a:latin typeface="Public Sans" pitchFamily="2" charset="77"/>
                <a:cs typeface="Arial" panose="020B0604020202020204" pitchFamily="34" charset="0"/>
              </a:rPr>
              <a:t>express ideas in informative texts about how authors communicate their purpose through point of view.</a:t>
            </a:r>
          </a:p>
          <a:p>
            <a:endParaRPr lang="en-AU" b="1" dirty="0">
              <a:cs typeface="Calibri"/>
            </a:endParaRP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Chunking learning into manageable components reduces demand on students’ working memory. Sequencing those chunks in a logical progression supports students to incorporate new information into their mental model, or schema (AERO 2024).</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77852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the teacher should clarify what point of view is and how it is constructed. The teacher may like to have students copy the definition into a glossary – perhaps by summarising into their own words.</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b="0" dirty="0"/>
              <a:t>Note – the teacher may choose to replace or add to the definition above with the NESA glossary definition from the English K-10 Syllabus: ‘</a:t>
            </a:r>
            <a:r>
              <a:rPr lang="en-AU" dirty="0">
                <a:effectLst/>
                <a:latin typeface="Public Sans" pitchFamily="2" charset="77"/>
                <a:cs typeface="Arial" panose="020B0604020202020204" pitchFamily="34" charset="0"/>
              </a:rPr>
              <a:t>Point of view is the position from which the information and events of a text are intended to be perceived by its audience (you). Point of view is constructed through the narrator and by characters or voices presented within it.’ (NESA 2024) </a:t>
            </a:r>
            <a:endParaRPr lang="en-AU" dirty="0">
              <a:latin typeface="Public Sans" pitchFamily="2" charset="77"/>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3234822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is aimed at reviewing first person with students. If students are not yet at this point, it may be necessary to spend some time using the gradual release of responsibility to explore understanding of first-person.</a:t>
            </a: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7022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students are introduced to the 2 main types of third-person point of view. Students may be aware of other types or other terminology (third-person objective and third-person subjective, for example); the teacher should judge whether to discuss here or not then focus on these 2 for this lesson. Identify that students will be exploring the 2 types in this lesson.</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1002551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teacher introduces the idea of third-person limited point of view. The teacher should use this slide in conjunction with ideas in </a:t>
            </a:r>
            <a:r>
              <a:rPr lang="en-AU" b="1" dirty="0"/>
              <a:t>Phase 3, activity 8 – examining point of view in </a:t>
            </a:r>
            <a:r>
              <a:rPr lang="en-AU" b="1" i="1" dirty="0"/>
              <a:t>Parvana</a:t>
            </a:r>
            <a:r>
              <a:rPr lang="en-AU" dirty="0"/>
              <a:t>.</a:t>
            </a:r>
          </a:p>
          <a:p>
            <a:r>
              <a:rPr lang="en-AU" dirty="0"/>
              <a:t>Clarify with students that ‘limited’ here refers to the idea that the chosen character does not know everything. The narrator generally only tells the reader what this character knows and nothing else.</a:t>
            </a: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2783676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teacher introduces the idea of third-person omniscient point of view. The teacher should use this slide in conjunction with ideas in </a:t>
            </a:r>
            <a:r>
              <a:rPr lang="en-AU" b="1" dirty="0"/>
              <a:t>Phase 3, activity 8 – examining point of view in </a:t>
            </a:r>
            <a:r>
              <a:rPr lang="en-AU" b="1" i="1" dirty="0"/>
              <a:t>Parvana</a:t>
            </a:r>
            <a:r>
              <a:rPr lang="en-AU" b="1" dirty="0"/>
              <a:t>.</a:t>
            </a:r>
          </a:p>
          <a:p>
            <a:r>
              <a:rPr lang="en-AU" dirty="0"/>
              <a:t>Point out the difference to the third-person limited. In the example above, the narrator can tell us what </a:t>
            </a:r>
            <a:r>
              <a:rPr lang="en-AU" b="1" dirty="0"/>
              <a:t>both</a:t>
            </a:r>
            <a:r>
              <a:rPr lang="en-AU" dirty="0"/>
              <a:t> characters are thinking and feeling.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2951197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5685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34573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54684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6272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19341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6338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424927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414831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44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97178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762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401839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708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78210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11893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12001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5951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246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78705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b="0" i="0">
                <a:solidFill>
                  <a:schemeClr val="accent2"/>
                </a:solidFill>
                <a:latin typeface="Public Sans" pitchFamily="2" charset="77"/>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921148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97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52291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83655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922215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78148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3"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728" r:id="rId4"/>
    <p:sldLayoutId id="2147483729" r:id="rId5"/>
    <p:sldLayoutId id="2147483731" r:id="rId6"/>
    <p:sldLayoutId id="2147483730" r:id="rId7"/>
    <p:sldLayoutId id="2147483732" r:id="rId8"/>
    <p:sldLayoutId id="2147483740" r:id="rId9"/>
    <p:sldLayoutId id="2147483715" r:id="rId10"/>
    <p:sldLayoutId id="2147483736" r:id="rId11"/>
    <p:sldLayoutId id="2147483737" r:id="rId12"/>
    <p:sldLayoutId id="2147483738" r:id="rId13"/>
    <p:sldLayoutId id="2147483716" r:id="rId14"/>
    <p:sldLayoutId id="2147483717" r:id="rId15"/>
    <p:sldLayoutId id="2147483718" r:id="rId16"/>
    <p:sldLayoutId id="2147483719" r:id="rId17"/>
    <p:sldLayoutId id="2147483742" r:id="rId18"/>
    <p:sldLayoutId id="2147483720" r:id="rId19"/>
    <p:sldLayoutId id="2147483733" r:id="rId20"/>
    <p:sldLayoutId id="2147483721" r:id="rId21"/>
    <p:sldLayoutId id="2147483734" r:id="rId22"/>
    <p:sldLayoutId id="2147483722" r:id="rId23"/>
    <p:sldLayoutId id="2147483735" r:id="rId24"/>
    <p:sldLayoutId id="2147483723" r:id="rId25"/>
    <p:sldLayoutId id="2147483724" r:id="rId26"/>
    <p:sldLayoutId id="2147483725" r:id="rId27"/>
    <p:sldLayoutId id="2147483744" r:id="rId28"/>
    <p:sldLayoutId id="2147483745" r:id="rId29"/>
    <p:sldLayoutId id="2147483746" r:id="rId30"/>
    <p:sldLayoutId id="2147483747" r:id="rId3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8" Type="http://schemas.openxmlformats.org/officeDocument/2006/relationships/hyperlink" Target="https://curriculum.nsw.edu.au/learning-areas/english/english-k-10-2022/glossar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guides-resources/practice-guides/explain-learning-objectives" TargetMode="External"/><Relationship Id="rId2" Type="http://schemas.openxmlformats.org/officeDocument/2006/relationships/notesSlide" Target="../notesSlides/notesSlide27.xml"/><Relationship Id="rId1" Type="http://schemas.openxmlformats.org/officeDocument/2006/relationships/slideLayout" Target="../slideLayouts/slideLayout29.xml"/><Relationship Id="rId6" Type="http://schemas.openxmlformats.org/officeDocument/2006/relationships/hyperlink" Target="https://curriculum.nsw.edu.au/learning-areas/english/english-k-10-2022/content" TargetMode="External"/><Relationship Id="rId5" Type="http://schemas.openxmlformats.org/officeDocument/2006/relationships/hyperlink" Target="https://curriculum.nsw.edu.au/" TargetMode="External"/><Relationship Id="rId4" Type="http://schemas.openxmlformats.org/officeDocument/2006/relationships/hyperlink" Target="https://educationstandards.nsw.edu.au/wps/portal/nesa/hom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ducation.nsw.gov.au/teaching-and-learning/curriculum/explicit-teaching/explicit-teaching-strategies" TargetMode="External"/><Relationship Id="rId2" Type="http://schemas.openxmlformats.org/officeDocument/2006/relationships/hyperlink" Target="https://app.education.nsw.gov.au/digital-learning-selector/LearningActivity/Browser?cache_id=f77b0" TargetMode="External"/><Relationship Id="rId1" Type="http://schemas.openxmlformats.org/officeDocument/2006/relationships/slideLayout" Target="../slideLayouts/slideLayout31.xml"/><Relationship Id="rId5" Type="http://schemas.openxmlformats.org/officeDocument/2006/relationships/hyperlink" Target="https://www.ascd.org/el/articles/the-right-questions-the-right-way" TargetMode="External"/><Relationship Id="rId4" Type="http://schemas.openxmlformats.org/officeDocument/2006/relationships/hyperlink" Target="https://education.nsw.gov.au/about-us/education-data-and-research/cese/publications/research-reports/what-works-best-2020-update/explicit-teaching-driving-learning-and-engagement" TargetMode="External"/></Relationships>
</file>

<file path=ppt/slides/_rels/slide29.xml.rels><?xml version="1.0" encoding="UTF-8" standalone="yes"?>
<Relationships xmlns="http://schemas.openxmlformats.org/package/2006/relationships"><Relationship Id="rId3" Type="http://schemas.microsoft.com/office/2018/10/relationships/comments" Target="../comments/modernComment_169_E3B6DB6F.xml"/><Relationship Id="rId2" Type="http://schemas.openxmlformats.org/officeDocument/2006/relationships/notesSlide" Target="../notesSlides/notesSlide28.xml"/><Relationship Id="rId1" Type="http://schemas.openxmlformats.org/officeDocument/2006/relationships/slideLayout" Target="../slideLayouts/slideLayout28.xml"/><Relationship Id="rId4" Type="http://schemas.openxmlformats.org/officeDocument/2006/relationships/hyperlink" Target="https://creativecommons.org/licenses/by/4.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0DCA-C293-2152-55AF-E5B31D2DB58B}"/>
              </a:ext>
            </a:extLst>
          </p:cNvPr>
          <p:cNvSpPr>
            <a:spLocks noGrp="1"/>
          </p:cNvSpPr>
          <p:nvPr>
            <p:ph type="ctrTitle"/>
          </p:nvPr>
        </p:nvSpPr>
        <p:spPr>
          <a:xfrm>
            <a:off x="359999" y="360001"/>
            <a:ext cx="9660302" cy="1285437"/>
          </a:xfrm>
        </p:spPr>
        <p:txBody>
          <a:bodyPr/>
          <a:lstStyle/>
          <a:p>
            <a:r>
              <a:rPr lang="en-AU" dirty="0">
                <a:cs typeface="Arial" panose="020B0604020202020204" pitchFamily="34" charset="0"/>
              </a:rPr>
              <a:t>Year 8, Term 2 – transport me to the ‘real’</a:t>
            </a:r>
          </a:p>
        </p:txBody>
      </p:sp>
      <p:sp>
        <p:nvSpPr>
          <p:cNvPr id="7" name="Text Placeholder 6">
            <a:extLst>
              <a:ext uri="{FF2B5EF4-FFF2-40B4-BE49-F238E27FC236}">
                <a16:creationId xmlns:a16="http://schemas.microsoft.com/office/drawing/2014/main" id="{A9F2C521-17E8-A120-76F6-E77B2A78F3C2}"/>
              </a:ext>
            </a:extLst>
          </p:cNvPr>
          <p:cNvSpPr>
            <a:spLocks noGrp="1"/>
          </p:cNvSpPr>
          <p:nvPr>
            <p:ph type="body" sz="quarter" idx="15"/>
          </p:nvPr>
        </p:nvSpPr>
        <p:spPr>
          <a:xfrm>
            <a:off x="359997" y="2357168"/>
            <a:ext cx="7781467" cy="855102"/>
          </a:xfrm>
        </p:spPr>
        <p:txBody>
          <a:bodyPr/>
          <a:lstStyle/>
          <a:p>
            <a:r>
              <a:rPr lang="en-AU" dirty="0">
                <a:latin typeface="Public Sans" pitchFamily="2" charset="77"/>
                <a:cs typeface="Arial" panose="020B0604020202020204" pitchFamily="34" charset="0"/>
              </a:rPr>
              <a:t>Phase 3, activity 8 – examining point of view in Parvana PowerPoint</a:t>
            </a:r>
          </a:p>
          <a:p>
            <a:endParaRPr lang="en-AU" dirty="0"/>
          </a:p>
        </p:txBody>
      </p:sp>
      <p:sp>
        <p:nvSpPr>
          <p:cNvPr id="3" name="Footer Placeholder 2">
            <a:extLst>
              <a:ext uri="{FF2B5EF4-FFF2-40B4-BE49-F238E27FC236}">
                <a16:creationId xmlns:a16="http://schemas.microsoft.com/office/drawing/2014/main" id="{051FD8CF-C27E-C7B4-97DE-0F9F22B120CF}"/>
              </a:ext>
            </a:extLst>
          </p:cNvPr>
          <p:cNvSpPr>
            <a:spLocks noGrp="1"/>
          </p:cNvSpPr>
          <p:nvPr>
            <p:ph type="ftr" sz="quarter" idx="3"/>
          </p:nvPr>
        </p:nvSpPr>
        <p:spPr/>
        <p:txBody>
          <a:bodyPr/>
          <a:lstStyle/>
          <a:p>
            <a:r>
              <a:rPr lang="en-US" dirty="0">
                <a:latin typeface="Public Sans" pitchFamily="2" charset="77"/>
                <a:cs typeface="Arial" panose="020B0604020202020204" pitchFamily="34" charset="0"/>
              </a:rPr>
              <a:t>NSW Department of Education</a:t>
            </a:r>
            <a:endParaRPr lang="en-AU" dirty="0">
              <a:latin typeface="Public Sans" pitchFamily="2" charset="77"/>
              <a:cs typeface="Arial" panose="020B0604020202020204" pitchFamily="34" charset="0"/>
            </a:endParaRPr>
          </a:p>
        </p:txBody>
      </p:sp>
      <p:pic>
        <p:nvPicPr>
          <p:cNvPr id="9" name="Picture Placeholder 8">
            <a:extLst>
              <a:ext uri="{FF2B5EF4-FFF2-40B4-BE49-F238E27FC236}">
                <a16:creationId xmlns:a16="http://schemas.microsoft.com/office/drawing/2014/main" id="{17EE13F1-C451-2289-996F-496431E48764}"/>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0" y="3924000"/>
            <a:ext cx="12192000" cy="2934000"/>
          </a:xfrm>
        </p:spPr>
      </p:pic>
    </p:spTree>
    <p:extLst>
      <p:ext uri="{BB962C8B-B14F-4D97-AF65-F5344CB8AC3E}">
        <p14:creationId xmlns:p14="http://schemas.microsoft.com/office/powerpoint/2010/main" val="248163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Public Sans" pitchFamily="2" charset="77"/>
                <a:cs typeface="Arial" panose="020B0604020202020204" pitchFamily="34" charset="0"/>
              </a:rPr>
              <a:t>Checking for understanding </a:t>
            </a:r>
            <a:r>
              <a:rPr lang="en-US" dirty="0">
                <a:solidFill>
                  <a:schemeClr val="accent1"/>
                </a:solidFill>
                <a:latin typeface="Public Sans" pitchFamily="2" charset="77"/>
                <a:cs typeface="Arial" panose="020B0604020202020204" pitchFamily="34" charset="0"/>
              </a:rPr>
              <a:t>(1)</a:t>
            </a:r>
            <a:r>
              <a:rPr lang="en-US" dirty="0">
                <a:latin typeface="Public Sans" pitchFamily="2" charset="77"/>
                <a:cs typeface="Arial" panose="020B0604020202020204" pitchFamily="34" charset="0"/>
              </a:rPr>
              <a:t> </a:t>
            </a:r>
            <a:endParaRPr lang="en-AU" dirty="0">
              <a:latin typeface="Public Sans" pitchFamily="2" charset="77"/>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10</a:t>
            </a:fld>
            <a:endParaRPr lang="en-AU"/>
          </a:p>
        </p:txBody>
      </p:sp>
    </p:spTree>
    <p:extLst>
      <p:ext uri="{BB962C8B-B14F-4D97-AF65-F5344CB8AC3E}">
        <p14:creationId xmlns:p14="http://schemas.microsoft.com/office/powerpoint/2010/main" val="159045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F7E6-00BD-6ABA-3D0E-A4D2858FAE27}"/>
              </a:ext>
            </a:extLst>
          </p:cNvPr>
          <p:cNvSpPr>
            <a:spLocks noGrp="1"/>
          </p:cNvSpPr>
          <p:nvPr>
            <p:ph type="title"/>
          </p:nvPr>
        </p:nvSpPr>
        <p:spPr/>
        <p:txBody>
          <a:bodyPr/>
          <a:lstStyle/>
          <a:p>
            <a:r>
              <a:rPr lang="en-AU" dirty="0">
                <a:latin typeface="Public Sans" pitchFamily="2" charset="77"/>
                <a:cs typeface="Arial" panose="020B0604020202020204" pitchFamily="34" charset="0"/>
              </a:rPr>
              <a:t>Similarities and differences</a:t>
            </a:r>
          </a:p>
        </p:txBody>
      </p:sp>
      <p:graphicFrame>
        <p:nvGraphicFramePr>
          <p:cNvPr id="11" name="Diagram 10" descr="Venn diagram comparing third-person limited and third-person omniscient">
            <a:extLst>
              <a:ext uri="{FF2B5EF4-FFF2-40B4-BE49-F238E27FC236}">
                <a16:creationId xmlns:a16="http://schemas.microsoft.com/office/drawing/2014/main" id="{109B8645-D4DC-6EEF-87A5-D784C568BED0}"/>
              </a:ext>
            </a:extLst>
          </p:cNvPr>
          <p:cNvGraphicFramePr/>
          <p:nvPr>
            <p:extLst>
              <p:ext uri="{D42A27DB-BD31-4B8C-83A1-F6EECF244321}">
                <p14:modId xmlns:p14="http://schemas.microsoft.com/office/powerpoint/2010/main" val="2761454712"/>
              </p:ext>
            </p:extLst>
          </p:nvPr>
        </p:nvGraphicFramePr>
        <p:xfrm>
          <a:off x="1752000" y="1079333"/>
          <a:ext cx="8640011" cy="5616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a:extLst>
              <a:ext uri="{FF2B5EF4-FFF2-40B4-BE49-F238E27FC236}">
                <a16:creationId xmlns:a16="http://schemas.microsoft.com/office/drawing/2014/main" id="{6284EEF7-BA4E-246A-4789-CDEC0C06BD7B}"/>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Complete the Venn diagram comparing your understanding of the 2 terms </a:t>
            </a:r>
          </a:p>
        </p:txBody>
      </p:sp>
      <p:sp>
        <p:nvSpPr>
          <p:cNvPr id="3" name="TextBox 2">
            <a:extLst>
              <a:ext uri="{FF2B5EF4-FFF2-40B4-BE49-F238E27FC236}">
                <a16:creationId xmlns:a16="http://schemas.microsoft.com/office/drawing/2014/main" id="{1957B9AF-316A-77ED-A231-7E091441925F}"/>
              </a:ext>
            </a:extLst>
          </p:cNvPr>
          <p:cNvSpPr txBox="1"/>
          <p:nvPr/>
        </p:nvSpPr>
        <p:spPr>
          <a:xfrm>
            <a:off x="2869780" y="3560287"/>
            <a:ext cx="1606915" cy="522515"/>
          </a:xfrm>
          <a:prstGeom prst="rect">
            <a:avLst/>
          </a:prstGeom>
          <a:noFill/>
          <a:ln>
            <a:noFill/>
          </a:ln>
        </p:spPr>
        <p:txBody>
          <a:bodyPr wrap="square" lIns="0" tIns="0" rIns="0" bIns="0" rtlCol="0">
            <a:noAutofit/>
          </a:bodyPr>
          <a:lstStyle/>
          <a:p>
            <a:pPr algn="l"/>
            <a:r>
              <a:rPr lang="en-AU" sz="1800" dirty="0">
                <a:solidFill>
                  <a:schemeClr val="bg1"/>
                </a:solidFill>
                <a:latin typeface="Public Sans" pitchFamily="2" charset="77"/>
                <a:cs typeface="Arial" panose="020B0604020202020204" pitchFamily="34" charset="0"/>
              </a:rPr>
              <a:t>Third-person limited</a:t>
            </a:r>
          </a:p>
        </p:txBody>
      </p:sp>
      <p:sp>
        <p:nvSpPr>
          <p:cNvPr id="12" name="TextBox 11">
            <a:extLst>
              <a:ext uri="{FF2B5EF4-FFF2-40B4-BE49-F238E27FC236}">
                <a16:creationId xmlns:a16="http://schemas.microsoft.com/office/drawing/2014/main" id="{C7CE20ED-596A-9B2B-594C-E14871C1137E}"/>
              </a:ext>
            </a:extLst>
          </p:cNvPr>
          <p:cNvSpPr txBox="1"/>
          <p:nvPr/>
        </p:nvSpPr>
        <p:spPr>
          <a:xfrm>
            <a:off x="5172695" y="2920226"/>
            <a:ext cx="1622738" cy="1802639"/>
          </a:xfrm>
          <a:prstGeom prst="rect">
            <a:avLst/>
          </a:prstGeom>
          <a:noFill/>
        </p:spPr>
        <p:txBody>
          <a:bodyPr wrap="none" lIns="0" tIns="0" rIns="0" bIns="0" rtlCol="0" anchor="ctr">
            <a:noAutofit/>
          </a:bodyPr>
          <a:lstStyle/>
          <a:p>
            <a:r>
              <a:rPr lang="en-AU" sz="1800" dirty="0">
                <a:solidFill>
                  <a:schemeClr val="bg2"/>
                </a:solidFill>
                <a:cs typeface="Arial" panose="020B0604020202020204" pitchFamily="34" charset="0"/>
              </a:rPr>
              <a:t>Both use the </a:t>
            </a:r>
          </a:p>
          <a:p>
            <a:r>
              <a:rPr lang="en-AU" sz="1800" dirty="0">
                <a:solidFill>
                  <a:schemeClr val="bg2"/>
                </a:solidFill>
                <a:cs typeface="Arial" panose="020B0604020202020204" pitchFamily="34" charset="0"/>
              </a:rPr>
              <a:t>pronouns</a:t>
            </a:r>
          </a:p>
          <a:p>
            <a:r>
              <a:rPr lang="en-AU" sz="1800" dirty="0">
                <a:solidFill>
                  <a:schemeClr val="bg2"/>
                </a:solidFill>
                <a:cs typeface="Arial" panose="020B0604020202020204" pitchFamily="34" charset="0"/>
              </a:rPr>
              <a:t> ‘he’, ‘she’, ‘they’ </a:t>
            </a:r>
          </a:p>
          <a:p>
            <a:r>
              <a:rPr lang="en-AU" sz="1800" dirty="0">
                <a:solidFill>
                  <a:schemeClr val="bg2"/>
                </a:solidFill>
                <a:cs typeface="Arial" panose="020B0604020202020204" pitchFamily="34" charset="0"/>
              </a:rPr>
              <a:t>and </a:t>
            </a:r>
          </a:p>
          <a:p>
            <a:r>
              <a:rPr lang="en-AU" sz="1800" dirty="0">
                <a:solidFill>
                  <a:schemeClr val="bg2"/>
                </a:solidFill>
                <a:cs typeface="Arial" panose="020B0604020202020204" pitchFamily="34" charset="0"/>
              </a:rPr>
              <a:t>the character </a:t>
            </a:r>
          </a:p>
          <a:p>
            <a:r>
              <a:rPr lang="en-AU" sz="1800" dirty="0">
                <a:solidFill>
                  <a:schemeClr val="bg2"/>
                </a:solidFill>
                <a:cs typeface="Arial" panose="020B0604020202020204" pitchFamily="34" charset="0"/>
              </a:rPr>
              <a:t>names</a:t>
            </a:r>
            <a:r>
              <a:rPr lang="en-AU" sz="1800" b="1" dirty="0">
                <a:solidFill>
                  <a:schemeClr val="bg2"/>
                </a:solidFill>
              </a:rPr>
              <a:t>.</a:t>
            </a:r>
          </a:p>
        </p:txBody>
      </p:sp>
      <p:sp>
        <p:nvSpPr>
          <p:cNvPr id="6" name="TextBox 5">
            <a:extLst>
              <a:ext uri="{FF2B5EF4-FFF2-40B4-BE49-F238E27FC236}">
                <a16:creationId xmlns:a16="http://schemas.microsoft.com/office/drawing/2014/main" id="{965F2B63-E678-E16D-93C3-9FFBC0B5A50F}"/>
              </a:ext>
            </a:extLst>
          </p:cNvPr>
          <p:cNvSpPr txBox="1"/>
          <p:nvPr/>
        </p:nvSpPr>
        <p:spPr>
          <a:xfrm>
            <a:off x="7542653" y="3560287"/>
            <a:ext cx="1779567" cy="522515"/>
          </a:xfrm>
          <a:prstGeom prst="rect">
            <a:avLst/>
          </a:prstGeom>
          <a:noFill/>
          <a:ln>
            <a:noFill/>
          </a:ln>
        </p:spPr>
        <p:txBody>
          <a:bodyPr wrap="square" lIns="0" tIns="0" rIns="0" bIns="0" rtlCol="0">
            <a:noAutofit/>
          </a:bodyPr>
          <a:lstStyle/>
          <a:p>
            <a:pPr algn="l"/>
            <a:r>
              <a:rPr lang="en-AU" sz="1800" dirty="0">
                <a:latin typeface="Public Sans" pitchFamily="2" charset="77"/>
                <a:cs typeface="Arial" panose="020B0604020202020204" pitchFamily="34" charset="0"/>
              </a:rPr>
              <a:t>Third-person omniscient</a:t>
            </a:r>
          </a:p>
        </p:txBody>
      </p:sp>
      <p:sp>
        <p:nvSpPr>
          <p:cNvPr id="4" name="Slide Number Placeholder 3">
            <a:extLst>
              <a:ext uri="{FF2B5EF4-FFF2-40B4-BE49-F238E27FC236}">
                <a16:creationId xmlns:a16="http://schemas.microsoft.com/office/drawing/2014/main" id="{3F4764E8-BAD7-D033-297B-A18BB3A0B7A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dirty="0"/>
          </a:p>
        </p:txBody>
      </p:sp>
    </p:spTree>
    <p:extLst>
      <p:ext uri="{BB962C8B-B14F-4D97-AF65-F5344CB8AC3E}">
        <p14:creationId xmlns:p14="http://schemas.microsoft.com/office/powerpoint/2010/main" val="332340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FF2-FC0B-172B-8776-4667A2832938}"/>
              </a:ext>
            </a:extLst>
          </p:cNvPr>
          <p:cNvSpPr>
            <a:spLocks noGrp="1"/>
          </p:cNvSpPr>
          <p:nvPr>
            <p:ph type="title"/>
          </p:nvPr>
        </p:nvSpPr>
        <p:spPr/>
        <p:txBody>
          <a:bodyPr/>
          <a:lstStyle/>
          <a:p>
            <a:r>
              <a:rPr lang="en-AU" dirty="0">
                <a:latin typeface="Public Sans" pitchFamily="2" charset="77"/>
                <a:cs typeface="Arial" panose="020B0604020202020204" pitchFamily="34" charset="0"/>
              </a:rPr>
              <a:t>Questions</a:t>
            </a:r>
          </a:p>
        </p:txBody>
      </p:sp>
      <p:sp>
        <p:nvSpPr>
          <p:cNvPr id="8" name="Text Placeholder 7">
            <a:extLst>
              <a:ext uri="{FF2B5EF4-FFF2-40B4-BE49-F238E27FC236}">
                <a16:creationId xmlns:a16="http://schemas.microsoft.com/office/drawing/2014/main" id="{451244D8-04C0-D61B-A27F-5FF517198CB6}"/>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7" name="Content Placeholder 6">
            <a:extLst>
              <a:ext uri="{FF2B5EF4-FFF2-40B4-BE49-F238E27FC236}">
                <a16:creationId xmlns:a16="http://schemas.microsoft.com/office/drawing/2014/main" id="{4E15F53E-360A-ECDC-0513-AA6984C315A6}"/>
              </a:ext>
            </a:extLst>
          </p:cNvPr>
          <p:cNvSpPr>
            <a:spLocks noGrp="1"/>
          </p:cNvSpPr>
          <p:nvPr>
            <p:ph idx="1"/>
          </p:nvPr>
        </p:nvSpPr>
        <p:spPr>
          <a:xfrm>
            <a:off x="372270" y="1587499"/>
            <a:ext cx="11484000" cy="4413953"/>
          </a:xfrm>
        </p:spPr>
        <p:txBody>
          <a:bodyPr/>
          <a:lstStyle/>
          <a:p>
            <a:pPr marL="342900" indent="-342900">
              <a:buAutoNum type="arabicPeriod"/>
            </a:pPr>
            <a:r>
              <a:rPr lang="en-AU" sz="1600" dirty="0">
                <a:cs typeface="Arial" panose="020B0604020202020204" pitchFamily="34" charset="0"/>
              </a:rPr>
              <a:t>From what point of view is </a:t>
            </a:r>
            <a:r>
              <a:rPr lang="en-AU" sz="1600" i="1" dirty="0">
                <a:cs typeface="Arial" panose="020B0604020202020204" pitchFamily="34" charset="0"/>
              </a:rPr>
              <a:t>Parvana</a:t>
            </a:r>
            <a:r>
              <a:rPr lang="en-AU" sz="1600" dirty="0">
                <a:cs typeface="Arial" panose="020B0604020202020204" pitchFamily="34" charset="0"/>
              </a:rPr>
              <a:t> narrated?</a:t>
            </a:r>
          </a:p>
          <a:p>
            <a:pPr marL="342900" indent="-342900">
              <a:buFont typeface="+mj-lt"/>
              <a:buAutoNum type="arabicPeriod"/>
            </a:pPr>
            <a:r>
              <a:rPr lang="en-AU" sz="1600" dirty="0">
                <a:cs typeface="Arial" panose="020B0604020202020204" pitchFamily="34" charset="0"/>
              </a:rPr>
              <a:t>In your own words, define third-person limited point of view.</a:t>
            </a:r>
          </a:p>
        </p:txBody>
      </p:sp>
      <p:sp>
        <p:nvSpPr>
          <p:cNvPr id="4" name="Slide Number Placeholder 3">
            <a:extLst>
              <a:ext uri="{FF2B5EF4-FFF2-40B4-BE49-F238E27FC236}">
                <a16:creationId xmlns:a16="http://schemas.microsoft.com/office/drawing/2014/main" id="{29C946AE-0BAF-4833-6657-3E0737B25E1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dirty="0"/>
          </a:p>
        </p:txBody>
      </p:sp>
    </p:spTree>
    <p:extLst>
      <p:ext uri="{BB962C8B-B14F-4D97-AF65-F5344CB8AC3E}">
        <p14:creationId xmlns:p14="http://schemas.microsoft.com/office/powerpoint/2010/main" val="240596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5614-13D2-A435-382F-73507D8CCB7F}"/>
              </a:ext>
            </a:extLst>
          </p:cNvPr>
          <p:cNvSpPr>
            <a:spLocks noGrp="1"/>
          </p:cNvSpPr>
          <p:nvPr>
            <p:ph type="title"/>
          </p:nvPr>
        </p:nvSpPr>
        <p:spPr/>
        <p:txBody>
          <a:bodyPr/>
          <a:lstStyle/>
          <a:p>
            <a:r>
              <a:rPr lang="en-AU" dirty="0">
                <a:latin typeface="Public Sans" pitchFamily="2" charset="77"/>
                <a:cs typeface="Arial" panose="020B0604020202020204" pitchFamily="34" charset="0"/>
              </a:rPr>
              <a:t>Think Pair Share </a:t>
            </a:r>
            <a:r>
              <a:rPr lang="en-AU" dirty="0">
                <a:solidFill>
                  <a:schemeClr val="bg1"/>
                </a:solidFill>
                <a:latin typeface="Public Sans" pitchFamily="2" charset="77"/>
                <a:cs typeface="Arial" panose="020B0604020202020204" pitchFamily="34" charset="0"/>
              </a:rPr>
              <a:t>(1)</a:t>
            </a:r>
          </a:p>
        </p:txBody>
      </p:sp>
      <p:sp>
        <p:nvSpPr>
          <p:cNvPr id="5" name="Text Placeholder 4">
            <a:extLst>
              <a:ext uri="{FF2B5EF4-FFF2-40B4-BE49-F238E27FC236}">
                <a16:creationId xmlns:a16="http://schemas.microsoft.com/office/drawing/2014/main" id="{9CCDCA85-679C-4DE9-A568-E01A41FBA9DF}"/>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3" name="Content Placeholder 2">
            <a:extLst>
              <a:ext uri="{FF2B5EF4-FFF2-40B4-BE49-F238E27FC236}">
                <a16:creationId xmlns:a16="http://schemas.microsoft.com/office/drawing/2014/main" id="{72B83A60-4C8F-DF68-2993-7EEE60D0731C}"/>
              </a:ext>
            </a:extLst>
          </p:cNvPr>
          <p:cNvSpPr>
            <a:spLocks noGrp="1"/>
          </p:cNvSpPr>
          <p:nvPr>
            <p:ph idx="1"/>
          </p:nvPr>
        </p:nvSpPr>
        <p:spPr>
          <a:xfrm>
            <a:off x="360000" y="1620000"/>
            <a:ext cx="11484000" cy="545602"/>
          </a:xfrm>
        </p:spPr>
        <p:txBody>
          <a:bodyPr/>
          <a:lstStyle/>
          <a:p>
            <a:r>
              <a:rPr lang="en-AU" sz="1600" dirty="0"/>
              <a:t>3.</a:t>
            </a:r>
          </a:p>
        </p:txBody>
      </p:sp>
      <p:sp>
        <p:nvSpPr>
          <p:cNvPr id="6" name="Cloud 5">
            <a:extLst>
              <a:ext uri="{FF2B5EF4-FFF2-40B4-BE49-F238E27FC236}">
                <a16:creationId xmlns:a16="http://schemas.microsoft.com/office/drawing/2014/main" id="{3F2971AA-FA3F-42CA-E966-715655E252E7}"/>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B617411D-0E40-9796-6D80-562654FCFC89}"/>
              </a:ext>
            </a:extLst>
          </p:cNvPr>
          <p:cNvSpPr txBox="1"/>
          <p:nvPr/>
        </p:nvSpPr>
        <p:spPr>
          <a:xfrm>
            <a:off x="3769111" y="3345366"/>
            <a:ext cx="4526589" cy="782134"/>
          </a:xfrm>
          <a:prstGeom prst="rect">
            <a:avLst/>
          </a:prstGeom>
          <a:noFill/>
        </p:spPr>
        <p:txBody>
          <a:bodyPr wrap="square" lIns="0" tIns="0" rIns="0" bIns="0" rtlCol="0">
            <a:noAutofit/>
          </a:bodyPr>
          <a:lstStyle/>
          <a:p>
            <a:r>
              <a:rPr lang="en-AU" sz="1800" b="1" dirty="0">
                <a:latin typeface="+mj-lt"/>
                <a:cs typeface="Arial" panose="020B0604020202020204" pitchFamily="34" charset="0"/>
              </a:rPr>
              <a:t>Why might authors choose to write from a third-person limited point of view?</a:t>
            </a:r>
          </a:p>
        </p:txBody>
      </p:sp>
      <p:sp>
        <p:nvSpPr>
          <p:cNvPr id="4" name="Slide Number Placeholder 3">
            <a:extLst>
              <a:ext uri="{FF2B5EF4-FFF2-40B4-BE49-F238E27FC236}">
                <a16:creationId xmlns:a16="http://schemas.microsoft.com/office/drawing/2014/main" id="{C900BEFE-F02A-5F1D-0863-7F15A3B05A1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13</a:t>
            </a:fld>
            <a:endParaRPr lang="en-AU" dirty="0"/>
          </a:p>
        </p:txBody>
      </p:sp>
    </p:spTree>
    <p:extLst>
      <p:ext uri="{BB962C8B-B14F-4D97-AF65-F5344CB8AC3E}">
        <p14:creationId xmlns:p14="http://schemas.microsoft.com/office/powerpoint/2010/main" val="151468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A553-6C1E-E9EF-83A3-8A9408B7D1D1}"/>
              </a:ext>
            </a:extLst>
          </p:cNvPr>
          <p:cNvSpPr>
            <a:spLocks noGrp="1"/>
          </p:cNvSpPr>
          <p:nvPr>
            <p:ph type="title"/>
          </p:nvPr>
        </p:nvSpPr>
        <p:spPr/>
        <p:txBody>
          <a:bodyPr/>
          <a:lstStyle/>
          <a:p>
            <a:r>
              <a:rPr lang="en-AU" dirty="0">
                <a:latin typeface="Public Sans" pitchFamily="2" charset="77"/>
                <a:cs typeface="Arial" panose="020B0604020202020204" pitchFamily="34" charset="0"/>
              </a:rPr>
              <a:t>Think Pair Share </a:t>
            </a:r>
            <a:r>
              <a:rPr lang="en-AU" dirty="0">
                <a:solidFill>
                  <a:schemeClr val="bg1"/>
                </a:solidFill>
                <a:latin typeface="Public Sans" pitchFamily="2" charset="77"/>
                <a:cs typeface="Arial" panose="020B0604020202020204" pitchFamily="34" charset="0"/>
              </a:rPr>
              <a:t>(2)</a:t>
            </a:r>
          </a:p>
        </p:txBody>
      </p:sp>
      <p:sp>
        <p:nvSpPr>
          <p:cNvPr id="5" name="Text Placeholder 4">
            <a:extLst>
              <a:ext uri="{FF2B5EF4-FFF2-40B4-BE49-F238E27FC236}">
                <a16:creationId xmlns:a16="http://schemas.microsoft.com/office/drawing/2014/main" id="{A1248F5A-B5E0-9BE1-0940-C1436AA2141E}"/>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3" name="Content Placeholder 2">
            <a:extLst>
              <a:ext uri="{FF2B5EF4-FFF2-40B4-BE49-F238E27FC236}">
                <a16:creationId xmlns:a16="http://schemas.microsoft.com/office/drawing/2014/main" id="{23F1EDC6-974C-E146-31C1-B9B5D224D9A0}"/>
              </a:ext>
            </a:extLst>
          </p:cNvPr>
          <p:cNvSpPr txBox="1">
            <a:spLocks/>
          </p:cNvSpPr>
          <p:nvPr/>
        </p:nvSpPr>
        <p:spPr>
          <a:xfrm>
            <a:off x="360000" y="1620000"/>
            <a:ext cx="11484000" cy="545601"/>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18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dirty="0"/>
              <a:t>4.</a:t>
            </a:r>
          </a:p>
        </p:txBody>
      </p:sp>
      <p:sp>
        <p:nvSpPr>
          <p:cNvPr id="10" name="Cloud 9">
            <a:extLst>
              <a:ext uri="{FF2B5EF4-FFF2-40B4-BE49-F238E27FC236}">
                <a16:creationId xmlns:a16="http://schemas.microsoft.com/office/drawing/2014/main" id="{A9F50C48-56BC-5CB9-03F9-38B5F0D1CEB5}"/>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317317D4-52F4-F650-ED61-E355B552C31B}"/>
              </a:ext>
            </a:extLst>
          </p:cNvPr>
          <p:cNvSpPr txBox="1"/>
          <p:nvPr/>
        </p:nvSpPr>
        <p:spPr>
          <a:xfrm>
            <a:off x="3302000" y="3348463"/>
            <a:ext cx="5687764" cy="677437"/>
          </a:xfrm>
          <a:prstGeom prst="rect">
            <a:avLst/>
          </a:prstGeom>
          <a:noFill/>
        </p:spPr>
        <p:txBody>
          <a:bodyPr wrap="square" lIns="0" tIns="0" rIns="0" bIns="0" rtlCol="0">
            <a:noAutofit/>
          </a:bodyPr>
          <a:lstStyle/>
          <a:p>
            <a:r>
              <a:rPr lang="en-AU" sz="1800" b="1" dirty="0">
                <a:latin typeface="+mj-lt"/>
                <a:cs typeface="Arial" panose="020B0604020202020204" pitchFamily="34" charset="0"/>
              </a:rPr>
              <a:t>How can third-person limited point of view establish a relationship between author and audience? </a:t>
            </a:r>
          </a:p>
        </p:txBody>
      </p:sp>
      <p:sp>
        <p:nvSpPr>
          <p:cNvPr id="4" name="Slide Number Placeholder 3">
            <a:extLst>
              <a:ext uri="{FF2B5EF4-FFF2-40B4-BE49-F238E27FC236}">
                <a16:creationId xmlns:a16="http://schemas.microsoft.com/office/drawing/2014/main" id="{EF9FA8A7-02EF-2452-E3F9-79A3B5A0E2D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a:p>
        </p:txBody>
      </p:sp>
    </p:spTree>
    <p:extLst>
      <p:ext uri="{BB962C8B-B14F-4D97-AF65-F5344CB8AC3E}">
        <p14:creationId xmlns:p14="http://schemas.microsoft.com/office/powerpoint/2010/main" val="252816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3913-C667-F4C0-7E57-0A38E89EB282}"/>
              </a:ext>
            </a:extLst>
          </p:cNvPr>
          <p:cNvSpPr>
            <a:spLocks noGrp="1"/>
          </p:cNvSpPr>
          <p:nvPr>
            <p:ph type="title"/>
          </p:nvPr>
        </p:nvSpPr>
        <p:spPr/>
        <p:txBody>
          <a:bodyPr/>
          <a:lstStyle/>
          <a:p>
            <a:r>
              <a:rPr lang="en-AU" dirty="0">
                <a:latin typeface="Public Sans" pitchFamily="2" charset="77"/>
                <a:cs typeface="Arial" panose="020B0604020202020204" pitchFamily="34" charset="0"/>
              </a:rPr>
              <a:t>Questions </a:t>
            </a:r>
            <a:r>
              <a:rPr lang="en-AU" dirty="0">
                <a:solidFill>
                  <a:schemeClr val="bg1"/>
                </a:solidFill>
                <a:latin typeface="Public Sans" pitchFamily="2" charset="77"/>
                <a:cs typeface="Arial" panose="020B0604020202020204" pitchFamily="34" charset="0"/>
              </a:rPr>
              <a:t>(1)</a:t>
            </a:r>
          </a:p>
        </p:txBody>
      </p:sp>
      <p:sp>
        <p:nvSpPr>
          <p:cNvPr id="6" name="Content Placeholder 2">
            <a:extLst>
              <a:ext uri="{FF2B5EF4-FFF2-40B4-BE49-F238E27FC236}">
                <a16:creationId xmlns:a16="http://schemas.microsoft.com/office/drawing/2014/main" id="{B56C938A-E137-4CFA-1C6F-E78BA74D53EB}"/>
              </a:ext>
            </a:extLst>
          </p:cNvPr>
          <p:cNvSpPr>
            <a:spLocks noGrp="1"/>
          </p:cNvSpPr>
          <p:nvPr>
            <p:ph type="body" sz="quarter" idx="18"/>
          </p:nvPr>
        </p:nvSpPr>
        <p:spPr>
          <a:xfrm>
            <a:off x="360363" y="952500"/>
            <a:ext cx="10079037" cy="309563"/>
          </a:xfrm>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3" name="Content Placeholder 2">
            <a:extLst>
              <a:ext uri="{FF2B5EF4-FFF2-40B4-BE49-F238E27FC236}">
                <a16:creationId xmlns:a16="http://schemas.microsoft.com/office/drawing/2014/main" id="{59D625DE-CD0C-77C2-E224-398DDE76888B}"/>
              </a:ext>
            </a:extLst>
          </p:cNvPr>
          <p:cNvSpPr>
            <a:spLocks noGrp="1"/>
          </p:cNvSpPr>
          <p:nvPr>
            <p:ph idx="1"/>
          </p:nvPr>
        </p:nvSpPr>
        <p:spPr>
          <a:xfrm>
            <a:off x="360000" y="1620000"/>
            <a:ext cx="11484000" cy="545601"/>
          </a:xfrm>
        </p:spPr>
        <p:txBody>
          <a:bodyPr/>
          <a:lstStyle/>
          <a:p>
            <a:r>
              <a:rPr lang="en-AU" sz="1600" dirty="0">
                <a:cs typeface="Arial" panose="020B0604020202020204" pitchFamily="34" charset="0"/>
              </a:rPr>
              <a:t>5. What limitations might this point of view create?</a:t>
            </a:r>
          </a:p>
        </p:txBody>
      </p:sp>
      <p:sp>
        <p:nvSpPr>
          <p:cNvPr id="4" name="Slide Number Placeholder 3">
            <a:extLst>
              <a:ext uri="{FF2B5EF4-FFF2-40B4-BE49-F238E27FC236}">
                <a16:creationId xmlns:a16="http://schemas.microsoft.com/office/drawing/2014/main" id="{484C81D8-6BAF-CABA-D5E8-3CBA2347951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15</a:t>
            </a:fld>
            <a:endParaRPr lang="en-AU" dirty="0"/>
          </a:p>
        </p:txBody>
      </p:sp>
    </p:spTree>
    <p:extLst>
      <p:ext uri="{BB962C8B-B14F-4D97-AF65-F5344CB8AC3E}">
        <p14:creationId xmlns:p14="http://schemas.microsoft.com/office/powerpoint/2010/main" val="39849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3913-C667-F4C0-7E57-0A38E89EB282}"/>
              </a:ext>
            </a:extLst>
          </p:cNvPr>
          <p:cNvSpPr>
            <a:spLocks noGrp="1"/>
          </p:cNvSpPr>
          <p:nvPr>
            <p:ph type="title"/>
          </p:nvPr>
        </p:nvSpPr>
        <p:spPr/>
        <p:txBody>
          <a:bodyPr/>
          <a:lstStyle/>
          <a:p>
            <a:r>
              <a:rPr lang="en-AU" dirty="0">
                <a:latin typeface="Public Sans" pitchFamily="2" charset="77"/>
                <a:cs typeface="Arial" panose="020B0604020202020204" pitchFamily="34" charset="0"/>
              </a:rPr>
              <a:t>Questions </a:t>
            </a:r>
            <a:r>
              <a:rPr lang="en-AU" dirty="0">
                <a:solidFill>
                  <a:schemeClr val="bg1"/>
                </a:solidFill>
                <a:latin typeface="Public Sans" pitchFamily="2" charset="77"/>
                <a:cs typeface="Arial" panose="020B0604020202020204" pitchFamily="34" charset="0"/>
              </a:rPr>
              <a:t>(2)</a:t>
            </a:r>
          </a:p>
        </p:txBody>
      </p:sp>
      <p:sp>
        <p:nvSpPr>
          <p:cNvPr id="5" name="Text Placeholder 4">
            <a:extLst>
              <a:ext uri="{FF2B5EF4-FFF2-40B4-BE49-F238E27FC236}">
                <a16:creationId xmlns:a16="http://schemas.microsoft.com/office/drawing/2014/main" id="{B4F9C760-8821-E31D-2BD4-8F3377E1C7A7}"/>
              </a:ext>
            </a:extLst>
          </p:cNvPr>
          <p:cNvSpPr>
            <a:spLocks noGrp="1"/>
          </p:cNvSpPr>
          <p:nvPr>
            <p:ph type="body" sz="quarter" idx="18"/>
          </p:nvPr>
        </p:nvSpPr>
        <p:spPr>
          <a:xfrm>
            <a:off x="360000" y="952785"/>
            <a:ext cx="10080000" cy="310015"/>
          </a:xfrm>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3" name="Content Placeholder 2">
            <a:extLst>
              <a:ext uri="{FF2B5EF4-FFF2-40B4-BE49-F238E27FC236}">
                <a16:creationId xmlns:a16="http://schemas.microsoft.com/office/drawing/2014/main" id="{59D625DE-CD0C-77C2-E224-398DDE76888B}"/>
              </a:ext>
            </a:extLst>
          </p:cNvPr>
          <p:cNvSpPr>
            <a:spLocks noGrp="1"/>
          </p:cNvSpPr>
          <p:nvPr>
            <p:ph idx="1"/>
          </p:nvPr>
        </p:nvSpPr>
        <p:spPr>
          <a:xfrm>
            <a:off x="360000" y="1620000"/>
            <a:ext cx="11484000" cy="545601"/>
          </a:xfrm>
        </p:spPr>
        <p:txBody>
          <a:bodyPr/>
          <a:lstStyle/>
          <a:p>
            <a:r>
              <a:rPr lang="en-AU" sz="1600" dirty="0"/>
              <a:t>6. </a:t>
            </a:r>
            <a:r>
              <a:rPr lang="en-AU" sz="1600" dirty="0">
                <a:cs typeface="Arial" panose="020B0604020202020204" pitchFamily="34" charset="0"/>
              </a:rPr>
              <a:t>How effective is the use of third-person limited point of view in promoting Ellis’s purpose and values?</a:t>
            </a:r>
          </a:p>
        </p:txBody>
      </p:sp>
      <p:sp>
        <p:nvSpPr>
          <p:cNvPr id="4" name="Slide Number Placeholder 3">
            <a:extLst>
              <a:ext uri="{FF2B5EF4-FFF2-40B4-BE49-F238E27FC236}">
                <a16:creationId xmlns:a16="http://schemas.microsoft.com/office/drawing/2014/main" id="{484C81D8-6BAF-CABA-D5E8-3CBA2347951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16</a:t>
            </a:fld>
            <a:endParaRPr lang="en-AU" dirty="0"/>
          </a:p>
        </p:txBody>
      </p:sp>
    </p:spTree>
    <p:extLst>
      <p:ext uri="{BB962C8B-B14F-4D97-AF65-F5344CB8AC3E}">
        <p14:creationId xmlns:p14="http://schemas.microsoft.com/office/powerpoint/2010/main" val="391383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A553-6C1E-E9EF-83A3-8A9408B7D1D1}"/>
              </a:ext>
            </a:extLst>
          </p:cNvPr>
          <p:cNvSpPr>
            <a:spLocks noGrp="1"/>
          </p:cNvSpPr>
          <p:nvPr>
            <p:ph type="title"/>
          </p:nvPr>
        </p:nvSpPr>
        <p:spPr/>
        <p:txBody>
          <a:bodyPr/>
          <a:lstStyle/>
          <a:p>
            <a:r>
              <a:rPr lang="en-AU" dirty="0">
                <a:latin typeface="Public Sans" pitchFamily="2" charset="77"/>
                <a:cs typeface="Arial" panose="020B0604020202020204" pitchFamily="34" charset="0"/>
              </a:rPr>
              <a:t>Think Pair Share </a:t>
            </a:r>
            <a:r>
              <a:rPr lang="en-AU" dirty="0">
                <a:solidFill>
                  <a:schemeClr val="bg1"/>
                </a:solidFill>
                <a:latin typeface="Public Sans" pitchFamily="2" charset="77"/>
                <a:cs typeface="Arial" panose="020B0604020202020204" pitchFamily="34" charset="0"/>
              </a:rPr>
              <a:t>(3)</a:t>
            </a:r>
          </a:p>
        </p:txBody>
      </p:sp>
      <p:sp>
        <p:nvSpPr>
          <p:cNvPr id="5" name="Text Placeholder 4">
            <a:extLst>
              <a:ext uri="{FF2B5EF4-FFF2-40B4-BE49-F238E27FC236}">
                <a16:creationId xmlns:a16="http://schemas.microsoft.com/office/drawing/2014/main" id="{A1248F5A-B5E0-9BE1-0940-C1436AA2141E}"/>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Phase 3, activity 8 – examining point of view in </a:t>
            </a:r>
            <a:r>
              <a:rPr lang="en-AU" i="1" dirty="0">
                <a:latin typeface="Public Sans" pitchFamily="2" charset="77"/>
                <a:cs typeface="Arial" panose="020B0604020202020204" pitchFamily="34" charset="0"/>
              </a:rPr>
              <a:t>Parvana</a:t>
            </a:r>
          </a:p>
        </p:txBody>
      </p:sp>
      <p:sp>
        <p:nvSpPr>
          <p:cNvPr id="3" name="Content Placeholder 2">
            <a:extLst>
              <a:ext uri="{FF2B5EF4-FFF2-40B4-BE49-F238E27FC236}">
                <a16:creationId xmlns:a16="http://schemas.microsoft.com/office/drawing/2014/main" id="{CFA448E3-CB14-891F-EFCD-1D5D411E9F19}"/>
              </a:ext>
            </a:extLst>
          </p:cNvPr>
          <p:cNvSpPr txBox="1">
            <a:spLocks/>
          </p:cNvSpPr>
          <p:nvPr/>
        </p:nvSpPr>
        <p:spPr>
          <a:xfrm>
            <a:off x="360000" y="1620000"/>
            <a:ext cx="11484000" cy="450100"/>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18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dirty="0"/>
              <a:t>7.</a:t>
            </a:r>
          </a:p>
        </p:txBody>
      </p:sp>
      <p:sp>
        <p:nvSpPr>
          <p:cNvPr id="8" name="Cloud 7">
            <a:extLst>
              <a:ext uri="{FF2B5EF4-FFF2-40B4-BE49-F238E27FC236}">
                <a16:creationId xmlns:a16="http://schemas.microsoft.com/office/drawing/2014/main" id="{4F5167BE-D1AF-0CBF-4FFD-9C73A22BC211}"/>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317317D4-52F4-F650-ED61-E355B552C31B}"/>
              </a:ext>
            </a:extLst>
          </p:cNvPr>
          <p:cNvSpPr txBox="1"/>
          <p:nvPr/>
        </p:nvSpPr>
        <p:spPr>
          <a:xfrm>
            <a:off x="3238500" y="3323063"/>
            <a:ext cx="5257800" cy="664737"/>
          </a:xfrm>
          <a:prstGeom prst="rect">
            <a:avLst/>
          </a:prstGeom>
          <a:noFill/>
        </p:spPr>
        <p:txBody>
          <a:bodyPr wrap="square" lIns="0" tIns="0" rIns="0" bIns="0" rtlCol="0">
            <a:noAutofit/>
          </a:bodyPr>
          <a:lstStyle/>
          <a:p>
            <a:r>
              <a:rPr lang="en-AU" sz="1800" b="1" dirty="0">
                <a:latin typeface="+mj-lt"/>
                <a:cs typeface="Arial" panose="020B0604020202020204" pitchFamily="34" charset="0"/>
              </a:rPr>
              <a:t>Does this point of view enable the construction of realistic characters? Why or why not?</a:t>
            </a:r>
          </a:p>
        </p:txBody>
      </p:sp>
      <p:sp>
        <p:nvSpPr>
          <p:cNvPr id="4" name="Slide Number Placeholder 3">
            <a:extLst>
              <a:ext uri="{FF2B5EF4-FFF2-40B4-BE49-F238E27FC236}">
                <a16:creationId xmlns:a16="http://schemas.microsoft.com/office/drawing/2014/main" id="{EF9FA8A7-02EF-2452-E3F9-79A3B5A0E2D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17</a:t>
            </a:fld>
            <a:endParaRPr lang="en-AU"/>
          </a:p>
        </p:txBody>
      </p:sp>
    </p:spTree>
    <p:extLst>
      <p:ext uri="{BB962C8B-B14F-4D97-AF65-F5344CB8AC3E}">
        <p14:creationId xmlns:p14="http://schemas.microsoft.com/office/powerpoint/2010/main" val="227104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Public Sans" pitchFamily="2" charset="77"/>
                <a:cs typeface="Arial" panose="020B0604020202020204" pitchFamily="34" charset="0"/>
              </a:rPr>
              <a:t>Gradual release of responsibility</a:t>
            </a:r>
            <a:endParaRPr lang="en-AU" dirty="0">
              <a:latin typeface="Public Sans" pitchFamily="2" charset="77"/>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18</a:t>
            </a:fld>
            <a:endParaRPr lang="en-AU"/>
          </a:p>
        </p:txBody>
      </p:sp>
    </p:spTree>
    <p:extLst>
      <p:ext uri="{BB962C8B-B14F-4D97-AF65-F5344CB8AC3E}">
        <p14:creationId xmlns:p14="http://schemas.microsoft.com/office/powerpoint/2010/main" val="152064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8018-F572-FAB5-282D-143A00CF724E}"/>
              </a:ext>
            </a:extLst>
          </p:cNvPr>
          <p:cNvSpPr>
            <a:spLocks noGrp="1"/>
          </p:cNvSpPr>
          <p:nvPr>
            <p:ph type="title"/>
          </p:nvPr>
        </p:nvSpPr>
        <p:spPr/>
        <p:txBody>
          <a:bodyPr/>
          <a:lstStyle/>
          <a:p>
            <a:r>
              <a:rPr lang="en-AU" dirty="0">
                <a:latin typeface="Public Sans" pitchFamily="2" charset="77"/>
                <a:cs typeface="Arial" panose="020B0604020202020204" pitchFamily="34" charset="0"/>
              </a:rPr>
              <a:t>Revisiting stylistic devices</a:t>
            </a:r>
          </a:p>
        </p:txBody>
      </p:sp>
      <p:sp>
        <p:nvSpPr>
          <p:cNvPr id="5" name="Text Placeholder 4">
            <a:extLst>
              <a:ext uri="{FF2B5EF4-FFF2-40B4-BE49-F238E27FC236}">
                <a16:creationId xmlns:a16="http://schemas.microsoft.com/office/drawing/2014/main" id="{CA08A369-7E69-0095-5BEE-F71D5D2CA3D1}"/>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Phase 3, resource 4 – glossary of stylistic devices</a:t>
            </a:r>
          </a:p>
        </p:txBody>
      </p:sp>
      <p:sp>
        <p:nvSpPr>
          <p:cNvPr id="3" name="Content Placeholder 2">
            <a:extLst>
              <a:ext uri="{FF2B5EF4-FFF2-40B4-BE49-F238E27FC236}">
                <a16:creationId xmlns:a16="http://schemas.microsoft.com/office/drawing/2014/main" id="{5CE35245-8045-B372-927F-67E725E7A5E4}"/>
              </a:ext>
            </a:extLst>
          </p:cNvPr>
          <p:cNvSpPr>
            <a:spLocks noGrp="1"/>
          </p:cNvSpPr>
          <p:nvPr>
            <p:ph idx="1"/>
          </p:nvPr>
        </p:nvSpPr>
        <p:spPr>
          <a:xfrm>
            <a:off x="360000" y="1620001"/>
            <a:ext cx="11484000" cy="1516900"/>
          </a:xfrm>
        </p:spPr>
        <p:txBody>
          <a:bodyPr/>
          <a:lstStyle/>
          <a:p>
            <a:pPr marL="342900" indent="-342900">
              <a:buFont typeface="+mj-lt"/>
              <a:buAutoNum type="arabicPeriod"/>
            </a:pPr>
            <a:r>
              <a:rPr lang="en-AU" sz="1600" dirty="0">
                <a:cs typeface="Arial" panose="020B0604020202020204" pitchFamily="34" charset="0"/>
              </a:rPr>
              <a:t>Read through the glossary of stylistic devices worksheet.</a:t>
            </a:r>
          </a:p>
          <a:p>
            <a:pPr marL="342900" indent="-342900">
              <a:buFont typeface="+mj-lt"/>
              <a:buAutoNum type="arabicPeriod"/>
            </a:pPr>
            <a:r>
              <a:rPr lang="en-AU" sz="1600" dirty="0">
                <a:cs typeface="Arial" panose="020B0604020202020204" pitchFamily="34" charset="0"/>
              </a:rPr>
              <a:t>Re-read chapter 1 of </a:t>
            </a:r>
            <a:r>
              <a:rPr lang="en-AU" sz="1600" i="1" dirty="0">
                <a:cs typeface="Arial" panose="020B0604020202020204" pitchFamily="34" charset="0"/>
              </a:rPr>
              <a:t>Parvana</a:t>
            </a:r>
            <a:r>
              <a:rPr lang="en-AU" sz="1600" dirty="0">
                <a:cs typeface="Arial" panose="020B0604020202020204" pitchFamily="34" charset="0"/>
              </a:rPr>
              <a:t>, making a list of </a:t>
            </a:r>
            <a:r>
              <a:rPr lang="en-AU" sz="1600" b="1" dirty="0">
                <a:latin typeface="+mj-lt"/>
                <a:cs typeface="Arial" panose="020B0604020202020204" pitchFamily="34" charset="0"/>
              </a:rPr>
              <a:t>stylistic devices </a:t>
            </a:r>
            <a:r>
              <a:rPr lang="en-AU" sz="1600" dirty="0">
                <a:cs typeface="Arial" panose="020B0604020202020204" pitchFamily="34" charset="0"/>
              </a:rPr>
              <a:t>you can identify within the text. </a:t>
            </a:r>
          </a:p>
          <a:p>
            <a:pPr marL="342900" indent="-342900">
              <a:buFont typeface="+mj-lt"/>
              <a:buAutoNum type="arabicPeriod"/>
            </a:pPr>
            <a:r>
              <a:rPr lang="en-AU" sz="1600" dirty="0">
                <a:cs typeface="Arial" panose="020B0604020202020204" pitchFamily="34" charset="0"/>
              </a:rPr>
              <a:t>Read the example provided:</a:t>
            </a:r>
          </a:p>
          <a:p>
            <a:endParaRPr lang="en-AU" dirty="0"/>
          </a:p>
          <a:p>
            <a:endParaRPr lang="en-AU" dirty="0"/>
          </a:p>
        </p:txBody>
      </p:sp>
      <p:graphicFrame>
        <p:nvGraphicFramePr>
          <p:cNvPr id="6" name="Table 5">
            <a:extLst>
              <a:ext uri="{FF2B5EF4-FFF2-40B4-BE49-F238E27FC236}">
                <a16:creationId xmlns:a16="http://schemas.microsoft.com/office/drawing/2014/main" id="{010B6BAF-F5DC-B4AA-F9EE-2A1D641BE331}"/>
              </a:ext>
            </a:extLst>
          </p:cNvPr>
          <p:cNvGraphicFramePr>
            <a:graphicFrameLocks noGrp="1"/>
          </p:cNvGraphicFramePr>
          <p:nvPr>
            <p:extLst>
              <p:ext uri="{D42A27DB-BD31-4B8C-83A1-F6EECF244321}">
                <p14:modId xmlns:p14="http://schemas.microsoft.com/office/powerpoint/2010/main" val="742631222"/>
              </p:ext>
            </p:extLst>
          </p:nvPr>
        </p:nvGraphicFramePr>
        <p:xfrm>
          <a:off x="360000" y="3316085"/>
          <a:ext cx="11647780" cy="2900680"/>
        </p:xfrm>
        <a:graphic>
          <a:graphicData uri="http://schemas.openxmlformats.org/drawingml/2006/table">
            <a:tbl>
              <a:tblPr firstRow="1" bandRow="1">
                <a:tableStyleId>{69012ECD-51FC-41F1-AA8D-1B2483CD663E}</a:tableStyleId>
              </a:tblPr>
              <a:tblGrid>
                <a:gridCol w="4975675">
                  <a:extLst>
                    <a:ext uri="{9D8B030D-6E8A-4147-A177-3AD203B41FA5}">
                      <a16:colId xmlns:a16="http://schemas.microsoft.com/office/drawing/2014/main" val="882347491"/>
                    </a:ext>
                  </a:extLst>
                </a:gridCol>
                <a:gridCol w="6672105">
                  <a:extLst>
                    <a:ext uri="{9D8B030D-6E8A-4147-A177-3AD203B41FA5}">
                      <a16:colId xmlns:a16="http://schemas.microsoft.com/office/drawing/2014/main" val="1033207203"/>
                    </a:ext>
                  </a:extLst>
                </a:gridCol>
              </a:tblGrid>
              <a:tr h="370840">
                <a:tc>
                  <a:txBody>
                    <a:bodyPr/>
                    <a:lstStyle/>
                    <a:p>
                      <a:r>
                        <a:rPr lang="en-AU" sz="1600" b="1" i="0" dirty="0">
                          <a:latin typeface="+mj-lt"/>
                          <a:cs typeface="Arial" panose="020B0604020202020204" pitchFamily="34" charset="0"/>
                        </a:rPr>
                        <a:t>Example from chapter 1</a:t>
                      </a:r>
                    </a:p>
                  </a:txBody>
                  <a:tcPr/>
                </a:tc>
                <a:tc>
                  <a:txBody>
                    <a:bodyPr/>
                    <a:lstStyle/>
                    <a:p>
                      <a:r>
                        <a:rPr lang="en-AU" sz="1600" b="1" i="0" dirty="0">
                          <a:latin typeface="+mj-lt"/>
                          <a:cs typeface="Arial" panose="020B0604020202020204" pitchFamily="34" charset="0"/>
                        </a:rPr>
                        <a:t>Stylistic choices that create point of view</a:t>
                      </a:r>
                    </a:p>
                  </a:txBody>
                  <a:tcPr/>
                </a:tc>
                <a:extLst>
                  <a:ext uri="{0D108BD9-81ED-4DB2-BD59-A6C34878D82A}">
                    <a16:rowId xmlns:a16="http://schemas.microsoft.com/office/drawing/2014/main" val="32794877"/>
                  </a:ext>
                </a:extLst>
              </a:tr>
              <a:tr h="370840">
                <a:tc>
                  <a:txBody>
                    <a:bodyPr/>
                    <a:lstStyle/>
                    <a:p>
                      <a:r>
                        <a:rPr lang="en-AU" sz="1600" b="0" i="0" kern="1200" dirty="0">
                          <a:solidFill>
                            <a:schemeClr val="tx1"/>
                          </a:solidFill>
                          <a:effectLst/>
                          <a:latin typeface="+mn-lt"/>
                          <a:ea typeface="+mn-ea"/>
                          <a:cs typeface="Arial" panose="020B0604020202020204" pitchFamily="34" charset="0"/>
                        </a:rPr>
                        <a:t>‘I can read that letter as well as father can,’ </a:t>
                      </a:r>
                      <a:r>
                        <a:rPr lang="en-AU" sz="1600" b="0" i="1" kern="1200" dirty="0">
                          <a:solidFill>
                            <a:schemeClr val="tx1"/>
                          </a:solidFill>
                          <a:effectLst/>
                          <a:latin typeface="+mn-lt"/>
                          <a:ea typeface="+mn-ea"/>
                          <a:cs typeface="Arial" panose="020B0604020202020204" pitchFamily="34" charset="0"/>
                        </a:rPr>
                        <a:t>Parvana</a:t>
                      </a:r>
                      <a:r>
                        <a:rPr lang="en-AU" sz="1600" b="0" i="0" kern="1200" dirty="0">
                          <a:solidFill>
                            <a:schemeClr val="tx1"/>
                          </a:solidFill>
                          <a:effectLst/>
                          <a:latin typeface="+mn-lt"/>
                          <a:ea typeface="+mn-ea"/>
                          <a:cs typeface="Arial" panose="020B0604020202020204" pitchFamily="34" charset="0"/>
                        </a:rPr>
                        <a:t> whispered into the folds of her chador. … She didn’t dare say those words out loud. ... She wasn’t supposed to be outside at all. The Taliban had ordered all the girls and women in Afghanistan to stay inside their homes. (Ellis:1)</a:t>
                      </a:r>
                      <a:endParaRPr lang="en-AU" sz="1600" b="0" i="0" dirty="0">
                        <a:latin typeface="+mn-lt"/>
                        <a:cs typeface="Arial" panose="020B0604020202020204" pitchFamily="34" charset="0"/>
                      </a:endParaRPr>
                    </a:p>
                  </a:txBody>
                  <a:tcPr/>
                </a:tc>
                <a:tc>
                  <a:txBody>
                    <a:bodyPr/>
                    <a:lstStyle/>
                    <a:p>
                      <a:r>
                        <a:rPr lang="en-AU" sz="1600" b="0" i="0" kern="1200" dirty="0">
                          <a:solidFill>
                            <a:schemeClr val="tx1"/>
                          </a:solidFill>
                          <a:effectLst/>
                          <a:latin typeface="+mn-lt"/>
                          <a:ea typeface="+mn-ea"/>
                          <a:cs typeface="Arial" panose="020B0604020202020204" pitchFamily="34" charset="0"/>
                        </a:rPr>
                        <a:t>‘Whispered’ </a:t>
                      </a:r>
                      <a:r>
                        <a:rPr lang="en-AU" sz="1600" b="1" i="0" u="none" kern="1200" dirty="0">
                          <a:solidFill>
                            <a:schemeClr val="tx1"/>
                          </a:solidFill>
                          <a:effectLst/>
                          <a:latin typeface="+mj-lt"/>
                          <a:ea typeface="+mn-ea"/>
                          <a:cs typeface="Arial" panose="020B0604020202020204" pitchFamily="34" charset="0"/>
                        </a:rPr>
                        <a:t>dialogue</a:t>
                      </a:r>
                      <a:r>
                        <a:rPr lang="en-AU" sz="1600" b="0" i="0" kern="1200" dirty="0">
                          <a:solidFill>
                            <a:schemeClr val="tx1"/>
                          </a:solidFill>
                          <a:effectLst/>
                          <a:latin typeface="+mn-lt"/>
                          <a:ea typeface="+mn-ea"/>
                          <a:cs typeface="Arial" panose="020B0604020202020204" pitchFamily="34" charset="0"/>
                        </a:rPr>
                        <a:t> and </a:t>
                      </a:r>
                      <a:r>
                        <a:rPr lang="en-AU" sz="1600" b="0" i="1" kern="1200" dirty="0">
                          <a:solidFill>
                            <a:schemeClr val="tx1"/>
                          </a:solidFill>
                          <a:effectLst/>
                          <a:latin typeface="+mn-lt"/>
                          <a:ea typeface="+mn-ea"/>
                          <a:cs typeface="Arial" panose="020B0604020202020204" pitchFamily="34" charset="0"/>
                        </a:rPr>
                        <a:t>Parvana’s</a:t>
                      </a:r>
                      <a:r>
                        <a:rPr lang="en-AU" sz="1600" b="0" i="0" kern="1200" dirty="0">
                          <a:solidFill>
                            <a:schemeClr val="tx1"/>
                          </a:solidFill>
                          <a:effectLst/>
                          <a:latin typeface="+mn-lt"/>
                          <a:ea typeface="+mn-ea"/>
                          <a:cs typeface="Arial" panose="020B0604020202020204" pitchFamily="34" charset="0"/>
                        </a:rPr>
                        <a:t> third-person point of view allow Ellis to provide insight into Parvana’s feelings and beliefs about herself. </a:t>
                      </a:r>
                    </a:p>
                    <a:p>
                      <a:endParaRPr lang="en-AU" sz="1600" b="0" i="0" kern="1200" dirty="0">
                        <a:solidFill>
                          <a:schemeClr val="tx1"/>
                        </a:solidFill>
                        <a:effectLst/>
                        <a:latin typeface="+mn-lt"/>
                        <a:ea typeface="+mn-ea"/>
                        <a:cs typeface="Arial" panose="020B0604020202020204" pitchFamily="34" charset="0"/>
                      </a:endParaRPr>
                    </a:p>
                    <a:p>
                      <a:r>
                        <a:rPr lang="en-AU" sz="1600" b="1" i="0" u="none" kern="1200" dirty="0">
                          <a:solidFill>
                            <a:schemeClr val="tx1"/>
                          </a:solidFill>
                          <a:effectLst/>
                          <a:latin typeface="+mj-lt"/>
                          <a:ea typeface="+mn-ea"/>
                          <a:cs typeface="Arial" panose="020B0604020202020204" pitchFamily="34" charset="0"/>
                        </a:rPr>
                        <a:t>Highly modal</a:t>
                      </a:r>
                      <a:r>
                        <a:rPr lang="en-AU" sz="1600" b="0" i="0" kern="1200" dirty="0">
                          <a:solidFill>
                            <a:schemeClr val="tx1"/>
                          </a:solidFill>
                          <a:effectLst/>
                          <a:latin typeface="+mn-lt"/>
                          <a:ea typeface="+mn-ea"/>
                          <a:cs typeface="Arial" panose="020B0604020202020204" pitchFamily="34" charset="0"/>
                        </a:rPr>
                        <a:t>, ‘didn’t dare’, creates an ominous mood, which is expanded by the statement, ‘wasn’t supposed to be outside at all’. The third-person limited here allows Ellis to establish a sense of restriction and control felt by the Afghan people, which is expressed through contextual information about how the Taliban treat girls and women.</a:t>
                      </a:r>
                      <a:endParaRPr lang="en-AU" sz="1600" b="0" i="0" dirty="0">
                        <a:latin typeface="+mn-lt"/>
                        <a:cs typeface="Arial" panose="020B0604020202020204" pitchFamily="34" charset="0"/>
                      </a:endParaRPr>
                    </a:p>
                  </a:txBody>
                  <a:tcPr/>
                </a:tc>
                <a:extLst>
                  <a:ext uri="{0D108BD9-81ED-4DB2-BD59-A6C34878D82A}">
                    <a16:rowId xmlns:a16="http://schemas.microsoft.com/office/drawing/2014/main" val="3729531255"/>
                  </a:ext>
                </a:extLst>
              </a:tr>
            </a:tbl>
          </a:graphicData>
        </a:graphic>
      </p:graphicFrame>
      <p:sp>
        <p:nvSpPr>
          <p:cNvPr id="4" name="Slide Number Placeholder 3">
            <a:extLst>
              <a:ext uri="{FF2B5EF4-FFF2-40B4-BE49-F238E27FC236}">
                <a16:creationId xmlns:a16="http://schemas.microsoft.com/office/drawing/2014/main" id="{73E1C932-9320-A8D9-23FC-E3CD9A5FE84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19</a:t>
            </a:fld>
            <a:endParaRPr lang="en-AU"/>
          </a:p>
        </p:txBody>
      </p:sp>
    </p:spTree>
    <p:extLst>
      <p:ext uri="{BB962C8B-B14F-4D97-AF65-F5344CB8AC3E}">
        <p14:creationId xmlns:p14="http://schemas.microsoft.com/office/powerpoint/2010/main" val="854750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Public Sans" pitchFamily="2" charset="77"/>
                <a:cs typeface="Arial" panose="020B0604020202020204" pitchFamily="34" charset="0"/>
              </a:rPr>
              <a:t>Sharing learning intentions</a:t>
            </a:r>
          </a:p>
        </p:txBody>
      </p:sp>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BB9B4-7C50-AE16-FF02-73C8686F0E28}"/>
              </a:ext>
            </a:extLst>
          </p:cNvPr>
          <p:cNvSpPr>
            <a:spLocks noGrp="1"/>
          </p:cNvSpPr>
          <p:nvPr>
            <p:ph type="title"/>
          </p:nvPr>
        </p:nvSpPr>
        <p:spPr/>
        <p:txBody>
          <a:bodyPr/>
          <a:lstStyle/>
          <a:p>
            <a:r>
              <a:rPr lang="en-AU" dirty="0">
                <a:latin typeface="Public Sans" pitchFamily="2" charset="77"/>
                <a:cs typeface="Arial" panose="020B0604020202020204" pitchFamily="34" charset="0"/>
              </a:rPr>
              <a:t>Class joint construction</a:t>
            </a:r>
          </a:p>
        </p:txBody>
      </p:sp>
      <p:sp>
        <p:nvSpPr>
          <p:cNvPr id="5" name="Text Placeholder 4">
            <a:extLst>
              <a:ext uri="{FF2B5EF4-FFF2-40B4-BE49-F238E27FC236}">
                <a16:creationId xmlns:a16="http://schemas.microsoft.com/office/drawing/2014/main" id="{13043DB6-AD7A-6CED-E888-7FC9B9E85E0A}"/>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Class collaboration</a:t>
            </a:r>
          </a:p>
        </p:txBody>
      </p:sp>
      <p:sp>
        <p:nvSpPr>
          <p:cNvPr id="3" name="Content Placeholder 2">
            <a:extLst>
              <a:ext uri="{FF2B5EF4-FFF2-40B4-BE49-F238E27FC236}">
                <a16:creationId xmlns:a16="http://schemas.microsoft.com/office/drawing/2014/main" id="{9D76AE95-B178-0870-F8FC-478653C882E5}"/>
              </a:ext>
            </a:extLst>
          </p:cNvPr>
          <p:cNvSpPr>
            <a:spLocks noGrp="1"/>
          </p:cNvSpPr>
          <p:nvPr>
            <p:ph idx="1"/>
          </p:nvPr>
        </p:nvSpPr>
        <p:spPr>
          <a:xfrm>
            <a:off x="360000" y="1620000"/>
            <a:ext cx="11484000" cy="1618500"/>
          </a:xfrm>
        </p:spPr>
        <p:txBody>
          <a:bodyPr/>
          <a:lstStyle/>
          <a:p>
            <a:pPr marL="342900" indent="-342900">
              <a:buFont typeface="+mj-lt"/>
              <a:buAutoNum type="arabicPeriod"/>
            </a:pPr>
            <a:r>
              <a:rPr lang="en-AU" sz="1600" dirty="0">
                <a:cs typeface="Arial" panose="020B0604020202020204" pitchFamily="34" charset="0"/>
              </a:rPr>
              <a:t>As a class, complete the table, identifying: </a:t>
            </a:r>
          </a:p>
          <a:p>
            <a:pPr marL="702900" lvl="4" indent="-342900">
              <a:buFont typeface="+mj-lt"/>
              <a:buAutoNum type="alphaLcParenR"/>
            </a:pPr>
            <a:r>
              <a:rPr lang="en-AU" sz="1600" dirty="0">
                <a:cs typeface="Arial" panose="020B0604020202020204" pitchFamily="34" charset="0"/>
              </a:rPr>
              <a:t>one stylistic device from chapter 1</a:t>
            </a:r>
          </a:p>
          <a:p>
            <a:pPr marL="702900" lvl="4" indent="-342900">
              <a:buFont typeface="+mj-lt"/>
              <a:buAutoNum type="alphaLcParenR"/>
            </a:pPr>
            <a:r>
              <a:rPr lang="en-AU" sz="1600" dirty="0">
                <a:cs typeface="Arial" panose="020B0604020202020204" pitchFamily="34" charset="0"/>
              </a:rPr>
              <a:t>an example of this in the text.</a:t>
            </a:r>
          </a:p>
          <a:p>
            <a:pPr marL="702900" lvl="4" indent="-342900">
              <a:buFont typeface="+mj-lt"/>
              <a:buAutoNum type="alphaLcParenR"/>
            </a:pPr>
            <a:endParaRPr lang="en-AU" dirty="0"/>
          </a:p>
        </p:txBody>
      </p:sp>
      <p:graphicFrame>
        <p:nvGraphicFramePr>
          <p:cNvPr id="8" name="Table 9">
            <a:extLst>
              <a:ext uri="{FF2B5EF4-FFF2-40B4-BE49-F238E27FC236}">
                <a16:creationId xmlns:a16="http://schemas.microsoft.com/office/drawing/2014/main" id="{C7A4F1A0-3C27-845A-1503-5C8207D1A153}"/>
              </a:ext>
            </a:extLst>
          </p:cNvPr>
          <p:cNvGraphicFramePr>
            <a:graphicFrameLocks noGrp="1"/>
          </p:cNvGraphicFramePr>
          <p:nvPr>
            <p:extLst>
              <p:ext uri="{D42A27DB-BD31-4B8C-83A1-F6EECF244321}">
                <p14:modId xmlns:p14="http://schemas.microsoft.com/office/powerpoint/2010/main" val="3158739699"/>
              </p:ext>
            </p:extLst>
          </p:nvPr>
        </p:nvGraphicFramePr>
        <p:xfrm>
          <a:off x="385400" y="3907048"/>
          <a:ext cx="11446600" cy="1145472"/>
        </p:xfrm>
        <a:graphic>
          <a:graphicData uri="http://schemas.openxmlformats.org/drawingml/2006/table">
            <a:tbl>
              <a:tblPr firstRow="1" bandRow="1" bandCol="1">
                <a:tableStyleId>{69012ECD-51FC-41F1-AA8D-1B2483CD663E}</a:tableStyleId>
              </a:tblPr>
              <a:tblGrid>
                <a:gridCol w="5576629">
                  <a:extLst>
                    <a:ext uri="{9D8B030D-6E8A-4147-A177-3AD203B41FA5}">
                      <a16:colId xmlns:a16="http://schemas.microsoft.com/office/drawing/2014/main" val="278706534"/>
                    </a:ext>
                  </a:extLst>
                </a:gridCol>
                <a:gridCol w="5869971">
                  <a:extLst>
                    <a:ext uri="{9D8B030D-6E8A-4147-A177-3AD203B41FA5}">
                      <a16:colId xmlns:a16="http://schemas.microsoft.com/office/drawing/2014/main" val="1087846312"/>
                    </a:ext>
                  </a:extLst>
                </a:gridCol>
              </a:tblGrid>
              <a:tr h="57273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mj-lt"/>
                          <a:cs typeface="Arial" panose="020B0604020202020204" pitchFamily="34" charset="0"/>
                        </a:rPr>
                        <a:t>Example from chapter 1</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mj-lt"/>
                          <a:cs typeface="Arial" panose="020B0604020202020204" pitchFamily="34" charset="0"/>
                        </a:rPr>
                        <a:t>Stylistic choices that create point of view</a:t>
                      </a: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u="none" strike="noStrike" noProof="0" dirty="0">
                        <a:solidFill>
                          <a:srgbClr val="22272B"/>
                        </a:solidFill>
                        <a:latin typeface="+mj-lt"/>
                      </a:endParaRPr>
                    </a:p>
                  </a:txBody>
                  <a:tcPr anchor="ctr"/>
                </a:tc>
                <a:tc>
                  <a:txBody>
                    <a:bodyPr/>
                    <a:lstStyle/>
                    <a:p>
                      <a:pPr>
                        <a:lnSpc>
                          <a:spcPct val="120000"/>
                        </a:lnSpc>
                        <a:spcBef>
                          <a:spcPts val="0"/>
                        </a:spcBef>
                        <a:spcAft>
                          <a:spcPts val="0"/>
                        </a:spcAft>
                      </a:pPr>
                      <a:endParaRPr lang="en-AU" sz="1600" dirty="0">
                        <a:latin typeface="+mj-lt"/>
                      </a:endParaRPr>
                    </a:p>
                  </a:txBody>
                  <a:tcPr anchor="ctr"/>
                </a:tc>
                <a:extLst>
                  <a:ext uri="{0D108BD9-81ED-4DB2-BD59-A6C34878D82A}">
                    <a16:rowId xmlns:a16="http://schemas.microsoft.com/office/drawing/2014/main" val="4253684091"/>
                  </a:ext>
                </a:extLst>
              </a:tr>
            </a:tbl>
          </a:graphicData>
        </a:graphic>
      </p:graphicFrame>
      <p:sp>
        <p:nvSpPr>
          <p:cNvPr id="4" name="Slide Number Placeholder 3">
            <a:extLst>
              <a:ext uri="{FF2B5EF4-FFF2-40B4-BE49-F238E27FC236}">
                <a16:creationId xmlns:a16="http://schemas.microsoft.com/office/drawing/2014/main" id="{BC0C7CE6-70AC-7631-90A0-182D8DBAFD9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20</a:t>
            </a:fld>
            <a:endParaRPr lang="en-AU"/>
          </a:p>
        </p:txBody>
      </p:sp>
    </p:spTree>
    <p:extLst>
      <p:ext uri="{BB962C8B-B14F-4D97-AF65-F5344CB8AC3E}">
        <p14:creationId xmlns:p14="http://schemas.microsoft.com/office/powerpoint/2010/main" val="29093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5E8C-9303-3F1A-993E-A22BC16A67E6}"/>
              </a:ext>
            </a:extLst>
          </p:cNvPr>
          <p:cNvSpPr>
            <a:spLocks noGrp="1"/>
          </p:cNvSpPr>
          <p:nvPr>
            <p:ph type="title"/>
          </p:nvPr>
        </p:nvSpPr>
        <p:spPr/>
        <p:txBody>
          <a:bodyPr/>
          <a:lstStyle/>
          <a:p>
            <a:r>
              <a:rPr lang="en-AU" dirty="0">
                <a:latin typeface="Public Sans" pitchFamily="2" charset="77"/>
                <a:cs typeface="Arial" panose="020B0604020202020204" pitchFamily="34" charset="0"/>
              </a:rPr>
              <a:t>Your turn</a:t>
            </a:r>
          </a:p>
        </p:txBody>
      </p:sp>
      <p:sp>
        <p:nvSpPr>
          <p:cNvPr id="4" name="Text Placeholder 3">
            <a:extLst>
              <a:ext uri="{FF2B5EF4-FFF2-40B4-BE49-F238E27FC236}">
                <a16:creationId xmlns:a16="http://schemas.microsoft.com/office/drawing/2014/main" id="{60C99350-98AD-872B-6B55-D6FF3072DF4C}"/>
              </a:ext>
            </a:extLst>
          </p:cNvPr>
          <p:cNvSpPr>
            <a:spLocks noGrp="1"/>
          </p:cNvSpPr>
          <p:nvPr>
            <p:ph type="body" sz="quarter" idx="18"/>
          </p:nvPr>
        </p:nvSpPr>
        <p:spPr/>
        <p:txBody>
          <a:bodyPr/>
          <a:lstStyle/>
          <a:p>
            <a:r>
              <a:rPr lang="en-AU" dirty="0"/>
              <a:t>Working in pairs</a:t>
            </a:r>
          </a:p>
        </p:txBody>
      </p:sp>
      <p:sp>
        <p:nvSpPr>
          <p:cNvPr id="5" name="Text Placeholder 4">
            <a:extLst>
              <a:ext uri="{FF2B5EF4-FFF2-40B4-BE49-F238E27FC236}">
                <a16:creationId xmlns:a16="http://schemas.microsoft.com/office/drawing/2014/main" id="{AC783356-8F60-AD21-CBC8-C308712F08F2}"/>
              </a:ext>
            </a:extLst>
          </p:cNvPr>
          <p:cNvSpPr>
            <a:spLocks noGrp="1"/>
          </p:cNvSpPr>
          <p:nvPr>
            <p:ph idx="1"/>
          </p:nvPr>
        </p:nvSpPr>
        <p:spPr>
          <a:xfrm>
            <a:off x="360000" y="1620000"/>
            <a:ext cx="11484000" cy="1707400"/>
          </a:xfrm>
        </p:spPr>
        <p:txBody>
          <a:bodyPr/>
          <a:lstStyle/>
          <a:p>
            <a:pPr marL="342900" indent="-342900">
              <a:buFont typeface="+mj-lt"/>
              <a:buAutoNum type="arabicPeriod"/>
            </a:pPr>
            <a:r>
              <a:rPr lang="en-AU" sz="1800" dirty="0">
                <a:cs typeface="Arial" panose="020B0604020202020204" pitchFamily="34" charset="0"/>
              </a:rPr>
              <a:t>In pairs, complete the table, identifying: </a:t>
            </a:r>
          </a:p>
          <a:p>
            <a:pPr marL="702900" lvl="4" indent="-342900">
              <a:buFont typeface="+mj-lt"/>
              <a:buAutoNum type="alphaLcParenR"/>
            </a:pPr>
            <a:r>
              <a:rPr lang="en-AU" dirty="0">
                <a:cs typeface="Arial" panose="020B0604020202020204" pitchFamily="34" charset="0"/>
              </a:rPr>
              <a:t>one stylistic device from chapter 1</a:t>
            </a:r>
          </a:p>
          <a:p>
            <a:pPr marL="702900" lvl="4" indent="-342900">
              <a:buFont typeface="+mj-lt"/>
              <a:buAutoNum type="alphaLcParenR"/>
            </a:pPr>
            <a:r>
              <a:rPr lang="en-AU" dirty="0">
                <a:cs typeface="Arial" panose="020B0604020202020204" pitchFamily="34" charset="0"/>
              </a:rPr>
              <a:t>an example of this in the text.</a:t>
            </a:r>
          </a:p>
          <a:p>
            <a:pPr marL="702900" lvl="4" indent="-342900">
              <a:buFont typeface="+mj-lt"/>
              <a:buAutoNum type="alphaLcParenR"/>
            </a:pPr>
            <a:endParaRPr lang="en-AU" dirty="0"/>
          </a:p>
          <a:p>
            <a:pPr marL="457200" indent="-457200">
              <a:buFont typeface="+mj-lt"/>
              <a:buAutoNum type="arabicPeriod"/>
            </a:pPr>
            <a:endParaRPr lang="en-AU" dirty="0"/>
          </a:p>
        </p:txBody>
      </p:sp>
      <p:graphicFrame>
        <p:nvGraphicFramePr>
          <p:cNvPr id="7" name="Table 9">
            <a:extLst>
              <a:ext uri="{FF2B5EF4-FFF2-40B4-BE49-F238E27FC236}">
                <a16:creationId xmlns:a16="http://schemas.microsoft.com/office/drawing/2014/main" id="{43FC51C0-F344-290B-3A9D-E17E3008329F}"/>
              </a:ext>
            </a:extLst>
          </p:cNvPr>
          <p:cNvGraphicFramePr>
            <a:graphicFrameLocks noGrp="1"/>
          </p:cNvGraphicFramePr>
          <p:nvPr>
            <p:extLst>
              <p:ext uri="{D42A27DB-BD31-4B8C-83A1-F6EECF244321}">
                <p14:modId xmlns:p14="http://schemas.microsoft.com/office/powerpoint/2010/main" val="1897054959"/>
              </p:ext>
            </p:extLst>
          </p:nvPr>
        </p:nvGraphicFramePr>
        <p:xfrm>
          <a:off x="385400" y="3907048"/>
          <a:ext cx="11446600" cy="1145472"/>
        </p:xfrm>
        <a:graphic>
          <a:graphicData uri="http://schemas.openxmlformats.org/drawingml/2006/table">
            <a:tbl>
              <a:tblPr firstRow="1" bandRow="1" bandCol="1">
                <a:tableStyleId>{69012ECD-51FC-41F1-AA8D-1B2483CD663E}</a:tableStyleId>
              </a:tblPr>
              <a:tblGrid>
                <a:gridCol w="5576629">
                  <a:extLst>
                    <a:ext uri="{9D8B030D-6E8A-4147-A177-3AD203B41FA5}">
                      <a16:colId xmlns:a16="http://schemas.microsoft.com/office/drawing/2014/main" val="278706534"/>
                    </a:ext>
                  </a:extLst>
                </a:gridCol>
                <a:gridCol w="5869971">
                  <a:extLst>
                    <a:ext uri="{9D8B030D-6E8A-4147-A177-3AD203B41FA5}">
                      <a16:colId xmlns:a16="http://schemas.microsoft.com/office/drawing/2014/main" val="1087846312"/>
                    </a:ext>
                  </a:extLst>
                </a:gridCol>
              </a:tblGrid>
              <a:tr h="57273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mj-lt"/>
                          <a:cs typeface="Arial" panose="020B0604020202020204" pitchFamily="34" charset="0"/>
                        </a:rPr>
                        <a:t>Example from chapter 1</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mj-lt"/>
                          <a:cs typeface="Arial" panose="020B0604020202020204" pitchFamily="34" charset="0"/>
                        </a:rPr>
                        <a:t>Stylistic choices that create point of view</a:t>
                      </a: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u="none" strike="noStrike" noProof="0" dirty="0">
                        <a:solidFill>
                          <a:srgbClr val="22272B"/>
                        </a:solidFill>
                        <a:latin typeface="+mj-lt"/>
                      </a:endParaRPr>
                    </a:p>
                  </a:txBody>
                  <a:tcPr anchor="ctr"/>
                </a:tc>
                <a:tc>
                  <a:txBody>
                    <a:bodyPr/>
                    <a:lstStyle/>
                    <a:p>
                      <a:pPr>
                        <a:lnSpc>
                          <a:spcPct val="120000"/>
                        </a:lnSpc>
                        <a:spcBef>
                          <a:spcPts val="0"/>
                        </a:spcBef>
                        <a:spcAft>
                          <a:spcPts val="0"/>
                        </a:spcAft>
                      </a:pPr>
                      <a:endParaRPr lang="en-AU" sz="1600" dirty="0">
                        <a:latin typeface="+mj-lt"/>
                      </a:endParaRPr>
                    </a:p>
                  </a:txBody>
                  <a:tcPr anchor="ctr"/>
                </a:tc>
                <a:extLst>
                  <a:ext uri="{0D108BD9-81ED-4DB2-BD59-A6C34878D82A}">
                    <a16:rowId xmlns:a16="http://schemas.microsoft.com/office/drawing/2014/main" val="4253684091"/>
                  </a:ext>
                </a:extLst>
              </a:tr>
            </a:tbl>
          </a:graphicData>
        </a:graphic>
      </p:graphicFrame>
      <p:sp>
        <p:nvSpPr>
          <p:cNvPr id="3" name="Slide Number Placeholder 2">
            <a:extLst>
              <a:ext uri="{FF2B5EF4-FFF2-40B4-BE49-F238E27FC236}">
                <a16:creationId xmlns:a16="http://schemas.microsoft.com/office/drawing/2014/main" id="{EC2A0E35-2D81-66C9-8E2D-D77DE2B1B74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21</a:t>
            </a:fld>
            <a:endParaRPr lang="en-AU"/>
          </a:p>
        </p:txBody>
      </p:sp>
    </p:spTree>
    <p:extLst>
      <p:ext uri="{BB962C8B-B14F-4D97-AF65-F5344CB8AC3E}">
        <p14:creationId xmlns:p14="http://schemas.microsoft.com/office/powerpoint/2010/main" val="273069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Public Sans" pitchFamily="2" charset="77"/>
                <a:cs typeface="Arial" panose="020B0604020202020204" pitchFamily="34" charset="0"/>
              </a:rPr>
              <a:t>Checking for understanding </a:t>
            </a:r>
            <a:r>
              <a:rPr lang="en-US" dirty="0">
                <a:solidFill>
                  <a:schemeClr val="accent1"/>
                </a:solidFill>
                <a:latin typeface="Public Sans" pitchFamily="2" charset="77"/>
                <a:cs typeface="Arial" panose="020B0604020202020204" pitchFamily="34" charset="0"/>
              </a:rPr>
              <a:t>(2)  </a:t>
            </a:r>
            <a:endParaRPr lang="en-AU" dirty="0">
              <a:solidFill>
                <a:schemeClr val="accent1"/>
              </a:solidFill>
              <a:latin typeface="Public Sans" pitchFamily="2" charset="77"/>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22</a:t>
            </a:fld>
            <a:endParaRPr lang="en-AU"/>
          </a:p>
        </p:txBody>
      </p:sp>
    </p:spTree>
    <p:extLst>
      <p:ext uri="{BB962C8B-B14F-4D97-AF65-F5344CB8AC3E}">
        <p14:creationId xmlns:p14="http://schemas.microsoft.com/office/powerpoint/2010/main" val="178547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Public Sans" pitchFamily="2" charset="77"/>
                <a:cs typeface="Arial" panose="020B0604020202020204" pitchFamily="34" charset="0"/>
              </a:rPr>
              <a:t>Personal reflection on stylistic choices </a:t>
            </a:r>
            <a:r>
              <a:rPr lang="en-AU" dirty="0">
                <a:solidFill>
                  <a:schemeClr val="bg1"/>
                </a:solidFill>
                <a:latin typeface="Public Sans" pitchFamily="2" charset="77"/>
                <a:cs typeface="Arial" panose="020B0604020202020204" pitchFamily="34" charset="0"/>
              </a:rPr>
              <a:t>(1)</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a:xfrm>
            <a:off x="360000" y="905601"/>
            <a:ext cx="10080000" cy="310015"/>
          </a:xfrm>
        </p:spPr>
        <p:txBody>
          <a:bodyPr/>
          <a:lstStyle/>
          <a:p>
            <a:r>
              <a:rPr lang="en-AU" dirty="0">
                <a:latin typeface="Public Sans" pitchFamily="2" charset="77"/>
                <a:cs typeface="Arial" panose="020B0604020202020204" pitchFamily="34" charset="0"/>
              </a:rPr>
              <a:t>How does the use of stylistic devices by Ellis make you feel? </a:t>
            </a:r>
          </a:p>
        </p:txBody>
      </p:sp>
      <p:sp>
        <p:nvSpPr>
          <p:cNvPr id="8" name="TextBox 7">
            <a:extLst>
              <a:ext uri="{FF2B5EF4-FFF2-40B4-BE49-F238E27FC236}">
                <a16:creationId xmlns:a16="http://schemas.microsoft.com/office/drawing/2014/main" id="{4AAF8318-250D-6392-ADB8-95E0780C2F76}"/>
              </a:ext>
            </a:extLst>
          </p:cNvPr>
          <p:cNvSpPr txBox="1"/>
          <p:nvPr/>
        </p:nvSpPr>
        <p:spPr>
          <a:xfrm>
            <a:off x="286338" y="1451202"/>
            <a:ext cx="3218862" cy="369332"/>
          </a:xfrm>
          <a:prstGeom prst="rect">
            <a:avLst/>
          </a:prstGeom>
          <a:noFill/>
        </p:spPr>
        <p:txBody>
          <a:bodyPr wrap="square">
            <a:spAutoFit/>
          </a:bodyPr>
          <a:lstStyle/>
          <a:p>
            <a:r>
              <a:rPr lang="en-AU" sz="1800" dirty="0">
                <a:latin typeface="Public Sans" pitchFamily="2" charset="77"/>
                <a:cs typeface="Arial" panose="020B0604020202020204" pitchFamily="34" charset="0"/>
              </a:rPr>
              <a:t>Example</a:t>
            </a:r>
          </a:p>
        </p:txBody>
      </p:sp>
      <p:graphicFrame>
        <p:nvGraphicFramePr>
          <p:cNvPr id="3" name="Table 9">
            <a:extLst>
              <a:ext uri="{FF2B5EF4-FFF2-40B4-BE49-F238E27FC236}">
                <a16:creationId xmlns:a16="http://schemas.microsoft.com/office/drawing/2014/main" id="{EA47D2BC-32DC-7BAF-5A65-FE8906192D6B}"/>
              </a:ext>
            </a:extLst>
          </p:cNvPr>
          <p:cNvGraphicFramePr>
            <a:graphicFrameLocks noGrp="1"/>
          </p:cNvGraphicFramePr>
          <p:nvPr>
            <p:extLst>
              <p:ext uri="{D42A27DB-BD31-4B8C-83A1-F6EECF244321}">
                <p14:modId xmlns:p14="http://schemas.microsoft.com/office/powerpoint/2010/main" val="1073761233"/>
              </p:ext>
            </p:extLst>
          </p:nvPr>
        </p:nvGraphicFramePr>
        <p:xfrm>
          <a:off x="311738" y="2060520"/>
          <a:ext cx="11583063" cy="3108960"/>
        </p:xfrm>
        <a:graphic>
          <a:graphicData uri="http://schemas.openxmlformats.org/drawingml/2006/table">
            <a:tbl>
              <a:tblPr firstRow="1" bandRow="1" bandCol="1">
                <a:tableStyleId>{69012ECD-51FC-41F1-AA8D-1B2483CD663E}</a:tableStyleId>
              </a:tblPr>
              <a:tblGrid>
                <a:gridCol w="3793087">
                  <a:extLst>
                    <a:ext uri="{9D8B030D-6E8A-4147-A177-3AD203B41FA5}">
                      <a16:colId xmlns:a16="http://schemas.microsoft.com/office/drawing/2014/main" val="278706534"/>
                    </a:ext>
                  </a:extLst>
                </a:gridCol>
                <a:gridCol w="3893071">
                  <a:extLst>
                    <a:ext uri="{9D8B030D-6E8A-4147-A177-3AD203B41FA5}">
                      <a16:colId xmlns:a16="http://schemas.microsoft.com/office/drawing/2014/main" val="1087846312"/>
                    </a:ext>
                  </a:extLst>
                </a:gridCol>
                <a:gridCol w="3896905">
                  <a:extLst>
                    <a:ext uri="{9D8B030D-6E8A-4147-A177-3AD203B41FA5}">
                      <a16:colId xmlns:a16="http://schemas.microsoft.com/office/drawing/2014/main" val="2305586424"/>
                    </a:ext>
                  </a:extLst>
                </a:gridCol>
              </a:tblGrid>
              <a:tr h="572736">
                <a:tc>
                  <a:txBody>
                    <a:bodyPr/>
                    <a:lstStyle/>
                    <a:p>
                      <a:r>
                        <a:rPr lang="en-AU" sz="1600" b="1" i="0" kern="1200" dirty="0">
                          <a:solidFill>
                            <a:schemeClr val="bg1"/>
                          </a:solidFill>
                          <a:effectLst/>
                          <a:latin typeface="+mj-lt"/>
                          <a:cs typeface="Arial" panose="020B0604020202020204" pitchFamily="34" charset="0"/>
                        </a:rPr>
                        <a:t>Stylistic choices</a:t>
                      </a:r>
                      <a:endParaRPr lang="en-AU" sz="1600" b="1" i="0" dirty="0">
                        <a:latin typeface="+mj-lt"/>
                        <a:cs typeface="Arial" panose="020B0604020202020204" pitchFamily="34" charset="0"/>
                      </a:endParaRPr>
                    </a:p>
                  </a:txBody>
                  <a:tcPr/>
                </a:tc>
                <a:tc>
                  <a:txBody>
                    <a:bodyPr/>
                    <a:lstStyle/>
                    <a:p>
                      <a:r>
                        <a:rPr lang="en-AU" sz="1600" b="1" i="0" kern="1200" dirty="0">
                          <a:solidFill>
                            <a:schemeClr val="bg1"/>
                          </a:solidFill>
                          <a:effectLst/>
                          <a:latin typeface="+mj-lt"/>
                          <a:cs typeface="Arial" panose="020B0604020202020204" pitchFamily="34" charset="0"/>
                        </a:rPr>
                        <a:t>How are you positioned to feel about the experiences of characters in the text?</a:t>
                      </a:r>
                      <a:endParaRPr lang="en-AU" sz="1600" b="1" i="0" dirty="0">
                        <a:latin typeface="+mj-lt"/>
                        <a:cs typeface="Arial" panose="020B0604020202020204" pitchFamily="34" charset="0"/>
                      </a:endParaRPr>
                    </a:p>
                  </a:txBody>
                  <a:tcPr/>
                </a:tc>
                <a:tc>
                  <a:txBody>
                    <a:bodyPr/>
                    <a:lstStyle/>
                    <a:p>
                      <a:r>
                        <a:rPr lang="en-AU" sz="1600" b="1" i="0" kern="1200" dirty="0">
                          <a:solidFill>
                            <a:schemeClr val="bg1"/>
                          </a:solidFill>
                          <a:effectLst/>
                          <a:latin typeface="+mj-lt"/>
                          <a:cs typeface="Arial" panose="020B0604020202020204" pitchFamily="34" charset="0"/>
                        </a:rPr>
                        <a:t>How does Ellis communicate her purpose and values?</a:t>
                      </a:r>
                      <a:endParaRPr lang="en-AU" sz="1600" b="1" i="0" dirty="0">
                        <a:latin typeface="+mj-lt"/>
                        <a:cs typeface="Arial" panose="020B0604020202020204" pitchFamily="34" charset="0"/>
                      </a:endParaRPr>
                    </a:p>
                  </a:txBody>
                  <a:tcPr/>
                </a:tc>
                <a:extLst>
                  <a:ext uri="{0D108BD9-81ED-4DB2-BD59-A6C34878D82A}">
                    <a16:rowId xmlns:a16="http://schemas.microsoft.com/office/drawing/2014/main" val="3231636544"/>
                  </a:ext>
                </a:extLst>
              </a:tr>
              <a:tr h="572736">
                <a:tc>
                  <a:txBody>
                    <a:bodyPr/>
                    <a:lstStyle/>
                    <a:p>
                      <a:r>
                        <a:rPr lang="en-AU" sz="1600" b="0" i="0" kern="1200" dirty="0">
                          <a:solidFill>
                            <a:schemeClr val="tx1"/>
                          </a:solidFill>
                          <a:effectLst/>
                          <a:latin typeface="+mn-lt"/>
                          <a:cs typeface="Arial" panose="020B0604020202020204" pitchFamily="34" charset="0"/>
                        </a:rPr>
                        <a:t>High modality, ‘didn’t dare’, creates an ominous mood, which is expanded by the statement, ‘wasn’t supposed to be outside at all’ (Ellis:1). </a:t>
                      </a:r>
                      <a:r>
                        <a:rPr lang="en-AU" sz="1600" b="0" i="0" kern="1200" dirty="0">
                          <a:solidFill>
                            <a:schemeClr val="tx1"/>
                          </a:solidFill>
                          <a:effectLst/>
                          <a:latin typeface="+mn-lt"/>
                          <a:ea typeface="+mn-ea"/>
                          <a:cs typeface="Arial" panose="020B0604020202020204" pitchFamily="34" charset="0"/>
                        </a:rPr>
                        <a:t>The third-person limited here allows Ellis to establish </a:t>
                      </a:r>
                      <a:r>
                        <a:rPr lang="en-AU" sz="1600" b="0" i="0" kern="1200" dirty="0">
                          <a:solidFill>
                            <a:schemeClr val="tx1"/>
                          </a:solidFill>
                          <a:effectLst/>
                          <a:latin typeface="+mn-lt"/>
                          <a:cs typeface="Arial" panose="020B0604020202020204" pitchFamily="34" charset="0"/>
                        </a:rPr>
                        <a:t>a sense of restriction and control, which is expressed through contextual information about how the Taliban treat girls and women.</a:t>
                      </a:r>
                      <a:endParaRPr lang="en-AU" sz="1600" b="0" i="0" dirty="0">
                        <a:latin typeface="+mn-lt"/>
                        <a:cs typeface="Arial" panose="020B0604020202020204" pitchFamily="34" charset="0"/>
                      </a:endParaRPr>
                    </a:p>
                  </a:txBody>
                  <a:tcPr/>
                </a:tc>
                <a:tc>
                  <a:txBody>
                    <a:bodyPr/>
                    <a:lstStyle/>
                    <a:p>
                      <a:r>
                        <a:rPr lang="en-AU" sz="1600" b="0" i="0" kern="1200" dirty="0">
                          <a:solidFill>
                            <a:schemeClr val="tx1"/>
                          </a:solidFill>
                          <a:effectLst/>
                          <a:latin typeface="+mn-lt"/>
                          <a:cs typeface="Arial" panose="020B0604020202020204" pitchFamily="34" charset="0"/>
                        </a:rPr>
                        <a:t>Ellis’s creation of an ominous mood, whereby Parvana and the Afghan people are restricted and controlled makes me feel concerned for their safety and reject the cruelty of the Taliban regime. </a:t>
                      </a:r>
                      <a:endParaRPr lang="en-AU" sz="1600" b="0" i="0" dirty="0">
                        <a:latin typeface="+mn-lt"/>
                        <a:cs typeface="Arial" panose="020B0604020202020204" pitchFamily="34" charset="0"/>
                      </a:endParaRPr>
                    </a:p>
                  </a:txBody>
                  <a:tcPr/>
                </a:tc>
                <a:tc>
                  <a:txBody>
                    <a:bodyPr/>
                    <a:lstStyle/>
                    <a:p>
                      <a:r>
                        <a:rPr lang="en-AU" sz="1600" b="0" i="0" kern="1200" dirty="0">
                          <a:solidFill>
                            <a:schemeClr val="tx1"/>
                          </a:solidFill>
                          <a:effectLst/>
                          <a:latin typeface="+mn-lt"/>
                          <a:cs typeface="Arial" panose="020B0604020202020204" pitchFamily="34" charset="0"/>
                        </a:rPr>
                        <a:t>This reinforces Ellis’s condemnation of war and conflict as it effects innocent civilians and results in a loss of freedom. This makes me realise that Ellis values peace and seeks to promote the end to war through this novel, Parvana. </a:t>
                      </a:r>
                      <a:endParaRPr lang="en-AU" sz="1600" b="0" i="0" dirty="0">
                        <a:latin typeface="+mn-lt"/>
                        <a:cs typeface="Arial" panose="020B0604020202020204" pitchFamily="34" charset="0"/>
                      </a:endParaRPr>
                    </a:p>
                  </a:txBody>
                  <a:tcPr/>
                </a:tc>
                <a:extLst>
                  <a:ext uri="{0D108BD9-81ED-4DB2-BD59-A6C34878D82A}">
                    <a16:rowId xmlns:a16="http://schemas.microsoft.com/office/drawing/2014/main" val="4253684091"/>
                  </a:ext>
                </a:extLst>
              </a:tr>
            </a:tbl>
          </a:graphicData>
        </a:graphic>
      </p:graphicFrame>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23</a:t>
            </a:fld>
            <a:endParaRPr lang="en-AU"/>
          </a:p>
        </p:txBody>
      </p:sp>
    </p:spTree>
    <p:extLst>
      <p:ext uri="{BB962C8B-B14F-4D97-AF65-F5344CB8AC3E}">
        <p14:creationId xmlns:p14="http://schemas.microsoft.com/office/powerpoint/2010/main" val="291682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Public Sans" pitchFamily="2" charset="77"/>
                <a:cs typeface="Arial" panose="020B0604020202020204" pitchFamily="34" charset="0"/>
              </a:rPr>
              <a:t>Personal reflection on stylistic choices </a:t>
            </a:r>
            <a:r>
              <a:rPr lang="en-AU" dirty="0">
                <a:solidFill>
                  <a:schemeClr val="bg1"/>
                </a:solidFill>
                <a:latin typeface="Public Sans" pitchFamily="2" charset="77"/>
                <a:cs typeface="Arial" panose="020B0604020202020204" pitchFamily="34" charset="0"/>
              </a:rPr>
              <a:t>(2)</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a:xfrm>
            <a:off x="360000" y="905601"/>
            <a:ext cx="10080000" cy="310015"/>
          </a:xfrm>
        </p:spPr>
        <p:txBody>
          <a:bodyPr/>
          <a:lstStyle/>
          <a:p>
            <a:r>
              <a:rPr lang="en-AU" dirty="0">
                <a:latin typeface="Public Sans" pitchFamily="2" charset="77"/>
                <a:cs typeface="Arial" panose="020B0604020202020204" pitchFamily="34" charset="0"/>
              </a:rPr>
              <a:t>How does the use of stylistic devices by Ellis make you feel? </a:t>
            </a:r>
          </a:p>
        </p:txBody>
      </p:sp>
      <p:sp>
        <p:nvSpPr>
          <p:cNvPr id="8" name="TextBox 7">
            <a:extLst>
              <a:ext uri="{FF2B5EF4-FFF2-40B4-BE49-F238E27FC236}">
                <a16:creationId xmlns:a16="http://schemas.microsoft.com/office/drawing/2014/main" id="{4AAF8318-250D-6392-ADB8-95E0780C2F76}"/>
              </a:ext>
            </a:extLst>
          </p:cNvPr>
          <p:cNvSpPr txBox="1"/>
          <p:nvPr/>
        </p:nvSpPr>
        <p:spPr>
          <a:xfrm>
            <a:off x="319956" y="1453718"/>
            <a:ext cx="3578944" cy="369332"/>
          </a:xfrm>
          <a:prstGeom prst="rect">
            <a:avLst/>
          </a:prstGeom>
          <a:noFill/>
        </p:spPr>
        <p:txBody>
          <a:bodyPr wrap="square">
            <a:spAutoFit/>
          </a:bodyPr>
          <a:lstStyle/>
          <a:p>
            <a:r>
              <a:rPr lang="en-AU" sz="1800" dirty="0">
                <a:cs typeface="Arial" panose="020B0604020202020204" pitchFamily="34" charset="0"/>
              </a:rPr>
              <a:t>Your turn </a:t>
            </a:r>
          </a:p>
        </p:txBody>
      </p:sp>
      <p:graphicFrame>
        <p:nvGraphicFramePr>
          <p:cNvPr id="3" name="Table 9">
            <a:extLst>
              <a:ext uri="{FF2B5EF4-FFF2-40B4-BE49-F238E27FC236}">
                <a16:creationId xmlns:a16="http://schemas.microsoft.com/office/drawing/2014/main" id="{60B8FD87-07BF-528D-8A1E-0305F30C7541}"/>
              </a:ext>
            </a:extLst>
          </p:cNvPr>
          <p:cNvGraphicFramePr>
            <a:graphicFrameLocks noGrp="1"/>
          </p:cNvGraphicFramePr>
          <p:nvPr>
            <p:extLst>
              <p:ext uri="{D42A27DB-BD31-4B8C-83A1-F6EECF244321}">
                <p14:modId xmlns:p14="http://schemas.microsoft.com/office/powerpoint/2010/main" val="3767377094"/>
              </p:ext>
            </p:extLst>
          </p:nvPr>
        </p:nvGraphicFramePr>
        <p:xfrm>
          <a:off x="341300" y="2052258"/>
          <a:ext cx="11484000" cy="1968432"/>
        </p:xfrm>
        <a:graphic>
          <a:graphicData uri="http://schemas.openxmlformats.org/drawingml/2006/table">
            <a:tbl>
              <a:tblPr firstRow="1" bandRow="1" bandCol="1">
                <a:tableStyleId>{69012ECD-51FC-41F1-AA8D-1B2483CD663E}</a:tableStyleId>
              </a:tblPr>
              <a:tblGrid>
                <a:gridCol w="3760647">
                  <a:extLst>
                    <a:ext uri="{9D8B030D-6E8A-4147-A177-3AD203B41FA5}">
                      <a16:colId xmlns:a16="http://schemas.microsoft.com/office/drawing/2014/main" val="278706534"/>
                    </a:ext>
                  </a:extLst>
                </a:gridCol>
                <a:gridCol w="3859776">
                  <a:extLst>
                    <a:ext uri="{9D8B030D-6E8A-4147-A177-3AD203B41FA5}">
                      <a16:colId xmlns:a16="http://schemas.microsoft.com/office/drawing/2014/main" val="1087846312"/>
                    </a:ext>
                  </a:extLst>
                </a:gridCol>
                <a:gridCol w="3863577">
                  <a:extLst>
                    <a:ext uri="{9D8B030D-6E8A-4147-A177-3AD203B41FA5}">
                      <a16:colId xmlns:a16="http://schemas.microsoft.com/office/drawing/2014/main" val="2305586424"/>
                    </a:ext>
                  </a:extLst>
                </a:gridCol>
              </a:tblGrid>
              <a:tr h="572736">
                <a:tc>
                  <a:txBody>
                    <a:bodyPr/>
                    <a:lstStyle/>
                    <a:p>
                      <a:r>
                        <a:rPr lang="en-AU" sz="1600" b="1" i="0" kern="1200" dirty="0">
                          <a:solidFill>
                            <a:schemeClr val="bg1"/>
                          </a:solidFill>
                          <a:effectLst/>
                          <a:latin typeface="+mj-lt"/>
                          <a:cs typeface="Arial" panose="020B0604020202020204" pitchFamily="34" charset="0"/>
                        </a:rPr>
                        <a:t>Stylistic choices</a:t>
                      </a:r>
                      <a:endParaRPr lang="en-AU" sz="1600" b="1" i="0" dirty="0">
                        <a:latin typeface="+mj-lt"/>
                        <a:cs typeface="Arial" panose="020B0604020202020204" pitchFamily="34" charset="0"/>
                      </a:endParaRPr>
                    </a:p>
                  </a:txBody>
                  <a:tcPr/>
                </a:tc>
                <a:tc>
                  <a:txBody>
                    <a:bodyPr/>
                    <a:lstStyle/>
                    <a:p>
                      <a:r>
                        <a:rPr lang="en-AU" sz="1600" b="1" i="0" kern="1200" dirty="0">
                          <a:solidFill>
                            <a:schemeClr val="bg1"/>
                          </a:solidFill>
                          <a:effectLst/>
                          <a:latin typeface="+mj-lt"/>
                          <a:cs typeface="Arial" panose="020B0604020202020204" pitchFamily="34" charset="0"/>
                        </a:rPr>
                        <a:t>How are you positioned to feel about the experiences of characters in the text?</a:t>
                      </a:r>
                      <a:endParaRPr lang="en-AU" sz="1600" b="1" i="0" dirty="0">
                        <a:latin typeface="+mj-lt"/>
                        <a:cs typeface="Arial" panose="020B0604020202020204" pitchFamily="34" charset="0"/>
                      </a:endParaRPr>
                    </a:p>
                  </a:txBody>
                  <a:tcPr/>
                </a:tc>
                <a:tc>
                  <a:txBody>
                    <a:bodyPr/>
                    <a:lstStyle/>
                    <a:p>
                      <a:r>
                        <a:rPr lang="en-AU" sz="1600" b="1" i="0" kern="1200" dirty="0">
                          <a:solidFill>
                            <a:schemeClr val="bg1"/>
                          </a:solidFill>
                          <a:effectLst/>
                          <a:latin typeface="+mj-lt"/>
                          <a:cs typeface="Arial" panose="020B0604020202020204" pitchFamily="34" charset="0"/>
                        </a:rPr>
                        <a:t>How does Ellis communicate her purpose and values?</a:t>
                      </a:r>
                      <a:endParaRPr lang="en-AU" sz="1600" b="1" i="0" dirty="0">
                        <a:latin typeface="+mj-lt"/>
                        <a:cs typeface="Arial" panose="020B0604020202020204" pitchFamily="34" charset="0"/>
                      </a:endParaRP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u="none" strike="noStrike" noProof="0" dirty="0">
                        <a:solidFill>
                          <a:srgbClr val="22272B"/>
                        </a:solidFill>
                        <a:latin typeface="+mj-lt"/>
                      </a:endParaRPr>
                    </a:p>
                  </a:txBody>
                  <a:tcPr anchor="ctr"/>
                </a:tc>
                <a:tc>
                  <a:txBody>
                    <a:bodyPr/>
                    <a:lstStyle/>
                    <a:p>
                      <a:pPr>
                        <a:lnSpc>
                          <a:spcPct val="120000"/>
                        </a:lnSpc>
                        <a:spcBef>
                          <a:spcPts val="0"/>
                        </a:spcBef>
                        <a:spcAft>
                          <a:spcPts val="0"/>
                        </a:spcAft>
                      </a:pPr>
                      <a:endParaRPr lang="en-AU" sz="1600" dirty="0">
                        <a:latin typeface="+mj-lt"/>
                      </a:endParaRPr>
                    </a:p>
                  </a:txBody>
                  <a:tcPr anchor="ctr"/>
                </a:tc>
                <a:tc>
                  <a:txBody>
                    <a:bodyPr/>
                    <a:lstStyle/>
                    <a:p>
                      <a:pPr>
                        <a:lnSpc>
                          <a:spcPct val="120000"/>
                        </a:lnSpc>
                        <a:spcBef>
                          <a:spcPts val="0"/>
                        </a:spcBef>
                        <a:spcAft>
                          <a:spcPts val="0"/>
                        </a:spcAft>
                      </a:pPr>
                      <a:endParaRPr lang="en-AU" sz="1600" dirty="0">
                        <a:latin typeface="+mj-lt"/>
                      </a:endParaRPr>
                    </a:p>
                  </a:txBody>
                  <a:tcPr anchor="ctr"/>
                </a:tc>
                <a:extLst>
                  <a:ext uri="{0D108BD9-81ED-4DB2-BD59-A6C34878D82A}">
                    <a16:rowId xmlns:a16="http://schemas.microsoft.com/office/drawing/2014/main" val="4253684091"/>
                  </a:ext>
                </a:extLst>
              </a:tr>
              <a:tr h="572736">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Public Sans"/>
                        <a:ea typeface="+mn-ea"/>
                        <a:cs typeface="+mn-cs"/>
                      </a:endParaRPr>
                    </a:p>
                  </a:txBody>
                  <a:tcPr anchor="ctr"/>
                </a:tc>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Public Sans"/>
                        <a:ea typeface="+mn-ea"/>
                        <a:cs typeface="+mn-cs"/>
                      </a:endParaRPr>
                    </a:p>
                  </a:txBody>
                  <a:tcPr anchor="ctr"/>
                </a:tc>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Public Sans"/>
                        <a:ea typeface="+mn-ea"/>
                        <a:cs typeface="+mn-cs"/>
                      </a:endParaRPr>
                    </a:p>
                  </a:txBody>
                  <a:tcPr anchor="ctr"/>
                </a:tc>
                <a:extLst>
                  <a:ext uri="{0D108BD9-81ED-4DB2-BD59-A6C34878D82A}">
                    <a16:rowId xmlns:a16="http://schemas.microsoft.com/office/drawing/2014/main" val="1090259644"/>
                  </a:ext>
                </a:extLst>
              </a:tr>
            </a:tbl>
          </a:graphicData>
        </a:graphic>
      </p:graphicFrame>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24</a:t>
            </a:fld>
            <a:endParaRPr lang="en-AU" dirty="0"/>
          </a:p>
        </p:txBody>
      </p:sp>
    </p:spTree>
    <p:extLst>
      <p:ext uri="{BB962C8B-B14F-4D97-AF65-F5344CB8AC3E}">
        <p14:creationId xmlns:p14="http://schemas.microsoft.com/office/powerpoint/2010/main" val="95592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Public Sans" pitchFamily="2" charset="77"/>
                <a:cs typeface="Arial" panose="020B0604020202020204" pitchFamily="34" charset="0"/>
              </a:rPr>
              <a:t>Your turn – developing an informative response</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Communicating purpose and values through narrative voice</a:t>
            </a:r>
          </a:p>
        </p:txBody>
      </p:sp>
      <p:sp>
        <p:nvSpPr>
          <p:cNvPr id="3" name="Content Placeholder 2">
            <a:extLst>
              <a:ext uri="{FF2B5EF4-FFF2-40B4-BE49-F238E27FC236}">
                <a16:creationId xmlns:a16="http://schemas.microsoft.com/office/drawing/2014/main" id="{8AC38A62-5DD3-BF26-9478-54318534A47A}"/>
              </a:ext>
            </a:extLst>
          </p:cNvPr>
          <p:cNvSpPr>
            <a:spLocks noGrp="1"/>
          </p:cNvSpPr>
          <p:nvPr>
            <p:ph idx="1"/>
          </p:nvPr>
        </p:nvSpPr>
        <p:spPr>
          <a:xfrm>
            <a:off x="360000" y="1620000"/>
            <a:ext cx="10910255" cy="3498100"/>
          </a:xfrm>
        </p:spPr>
        <p:txBody>
          <a:bodyPr/>
          <a:lstStyle/>
          <a:p>
            <a:r>
              <a:rPr lang="en-AU" sz="1600" dirty="0">
                <a:cs typeface="Arial" panose="020B0604020202020204" pitchFamily="34" charset="0"/>
              </a:rPr>
              <a:t>Write a 150 to 250 word informative summary of how Ellis’s use of third-person limited point of view enables her to communicate her purpose and values. </a:t>
            </a:r>
          </a:p>
          <a:p>
            <a:r>
              <a:rPr lang="en-AU" sz="1600" dirty="0">
                <a:cs typeface="Arial" panose="020B0604020202020204" pitchFamily="34" charset="0"/>
              </a:rPr>
              <a:t>Your response should include:</a:t>
            </a:r>
          </a:p>
          <a:p>
            <a:pPr marL="342900" indent="-342900">
              <a:buFont typeface="+mj-lt"/>
              <a:buAutoNum type="alphaLcParenR"/>
            </a:pPr>
            <a:r>
              <a:rPr lang="en-AU" sz="1600" dirty="0">
                <a:cs typeface="Arial" panose="020B0604020202020204" pitchFamily="34" charset="0"/>
              </a:rPr>
              <a:t>an outline of Ellis’s purpose and values</a:t>
            </a:r>
          </a:p>
          <a:p>
            <a:pPr marL="342900" indent="-342900">
              <a:buFont typeface="+mj-lt"/>
              <a:buAutoNum type="alphaLcParenR"/>
            </a:pPr>
            <a:r>
              <a:rPr lang="en-AU" sz="1600" dirty="0">
                <a:cs typeface="Arial" panose="020B0604020202020204" pitchFamily="34" charset="0"/>
              </a:rPr>
              <a:t>a </a:t>
            </a:r>
            <a:r>
              <a:rPr lang="en-AU" sz="1600" dirty="0">
                <a:solidFill>
                  <a:schemeClr val="tx2"/>
                </a:solidFill>
                <a:cs typeface="Arial" panose="020B0604020202020204" pitchFamily="34" charset="0"/>
              </a:rPr>
              <a:t>personal judgement </a:t>
            </a:r>
            <a:r>
              <a:rPr lang="en-AU" sz="1600" dirty="0">
                <a:cs typeface="Arial" panose="020B0604020202020204" pitchFamily="34" charset="0"/>
              </a:rPr>
              <a:t>of how Ellis’s </a:t>
            </a:r>
            <a:r>
              <a:rPr lang="en-AU" sz="1600" dirty="0">
                <a:solidFill>
                  <a:schemeClr val="accent2"/>
                </a:solidFill>
                <a:cs typeface="Arial" panose="020B0604020202020204" pitchFamily="34" charset="0"/>
              </a:rPr>
              <a:t>use of point of view </a:t>
            </a:r>
            <a:r>
              <a:rPr lang="en-AU" sz="1600" dirty="0">
                <a:cs typeface="Arial" panose="020B0604020202020204" pitchFamily="34" charset="0"/>
              </a:rPr>
              <a:t>and other stylistic devices makes you feel about the text, </a:t>
            </a:r>
            <a:r>
              <a:rPr lang="en-AU" sz="1600" i="1" dirty="0">
                <a:cs typeface="Arial" panose="020B0604020202020204" pitchFamily="34" charset="0"/>
              </a:rPr>
              <a:t>Parvana</a:t>
            </a:r>
          </a:p>
          <a:p>
            <a:pPr marL="342900" indent="-342900">
              <a:buFont typeface="+mj-lt"/>
              <a:buAutoNum type="alphaLcParenR"/>
            </a:pPr>
            <a:r>
              <a:rPr lang="en-AU" sz="1600" dirty="0">
                <a:cs typeface="Arial" panose="020B0604020202020204" pitchFamily="34" charset="0"/>
              </a:rPr>
              <a:t>a </a:t>
            </a:r>
            <a:r>
              <a:rPr lang="en-AU" sz="1600" dirty="0">
                <a:solidFill>
                  <a:schemeClr val="tx2"/>
                </a:solidFill>
                <a:cs typeface="Arial" panose="020B0604020202020204" pitchFamily="34" charset="0"/>
              </a:rPr>
              <a:t>personal judgement </a:t>
            </a:r>
            <a:r>
              <a:rPr lang="en-AU" sz="1600" dirty="0">
                <a:cs typeface="Arial" panose="020B0604020202020204" pitchFamily="34" charset="0"/>
              </a:rPr>
              <a:t>about whether you believe </a:t>
            </a:r>
            <a:r>
              <a:rPr lang="en-AU" sz="1600" i="1" dirty="0">
                <a:cs typeface="Arial" panose="020B0604020202020204" pitchFamily="34" charset="0"/>
              </a:rPr>
              <a:t>Parvana</a:t>
            </a:r>
            <a:r>
              <a:rPr lang="en-AU" sz="1600" dirty="0">
                <a:cs typeface="Arial" panose="020B0604020202020204" pitchFamily="34" charset="0"/>
              </a:rPr>
              <a:t> is a realistic text.</a:t>
            </a:r>
          </a:p>
        </p:txBody>
      </p:sp>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25</a:t>
            </a:fld>
            <a:endParaRPr lang="en-AU"/>
          </a:p>
        </p:txBody>
      </p:sp>
    </p:spTree>
    <p:extLst>
      <p:ext uri="{BB962C8B-B14F-4D97-AF65-F5344CB8AC3E}">
        <p14:creationId xmlns:p14="http://schemas.microsoft.com/office/powerpoint/2010/main" val="150989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887BC-AAD7-CE3A-5021-E5FE1B648A76}"/>
              </a:ext>
            </a:extLst>
          </p:cNvPr>
          <p:cNvSpPr>
            <a:spLocks noGrp="1"/>
          </p:cNvSpPr>
          <p:nvPr>
            <p:ph type="title"/>
          </p:nvPr>
        </p:nvSpPr>
        <p:spPr/>
        <p:txBody>
          <a:bodyPr/>
          <a:lstStyle/>
          <a:p>
            <a:r>
              <a:rPr lang="en-AU" dirty="0">
                <a:latin typeface="Public Sans" pitchFamily="2" charset="77"/>
                <a:cs typeface="Arial" panose="020B0604020202020204" pitchFamily="34" charset="0"/>
              </a:rPr>
              <a:t>Sample informative response</a:t>
            </a:r>
          </a:p>
        </p:txBody>
      </p:sp>
      <p:sp>
        <p:nvSpPr>
          <p:cNvPr id="5" name="Text Placeholder 4">
            <a:extLst>
              <a:ext uri="{FF2B5EF4-FFF2-40B4-BE49-F238E27FC236}">
                <a16:creationId xmlns:a16="http://schemas.microsoft.com/office/drawing/2014/main" id="{9C370A1A-E660-40B5-D307-BBB415E4E309}"/>
              </a:ext>
            </a:extLst>
          </p:cNvPr>
          <p:cNvSpPr>
            <a:spLocks noGrp="1"/>
          </p:cNvSpPr>
          <p:nvPr>
            <p:ph type="body" sz="quarter" idx="18"/>
          </p:nvPr>
        </p:nvSpPr>
        <p:spPr/>
        <p:txBody>
          <a:bodyPr/>
          <a:lstStyle/>
          <a:p>
            <a:r>
              <a:rPr lang="en-AU" dirty="0">
                <a:solidFill>
                  <a:schemeClr val="tx1"/>
                </a:solidFill>
                <a:latin typeface="Public Sans" pitchFamily="2" charset="77"/>
                <a:cs typeface="Arial" panose="020B0604020202020204" pitchFamily="34" charset="0"/>
              </a:rPr>
              <a:t>Annotated for </a:t>
            </a:r>
            <a:r>
              <a:rPr lang="en-AU" dirty="0">
                <a:solidFill>
                  <a:schemeClr val="tx2"/>
                </a:solidFill>
                <a:latin typeface="Public Sans" pitchFamily="2" charset="77"/>
                <a:cs typeface="Arial" panose="020B0604020202020204" pitchFamily="34" charset="0"/>
              </a:rPr>
              <a:t>personal judgement </a:t>
            </a:r>
            <a:r>
              <a:rPr lang="en-AU" dirty="0">
                <a:solidFill>
                  <a:schemeClr val="tx1"/>
                </a:solidFill>
                <a:latin typeface="Public Sans" pitchFamily="2" charset="77"/>
                <a:cs typeface="Arial" panose="020B0604020202020204" pitchFamily="34" charset="0"/>
              </a:rPr>
              <a:t>and</a:t>
            </a:r>
            <a:r>
              <a:rPr lang="en-AU" dirty="0">
                <a:solidFill>
                  <a:schemeClr val="tx2"/>
                </a:solidFill>
                <a:latin typeface="Public Sans" pitchFamily="2" charset="77"/>
                <a:cs typeface="Arial" panose="020B0604020202020204" pitchFamily="34" charset="0"/>
              </a:rPr>
              <a:t> </a:t>
            </a:r>
            <a:r>
              <a:rPr lang="en-AU" dirty="0">
                <a:latin typeface="Public Sans" pitchFamily="2" charset="77"/>
                <a:cs typeface="Arial" panose="020B0604020202020204" pitchFamily="34" charset="0"/>
              </a:rPr>
              <a:t>explanation of point of view</a:t>
            </a:r>
          </a:p>
        </p:txBody>
      </p:sp>
      <p:sp>
        <p:nvSpPr>
          <p:cNvPr id="3" name="Content Placeholder 2">
            <a:extLst>
              <a:ext uri="{FF2B5EF4-FFF2-40B4-BE49-F238E27FC236}">
                <a16:creationId xmlns:a16="http://schemas.microsoft.com/office/drawing/2014/main" id="{2EA2B655-99A6-E198-3542-6CDBE3713C76}"/>
              </a:ext>
            </a:extLst>
          </p:cNvPr>
          <p:cNvSpPr>
            <a:spLocks noGrp="1"/>
          </p:cNvSpPr>
          <p:nvPr>
            <p:ph idx="1"/>
          </p:nvPr>
        </p:nvSpPr>
        <p:spPr>
          <a:xfrm>
            <a:off x="360000" y="1620000"/>
            <a:ext cx="11484000" cy="3802900"/>
          </a:xfrm>
        </p:spPr>
        <p:txBody>
          <a:bodyPr/>
          <a:lstStyle/>
          <a:p>
            <a:pPr>
              <a:lnSpc>
                <a:spcPct val="150000"/>
              </a:lnSpc>
              <a:spcBef>
                <a:spcPts val="1200"/>
              </a:spcBef>
              <a:spcAft>
                <a:spcPts val="600"/>
              </a:spcAft>
            </a:pPr>
            <a:r>
              <a:rPr lang="en-AU" sz="1600" dirty="0">
                <a:solidFill>
                  <a:schemeClr val="tx2"/>
                </a:solidFill>
                <a:effectLst/>
                <a:ea typeface="Calibri" panose="020F0502020204030204" pitchFamily="34" charset="0"/>
              </a:rPr>
              <a:t>It does not take much time </a:t>
            </a:r>
            <a:r>
              <a:rPr lang="en-AU" sz="1600" dirty="0">
                <a:effectLst/>
                <a:ea typeface="Calibri" panose="020F0502020204030204" pitchFamily="34" charset="0"/>
              </a:rPr>
              <a:t>when reading </a:t>
            </a:r>
            <a:r>
              <a:rPr lang="en-AU" sz="1600" i="1" dirty="0">
                <a:effectLst/>
                <a:ea typeface="Calibri" panose="020F0502020204030204" pitchFamily="34" charset="0"/>
              </a:rPr>
              <a:t>Parvana</a:t>
            </a:r>
            <a:r>
              <a:rPr lang="en-AU" sz="1600" dirty="0">
                <a:effectLst/>
                <a:ea typeface="Calibri" panose="020F0502020204030204" pitchFamily="34" charset="0"/>
              </a:rPr>
              <a:t> to realise that Deborah Ellis </a:t>
            </a:r>
            <a:r>
              <a:rPr lang="en-AU" sz="1600" dirty="0">
                <a:solidFill>
                  <a:schemeClr val="tx2"/>
                </a:solidFill>
                <a:effectLst/>
                <a:ea typeface="Calibri" panose="020F0502020204030204" pitchFamily="34" charset="0"/>
              </a:rPr>
              <a:t>hates</a:t>
            </a:r>
            <a:r>
              <a:rPr lang="en-AU" sz="1600" dirty="0">
                <a:effectLst/>
                <a:ea typeface="Calibri" panose="020F0502020204030204" pitchFamily="34" charset="0"/>
              </a:rPr>
              <a:t> war and </a:t>
            </a:r>
            <a:r>
              <a:rPr lang="en-AU" sz="1600" dirty="0">
                <a:solidFill>
                  <a:schemeClr val="tx2"/>
                </a:solidFill>
                <a:effectLst/>
                <a:ea typeface="Calibri" panose="020F0502020204030204" pitchFamily="34" charset="0"/>
              </a:rPr>
              <a:t>cares deeply </a:t>
            </a:r>
            <a:r>
              <a:rPr lang="en-AU" sz="1600" dirty="0">
                <a:effectLst/>
                <a:ea typeface="Calibri" panose="020F0502020204030204" pitchFamily="34" charset="0"/>
              </a:rPr>
              <a:t>for the people of Afghanistan who have </a:t>
            </a:r>
            <a:r>
              <a:rPr lang="en-AU" sz="1600" dirty="0">
                <a:solidFill>
                  <a:schemeClr val="tx2"/>
                </a:solidFill>
                <a:effectLst/>
                <a:ea typeface="Calibri" panose="020F0502020204030204" pitchFamily="34" charset="0"/>
              </a:rPr>
              <a:t>suffered under the tyranny </a:t>
            </a:r>
            <a:r>
              <a:rPr lang="en-AU" sz="1600" dirty="0">
                <a:effectLst/>
                <a:ea typeface="Calibri" panose="020F0502020204030204" pitchFamily="34" charset="0"/>
              </a:rPr>
              <a:t>of the Taliban. Ellis values peace, compassion and empathy for those civilians who are the </a:t>
            </a:r>
            <a:r>
              <a:rPr lang="en-AU" sz="1600" dirty="0">
                <a:solidFill>
                  <a:schemeClr val="tx2"/>
                </a:solidFill>
                <a:effectLst/>
                <a:ea typeface="Calibri" panose="020F0502020204030204" pitchFamily="34" charset="0"/>
              </a:rPr>
              <a:t>innocent</a:t>
            </a:r>
            <a:r>
              <a:rPr lang="en-AU" sz="1600" dirty="0">
                <a:effectLst/>
                <a:ea typeface="Calibri" panose="020F0502020204030204" pitchFamily="34" charset="0"/>
              </a:rPr>
              <a:t> victims of war. The purpose of her novel is to showcase how </a:t>
            </a:r>
            <a:r>
              <a:rPr lang="en-AU" sz="1600" dirty="0">
                <a:solidFill>
                  <a:schemeClr val="tx2"/>
                </a:solidFill>
                <a:effectLst/>
                <a:ea typeface="Calibri" panose="020F0502020204030204" pitchFamily="34" charset="0"/>
              </a:rPr>
              <a:t>violent</a:t>
            </a:r>
            <a:r>
              <a:rPr lang="en-AU" sz="1600" dirty="0">
                <a:effectLst/>
                <a:ea typeface="Calibri" panose="020F0502020204030204" pitchFamily="34" charset="0"/>
              </a:rPr>
              <a:t> war, conflict and oppression is, and instead </a:t>
            </a:r>
            <a:r>
              <a:rPr lang="en-AU" sz="1600" dirty="0">
                <a:solidFill>
                  <a:schemeClr val="tx2"/>
                </a:solidFill>
                <a:effectLst/>
                <a:ea typeface="Calibri" panose="020F0502020204030204" pitchFamily="34" charset="0"/>
              </a:rPr>
              <a:t>promote</a:t>
            </a:r>
            <a:r>
              <a:rPr lang="en-AU" sz="1600" dirty="0">
                <a:effectLst/>
                <a:ea typeface="Calibri" panose="020F0502020204030204" pitchFamily="34" charset="0"/>
              </a:rPr>
              <a:t> hope for a peaceful future, which she presents as coming from kindness and education. Ellis’s </a:t>
            </a:r>
            <a:r>
              <a:rPr lang="en-AU" sz="1600" dirty="0">
                <a:solidFill>
                  <a:schemeClr val="accent2"/>
                </a:solidFill>
                <a:effectLst/>
                <a:ea typeface="Calibri" panose="020F0502020204030204" pitchFamily="34" charset="0"/>
              </a:rPr>
              <a:t>limited third-person point of view </a:t>
            </a:r>
            <a:r>
              <a:rPr lang="en-AU" sz="1600" dirty="0">
                <a:effectLst/>
                <a:ea typeface="Calibri" panose="020F0502020204030204" pitchFamily="34" charset="0"/>
              </a:rPr>
              <a:t>reveals this purpose and these values, as we get to </a:t>
            </a:r>
            <a:r>
              <a:rPr lang="en-AU" sz="1600" dirty="0">
                <a:solidFill>
                  <a:schemeClr val="accent2"/>
                </a:solidFill>
                <a:effectLst/>
                <a:ea typeface="Calibri" panose="020F0502020204030204" pitchFamily="34" charset="0"/>
              </a:rPr>
              <a:t>see inside Parvana’s home and daily life</a:t>
            </a:r>
            <a:r>
              <a:rPr lang="en-AU" sz="1600" dirty="0">
                <a:effectLst/>
                <a:ea typeface="Calibri" panose="020F0502020204030204" pitchFamily="34" charset="0"/>
              </a:rPr>
              <a:t>, which has been </a:t>
            </a:r>
            <a:r>
              <a:rPr lang="en-AU" sz="1600" dirty="0">
                <a:solidFill>
                  <a:schemeClr val="tx2"/>
                </a:solidFill>
                <a:effectLst/>
                <a:ea typeface="Calibri" panose="020F0502020204030204" pitchFamily="34" charset="0"/>
              </a:rPr>
              <a:t>restricted</a:t>
            </a:r>
            <a:r>
              <a:rPr lang="en-AU" sz="1600" dirty="0">
                <a:effectLst/>
                <a:ea typeface="Calibri" panose="020F0502020204030204" pitchFamily="34" charset="0"/>
              </a:rPr>
              <a:t> by the Taliban. </a:t>
            </a:r>
            <a:r>
              <a:rPr lang="en-AU" sz="1600" dirty="0">
                <a:solidFill>
                  <a:schemeClr val="accent2"/>
                </a:solidFill>
                <a:effectLst/>
                <a:ea typeface="Calibri" panose="020F0502020204030204" pitchFamily="34" charset="0"/>
              </a:rPr>
              <a:t>Ellis’s descriptions of control and high modality language such as,</a:t>
            </a:r>
            <a:r>
              <a:rPr lang="en-AU" sz="1600" dirty="0">
                <a:effectLst/>
                <a:ea typeface="Calibri" panose="020F0502020204030204" pitchFamily="34" charset="0"/>
              </a:rPr>
              <a:t> </a:t>
            </a:r>
            <a:r>
              <a:rPr lang="en-AU" sz="1600" dirty="0">
                <a:solidFill>
                  <a:schemeClr val="accent2"/>
                </a:solidFill>
                <a:ea typeface="Calibri" panose="020F0502020204030204" pitchFamily="34" charset="0"/>
              </a:rPr>
              <a:t>‘</a:t>
            </a:r>
            <a:r>
              <a:rPr lang="en-AU" sz="1600" dirty="0">
                <a:solidFill>
                  <a:schemeClr val="accent2"/>
                </a:solidFill>
                <a:effectLst/>
                <a:ea typeface="Calibri" panose="020F0502020204030204" pitchFamily="34" charset="0"/>
              </a:rPr>
              <a:t>She didn’t dare say those words out loud. ... She wasn’t supposed to be outside at all’ (Ellis:1) </a:t>
            </a:r>
            <a:r>
              <a:rPr lang="en-AU" sz="1600" dirty="0">
                <a:effectLst/>
                <a:ea typeface="Calibri" panose="020F0502020204030204" pitchFamily="34" charset="0"/>
              </a:rPr>
              <a:t>highlights the impact of Taliban rule on young girls like Parvana. The realistic depiction of place and context makes Ellis’s perspective believable, and </a:t>
            </a:r>
            <a:r>
              <a:rPr lang="en-AU" sz="1600" dirty="0">
                <a:solidFill>
                  <a:schemeClr val="tx2"/>
                </a:solidFill>
                <a:ea typeface="Calibri" panose="020F0502020204030204" pitchFamily="34" charset="0"/>
              </a:rPr>
              <a:t>it</a:t>
            </a:r>
            <a:r>
              <a:rPr lang="en-AU" sz="1600" dirty="0">
                <a:solidFill>
                  <a:schemeClr val="tx2"/>
                </a:solidFill>
                <a:effectLst/>
                <a:ea typeface="Calibri" panose="020F0502020204030204" pitchFamily="34" charset="0"/>
              </a:rPr>
              <a:t> makes me value the ideas about peace and compassion that she is able to include by the way she constructs the story around </a:t>
            </a:r>
            <a:r>
              <a:rPr lang="en-AU" sz="1600" i="1" dirty="0">
                <a:solidFill>
                  <a:schemeClr val="tx2"/>
                </a:solidFill>
                <a:effectLst/>
                <a:ea typeface="Calibri" panose="020F0502020204030204" pitchFamily="34" charset="0"/>
              </a:rPr>
              <a:t>Parvana</a:t>
            </a:r>
            <a:r>
              <a:rPr lang="en-AU" sz="1600" dirty="0">
                <a:effectLst/>
                <a:ea typeface="Calibri" panose="020F0502020204030204" pitchFamily="34" charset="0"/>
              </a:rPr>
              <a:t>. </a:t>
            </a:r>
          </a:p>
          <a:p>
            <a:endParaRPr lang="en-AU" sz="1600" dirty="0"/>
          </a:p>
        </p:txBody>
      </p:sp>
      <p:sp>
        <p:nvSpPr>
          <p:cNvPr id="4" name="Slide Number Placeholder 3">
            <a:extLst>
              <a:ext uri="{FF2B5EF4-FFF2-40B4-BE49-F238E27FC236}">
                <a16:creationId xmlns:a16="http://schemas.microsoft.com/office/drawing/2014/main" id="{CB4EDA17-4587-B662-075C-AEAF131847A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26</a:t>
            </a:fld>
            <a:endParaRPr lang="en-AU" dirty="0"/>
          </a:p>
        </p:txBody>
      </p:sp>
    </p:spTree>
    <p:extLst>
      <p:ext uri="{BB962C8B-B14F-4D97-AF65-F5344CB8AC3E}">
        <p14:creationId xmlns:p14="http://schemas.microsoft.com/office/powerpoint/2010/main" val="126054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Public Sans" pitchFamily="2" charset="77"/>
                <a:cs typeface="Arial" panose="020B0604020202020204" pitchFamily="34" charset="0"/>
              </a:rPr>
              <a:t>References</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Please refer to the NESA Copyright Disclaimer for more information </a:t>
            </a:r>
            <a:r>
              <a:rPr kumimoji="0" lang="en-AU" sz="1200" u="none" strike="noStrike" kern="1200" cap="none" spc="0" normalizeH="0" baseline="0" noProof="0" dirty="0">
                <a:ln>
                  <a:noFill/>
                </a:ln>
                <a:solidFill>
                  <a:srgbClr val="CBEDFD"/>
                </a:solidFill>
                <a:effectLst/>
                <a:uLnTx/>
                <a:uFillTx/>
                <a:latin typeface="Public Sans" pitchFamily="2" charset="77"/>
                <a:cs typeface="Arial" panose="020B0604020202020204" pitchFamily="34" charset="0"/>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NESA holds the only official and up-to-date versions of the NSW Curriculum and syllabus documents. Please visit the NSW Education Standards Authority (NESA) website </a:t>
            </a:r>
            <a:r>
              <a:rPr kumimoji="0" lang="en-AU" sz="1200" u="none" strike="noStrike" kern="1200" cap="none" spc="0" normalizeH="0" baseline="0" noProof="0" dirty="0">
                <a:ln>
                  <a:noFill/>
                </a:ln>
                <a:solidFill>
                  <a:srgbClr val="CBEDFD"/>
                </a:solidFill>
                <a:effectLst/>
                <a:uLnTx/>
                <a:uFillTx/>
                <a:latin typeface="Public Sans" pitchFamily="2" charset="77"/>
                <a:cs typeface="Arial" panose="020B0604020202020204" pitchFamily="34" charset="0"/>
                <a:hlinkClick r:id="rId4">
                  <a:extLst>
                    <a:ext uri="{A12FA001-AC4F-418D-AE19-62706E023703}">
                      <ahyp:hlinkClr xmlns:ahyp="http://schemas.microsoft.com/office/drawing/2018/hyperlinkcolor" val="tx"/>
                    </a:ext>
                  </a:extLst>
                </a:hlinkClick>
              </a:rPr>
              <a:t>https://educationstandards.nsw.edu.au/wps/portal/nesa/home</a:t>
            </a:r>
            <a:r>
              <a:rPr kumimoji="0" lang="en-AU" sz="1200" u="none" strike="noStrike" kern="1200" cap="none" spc="0" normalizeH="0" baseline="0" noProof="0" dirty="0">
                <a:ln>
                  <a:noFill/>
                </a:ln>
                <a:solidFill>
                  <a:srgbClr val="CBEDFD"/>
                </a:solidFill>
                <a:effectLst/>
                <a:uLnTx/>
                <a:uFillTx/>
                <a:latin typeface="Public Sans" pitchFamily="2" charset="77"/>
                <a:cs typeface="Arial" panose="020B0604020202020204" pitchFamily="34" charset="0"/>
              </a:rPr>
              <a:t> </a:t>
            </a: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and the NSW Curriculum website </a:t>
            </a:r>
            <a:r>
              <a:rPr kumimoji="0" lang="en-AU" sz="1200" u="none" strike="noStrike" kern="1200" cap="none" spc="0" normalizeH="0" baseline="0" noProof="0" dirty="0">
                <a:ln>
                  <a:noFill/>
                </a:ln>
                <a:solidFill>
                  <a:srgbClr val="CBEDFD"/>
                </a:solidFill>
                <a:effectLst/>
                <a:uLnTx/>
                <a:uFillTx/>
                <a:latin typeface="Public Sans" pitchFamily="2" charset="77"/>
                <a:cs typeface="Arial" panose="020B0604020202020204" pitchFamily="34" charset="0"/>
                <a:hlinkClick r:id="rId5">
                  <a:extLst>
                    <a:ext uri="{A12FA001-AC4F-418D-AE19-62706E023703}">
                      <ahyp:hlinkClr xmlns:ahyp="http://schemas.microsoft.com/office/drawing/2018/hyperlinkcolor" val="tx"/>
                    </a:ext>
                  </a:extLst>
                </a:hlinkClick>
              </a:rPr>
              <a:t>https://curriculum.nsw.edu.au</a:t>
            </a:r>
            <a:r>
              <a:rPr kumimoji="0" lang="en-AU" sz="1200" u="none" strike="noStrike" kern="1200" cap="none" spc="0" normalizeH="0" baseline="0" noProof="0" dirty="0">
                <a:ln>
                  <a:noFill/>
                </a:ln>
                <a:solidFill>
                  <a:srgbClr val="FFFFFF"/>
                </a:solidFill>
                <a:effectLst/>
                <a:uLnTx/>
                <a:uFillTx/>
                <a:latin typeface="Public Sans" pitchFamily="2" charset="77"/>
                <a:cs typeface="Arial" panose="020B0604020202020204" pitchFamily="34" charset="0"/>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291604"/>
            <a:ext cx="11484000" cy="2927351"/>
          </a:xfrm>
        </p:spPr>
        <p:txBody>
          <a:bodyPr/>
          <a:lstStyle/>
          <a:p>
            <a:r>
              <a:rPr lang="en-AU" dirty="0">
                <a:latin typeface="Public Sans" pitchFamily="2" charset="77"/>
                <a:cs typeface="Arial" panose="020B0604020202020204" pitchFamily="34" charset="0"/>
                <a:hlinkClick r:id="rId6"/>
              </a:rPr>
              <a:t>English K-10 Syllabus</a:t>
            </a:r>
            <a:r>
              <a:rPr lang="en-AU" dirty="0">
                <a:latin typeface="Public Sans" pitchFamily="2" charset="77"/>
                <a:cs typeface="Arial" panose="020B0604020202020204" pitchFamily="34" charset="0"/>
              </a:rPr>
              <a:t> © NSW Education Standards Authority (NESA) for and on behalf of the Crown in right of the State of New South Wales, 2022.</a:t>
            </a:r>
          </a:p>
          <a:p>
            <a:r>
              <a:rPr lang="en-AU" dirty="0">
                <a:latin typeface="Public Sans" pitchFamily="2" charset="77"/>
                <a:cs typeface="Arial" panose="020B0604020202020204" pitchFamily="34" charset="0"/>
              </a:rPr>
              <a:t>AERO (Australian Education Research Organisation) (2024) </a:t>
            </a:r>
            <a:r>
              <a:rPr lang="en-AU" dirty="0">
                <a:solidFill>
                  <a:srgbClr val="146CFD"/>
                </a:solidFill>
                <a:latin typeface="Public Sans" pitchFamily="2" charset="77"/>
                <a:cs typeface="Arial" panose="020B0604020202020204" pitchFamily="34" charset="0"/>
                <a:hlinkClick r:id="rId7" tooltip="https://www.edresearch.edu.au/guides-resources/practice-guides/explain-learning-objectives">
                  <a:extLst>
                    <a:ext uri="{A12FA001-AC4F-418D-AE19-62706E023703}">
                      <ahyp:hlinkClr xmlns:ahyp="http://schemas.microsoft.com/office/drawing/2018/hyperlinkcolor" val="tx"/>
                    </a:ext>
                  </a:extLst>
                </a:hlinkClick>
              </a:rPr>
              <a:t>Explain learning objectives</a:t>
            </a:r>
            <a:r>
              <a:rPr lang="en-AU" dirty="0">
                <a:latin typeface="Public Sans" pitchFamily="2" charset="77"/>
                <a:cs typeface="Arial" panose="020B0604020202020204" pitchFamily="34" charset="0"/>
              </a:rPr>
              <a:t>, AERO website, accessed 16 April 2024.</a:t>
            </a:r>
          </a:p>
          <a:p>
            <a:r>
              <a:rPr lang="en-AU" sz="1200" dirty="0">
                <a:latin typeface="Public Sans" pitchFamily="2" charset="77"/>
                <a:cs typeface="Arial" panose="020B0604020202020204" pitchFamily="34" charset="0"/>
              </a:rPr>
              <a:t>Clarke S, Timperley H, Hattie J (2003) Unlocking formative assessment: Practical strategies for enhancing students’ learning in the primary and intermediate classroom, Hodder Moa Beckett, Auckland NZ, 2003.</a:t>
            </a:r>
          </a:p>
          <a:p>
            <a:pPr>
              <a:spcBef>
                <a:spcPts val="1200"/>
              </a:spcBef>
              <a:spcAft>
                <a:spcPts val="600"/>
              </a:spcAft>
            </a:pPr>
            <a:r>
              <a:rPr lang="en-AU" dirty="0">
                <a:latin typeface="Public Sans" pitchFamily="2" charset="77"/>
                <a:cs typeface="Arial" panose="020B0604020202020204" pitchFamily="34" charset="0"/>
              </a:rPr>
              <a:t>Griffin P (2018) Assessment </a:t>
            </a:r>
            <a:r>
              <a:rPr lang="en-AU" dirty="0">
                <a:latin typeface="Public Sans" pitchFamily="2" charset="77"/>
                <a:cs typeface="Arial"/>
              </a:rPr>
              <a:t>for teaching, Cambridge University Press. </a:t>
            </a:r>
          </a:p>
          <a:p>
            <a:pPr>
              <a:spcBef>
                <a:spcPts val="1200"/>
              </a:spcBef>
              <a:spcAft>
                <a:spcPts val="600"/>
              </a:spcAft>
            </a:pPr>
            <a:r>
              <a:rPr lang="en-AU" dirty="0">
                <a:latin typeface="Public Sans" pitchFamily="2" charset="77"/>
                <a:cs typeface="Arial"/>
              </a:rPr>
              <a:t>NESA (2024) </a:t>
            </a:r>
            <a:r>
              <a:rPr lang="en-AU" dirty="0">
                <a:latin typeface="Public Sans" pitchFamily="2" charset="77"/>
                <a:cs typeface="Arial"/>
                <a:hlinkClick r:id="rId8"/>
              </a:rPr>
              <a:t>Glossary</a:t>
            </a:r>
            <a:r>
              <a:rPr lang="en-AU" dirty="0">
                <a:latin typeface="Public Sans" pitchFamily="2" charset="77"/>
                <a:cs typeface="Arial"/>
              </a:rPr>
              <a:t>, NSW Department of Education website, accessed 5 April 2024. </a:t>
            </a:r>
          </a:p>
          <a:p>
            <a:pPr>
              <a:lnSpc>
                <a:spcPct val="150000"/>
              </a:lnSpc>
              <a:spcBef>
                <a:spcPts val="1200"/>
              </a:spcBef>
              <a:spcAft>
                <a:spcPts val="600"/>
              </a:spcAft>
            </a:pPr>
            <a:endParaRPr lang="en-AU" dirty="0">
              <a:latin typeface="Public Sans" pitchFamily="2" charset="77"/>
              <a:cs typeface="Arial" panose="020B0604020202020204" pitchFamily="34" charset="0"/>
            </a:endParaRPr>
          </a:p>
          <a:p>
            <a:pPr>
              <a:lnSpc>
                <a:spcPct val="150000"/>
              </a:lnSpc>
              <a:spcBef>
                <a:spcPts val="1200"/>
              </a:spcBef>
              <a:spcAft>
                <a:spcPts val="600"/>
              </a:spcAft>
            </a:pPr>
            <a:endParaRPr lang="en-AU" dirty="0"/>
          </a:p>
          <a:p>
            <a:endParaRPr lang="en-AU" dirty="0"/>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27</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FE881-9515-C0C5-FD60-FF7690529199}"/>
              </a:ext>
            </a:extLst>
          </p:cNvPr>
          <p:cNvSpPr>
            <a:spLocks noGrp="1"/>
          </p:cNvSpPr>
          <p:nvPr>
            <p:ph type="title"/>
          </p:nvPr>
        </p:nvSpPr>
        <p:spPr/>
        <p:txBody>
          <a:bodyPr/>
          <a:lstStyle/>
          <a:p>
            <a:r>
              <a:rPr lang="en-AU" dirty="0"/>
              <a:t>References (2)</a:t>
            </a:r>
          </a:p>
        </p:txBody>
      </p:sp>
      <p:sp>
        <p:nvSpPr>
          <p:cNvPr id="5" name="Text Placeholder 4">
            <a:extLst>
              <a:ext uri="{FF2B5EF4-FFF2-40B4-BE49-F238E27FC236}">
                <a16:creationId xmlns:a16="http://schemas.microsoft.com/office/drawing/2014/main" id="{BE654030-F7D3-C5A3-C9A0-44C1EB638209}"/>
              </a:ext>
            </a:extLst>
          </p:cNvPr>
          <p:cNvSpPr>
            <a:spLocks noGrp="1"/>
          </p:cNvSpPr>
          <p:nvPr>
            <p:ph type="body" sz="quarter" idx="19"/>
          </p:nvPr>
        </p:nvSpPr>
        <p:spPr>
          <a:xfrm>
            <a:off x="360000" y="1892300"/>
            <a:ext cx="11235100" cy="2298700"/>
          </a:xfrm>
        </p:spPr>
        <p:txBody>
          <a:bodyPr/>
          <a:lstStyle/>
          <a:p>
            <a:r>
              <a:rPr lang="en-AU" sz="1200" dirty="0">
                <a:latin typeface="Public Sans" pitchFamily="2" charset="77"/>
                <a:cs typeface="Arial" panose="020B0604020202020204" pitchFamily="34" charset="0"/>
              </a:rPr>
              <a:t>State of New South Wales (Department of Education) (n.d.) </a:t>
            </a:r>
            <a:r>
              <a:rPr lang="en-AU" sz="1200" dirty="0">
                <a:latin typeface="Public Sans" pitchFamily="2" charset="77"/>
                <a:cs typeface="Arial" panose="020B0604020202020204" pitchFamily="34" charset="0"/>
                <a:hlinkClick r:id="rId2"/>
              </a:rPr>
              <a:t>Digital Learning Selector,</a:t>
            </a:r>
            <a:r>
              <a:rPr lang="en-AU" sz="1200" dirty="0">
                <a:latin typeface="Public Sans" pitchFamily="2" charset="77"/>
                <a:cs typeface="Arial" panose="020B0604020202020204" pitchFamily="34" charset="0"/>
              </a:rPr>
              <a:t> NSW Department of Education website, accessed 5 April 2024. </a:t>
            </a:r>
          </a:p>
          <a:p>
            <a:r>
              <a:rPr lang="en-AU" sz="1200" dirty="0">
                <a:latin typeface="Public Sans" pitchFamily="2" charset="77"/>
                <a:cs typeface="Arial" panose="020B0604020202020204" pitchFamily="34" charset="0"/>
              </a:rPr>
              <a:t>State of New South Wales (Department of Education) (2024) </a:t>
            </a:r>
            <a:r>
              <a:rPr lang="en-AU" sz="1200" dirty="0">
                <a:latin typeface="Public Sans" pitchFamily="2" charset="77"/>
                <a:cs typeface="Arial" panose="020B0604020202020204" pitchFamily="34" charset="0"/>
                <a:hlinkClick r:id="rId3"/>
              </a:rPr>
              <a:t>Explicit teaching strategies</a:t>
            </a:r>
            <a:r>
              <a:rPr lang="en-AU" sz="1200" dirty="0">
                <a:latin typeface="Public Sans" pitchFamily="2" charset="77"/>
                <a:cs typeface="Arial" panose="020B0604020202020204" pitchFamily="34" charset="0"/>
              </a:rPr>
              <a:t>, NSW Department of Education website, accessed 5 April 2024. </a:t>
            </a:r>
          </a:p>
          <a:p>
            <a:pPr>
              <a:lnSpc>
                <a:spcPct val="150000"/>
              </a:lnSpc>
              <a:spcBef>
                <a:spcPts val="1200"/>
              </a:spcBef>
              <a:spcAft>
                <a:spcPts val="600"/>
              </a:spcAft>
            </a:pPr>
            <a:r>
              <a:rPr lang="en-AU" sz="1200" dirty="0">
                <a:latin typeface="Public Sans" pitchFamily="2" charset="77"/>
                <a:cs typeface="Arial" panose="020B0604020202020204" pitchFamily="34" charset="0"/>
              </a:rPr>
              <a:t>State of New South Wales (Department of Education) (2024) </a:t>
            </a:r>
            <a:r>
              <a:rPr lang="en-AU" sz="1200" dirty="0">
                <a:latin typeface="Public Sans" pitchFamily="2" charset="77"/>
                <a:cs typeface="Arial" panose="020B0604020202020204" pitchFamily="34" charset="0"/>
                <a:hlinkClick r:id="rId4"/>
              </a:rPr>
              <a:t>Explicit teaching – Driving learning and engagement</a:t>
            </a:r>
            <a:r>
              <a:rPr lang="en-AU" sz="1200" dirty="0">
                <a:latin typeface="Public Sans" pitchFamily="2" charset="77"/>
                <a:cs typeface="Arial" panose="020B0604020202020204" pitchFamily="34" charset="0"/>
              </a:rPr>
              <a:t>, Centre for Education Statistics and Evaluation website, accessed 5 April 2024. </a:t>
            </a:r>
          </a:p>
          <a:p>
            <a:pPr>
              <a:spcBef>
                <a:spcPts val="1200"/>
              </a:spcBef>
              <a:spcAft>
                <a:spcPts val="600"/>
              </a:spcAft>
            </a:pPr>
            <a:r>
              <a:rPr lang="en-AU" sz="1200" dirty="0" err="1">
                <a:latin typeface="Public Sans" pitchFamily="2" charset="77"/>
                <a:cs typeface="Arial" panose="020B0604020202020204" pitchFamily="34" charset="0"/>
              </a:rPr>
              <a:t>Wiliam</a:t>
            </a:r>
            <a:r>
              <a:rPr lang="en-AU" sz="1200" dirty="0">
                <a:latin typeface="Public Sans" pitchFamily="2" charset="77"/>
                <a:cs typeface="Arial" panose="020B0604020202020204" pitchFamily="34" charset="0"/>
              </a:rPr>
              <a:t> D (2014) ‘</a:t>
            </a:r>
            <a:r>
              <a:rPr lang="en-AU" sz="1200" dirty="0">
                <a:latin typeface="Public Sans" pitchFamily="2" charset="77"/>
                <a:cs typeface="Arial" panose="020B0604020202020204" pitchFamily="34" charset="0"/>
                <a:hlinkClick r:id="rId5"/>
              </a:rPr>
              <a:t>The right questions, the right way </a:t>
            </a:r>
            <a:r>
              <a:rPr lang="en-AU" sz="1200" dirty="0">
                <a:latin typeface="Public Sans" pitchFamily="2" charset="77"/>
                <a:cs typeface="Arial" panose="020B0604020202020204" pitchFamily="34" charset="0"/>
              </a:rPr>
              <a:t>’, Educational Leadership, 71(6).</a:t>
            </a:r>
          </a:p>
          <a:p>
            <a:pPr>
              <a:lnSpc>
                <a:spcPct val="150000"/>
              </a:lnSpc>
              <a:spcBef>
                <a:spcPts val="1200"/>
              </a:spcBef>
              <a:spcAft>
                <a:spcPts val="600"/>
              </a:spcAft>
            </a:pPr>
            <a:endParaRPr lang="en-AU" sz="1200" dirty="0">
              <a:latin typeface="Public Sans" pitchFamily="2" charset="77"/>
              <a:cs typeface="Arial" panose="020B0604020202020204" pitchFamily="34" charset="0"/>
            </a:endParaRPr>
          </a:p>
          <a:p>
            <a:endParaRPr lang="en-AU" dirty="0"/>
          </a:p>
        </p:txBody>
      </p:sp>
      <p:sp>
        <p:nvSpPr>
          <p:cNvPr id="3" name="Slide Number Placeholder 2">
            <a:extLst>
              <a:ext uri="{FF2B5EF4-FFF2-40B4-BE49-F238E27FC236}">
                <a16:creationId xmlns:a16="http://schemas.microsoft.com/office/drawing/2014/main" id="{67133020-534B-1436-1223-640C02469109}"/>
              </a:ext>
              <a:ext uri="{C183D7F6-B498-43B3-948B-1728B52AA6E4}">
                <adec:decorative xmlns:adec="http://schemas.microsoft.com/office/drawing/2017/decorative" val="1"/>
              </a:ext>
            </a:extLst>
          </p:cNvPr>
          <p:cNvSpPr>
            <a:spLocks noGrp="1"/>
          </p:cNvSpPr>
          <p:nvPr>
            <p:ph type="sldNum" sz="quarter" idx="14"/>
          </p:nvPr>
        </p:nvSpPr>
        <p:spPr/>
        <p:txBody>
          <a:bodyPr/>
          <a:lstStyle/>
          <a:p>
            <a:fld id="{10A01DC5-1685-4615-8240-15192985C6A2}" type="slidenum">
              <a:rPr lang="en-AU" smtClean="0"/>
              <a:pPr/>
              <a:t>28</a:t>
            </a:fld>
            <a:endParaRPr lang="en-AU" dirty="0"/>
          </a:p>
        </p:txBody>
      </p:sp>
    </p:spTree>
    <p:extLst>
      <p:ext uri="{BB962C8B-B14F-4D97-AF65-F5344CB8AC3E}">
        <p14:creationId xmlns:p14="http://schemas.microsoft.com/office/powerpoint/2010/main" val="362045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latin typeface="Public Sans" pitchFamily="2" charset="77"/>
                <a:cs typeface="Arial" panose="020B0604020202020204" pitchFamily="34" charset="0"/>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 State of New South Wales (Department of Education), 2024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latin typeface="Public Sans" pitchFamily="2" charset="77"/>
                <a:cs typeface="Arial" panose="020B0604020202020204" pitchFamily="34" charset="0"/>
              </a:rPr>
              <a:t>The copyright material published in this resource is subject to the Copyright Act 1968 (</a:t>
            </a:r>
            <a:r>
              <a:rPr lang="en-AU" sz="1200" dirty="0" err="1">
                <a:solidFill>
                  <a:schemeClr val="bg1"/>
                </a:solidFill>
                <a:latin typeface="Public Sans" pitchFamily="2" charset="77"/>
                <a:cs typeface="Arial" panose="020B0604020202020204" pitchFamily="34" charset="0"/>
              </a:rPr>
              <a:t>Cth</a:t>
            </a:r>
            <a:r>
              <a:rPr lang="en-AU" sz="1200" dirty="0">
                <a:solidFill>
                  <a:schemeClr val="bg1"/>
                </a:solidFill>
                <a:latin typeface="Public Sans" pitchFamily="2" charset="77"/>
                <a:cs typeface="Arial" panose="020B0604020202020204" pitchFamily="34" charset="0"/>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latin typeface="Public Sans" pitchFamily="2" charset="77"/>
                <a:cs typeface="Arial" panose="020B0604020202020204" pitchFamily="34" charset="0"/>
              </a:rPr>
              <a:t>Copyright material available in this resource and owned by the NSW Department of Education is licensed under a </a:t>
            </a:r>
            <a:r>
              <a:rPr lang="en-AU" sz="1200" dirty="0">
                <a:solidFill>
                  <a:schemeClr val="accent4"/>
                </a:solidFill>
                <a:latin typeface="Public Sans" pitchFamily="2" charset="77"/>
                <a:cs typeface="Arial" panose="020B0604020202020204" pitchFamily="34" charset="0"/>
                <a:hlinkClick r:id="rId4">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latin typeface="Public Sans" pitchFamily="2" charset="77"/>
                <a:cs typeface="Arial" panose="020B0604020202020204" pitchFamily="34" charset="0"/>
              </a:rPr>
              <a:t>.</a:t>
            </a:r>
          </a:p>
          <a:p>
            <a:pPr algn="l">
              <a:lnSpc>
                <a:spcPct val="150000"/>
              </a:lnSpc>
              <a:spcAft>
                <a:spcPts val="600"/>
              </a:spcAft>
            </a:pPr>
            <a:r>
              <a:rPr lang="en-AU" sz="1200" dirty="0">
                <a:solidFill>
                  <a:schemeClr val="bg1"/>
                </a:solidFill>
                <a:latin typeface="Public Sans" pitchFamily="2" charset="77"/>
                <a:cs typeface="Arial" panose="020B0604020202020204" pitchFamily="34" charset="0"/>
              </a:rPr>
              <a:t>This license allows you to share and adapt the material for any purpose, even commercially.</a:t>
            </a:r>
          </a:p>
          <a:p>
            <a:pPr algn="l">
              <a:lnSpc>
                <a:spcPct val="150000"/>
              </a:lnSpc>
              <a:spcAft>
                <a:spcPts val="600"/>
              </a:spcAft>
            </a:pPr>
            <a:r>
              <a:rPr lang="en-AU" sz="1200" dirty="0">
                <a:solidFill>
                  <a:schemeClr val="bg1"/>
                </a:solidFill>
                <a:latin typeface="Public Sans" pitchFamily="2" charset="77"/>
                <a:cs typeface="Arial" panose="020B0604020202020204" pitchFamily="34" charset="0"/>
              </a:rPr>
              <a:t>Attribution should be given to © State of New South Wales (Department of Education), 2024.</a:t>
            </a:r>
          </a:p>
          <a:p>
            <a:pPr algn="l">
              <a:lnSpc>
                <a:spcPct val="150000"/>
              </a:lnSpc>
            </a:pPr>
            <a:r>
              <a:rPr lang="en-AU" sz="1200" dirty="0">
                <a:solidFill>
                  <a:schemeClr val="bg1"/>
                </a:solidFill>
                <a:latin typeface="Public Sans" pitchFamily="2" charset="77"/>
                <a:cs typeface="Arial" panose="020B0604020202020204" pitchFamily="34" charset="0"/>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latin typeface="Public Sans" pitchFamily="2" charset="77"/>
                <a:cs typeface="Arial" panose="020B0604020202020204" pitchFamily="34" charset="0"/>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latin typeface="Public Sans" pitchFamily="2" charset="77"/>
                <a:cs typeface="Arial" panose="020B0604020202020204" pitchFamily="34" charset="0"/>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dirty="0">
                <a:solidFill>
                  <a:schemeClr val="bg1"/>
                </a:solidFill>
                <a:latin typeface="Public Sans" pitchFamily="2" charset="77"/>
                <a:cs typeface="Arial" panose="020B0604020202020204" pitchFamily="34" charset="0"/>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Public Sans" pitchFamily="2" charset="77"/>
                <a:cs typeface="Arial" panose="020B0604020202020204" pitchFamily="34" charset="0"/>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Public Sans" pitchFamily="2" charset="77"/>
                <a:cs typeface="Arial" panose="020B0604020202020204" pitchFamily="34" charset="0"/>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Public Sans" pitchFamily="2" charset="77"/>
                <a:cs typeface="Arial" panose="020B0604020202020204" pitchFamily="34" charset="0"/>
              </a:rPr>
              <a:t>Cth</a:t>
            </a:r>
            <a:r>
              <a:rPr lang="en-AU" sz="1200" dirty="0">
                <a:solidFill>
                  <a:schemeClr val="bg1"/>
                </a:solidFill>
                <a:latin typeface="Public Sans" pitchFamily="2" charset="77"/>
                <a:cs typeface="Arial" panose="020B0604020202020204" pitchFamily="34" charset="0"/>
              </a:rPr>
              <a:t>).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29</a:t>
            </a:fld>
            <a:endParaRPr lang="en-AU"/>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dirty="0"/>
              <a:t>Learning intentions and success criteria</a:t>
            </a:r>
          </a:p>
        </p:txBody>
      </p:sp>
      <p:sp>
        <p:nvSpPr>
          <p:cNvPr id="3" name="TextBox 2">
            <a:extLst>
              <a:ext uri="{FF2B5EF4-FFF2-40B4-BE49-F238E27FC236}">
                <a16:creationId xmlns:a16="http://schemas.microsoft.com/office/drawing/2014/main" id="{DF637BA9-DB5E-2457-A795-0B300DBA6F82}"/>
              </a:ext>
            </a:extLst>
          </p:cNvPr>
          <p:cNvSpPr txBox="1"/>
          <p:nvPr/>
        </p:nvSpPr>
        <p:spPr>
          <a:xfrm>
            <a:off x="359998" y="1944521"/>
            <a:ext cx="11303000" cy="409849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b="1" u="none" strike="noStrike" kern="1200" cap="none" spc="0" normalizeH="0" baseline="0" noProof="0" dirty="0">
                <a:ln>
                  <a:noFill/>
                </a:ln>
                <a:solidFill>
                  <a:srgbClr val="002664"/>
                </a:solidFill>
                <a:effectLst/>
                <a:uLnTx/>
                <a:uFillTx/>
                <a:latin typeface="+mj-lt"/>
                <a:ea typeface="+mn-ea"/>
                <a:cs typeface="Arial" panose="020B0604020202020204" pitchFamily="34" charset="0"/>
              </a:rPr>
              <a:t>Learning intentions</a:t>
            </a:r>
            <a:endParaRPr lang="en-AU" sz="2000" b="1" dirty="0">
              <a:solidFill>
                <a:srgbClr val="22272B"/>
              </a:solidFill>
              <a:latin typeface="+mj-lt"/>
              <a:ea typeface="+mn-lt"/>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u="none" strike="noStrike" kern="1200" cap="none" spc="0" normalizeH="0" baseline="0" noProof="0" dirty="0">
                <a:ln>
                  <a:noFill/>
                </a:ln>
                <a:solidFill>
                  <a:schemeClr val="accent1"/>
                </a:solidFill>
                <a:effectLst/>
                <a:uLnTx/>
                <a:uFillTx/>
                <a:ea typeface="+mn-lt"/>
                <a:cs typeface="Arial" panose="020B0604020202020204" pitchFamily="34" charset="0"/>
              </a:rPr>
              <a:t>We are learning to:</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2000" u="none" strike="noStrike" kern="1200" cap="none" spc="0" normalizeH="0" baseline="0" noProof="0" dirty="0">
                <a:ln>
                  <a:noFill/>
                </a:ln>
                <a:solidFill>
                  <a:srgbClr val="002664"/>
                </a:solidFill>
                <a:effectLst/>
                <a:uLnTx/>
                <a:uFillTx/>
                <a:ea typeface="+mn-ea"/>
                <a:cs typeface="Arial" panose="020B0604020202020204" pitchFamily="34" charset="0"/>
              </a:rPr>
              <a:t>understand the effect of third-person limited voice in establishing relationships between author and audience</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2000" u="none" strike="noStrike" kern="1200" cap="none" spc="0" normalizeH="0" baseline="0" noProof="0" dirty="0">
                <a:ln>
                  <a:noFill/>
                </a:ln>
                <a:solidFill>
                  <a:srgbClr val="002664"/>
                </a:solidFill>
                <a:effectLst/>
                <a:uLnTx/>
                <a:uFillTx/>
                <a:ea typeface="+mn-ea"/>
                <a:cs typeface="Arial" panose="020B0604020202020204" pitchFamily="34" charset="0"/>
              </a:rPr>
              <a:t>analyse how authors communicate their purpose in fiction through the selection of deliberate textual features – specifically, point of view.</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b="1" u="none" strike="noStrike" kern="1200" cap="none" spc="0" normalizeH="0" baseline="0" noProof="0" dirty="0">
                <a:ln>
                  <a:noFill/>
                </a:ln>
                <a:solidFill>
                  <a:srgbClr val="002664"/>
                </a:solidFill>
                <a:effectLst/>
                <a:uLnTx/>
                <a:uFillTx/>
                <a:latin typeface="+mj-lt"/>
                <a:ea typeface="+mn-ea"/>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u="none" strike="noStrike" kern="1200" cap="none" spc="0" normalizeH="0" baseline="0" noProof="0" dirty="0">
                <a:ln>
                  <a:noFill/>
                </a:ln>
                <a:solidFill>
                  <a:srgbClr val="002664"/>
                </a:solidFill>
                <a:effectLst/>
                <a:uLnTx/>
                <a:uFillTx/>
                <a:ea typeface="+mn-ea"/>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2000" dirty="0">
                <a:solidFill>
                  <a:srgbClr val="002664"/>
                </a:solidFill>
                <a:cs typeface="Arial" panose="020B0604020202020204" pitchFamily="34" charset="0"/>
              </a:rPr>
              <a:t>[these could be co-constructed with the class or used as per the notes].</a:t>
            </a:r>
            <a:endParaRPr kumimoji="0" lang="en-US" sz="2000" u="none" strike="noStrike" kern="1200" cap="none" spc="0" normalizeH="0" baseline="0" noProof="0" dirty="0">
              <a:ln>
                <a:noFill/>
              </a:ln>
              <a:solidFill>
                <a:srgbClr val="002664"/>
              </a:solidFill>
              <a:effectLst/>
              <a:uLnTx/>
              <a:uFillTx/>
              <a:latin typeface="Public Sans" pitchFamily="2" charset="77"/>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dirty="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35752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Public Sans" pitchFamily="2" charset="77"/>
                <a:cs typeface="Arial" panose="020B0604020202020204" pitchFamily="34" charset="0"/>
              </a:rPr>
              <a:t>Chunking and sequencing learning</a:t>
            </a:r>
          </a:p>
        </p:txBody>
      </p:sp>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372105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B06C-24DC-E231-877D-97F5912B09AF}"/>
              </a:ext>
            </a:extLst>
          </p:cNvPr>
          <p:cNvSpPr>
            <a:spLocks noGrp="1"/>
          </p:cNvSpPr>
          <p:nvPr>
            <p:ph type="title"/>
          </p:nvPr>
        </p:nvSpPr>
        <p:spPr/>
        <p:txBody>
          <a:bodyPr/>
          <a:lstStyle/>
          <a:p>
            <a:r>
              <a:rPr lang="en-AU" dirty="0">
                <a:latin typeface="Public Sans" pitchFamily="2" charset="77"/>
                <a:cs typeface="Arial" panose="020B0604020202020204" pitchFamily="34" charset="0"/>
              </a:rPr>
              <a:t>Point of view</a:t>
            </a:r>
          </a:p>
        </p:txBody>
      </p:sp>
      <p:sp>
        <p:nvSpPr>
          <p:cNvPr id="5" name="Text Placeholder 4">
            <a:extLst>
              <a:ext uri="{FF2B5EF4-FFF2-40B4-BE49-F238E27FC236}">
                <a16:creationId xmlns:a16="http://schemas.microsoft.com/office/drawing/2014/main" id="{99C68926-4AD2-CA38-A2C3-12CDBF60FCF2}"/>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Definition</a:t>
            </a:r>
          </a:p>
        </p:txBody>
      </p:sp>
      <p:sp>
        <p:nvSpPr>
          <p:cNvPr id="3" name="Content Placeholder 2">
            <a:extLst>
              <a:ext uri="{FF2B5EF4-FFF2-40B4-BE49-F238E27FC236}">
                <a16:creationId xmlns:a16="http://schemas.microsoft.com/office/drawing/2014/main" id="{93958CAC-EAFF-DF04-6823-F934C3AB35E2}"/>
              </a:ext>
            </a:extLst>
          </p:cNvPr>
          <p:cNvSpPr>
            <a:spLocks noGrp="1"/>
          </p:cNvSpPr>
          <p:nvPr>
            <p:ph idx="1"/>
          </p:nvPr>
        </p:nvSpPr>
        <p:spPr/>
        <p:txBody>
          <a:bodyPr/>
          <a:lstStyle/>
          <a:p>
            <a:r>
              <a:rPr lang="en-AU" sz="1600" dirty="0">
                <a:cs typeface="Arial" panose="020B0604020202020204" pitchFamily="34" charset="0"/>
              </a:rPr>
              <a:t>Point of view generally refers to who is telling the story. This person is usually called the narrator and could be a character within the story (first person) or a voice that is ‘outside’ the story (third person). Hence, the point of view can also be called the ‘narrative voice’ used in the text. Indeed, some people describe it as the voice you hear in your head as you read the story. The decision about whose point of view a story is told from is an important one made by the writer to impact on the experience of the reader.</a:t>
            </a:r>
          </a:p>
        </p:txBody>
      </p:sp>
      <p:sp>
        <p:nvSpPr>
          <p:cNvPr id="4" name="Slide Number Placeholder 3">
            <a:extLst>
              <a:ext uri="{FF2B5EF4-FFF2-40B4-BE49-F238E27FC236}">
                <a16:creationId xmlns:a16="http://schemas.microsoft.com/office/drawing/2014/main" id="{46A1166D-F6EA-4B9B-A369-CD7A6D9BF99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810240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BE34-07FC-A7E6-77B0-44E6041EC71E}"/>
              </a:ext>
            </a:extLst>
          </p:cNvPr>
          <p:cNvSpPr>
            <a:spLocks noGrp="1"/>
          </p:cNvSpPr>
          <p:nvPr>
            <p:ph type="title"/>
          </p:nvPr>
        </p:nvSpPr>
        <p:spPr/>
        <p:txBody>
          <a:bodyPr/>
          <a:lstStyle/>
          <a:p>
            <a:r>
              <a:rPr lang="en-AU" dirty="0">
                <a:latin typeface="Public Sans" pitchFamily="2" charset="77"/>
                <a:cs typeface="Arial" panose="020B0604020202020204" pitchFamily="34" charset="0"/>
              </a:rPr>
              <a:t>First person</a:t>
            </a:r>
          </a:p>
        </p:txBody>
      </p:sp>
      <p:sp>
        <p:nvSpPr>
          <p:cNvPr id="5" name="Text Placeholder 4">
            <a:extLst>
              <a:ext uri="{FF2B5EF4-FFF2-40B4-BE49-F238E27FC236}">
                <a16:creationId xmlns:a16="http://schemas.microsoft.com/office/drawing/2014/main" id="{EC5D23D4-6BB5-41C3-FD6C-7A4BD943F918}"/>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Pronouns – ‘I’, ‘we’ and ‘my’</a:t>
            </a:r>
          </a:p>
        </p:txBody>
      </p:sp>
      <p:sp>
        <p:nvSpPr>
          <p:cNvPr id="3" name="Content Placeholder 2">
            <a:extLst>
              <a:ext uri="{FF2B5EF4-FFF2-40B4-BE49-F238E27FC236}">
                <a16:creationId xmlns:a16="http://schemas.microsoft.com/office/drawing/2014/main" id="{EF94EB8D-EFB0-CF56-7086-7004FDAB9907}"/>
              </a:ext>
            </a:extLst>
          </p:cNvPr>
          <p:cNvSpPr>
            <a:spLocks noGrp="1"/>
          </p:cNvSpPr>
          <p:nvPr>
            <p:ph idx="1"/>
          </p:nvPr>
        </p:nvSpPr>
        <p:spPr/>
        <p:txBody>
          <a:bodyPr/>
          <a:lstStyle/>
          <a:p>
            <a:r>
              <a:rPr lang="en-AU" sz="1600" b="1" dirty="0">
                <a:latin typeface="+mj-lt"/>
                <a:cs typeface="Arial" panose="020B0604020202020204" pitchFamily="34" charset="0"/>
              </a:rPr>
              <a:t>Definition</a:t>
            </a:r>
          </a:p>
          <a:p>
            <a:r>
              <a:rPr lang="en-AU" sz="1600" dirty="0">
                <a:cs typeface="Arial" panose="020B0604020202020204" pitchFamily="34" charset="0"/>
              </a:rPr>
              <a:t>The narrative is told from the point of view of a character in the text. </a:t>
            </a:r>
          </a:p>
          <a:p>
            <a:r>
              <a:rPr lang="en-AU" sz="1600" b="1" dirty="0">
                <a:latin typeface="+mj-lt"/>
                <a:cs typeface="Arial" panose="020B0604020202020204" pitchFamily="34" charset="0"/>
              </a:rPr>
              <a:t>Example</a:t>
            </a:r>
          </a:p>
          <a:p>
            <a:r>
              <a:rPr lang="en-AU" sz="1600" dirty="0">
                <a:cs typeface="Arial" panose="020B0604020202020204" pitchFamily="34" charset="0"/>
              </a:rPr>
              <a:t>‘</a:t>
            </a:r>
            <a:r>
              <a:rPr lang="en-AU" sz="1600" b="1" dirty="0">
                <a:latin typeface="+mj-lt"/>
                <a:cs typeface="Arial" panose="020B0604020202020204" pitchFamily="34" charset="0"/>
              </a:rPr>
              <a:t>I</a:t>
            </a:r>
            <a:r>
              <a:rPr lang="en-AU" sz="1600" dirty="0">
                <a:cs typeface="Arial" panose="020B0604020202020204" pitchFamily="34" charset="0"/>
              </a:rPr>
              <a:t> came to realise that </a:t>
            </a:r>
            <a:r>
              <a:rPr lang="en-AU" sz="1600" b="1" dirty="0">
                <a:latin typeface="+mj-lt"/>
                <a:cs typeface="Arial" panose="020B0604020202020204" pitchFamily="34" charset="0"/>
              </a:rPr>
              <a:t>we</a:t>
            </a:r>
            <a:r>
              <a:rPr lang="en-AU" sz="1600" dirty="0">
                <a:cs typeface="Arial" panose="020B0604020202020204" pitchFamily="34" charset="0"/>
              </a:rPr>
              <a:t> were in a great deal of trouble.’</a:t>
            </a:r>
          </a:p>
          <a:p>
            <a:r>
              <a:rPr lang="en-AU" sz="1600" b="1" dirty="0">
                <a:latin typeface="+mj-lt"/>
                <a:cs typeface="Arial" panose="020B0604020202020204" pitchFamily="34" charset="0"/>
              </a:rPr>
              <a:t>Effect</a:t>
            </a:r>
          </a:p>
          <a:p>
            <a:r>
              <a:rPr lang="en-AU" sz="1600" dirty="0">
                <a:cs typeface="Arial" panose="020B0604020202020204" pitchFamily="34" charset="0"/>
              </a:rPr>
              <a:t>Inclusive pronouns, such as ‘I’, ‘we’ and ‘my’ are used to provide insight into the character’s inner thoughts, feelings and experience. The audience only sees events through this character’s point of view, and any dialogue. </a:t>
            </a:r>
          </a:p>
        </p:txBody>
      </p:sp>
      <p:sp>
        <p:nvSpPr>
          <p:cNvPr id="4" name="Slide Number Placeholder 3">
            <a:extLst>
              <a:ext uri="{FF2B5EF4-FFF2-40B4-BE49-F238E27FC236}">
                <a16:creationId xmlns:a16="http://schemas.microsoft.com/office/drawing/2014/main" id="{C38F14C1-B152-F177-8715-C0BCD2A664E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420932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B06C-24DC-E231-877D-97F5912B09AF}"/>
              </a:ext>
            </a:extLst>
          </p:cNvPr>
          <p:cNvSpPr>
            <a:spLocks noGrp="1"/>
          </p:cNvSpPr>
          <p:nvPr>
            <p:ph type="title"/>
          </p:nvPr>
        </p:nvSpPr>
        <p:spPr/>
        <p:txBody>
          <a:bodyPr/>
          <a:lstStyle/>
          <a:p>
            <a:r>
              <a:rPr lang="en-AU" dirty="0">
                <a:latin typeface="Public Sans" pitchFamily="2" charset="77"/>
                <a:cs typeface="Arial" panose="020B0604020202020204" pitchFamily="34" charset="0"/>
              </a:rPr>
              <a:t>Third-person point of view</a:t>
            </a:r>
          </a:p>
        </p:txBody>
      </p:sp>
      <p:sp>
        <p:nvSpPr>
          <p:cNvPr id="5" name="Text Placeholder 4">
            <a:extLst>
              <a:ext uri="{FF2B5EF4-FFF2-40B4-BE49-F238E27FC236}">
                <a16:creationId xmlns:a16="http://schemas.microsoft.com/office/drawing/2014/main" id="{99C68926-4AD2-CA38-A2C3-12CDBF60FCF2}"/>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Two main types</a:t>
            </a:r>
          </a:p>
        </p:txBody>
      </p:sp>
      <p:sp>
        <p:nvSpPr>
          <p:cNvPr id="3" name="Content Placeholder 2">
            <a:extLst>
              <a:ext uri="{FF2B5EF4-FFF2-40B4-BE49-F238E27FC236}">
                <a16:creationId xmlns:a16="http://schemas.microsoft.com/office/drawing/2014/main" id="{93958CAC-EAFF-DF04-6823-F934C3AB35E2}"/>
              </a:ext>
            </a:extLst>
          </p:cNvPr>
          <p:cNvSpPr>
            <a:spLocks noGrp="1"/>
          </p:cNvSpPr>
          <p:nvPr>
            <p:ph idx="1"/>
          </p:nvPr>
        </p:nvSpPr>
        <p:spPr>
          <a:xfrm>
            <a:off x="354000" y="1503947"/>
            <a:ext cx="11484000" cy="1315454"/>
          </a:xfrm>
        </p:spPr>
        <p:txBody>
          <a:bodyPr anchor="t"/>
          <a:lstStyle/>
          <a:p>
            <a:pPr marL="342900" indent="-342900">
              <a:lnSpc>
                <a:spcPct val="200000"/>
              </a:lnSpc>
              <a:buAutoNum type="arabicPeriod"/>
            </a:pPr>
            <a:r>
              <a:rPr lang="en-AU" sz="1600" dirty="0">
                <a:cs typeface="Arial" panose="020B0604020202020204" pitchFamily="34" charset="0"/>
              </a:rPr>
              <a:t>Third-person omniscient </a:t>
            </a:r>
          </a:p>
          <a:p>
            <a:pPr marL="342900" indent="-342900">
              <a:lnSpc>
                <a:spcPct val="200000"/>
              </a:lnSpc>
              <a:buAutoNum type="arabicPeriod"/>
            </a:pPr>
            <a:r>
              <a:rPr lang="en-AU" sz="1600" dirty="0">
                <a:cs typeface="Arial" panose="020B0604020202020204" pitchFamily="34" charset="0"/>
              </a:rPr>
              <a:t>Third-person limited</a:t>
            </a:r>
          </a:p>
        </p:txBody>
      </p:sp>
      <p:sp>
        <p:nvSpPr>
          <p:cNvPr id="4" name="Slide Number Placeholder 3">
            <a:extLst>
              <a:ext uri="{FF2B5EF4-FFF2-40B4-BE49-F238E27FC236}">
                <a16:creationId xmlns:a16="http://schemas.microsoft.com/office/drawing/2014/main" id="{46A1166D-F6EA-4B9B-A369-CD7A6D9BF99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314200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BE34-07FC-A7E6-77B0-44E6041EC71E}"/>
              </a:ext>
            </a:extLst>
          </p:cNvPr>
          <p:cNvSpPr>
            <a:spLocks noGrp="1"/>
          </p:cNvSpPr>
          <p:nvPr>
            <p:ph type="title"/>
          </p:nvPr>
        </p:nvSpPr>
        <p:spPr/>
        <p:txBody>
          <a:bodyPr/>
          <a:lstStyle/>
          <a:p>
            <a:r>
              <a:rPr lang="en-AU" dirty="0">
                <a:latin typeface="Public Sans" pitchFamily="2" charset="77"/>
                <a:cs typeface="Arial" panose="020B0604020202020204" pitchFamily="34" charset="0"/>
              </a:rPr>
              <a:t>Third-person limited</a:t>
            </a:r>
          </a:p>
        </p:txBody>
      </p:sp>
      <p:sp>
        <p:nvSpPr>
          <p:cNvPr id="5" name="Text Placeholder 4">
            <a:extLst>
              <a:ext uri="{FF2B5EF4-FFF2-40B4-BE49-F238E27FC236}">
                <a16:creationId xmlns:a16="http://schemas.microsoft.com/office/drawing/2014/main" id="{EC5D23D4-6BB5-41C3-FD6C-7A4BD943F918}"/>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Pronouns – ‘he’, ‘she’, ‘they’ or names such as ‘Parvana’</a:t>
            </a:r>
          </a:p>
        </p:txBody>
      </p:sp>
      <p:sp>
        <p:nvSpPr>
          <p:cNvPr id="3" name="Content Placeholder 2">
            <a:extLst>
              <a:ext uri="{FF2B5EF4-FFF2-40B4-BE49-F238E27FC236}">
                <a16:creationId xmlns:a16="http://schemas.microsoft.com/office/drawing/2014/main" id="{EF94EB8D-EFB0-CF56-7086-7004FDAB9907}"/>
              </a:ext>
            </a:extLst>
          </p:cNvPr>
          <p:cNvSpPr>
            <a:spLocks noGrp="1"/>
          </p:cNvSpPr>
          <p:nvPr>
            <p:ph idx="1"/>
          </p:nvPr>
        </p:nvSpPr>
        <p:spPr>
          <a:xfrm>
            <a:off x="360000" y="1620000"/>
            <a:ext cx="11484000" cy="3498100"/>
          </a:xfrm>
        </p:spPr>
        <p:txBody>
          <a:bodyPr/>
          <a:lstStyle/>
          <a:p>
            <a:r>
              <a:rPr lang="en-AU" sz="1600" b="1" dirty="0">
                <a:latin typeface="+mj-lt"/>
                <a:cs typeface="Arial" panose="020B0604020202020204" pitchFamily="34" charset="0"/>
              </a:rPr>
              <a:t>Definition</a:t>
            </a:r>
          </a:p>
          <a:p>
            <a:r>
              <a:rPr lang="en-AU" sz="1600" dirty="0">
                <a:cs typeface="Arial" panose="020B0604020202020204" pitchFamily="34" charset="0"/>
              </a:rPr>
              <a:t>The narrative is told from the point of view a narrator, who follows a single character’s journey. </a:t>
            </a:r>
          </a:p>
          <a:p>
            <a:r>
              <a:rPr lang="en-AU" sz="1600" b="1" dirty="0">
                <a:latin typeface="+mj-lt"/>
                <a:cs typeface="Arial" panose="020B0604020202020204" pitchFamily="34" charset="0"/>
              </a:rPr>
              <a:t>Example</a:t>
            </a:r>
          </a:p>
          <a:p>
            <a:r>
              <a:rPr lang="en-AU" sz="1600" dirty="0">
                <a:cs typeface="Arial" panose="020B0604020202020204" pitchFamily="34" charset="0"/>
              </a:rPr>
              <a:t>‘</a:t>
            </a:r>
            <a:r>
              <a:rPr lang="en-AU" sz="1600" b="1" dirty="0">
                <a:latin typeface="+mj-lt"/>
                <a:cs typeface="Arial" panose="020B0604020202020204" pitchFamily="34" charset="0"/>
              </a:rPr>
              <a:t>She</a:t>
            </a:r>
            <a:r>
              <a:rPr lang="en-AU" sz="1600" dirty="0">
                <a:cs typeface="Arial" panose="020B0604020202020204" pitchFamily="34" charset="0"/>
              </a:rPr>
              <a:t> came to realise that </a:t>
            </a:r>
            <a:r>
              <a:rPr lang="en-AU" sz="1600" b="1" dirty="0">
                <a:latin typeface="+mj-lt"/>
                <a:cs typeface="Arial" panose="020B0604020202020204" pitchFamily="34" charset="0"/>
              </a:rPr>
              <a:t>they</a:t>
            </a:r>
            <a:r>
              <a:rPr lang="en-AU" sz="1600" dirty="0">
                <a:cs typeface="Arial" panose="020B0604020202020204" pitchFamily="34" charset="0"/>
              </a:rPr>
              <a:t> were in a great deal of trouble.’</a:t>
            </a:r>
          </a:p>
          <a:p>
            <a:r>
              <a:rPr lang="en-AU" sz="1600" b="1" dirty="0">
                <a:latin typeface="+mj-lt"/>
                <a:cs typeface="Arial" panose="020B0604020202020204" pitchFamily="34" charset="0"/>
              </a:rPr>
              <a:t>Effect</a:t>
            </a:r>
          </a:p>
          <a:p>
            <a:r>
              <a:rPr lang="en-AU" sz="1600" dirty="0">
                <a:cs typeface="Arial" panose="020B0604020202020204" pitchFamily="34" charset="0"/>
              </a:rPr>
              <a:t>Third-person pronouns, such as ‘he’, ‘she’ and ‘they’, and names are used to provide the audience with one character’s point of view. The audience only learns about others through dialogue and their interactions with the main character.</a:t>
            </a:r>
          </a:p>
          <a:p>
            <a:endParaRPr lang="en-AU" dirty="0"/>
          </a:p>
        </p:txBody>
      </p:sp>
      <p:sp>
        <p:nvSpPr>
          <p:cNvPr id="4" name="Slide Number Placeholder 3">
            <a:extLst>
              <a:ext uri="{FF2B5EF4-FFF2-40B4-BE49-F238E27FC236}">
                <a16:creationId xmlns:a16="http://schemas.microsoft.com/office/drawing/2014/main" id="{C38F14C1-B152-F177-8715-C0BCD2A664E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82664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9981-3EF2-F2CF-5558-3390A7756509}"/>
              </a:ext>
            </a:extLst>
          </p:cNvPr>
          <p:cNvSpPr>
            <a:spLocks noGrp="1"/>
          </p:cNvSpPr>
          <p:nvPr>
            <p:ph type="title"/>
          </p:nvPr>
        </p:nvSpPr>
        <p:spPr/>
        <p:txBody>
          <a:bodyPr/>
          <a:lstStyle/>
          <a:p>
            <a:r>
              <a:rPr lang="en-AU" dirty="0">
                <a:latin typeface="Public Sans" pitchFamily="2" charset="77"/>
                <a:cs typeface="Arial" panose="020B0604020202020204" pitchFamily="34" charset="0"/>
              </a:rPr>
              <a:t>Third-person omniscient</a:t>
            </a:r>
          </a:p>
        </p:txBody>
      </p:sp>
      <p:sp>
        <p:nvSpPr>
          <p:cNvPr id="5" name="Text Placeholder 4">
            <a:extLst>
              <a:ext uri="{FF2B5EF4-FFF2-40B4-BE49-F238E27FC236}">
                <a16:creationId xmlns:a16="http://schemas.microsoft.com/office/drawing/2014/main" id="{84970B6E-CB50-8FB3-B5BD-66AB82C67D62}"/>
              </a:ext>
            </a:extLst>
          </p:cNvPr>
          <p:cNvSpPr>
            <a:spLocks noGrp="1"/>
          </p:cNvSpPr>
          <p:nvPr>
            <p:ph type="body" sz="quarter" idx="18"/>
          </p:nvPr>
        </p:nvSpPr>
        <p:spPr/>
        <p:txBody>
          <a:bodyPr/>
          <a:lstStyle/>
          <a:p>
            <a:r>
              <a:rPr lang="en-AU" dirty="0">
                <a:latin typeface="Public Sans" pitchFamily="2" charset="77"/>
                <a:cs typeface="Arial" panose="020B0604020202020204" pitchFamily="34" charset="0"/>
              </a:rPr>
              <a:t>Pronouns – ‘he’, ‘she’, ‘they’ and the character names</a:t>
            </a:r>
          </a:p>
        </p:txBody>
      </p:sp>
      <p:sp>
        <p:nvSpPr>
          <p:cNvPr id="3" name="Content Placeholder 2">
            <a:extLst>
              <a:ext uri="{FF2B5EF4-FFF2-40B4-BE49-F238E27FC236}">
                <a16:creationId xmlns:a16="http://schemas.microsoft.com/office/drawing/2014/main" id="{DE9C6ED8-D6EA-AB42-0E3F-FA3DDA2A5A8D}"/>
              </a:ext>
            </a:extLst>
          </p:cNvPr>
          <p:cNvSpPr>
            <a:spLocks noGrp="1"/>
          </p:cNvSpPr>
          <p:nvPr>
            <p:ph idx="1"/>
          </p:nvPr>
        </p:nvSpPr>
        <p:spPr>
          <a:xfrm>
            <a:off x="354000" y="1506726"/>
            <a:ext cx="11484000" cy="3446274"/>
          </a:xfrm>
        </p:spPr>
        <p:txBody>
          <a:bodyPr/>
          <a:lstStyle/>
          <a:p>
            <a:r>
              <a:rPr lang="en-AU" sz="1600" b="1" dirty="0">
                <a:latin typeface="+mj-lt"/>
                <a:cs typeface="Arial" panose="020B0604020202020204" pitchFamily="34" charset="0"/>
              </a:rPr>
              <a:t>Definition</a:t>
            </a:r>
          </a:p>
          <a:p>
            <a:r>
              <a:rPr lang="en-AU" sz="1600" dirty="0">
                <a:cs typeface="Arial" panose="020B0604020202020204" pitchFamily="34" charset="0"/>
              </a:rPr>
              <a:t>The narrative is told from the point of view of an all-seeing, all-knowing narrator. </a:t>
            </a:r>
          </a:p>
          <a:p>
            <a:r>
              <a:rPr lang="en-AU" sz="1600" b="1" dirty="0">
                <a:latin typeface="+mj-lt"/>
                <a:cs typeface="Arial" panose="020B0604020202020204" pitchFamily="34" charset="0"/>
              </a:rPr>
              <a:t>Example</a:t>
            </a:r>
          </a:p>
          <a:p>
            <a:r>
              <a:rPr lang="en-AU" sz="1600" dirty="0">
                <a:cs typeface="Arial" panose="020B0604020202020204" pitchFamily="34" charset="0"/>
              </a:rPr>
              <a:t>‘</a:t>
            </a:r>
            <a:r>
              <a:rPr lang="en-AU" sz="1600" b="1" dirty="0">
                <a:latin typeface="+mj-lt"/>
                <a:cs typeface="Arial" panose="020B0604020202020204" pitchFamily="34" charset="0"/>
              </a:rPr>
              <a:t>She</a:t>
            </a:r>
            <a:r>
              <a:rPr lang="en-AU" sz="1600" dirty="0">
                <a:cs typeface="Arial" panose="020B0604020202020204" pitchFamily="34" charset="0"/>
              </a:rPr>
              <a:t> came to realise that </a:t>
            </a:r>
            <a:r>
              <a:rPr lang="en-AU" sz="1600" b="1" dirty="0">
                <a:latin typeface="+mj-lt"/>
                <a:cs typeface="Arial" panose="020B0604020202020204" pitchFamily="34" charset="0"/>
              </a:rPr>
              <a:t>they</a:t>
            </a:r>
            <a:r>
              <a:rPr lang="en-AU" sz="1600" dirty="0">
                <a:cs typeface="Arial" panose="020B0604020202020204" pitchFamily="34" charset="0"/>
              </a:rPr>
              <a:t> were in a great deal of trouble, which </a:t>
            </a:r>
            <a:r>
              <a:rPr lang="en-AU" sz="1600" b="1" dirty="0">
                <a:latin typeface="+mj-lt"/>
                <a:cs typeface="Arial" panose="020B0604020202020204" pitchFamily="34" charset="0"/>
              </a:rPr>
              <a:t>he</a:t>
            </a:r>
            <a:r>
              <a:rPr lang="en-AU" sz="1600" dirty="0">
                <a:cs typeface="Arial" panose="020B0604020202020204" pitchFamily="34" charset="0"/>
              </a:rPr>
              <a:t> understood perfectly well because this had happened to </a:t>
            </a:r>
            <a:r>
              <a:rPr lang="en-AU" sz="1600" b="1" dirty="0">
                <a:latin typeface="+mj-lt"/>
                <a:cs typeface="Arial" panose="020B0604020202020204" pitchFamily="34" charset="0"/>
              </a:rPr>
              <a:t>him</a:t>
            </a:r>
            <a:r>
              <a:rPr lang="en-AU" sz="1600" dirty="0">
                <a:cs typeface="Arial" panose="020B0604020202020204" pitchFamily="34" charset="0"/>
              </a:rPr>
              <a:t> before.’ </a:t>
            </a:r>
          </a:p>
          <a:p>
            <a:r>
              <a:rPr lang="en-AU" sz="1600" b="1" dirty="0">
                <a:latin typeface="+mj-lt"/>
                <a:cs typeface="Arial" panose="020B0604020202020204" pitchFamily="34" charset="0"/>
              </a:rPr>
              <a:t>Effect</a:t>
            </a:r>
          </a:p>
          <a:p>
            <a:r>
              <a:rPr lang="en-AU" sz="1600" dirty="0">
                <a:cs typeface="Arial" panose="020B0604020202020204" pitchFamily="34" charset="0"/>
              </a:rPr>
              <a:t>The narrator can follow different characters at different times and see how they interact through dialogue. </a:t>
            </a:r>
          </a:p>
          <a:p>
            <a:endParaRPr lang="en-AU" sz="1600" dirty="0"/>
          </a:p>
          <a:p>
            <a:endParaRPr lang="en-AU" sz="1600" dirty="0"/>
          </a:p>
          <a:p>
            <a:endParaRPr lang="en-AU" sz="1600" dirty="0"/>
          </a:p>
          <a:p>
            <a:endParaRPr lang="en-AU" sz="1600" dirty="0"/>
          </a:p>
          <a:p>
            <a:endParaRPr lang="en-AU" sz="1600" dirty="0"/>
          </a:p>
          <a:p>
            <a:endParaRPr lang="en-AU" sz="1600" dirty="0"/>
          </a:p>
          <a:p>
            <a:endParaRPr lang="en-AU" sz="1600" dirty="0"/>
          </a:p>
        </p:txBody>
      </p:sp>
      <p:sp>
        <p:nvSpPr>
          <p:cNvPr id="4" name="Slide Number Placeholder 3">
            <a:extLst>
              <a:ext uri="{FF2B5EF4-FFF2-40B4-BE49-F238E27FC236}">
                <a16:creationId xmlns:a16="http://schemas.microsoft.com/office/drawing/2014/main" id="{34651BC8-78AB-8A81-6A48-9970AFED140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218293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OC23 1906376  curriculum-reform-template-2023" id="{BB11CB4D-1562-4494-BA01-496FF8A07ED5}" vid="{0DAB4B9D-FB22-47B2-9867-499DF21D47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E20D1C8E37B4489036A323D6088B4F" ma:contentTypeVersion="18" ma:contentTypeDescription="Create a new document." ma:contentTypeScope="" ma:versionID="87ba834bb9aace979a0c580803b0a234">
  <xsd:schema xmlns:xsd="http://www.w3.org/2001/XMLSchema" xmlns:xs="http://www.w3.org/2001/XMLSchema" xmlns:p="http://schemas.microsoft.com/office/2006/metadata/properties" xmlns:ns2="fe952276-0ffc-400f-87df-2cbf77b6677b" xmlns:ns3="4d48f0d6-3af1-491e-8994-5b73aa39f95f" targetNamespace="http://schemas.microsoft.com/office/2006/metadata/properties" ma:root="true" ma:fieldsID="5d11f06a6551d6c9b9711a4c98d216bb" ns2:_="" ns3:_="">
    <xsd:import namespace="fe952276-0ffc-400f-87df-2cbf77b6677b"/>
    <xsd:import namespace="4d48f0d6-3af1-491e-8994-5b73aa39f9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952276-0ffc-400f-87df-2cbf77b667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8f0d6-3af1-491e-8994-5b73aa39f95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761dcde-c2ca-4798-a5fb-723e5b7914b1}" ma:internalName="TaxCatchAll" ma:showField="CatchAllData" ma:web="4d48f0d6-3af1-491e-8994-5b73aa39f9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d48f0d6-3af1-491e-8994-5b73aa39f95f" xsi:nil="true"/>
    <lcf76f155ced4ddcb4097134ff3c332f xmlns="fe952276-0ffc-400f-87df-2cbf77b6677b">
      <Terms xmlns="http://schemas.microsoft.com/office/infopath/2007/PartnerControls"/>
    </lcf76f155ced4ddcb4097134ff3c332f>
    <SharedWithUsers xmlns="4d48f0d6-3af1-491e-8994-5b73aa39f95f">
      <UserInfo>
        <DisplayName/>
        <AccountId xsi:nil="true"/>
        <AccountType/>
      </UserInfo>
    </SharedWithUsers>
  </documentManagement>
</p:properties>
</file>

<file path=customXml/itemProps1.xml><?xml version="1.0" encoding="utf-8"?>
<ds:datastoreItem xmlns:ds="http://schemas.openxmlformats.org/officeDocument/2006/customXml" ds:itemID="{3529EC61-8433-4465-B5BF-F9D5B2C0BDE3}">
  <ds:schemaRefs>
    <ds:schemaRef ds:uri="http://schemas.microsoft.com/sharepoint/v3/contenttype/forms"/>
  </ds:schemaRefs>
</ds:datastoreItem>
</file>

<file path=customXml/itemProps2.xml><?xml version="1.0" encoding="utf-8"?>
<ds:datastoreItem xmlns:ds="http://schemas.openxmlformats.org/officeDocument/2006/customXml" ds:itemID="{8ED8F7F8-73DA-4337-AAC4-8321BC273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952276-0ffc-400f-87df-2cbf77b6677b"/>
    <ds:schemaRef ds:uri="4d48f0d6-3af1-491e-8994-5b73aa39f9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80DAA2-907E-4CB5-B016-D0DA35A045BF}">
  <ds:schemaRefs>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fe952276-0ffc-400f-87df-2cbf77b6677b"/>
    <ds:schemaRef ds:uri="http://schemas.openxmlformats.org/package/2006/metadata/core-properties"/>
    <ds:schemaRef ds:uri="http://purl.org/dc/dcmitype/"/>
    <ds:schemaRef ds:uri="4d48f0d6-3af1-491e-8994-5b73aa39f95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Adverbs-ET-powerpoint</Template>
  <TotalTime>679</TotalTime>
  <Words>4567</Words>
  <Application>Microsoft Macintosh PowerPoint</Application>
  <PresentationFormat>Widescreen</PresentationFormat>
  <Paragraphs>300</Paragraphs>
  <Slides>29</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Public Sans</vt:lpstr>
      <vt:lpstr>Public Sans Light</vt:lpstr>
      <vt:lpstr>Calibri</vt:lpstr>
      <vt:lpstr>Symbol</vt:lpstr>
      <vt:lpstr>Arial</vt:lpstr>
      <vt:lpstr>Public Sans SemiBold</vt:lpstr>
      <vt:lpstr>Times New Roman</vt:lpstr>
      <vt:lpstr>NSWG Corporate</vt:lpstr>
      <vt:lpstr>Year 8, Term 2 – transport me to the ‘real’</vt:lpstr>
      <vt:lpstr>Sharing learning intentions</vt:lpstr>
      <vt:lpstr>Learning intentions and success criteria</vt:lpstr>
      <vt:lpstr>Chunking and sequencing learning</vt:lpstr>
      <vt:lpstr>Point of view</vt:lpstr>
      <vt:lpstr>First person</vt:lpstr>
      <vt:lpstr>Third-person point of view</vt:lpstr>
      <vt:lpstr>Third-person limited</vt:lpstr>
      <vt:lpstr>Third-person omniscient</vt:lpstr>
      <vt:lpstr>Checking for understanding (1) </vt:lpstr>
      <vt:lpstr>Similarities and differences</vt:lpstr>
      <vt:lpstr>Questions</vt:lpstr>
      <vt:lpstr>Think Pair Share (1)</vt:lpstr>
      <vt:lpstr>Think Pair Share (2)</vt:lpstr>
      <vt:lpstr>Questions (1)</vt:lpstr>
      <vt:lpstr>Questions (2)</vt:lpstr>
      <vt:lpstr>Think Pair Share (3)</vt:lpstr>
      <vt:lpstr>Gradual release of responsibility</vt:lpstr>
      <vt:lpstr>Revisiting stylistic devices</vt:lpstr>
      <vt:lpstr>Class joint construction</vt:lpstr>
      <vt:lpstr>Your turn</vt:lpstr>
      <vt:lpstr>Checking for understanding (2)  </vt:lpstr>
      <vt:lpstr>Personal reflection on stylistic choices (1)</vt:lpstr>
      <vt:lpstr>Personal reflection on stylistic choices (2)</vt:lpstr>
      <vt:lpstr>Your turn – developing an informative response</vt:lpstr>
      <vt:lpstr>Sample informative response</vt:lpstr>
      <vt:lpstr>References</vt:lpstr>
      <vt:lpstr>References (2)</vt:lpstr>
      <vt:lpstr>Copyright</vt:lpstr>
    </vt:vector>
  </TitlesOfParts>
  <Company>NSW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3, activity 8 – examining point of view in Parvana</dc:title>
  <dc:creator>NSW Department of Education</dc:creator>
  <dcterms:created xsi:type="dcterms:W3CDTF">2024-05-22T02:34:26Z</dcterms:created>
  <dcterms:modified xsi:type="dcterms:W3CDTF">2024-07-17T06:11:36Z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0x01010018E20D1C8E37B4489036A323D6088B4F</vt:lpwstr>
  </property>
  <property fmtid="{D5CDD505-2E9C-101B-9397-08002B2CF9AE}" pid="3" name="MediaServiceImageTags">
    <vt:lpwstr/>
  </property>
  <property fmtid="{D5CDD505-2E9C-101B-9397-08002B2CF9AE}" pid="4" name="MSIP_Label_b603dfd7-d93a-4381-a340-2995d8282205_Enabled">
    <vt:lpwstr>true</vt:lpwstr>
  </property>
  <property fmtid="{D5CDD505-2E9C-101B-9397-08002B2CF9AE}" pid="5" name="MSIP_Label_b603dfd7-d93a-4381-a340-2995d8282205_SetDate">
    <vt:lpwstr>2023-07-07T02:46:40Z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a8bf8051-9d17-4791-8c94-11bc95fd3c4a</vt:lpwstr>
  </property>
  <property fmtid="{D5CDD505-2E9C-101B-9397-08002B2CF9AE}" pid="10" name="MSIP_Label_b603dfd7-d93a-4381-a340-2995d8282205_ContentBits">
    <vt:lpwstr>0</vt:lpwstr>
  </property>
  <property fmtid="{D5CDD505-2E9C-101B-9397-08002B2CF9AE}" pid="11" name="Order">
    <vt:r8>46000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ies>
</file>