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6" r:id="rId4"/>
  </p:sldMasterIdLst>
  <p:notesMasterIdLst>
    <p:notesMasterId r:id="rId22"/>
  </p:notesMasterIdLst>
  <p:sldIdLst>
    <p:sldId id="269" r:id="rId5"/>
    <p:sldId id="2141411701" r:id="rId6"/>
    <p:sldId id="26336" r:id="rId7"/>
    <p:sldId id="2141411696" r:id="rId8"/>
    <p:sldId id="2141411689" r:id="rId9"/>
    <p:sldId id="2141411690" r:id="rId10"/>
    <p:sldId id="2141411691" r:id="rId11"/>
    <p:sldId id="2141411692" r:id="rId12"/>
    <p:sldId id="2141411693" r:id="rId13"/>
    <p:sldId id="2141411694" r:id="rId14"/>
    <p:sldId id="2141411695" r:id="rId15"/>
    <p:sldId id="2141411697" r:id="rId16"/>
    <p:sldId id="2141411698" r:id="rId17"/>
    <p:sldId id="2141411699" r:id="rId18"/>
    <p:sldId id="2141411700" r:id="rId19"/>
    <p:sldId id="360" r:id="rId20"/>
    <p:sldId id="2141411629" r:id="rId21"/>
  </p:sldIdLst>
  <p:sldSz cx="12192000" cy="6858000"/>
  <p:notesSz cx="6858000" cy="9144000"/>
  <p:embeddedFontLst>
    <p:embeddedFont>
      <p:font typeface="Helvetica" panose="020B0604020202020204" pitchFamily="34" charset="0"/>
      <p:regular r:id="rId23"/>
      <p:bold r:id="rId24"/>
      <p:italic r:id="rId25"/>
      <p:boldItalic r:id="rId26"/>
    </p:embeddedFont>
    <p:embeddedFont>
      <p:font typeface="Public Sans" panose="020B0604020202020204" charset="0"/>
      <p:regular r:id="rId27"/>
      <p:bold r:id="rId28"/>
      <p:italic r:id="rId29"/>
      <p:boldItalic r:id="rId30"/>
    </p:embeddedFont>
    <p:embeddedFont>
      <p:font typeface="Public Sans Light" panose="020B0604020202020204" charset="0"/>
      <p:regular r:id="rId31"/>
      <p:italic r:id="rId32"/>
    </p:embeddedFont>
    <p:embeddedFont>
      <p:font typeface="Public Sans SemiBold" panose="020B060402020202020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7AD4B447-7F0D-42AF-0FDE-FAE33A397EB1}" name="Danielle De Redder" initials="DD" userId="S::Danielle.deRedder@det.nsw.edu.au::90c2f8e5-e57e-4891-92e6-f485cbc59344" providerId="AD"/>
  <p188:author id="{D02A9D7F-57B1-B101-768D-9F9CCB42179F}" name="Francesca Gazzola" initials="FG" userId="S::FRANCESCA.GAZZOLA@det.nsw.edu.au::eb71f741-dadb-429a-b279-0f7afbe3ada0" providerId="AD"/>
  <p188:author id="{FAA49185-EE96-76D8-B997-27D35C680BEE}" name="Maureen O'Keefe" initials="MO" userId="S::Maureen.OKeefe5@det.nsw.edu.au::468623b9-9c4e-4b2f-9db4-30ddd450a219" providerId="AD"/>
  <p188:author id="{CE15DB87-E1AF-B2A5-B11A-344BC841BB3A}" name="Jacquie McWilliam" initials="JM" userId="S::jacqueline.mcwilliam@det.nsw.edu.au::b2c2c0a0-0b64-455c-9e32-28e2d097ad57" providerId="AD"/>
  <p188:author id="{451BCE89-D10D-B9BA-A675-7D0FE91CF12C}" name="Caitlin Pace" initials="CP" userId="S::Caitlin.Pace1@det.nsw.edu.au::45b48bc0-dd90-485f-846b-c9880ccc9375" providerId="AD"/>
  <p188:author id="{3912BE91-9AD9-4177-800B-C0871BA72363}" name="Jacquie McWilliam" initials="JM" userId="S::Jacqueline.McWilliam@det.nsw.edu.au::b2c2c0a0-0b64-455c-9e32-28e2d097ad57" providerId="AD"/>
  <p188:author id="{857DF69C-BAFE-7FF2-20A4-C22B1099C4C0}" name="Francesca Gazzola" initials="FG" userId="S::francesca.gazzola@det.nsw.edu.au::eb71f741-dadb-429a-b279-0f7afbe3ada0" providerId="AD"/>
  <p188:author id="{5D9A84EA-88A3-C9A9-52AF-AACDF0031BA4}" name="Tom Gyenes" initials="TG" userId="S::THOMAS.GYENES@det.nsw.edu.au::3f8fdeb7-5d44-4d3f-9372-de9698ef45d6" providerId="AD"/>
  <p188:author id="{D60404F4-D287-70E8-D828-567BBFB6127A}" name="Luke Cosgrove" initials="" userId="S::LUKE.COSGROVE@det.nsw.edu.au::9e284de7-717c-4343-8580-9fb934ba2dfc" providerId="AD"/>
  <p188:author id="{0C87FEF9-6027-1553-F8AF-3B4527497F6F}" name="Luke Cosgrove" initials="LC" userId="S::luke.cosgrove@det.nsw.edu.au::9e284de7-717c-4343-8580-9fb934ba2d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CD13E-4498-524F-85DB-DFD228893365}" v="3" dt="2024-07-16T03:58:59.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7870" autoAdjust="0"/>
  </p:normalViewPr>
  <p:slideViewPr>
    <p:cSldViewPr snapToGrid="0">
      <p:cViewPr varScale="1">
        <p:scale>
          <a:sx n="98" d="100"/>
          <a:sy n="98" d="100"/>
        </p:scale>
        <p:origin x="876"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97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2.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41A79-476C-4787-9FD3-1703D257F42B}" type="datetimeFigureOut">
              <a:rPr lang="en-AU" smtClean="0"/>
              <a:t>17/07/2024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55A3A-378B-4741-B18C-96A3527D26F7}" type="slidenum">
              <a:rPr lang="en-AU" smtClean="0"/>
              <a:t>‹#›</a:t>
            </a:fld>
            <a:endParaRPr lang="en-AU"/>
          </a:p>
        </p:txBody>
      </p:sp>
    </p:spTree>
    <p:extLst>
      <p:ext uri="{BB962C8B-B14F-4D97-AF65-F5344CB8AC3E}">
        <p14:creationId xmlns:p14="http://schemas.microsoft.com/office/powerpoint/2010/main" val="300245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purpose of this PowerPoint is to provide support for the study of </a:t>
            </a:r>
            <a:r>
              <a:rPr lang="en-AU" dirty="0">
                <a:latin typeface="Public Sans" pitchFamily="2" charset="77"/>
                <a:cs typeface="Arial"/>
              </a:rPr>
              <a:t>Core text 1 – Short &amp; Curly podcast – BITE – Family Sacrifices transcript.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this PowerPoint, teachers will find a series of exercises designed to guide students through practising various grammatical concepts by writing and analysing the model podcast transcript. Students will require a copy of the transcript of the podcast which can be found in the resource booklet. It is not expected that students would complete these activities one after the other. They should be completed when needed and when appropriate for the context of the learning. </a:t>
            </a:r>
            <a:endParaRPr lang="en-AU" dirty="0">
              <a:cs typeface="Calibri" panose="020F0502020204030204"/>
            </a:endParaRPr>
          </a:p>
          <a:p>
            <a:endParaRPr lang="en-AU"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Calibri"/>
              </a:rPr>
              <a:t>students will require a copy of the transcript of the podcast to complete this exercise.</a:t>
            </a:r>
          </a:p>
          <a:p>
            <a:br>
              <a:rPr lang="en-AU" sz="1200" b="1" dirty="0">
                <a:cs typeface="Calibri"/>
              </a:rPr>
            </a:br>
            <a:r>
              <a:rPr lang="en-AU" b="1" dirty="0"/>
              <a:t>Understanding the grammar: </a:t>
            </a:r>
            <a:r>
              <a:rPr lang="en-AU" b="0" dirty="0"/>
              <a:t>n</a:t>
            </a:r>
            <a:r>
              <a:rPr lang="en-AU" dirty="0"/>
              <a:t>oun groups, also known as noun phrases, consist of a noun and the words that modify it. An elaborated noun group expands on a basic noun by adding descriptive details before and/or after the noun. These can include articles, adjectives, prepositional phrases, and even relative clauses. Elaborated noun groups allow speakers to pack more information into a single sentence, making their language more precise and descriptive.</a:t>
            </a:r>
          </a:p>
          <a:p>
            <a:endParaRPr lang="en-AU" dirty="0"/>
          </a:p>
          <a:p>
            <a:r>
              <a:rPr lang="en-AU" dirty="0"/>
              <a:t>To introduce this concept, teachers might consider </a:t>
            </a:r>
            <a:r>
              <a:rPr lang="en-AU" b="1" dirty="0"/>
              <a:t>connecting learning</a:t>
            </a:r>
            <a:r>
              <a:rPr lang="en-AU" dirty="0"/>
              <a:t> to how we naturally describe things in detail. They could ask, 'How do you give a really clear picture of something when you're describing it to someone who can't see it?' This could lead to a discussion about the importance of descriptive language in audio media like podcasts. For </a:t>
            </a:r>
            <a:r>
              <a:rPr lang="en-AU" b="1" dirty="0"/>
              <a:t>sharing learning intentions</a:t>
            </a:r>
            <a:r>
              <a:rPr lang="en-AU" dirty="0"/>
              <a:t>, teachers could state: 'We are learning to create and use elaborated noun groups to make our podcast descriptions more vivid and informative.’</a:t>
            </a:r>
          </a:p>
          <a:p>
            <a:endParaRPr lang="en-AU" dirty="0"/>
          </a:p>
          <a:p>
            <a:r>
              <a:rPr lang="en-AU" dirty="0"/>
              <a:t>For </a:t>
            </a:r>
            <a:r>
              <a:rPr lang="en-AU" b="1" dirty="0"/>
              <a:t>chunking and sequencing</a:t>
            </a:r>
            <a:r>
              <a:rPr lang="en-AU" dirty="0"/>
              <a:t>, teachers might start with simple noun groups (for example, ‘the question’) and gradually build them up with modifiers (‘the old question’, ‘one of the oldest questions’, ‘one of the oldest questions in philosophy’). They could use visual aids like expanding bubbles around a core noun to show how information is added. To </a:t>
            </a:r>
            <a:r>
              <a:rPr lang="en-AU" b="1" dirty="0"/>
              <a:t>check for understanding</a:t>
            </a:r>
            <a:r>
              <a:rPr lang="en-AU" dirty="0"/>
              <a:t>, students could try expanding simple noun groups related to common podcast topics, discussing how each addition changes the mental image created.</a:t>
            </a:r>
          </a:p>
          <a:p>
            <a:endParaRPr lang="en-AU" dirty="0"/>
          </a:p>
          <a:p>
            <a:r>
              <a:rPr lang="en-AU" dirty="0"/>
              <a:t>Teachers could employ a </a:t>
            </a:r>
            <a:r>
              <a:rPr lang="en-AU" b="1" dirty="0"/>
              <a:t>gradual release of responsibility</a:t>
            </a:r>
            <a:r>
              <a:rPr lang="en-AU" dirty="0"/>
              <a:t> approach for practice. They might start by modelling how to create elaborated noun groups about everyday objects, then shift to podcast-related topics. They could guide students in pairs to expand basic nouns from podcast descriptions into more elaborate noun groups. Finally, students could independently write their sentences describing a podcast topic, focusing on using elaborated noun groups to provide rich, precise information.</a:t>
            </a:r>
          </a:p>
          <a:p>
            <a:endParaRPr lang="en-AU" dirty="0"/>
          </a:p>
          <a:p>
            <a:r>
              <a:rPr lang="en-AU" dirty="0"/>
              <a:t>Throughout the lesson, teachers may use </a:t>
            </a:r>
            <a:r>
              <a:rPr lang="en-AU" b="1" dirty="0"/>
              <a:t>effective questioning</a:t>
            </a:r>
            <a:r>
              <a:rPr lang="en-AU" dirty="0"/>
              <a:t> to deepen understanding. They could ask, 'How do elaborated noun groups help podcast listeners visualise what's being discussed?' or 'Why might a podcast host use elaborated noun groups when introducing a complex topic?' Encouraging students to think about the impact of detailed descriptions on listener engagement can help them see the relevance of this grammatical structure to creating effective podcast content.</a:t>
            </a:r>
          </a:p>
          <a:p>
            <a:endParaRPr lang="en-AU" dirty="0"/>
          </a:p>
          <a:p>
            <a:r>
              <a:rPr lang="en-AU" dirty="0"/>
              <a:t>To wrap up, teachers might consider having students self-assess their understanding using success criteria such as 'I can identify the core noun and its modifiers in an elaborated noun group,' and 'I can create elaborated noun groups to provide detailed descriptions of podcast topics.'</a:t>
            </a: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317031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Calibri"/>
              </a:rPr>
              <a:t>students will require a copy of the transcript of the podcast to complete this exercise.</a:t>
            </a:r>
            <a:br>
              <a:rPr lang="en-AU" b="0" dirty="0">
                <a:cs typeface="Calibri"/>
              </a:rPr>
            </a:br>
            <a:br>
              <a:rPr lang="en-AU" b="0" dirty="0">
                <a:cs typeface="Calibri"/>
              </a:rPr>
            </a:br>
            <a:r>
              <a:rPr lang="en-AU" b="1" dirty="0"/>
              <a:t>Understanding the grammar: </a:t>
            </a:r>
            <a:r>
              <a:rPr lang="en-AU" dirty="0"/>
              <a:t>modal verbs are auxiliary verbs that express modality - that is, possibility, necessity or ability. Common modal verbs include can, could, may, might, must, shall, should, will and would. Each modal verb can express different degrees of certainty, obligation or possibility depending on the context. In English, modal verbs are always used with another verb in its base form.</a:t>
            </a:r>
          </a:p>
          <a:p>
            <a:endParaRPr lang="en-AU" dirty="0"/>
          </a:p>
          <a:p>
            <a:r>
              <a:rPr lang="en-AU" dirty="0"/>
              <a:t>To introduce this concept, teachers might consider </a:t>
            </a:r>
            <a:r>
              <a:rPr lang="en-AU" b="1" dirty="0"/>
              <a:t>connecting learning</a:t>
            </a:r>
            <a:r>
              <a:rPr lang="en-AU" dirty="0"/>
              <a:t> to how we naturally express uncertainty or possibility in everyday speech. They could ask, 'How do you tell someone about something that might happen in the future?' or 'How do you give advice without sounding too bossy?' This could lead to a discussion about the nuances of language and how modal verbs help convey these subtleties. For </a:t>
            </a:r>
            <a:r>
              <a:rPr lang="en-AU" b="1" dirty="0"/>
              <a:t>sharing learning intentions</a:t>
            </a:r>
            <a:r>
              <a:rPr lang="en-AU" dirty="0"/>
              <a:t>, teachers could state: 'We are learning to use modal verbs to express degrees of certainty, possibility and obligation in our podcast dialogue.’</a:t>
            </a:r>
          </a:p>
          <a:p>
            <a:endParaRPr lang="en-AU" dirty="0"/>
          </a:p>
          <a:p>
            <a:r>
              <a:rPr lang="en-AU" dirty="0"/>
              <a:t>For </a:t>
            </a:r>
            <a:r>
              <a:rPr lang="en-AU" b="1" dirty="0"/>
              <a:t>chunking and sequencing</a:t>
            </a:r>
            <a:r>
              <a:rPr lang="en-AU" dirty="0"/>
              <a:t>, teachers might start with the most common modal verbs (can, will) in simple contexts, then progress to others (could, might, should) that express more nuanced meanings. They could create a spectrum of certainty, placing modal verbs along it to visually represent their relative strengths. To </a:t>
            </a:r>
            <a:r>
              <a:rPr lang="en-AU" b="1" dirty="0"/>
              <a:t>check for understanding</a:t>
            </a:r>
            <a:r>
              <a:rPr lang="en-AU" dirty="0"/>
              <a:t>, students could try replacing modal verbs in sentences and discussing how the meaning changes.</a:t>
            </a:r>
          </a:p>
          <a:p>
            <a:endParaRPr lang="en-AU" dirty="0"/>
          </a:p>
          <a:p>
            <a:r>
              <a:rPr lang="en-AU" dirty="0"/>
              <a:t>Teachers could employ a </a:t>
            </a:r>
            <a:r>
              <a:rPr lang="en-AU" b="1" dirty="0"/>
              <a:t>gradual release of responsibility</a:t>
            </a:r>
            <a:r>
              <a:rPr lang="en-AU" dirty="0"/>
              <a:t> approach for practice. They might start by modelling how to use modal verbs in everyday scenarios, then shift to podcast-related situations. They could guide students in pairs to improve bland statements about podcast topics by incorporating appropriate modal verbs to express varying degrees of certainty or possibility. Finally, students could independently write their sentences describing the excitement of an upcoming interview, focusing on using 'could' or 'should' as specified in the exercise.</a:t>
            </a:r>
          </a:p>
          <a:p>
            <a:endParaRPr lang="en-AU" dirty="0"/>
          </a:p>
          <a:p>
            <a:r>
              <a:rPr lang="en-AU" dirty="0"/>
              <a:t>Throughout the lesson, teachers may use </a:t>
            </a:r>
            <a:r>
              <a:rPr lang="en-AU" b="1" dirty="0"/>
              <a:t>effective questioning</a:t>
            </a:r>
            <a:r>
              <a:rPr lang="en-AU" dirty="0"/>
              <a:t> to deepen understanding. They could ask, 'How does using "might" instead of "will" change the tone of a podcast prediction?' or 'Why would a podcast host use "should" when giving advice to listeners?' Encouraging students to think about the impact of modal verbs on the message and tone can help them see the relevance of these verbs to creating nuanced and engaging podcast content.</a:t>
            </a:r>
          </a:p>
          <a:p>
            <a:endParaRPr lang="en-AU" dirty="0"/>
          </a:p>
          <a:p>
            <a:r>
              <a:rPr lang="en-AU" dirty="0"/>
              <a:t>To wrap up, teachers might consider having students self-assess their understanding using success criteria such as 'I can identify modal verbs and explain how they affect the meaning of a sentence,' and 'I can use modal verbs effectively to express degrees of certainty or possibility when discussing podcast topics.'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cs typeface="Calibri"/>
            </a:endParaRP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43470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a:t>Teacher note: </a:t>
            </a:r>
            <a:r>
              <a:rPr lang="en-AU"/>
              <a:t>this exercise is to assist students to create better summaries, which will assist them to complete the assessment. The following slides provide a scaffold for explicit instruction of summarisation skills. Guidance is provided in the teacher notes for each slide to help chunk and sequence the learning, moving towards gradual release of responsibility.</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75119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AU" b="1" dirty="0">
                <a:cs typeface="+mn-lt"/>
              </a:rPr>
              <a:t>Teacher note: </a:t>
            </a:r>
            <a:r>
              <a:rPr lang="en-AU" b="0" dirty="0">
                <a:cs typeface="+mn-lt"/>
              </a:rPr>
              <a:t>the teacher should model the following process of summarising for their students.</a:t>
            </a:r>
          </a:p>
          <a:p>
            <a:pPr marL="0" indent="0">
              <a:buFont typeface="+mj-lt"/>
              <a:buNone/>
            </a:pPr>
            <a:r>
              <a:rPr lang="en-AU" dirty="0"/>
              <a:t>Step 1</a:t>
            </a:r>
          </a:p>
          <a:p>
            <a:pPr marL="228600" indent="-228600">
              <a:buFont typeface="Arial" panose="020B0604020202020204" pitchFamily="34" charset="0"/>
              <a:buChar char="•"/>
            </a:pPr>
            <a:r>
              <a:rPr lang="en-AU" dirty="0"/>
              <a:t>read aloud – teacher reads the transcript aloud (after listening), pausing to discuss unfamiliar terms</a:t>
            </a:r>
          </a:p>
          <a:p>
            <a:pPr marL="228600" indent="-228600">
              <a:buFont typeface="Arial" panose="020B0604020202020204" pitchFamily="34" charset="0"/>
              <a:buChar char="•"/>
            </a:pPr>
            <a:r>
              <a:rPr lang="en-AU" dirty="0"/>
              <a:t>ask students to listen for the main topic and key points.</a:t>
            </a:r>
          </a:p>
          <a:p>
            <a:pPr marL="0" indent="0">
              <a:buFont typeface="+mj-lt"/>
              <a:buNone/>
            </a:pPr>
            <a:r>
              <a:rPr lang="en-AU" dirty="0"/>
              <a:t>Step 2</a:t>
            </a:r>
          </a:p>
          <a:p>
            <a:pPr marL="171450" indent="-171450">
              <a:buFont typeface="Arial" panose="020B0604020202020204" pitchFamily="34" charset="0"/>
              <a:buChar char="•"/>
            </a:pPr>
            <a:r>
              <a:rPr lang="en-AU" dirty="0"/>
              <a:t>identify the main idea together – lead a class discussion in response to the question ‘What's the central question here?’</a:t>
            </a:r>
          </a:p>
          <a:p>
            <a:pPr marL="171450" indent="-171450">
              <a:buFont typeface="Arial" panose="020B0604020202020204" pitchFamily="34" charset="0"/>
              <a:buChar char="•"/>
            </a:pPr>
            <a:r>
              <a:rPr lang="en-AU" dirty="0"/>
              <a:t>write students' suggestions on the board</a:t>
            </a:r>
          </a:p>
          <a:p>
            <a:pPr marL="171450" indent="-171450">
              <a:buFont typeface="Arial" panose="020B0604020202020204" pitchFamily="34" charset="0"/>
              <a:buChar char="•"/>
            </a:pPr>
            <a:r>
              <a:rPr lang="en-AU" dirty="0"/>
              <a:t>guide students towards the question ‘How much should a family sacrifice for one person's dreams?’</a:t>
            </a:r>
          </a:p>
          <a:p>
            <a:pPr marL="171450" indent="-171450">
              <a:buFont typeface="Arial" panose="020B0604020202020204" pitchFamily="34" charset="0"/>
              <a:buChar char="•"/>
            </a:pPr>
            <a:r>
              <a:rPr lang="en-AU" dirty="0"/>
              <a:t>explain how to recognise the main ideas in texts.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cs typeface="Calibri"/>
            </a:endParaRP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918217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the teacher should model the following process of summarising for their students.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cs typeface="+mn-lt"/>
              </a:rPr>
              <a:t>Step 3</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divide class into small groups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each group lists 3–5 key points they think are important</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groups share their lists with the class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the teacher compiles a master list on the board, discussing why each point is key.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cs typeface="Calibri"/>
              </a:rPr>
              <a:t>Step 4</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use sticky notes or a digital tool to display key points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ask students to suggest how to group related ideas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demonstrate how to arrange points in a logical order</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discuss why organisation is important for a clear summary.</a:t>
            </a: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40682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the teacher should model the following process of summarising for their students.</a:t>
            </a:r>
            <a:br>
              <a:rPr lang="en-AU" dirty="0">
                <a:cs typeface="+mn-lt"/>
              </a:rPr>
            </a:br>
            <a:br>
              <a:rPr lang="en-AU" dirty="0">
                <a:cs typeface="+mn-lt"/>
              </a:rPr>
            </a:br>
            <a:r>
              <a:rPr lang="en-AU" dirty="0">
                <a:cs typeface="+mn-lt"/>
              </a:rPr>
              <a:t>Step 5</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start the summary together, asking for student input</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model how to paraphrase key points in your own words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encourage students to continue individually, offering support as needed.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cs typeface="Calibri"/>
              </a:rPr>
              <a:t>Step 6</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have students swap summaries with a partner</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provide a checklist for peer review (e.g., main idea included, key points covered, concise language)</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lead a class discussion on common issues found and how to improve summaries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allow time for individual refinement based on feedback</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cs typeface="Calibri"/>
              </a:rPr>
              <a:t>remember to adapt the pace and depth based on your students' needs and abilities.</a:t>
            </a: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782932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not shared</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405219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a:t>
            </a:r>
            <a:r>
              <a:rPr lang="en-AU" b="0" i="0" dirty="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b="0" i="0" dirty="0">
              <a:solidFill>
                <a:srgbClr val="333333"/>
              </a:solidFill>
              <a:effectLst/>
              <a:highlight>
                <a:srgbClr val="FFFFFF"/>
              </a:highlight>
              <a:latin typeface="Public Sans" pitchFamily="2" charset="0"/>
            </a:endParaRPr>
          </a:p>
          <a:p>
            <a:endParaRPr lang="en-AU" dirty="0">
              <a:solidFill>
                <a:srgbClr val="333333"/>
              </a:solidFill>
              <a:highlight>
                <a:srgbClr val="FFFFFF"/>
              </a:highlight>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clarify what students are learning and why. </a:t>
            </a:r>
            <a:endParaRPr lang="en-AU" dirty="0"/>
          </a:p>
          <a:p>
            <a:pPr marL="171450" indent="-171450">
              <a:buFont typeface="Public Sans"/>
              <a:buChar char="•"/>
            </a:pPr>
            <a:r>
              <a:rPr lang="en-AU" dirty="0"/>
              <a:t>Learning intentions and success </a:t>
            </a:r>
            <a:r>
              <a:rPr lang="en-AU" dirty="0" err="1"/>
              <a:t>criteriaare</a:t>
            </a:r>
            <a:r>
              <a:rPr lang="en-AU" dirty="0"/>
              <a:t> best co-constructed with students. Adapt the learning intention as required and add matching success criteria.</a:t>
            </a:r>
          </a:p>
          <a:p>
            <a:pPr marL="171450" indent="-171450">
              <a:buFont typeface="Public Sans"/>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r>
              <a:rPr lang="en-AU" dirty="0"/>
              <a:t>.</a:t>
            </a:r>
          </a:p>
          <a:p>
            <a:pPr marL="171450" indent="-171450">
              <a:buFont typeface="Public Sans"/>
              <a:buChar char="•"/>
            </a:pPr>
            <a:r>
              <a:rPr lang="en-AU" dirty="0"/>
              <a:t>LISC is not necessarily presented at the beginning of the lesson. Teacher needs to consider most effectual time to introduce.</a:t>
            </a:r>
          </a:p>
          <a:p>
            <a:pPr marL="171450" indent="-171450">
              <a:buFont typeface="Public Sans"/>
              <a:buChar char="•"/>
            </a:pPr>
            <a:r>
              <a:rPr lang="en-AU" dirty="0"/>
              <a:t>LISC should be revisited during the lesson to support students' evaluation of their learning.</a:t>
            </a:r>
          </a:p>
          <a:p>
            <a:pPr marL="171450" indent="-171450">
              <a:buFont typeface="Public Sans"/>
              <a:buChar cha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Review the success criteria with the class. You may need to revisit these as you progress through the lesson sequence. It is recommended that success criteria be created collaboratively with students to suit individual classes.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342900" indent="-342900">
              <a:buFont typeface="Arial" panose="020B0604020202020204" pitchFamily="34" charset="0"/>
              <a:buChar char="•"/>
            </a:pPr>
            <a:r>
              <a:rPr lang="en-AU" dirty="0">
                <a:latin typeface="Public Sans" pitchFamily="2" charset="77"/>
                <a:cs typeface="Arial" panose="020B0604020202020204" pitchFamily="34" charset="0"/>
              </a:rPr>
              <a:t>identify a range of grammatical structures used in the model text</a:t>
            </a:r>
          </a:p>
          <a:p>
            <a:pPr marL="342900" indent="-342900">
              <a:buFont typeface="Arial" panose="020B0604020202020204" pitchFamily="34" charset="0"/>
              <a:buChar char="•"/>
            </a:pPr>
            <a:r>
              <a:rPr lang="en-AU" dirty="0">
                <a:latin typeface="Public Sans" pitchFamily="2" charset="77"/>
                <a:cs typeface="Arial" panose="020B0604020202020204" pitchFamily="34" charset="0"/>
              </a:rPr>
              <a:t>apply your understanding of grammatical structures by drafting your own sentences.</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defRPr/>
            </a:pPr>
            <a:r>
              <a:rPr lang="en-AU" b="1"/>
              <a:t>Teacher note: </a:t>
            </a:r>
            <a:r>
              <a:rPr lang="en-AU"/>
              <a:t>this slide has been used to identify the grammar in context activities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defTabSz="1219170">
              <a:defRPr/>
            </a:pPr>
            <a:r>
              <a:rPr lang="en-AU"/>
              <a:t>This set of exercises is designed to guide students in practising various grammatical concepts by writing and analysing the model podcast transcript. Students will require a copy of the transcript of the podcast  (which can be found in the resource booklet). It is not expected that students would complete these one after the other. They should be completed when needed and when appropriate for the context of the learning. </a:t>
            </a:r>
            <a:endParaRPr lang="en-AU">
              <a:cs typeface="Calibri" panose="020F0502020204030204"/>
            </a:endParaRPr>
          </a:p>
          <a:p>
            <a:pPr defTabSz="1219170">
              <a:defRPr/>
            </a:pPr>
            <a:endParaRPr lang="en-AU"/>
          </a:p>
          <a:p>
            <a:pPr defTabSz="1219170">
              <a:defRPr/>
            </a:pPr>
            <a:r>
              <a:rPr lang="en-AU"/>
              <a:t>Students will construct simple, declarative, exclamatory, and imperative sentences; use adjectival and adverbial clauses; ensure subject-verb agreement; correctly apply prepositions, articles, and conjunctions; elaborate noun groups; use appropriate verb tenses and modifiers; and practice proper punctuation for citing sources and controlling pace. The goal is to enhance students' understanding and application of these grammar points through practical exercises that also develop the writing skills that build towards their assessment.</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80371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s</a:t>
            </a:r>
            <a:r>
              <a:rPr lang="en-AU" b="0" dirty="0">
                <a:cs typeface="Calibri"/>
              </a:rPr>
              <a:t>tudents will require a copy of the transcript of the podcast to complete this exercise.</a:t>
            </a:r>
          </a:p>
          <a:p>
            <a:pPr defTabSz="1219170">
              <a:defRPr/>
            </a:pPr>
            <a:endParaRPr lang="en-AU" b="1" dirty="0">
              <a:cs typeface="+mn-lt"/>
            </a:endParaRPr>
          </a:p>
          <a:p>
            <a:r>
              <a:rPr lang="en-AU" b="1" dirty="0">
                <a:cs typeface="+mn-lt"/>
              </a:rPr>
              <a:t>Overview</a:t>
            </a:r>
            <a:r>
              <a:rPr lang="en-AU" b="0" dirty="0">
                <a:cs typeface="+mn-lt"/>
              </a:rPr>
              <a:t>: simple declarative sentences allow the composer to convey basic information when clarity is the main requirement. Discuss with students why this would be useful and effective near the start of a podcast, or at other key moments in the podcast.</a:t>
            </a:r>
            <a:br>
              <a:rPr lang="en-AU" b="0" dirty="0">
                <a:cs typeface="+mn-lt"/>
              </a:rPr>
            </a:br>
            <a:br>
              <a:rPr lang="en-AU" b="0" dirty="0">
                <a:cs typeface="+mn-lt"/>
              </a:rPr>
            </a:br>
            <a:r>
              <a:rPr lang="en-AU" b="1" dirty="0"/>
              <a:t>Understanding the grammar: </a:t>
            </a:r>
            <a:r>
              <a:rPr lang="en-AU" b="0" dirty="0"/>
              <a:t>at</a:t>
            </a:r>
            <a:r>
              <a:rPr lang="en-AU" dirty="0"/>
              <a:t> its most basic, a sentence is a group of words that expresses a complete thought. Simple sentences are the building blocks of communication, containing just one independent clause. An independent clause has 2 main parts: a subject (who or what the sentence is about) and a predicate (what the subject is or does). Declarative sentences are one of the 4 basic sentence types (along with interrogative, imperative and exclamatory) and are used to make statements or convey information.</a:t>
            </a:r>
          </a:p>
          <a:p>
            <a:endParaRPr lang="en-AU" dirty="0"/>
          </a:p>
          <a:p>
            <a:r>
              <a:rPr lang="en-AU" dirty="0"/>
              <a:t>To introduce these concepts, teachers might consider </a:t>
            </a:r>
            <a:r>
              <a:rPr lang="en-AU" b="1" dirty="0"/>
              <a:t>connecting learning</a:t>
            </a:r>
            <a:r>
              <a:rPr lang="en-AU" dirty="0"/>
              <a:t> to students' everyday speech patterns. They could ask, 'What's the </a:t>
            </a:r>
            <a:r>
              <a:rPr lang="en-AU" dirty="0">
                <a:highlight>
                  <a:srgbClr val="FFFF00"/>
                </a:highlight>
              </a:rPr>
              <a:t>shortest and clearest </a:t>
            </a:r>
            <a:r>
              <a:rPr lang="en-AU" dirty="0"/>
              <a:t>way you could tell someone what you're listening to?' This could lead to a discussion about how we naturally use simple, declarative sentences in many situations. For </a:t>
            </a:r>
            <a:r>
              <a:rPr lang="en-AU" b="1" dirty="0"/>
              <a:t>sharing learning intentions</a:t>
            </a:r>
            <a:r>
              <a:rPr lang="en-AU" dirty="0"/>
              <a:t>, teachers could state: 'We are learning to identify and create simple, declarative sentences as a foundation for clear communication in podcasts.’</a:t>
            </a:r>
          </a:p>
          <a:p>
            <a:endParaRPr lang="en-AU" dirty="0"/>
          </a:p>
          <a:p>
            <a:r>
              <a:rPr lang="en-AU" dirty="0"/>
              <a:t>For </a:t>
            </a:r>
            <a:r>
              <a:rPr lang="en-AU" b="1" dirty="0"/>
              <a:t>chunking and sequencing</a:t>
            </a:r>
            <a:r>
              <a:rPr lang="en-AU" dirty="0"/>
              <a:t>, teachers might start with the concept of subjects and predicates, using familiar examples before introducing the podcast-specific example. They could then move on to what makes a sentence declarative, discussing how it differs from questions or commands. To </a:t>
            </a:r>
            <a:r>
              <a:rPr lang="en-AU" b="1" dirty="0"/>
              <a:t>check for understanding</a:t>
            </a:r>
            <a:r>
              <a:rPr lang="en-AU" dirty="0"/>
              <a:t>, students could identify subjects and predicates in various simple sentences, both related and unrelated to podcasts.</a:t>
            </a:r>
          </a:p>
          <a:p>
            <a:endParaRPr lang="en-AU" dirty="0"/>
          </a:p>
          <a:p>
            <a:r>
              <a:rPr lang="en-AU" dirty="0"/>
              <a:t>Teachers could employ a </a:t>
            </a:r>
            <a:r>
              <a:rPr lang="en-AU" b="1" dirty="0"/>
              <a:t>gradual release of responsibility</a:t>
            </a:r>
            <a:r>
              <a:rPr lang="en-AU" dirty="0"/>
              <a:t> approach for practice. They might start by modelling how to construct simple, declarative sentences about everyday topics, then shift to podcast-related content. They could guide students in pairs to create simple sentences about their favourite podcasts, ensuring each sentence has a clear subject and predicate and makes a statement. Finally, students could independently write their introductory sentences for a fictional podcast guest.</a:t>
            </a:r>
          </a:p>
          <a:p>
            <a:endParaRPr lang="en-AU" dirty="0"/>
          </a:p>
          <a:p>
            <a:r>
              <a:rPr lang="en-AU" dirty="0"/>
              <a:t>Throughout the lesson, teachers may use </a:t>
            </a:r>
            <a:r>
              <a:rPr lang="en-AU" b="1" dirty="0"/>
              <a:t>effective questioning</a:t>
            </a:r>
            <a:r>
              <a:rPr lang="en-AU" dirty="0"/>
              <a:t> to deepen understanding. They could ask, 'Why might podcast hosts often use simple, declarative sentences at the beginning of an episode?' or 'How does using simple, declarative sentences help listeners understand new information?' Encouraging students to think about the purpose behind the grammar can help them see its relevance to effective communication.</a:t>
            </a:r>
          </a:p>
          <a:p>
            <a:endParaRPr lang="en-AU" dirty="0"/>
          </a:p>
          <a:p>
            <a:r>
              <a:rPr lang="en-AU" dirty="0"/>
              <a:t>To wrap up, teachers might consider having students self-assess their understanding using success criteria such as 'I can identify the subject and predicate in a simple sentence,' and 'I can create a declarative sentence to introduce a podcast topic or guest.'</a:t>
            </a:r>
          </a:p>
          <a:p>
            <a:pPr defTabSz="1219170">
              <a:defRPr/>
            </a:pPr>
            <a:br>
              <a:rPr lang="en-AU" b="0" dirty="0">
                <a:cs typeface="+mn-lt"/>
              </a:rPr>
            </a:br>
            <a:endParaRPr lang="en-AU" b="0" dirty="0">
              <a:cs typeface="Calibri"/>
            </a:endParaRPr>
          </a:p>
          <a:p>
            <a:pPr marL="0" marR="0" lvl="0" indent="0" algn="l" defTabSz="1219170">
              <a:lnSpc>
                <a:spcPct val="100000"/>
              </a:lnSpc>
              <a:spcBef>
                <a:spcPts val="0"/>
              </a:spcBef>
              <a:spcAft>
                <a:spcPts val="0"/>
              </a:spcAft>
              <a:buClrTx/>
              <a:buSzTx/>
              <a:buFontTx/>
              <a:buNone/>
              <a:tabLst/>
              <a:defRPr/>
            </a:pPr>
            <a:endParaRPr lang="en-AU" sz="1200"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90012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s</a:t>
            </a:r>
            <a:r>
              <a:rPr lang="en-AU" b="0" dirty="0">
                <a:cs typeface="Calibri"/>
              </a:rPr>
              <a:t>tudents will require a copy of the transcript of the podcast to complete this exercise.</a:t>
            </a:r>
          </a:p>
          <a:p>
            <a:br>
              <a:rPr lang="en-AU" sz="1200" b="1" dirty="0">
                <a:cs typeface="Calibri"/>
              </a:rPr>
            </a:br>
            <a:r>
              <a:rPr lang="en-AU" b="1" dirty="0"/>
              <a:t>Understanding the grammar: </a:t>
            </a:r>
            <a:r>
              <a:rPr lang="en-AU" b="0" dirty="0"/>
              <a:t>s</a:t>
            </a:r>
            <a:r>
              <a:rPr lang="en-AU" dirty="0"/>
              <a:t>entences can do more than just state facts; they can express emotions and give commands. Exclamatory sentences convey strong feelings or sudden emotions, ending with an exclamation mark. They often begin with 'What' or 'How', but not always. Imperative sentences, on the other hand, give commands, make requests, or offer invitations. They often start with a verb and may not have a visible subject, as the implied subject is usually 'you’.</a:t>
            </a:r>
          </a:p>
          <a:p>
            <a:endParaRPr lang="en-AU" dirty="0"/>
          </a:p>
          <a:p>
            <a:r>
              <a:rPr lang="en-AU" dirty="0"/>
              <a:t>To introduce these concepts, teachers might consider </a:t>
            </a:r>
            <a:r>
              <a:rPr lang="en-AU" b="1" dirty="0"/>
              <a:t>connecting learning</a:t>
            </a:r>
            <a:r>
              <a:rPr lang="en-AU" dirty="0"/>
              <a:t> to students' experiences with different types of speech. They could ask, 'How do you speak differently when you're excited or when you want someone to do something?' This could lead to a discussion about how we naturally use exclamatory and imperative sentences in various situations. For </a:t>
            </a:r>
            <a:r>
              <a:rPr lang="en-AU" b="1" dirty="0"/>
              <a:t>sharing learning intentions</a:t>
            </a:r>
            <a:r>
              <a:rPr lang="en-AU" dirty="0"/>
              <a:t>, teachers could state: 'We are learning to identify and create exclamatory and imperative sentences to add emotion and direction to podcast dialogue.’</a:t>
            </a:r>
          </a:p>
          <a:p>
            <a:endParaRPr lang="en-AU" dirty="0"/>
          </a:p>
          <a:p>
            <a:r>
              <a:rPr lang="en-AU" dirty="0"/>
              <a:t>For </a:t>
            </a:r>
            <a:r>
              <a:rPr lang="en-AU" b="1" dirty="0"/>
              <a:t>chunking and sequencing</a:t>
            </a:r>
            <a:r>
              <a:rPr lang="en-AU" dirty="0"/>
              <a:t>, teachers might start with exclamatory sentences, using everyday examples of expressing surprise or excitement before introducing the podcast-specific example. They could then move on to imperative sentences, discussing how they're used to give instructions or make requests. To </a:t>
            </a:r>
            <a:r>
              <a:rPr lang="en-AU" b="1" dirty="0"/>
              <a:t>check for understanding</a:t>
            </a:r>
            <a:r>
              <a:rPr lang="en-AU" dirty="0"/>
              <a:t>, students could try converting simple declarative sentences into exclamatory or imperative ones, noting how the meaning and tone change.</a:t>
            </a:r>
          </a:p>
          <a:p>
            <a:endParaRPr lang="en-AU" dirty="0"/>
          </a:p>
          <a:p>
            <a:r>
              <a:rPr lang="en-AU" dirty="0"/>
              <a:t>Teachers could employ a </a:t>
            </a:r>
            <a:r>
              <a:rPr lang="en-AU" b="1" dirty="0"/>
              <a:t>gradual release of responsibility</a:t>
            </a:r>
            <a:r>
              <a:rPr lang="en-AU" dirty="0"/>
              <a:t> approach for practice. They might start by modelling how to construct exclamatory and imperative sentences about everyday situations, then shift to podcast-related content. They could guide students in pairs to create exclamatory sentences expressing surprise at podcast content and imperative sentences giving instructions to listeners. Finally, students could independently write their imperative sentences encouraging elaboration, as specified in the task.</a:t>
            </a:r>
          </a:p>
          <a:p>
            <a:endParaRPr lang="en-AU" dirty="0"/>
          </a:p>
          <a:p>
            <a:r>
              <a:rPr lang="en-AU" dirty="0"/>
              <a:t>Throughout the lesson, teachers may use </a:t>
            </a:r>
            <a:r>
              <a:rPr lang="en-AU" b="1" dirty="0"/>
              <a:t>effective questioning</a:t>
            </a:r>
            <a:r>
              <a:rPr lang="en-AU" dirty="0"/>
              <a:t> to deepen understanding. They could ask, 'Why might podcast hosts use exclamatory sentences during an interview?' or 'How do imperative sentences help engage the audience in a podcast?' Encouraging students to think about the purpose behind these sentence types can help them see their relevance to creating engaging podcast dialogue.</a:t>
            </a:r>
          </a:p>
          <a:p>
            <a:endParaRPr lang="en-AU" dirty="0"/>
          </a:p>
          <a:p>
            <a:r>
              <a:rPr lang="en-AU" dirty="0"/>
              <a:t>To wrap up, teachers might consider having students self-assess their understanding using success criteria such as 'I can identify exclamatory and imperative sentences in podcast dialogue,' and 'I can create imperative sentences to encourage elaboration in a podcast conversation.'</a:t>
            </a: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384224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Calibri"/>
              </a:rPr>
              <a:t>students will require a copy of the transcript of the podcast to complete this exercise.</a:t>
            </a:r>
          </a:p>
          <a:p>
            <a:br>
              <a:rPr lang="en-AU" sz="1200" b="1" dirty="0">
                <a:cs typeface="Calibri"/>
              </a:rPr>
            </a:br>
            <a:r>
              <a:rPr lang="en-AU" b="1" dirty="0"/>
              <a:t>Understanding the grammar: </a:t>
            </a:r>
            <a:r>
              <a:rPr lang="en-AU" dirty="0"/>
              <a:t>clauses are groups of words containing a subject and a predicate. Independent clauses can stand alone as complete sentences, while dependent clauses cannot. Adjectival clauses are dependent clauses that modify nouns or pronouns, providing more information about them. Adverbial clauses are dependent clauses that modify verbs, adjectives, or adverbs, often indicating time, place, condition, or manner.</a:t>
            </a:r>
          </a:p>
          <a:p>
            <a:endParaRPr lang="en-AU" dirty="0"/>
          </a:p>
          <a:p>
            <a:r>
              <a:rPr lang="en-AU" dirty="0"/>
              <a:t>To introduce these concepts, teachers might consider </a:t>
            </a:r>
            <a:r>
              <a:rPr lang="en-AU" b="1" dirty="0"/>
              <a:t>connecting learning</a:t>
            </a:r>
            <a:r>
              <a:rPr lang="en-AU" dirty="0"/>
              <a:t> to how we naturally add details to our speech. They could ask, 'How do you give extra information about a person or thing when you're describing it?' or 'How do you explain when or why something happens?' This could lead to a discussion about how we use different types of clauses to elaborate on information. For </a:t>
            </a:r>
            <a:r>
              <a:rPr lang="en-AU" b="1" dirty="0"/>
              <a:t>sharing learning intentions</a:t>
            </a:r>
            <a:r>
              <a:rPr lang="en-AU" dirty="0"/>
              <a:t>, teachers could state: 'We are learning to identify and create adjectival and adverbial clauses to add detailed information to our podcast dialogue.’</a:t>
            </a:r>
          </a:p>
          <a:p>
            <a:endParaRPr lang="en-AU" dirty="0"/>
          </a:p>
          <a:p>
            <a:r>
              <a:rPr lang="en-AU" dirty="0"/>
              <a:t>For </a:t>
            </a:r>
            <a:r>
              <a:rPr lang="en-AU" b="1" dirty="0"/>
              <a:t>chunking and sequencing</a:t>
            </a:r>
            <a:r>
              <a:rPr lang="en-AU" dirty="0"/>
              <a:t>, teachers might start with simple sentences and show how they can be expanded with adjectival clauses. For example, ‘The podcast (which I listened to yesterday) was fascinating.’ They could then introduce adverbial clauses, showing how they add context: ‘I listened to the podcast while I was cooking dinner.’ To </a:t>
            </a:r>
            <a:r>
              <a:rPr lang="en-AU" b="1" dirty="0"/>
              <a:t>check for understanding</a:t>
            </a:r>
            <a:r>
              <a:rPr lang="en-AU" dirty="0"/>
              <a:t>, students could try identifying the main clause and the dependent clause in various sentences, determining whether the dependent clause is adjectival or adverbial.</a:t>
            </a:r>
          </a:p>
          <a:p>
            <a:endParaRPr lang="en-AU" dirty="0"/>
          </a:p>
          <a:p>
            <a:r>
              <a:rPr lang="en-AU" dirty="0"/>
              <a:t>Teachers could employ a </a:t>
            </a:r>
            <a:r>
              <a:rPr lang="en-AU" b="1" dirty="0"/>
              <a:t>gradual release of responsibility</a:t>
            </a:r>
            <a:r>
              <a:rPr lang="en-AU" dirty="0"/>
              <a:t> approach for practice. They might start by modelling how to construct sentences with adjectival and adverbial clauses about everyday topics, then shift to podcast-related content. They could guide students in pairs to expand simple sentences about podcasts by adding adjectival or adverbial clauses. Finally, students could independently write their sentences introducing a podcast guest, incorporating either an adjectival or adverbial clause.</a:t>
            </a:r>
          </a:p>
          <a:p>
            <a:endParaRPr lang="en-AU" dirty="0"/>
          </a:p>
          <a:p>
            <a:r>
              <a:rPr lang="en-AU" dirty="0"/>
              <a:t>Throughout the lesson, teachers may use </a:t>
            </a:r>
            <a:r>
              <a:rPr lang="en-AU" b="1" dirty="0"/>
              <a:t>effective questioning</a:t>
            </a:r>
            <a:r>
              <a:rPr lang="en-AU" dirty="0"/>
              <a:t> to deepen understanding. They could ask, 'How do adjectival clauses help podcast hosts introduce guests more effectively?' or 'Why might a podcast use adverbial clauses when discussing the timing or conditions of events?' Encouraging students to think about the purpose behind these clause types can help them see their relevance to creating informative and engaging podcast content.</a:t>
            </a:r>
          </a:p>
          <a:p>
            <a:endParaRPr lang="en-AU" dirty="0"/>
          </a:p>
          <a:p>
            <a:r>
              <a:rPr lang="en-AU" dirty="0"/>
              <a:t>To wrap up, teachers might consider having students self-assess their understanding using success criteria such as 'I can identify adjectival and adverbial clauses in podcast dialogue,' and 'I can create sentences with adjectival or adverbial clauses to add detail to podcast introductions or explanations.'</a:t>
            </a: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41508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 </a:t>
            </a:r>
            <a:r>
              <a:rPr lang="en-AU" b="0" dirty="0">
                <a:cs typeface="+mn-lt"/>
              </a:rPr>
              <a:t>s</a:t>
            </a:r>
            <a:r>
              <a:rPr lang="en-AU" b="0" dirty="0">
                <a:cs typeface="Calibri"/>
              </a:rPr>
              <a:t>tudents will require a copy of the transcript of the podcast to complete this exercise.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cs typeface="+mn-lt"/>
            </a:endParaRPr>
          </a:p>
          <a:p>
            <a:r>
              <a:rPr lang="en-AU" b="1" dirty="0">
                <a:cs typeface="+mn-lt"/>
              </a:rPr>
              <a:t>Overview: </a:t>
            </a:r>
            <a:r>
              <a:rPr lang="en-AU" b="0" dirty="0">
                <a:cs typeface="+mn-lt"/>
              </a:rPr>
              <a:t>agreement between nouns and verbs is important for the reader to be able to follow meaning clearly. You could explore some non-examples (or incorrect examples) with students to see how incorrect agreement can interfere with the clarity of the sentence.</a:t>
            </a:r>
            <a:br>
              <a:rPr lang="en-AU" b="0" dirty="0">
                <a:cs typeface="+mn-lt"/>
              </a:rPr>
            </a:br>
            <a:br>
              <a:rPr lang="en-AU" b="0" dirty="0">
                <a:cs typeface="+mn-lt"/>
              </a:rPr>
            </a:br>
            <a:r>
              <a:rPr lang="en-AU" b="1" dirty="0"/>
              <a:t>Understanding the grammar: </a:t>
            </a:r>
            <a:r>
              <a:rPr lang="en-AU" dirty="0"/>
              <a:t>agreement in grammar refers to the harmony between different parts of a sentence, particularly between subjects and verbs. In its simplest form, agreement means that singular subjects take singular verbs, and plural subjects take plural verbs. However, agreement also extends to person (first, second, or third) and can involve more complex rules with collective nouns, indefinite pronouns, and compound subjects.</a:t>
            </a:r>
          </a:p>
          <a:p>
            <a:endParaRPr lang="en-AU" dirty="0"/>
          </a:p>
          <a:p>
            <a:r>
              <a:rPr lang="en-AU" dirty="0"/>
              <a:t>To introduce this concept, teachers might consider </a:t>
            </a:r>
            <a:r>
              <a:rPr lang="en-AU" b="1" dirty="0"/>
              <a:t>connecting learning</a:t>
            </a:r>
            <a:r>
              <a:rPr lang="en-AU" dirty="0"/>
              <a:t> to how we naturally speak. They could ask, 'Have you ever heard someone say something that sounded "off" but you couldn't explain why?' This could lead to a discussion about how proper agreement often sounds ‘right’ to our ears, even if we can't articulate the rule. For </a:t>
            </a:r>
            <a:r>
              <a:rPr lang="en-AU" b="1" dirty="0"/>
              <a:t>sharing learning intentions</a:t>
            </a:r>
            <a:r>
              <a:rPr lang="en-AU" dirty="0"/>
              <a:t>, teachers could state: 'We are learning to ensure proper agreement in our sentences to make our podcast dialogue clear and professionally spoken.’</a:t>
            </a:r>
          </a:p>
          <a:p>
            <a:endParaRPr lang="en-AU" dirty="0"/>
          </a:p>
          <a:p>
            <a:r>
              <a:rPr lang="en-AU" dirty="0"/>
              <a:t>For </a:t>
            </a:r>
            <a:r>
              <a:rPr lang="en-AU" b="1" dirty="0"/>
              <a:t>chunking and sequencing</a:t>
            </a:r>
            <a:r>
              <a:rPr lang="en-AU" dirty="0"/>
              <a:t>, teachers might start with simple subject-verb agreement in the present tense (for example, ‘I speak’ vs. ‘He speaks’). They could then progress to past tense agreement, agreement with collective nouns, and finally, more complex cases like agreement with compound subjects. To </a:t>
            </a:r>
            <a:r>
              <a:rPr lang="en-AU" b="1" dirty="0"/>
              <a:t>check for understanding</a:t>
            </a:r>
            <a:r>
              <a:rPr lang="en-AU" dirty="0"/>
              <a:t>, students could identify subjects and verbs in sentences from podcast transcripts and explain why they agree or don't agree.</a:t>
            </a:r>
          </a:p>
          <a:p>
            <a:endParaRPr lang="en-AU" dirty="0"/>
          </a:p>
          <a:p>
            <a:r>
              <a:rPr lang="en-AU" dirty="0"/>
              <a:t>Teachers could employ a </a:t>
            </a:r>
            <a:r>
              <a:rPr lang="en-AU" b="1" dirty="0"/>
              <a:t>gradual release of responsibility</a:t>
            </a:r>
            <a:r>
              <a:rPr lang="en-AU" dirty="0"/>
              <a:t> approach for practice. They might start by modelling how to construct sentences with proper agreement about everyday topics, then shift to podcast-related content. They could guide students in pairs to create sentences about podcast topics, ensuring proper agreement. Finally, students could independently write their sentences about a fictional podcast experience, focusing on subject-verb agreement and incorporating different prepositions.</a:t>
            </a:r>
          </a:p>
          <a:p>
            <a:endParaRPr lang="en-AU" dirty="0"/>
          </a:p>
          <a:p>
            <a:r>
              <a:rPr lang="en-AU" dirty="0"/>
              <a:t>Throughout the lesson, teachers may use </a:t>
            </a:r>
            <a:r>
              <a:rPr lang="en-AU" b="1" dirty="0"/>
              <a:t>effective questioning</a:t>
            </a:r>
            <a:r>
              <a:rPr lang="en-AU" dirty="0"/>
              <a:t> to deepen understanding. They could ask, 'How might incorrect agreement affect a listener's understanding of a podcast?' or 'Why is it particularly important for podcast hosts to model correct agreement?' Encouraging students to think about the impact of agreement on clarity and professionalism can help them see its relevance to creating effective podcast content.</a:t>
            </a:r>
          </a:p>
          <a:p>
            <a:endParaRPr lang="en-AU" dirty="0"/>
          </a:p>
          <a:p>
            <a:r>
              <a:rPr lang="en-AU" dirty="0"/>
              <a:t>To wrap up, teachers might consider having students self-assess their understanding using success criteria such as 'I can identify the subject and verb in a sentence and ensure they agree,' and 'I can create sentences with correct subject-verb agreement to describe podcast experiences.'</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dirty="0">
                <a:cs typeface="+mn-lt"/>
              </a:rPr>
            </a:br>
            <a:br>
              <a:rPr lang="en-AU" dirty="0">
                <a:cs typeface="+mn-lt"/>
              </a:rPr>
            </a:br>
            <a:endParaRPr lang="en-AU" b="0" dirty="0">
              <a:cs typeface="Calibri"/>
            </a:endParaRPr>
          </a:p>
          <a:p>
            <a:pPr defTabSz="1219170">
              <a:defRPr/>
            </a:pP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22011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cs typeface="+mn-lt"/>
              </a:rPr>
              <a:t>Teacher note</a:t>
            </a:r>
            <a:br>
              <a:rPr lang="en-AU" dirty="0">
                <a:cs typeface="+mn-lt"/>
              </a:rPr>
            </a:br>
            <a:br>
              <a:rPr lang="en-AU" dirty="0">
                <a:cs typeface="+mn-lt"/>
              </a:rPr>
            </a:br>
            <a:r>
              <a:rPr lang="en-AU" b="0" dirty="0">
                <a:cs typeface="Calibri"/>
              </a:rPr>
              <a:t>Students will require a copy of the transcript of the podcast to complete this exercise.</a:t>
            </a:r>
          </a:p>
          <a:p>
            <a:pPr defTabSz="1219170">
              <a:defRPr/>
            </a:pPr>
            <a:endParaRPr lang="en-AU" sz="1200" b="1" dirty="0">
              <a:cs typeface="Calibri"/>
            </a:endParaRPr>
          </a:p>
          <a:p>
            <a:pPr algn="l"/>
            <a:r>
              <a:rPr lang="en-AU" b="1" i="0" dirty="0">
                <a:solidFill>
                  <a:srgbClr val="29261B"/>
                </a:solidFill>
                <a:effectLst/>
                <a:latin typeface="Public Sans"/>
              </a:rPr>
              <a:t>Understanding the grammar</a:t>
            </a:r>
            <a:r>
              <a:rPr lang="en-AU" b="0" i="0" dirty="0">
                <a:solidFill>
                  <a:srgbClr val="29261B"/>
                </a:solidFill>
                <a:effectLst/>
                <a:latin typeface="Public Sans"/>
              </a:rPr>
              <a:t>: Articles and conjunctions are small but crucial words in English. Articles (a, an, the) are determiners that specify whether a noun refers to a particular example (definite article 'the') or any example (indefinite articles 'a' and 'an') of something. Conjunctions are connecting words that join words, phrases or clauses. Coordinating conjunctions (and, but, or, so, for, yet, nor) join elements of equal grammatical rank, while subordinating conjunctions (because, although, if, when, and so on) introduce dependent clauses. </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To introduce these concepts, teachers might consider </a:t>
            </a:r>
            <a:r>
              <a:rPr lang="en-AU" b="1" i="0" dirty="0">
                <a:solidFill>
                  <a:srgbClr val="29261B"/>
                </a:solidFill>
                <a:effectLst/>
                <a:latin typeface="Public Sans"/>
              </a:rPr>
              <a:t>connecting learning</a:t>
            </a:r>
            <a:r>
              <a:rPr lang="en-AU" b="0" i="0" dirty="0">
                <a:solidFill>
                  <a:srgbClr val="29261B"/>
                </a:solidFill>
                <a:effectLst/>
                <a:latin typeface="Public Sans"/>
              </a:rPr>
              <a:t> to how we naturally use these words in speech. They could ask, 'How do you make it clear which specific thing you're talking about?' or 'How do you connect different ideas when you're explaining something?' This could lead to a discussion about the role of articles and conjunctions in creating clear, flowing speech. For </a:t>
            </a:r>
            <a:r>
              <a:rPr lang="en-AU" b="1" i="0" dirty="0">
                <a:solidFill>
                  <a:srgbClr val="29261B"/>
                </a:solidFill>
                <a:effectLst/>
                <a:latin typeface="Public Sans"/>
              </a:rPr>
              <a:t>sharing learning intentions</a:t>
            </a:r>
            <a:r>
              <a:rPr lang="en-AU" b="0" i="0" dirty="0">
                <a:solidFill>
                  <a:srgbClr val="29261B"/>
                </a:solidFill>
                <a:effectLst/>
                <a:latin typeface="Public Sans"/>
              </a:rPr>
              <a:t>, teachers could state: 'We are learning to use articles and conjunctions effectively to make our podcast dialogue more precise and well-connected.’</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For </a:t>
            </a:r>
            <a:r>
              <a:rPr lang="en-AU" b="1" i="0" dirty="0">
                <a:solidFill>
                  <a:srgbClr val="29261B"/>
                </a:solidFill>
                <a:effectLst/>
                <a:latin typeface="Public Sans"/>
              </a:rPr>
              <a:t>chunking and sequencing</a:t>
            </a:r>
            <a:r>
              <a:rPr lang="en-AU" b="0" i="0" dirty="0">
                <a:solidFill>
                  <a:srgbClr val="29261B"/>
                </a:solidFill>
                <a:effectLst/>
                <a:latin typeface="Public Sans"/>
              </a:rPr>
              <a:t>, teachers might start with articles, explaining the difference between 'a/an' and 'the'. They could use examples to show how changing the article can change the meaning of a sentence. Then, they could introduce coordinating conjunctions, showing how they connect similar ideas, before moving on to subordinating conjunctions and how they introduce additional information. To </a:t>
            </a:r>
            <a:r>
              <a:rPr lang="en-AU" b="1" i="0" dirty="0">
                <a:solidFill>
                  <a:srgbClr val="29261B"/>
                </a:solidFill>
                <a:effectLst/>
                <a:latin typeface="Public Sans"/>
              </a:rPr>
              <a:t>check for understanding</a:t>
            </a:r>
            <a:r>
              <a:rPr lang="en-AU" b="0" i="0" dirty="0">
                <a:solidFill>
                  <a:srgbClr val="29261B"/>
                </a:solidFill>
                <a:effectLst/>
                <a:latin typeface="Public Sans"/>
              </a:rPr>
              <a:t>, students could try replacing articles or conjunctions in sentences and discussing how the meaning changes.</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Teachers could employ a </a:t>
            </a:r>
            <a:r>
              <a:rPr lang="en-AU" b="1" i="0" dirty="0">
                <a:solidFill>
                  <a:srgbClr val="29261B"/>
                </a:solidFill>
                <a:effectLst/>
                <a:latin typeface="Public Sans"/>
              </a:rPr>
              <a:t>gradual release of responsibility</a:t>
            </a:r>
            <a:r>
              <a:rPr lang="en-AU" b="0" i="0" dirty="0">
                <a:solidFill>
                  <a:srgbClr val="29261B"/>
                </a:solidFill>
                <a:effectLst/>
                <a:latin typeface="Public Sans"/>
              </a:rPr>
              <a:t> approach for practice. They might start by modelling how to use articles and conjunctions effectively in everyday sentences, then shift to podcast-related content. They could guide students in pairs to improve poorly connected sentences from imaginary podcast scripts by adding appropriate conjunctions and articles. Finally, students could independently write their sentences introducing a podcast topic, focusing on using articles and conjunctions for clarity and precision.</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Throughout the lesson, teachers may use </a:t>
            </a:r>
            <a:r>
              <a:rPr lang="en-AU" b="1" i="0" dirty="0">
                <a:solidFill>
                  <a:srgbClr val="29261B"/>
                </a:solidFill>
                <a:effectLst/>
                <a:latin typeface="Public Sans"/>
              </a:rPr>
              <a:t>effective questioning</a:t>
            </a:r>
            <a:r>
              <a:rPr lang="en-AU" b="0" i="0" dirty="0">
                <a:solidFill>
                  <a:srgbClr val="29261B"/>
                </a:solidFill>
                <a:effectLst/>
                <a:latin typeface="Public Sans"/>
              </a:rPr>
              <a:t> to deepen understanding. They could ask, 'How does using "the" instead of "a" change the meaning when introducing a podcast topic?' or 'Why might a podcast host use conjunctions like ‘but’ or ‘however’ when discussing contrasting ideas?' Encouraging students to think about the impact of these words on meaning and flow can help them see their relevance to creating effective podcast content.</a:t>
            </a:r>
          </a:p>
          <a:p>
            <a:pPr algn="l"/>
            <a:endParaRPr lang="en-AU" b="0" i="0" dirty="0">
              <a:solidFill>
                <a:srgbClr val="29261B"/>
              </a:solidFill>
              <a:effectLst/>
              <a:latin typeface="Public Sans"/>
            </a:endParaRPr>
          </a:p>
          <a:p>
            <a:pPr algn="l"/>
            <a:r>
              <a:rPr lang="en-AU" b="0" i="0" dirty="0">
                <a:solidFill>
                  <a:srgbClr val="29261B"/>
                </a:solidFill>
                <a:effectLst/>
                <a:latin typeface="Public Sans"/>
              </a:rPr>
              <a:t>To wrap up, teachers might consider having students self-assess their understanding using success criteria such as 'I can use articles correctly to specify or generalise nouns in podcast introductions,' and 'I can use conjunctions effectively to connect ideas smoothly in podcast explanations.'</a:t>
            </a:r>
          </a:p>
          <a:p>
            <a:br>
              <a:rPr lang="en-AU" b="0" i="0" dirty="0">
                <a:effectLst/>
                <a:latin typeface="Public Sans"/>
              </a:rPr>
            </a:br>
            <a:endParaRPr lang="en-AU" sz="1200"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44995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42308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358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144873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185651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68564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0787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37709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184183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31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51096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072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72913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78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2041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9550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24221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0390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7445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737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52737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285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39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413064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9672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b="0" i="0">
                <a:solidFill>
                  <a:schemeClr val="accent2"/>
                </a:solidFill>
                <a:latin typeface="Public Sans" pitchFamily="2" charset="77"/>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931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02235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92631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96753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164803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80683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1416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663089"/>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This will enable full functionality of the template.</a:t>
            </a: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CHOOSE A SLIDE STYLE FROM </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Home tab</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New Slide</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Choose layout</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If layout goes awry, select Reset</a:t>
            </a: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TEXT</a:t>
            </a:r>
          </a:p>
          <a:p>
            <a:pPr marL="0" indent="0"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There are 5 levels of formatted text available.</a:t>
            </a:r>
          </a:p>
          <a:p>
            <a:pPr marL="0" indent="0"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CHANGE SLIDE BACKGROUND/COLOUR</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Design Menu</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Format Background</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Select colour from palette OR</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Picture or Texture Fill</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Find image </a:t>
            </a: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REPLACE IMAGE IN SHAPE OR ON PAGE</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Right click on image</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Change Picture</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Select your image</a:t>
            </a:r>
          </a:p>
          <a:p>
            <a:pPr marL="0" indent="0"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OR</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Delete the image</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Click on icon</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Find the new image</a:t>
            </a: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TO REPOSITION IMAGE WITHIN SHAPE </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Click on image</a:t>
            </a:r>
          </a:p>
          <a:p>
            <a:pPr marL="239178" indent="-239178" algn="l">
              <a:buFont typeface="+mj-lt"/>
              <a:buAutoNum type="arabicPeriod"/>
            </a:pPr>
            <a:r>
              <a:rPr lang="en-US" sz="800" b="0" i="0" kern="1200" baseline="0" noProof="0" dirty="0">
                <a:solidFill>
                  <a:schemeClr val="bg1">
                    <a:lumMod val="65000"/>
                  </a:schemeClr>
                </a:solidFill>
                <a:latin typeface="Public Sans" pitchFamily="2" charset="77"/>
                <a:ea typeface="+mn-ea"/>
                <a:cs typeface="Arial" panose="020B0604020202020204" pitchFamily="34" charset="0"/>
              </a:rPr>
              <a:t>Picture Format menu</a:t>
            </a:r>
          </a:p>
          <a:p>
            <a:pPr marL="239178" indent="-239178" algn="l">
              <a:buFont typeface="+mj-lt"/>
              <a:buAutoNum type="arabicPeriod"/>
            </a:pPr>
            <a:r>
              <a:rPr lang="en-US" sz="800" b="0" i="0" kern="1200" baseline="0" noProof="0" dirty="0">
                <a:solidFill>
                  <a:schemeClr val="bg1">
                    <a:lumMod val="65000"/>
                  </a:schemeClr>
                </a:solidFill>
                <a:latin typeface="Public Sans" pitchFamily="2" charset="77"/>
                <a:ea typeface="+mn-ea"/>
                <a:cs typeface="Arial" panose="020B0604020202020204" pitchFamily="34" charset="0"/>
              </a:rPr>
              <a:t>Click on Crop button dropdown</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To fit the whole image inside select FIT</a:t>
            </a:r>
          </a:p>
          <a:p>
            <a:pPr marL="239178" indent="-239178" algn="l">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0" i="0" kern="1200" baseline="0" noProof="0" dirty="0">
              <a:solidFill>
                <a:schemeClr val="bg1">
                  <a:lumMod val="65000"/>
                </a:schemeClr>
              </a:solidFill>
              <a:latin typeface="Public Sans" pitchFamily="2" charset="77"/>
              <a:ea typeface="+mn-ea"/>
              <a:cs typeface="Arial" panose="020B0604020202020204" pitchFamily="34" charset="0"/>
            </a:endParaRPr>
          </a:p>
          <a:p>
            <a:pPr marL="163681" indent="-163681" algn="l">
              <a:buFont typeface="+mj-lt"/>
              <a:buNone/>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i="0" kern="1200" baseline="0" noProof="0" dirty="0">
                <a:solidFill>
                  <a:schemeClr val="bg1">
                    <a:lumMod val="65000"/>
                  </a:schemeClr>
                </a:solidFill>
                <a:latin typeface="Public Sans" pitchFamily="2" charset="77"/>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233967415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7" Type="http://schemas.openxmlformats.org/officeDocument/2006/relationships/hyperlink" Target="https://education.nsw.gov.au/about-us/education-data-and-research/cese/publications/research-reports/what-works-best-2020-update/explicit-teaching-driving-learning-and-engagement"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29.xml"/><Relationship Id="rId6" Type="http://schemas.openxmlformats.org/officeDocument/2006/relationships/hyperlink" Target="https://education.nsw.gov.au/teaching-and-learning/curriculum/explicit-teaching/explicit-teaching-strategies" TargetMode="External"/><Relationship Id="rId5" Type="http://schemas.openxmlformats.org/officeDocument/2006/relationships/hyperlink" Target="https://www.edresearch.edu.au/guides-resources/practice-guides/explain-learning-objectives" TargetMode="External"/><Relationship Id="rId4" Type="http://schemas.openxmlformats.org/officeDocument/2006/relationships/hyperlink" Target="https://curriculum.nsw.edu.a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a:xfrm>
            <a:off x="359998" y="360001"/>
            <a:ext cx="9969335" cy="1285438"/>
          </a:xfrm>
        </p:spPr>
        <p:txBody>
          <a:bodyPr/>
          <a:lstStyle/>
          <a:p>
            <a:r>
              <a:rPr lang="en-AU" dirty="0">
                <a:cs typeface="Arial"/>
              </a:rPr>
              <a:t>Year</a:t>
            </a:r>
            <a:r>
              <a:rPr lang="en-AU" dirty="0"/>
              <a:t> 8, Term 2 – transport me to the ‘real’</a:t>
            </a:r>
          </a:p>
        </p:txBody>
      </p:sp>
      <p:sp>
        <p:nvSpPr>
          <p:cNvPr id="7" name="Text Placeholder 6">
            <a:extLst>
              <a:ext uri="{FF2B5EF4-FFF2-40B4-BE49-F238E27FC236}">
                <a16:creationId xmlns:a16="http://schemas.microsoft.com/office/drawing/2014/main" id="{A9F2C521-17E8-A120-76F6-E77B2A78F3C2}"/>
              </a:ext>
            </a:extLst>
          </p:cNvPr>
          <p:cNvSpPr>
            <a:spLocks noGrp="1"/>
          </p:cNvSpPr>
          <p:nvPr>
            <p:ph type="body" sz="quarter" idx="15"/>
          </p:nvPr>
        </p:nvSpPr>
        <p:spPr>
          <a:xfrm>
            <a:off x="359997" y="2357168"/>
            <a:ext cx="9969336" cy="855102"/>
          </a:xfrm>
        </p:spPr>
        <p:txBody>
          <a:bodyPr vert="horz" lIns="0" tIns="0" rIns="0" bIns="0" rtlCol="0" anchor="t">
            <a:noAutofit/>
          </a:bodyPr>
          <a:lstStyle/>
          <a:p>
            <a:r>
              <a:rPr lang="en-AU" dirty="0">
                <a:latin typeface="Public Sans" pitchFamily="2" charset="77"/>
                <a:cs typeface="Arial"/>
              </a:rPr>
              <a:t>Phase 1, Core text 1 – Short &amp; Curly podcast – BITE – Family Sacrifices transcript  – PowerPoint   </a:t>
            </a:r>
          </a:p>
          <a:p>
            <a:endParaRPr lang="en-AU" dirty="0">
              <a:latin typeface="Public Sans" pitchFamily="2" charset="77"/>
              <a:cs typeface="Arial"/>
            </a:endParaRPr>
          </a:p>
        </p:txBody>
      </p:sp>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r>
              <a:rPr lang="en-US" dirty="0"/>
              <a:t>NSW Department of Education</a:t>
            </a:r>
            <a:endParaRPr lang="en-AU" dirty="0"/>
          </a:p>
        </p:txBody>
      </p:sp>
      <p:pic>
        <p:nvPicPr>
          <p:cNvPr id="9" name="Picture Placeholder 8">
            <a:extLst>
              <a:ext uri="{FF2B5EF4-FFF2-40B4-BE49-F238E27FC236}">
                <a16:creationId xmlns:a16="http://schemas.microsoft.com/office/drawing/2014/main" id="{17EE13F1-C451-2289-996F-496431E4876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3924000"/>
            <a:ext cx="12192000" cy="2934000"/>
          </a:xfrm>
        </p:spPr>
      </p:pic>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Elaborated noun groups</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Grammar in context 6 - being more informative with noun groups</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2786340"/>
          </a:xfrm>
        </p:spPr>
        <p:txBody>
          <a:bodyPr vert="horz" wrap="square" lIns="0" tIns="0" rIns="0" bIns="0" rtlCol="0" anchor="t">
            <a:spAutoFit/>
          </a:bodyPr>
          <a:lstStyle/>
          <a:p>
            <a:r>
              <a:rPr lang="en-AU" sz="1600" b="1" dirty="0">
                <a:solidFill>
                  <a:schemeClr val="tx2"/>
                </a:solidFill>
                <a:latin typeface="+mj-lt"/>
                <a:cs typeface="Arial"/>
              </a:rPr>
              <a:t>Matt: ‘One of the oldest questions in philosophy is about what makes a life worth living.’</a:t>
            </a:r>
          </a:p>
          <a:p>
            <a:pPr marL="285750" indent="-285750">
              <a:buFont typeface="Arial" panose="020B0604020202020204" pitchFamily="34" charset="0"/>
              <a:buChar char="•"/>
            </a:pPr>
            <a:r>
              <a:rPr lang="en-AU" sz="1600" b="1" dirty="0">
                <a:latin typeface="+mj-lt"/>
                <a:cs typeface="Arial"/>
              </a:rPr>
              <a:t>Elaborated noun groups</a:t>
            </a:r>
            <a:r>
              <a:rPr lang="en-AU" sz="1600" dirty="0">
                <a:cs typeface="Arial"/>
              </a:rPr>
              <a:t>: groups of words that expand a noun by adding descriptive details. In this example the elaborated noun group </a:t>
            </a:r>
            <a:r>
              <a:rPr lang="en-AU" sz="1600" b="1" dirty="0">
                <a:solidFill>
                  <a:schemeClr val="tx2"/>
                </a:solidFill>
                <a:latin typeface="+mj-lt"/>
                <a:cs typeface="Arial"/>
              </a:rPr>
              <a:t>‘one of the oldest’ </a:t>
            </a:r>
            <a:r>
              <a:rPr lang="en-AU" sz="1600" dirty="0">
                <a:cs typeface="Arial"/>
              </a:rPr>
              <a:t>and</a:t>
            </a:r>
            <a:r>
              <a:rPr lang="en-AU" sz="1600" dirty="0">
                <a:solidFill>
                  <a:schemeClr val="tx2"/>
                </a:solidFill>
                <a:cs typeface="Arial"/>
              </a:rPr>
              <a:t> </a:t>
            </a:r>
            <a:r>
              <a:rPr lang="en-AU" sz="1600" b="1" dirty="0">
                <a:solidFill>
                  <a:schemeClr val="tx2"/>
                </a:solidFill>
                <a:latin typeface="+mj-lt"/>
                <a:cs typeface="Arial"/>
              </a:rPr>
              <a:t>‘in philosophy’ </a:t>
            </a:r>
            <a:r>
              <a:rPr lang="en-AU" sz="1600" dirty="0">
                <a:cs typeface="Arial"/>
              </a:rPr>
              <a:t>adds descriptive details to the noun </a:t>
            </a:r>
            <a:r>
              <a:rPr lang="en-AU" sz="1600" b="1" dirty="0">
                <a:solidFill>
                  <a:schemeClr val="tx2"/>
                </a:solidFill>
                <a:latin typeface="+mj-lt"/>
                <a:cs typeface="Arial"/>
              </a:rPr>
              <a:t>‘question.’</a:t>
            </a:r>
          </a:p>
          <a:p>
            <a:r>
              <a:rPr lang="en-AU" sz="1600" b="1" dirty="0">
                <a:solidFill>
                  <a:schemeClr val="tx2"/>
                </a:solidFill>
                <a:latin typeface="+mj-lt"/>
                <a:cs typeface="Arial"/>
              </a:rPr>
              <a:t>Your turn</a:t>
            </a:r>
          </a:p>
          <a:p>
            <a:pPr marL="342900" indent="-342900">
              <a:buFont typeface="+mj-lt"/>
              <a:buAutoNum type="arabicPeriod"/>
            </a:pPr>
            <a:r>
              <a:rPr lang="en-AU" sz="1600" dirty="0">
                <a:cs typeface="Arial"/>
              </a:rPr>
              <a:t>Can you find an example of another sentence with an elaborated noun group in the transcript of the podcast?</a:t>
            </a:r>
          </a:p>
          <a:p>
            <a:pPr marL="342900" indent="-342900">
              <a:buFont typeface="+mj-lt"/>
              <a:buAutoNum type="arabicPeriod"/>
            </a:pPr>
            <a:r>
              <a:rPr lang="en-AU" sz="1600" dirty="0">
                <a:cs typeface="Arial"/>
              </a:rPr>
              <a:t>As a host, write 2 sentences describing a topic you will be discussing using elaborated noun groups.</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75490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Modal verbs</a:t>
            </a: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Grammar in context 7 – expressing your certainty of something</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181512" cy="3155672"/>
          </a:xfrm>
        </p:spPr>
        <p:txBody>
          <a:bodyPr vert="horz" wrap="square" lIns="0" tIns="0" rIns="0" bIns="0" rtlCol="0" anchor="t">
            <a:spAutoFit/>
          </a:bodyPr>
          <a:lstStyle/>
          <a:p>
            <a:r>
              <a:rPr lang="en-AU" sz="1600" b="1" dirty="0">
                <a:solidFill>
                  <a:schemeClr val="tx2"/>
                </a:solidFill>
                <a:latin typeface="+mj-lt"/>
                <a:cs typeface="Arial"/>
              </a:rPr>
              <a:t>Matt: ‘They might be helpful to think about here.’</a:t>
            </a:r>
          </a:p>
          <a:p>
            <a:pPr marL="285750" indent="-285750">
              <a:buFont typeface="Arial" panose="020B0604020202020204" pitchFamily="34" charset="0"/>
              <a:buChar char="•"/>
            </a:pPr>
            <a:r>
              <a:rPr lang="en-AU" sz="1600" b="1" dirty="0">
                <a:latin typeface="+mj-lt"/>
                <a:cs typeface="Arial"/>
              </a:rPr>
              <a:t>Modal verbs</a:t>
            </a:r>
            <a:r>
              <a:rPr lang="en-AU" sz="1600" dirty="0">
                <a:cs typeface="Arial"/>
              </a:rPr>
              <a:t>: expressing likelihood, possibility, certainty, ability, permission or obligation (for example can, </a:t>
            </a:r>
            <a:r>
              <a:rPr lang="en-AU" sz="1600" b="1" dirty="0">
                <a:solidFill>
                  <a:schemeClr val="tx2"/>
                </a:solidFill>
                <a:latin typeface="+mj-lt"/>
                <a:cs typeface="Arial"/>
              </a:rPr>
              <a:t>‘might’</a:t>
            </a:r>
            <a:r>
              <a:rPr lang="en-AU" sz="1600" dirty="0">
                <a:solidFill>
                  <a:schemeClr val="tx2"/>
                </a:solidFill>
                <a:cs typeface="Arial"/>
              </a:rPr>
              <a:t>,</a:t>
            </a:r>
            <a:r>
              <a:rPr lang="en-AU" sz="1600" b="1" dirty="0">
                <a:solidFill>
                  <a:schemeClr val="tx2"/>
                </a:solidFill>
                <a:latin typeface="+mj-lt"/>
                <a:cs typeface="Arial"/>
              </a:rPr>
              <a:t> </a:t>
            </a:r>
            <a:r>
              <a:rPr lang="en-AU" sz="1600" dirty="0">
                <a:cs typeface="Arial"/>
              </a:rPr>
              <a:t>could, should).​</a:t>
            </a:r>
          </a:p>
          <a:p>
            <a:r>
              <a:rPr lang="en-AU" sz="1600" b="1" dirty="0">
                <a:solidFill>
                  <a:schemeClr val="tx2"/>
                </a:solidFill>
                <a:latin typeface="+mj-lt"/>
                <a:cs typeface="Arial"/>
              </a:rPr>
              <a:t>Your turn</a:t>
            </a:r>
          </a:p>
          <a:p>
            <a:pPr marL="342900" indent="-342900">
              <a:buFont typeface="+mj-lt"/>
              <a:buAutoNum type="arabicPeriod"/>
            </a:pPr>
            <a:r>
              <a:rPr lang="en-AU" sz="1600" dirty="0">
                <a:cs typeface="Arial"/>
              </a:rPr>
              <a:t>Can you find an example of another sentence with verb modifiers in the transcript of the podcast?</a:t>
            </a:r>
          </a:p>
          <a:p>
            <a:pPr marL="342900" indent="-342900">
              <a:buFont typeface="+mj-lt"/>
              <a:buAutoNum type="arabicPeriod"/>
            </a:pPr>
            <a:r>
              <a:rPr lang="en-AU" sz="1600" dirty="0">
                <a:cs typeface="Arial"/>
              </a:rPr>
              <a:t>As a host, write 2 sentences using the modal verbs ‘could’ or ‘should’ describing how exciting the interview will be on the episode.</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72780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Public Sans" pitchFamily="2" charset="77"/>
                <a:cs typeface="Arial"/>
              </a:rPr>
              <a:t>How to summarise</a:t>
            </a:r>
            <a:endParaRPr lang="en-US" dirty="0"/>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7281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How to write a summary </a:t>
            </a:r>
            <a:r>
              <a:rPr lang="en-AU" dirty="0">
                <a:solidFill>
                  <a:schemeClr val="bg1"/>
                </a:solidFill>
                <a:latin typeface="Public Sans" pitchFamily="2" charset="77"/>
                <a:cs typeface="Arial"/>
              </a:rPr>
              <a:t>(1)</a:t>
            </a:r>
            <a:endParaRPr lang="en-US" dirty="0">
              <a:solidFill>
                <a:schemeClr val="bg1"/>
              </a:solidFill>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Steps 1–2</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2940228"/>
          </a:xfrm>
        </p:spPr>
        <p:txBody>
          <a:bodyPr vert="horz" wrap="square" lIns="0" tIns="0" rIns="0" bIns="0" rtlCol="0" anchor="t">
            <a:spAutoFit/>
          </a:bodyPr>
          <a:lstStyle/>
          <a:p>
            <a:pPr marL="342900" indent="-342900">
              <a:buFont typeface="+mj-lt"/>
              <a:buAutoNum type="arabicPeriod"/>
            </a:pPr>
            <a:r>
              <a:rPr lang="en-AU" sz="1600" b="1" dirty="0">
                <a:solidFill>
                  <a:schemeClr val="tx2"/>
                </a:solidFill>
                <a:latin typeface="+mj-lt"/>
                <a:cs typeface="Arial"/>
              </a:rPr>
              <a:t>Listen to the entire podcast or read the entire transcript carefully  </a:t>
            </a:r>
          </a:p>
          <a:p>
            <a:pPr marL="285750" indent="-285750">
              <a:buFont typeface="Arial" panose="020B0604020202020204" pitchFamily="34" charset="0"/>
              <a:buChar char="•"/>
            </a:pPr>
            <a:r>
              <a:rPr lang="en-AU" sz="1600" dirty="0">
                <a:cs typeface="Arial"/>
              </a:rPr>
              <a:t>Pay attention to the main topic and key points.</a:t>
            </a:r>
          </a:p>
          <a:p>
            <a:pPr marL="285750" indent="-285750">
              <a:buFont typeface="Arial" panose="020B0604020202020204" pitchFamily="34" charset="0"/>
              <a:buChar char="•"/>
            </a:pPr>
            <a:r>
              <a:rPr lang="en-AU" sz="1600" dirty="0">
                <a:cs typeface="Arial"/>
              </a:rPr>
              <a:t>Note down important names and concepts.</a:t>
            </a:r>
          </a:p>
          <a:p>
            <a:pPr marL="342900" indent="-342900">
              <a:buFont typeface="+mj-lt"/>
              <a:buAutoNum type="arabicPeriod" startAt="2"/>
            </a:pPr>
            <a:r>
              <a:rPr lang="en-AU" sz="1600" b="1" dirty="0">
                <a:solidFill>
                  <a:schemeClr val="tx2"/>
                </a:solidFill>
                <a:latin typeface="+mj-lt"/>
                <a:cs typeface="Arial"/>
              </a:rPr>
              <a:t>Identify the main idea</a:t>
            </a:r>
          </a:p>
          <a:p>
            <a:pPr marL="285750" indent="-285750">
              <a:buFont typeface="Arial" panose="020B0604020202020204" pitchFamily="34" charset="0"/>
              <a:buChar char="•"/>
            </a:pPr>
            <a:r>
              <a:rPr lang="en-AU" sz="1600" dirty="0">
                <a:cs typeface="Arial"/>
              </a:rPr>
              <a:t>What is the central question or topic?</a:t>
            </a:r>
          </a:p>
          <a:p>
            <a:pPr marL="285750" indent="-285750">
              <a:buFont typeface="Arial" panose="020B0604020202020204" pitchFamily="34" charset="0"/>
              <a:buChar char="•"/>
            </a:pPr>
            <a:r>
              <a:rPr lang="en-AU" sz="1600" dirty="0">
                <a:cs typeface="Arial"/>
              </a:rPr>
              <a:t>In this case: ‘How much should a family sacrifice for one person's dreams or goals?’</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19399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How to write a summary </a:t>
            </a:r>
            <a:r>
              <a:rPr lang="en-AU" dirty="0">
                <a:solidFill>
                  <a:schemeClr val="bg1"/>
                </a:solidFill>
                <a:latin typeface="Public Sans" pitchFamily="2" charset="77"/>
                <a:cs typeface="Arial"/>
              </a:rPr>
              <a:t>(2)</a:t>
            </a:r>
            <a:endParaRPr lang="en-US" dirty="0">
              <a:solidFill>
                <a:schemeClr val="bg1"/>
              </a:solidFill>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Steps 3–4</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93453" y="1620000"/>
            <a:ext cx="11450547" cy="4356001"/>
          </a:xfrm>
        </p:spPr>
        <p:txBody>
          <a:bodyPr vert="horz" wrap="square" lIns="0" tIns="0" rIns="0" bIns="0" rtlCol="0" anchor="t">
            <a:spAutoFit/>
          </a:bodyPr>
          <a:lstStyle/>
          <a:p>
            <a:pPr marL="342900" indent="-342900">
              <a:buFont typeface="+mj-lt"/>
              <a:buAutoNum type="arabicPeriod" startAt="3"/>
            </a:pPr>
            <a:r>
              <a:rPr lang="en-AU" sz="1600" b="1" dirty="0">
                <a:solidFill>
                  <a:schemeClr val="tx2"/>
                </a:solidFill>
                <a:latin typeface="+mj-lt"/>
                <a:cs typeface="Arial"/>
              </a:rPr>
              <a:t>List key points</a:t>
            </a:r>
          </a:p>
          <a:p>
            <a:pPr marL="285750" indent="-285750">
              <a:buFont typeface="Arial" panose="020B0604020202020204" pitchFamily="34" charset="0"/>
              <a:buChar char="•"/>
            </a:pPr>
            <a:r>
              <a:rPr lang="en-AU" sz="1600" dirty="0">
                <a:cs typeface="Arial"/>
              </a:rPr>
              <a:t>Molly's dad wants to become Prime Minister of Denmark.</a:t>
            </a:r>
          </a:p>
          <a:p>
            <a:pPr marL="285750" indent="-285750">
              <a:buFont typeface="Arial" panose="020B0604020202020204" pitchFamily="34" charset="0"/>
              <a:buChar char="•"/>
            </a:pPr>
            <a:r>
              <a:rPr lang="en-AU" sz="1600" dirty="0">
                <a:cs typeface="Arial"/>
              </a:rPr>
              <a:t>The family is moving, affecting Molly's life and career.</a:t>
            </a:r>
          </a:p>
          <a:p>
            <a:pPr marL="285750" indent="-285750">
              <a:buFont typeface="Arial" panose="020B0604020202020204" pitchFamily="34" charset="0"/>
              <a:buChar char="•"/>
            </a:pPr>
            <a:r>
              <a:rPr lang="en-AU" sz="1600" dirty="0">
                <a:cs typeface="Arial"/>
              </a:rPr>
              <a:t>Philosophers' views on what makes a good life:</a:t>
            </a:r>
          </a:p>
          <a:p>
            <a:pPr marL="702900" lvl="4" indent="-342900">
              <a:buFont typeface="Helvetica" pitchFamily="2" charset="0"/>
              <a:buChar char="–"/>
            </a:pPr>
            <a:r>
              <a:rPr lang="en-AU" sz="1600" dirty="0">
                <a:cs typeface="Arial"/>
              </a:rPr>
              <a:t>Greek: flourishing and being your best self</a:t>
            </a:r>
          </a:p>
          <a:p>
            <a:pPr marL="702900" lvl="4" indent="-342900">
              <a:buFont typeface="Helvetica" pitchFamily="2" charset="0"/>
              <a:buChar char="–"/>
            </a:pPr>
            <a:r>
              <a:rPr lang="en-AU" sz="1600" dirty="0">
                <a:cs typeface="Arial"/>
              </a:rPr>
              <a:t>Chinese: harmony within oneself and with others.</a:t>
            </a:r>
          </a:p>
          <a:p>
            <a:pPr marL="342900" indent="-342900">
              <a:buFont typeface="+mj-lt"/>
              <a:buAutoNum type="arabicPeriod" startAt="4"/>
            </a:pPr>
            <a:r>
              <a:rPr lang="en-AU" sz="1600" b="1" dirty="0">
                <a:solidFill>
                  <a:schemeClr val="tx2"/>
                </a:solidFill>
                <a:latin typeface="+mj-lt"/>
                <a:cs typeface="Arial"/>
              </a:rPr>
              <a:t>Organise information</a:t>
            </a:r>
          </a:p>
          <a:p>
            <a:pPr marL="285750" indent="-285750">
              <a:buFont typeface="Arial" panose="020B0604020202020204" pitchFamily="34" charset="0"/>
              <a:buChar char="•"/>
            </a:pPr>
            <a:r>
              <a:rPr lang="en-AU" sz="1600" dirty="0">
                <a:cs typeface="Arial"/>
              </a:rPr>
              <a:t>Group related ideas together.</a:t>
            </a:r>
          </a:p>
          <a:p>
            <a:pPr marL="285750" indent="-285750">
              <a:buFont typeface="Arial" panose="020B0604020202020204" pitchFamily="34" charset="0"/>
              <a:buChar char="•"/>
            </a:pPr>
            <a:r>
              <a:rPr lang="en-AU" sz="1600" dirty="0">
                <a:cs typeface="Arial"/>
              </a:rPr>
              <a:t>Arrange points in a logical order.</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00236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How to write a summary </a:t>
            </a:r>
            <a:r>
              <a:rPr lang="en-AU" dirty="0">
                <a:solidFill>
                  <a:schemeClr val="bg1"/>
                </a:solidFill>
                <a:latin typeface="Public Sans" pitchFamily="2" charset="77"/>
                <a:cs typeface="Arial"/>
              </a:rPr>
              <a:t>(3)</a:t>
            </a:r>
            <a:endParaRPr lang="en-US" dirty="0">
              <a:solidFill>
                <a:schemeClr val="bg1"/>
              </a:solidFill>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Steps 5–6</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87453" y="1570172"/>
            <a:ext cx="11410537" cy="4509889"/>
          </a:xfrm>
        </p:spPr>
        <p:txBody>
          <a:bodyPr vert="horz" wrap="square" lIns="0" tIns="0" rIns="0" bIns="0" rtlCol="0" anchor="t">
            <a:spAutoFit/>
          </a:bodyPr>
          <a:lstStyle/>
          <a:p>
            <a:pPr marL="342900" indent="-342900">
              <a:buFont typeface="+mj-lt"/>
              <a:buAutoNum type="arabicPeriod" startAt="5"/>
            </a:pPr>
            <a:r>
              <a:rPr lang="en-AU" sz="1600" b="1" dirty="0">
                <a:solidFill>
                  <a:schemeClr val="tx2"/>
                </a:solidFill>
                <a:latin typeface="+mj-lt"/>
                <a:cs typeface="Arial"/>
              </a:rPr>
              <a:t>Write your summary</a:t>
            </a:r>
          </a:p>
          <a:p>
            <a:pPr marL="285750" indent="-285750">
              <a:buFont typeface="Arial" panose="020B0604020202020204" pitchFamily="34" charset="0"/>
              <a:buChar char="•"/>
            </a:pPr>
            <a:r>
              <a:rPr lang="en-AU" sz="1600" dirty="0">
                <a:cs typeface="Arial"/>
              </a:rPr>
              <a:t>Start with a sentence introducing the main idea.</a:t>
            </a:r>
          </a:p>
          <a:p>
            <a:pPr marL="285750" indent="-285750">
              <a:buFont typeface="Arial" panose="020B0604020202020204" pitchFamily="34" charset="0"/>
              <a:buChar char="•"/>
            </a:pPr>
            <a:r>
              <a:rPr lang="en-AU" sz="1600" dirty="0">
                <a:cs typeface="Arial"/>
              </a:rPr>
              <a:t>Include only the most important details.</a:t>
            </a:r>
          </a:p>
          <a:p>
            <a:pPr marL="285750" indent="-285750">
              <a:buFont typeface="Arial" panose="020B0604020202020204" pitchFamily="34" charset="0"/>
              <a:buChar char="•"/>
            </a:pPr>
            <a:r>
              <a:rPr lang="en-AU" sz="1600" dirty="0">
                <a:cs typeface="Arial"/>
              </a:rPr>
              <a:t>Use your own words, do not copy directly</a:t>
            </a:r>
          </a:p>
          <a:p>
            <a:pPr marL="342900" indent="-342900">
              <a:buFont typeface="+mj-lt"/>
              <a:buAutoNum type="arabicPeriod" startAt="6"/>
            </a:pPr>
            <a:r>
              <a:rPr lang="en-AU" sz="1600" b="1" dirty="0">
                <a:solidFill>
                  <a:schemeClr val="tx2"/>
                </a:solidFill>
                <a:latin typeface="+mj-lt"/>
                <a:cs typeface="Arial"/>
              </a:rPr>
              <a:t>Review and refine</a:t>
            </a:r>
          </a:p>
          <a:p>
            <a:pPr marL="285750" indent="-285750">
              <a:buFont typeface="Arial" panose="020B0604020202020204" pitchFamily="34" charset="0"/>
              <a:buChar char="•"/>
            </a:pPr>
            <a:r>
              <a:rPr lang="en-AU" sz="1600" dirty="0">
                <a:cs typeface="Arial"/>
              </a:rPr>
              <a:t>Check that you've covered the main points.</a:t>
            </a:r>
          </a:p>
          <a:p>
            <a:pPr marL="285750" indent="-285750">
              <a:buFont typeface="Arial" panose="020B0604020202020204" pitchFamily="34" charset="0"/>
              <a:buChar char="•"/>
            </a:pPr>
            <a:r>
              <a:rPr lang="en-AU" sz="1600" dirty="0">
                <a:cs typeface="Arial"/>
              </a:rPr>
              <a:t>Ensure your summary is clear and concise.</a:t>
            </a:r>
          </a:p>
          <a:p>
            <a:pPr marL="285750" indent="-285750">
              <a:buFont typeface="Arial" panose="020B0604020202020204" pitchFamily="34" charset="0"/>
              <a:buChar char="•"/>
            </a:pPr>
            <a:r>
              <a:rPr lang="en-AU" sz="1600" dirty="0">
                <a:cs typeface="Arial"/>
              </a:rPr>
              <a:t>Remove any unnecessary details or repetition.</a:t>
            </a:r>
          </a:p>
          <a:p>
            <a:r>
              <a:rPr lang="en-AU" sz="1600" b="1" dirty="0">
                <a:solidFill>
                  <a:schemeClr val="tx2"/>
                </a:solidFill>
                <a:latin typeface="+mj-lt"/>
                <a:cs typeface="Arial"/>
              </a:rPr>
              <a:t>Remember: A good summary captures the essence of the original without including every detail.</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15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77237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Public Sans" pitchFamily="2" charset="77"/>
                <a:cs typeface="Arial"/>
              </a:rPr>
              <a:t>References</a:t>
            </a:r>
            <a:endParaRPr lang="en-US" dirty="0">
              <a:latin typeface="Public Sans" pitchFamily="2" charset="77"/>
              <a:cs typeface="Arial"/>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lIns="91440" tIns="45720" rIns="91440" bIns="45720" anchor="t">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Public Sans" pitchFamily="2" charset="77"/>
                <a:cs typeface="Aria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endParaRPr lang="en-AU" sz="1200" u="none" strike="noStrike" kern="1200" cap="none" spc="0" normalizeH="0" baseline="0" noProof="0" dirty="0">
              <a:ln>
                <a:noFill/>
              </a:ln>
              <a:solidFill>
                <a:srgbClr val="FFFFFF"/>
              </a:solidFill>
              <a:effectLst/>
              <a:uLnTx/>
              <a:uFillTx/>
              <a:latin typeface="Public Sans" pitchFamily="2" charset="77"/>
              <a:cs typeface="Arial"/>
            </a:endParaRPr>
          </a:p>
          <a:p>
            <a:pPr defTabSz="609585">
              <a:lnSpc>
                <a:spcPct val="150000"/>
              </a:lnSpc>
              <a:spcAft>
                <a:spcPts val="600"/>
              </a:spcAft>
              <a:defRPr/>
            </a:pPr>
            <a:r>
              <a:rPr kumimoji="0" lang="en-AU" sz="1200" u="none" strike="noStrike" kern="1200" cap="none" spc="0" normalizeH="0" baseline="0" noProof="0" dirty="0">
                <a:ln>
                  <a:noFill/>
                </a:ln>
                <a:solidFill>
                  <a:srgbClr val="FFFFFF"/>
                </a:solidFill>
                <a:effectLst/>
                <a:uLnTx/>
                <a:uFillTx/>
                <a:latin typeface="Public Sans" pitchFamily="2" charset="77"/>
                <a:cs typeface="Arial"/>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Public Sans" pitchFamily="2" charset="77"/>
                <a:cs typeface="Arial"/>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Public Sans" pitchFamily="2" charset="77"/>
                <a:cs typeface="Arial"/>
              </a:rPr>
              <a:t>.</a:t>
            </a:r>
            <a:r>
              <a:rPr lang="en-AU" sz="1200" dirty="0">
                <a:solidFill>
                  <a:srgbClr val="FFFFFF"/>
                </a:solidFill>
                <a:latin typeface="Public Sans" pitchFamily="2" charset="77"/>
                <a:cs typeface="Arial"/>
              </a:rPr>
              <a:t> </a:t>
            </a:r>
            <a:endParaRPr lang="en-AU" sz="1200" u="none" strike="noStrike" kern="1200" cap="none" spc="0" normalizeH="0" baseline="0" noProof="0" dirty="0">
              <a:ln>
                <a:noFill/>
              </a:ln>
              <a:solidFill>
                <a:srgbClr val="FFFFFF"/>
              </a:solidFill>
              <a:effectLst/>
              <a:uLnTx/>
              <a:uFillTx/>
              <a:latin typeface="Public Sans" pitchFamily="2" charset="77"/>
              <a:cs typeface="Arial"/>
            </a:endParaRP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Public Sans" pitchFamily="2" charset="77"/>
                <a:cs typeface="Arial"/>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Public Sans" pitchFamily="2" charset="77"/>
                <a:cs typeface="Arial"/>
                <a:hlinkClick r:id="rId3">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Public Sans" pitchFamily="2" charset="77"/>
                <a:cs typeface="Arial"/>
              </a:rPr>
              <a:t> </a:t>
            </a:r>
            <a:r>
              <a:rPr kumimoji="0" lang="en-AU" sz="1200" u="none" strike="noStrike" kern="1200" cap="none" spc="0" normalizeH="0" baseline="0" noProof="0" dirty="0">
                <a:ln>
                  <a:noFill/>
                </a:ln>
                <a:solidFill>
                  <a:srgbClr val="FFFFFF"/>
                </a:solidFill>
                <a:effectLst/>
                <a:uLnTx/>
                <a:uFillTx/>
                <a:latin typeface="Public Sans" pitchFamily="2" charset="77"/>
                <a:cs typeface="Arial"/>
              </a:rPr>
              <a:t>and the NSW Curriculum website </a:t>
            </a:r>
            <a:r>
              <a:rPr kumimoji="0" lang="en-AU" sz="1200" u="none" strike="noStrike" kern="1200" cap="none" spc="0" normalizeH="0" baseline="0" noProof="0" dirty="0">
                <a:ln>
                  <a:noFill/>
                </a:ln>
                <a:solidFill>
                  <a:srgbClr val="CBEDFD"/>
                </a:solidFill>
                <a:effectLst/>
                <a:uLnTx/>
                <a:uFillTx/>
                <a:latin typeface="Public Sans" pitchFamily="2" charset="77"/>
                <a:cs typeface="Arial"/>
                <a:hlinkClick r:id="rId4">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Public Sans" pitchFamily="2" charset="77"/>
                <a:cs typeface="Arial"/>
              </a:rPr>
              <a:t>.</a:t>
            </a:r>
            <a:endParaRPr lang="en-AU" sz="1200" u="none" strike="noStrike" kern="1200" cap="none" spc="0" normalizeH="0" baseline="0" noProof="0" dirty="0">
              <a:ln>
                <a:noFill/>
              </a:ln>
              <a:solidFill>
                <a:srgbClr val="FFFFFF"/>
              </a:solidFill>
              <a:effectLst/>
              <a:uLnTx/>
              <a:uFillTx/>
              <a:latin typeface="Public Sans" pitchFamily="2" charset="77"/>
              <a:cs typeface="Arial"/>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604"/>
            <a:ext cx="11484000" cy="2927351"/>
          </a:xfrm>
        </p:spPr>
        <p:txBody>
          <a:bodyPr vert="horz" lIns="0" tIns="0" rIns="0" bIns="0" rtlCol="0" anchor="t">
            <a:noAutofit/>
          </a:bodyPr>
          <a:lstStyle/>
          <a:p>
            <a:r>
              <a:rPr lang="en-AU" dirty="0">
                <a:effectLst/>
                <a:latin typeface="Public Sans" pitchFamily="2" charset="77"/>
                <a:cs typeface="Arial" panose="020B0604020202020204" pitchFamily="34" charset="0"/>
              </a:rPr>
              <a:t>English K–10 </a:t>
            </a:r>
            <a:r>
              <a:rPr lang="en-AU" dirty="0">
                <a:latin typeface="Public Sans" pitchFamily="2" charset="77"/>
                <a:cs typeface="Arial" panose="020B0604020202020204" pitchFamily="34" charset="0"/>
              </a:rPr>
              <a:t>Syllabus</a:t>
            </a:r>
            <a:r>
              <a:rPr lang="en-AU" dirty="0">
                <a:effectLst/>
                <a:latin typeface="Public Sans" pitchFamily="2" charset="77"/>
                <a:cs typeface="Arial" panose="020B0604020202020204" pitchFamily="34" charset="0"/>
              </a:rPr>
              <a:t> © NSW Education Standards Authority (NESA) for and on behalf of the Crown in right of the State of New South Wales, 2022. </a:t>
            </a:r>
          </a:p>
          <a:p>
            <a:r>
              <a:rPr lang="en-AU" dirty="0">
                <a:latin typeface="Public Sans" pitchFamily="2" charset="77"/>
                <a:cs typeface="Arial" panose="020B0604020202020204" pitchFamily="34" charset="0"/>
              </a:rPr>
              <a:t>AERO (Australian Education Research Organisation) (2024) </a:t>
            </a:r>
            <a:r>
              <a:rPr lang="en-AU" dirty="0">
                <a:solidFill>
                  <a:srgbClr val="146CFD"/>
                </a:solidFill>
                <a:latin typeface="Public Sans" pitchFamily="2" charset="77"/>
                <a:cs typeface="Arial" panose="020B0604020202020204" pitchFamily="34" charset="0"/>
                <a:hlinkClick r:id="rId5"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dirty="0">
                <a:latin typeface="Public Sans" pitchFamily="2" charset="77"/>
                <a:cs typeface="Arial" panose="020B0604020202020204" pitchFamily="34" charset="0"/>
              </a:rPr>
              <a:t>, AERO website, accessed 16 April 2024.</a:t>
            </a:r>
          </a:p>
          <a:p>
            <a:pPr>
              <a:spcBef>
                <a:spcPts val="1200"/>
              </a:spcBef>
              <a:spcAft>
                <a:spcPts val="600"/>
              </a:spcAft>
            </a:pPr>
            <a:r>
              <a:rPr lang="en-AU" dirty="0">
                <a:latin typeface="Public Sans" pitchFamily="2" charset="77"/>
                <a:cs typeface="Arial" panose="020B0604020202020204" pitchFamily="34" charset="0"/>
              </a:rPr>
              <a:t>Griffin P (2018) Assessment </a:t>
            </a:r>
            <a:r>
              <a:rPr lang="en-AU" dirty="0">
                <a:latin typeface="Public Sans" pitchFamily="2" charset="77"/>
                <a:cs typeface="Arial"/>
              </a:rPr>
              <a:t>for teaching, Cambridge University Press. </a:t>
            </a:r>
          </a:p>
          <a:p>
            <a:pPr>
              <a:spcBef>
                <a:spcPts val="1200"/>
              </a:spcBef>
              <a:spcAft>
                <a:spcPts val="600"/>
              </a:spcAft>
            </a:pPr>
            <a:r>
              <a:rPr lang="en-AU" dirty="0">
                <a:latin typeface="Public Sans" pitchFamily="2" charset="77"/>
                <a:cs typeface="Arial"/>
              </a:rPr>
              <a:t>State of New South Wales (Department of Education) (2024) </a:t>
            </a:r>
            <a:r>
              <a:rPr lang="en-AU" dirty="0">
                <a:latin typeface="Public Sans" pitchFamily="2" charset="77"/>
                <a:cs typeface="Arial"/>
                <a:hlinkClick r:id="rId6"/>
              </a:rPr>
              <a:t>Explicit teaching strategies</a:t>
            </a:r>
            <a:r>
              <a:rPr lang="en-AU" dirty="0">
                <a:hlinkClick r:id="rId6"/>
              </a:rPr>
              <a:t>, </a:t>
            </a:r>
            <a:r>
              <a:rPr lang="en-AU" dirty="0">
                <a:latin typeface="Public Sans" pitchFamily="2" charset="77"/>
                <a:cs typeface="Arial"/>
              </a:rPr>
              <a:t>NSW Department of Education website, accessed 5 April 2024. </a:t>
            </a:r>
          </a:p>
          <a:p>
            <a:pPr>
              <a:spcBef>
                <a:spcPts val="1200"/>
              </a:spcBef>
              <a:spcAft>
                <a:spcPts val="600"/>
              </a:spcAft>
            </a:pPr>
            <a:r>
              <a:rPr lang="en-AU" dirty="0">
                <a:latin typeface="Public Sans" pitchFamily="2" charset="77"/>
                <a:cs typeface="Arial"/>
              </a:rPr>
              <a:t>State of New South Wales (Department of Education) (2024) </a:t>
            </a:r>
            <a:r>
              <a:rPr lang="en-AU" dirty="0">
                <a:latin typeface="Public Sans" pitchFamily="2" charset="77"/>
                <a:cs typeface="Arial"/>
                <a:hlinkClick r:id="rId7"/>
              </a:rPr>
              <a:t>Explicit teaching – Driving learning and engagement</a:t>
            </a:r>
            <a:r>
              <a:rPr lang="en-AU" dirty="0">
                <a:latin typeface="Public Sans" pitchFamily="2" charset="77"/>
                <a:cs typeface="Arial"/>
              </a:rPr>
              <a:t>, Centre for Education Statistics and Evaluation website, accessed 5 April 2024. </a:t>
            </a:r>
          </a:p>
          <a:p>
            <a:pPr>
              <a:lnSpc>
                <a:spcPct val="150000"/>
              </a:lnSpc>
              <a:spcBef>
                <a:spcPts val="1200"/>
              </a:spcBef>
              <a:spcAft>
                <a:spcPts val="600"/>
              </a:spcAft>
            </a:pPr>
            <a:endParaRPr lang="en-AU" dirty="0">
              <a:latin typeface="Public Sans" pitchFamily="2" charset="77"/>
              <a:cs typeface="Arial"/>
            </a:endParaRPr>
          </a:p>
          <a:p>
            <a:endParaRPr lang="en-AU" dirty="0">
              <a:latin typeface="Public Sans" pitchFamily="2" charset="77"/>
              <a:cs typeface="Arial"/>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latin typeface="Public Sans" pitchFamily="2" charset="77"/>
                <a:cs typeface="Aria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latin typeface="Public Sans" pitchFamily="2" charset="77"/>
                <a:cs typeface="Arial"/>
                <a:hlinkClick r:id="rId3">
                  <a:extLst>
                    <a:ext uri="{A12FA001-AC4F-418D-AE19-62706E023703}">
                      <ahyp:hlinkClr xmlns:ahyp="http://schemas.microsoft.com/office/drawing/2018/hyperlinkcolor" val="tx"/>
                    </a:ext>
                  </a:extLst>
                </a:hlinkClick>
              </a:rPr>
              <a:t>© State of New South Wales (Department of Education), 2024 </a:t>
            </a:r>
            <a:endParaRPr lang="en-AU" dirty="0">
              <a:latin typeface="Public Sans" pitchFamily="2" charset="77"/>
              <a:cs typeface="Arial"/>
            </a:endParaRPr>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375076"/>
            <a:ext cx="11472863" cy="5051124"/>
          </a:xfrm>
        </p:spPr>
        <p:txBody>
          <a:bodyPr vert="horz" lIns="0" tIns="0" rIns="0" bIns="0" rtlCol="0" anchor="t">
            <a:noAutofit/>
          </a:bodyPr>
          <a:lstStyle/>
          <a:p>
            <a:pPr>
              <a:lnSpc>
                <a:spcPct val="150000"/>
              </a:lnSpc>
              <a:spcAft>
                <a:spcPts val="600"/>
              </a:spcAft>
            </a:pPr>
            <a:r>
              <a:rPr lang="en-AU" sz="1200" dirty="0">
                <a:solidFill>
                  <a:schemeClr val="bg1"/>
                </a:solidFill>
                <a:effectLst/>
                <a:latin typeface="Public Sans" pitchFamily="2" charset="77"/>
                <a:cs typeface="Arial"/>
              </a:rPr>
              <a:t>The copyright material published in this resource is subject to the Copyright Act 1968 (Cth) and is owned by the NSW Department of Education or, where indicated, by a party other than the NSW Department of Education (third-party material). </a:t>
            </a:r>
          </a:p>
          <a:p>
            <a:pPr>
              <a:lnSpc>
                <a:spcPct val="150000"/>
              </a:lnSpc>
              <a:spcAft>
                <a:spcPts val="600"/>
              </a:spcAft>
            </a:pPr>
            <a:r>
              <a:rPr lang="en-AU" sz="1200" dirty="0">
                <a:solidFill>
                  <a:schemeClr val="bg1"/>
                </a:solidFill>
                <a:effectLst/>
                <a:latin typeface="Public Sans" pitchFamily="2" charset="77"/>
                <a:cs typeface="Arial"/>
              </a:rPr>
              <a:t>Copyright material available in this resource and owned by the NSW Department of Education is licensed under a </a:t>
            </a:r>
            <a:r>
              <a:rPr lang="en-AU" sz="1200" u="sng" strike="noStrike" dirty="0">
                <a:solidFill>
                  <a:schemeClr val="accent4"/>
                </a:solidFill>
                <a:effectLst/>
                <a:latin typeface="Public Sans" pitchFamily="2" charset="77"/>
                <a:cs typeface="Arial"/>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effectLst/>
                <a:latin typeface="Public Sans" pitchFamily="2" charset="77"/>
                <a:cs typeface="Arial"/>
              </a:rPr>
              <a:t>.</a:t>
            </a:r>
            <a:r>
              <a:rPr lang="en-AU" sz="1200" dirty="0">
                <a:solidFill>
                  <a:schemeClr val="accent4"/>
                </a:solidFill>
                <a:effectLst/>
                <a:latin typeface="Public Sans" pitchFamily="2" charset="77"/>
                <a:cs typeface="Arial"/>
              </a:rPr>
              <a:t> </a:t>
            </a:r>
            <a:endParaRPr lang="en-AU" sz="1200" dirty="0">
              <a:solidFill>
                <a:schemeClr val="accent4"/>
              </a:solidFill>
              <a:latin typeface="Public Sans" pitchFamily="2" charset="77"/>
              <a:cs typeface="Arial"/>
            </a:endParaRPr>
          </a:p>
          <a:p>
            <a:pPr algn="l" rtl="0" fontAlgn="base">
              <a:lnSpc>
                <a:spcPct val="150000"/>
              </a:lnSpc>
              <a:spcAft>
                <a:spcPts val="600"/>
              </a:spcAft>
            </a:pPr>
            <a:r>
              <a:rPr lang="en-AU" sz="1200" dirty="0">
                <a:solidFill>
                  <a:schemeClr val="bg1"/>
                </a:solidFill>
                <a:effectLst/>
                <a:latin typeface="Public Sans" pitchFamily="2" charset="77"/>
                <a:cs typeface="Arial"/>
              </a:rPr>
              <a:t>This license allows you to share and adapt the material for any purpose, even commercially. </a:t>
            </a:r>
          </a:p>
          <a:p>
            <a:pPr algn="l" rtl="0" fontAlgn="base">
              <a:lnSpc>
                <a:spcPct val="150000"/>
              </a:lnSpc>
              <a:spcAft>
                <a:spcPts val="600"/>
              </a:spcAft>
            </a:pPr>
            <a:r>
              <a:rPr lang="en-AU" sz="1200" dirty="0">
                <a:solidFill>
                  <a:schemeClr val="bg1"/>
                </a:solidFill>
                <a:effectLst/>
                <a:latin typeface="Public Sans" pitchFamily="2" charset="77"/>
                <a:cs typeface="Arial"/>
              </a:rPr>
              <a:t>Attribution should be given to © State of New South Wales (Department of Education), 202</a:t>
            </a:r>
            <a:r>
              <a:rPr lang="en-AU" sz="1200" dirty="0">
                <a:solidFill>
                  <a:schemeClr val="bg1"/>
                </a:solidFill>
                <a:latin typeface="Public Sans" pitchFamily="2" charset="77"/>
                <a:cs typeface="Arial"/>
              </a:rPr>
              <a:t>4</a:t>
            </a:r>
            <a:r>
              <a:rPr lang="en-AU" sz="1200" dirty="0">
                <a:solidFill>
                  <a:schemeClr val="bg1"/>
                </a:solidFill>
                <a:effectLst/>
                <a:latin typeface="Public Sans" pitchFamily="2" charset="77"/>
                <a:cs typeface="Arial"/>
              </a:rPr>
              <a:t>. </a:t>
            </a:r>
          </a:p>
          <a:p>
            <a:pPr algn="l" rtl="0" fontAlgn="base">
              <a:lnSpc>
                <a:spcPct val="150000"/>
              </a:lnSpc>
              <a:spcAft>
                <a:spcPts val="0"/>
              </a:spcAft>
            </a:pPr>
            <a:r>
              <a:rPr lang="en-AU" sz="1200" dirty="0">
                <a:solidFill>
                  <a:schemeClr val="bg1"/>
                </a:solidFill>
                <a:effectLst/>
                <a:latin typeface="Public Sans" pitchFamily="2" charset="77"/>
                <a:cs typeface="Arial"/>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dirty="0">
                <a:solidFill>
                  <a:schemeClr val="bg1"/>
                </a:solidFill>
                <a:effectLst/>
                <a:latin typeface="Public Sans" pitchFamily="2" charset="77"/>
                <a:cs typeface="Arial"/>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dirty="0">
                <a:solidFill>
                  <a:schemeClr val="bg1"/>
                </a:solidFill>
                <a:effectLst/>
                <a:latin typeface="Public Sans" pitchFamily="2" charset="77"/>
                <a:cs typeface="Arial"/>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dirty="0">
                <a:solidFill>
                  <a:schemeClr val="bg1"/>
                </a:solidFill>
                <a:effectLst/>
                <a:latin typeface="Public Sans" pitchFamily="2" charset="77"/>
                <a:cs typeface="Arial"/>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dirty="0">
                <a:solidFill>
                  <a:schemeClr val="bg1"/>
                </a:solidFill>
                <a:effectLst/>
                <a:latin typeface="Public Sans" pitchFamily="2" charset="77"/>
                <a:cs typeface="Aria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dirty="0">
                <a:solidFill>
                  <a:schemeClr val="bg1"/>
                </a:solidFill>
                <a:effectLst/>
                <a:latin typeface="Public Sans" pitchFamily="2" charset="77"/>
                <a:cs typeface="Aria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Tree>
    <p:extLst>
      <p:ext uri="{BB962C8B-B14F-4D97-AF65-F5344CB8AC3E}">
        <p14:creationId xmlns:p14="http://schemas.microsoft.com/office/powerpoint/2010/main" val="351656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9707971" cy="1674997"/>
          </a:xfrm>
        </p:spPr>
        <p:txBody>
          <a:bodyPr/>
          <a:lstStyle/>
          <a:p>
            <a:r>
              <a:rPr lang="en-AU" dirty="0">
                <a:latin typeface="Public Sans" pitchFamily="2" charset="77"/>
                <a:cs typeface="Arial" panose="020B0604020202020204" pitchFamily="34" charset="0"/>
              </a:rPr>
              <a:t>Sharing learning intentions and success criteria</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13789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44521"/>
            <a:ext cx="11303000" cy="317465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rgbClr val="002664"/>
                </a:solidFill>
                <a:effectLst/>
                <a:uLnTx/>
                <a:uFillTx/>
                <a:latin typeface="+mj-lt"/>
                <a:ea typeface="+mn-ea"/>
                <a:cs typeface="Arial" panose="020B0604020202020204" pitchFamily="34" charset="0"/>
              </a:rPr>
              <a:t>Learning intentions</a:t>
            </a:r>
            <a:endParaRPr lang="en-AU" sz="2000" b="1" dirty="0">
              <a:solidFill>
                <a:srgbClr val="22272B"/>
              </a:solidFill>
              <a:latin typeface="+mj-lt"/>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chemeClr val="accent1"/>
                </a:solidFill>
                <a:effectLst/>
                <a:uLnTx/>
                <a:uFillTx/>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u="none" strike="noStrike" kern="1200" cap="none" spc="0" normalizeH="0" baseline="0" noProof="0" dirty="0">
                <a:ln>
                  <a:noFill/>
                </a:ln>
                <a:solidFill>
                  <a:srgbClr val="002664"/>
                </a:solidFill>
                <a:effectLst/>
                <a:uLnTx/>
                <a:uFillTx/>
                <a:ea typeface="+mn-ea"/>
                <a:cs typeface="Arial" panose="020B0604020202020204" pitchFamily="34" charset="0"/>
              </a:rPr>
              <a:t>understand how grammar is used in a podcast to communicate effectively.</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rgbClr val="002664"/>
                </a:solidFill>
                <a:effectLst/>
                <a:uLnTx/>
                <a:uFillTx/>
                <a:latin typeface="+mj-lt"/>
                <a:ea typeface="+mn-ea"/>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u="none" strike="noStrike" kern="1200" cap="none" spc="0" normalizeH="0" baseline="0" noProof="0" dirty="0">
                <a:ln>
                  <a:noFill/>
                </a:ln>
                <a:solidFill>
                  <a:srgbClr val="002664"/>
                </a:solidFill>
                <a:effectLst/>
                <a:uLnTx/>
                <a:uFillTx/>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dirty="0">
                <a:solidFill>
                  <a:srgbClr val="002664"/>
                </a:solidFill>
                <a:cs typeface="Arial" panose="020B0604020202020204" pitchFamily="34" charset="0"/>
              </a:rPr>
              <a:t>[these could be co-constructed with the class or used as per the notes].</a:t>
            </a:r>
            <a:endParaRPr kumimoji="0" lang="en-US" sz="2000" u="none" strike="noStrike" kern="1200" cap="none" spc="0" normalizeH="0" baseline="0" noProof="0" dirty="0">
              <a:ln>
                <a:noFill/>
              </a:ln>
              <a:solidFill>
                <a:srgbClr val="002664"/>
              </a:solidFill>
              <a:effectLst/>
              <a:uLnTx/>
              <a:uFillTx/>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Public Sans"/>
              <a:buChar char="•"/>
              <a:tabLst/>
              <a:defRPr/>
            </a:pPr>
            <a:endParaRPr kumimoji="0" lang="en-US" sz="2000" u="none" strike="noStrike" kern="1200" cap="none" spc="0" normalizeH="0" baseline="0" noProof="0" dirty="0">
              <a:ln>
                <a:noFill/>
              </a:ln>
              <a:solidFill>
                <a:srgbClr val="002664"/>
              </a:solidFill>
              <a:effectLst/>
              <a:uLnTx/>
              <a:uFillTx/>
              <a:latin typeface="Public Sans" pitchFamily="2" charset="77"/>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3575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Public Sans" pitchFamily="2" charset="77"/>
                <a:cs typeface="Arial"/>
              </a:rPr>
              <a:t>Grammar in context</a:t>
            </a:r>
            <a:endParaRPr lang="en-US" dirty="0"/>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16276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Simple and declarative sentences</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Grammar in context 1 – giving clear and precise information</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3832781"/>
          </a:xfrm>
        </p:spPr>
        <p:txBody>
          <a:bodyPr vert="horz" wrap="square" lIns="0" tIns="0" rIns="0" bIns="0" rtlCol="0" anchor="t">
            <a:spAutoFit/>
          </a:bodyPr>
          <a:lstStyle/>
          <a:p>
            <a:r>
              <a:rPr lang="en-AU" sz="1600" b="1" dirty="0">
                <a:solidFill>
                  <a:schemeClr val="tx2"/>
                </a:solidFill>
                <a:latin typeface="+mj-lt"/>
                <a:cs typeface="Arial"/>
              </a:rPr>
              <a:t>Voiceover: ‘This is an ABC podcast.’</a:t>
            </a:r>
          </a:p>
          <a:p>
            <a:r>
              <a:rPr lang="en-AU" sz="1600" dirty="0">
                <a:cs typeface="Arial"/>
              </a:rPr>
              <a:t>This sentence is both simple </a:t>
            </a:r>
            <a:r>
              <a:rPr lang="en-AU" sz="1600" b="1" dirty="0">
                <a:latin typeface="+mj-lt"/>
                <a:cs typeface="Arial"/>
              </a:rPr>
              <a:t>AND</a:t>
            </a:r>
            <a:r>
              <a:rPr lang="en-AU" sz="1600" dirty="0">
                <a:cs typeface="Arial"/>
              </a:rPr>
              <a:t> declarative.</a:t>
            </a:r>
          </a:p>
          <a:p>
            <a:pPr marL="285750" indent="-285750">
              <a:buFont typeface="Arial" panose="020B0604020202020204" pitchFamily="34" charset="0"/>
              <a:buChar char="•"/>
            </a:pPr>
            <a:r>
              <a:rPr lang="en-AU" sz="1600" b="1" dirty="0">
                <a:latin typeface="+mj-lt"/>
                <a:cs typeface="Arial"/>
              </a:rPr>
              <a:t>Simple sentence</a:t>
            </a:r>
            <a:r>
              <a:rPr lang="en-AU" sz="1600" dirty="0">
                <a:cs typeface="Arial"/>
              </a:rPr>
              <a:t>: a simple sentence consists of one independent clause with a subject </a:t>
            </a:r>
            <a:r>
              <a:rPr lang="en-AU" sz="1600" b="1" dirty="0">
                <a:solidFill>
                  <a:schemeClr val="tx2"/>
                </a:solidFill>
                <a:latin typeface="+mj-lt"/>
                <a:cs typeface="Arial"/>
              </a:rPr>
              <a:t>(‘This’) </a:t>
            </a:r>
            <a:r>
              <a:rPr lang="en-AU" sz="1600" dirty="0">
                <a:cs typeface="Arial"/>
              </a:rPr>
              <a:t>and a predicate </a:t>
            </a:r>
            <a:r>
              <a:rPr lang="en-AU" sz="1600" b="1" dirty="0">
                <a:solidFill>
                  <a:schemeClr val="tx2"/>
                </a:solidFill>
                <a:latin typeface="+mj-lt"/>
                <a:cs typeface="Arial"/>
              </a:rPr>
              <a:t>(‘is an ABC podcast’)</a:t>
            </a:r>
            <a:r>
              <a:rPr lang="en-AU" sz="1600" dirty="0">
                <a:cs typeface="Arial"/>
              </a:rPr>
              <a:t>.</a:t>
            </a:r>
          </a:p>
          <a:p>
            <a:pPr marL="285750" indent="-285750">
              <a:buFont typeface="Arial" panose="020B0604020202020204" pitchFamily="34" charset="0"/>
              <a:buChar char="•"/>
            </a:pPr>
            <a:r>
              <a:rPr lang="en-AU" sz="1600" b="1" dirty="0">
                <a:latin typeface="+mj-lt"/>
                <a:cs typeface="Arial"/>
              </a:rPr>
              <a:t>Declarative sentence</a:t>
            </a:r>
            <a:r>
              <a:rPr lang="en-AU" sz="1600" dirty="0">
                <a:cs typeface="Arial"/>
              </a:rPr>
              <a:t>: a declarative sentence makes a statement </a:t>
            </a:r>
            <a:r>
              <a:rPr lang="en-AU" sz="1600" b="1" dirty="0">
                <a:solidFill>
                  <a:schemeClr val="tx2"/>
                </a:solidFill>
                <a:latin typeface="+mj-lt"/>
                <a:cs typeface="Arial"/>
              </a:rPr>
              <a:t>(‘This is an ABC podcast.’) </a:t>
            </a:r>
            <a:r>
              <a:rPr lang="en-AU" sz="1600" dirty="0">
                <a:cs typeface="Arial"/>
              </a:rPr>
              <a:t>and ends with a full stop.</a:t>
            </a:r>
          </a:p>
          <a:p>
            <a:r>
              <a:rPr lang="en-AU" sz="1600" b="1" dirty="0">
                <a:solidFill>
                  <a:schemeClr val="tx2"/>
                </a:solidFill>
                <a:latin typeface="+mj-lt"/>
                <a:cs typeface="Arial"/>
              </a:rPr>
              <a:t>Your turn</a:t>
            </a:r>
          </a:p>
          <a:p>
            <a:pPr marL="342900" indent="-342900">
              <a:buFont typeface="+mj-lt"/>
              <a:buAutoNum type="arabicPeriod"/>
            </a:pPr>
            <a:r>
              <a:rPr lang="en-AU" sz="1600" dirty="0">
                <a:cs typeface="Arial"/>
              </a:rPr>
              <a:t>Can you find an example of another simple declarative sentence in the transcript of the podcast?</a:t>
            </a:r>
          </a:p>
          <a:p>
            <a:pPr marL="342900" indent="-342900">
              <a:buFont typeface="+mj-lt"/>
              <a:buAutoNum type="arabicPeriod"/>
            </a:pPr>
            <a:r>
              <a:rPr lang="en-AU" sz="1600" dirty="0">
                <a:cs typeface="Arial"/>
              </a:rPr>
              <a:t>As a host, write 3 simple declarative sentences introducing a fictional guest on your own podcast.</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26018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Exclamatory and imperative sentences</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effectLst/>
                <a:latin typeface="Public Sans" pitchFamily="2" charset="77"/>
                <a:ea typeface="Calibri"/>
                <a:cs typeface="Arial"/>
              </a:rPr>
              <a:t>Grammar in context 2 – requesting and encouraging more information</a:t>
            </a: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620000"/>
            <a:ext cx="11484000" cy="4202112"/>
          </a:xfrm>
        </p:spPr>
        <p:txBody>
          <a:bodyPr vert="horz" wrap="square" lIns="0" tIns="0" rIns="0" bIns="0" rtlCol="0" anchor="t">
            <a:spAutoFit/>
          </a:bodyPr>
          <a:lstStyle/>
          <a:p>
            <a:r>
              <a:rPr lang="en-AU" sz="1600" b="1" dirty="0">
                <a:solidFill>
                  <a:schemeClr val="tx2"/>
                </a:solidFill>
                <a:latin typeface="+mj-lt"/>
                <a:cs typeface="Arial"/>
              </a:rPr>
              <a:t>Carl: ‘Molly, that is madness!’</a:t>
            </a:r>
          </a:p>
          <a:p>
            <a:pPr marL="285750" indent="-285750">
              <a:buFont typeface="Arial" panose="020B0604020202020204" pitchFamily="34" charset="0"/>
              <a:buChar char="•"/>
            </a:pPr>
            <a:r>
              <a:rPr lang="en-AU" sz="1600" b="1" dirty="0">
                <a:latin typeface="+mj-lt"/>
                <a:cs typeface="Arial"/>
              </a:rPr>
              <a:t>Exclamatory sentence</a:t>
            </a:r>
            <a:r>
              <a:rPr lang="en-AU" sz="1600" dirty="0">
                <a:cs typeface="Arial"/>
              </a:rPr>
              <a:t>: expresses strong emotion and ends with an exclamation mark.</a:t>
            </a:r>
          </a:p>
          <a:p>
            <a:r>
              <a:rPr lang="en-AU" sz="1600" b="1" dirty="0">
                <a:solidFill>
                  <a:schemeClr val="tx2"/>
                </a:solidFill>
                <a:latin typeface="+mj-lt"/>
                <a:cs typeface="Arial"/>
              </a:rPr>
              <a:t>Carl: ‘Tell your friends and teachers to find more episodes of Short and Curly via the ABC Listen app.’</a:t>
            </a:r>
          </a:p>
          <a:p>
            <a:pPr marL="285750" indent="-285750">
              <a:buFont typeface="Arial" panose="020B0604020202020204" pitchFamily="34" charset="0"/>
              <a:buChar char="•"/>
            </a:pPr>
            <a:r>
              <a:rPr lang="en-AU" sz="1600" b="1" dirty="0">
                <a:latin typeface="+mj-lt"/>
                <a:cs typeface="Arial"/>
              </a:rPr>
              <a:t>Imperative sentence</a:t>
            </a:r>
            <a:r>
              <a:rPr lang="en-AU" sz="1600" dirty="0">
                <a:cs typeface="Arial"/>
              </a:rPr>
              <a:t>: gives a command, shows encouragement or makes a request </a:t>
            </a:r>
            <a:r>
              <a:rPr lang="en-AU" sz="1600" b="1" dirty="0">
                <a:solidFill>
                  <a:schemeClr val="tx2"/>
                </a:solidFill>
                <a:latin typeface="+mj-lt"/>
                <a:cs typeface="Arial"/>
              </a:rPr>
              <a:t>(‘Tell your friends …’)</a:t>
            </a:r>
            <a:r>
              <a:rPr lang="en-AU" sz="1600" dirty="0">
                <a:solidFill>
                  <a:schemeClr val="tx2"/>
                </a:solidFill>
                <a:cs typeface="Arial"/>
              </a:rPr>
              <a:t>.</a:t>
            </a:r>
          </a:p>
          <a:p>
            <a:r>
              <a:rPr lang="en-AU" sz="1600" b="1" dirty="0">
                <a:solidFill>
                  <a:schemeClr val="tx2"/>
                </a:solidFill>
                <a:latin typeface="+mj-lt"/>
                <a:cs typeface="Arial"/>
              </a:rPr>
              <a:t>Your turn</a:t>
            </a:r>
          </a:p>
          <a:p>
            <a:pPr marL="342900" indent="-342900">
              <a:buFont typeface="Public Sans"/>
              <a:buAutoNum type="arabicPeriod"/>
            </a:pPr>
            <a:r>
              <a:rPr lang="en-AU" sz="1600" dirty="0">
                <a:cs typeface="Arial"/>
              </a:rPr>
              <a:t>Can you find an example of another exclamatory and imperative sentence from the hosts in the transcript of the podcast? Is it exclamatory or imperative? How do you know?</a:t>
            </a:r>
          </a:p>
          <a:p>
            <a:pPr marL="342900" indent="-342900">
              <a:buFont typeface="+mj-lt"/>
              <a:buAutoNum type="arabicPeriod"/>
            </a:pPr>
            <a:r>
              <a:rPr lang="en-AU" sz="1600" dirty="0">
                <a:cs typeface="Arial"/>
              </a:rPr>
              <a:t>As one host, write 2 imperative sentences encouraging the other host to elaborate on a point of information. Use a phrase such as ‘tell me more about …’ to start your sentences.</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17676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Adjectival and adverbial clauses</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Grammar in context 3 – elaborating on information</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78124" y="1559184"/>
            <a:ext cx="11465876" cy="4571444"/>
          </a:xfrm>
        </p:spPr>
        <p:txBody>
          <a:bodyPr vert="horz" wrap="square" lIns="0" tIns="0" rIns="0" bIns="0" rtlCol="0" anchor="t">
            <a:spAutoFit/>
          </a:bodyPr>
          <a:lstStyle/>
          <a:p>
            <a:r>
              <a:rPr lang="en-AU" sz="1600" b="1" dirty="0">
                <a:solidFill>
                  <a:schemeClr val="tx2"/>
                </a:solidFill>
                <a:latin typeface="+mj-lt"/>
                <a:cs typeface="Arial"/>
              </a:rPr>
              <a:t>Matt: ‘One of the answers, that lots of people pay serious attention to, comes from ancient Greek philosophers.’</a:t>
            </a:r>
          </a:p>
          <a:p>
            <a:pPr marL="285750" indent="-285750">
              <a:buFont typeface="Arial" panose="020B0604020202020204" pitchFamily="34" charset="0"/>
              <a:buChar char="•"/>
            </a:pPr>
            <a:r>
              <a:rPr lang="en-AU" sz="1600" b="1" dirty="0">
                <a:latin typeface="+mj-lt"/>
                <a:cs typeface="Arial"/>
              </a:rPr>
              <a:t>Adjectival clause</a:t>
            </a:r>
            <a:r>
              <a:rPr lang="en-AU" sz="1600" dirty="0">
                <a:cs typeface="Arial"/>
              </a:rPr>
              <a:t>: a dependent clause </a:t>
            </a:r>
            <a:r>
              <a:rPr lang="en-AU" sz="1600" b="1" dirty="0">
                <a:solidFill>
                  <a:schemeClr val="tx2"/>
                </a:solidFill>
                <a:latin typeface="+mj-lt"/>
                <a:cs typeface="Arial"/>
              </a:rPr>
              <a:t>(‘that lots of people pay serious attention to’) </a:t>
            </a:r>
            <a:r>
              <a:rPr lang="en-AU" sz="1600" dirty="0">
                <a:cs typeface="Arial"/>
              </a:rPr>
              <a:t>that modifies a noun or pronoun </a:t>
            </a:r>
            <a:r>
              <a:rPr lang="en-AU" sz="1600" b="1" dirty="0">
                <a:solidFill>
                  <a:schemeClr val="tx2"/>
                </a:solidFill>
                <a:latin typeface="+mj-lt"/>
                <a:cs typeface="Arial"/>
              </a:rPr>
              <a:t>(‘One of the answers’)</a:t>
            </a:r>
            <a:r>
              <a:rPr lang="en-AU" sz="1600" dirty="0">
                <a:cs typeface="Arial"/>
              </a:rPr>
              <a:t>.</a:t>
            </a:r>
          </a:p>
          <a:p>
            <a:r>
              <a:rPr lang="en-AU" sz="1600" b="1" dirty="0">
                <a:solidFill>
                  <a:schemeClr val="tx2"/>
                </a:solidFill>
                <a:latin typeface="+mj-lt"/>
                <a:cs typeface="Arial"/>
              </a:rPr>
              <a:t>Matt: ‘We can't be happy if the rest of our family are miserable.’</a:t>
            </a:r>
          </a:p>
          <a:p>
            <a:pPr marL="285750" indent="-285750">
              <a:buFont typeface="Arial" panose="020B0604020202020204" pitchFamily="34" charset="0"/>
              <a:buChar char="•"/>
            </a:pPr>
            <a:r>
              <a:rPr lang="en-AU" sz="1600" b="1" dirty="0">
                <a:latin typeface="+mj-lt"/>
                <a:cs typeface="Arial"/>
              </a:rPr>
              <a:t>Adverbial clause</a:t>
            </a:r>
            <a:r>
              <a:rPr lang="en-AU" sz="1600" dirty="0">
                <a:cs typeface="Arial"/>
              </a:rPr>
              <a:t>: a dependent clause </a:t>
            </a:r>
            <a:r>
              <a:rPr lang="en-AU" sz="1600" b="1" dirty="0">
                <a:solidFill>
                  <a:schemeClr val="tx2"/>
                </a:solidFill>
                <a:latin typeface="+mj-lt"/>
                <a:cs typeface="Arial"/>
              </a:rPr>
              <a:t>(‘if the rest of our family are miserable’) </a:t>
            </a:r>
            <a:r>
              <a:rPr lang="en-AU" sz="1600" dirty="0">
                <a:cs typeface="Arial"/>
              </a:rPr>
              <a:t>that modifies a verb, adjective or another adverb </a:t>
            </a:r>
            <a:r>
              <a:rPr lang="en-AU" sz="1600" b="1" dirty="0">
                <a:latin typeface="+mj-lt"/>
                <a:cs typeface="Arial"/>
              </a:rPr>
              <a:t>(‘We</a:t>
            </a:r>
            <a:r>
              <a:rPr lang="en-AU" sz="1600" b="1" dirty="0">
                <a:solidFill>
                  <a:schemeClr val="tx2"/>
                </a:solidFill>
                <a:latin typeface="+mj-lt"/>
                <a:cs typeface="Arial"/>
              </a:rPr>
              <a:t> can't be </a:t>
            </a:r>
            <a:r>
              <a:rPr lang="en-AU" sz="1600" b="1" dirty="0">
                <a:latin typeface="+mj-lt"/>
                <a:cs typeface="Arial"/>
              </a:rPr>
              <a:t>happy’)</a:t>
            </a:r>
            <a:r>
              <a:rPr lang="en-AU" sz="1600" dirty="0">
                <a:cs typeface="Arial"/>
              </a:rPr>
              <a:t>.</a:t>
            </a:r>
          </a:p>
          <a:p>
            <a:r>
              <a:rPr lang="en-AU" sz="1600" b="1" dirty="0">
                <a:solidFill>
                  <a:schemeClr val="tx2"/>
                </a:solidFill>
                <a:latin typeface="+mj-lt"/>
                <a:cs typeface="Arial"/>
              </a:rPr>
              <a:t>Your turn</a:t>
            </a:r>
          </a:p>
          <a:p>
            <a:pPr marL="342900" indent="-342900">
              <a:buFont typeface="+mj-lt"/>
              <a:buAutoNum type="arabicPeriod"/>
            </a:pPr>
            <a:r>
              <a:rPr lang="en-AU" sz="1600" dirty="0">
                <a:cs typeface="Arial"/>
              </a:rPr>
              <a:t>Can you find an example of a sentence with either an adjectival or adverbial clause in the transcript of the podcast? Which is it? Is it an adjectival or adverbial clause? How do you know?</a:t>
            </a:r>
          </a:p>
          <a:p>
            <a:pPr marL="342900" indent="-342900">
              <a:buFont typeface="+mj-lt"/>
              <a:buAutoNum type="arabicPeriod"/>
            </a:pPr>
            <a:r>
              <a:rPr lang="en-AU" sz="1600" dirty="0">
                <a:cs typeface="Arial"/>
              </a:rPr>
              <a:t>As a host, write one sentence with an adjectival clause or an adverbial clause introducing a guest on the podcast.</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24325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Agreement</a:t>
            </a: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Grammar in context 4 – making sure meaning is clear</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60000" y="1575396"/>
            <a:ext cx="11484000" cy="2786340"/>
          </a:xfrm>
        </p:spPr>
        <p:txBody>
          <a:bodyPr vert="horz" wrap="square" lIns="0" tIns="0" rIns="0" bIns="0" rtlCol="0" anchor="t">
            <a:spAutoFit/>
          </a:bodyPr>
          <a:lstStyle/>
          <a:p>
            <a:r>
              <a:rPr lang="en-AU" sz="1600" b="1" dirty="0">
                <a:solidFill>
                  <a:schemeClr val="tx2"/>
                </a:solidFill>
                <a:latin typeface="+mj-lt"/>
                <a:cs typeface="Arial"/>
              </a:rPr>
              <a:t>Molly: ‘My dad has decided he wants to become the Prime Minister of Denmark.’</a:t>
            </a:r>
          </a:p>
          <a:p>
            <a:pPr marL="285750" indent="-285750">
              <a:buFont typeface="Arial" panose="020B0604020202020204" pitchFamily="34" charset="0"/>
              <a:buChar char="•"/>
            </a:pPr>
            <a:r>
              <a:rPr lang="en-AU" sz="1600" b="1" dirty="0">
                <a:latin typeface="+mj-lt"/>
                <a:cs typeface="Arial"/>
              </a:rPr>
              <a:t>Agreement</a:t>
            </a:r>
            <a:r>
              <a:rPr lang="en-AU" sz="1600" dirty="0">
                <a:cs typeface="Arial"/>
              </a:rPr>
              <a:t>: ensuring parts of a sentence match in number and person. In this example the subject </a:t>
            </a:r>
            <a:r>
              <a:rPr lang="en-AU" sz="1600" b="1" dirty="0">
                <a:solidFill>
                  <a:schemeClr val="tx2"/>
                </a:solidFill>
                <a:latin typeface="+mj-lt"/>
                <a:cs typeface="Arial"/>
              </a:rPr>
              <a:t>(‘My dad’) </a:t>
            </a:r>
            <a:r>
              <a:rPr lang="en-AU" sz="1600" dirty="0">
                <a:cs typeface="Arial"/>
              </a:rPr>
              <a:t>and the verb </a:t>
            </a:r>
            <a:r>
              <a:rPr lang="en-AU" sz="1600" b="1" dirty="0">
                <a:solidFill>
                  <a:schemeClr val="tx2"/>
                </a:solidFill>
                <a:latin typeface="+mj-lt"/>
                <a:cs typeface="Arial"/>
              </a:rPr>
              <a:t>(‘has decided’)</a:t>
            </a:r>
            <a:r>
              <a:rPr lang="en-AU" sz="1600" b="1" dirty="0">
                <a:latin typeface="+mj-lt"/>
                <a:cs typeface="Arial"/>
              </a:rPr>
              <a:t> </a:t>
            </a:r>
            <a:r>
              <a:rPr lang="en-AU" sz="1600" dirty="0">
                <a:cs typeface="Arial"/>
              </a:rPr>
              <a:t>match in number (singular) and person (third person).</a:t>
            </a:r>
          </a:p>
          <a:p>
            <a:r>
              <a:rPr lang="en-AU" sz="1600" b="1" dirty="0">
                <a:solidFill>
                  <a:schemeClr val="tx2"/>
                </a:solidFill>
                <a:latin typeface="+mj-lt"/>
                <a:cs typeface="Arial"/>
              </a:rPr>
              <a:t>Your turn</a:t>
            </a:r>
          </a:p>
          <a:p>
            <a:pPr marL="342900" indent="-342900">
              <a:buFont typeface="+mj-lt"/>
              <a:buAutoNum type="arabicPeriod"/>
            </a:pPr>
            <a:r>
              <a:rPr lang="en-AU" sz="1600" dirty="0">
                <a:cs typeface="Arial"/>
              </a:rPr>
              <a:t>Can you find an example of another sentence with agreement in the transcript of the podcast?</a:t>
            </a:r>
          </a:p>
          <a:p>
            <a:pPr marL="342900" indent="-342900">
              <a:buFont typeface="+mj-lt"/>
              <a:buAutoNum type="arabicPeriod"/>
            </a:pPr>
            <a:r>
              <a:rPr lang="en-AU" sz="1600" dirty="0">
                <a:cs typeface="Arial"/>
              </a:rPr>
              <a:t>As a guest, write 3 sentences about your experience that show subject-verb agreement and use different prepositions.</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69364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BE1D-D3A2-6A3B-D8EC-828BE25DDEC6}"/>
              </a:ext>
            </a:extLst>
          </p:cNvPr>
          <p:cNvSpPr>
            <a:spLocks noGrp="1"/>
          </p:cNvSpPr>
          <p:nvPr>
            <p:ph type="title"/>
          </p:nvPr>
        </p:nvSpPr>
        <p:spPr/>
        <p:txBody>
          <a:bodyPr anchor="t">
            <a:noAutofit/>
          </a:bodyPr>
          <a:lstStyle/>
          <a:p>
            <a:r>
              <a:rPr lang="en-AU" dirty="0">
                <a:latin typeface="Public Sans" pitchFamily="2" charset="77"/>
                <a:cs typeface="Arial"/>
              </a:rPr>
              <a:t>Articles and conjunctions</a:t>
            </a:r>
            <a:br>
              <a:rPr lang="en-AU" dirty="0">
                <a:latin typeface="Public Sans" pitchFamily="2" charset="77"/>
              </a:rPr>
            </a:br>
            <a:endParaRPr lang="en-US" dirty="0">
              <a:latin typeface="Public Sans" pitchFamily="2" charset="77"/>
              <a:cs typeface="Arial"/>
            </a:endParaRPr>
          </a:p>
        </p:txBody>
      </p:sp>
      <p:sp>
        <p:nvSpPr>
          <p:cNvPr id="5" name="Text Placeholder 4">
            <a:extLst>
              <a:ext uri="{FF2B5EF4-FFF2-40B4-BE49-F238E27FC236}">
                <a16:creationId xmlns:a16="http://schemas.microsoft.com/office/drawing/2014/main" id="{35E4DDFF-A2E0-B5BC-F921-CE584F8E8BDD}"/>
              </a:ext>
            </a:extLst>
          </p:cNvPr>
          <p:cNvSpPr>
            <a:spLocks noGrp="1"/>
          </p:cNvSpPr>
          <p:nvPr>
            <p:ph type="body" sz="quarter" idx="18"/>
          </p:nvPr>
        </p:nvSpPr>
        <p:spPr/>
        <p:txBody>
          <a:bodyPr anchor="b">
            <a:noAutofit/>
          </a:bodyPr>
          <a:lstStyle/>
          <a:p>
            <a:pPr>
              <a:spcBef>
                <a:spcPts val="1200"/>
              </a:spcBef>
              <a:spcAft>
                <a:spcPts val="600"/>
              </a:spcAft>
            </a:pPr>
            <a:r>
              <a:rPr lang="en-AU" dirty="0">
                <a:latin typeface="Public Sans" pitchFamily="2" charset="77"/>
                <a:ea typeface="Calibri"/>
                <a:cs typeface="Arial"/>
              </a:rPr>
              <a:t>Grammar in context 5 – defining and connecting with precision</a:t>
            </a:r>
            <a:endParaRPr lang="en-AU" dirty="0">
              <a:effectLst/>
              <a:latin typeface="Public Sans" pitchFamily="2" charset="77"/>
              <a:ea typeface="Calibri"/>
              <a:cs typeface="Arial"/>
            </a:endParaRPr>
          </a:p>
        </p:txBody>
      </p:sp>
      <p:sp>
        <p:nvSpPr>
          <p:cNvPr id="7" name="Content Placeholder 6">
            <a:extLst>
              <a:ext uri="{FF2B5EF4-FFF2-40B4-BE49-F238E27FC236}">
                <a16:creationId xmlns:a16="http://schemas.microsoft.com/office/drawing/2014/main" id="{FA392ADA-D2C1-C14F-F80A-BC4D8EB0DC91}"/>
              </a:ext>
            </a:extLst>
          </p:cNvPr>
          <p:cNvSpPr>
            <a:spLocks noGrp="1"/>
          </p:cNvSpPr>
          <p:nvPr>
            <p:ph idx="1"/>
          </p:nvPr>
        </p:nvSpPr>
        <p:spPr>
          <a:xfrm>
            <a:off x="394174" y="1543813"/>
            <a:ext cx="11492860" cy="4048224"/>
          </a:xfrm>
        </p:spPr>
        <p:txBody>
          <a:bodyPr vert="horz" wrap="square" lIns="0" tIns="0" rIns="0" bIns="0" rtlCol="0" anchor="t">
            <a:spAutoFit/>
          </a:bodyPr>
          <a:lstStyle/>
          <a:p>
            <a:r>
              <a:rPr lang="en-AU" sz="1600" b="1" dirty="0">
                <a:solidFill>
                  <a:schemeClr val="tx2"/>
                </a:solidFill>
                <a:latin typeface="+mj-lt"/>
                <a:cs typeface="Arial"/>
              </a:rPr>
              <a:t>Molly: ‘So it probably won't work out for him, but he's moving the whole family to Denmark so he can give his dream job a red-hot go.’</a:t>
            </a:r>
          </a:p>
          <a:p>
            <a:pPr marL="285750" indent="-285750">
              <a:buFont typeface="Arial" panose="020B0604020202020204" pitchFamily="34" charset="0"/>
              <a:buChar char="•"/>
            </a:pPr>
            <a:r>
              <a:rPr lang="en-AU" sz="1600" b="1" dirty="0">
                <a:latin typeface="+mj-lt"/>
                <a:cs typeface="Arial"/>
              </a:rPr>
              <a:t>Articles</a:t>
            </a:r>
            <a:r>
              <a:rPr lang="en-AU" sz="1600" dirty="0">
                <a:cs typeface="Arial"/>
              </a:rPr>
              <a:t>: words (a, an, the) that define a noun as specific or unspecific. In this example, the article </a:t>
            </a:r>
            <a:r>
              <a:rPr lang="en-AU" sz="1600" b="1" dirty="0">
                <a:solidFill>
                  <a:schemeClr val="tx2"/>
                </a:solidFill>
                <a:latin typeface="+mj-lt"/>
                <a:cs typeface="Arial"/>
              </a:rPr>
              <a:t>(‘the’) </a:t>
            </a:r>
            <a:r>
              <a:rPr lang="en-AU" sz="1600" dirty="0">
                <a:cs typeface="Arial"/>
              </a:rPr>
              <a:t>defines the noun </a:t>
            </a:r>
            <a:r>
              <a:rPr lang="en-AU" sz="1600" b="1" dirty="0">
                <a:solidFill>
                  <a:schemeClr val="tx2"/>
                </a:solidFill>
                <a:latin typeface="+mj-lt"/>
                <a:cs typeface="Arial"/>
              </a:rPr>
              <a:t>(‘family’) </a:t>
            </a:r>
            <a:r>
              <a:rPr lang="en-AU" sz="1600" dirty="0">
                <a:cs typeface="Arial"/>
              </a:rPr>
              <a:t>as </a:t>
            </a:r>
            <a:r>
              <a:rPr lang="en-AU" sz="1600" b="1" dirty="0">
                <a:latin typeface="+mj-lt"/>
                <a:cs typeface="Arial"/>
              </a:rPr>
              <a:t>specific</a:t>
            </a:r>
            <a:r>
              <a:rPr lang="en-AU" sz="1600" dirty="0">
                <a:cs typeface="Arial"/>
              </a:rPr>
              <a:t>.</a:t>
            </a:r>
          </a:p>
          <a:p>
            <a:pPr marL="285750" indent="-285750">
              <a:buFont typeface="Arial" panose="020B0604020202020204" pitchFamily="34" charset="0"/>
              <a:buChar char="•"/>
            </a:pPr>
            <a:r>
              <a:rPr lang="en-AU" sz="1600" dirty="0">
                <a:cs typeface="Arial"/>
              </a:rPr>
              <a:t>Conjunctions: words that connect clauses or sentences (for example’ </a:t>
            </a:r>
            <a:r>
              <a:rPr lang="en-AU" sz="1600" b="1" dirty="0">
                <a:solidFill>
                  <a:schemeClr val="tx2"/>
                </a:solidFill>
                <a:latin typeface="+mj-lt"/>
                <a:cs typeface="Arial"/>
              </a:rPr>
              <a:t>‘but’</a:t>
            </a:r>
            <a:r>
              <a:rPr lang="en-AU" sz="1600" dirty="0">
                <a:solidFill>
                  <a:schemeClr val="tx2"/>
                </a:solidFill>
                <a:cs typeface="Arial"/>
              </a:rPr>
              <a:t>,</a:t>
            </a:r>
            <a:r>
              <a:rPr lang="en-AU" sz="1600" b="1" dirty="0">
                <a:solidFill>
                  <a:schemeClr val="tx2"/>
                </a:solidFill>
                <a:latin typeface="+mj-lt"/>
                <a:cs typeface="Arial"/>
              </a:rPr>
              <a:t> ‘so’</a:t>
            </a:r>
            <a:r>
              <a:rPr lang="en-AU" sz="1600" dirty="0">
                <a:solidFill>
                  <a:schemeClr val="tx2"/>
                </a:solidFill>
                <a:cs typeface="Arial"/>
              </a:rPr>
              <a:t>, </a:t>
            </a:r>
            <a:r>
              <a:rPr lang="en-AU" sz="1600" dirty="0">
                <a:cs typeface="Arial"/>
              </a:rPr>
              <a:t>and, or).</a:t>
            </a:r>
          </a:p>
          <a:p>
            <a:r>
              <a:rPr lang="en-AU" sz="1600" b="1" dirty="0">
                <a:solidFill>
                  <a:schemeClr val="tx2"/>
                </a:solidFill>
                <a:latin typeface="+mj-lt"/>
                <a:cs typeface="Arial"/>
              </a:rPr>
              <a:t>Your turn</a:t>
            </a:r>
          </a:p>
          <a:p>
            <a:pPr marL="342900" indent="-342900">
              <a:buFont typeface="+mj-lt"/>
              <a:buAutoNum type="arabicPeriod"/>
            </a:pPr>
            <a:r>
              <a:rPr lang="en-AU" sz="1600" dirty="0">
                <a:cs typeface="Arial"/>
              </a:rPr>
              <a:t>Can you find an example of a sentence with an article and another with a conjunction in the transcript of the podcast?</a:t>
            </a:r>
          </a:p>
          <a:p>
            <a:pPr marL="342900" indent="-342900">
              <a:buFont typeface="+mj-lt"/>
              <a:buAutoNum type="arabicPeriod"/>
            </a:pPr>
            <a:r>
              <a:rPr lang="en-AU" sz="1600" dirty="0">
                <a:cs typeface="Arial"/>
              </a:rPr>
              <a:t>As a host, write 3 sentences introducing the podcast topic using articles and conjunctions correctly to be clear and precise about what you are explaining.</a:t>
            </a:r>
          </a:p>
        </p:txBody>
      </p:sp>
      <p:sp>
        <p:nvSpPr>
          <p:cNvPr id="4" name="Slide Number Placeholder 3">
            <a:extLst>
              <a:ext uri="{FF2B5EF4-FFF2-40B4-BE49-F238E27FC236}">
                <a16:creationId xmlns:a16="http://schemas.microsoft.com/office/drawing/2014/main" id="{B7439BA0-F821-EC78-9500-197CC5673C4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90000"/>
                </a:lnSpc>
                <a:spcBef>
                  <a:spcPts val="0"/>
                </a:spcBef>
                <a:spcAft>
                  <a:spcPts val="600"/>
                </a:spcAft>
                <a:buClrTx/>
                <a:buSzTx/>
                <a:buFontTx/>
                <a:buNone/>
                <a:tabLst/>
                <a:defRPr/>
              </a:pPr>
              <a:t>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35471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raft-updated-template.potx" id="{CFB5B524-3546-40BF-AADD-32F92B0624E1}" vid="{4DE3A013-8EF5-4F08-AE49-9E37C639DA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E20D1C8E37B4489036A323D6088B4F" ma:contentTypeVersion="18" ma:contentTypeDescription="Create a new document." ma:contentTypeScope="" ma:versionID="87ba834bb9aace979a0c580803b0a234">
  <xsd:schema xmlns:xsd="http://www.w3.org/2001/XMLSchema" xmlns:xs="http://www.w3.org/2001/XMLSchema" xmlns:p="http://schemas.microsoft.com/office/2006/metadata/properties" xmlns:ns2="fe952276-0ffc-400f-87df-2cbf77b6677b" xmlns:ns3="4d48f0d6-3af1-491e-8994-5b73aa39f95f" targetNamespace="http://schemas.microsoft.com/office/2006/metadata/properties" ma:root="true" ma:fieldsID="5d11f06a6551d6c9b9711a4c98d216bb" ns2:_="" ns3:_="">
    <xsd:import namespace="fe952276-0ffc-400f-87df-2cbf77b6677b"/>
    <xsd:import namespace="4d48f0d6-3af1-491e-8994-5b73aa39f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52276-0ffc-400f-87df-2cbf77b66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48f0d6-3af1-491e-8994-5b73aa39f9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61dcde-c2ca-4798-a5fb-723e5b7914b1}" ma:internalName="TaxCatchAll" ma:showField="CatchAllData" ma:web="4d48f0d6-3af1-491e-8994-5b73aa39f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48f0d6-3af1-491e-8994-5b73aa39f95f" xsi:nil="true"/>
    <lcf76f155ced4ddcb4097134ff3c332f xmlns="fe952276-0ffc-400f-87df-2cbf77b667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0273435-D1EF-4F74-9CEB-CDDF17023ED7}">
  <ds:schemaRefs>
    <ds:schemaRef ds:uri="http://schemas.microsoft.com/sharepoint/v3/contenttype/forms"/>
  </ds:schemaRefs>
</ds:datastoreItem>
</file>

<file path=customXml/itemProps2.xml><?xml version="1.0" encoding="utf-8"?>
<ds:datastoreItem xmlns:ds="http://schemas.openxmlformats.org/officeDocument/2006/customXml" ds:itemID="{647EC19C-4545-4B54-A6AE-337DB27EE22C}">
  <ds:schemaRefs>
    <ds:schemaRef ds:uri="4d48f0d6-3af1-491e-8994-5b73aa39f95f"/>
    <ds:schemaRef ds:uri="fe952276-0ffc-400f-87df-2cbf77b66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7FDE24A-651F-473B-AA21-98729FCC1403}">
  <ds:schemaRefs>
    <ds:schemaRef ds:uri="http://schemas.microsoft.com/office/2006/metadata/properties"/>
    <ds:schemaRef ds:uri="http://schemas.microsoft.com/office/2006/documentManagement/types"/>
    <ds:schemaRef ds:uri="http://purl.org/dc/terms/"/>
    <ds:schemaRef ds:uri="http://www.w3.org/XML/1998/namespace"/>
    <ds:schemaRef ds:uri="http://purl.org/dc/elements/1.1/"/>
    <ds:schemaRef ds:uri="http://purl.org/dc/dcmitype/"/>
    <ds:schemaRef ds:uri="fe952276-0ffc-400f-87df-2cbf77b6677b"/>
    <ds:schemaRef ds:uri="http://schemas.microsoft.com/office/infopath/2007/PartnerControls"/>
    <ds:schemaRef ds:uri="http://schemas.openxmlformats.org/package/2006/metadata/core-properties"/>
    <ds:schemaRef ds:uri="4d48f0d6-3af1-491e-8994-5b73aa39f95f"/>
  </ds:schemaRefs>
</ds:datastoreItem>
</file>

<file path=docProps/app.xml><?xml version="1.0" encoding="utf-8"?>
<Properties xmlns="http://schemas.openxmlformats.org/officeDocument/2006/extended-properties" xmlns:vt="http://schemas.openxmlformats.org/officeDocument/2006/docPropsVTypes">
  <TotalTime>80</TotalTime>
  <Words>6362</Words>
  <Application>Microsoft Office PowerPoint</Application>
  <PresentationFormat>Widescreen</PresentationFormat>
  <Paragraphs>295</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Public Sans</vt:lpstr>
      <vt:lpstr>Public Sans Light</vt:lpstr>
      <vt:lpstr>Times New Roman</vt:lpstr>
      <vt:lpstr>Public Sans SemiBold</vt:lpstr>
      <vt:lpstr>Arial</vt:lpstr>
      <vt:lpstr>Calibri</vt:lpstr>
      <vt:lpstr>Helvetica</vt:lpstr>
      <vt:lpstr>NSWG Corporate</vt:lpstr>
      <vt:lpstr>Year 8, Term 2 – transport me to the ‘real’</vt:lpstr>
      <vt:lpstr>Sharing learning intentions and success criteria</vt:lpstr>
      <vt:lpstr>Learning intentions and success criteria</vt:lpstr>
      <vt:lpstr>Grammar in context</vt:lpstr>
      <vt:lpstr>Simple and declarative sentences </vt:lpstr>
      <vt:lpstr>Exclamatory and imperative sentences </vt:lpstr>
      <vt:lpstr>Adjectival and adverbial clauses </vt:lpstr>
      <vt:lpstr>Agreement</vt:lpstr>
      <vt:lpstr>Articles and conjunctions </vt:lpstr>
      <vt:lpstr>Elaborated noun groups </vt:lpstr>
      <vt:lpstr>Modal verbs</vt:lpstr>
      <vt:lpstr>How to summarise</vt:lpstr>
      <vt:lpstr>How to write a summary (1)</vt:lpstr>
      <vt:lpstr>How to write a summary (2)</vt:lpstr>
      <vt:lpstr>How to write a summary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Core text 1 – Short &amp; Curly podcast – BITE – Family Sacrifices transcript</dc:title>
  <dc:creator>NSW Department of Education</dc:creator>
  <dcterms:created xsi:type="dcterms:W3CDTF">2023-12-20T02:30:34Z</dcterms:created>
  <dcterms:modified xsi:type="dcterms:W3CDTF">2024-07-17T03:56:44Z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2023-12-20T02:30:43Z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a4f325f0-b64a-4328-b7ff-4261821efd2c</vt:lpwstr>
  </property>
  <property fmtid="{D5CDD505-2E9C-101B-9397-08002B2CF9AE}" pid="8" name="MSIP_Label_b603dfd7-d93a-4381-a340-2995d8282205_ContentBits">
    <vt:lpwstr>0</vt:lpwstr>
  </property>
  <property fmtid="{D5CDD505-2E9C-101B-9397-08002B2CF9AE}" pid="9" name="ContentTypeId">
    <vt:lpwstr>0x01010018E20D1C8E37B4489036A323D6088B4F</vt:lpwstr>
  </property>
  <property fmtid="{D5CDD505-2E9C-101B-9397-08002B2CF9AE}" pid="10" name="MediaServiceImageTags">
    <vt:lpwstr/>
  </property>
</Properties>
</file>