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45" r:id="rId5"/>
  </p:sldMasterIdLst>
  <p:notesMasterIdLst>
    <p:notesMasterId r:id="rId30"/>
  </p:notesMasterIdLst>
  <p:handoutMasterIdLst>
    <p:handoutMasterId r:id="rId31"/>
  </p:handoutMasterIdLst>
  <p:sldIdLst>
    <p:sldId id="269" r:id="rId6"/>
    <p:sldId id="271" r:id="rId7"/>
    <p:sldId id="26336" r:id="rId8"/>
    <p:sldId id="364" r:id="rId9"/>
    <p:sldId id="281" r:id="rId10"/>
    <p:sldId id="365" r:id="rId11"/>
    <p:sldId id="366" r:id="rId12"/>
    <p:sldId id="368" r:id="rId13"/>
    <p:sldId id="367" r:id="rId14"/>
    <p:sldId id="374" r:id="rId15"/>
    <p:sldId id="369" r:id="rId16"/>
    <p:sldId id="370" r:id="rId17"/>
    <p:sldId id="379" r:id="rId18"/>
    <p:sldId id="371" r:id="rId19"/>
    <p:sldId id="373" r:id="rId20"/>
    <p:sldId id="378" r:id="rId21"/>
    <p:sldId id="376" r:id="rId22"/>
    <p:sldId id="377" r:id="rId23"/>
    <p:sldId id="381" r:id="rId24"/>
    <p:sldId id="375" r:id="rId25"/>
    <p:sldId id="380" r:id="rId26"/>
    <p:sldId id="360" r:id="rId27"/>
    <p:sldId id="26337" r:id="rId28"/>
    <p:sldId id="361" r:id="rId29"/>
  </p:sldIdLst>
  <p:sldSz cx="12192000" cy="6858000"/>
  <p:notesSz cx="6858000" cy="9144000"/>
  <p:embeddedFontLst>
    <p:embeddedFont>
      <p:font typeface="Public Sans" panose="020B0604020202020204" charset="0"/>
      <p:regular r:id="rId32"/>
      <p:bold r:id="rId33"/>
      <p:italic r:id="rId34"/>
      <p:boldItalic r:id="rId35"/>
    </p:embeddedFont>
    <p:embeddedFont>
      <p:font typeface="Public Sans Light" panose="020B0604020202020204" charset="0"/>
      <p:regular r:id="rId36"/>
      <p:italic r:id="rId37"/>
    </p:embeddedFont>
    <p:embeddedFont>
      <p:font typeface="Public Sans SemiBold" panose="020B0604020202020204" charset="0"/>
      <p:regular r:id="rId38"/>
      <p:bold r:id="rId39"/>
      <p:italic r:id="rId40"/>
      <p:boldItalic r:id="rId4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69"/>
            <p14:sldId id="271"/>
            <p14:sldId id="26336"/>
            <p14:sldId id="364"/>
            <p14:sldId id="281"/>
            <p14:sldId id="365"/>
            <p14:sldId id="366"/>
            <p14:sldId id="368"/>
            <p14:sldId id="367"/>
            <p14:sldId id="374"/>
            <p14:sldId id="369"/>
            <p14:sldId id="370"/>
            <p14:sldId id="379"/>
            <p14:sldId id="371"/>
            <p14:sldId id="373"/>
            <p14:sldId id="378"/>
            <p14:sldId id="376"/>
            <p14:sldId id="377"/>
            <p14:sldId id="381"/>
            <p14:sldId id="375"/>
            <p14:sldId id="380"/>
            <p14:sldId id="360"/>
            <p14:sldId id="26337"/>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E4C05D1C-CEDD-1AD6-A43D-323E8D5253F7}" name="Susan HODDINOTT (susanhoddinott)" initials="SH" userId="S::SUSAN.HODDINOTT@det.nsw.edu.au::b7ed93e1-6335-4552-bba4-9830f0266fa0" providerId="AD"/>
  <p188:author id="{7AD4B447-7F0D-42AF-0FDE-FAE33A397EB1}" name="Danielle De Redder" initials="DD" userId="S::Danielle.deRedder@det.nsw.edu.au::90c2f8e5-e57e-4891-92e6-f485cbc59344" providerId="AD"/>
  <p188:author id="{CE9DB976-6C2B-25CD-BBD9-2999F0ACE1E9}" name="Jacquie McWilliam" initials="" userId="S::JACQUELINE.MCWILLIAM@det.nsw.edu.au::b2c2c0a0-0b64-455c-9e32-28e2d097ad57"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3912BE91-9AD9-4177-800B-C0871BA72363}" name="Jacquie McWilliam" initials="JM" userId="S::Jacqueline.McWilliam@det.nsw.edu.au::b2c2c0a0-0b64-455c-9e32-28e2d097ad57" providerId="AD"/>
  <p188:author id="{857DF69C-BAFE-7FF2-20A4-C22B1099C4C0}" name="Francesca Gazzola" initials="FG" userId="S::francesca.gazzola@det.nsw.edu.au::eb71f741-dadb-429a-b279-0f7afbe3ada0" providerId="AD"/>
  <p188:author id="{2A0D7FAD-0FB2-89A2-E109-6D5DBB098FD9}" name="Kylie Davis" initials="KD" userId="S::kylie.davis28@det.nsw.edu.au::7921ae33-6528-458f-bbd6-4afd26153ed1" providerId="AD"/>
  <p188:author id="{0606A3CA-6F05-3355-22CB-B2A216D2CAB2}" name="Susan HODDINOTT (susanhoddinott)" initials="S(" userId="S::susan.hoddinott@det.nsw.edu.au::b7ed93e1-6335-4552-bba4-9830f0266f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2A85D-62DB-7543-B814-B47A393724F6}" v="7" dt="2024-07-16T04:22:07.99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5" autoAdjust="0"/>
    <p:restoredTop sz="84875" autoAdjust="0"/>
  </p:normalViewPr>
  <p:slideViewPr>
    <p:cSldViewPr snapToGrid="0">
      <p:cViewPr varScale="1">
        <p:scale>
          <a:sx n="96" d="100"/>
          <a:sy n="96" d="100"/>
        </p:scale>
        <p:origin x="600"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352A1-1379-49FC-9AF9-AD69CC306428}" type="doc">
      <dgm:prSet loTypeId="urn:microsoft.com/office/officeart/2005/8/layout/venn1" loCatId="relationship" qsTypeId="urn:microsoft.com/office/officeart/2005/8/quickstyle/simple1" qsCatId="simple" csTypeId="urn:microsoft.com/office/officeart/2005/8/colors/accent1_2" csCatId="accent1" phldr="1"/>
      <dgm:spPr/>
    </dgm:pt>
    <dgm:pt modelId="{2A5F3E8C-199A-4C1D-A500-8E0581B53F75}">
      <dgm:prSet phldrT="[Text]"/>
      <dgm:spPr/>
      <dgm:t>
        <a:bodyPr/>
        <a:lstStyle/>
        <a:p>
          <a:r>
            <a:rPr lang="en-AU" b="0" i="0" dirty="0">
              <a:solidFill>
                <a:schemeClr val="bg1"/>
              </a:solidFill>
              <a:latin typeface="+mn-lt"/>
              <a:cs typeface="Arial" panose="020B0604020202020204" pitchFamily="34" charset="0"/>
            </a:rPr>
            <a:t>Real</a:t>
          </a:r>
        </a:p>
      </dgm:t>
    </dgm:pt>
    <dgm:pt modelId="{8C640725-69C6-4439-A6FD-8B757FC6AA6C}" type="parTrans" cxnId="{D114AE6F-B6EC-40E2-8040-FD36FE1C6A14}">
      <dgm:prSet/>
      <dgm:spPr/>
      <dgm:t>
        <a:bodyPr/>
        <a:lstStyle/>
        <a:p>
          <a:endParaRPr lang="en-AU"/>
        </a:p>
      </dgm:t>
    </dgm:pt>
    <dgm:pt modelId="{44FE39E3-2D5C-46C8-A189-212CC7B264D0}" type="sibTrans" cxnId="{D114AE6F-B6EC-40E2-8040-FD36FE1C6A14}">
      <dgm:prSet/>
      <dgm:spPr/>
      <dgm:t>
        <a:bodyPr/>
        <a:lstStyle/>
        <a:p>
          <a:endParaRPr lang="en-AU"/>
        </a:p>
      </dgm:t>
    </dgm:pt>
    <dgm:pt modelId="{F3D4924B-6AAB-49CE-87E5-F369FB0FA978}">
      <dgm:prSet phldrT="[Text]"/>
      <dgm:spPr/>
      <dgm:t>
        <a:bodyPr/>
        <a:lstStyle/>
        <a:p>
          <a:r>
            <a:rPr lang="en-AU" b="0" i="0" dirty="0">
              <a:solidFill>
                <a:schemeClr val="bg1"/>
              </a:solidFill>
              <a:latin typeface="+mn-lt"/>
              <a:cs typeface="Arial" panose="020B0604020202020204" pitchFamily="34" charset="0"/>
            </a:rPr>
            <a:t>Constructed</a:t>
          </a:r>
        </a:p>
      </dgm:t>
    </dgm:pt>
    <dgm:pt modelId="{C0015469-05B7-4517-BC69-1CA22F7178B7}" type="parTrans" cxnId="{0D4A0372-B3BF-434B-8297-4BACB14E4CF0}">
      <dgm:prSet/>
      <dgm:spPr/>
      <dgm:t>
        <a:bodyPr/>
        <a:lstStyle/>
        <a:p>
          <a:endParaRPr lang="en-AU"/>
        </a:p>
      </dgm:t>
    </dgm:pt>
    <dgm:pt modelId="{9F027E8C-DC12-48DA-A481-78AF280B0C53}" type="sibTrans" cxnId="{0D4A0372-B3BF-434B-8297-4BACB14E4CF0}">
      <dgm:prSet/>
      <dgm:spPr/>
      <dgm:t>
        <a:bodyPr/>
        <a:lstStyle/>
        <a:p>
          <a:endParaRPr lang="en-AU"/>
        </a:p>
      </dgm:t>
    </dgm:pt>
    <dgm:pt modelId="{4DBE5E21-90D9-4786-9D04-384A90537865}" type="pres">
      <dgm:prSet presAssocID="{A34352A1-1379-49FC-9AF9-AD69CC306428}" presName="compositeShape" presStyleCnt="0">
        <dgm:presLayoutVars>
          <dgm:chMax val="7"/>
          <dgm:dir/>
          <dgm:resizeHandles val="exact"/>
        </dgm:presLayoutVars>
      </dgm:prSet>
      <dgm:spPr/>
    </dgm:pt>
    <dgm:pt modelId="{BB9B70ED-C818-4DAE-99BA-3BC23A55570A}" type="pres">
      <dgm:prSet presAssocID="{2A5F3E8C-199A-4C1D-A500-8E0581B53F75}" presName="circ1" presStyleLbl="vennNode1" presStyleIdx="0" presStyleCnt="2" custLinFactNeighborX="-363"/>
      <dgm:spPr/>
    </dgm:pt>
    <dgm:pt modelId="{9699C996-D491-481E-8E0F-ECF73102D533}" type="pres">
      <dgm:prSet presAssocID="{2A5F3E8C-199A-4C1D-A500-8E0581B53F75}" presName="circ1Tx" presStyleLbl="revTx" presStyleIdx="0" presStyleCnt="0">
        <dgm:presLayoutVars>
          <dgm:chMax val="0"/>
          <dgm:chPref val="0"/>
          <dgm:bulletEnabled val="1"/>
        </dgm:presLayoutVars>
      </dgm:prSet>
      <dgm:spPr/>
    </dgm:pt>
    <dgm:pt modelId="{46F271B7-47CE-4697-A21F-20DC2E6D0997}" type="pres">
      <dgm:prSet presAssocID="{F3D4924B-6AAB-49CE-87E5-F369FB0FA978}" presName="circ2" presStyleLbl="vennNode1" presStyleIdx="1" presStyleCnt="2"/>
      <dgm:spPr/>
    </dgm:pt>
    <dgm:pt modelId="{E1ABD8F9-BD1E-4853-97D6-0EF3EDC4CE94}" type="pres">
      <dgm:prSet presAssocID="{F3D4924B-6AAB-49CE-87E5-F369FB0FA978}" presName="circ2Tx" presStyleLbl="revTx" presStyleIdx="0" presStyleCnt="0">
        <dgm:presLayoutVars>
          <dgm:chMax val="0"/>
          <dgm:chPref val="0"/>
          <dgm:bulletEnabled val="1"/>
        </dgm:presLayoutVars>
      </dgm:prSet>
      <dgm:spPr/>
    </dgm:pt>
  </dgm:ptLst>
  <dgm:cxnLst>
    <dgm:cxn modelId="{BD3CC338-F4B0-4D73-9698-3949D5F326C3}" type="presOf" srcId="{A34352A1-1379-49FC-9AF9-AD69CC306428}" destId="{4DBE5E21-90D9-4786-9D04-384A90537865}" srcOrd="0" destOrd="0" presId="urn:microsoft.com/office/officeart/2005/8/layout/venn1"/>
    <dgm:cxn modelId="{8C61DD3F-D978-40E2-A845-A06EF37F261E}" type="presOf" srcId="{2A5F3E8C-199A-4C1D-A500-8E0581B53F75}" destId="{BB9B70ED-C818-4DAE-99BA-3BC23A55570A}" srcOrd="0" destOrd="0" presId="urn:microsoft.com/office/officeart/2005/8/layout/venn1"/>
    <dgm:cxn modelId="{EE69535F-7AB7-48AC-8A55-D6C64A477BFA}" type="presOf" srcId="{F3D4924B-6AAB-49CE-87E5-F369FB0FA978}" destId="{46F271B7-47CE-4697-A21F-20DC2E6D0997}" srcOrd="0" destOrd="0" presId="urn:microsoft.com/office/officeart/2005/8/layout/venn1"/>
    <dgm:cxn modelId="{F59AA768-B2F2-4E84-A22C-7D6E526D75F0}" type="presOf" srcId="{F3D4924B-6AAB-49CE-87E5-F369FB0FA978}" destId="{E1ABD8F9-BD1E-4853-97D6-0EF3EDC4CE94}" srcOrd="1" destOrd="0" presId="urn:microsoft.com/office/officeart/2005/8/layout/venn1"/>
    <dgm:cxn modelId="{D114AE6F-B6EC-40E2-8040-FD36FE1C6A14}" srcId="{A34352A1-1379-49FC-9AF9-AD69CC306428}" destId="{2A5F3E8C-199A-4C1D-A500-8E0581B53F75}" srcOrd="0" destOrd="0" parTransId="{8C640725-69C6-4439-A6FD-8B757FC6AA6C}" sibTransId="{44FE39E3-2D5C-46C8-A189-212CC7B264D0}"/>
    <dgm:cxn modelId="{0D4A0372-B3BF-434B-8297-4BACB14E4CF0}" srcId="{A34352A1-1379-49FC-9AF9-AD69CC306428}" destId="{F3D4924B-6AAB-49CE-87E5-F369FB0FA978}" srcOrd="1" destOrd="0" parTransId="{C0015469-05B7-4517-BC69-1CA22F7178B7}" sibTransId="{9F027E8C-DC12-48DA-A481-78AF280B0C53}"/>
    <dgm:cxn modelId="{97A9DBE4-C0FF-4139-847B-C1E3B7DE2FD7}" type="presOf" srcId="{2A5F3E8C-199A-4C1D-A500-8E0581B53F75}" destId="{9699C996-D491-481E-8E0F-ECF73102D533}" srcOrd="1" destOrd="0" presId="urn:microsoft.com/office/officeart/2005/8/layout/venn1"/>
    <dgm:cxn modelId="{6C0397ED-5C94-4295-9F87-831D73E8FA2F}" type="presParOf" srcId="{4DBE5E21-90D9-4786-9D04-384A90537865}" destId="{BB9B70ED-C818-4DAE-99BA-3BC23A55570A}" srcOrd="0" destOrd="0" presId="urn:microsoft.com/office/officeart/2005/8/layout/venn1"/>
    <dgm:cxn modelId="{1D9F0A9F-DACB-4310-9874-9BBFBAAC5401}" type="presParOf" srcId="{4DBE5E21-90D9-4786-9D04-384A90537865}" destId="{9699C996-D491-481E-8E0F-ECF73102D533}" srcOrd="1" destOrd="0" presId="urn:microsoft.com/office/officeart/2005/8/layout/venn1"/>
    <dgm:cxn modelId="{6316AA02-5FBE-4AD4-BD2E-2E8E699CB8B0}" type="presParOf" srcId="{4DBE5E21-90D9-4786-9D04-384A90537865}" destId="{46F271B7-47CE-4697-A21F-20DC2E6D0997}" srcOrd="2" destOrd="0" presId="urn:microsoft.com/office/officeart/2005/8/layout/venn1"/>
    <dgm:cxn modelId="{C2652A64-D5A6-4B6C-B6DC-4737BE2688A8}" type="presParOf" srcId="{4DBE5E21-90D9-4786-9D04-384A90537865}" destId="{E1ABD8F9-BD1E-4853-97D6-0EF3EDC4CE9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70ED-C818-4DAE-99BA-3BC23A55570A}">
      <dsp:nvSpPr>
        <dsp:cNvPr id="0" name=""/>
        <dsp:cNvSpPr/>
      </dsp:nvSpPr>
      <dsp:spPr>
        <a:xfrm>
          <a:off x="116293" y="693197"/>
          <a:ext cx="3150679" cy="31506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AU" sz="2400" b="0" i="0" kern="1200" dirty="0">
              <a:solidFill>
                <a:schemeClr val="bg1"/>
              </a:solidFill>
              <a:latin typeface="+mn-lt"/>
              <a:cs typeface="Arial" panose="020B0604020202020204" pitchFamily="34" charset="0"/>
            </a:rPr>
            <a:t>Real</a:t>
          </a:r>
        </a:p>
      </dsp:txBody>
      <dsp:txXfrm>
        <a:off x="556253" y="1064730"/>
        <a:ext cx="1816608" cy="2407613"/>
      </dsp:txXfrm>
    </dsp:sp>
    <dsp:sp modelId="{46F271B7-47CE-4697-A21F-20DC2E6D0997}">
      <dsp:nvSpPr>
        <dsp:cNvPr id="0" name=""/>
        <dsp:cNvSpPr/>
      </dsp:nvSpPr>
      <dsp:spPr>
        <a:xfrm>
          <a:off x="2398490" y="693197"/>
          <a:ext cx="3150679" cy="31506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AU" sz="2400" b="0" i="0" kern="1200" dirty="0">
              <a:solidFill>
                <a:schemeClr val="bg1"/>
              </a:solidFill>
              <a:latin typeface="+mn-lt"/>
              <a:cs typeface="Arial" panose="020B0604020202020204" pitchFamily="34" charset="0"/>
            </a:rPr>
            <a:t>Constructed</a:t>
          </a:r>
        </a:p>
      </dsp:txBody>
      <dsp:txXfrm>
        <a:off x="3292601" y="1064730"/>
        <a:ext cx="1816608" cy="24076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17/07/2024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purpose of this PowerPoint is to provide support for </a:t>
            </a:r>
            <a:r>
              <a:rPr lang="en-AU" b="1" dirty="0"/>
              <a:t>Phase 1 </a:t>
            </a:r>
            <a:r>
              <a:rPr lang="en-AU" sz="1800" dirty="0">
                <a:effectLst/>
                <a:latin typeface="Public Sans" pitchFamily="2" charset="77"/>
                <a:ea typeface="Calibri" panose="020F0502020204030204" pitchFamily="34" charset="0"/>
              </a:rPr>
              <a:t>– engaging with the unit and the learning community. It should be used in combination with instructions from Phase 1, sequence 1 of the program and Phase 1, activity 1 – extending ideas of the ‘real’.</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b="0" dirty="0">
                <a:latin typeface="Public Sans"/>
              </a:rPr>
              <a:t>this slide has been used to identify the explicit teaching learning strategy of using effective questioning and should be deleted or hidden when </a:t>
            </a:r>
            <a:r>
              <a:rPr lang="en-AU" dirty="0">
                <a:latin typeface="Public Sans"/>
              </a:rPr>
              <a:t>used</a:t>
            </a:r>
            <a:r>
              <a:rPr lang="en-AU" b="0" dirty="0">
                <a:latin typeface="Public Sans"/>
              </a:rPr>
              <a:t> in a classroom setting. A hinge question is a question that assists the teacher in determining whether they should progress with the lesson content or revisit the content or skill to support student progress.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gradual release of responsibility.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Effective questioning strategies cause all students to think. This creates high engagement classroom environments which improve student achievement (Black and </a:t>
            </a:r>
            <a:r>
              <a:rPr lang="en-AU" b="0" dirty="0" err="1">
                <a:latin typeface="Public Sans"/>
              </a:rPr>
              <a:t>Wiliam</a:t>
            </a:r>
            <a:r>
              <a:rPr lang="en-AU" b="0" dirty="0">
                <a:latin typeface="Public Sans"/>
              </a:rPr>
              <a:t> 2018).</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37595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ask students to respond to the question prompt on the screen. Responses will indicate whether your students are ready to move on to the next stage of this learning sequence.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70671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Public Sans" pitchFamily="2" charset="77"/>
                <a:ea typeface="Calibri" panose="020F0502020204030204" pitchFamily="34" charset="0"/>
              </a:rPr>
              <a:t>The teacher uses the gradual release of responsibility learning process to extend student thinking on the idea of the ‘real’ in Phase 1, activity 1 – extending ideas of the ‘real’. They discuss the reasons for the images chosen and their explanations.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Public Sans" pitchFamily="2" charset="77"/>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Public Sans" pitchFamily="2" charset="77"/>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Public Sans" pitchFamily="2" charset="77"/>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08882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dirty="0">
                <a:latin typeface="Public Sans"/>
              </a:rPr>
              <a:t>this slide has been provided as an extra resource containing a larger version of the image. Students may prefer to see the larger imager rather than using the smaller image in the printed resource.</a:t>
            </a:r>
            <a:endParaRPr lang="en-US" b="0" dirty="0"/>
          </a:p>
          <a:p>
            <a:r>
              <a:rPr lang="en-AU" b="1" dirty="0">
                <a:latin typeface="Public Sans"/>
              </a:rPr>
              <a:t>‘We do’ – </a:t>
            </a:r>
            <a:r>
              <a:rPr lang="en-AU" dirty="0">
                <a:latin typeface="Public Sans"/>
              </a:rPr>
              <a:t>students are encouraged to engage with the image by providing information for a class brainstorm. </a:t>
            </a:r>
            <a:endParaRPr lang="en-US" dirty="0">
              <a:latin typeface="Public Sans"/>
            </a:endParaRPr>
          </a:p>
          <a:p>
            <a:r>
              <a:rPr lang="en-AU" b="1" dirty="0">
                <a:latin typeface="Public Sans"/>
              </a:rPr>
              <a:t>’I do</a:t>
            </a:r>
            <a:r>
              <a:rPr lang="en-AU" dirty="0">
                <a:latin typeface="Public Sans"/>
              </a:rPr>
              <a:t>’ – the teacher returns to the </a:t>
            </a:r>
            <a:r>
              <a:rPr lang="en-AU" b="1" dirty="0">
                <a:latin typeface="Public Sans"/>
              </a:rPr>
              <a:t>‘I do’ </a:t>
            </a:r>
            <a:r>
              <a:rPr lang="en-AU" dirty="0">
                <a:latin typeface="Public Sans"/>
              </a:rPr>
              <a:t>step and completes a think aloud process of using the brainstorm to construct sentences to form an explanatory paragraph. </a:t>
            </a:r>
            <a:endParaRPr lang="en-US" dirty="0">
              <a:latin typeface="Public Sans"/>
            </a:endParaRPr>
          </a:p>
          <a:p>
            <a:r>
              <a:rPr lang="en-AU" b="1" dirty="0">
                <a:latin typeface="Public Sans"/>
              </a:rPr>
              <a:t>‘We do’ </a:t>
            </a:r>
            <a:r>
              <a:rPr lang="en-AU" dirty="0">
                <a:latin typeface="Public Sans"/>
              </a:rPr>
              <a:t>– students are instructed to create a checklist in their books of what they see the teacher doing or saying as the teacher constructs the sentences. The class create a collaborative checklist of steps to be used to turn a brainstorm into an explanatory paragraph and copy it into their books.</a:t>
            </a:r>
            <a:endParaRPr lang="en-US" dirty="0">
              <a:latin typeface="Public Sans"/>
            </a:endParaRPr>
          </a:p>
          <a:p>
            <a:r>
              <a:rPr lang="en-AU" b="1" dirty="0">
                <a:latin typeface="Public Sans"/>
              </a:rPr>
              <a:t>‘We do’ </a:t>
            </a:r>
            <a:r>
              <a:rPr lang="en-AU" dirty="0">
                <a:latin typeface="Public Sans"/>
              </a:rPr>
              <a:t>– students are asked to offer suggestions as to how the teacher can improve the paragraph and edit these on the board in a think aloud as they do it.  Other students can add thoughts to each edit through teacher organisation. Students reflect on the strengths of the final paragraph in a class discussion.</a:t>
            </a:r>
            <a:endParaRPr lang="en-US" dirty="0">
              <a:latin typeface="Public Sans"/>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229841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Public Sans" pitchFamily="2" charset="77"/>
                <a:ea typeface="Calibri" panose="020F0502020204030204" pitchFamily="34" charset="0"/>
              </a:rPr>
              <a:t>The teacher uses the gradual release of responsibility learning process to extend student thinking on the idea of the ‘real’ in Phase 1, activity 1 – extending ideas of the ‘real’. They discuss the reasons for the images chosen and their explanations.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Public Sans" pitchFamily="2" charset="77"/>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Public Sans" pitchFamily="2" charset="77"/>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Public Sans" pitchFamily="2" charset="77"/>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26604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are encouraged to apply the new skill of brainstorming and writing an explanatory paragraph using </a:t>
            </a:r>
            <a:r>
              <a:rPr lang="en-AU" sz="1600" dirty="0">
                <a:effectLst/>
                <a:latin typeface="Public Sans" pitchFamily="2" charset="77"/>
                <a:ea typeface="Calibri" panose="020F0502020204030204" pitchFamily="34" charset="0"/>
              </a:rPr>
              <a:t>Phase 1, activity 1 – extending ideas of the ‘real’. </a:t>
            </a:r>
          </a:p>
          <a:p>
            <a:endParaRPr lang="en-AU" dirty="0"/>
          </a:p>
          <a:p>
            <a:r>
              <a:rPr lang="en-AU" b="1" dirty="0"/>
              <a:t>‘You do’ </a:t>
            </a:r>
            <a:r>
              <a:rPr lang="en-AU" dirty="0"/>
              <a:t>– students find an image that represents the provided ideas. They construct explanatory paragraphs using the modelled and guided process used for the first 2 rows and the checklist.  For differentiation, the teacher may choose to allow students to work in pairs or small groups, reduce the number of images and paragraphs or use guided practice with more examples (</a:t>
            </a:r>
            <a:r>
              <a:rPr lang="en-AU" b="1" dirty="0"/>
              <a:t>‘We do’</a:t>
            </a:r>
            <a:r>
              <a:rPr lang="en-AU" b="0" dirty="0"/>
              <a:t>)</a:t>
            </a:r>
            <a:r>
              <a:rPr lang="en-AU" b="1" dirty="0"/>
              <a:t>.</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2128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supports students to consolidate understanding of the differences in ideas.</a:t>
            </a:r>
          </a:p>
          <a:p>
            <a:endParaRPr lang="en-AU" b="0" dirty="0"/>
          </a:p>
          <a:p>
            <a:r>
              <a:rPr lang="en-AU" b="1" dirty="0"/>
              <a:t>‘You do’ </a:t>
            </a:r>
            <a:r>
              <a:rPr lang="en-AU" b="0" dirty="0"/>
              <a:t>– students summarise the reality of the image they selected for freedom.</a:t>
            </a:r>
          </a:p>
          <a:p>
            <a:r>
              <a:rPr lang="en-AU" b="1" dirty="0"/>
              <a:t>‘We do’ </a:t>
            </a:r>
            <a:r>
              <a:rPr lang="en-AU" b="0" dirty="0"/>
              <a:t>– students share their ideas with the class and the teacher categorises them into a table of ideas.</a:t>
            </a:r>
          </a:p>
          <a:p>
            <a:r>
              <a:rPr lang="en-AU" b="1" dirty="0"/>
              <a:t>‘We do’ </a:t>
            </a:r>
            <a:r>
              <a:rPr lang="en-AU" b="0" dirty="0"/>
              <a:t>– class discussion: Why do we have different ideas for each image?</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9410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feedback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highlight>
                  <a:srgbClr val="FFFFFF"/>
                </a:highlight>
                <a:latin typeface="Public Sans" pitchFamily="2" charset="0"/>
              </a:rPr>
              <a:t>Feedback is most useful when it is aligned to the learning intentions and success criteria of a lesson or learning experience (Clarke, Timperley and Hattie 2003). It is most effective when delivered during learning (Clarke 2014).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91090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engage with the reviewing and refining process.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Students select their best paragraph and complete the traffic lights method of revising their work.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This is an opportune time to introduce </a:t>
            </a:r>
            <a:r>
              <a:rPr lang="en-AU" b="1" dirty="0"/>
              <a:t>Phase 6, activity 5 – actioning feedback</a:t>
            </a:r>
            <a:r>
              <a:rPr lang="en-AU" b="0" dirty="0"/>
              <a:t> to support student development. They seek feedback from a peer.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30490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engage with the reviewing and refining process.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When the feedback process is complete, students swap back their work and apply the feedback. The teacher should provide feedback to students on their finalised paragraph.</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2502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highlight>
                  <a:srgbClr val="FFFFFF"/>
                </a:highlight>
                <a:latin typeface="Public Sans" pitchFamily="2" charset="0"/>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solidFill>
                <a:srgbClr val="333333"/>
              </a:solidFill>
              <a:effectLst/>
              <a:highlight>
                <a:srgbClr val="FFFFFF"/>
              </a:highligh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highlight>
                  <a:srgbClr val="FFFFFF"/>
                </a:highlight>
                <a:latin typeface="Public Sans" pitchFamily="2" charset="0"/>
              </a:rPr>
              <a:t>Checking understanding requires teachers to collect the responses of all students (</a:t>
            </a:r>
            <a:r>
              <a:rPr lang="en-AU" b="0" i="0" dirty="0" err="1">
                <a:solidFill>
                  <a:srgbClr val="333333"/>
                </a:solidFill>
                <a:effectLst/>
                <a:highlight>
                  <a:srgbClr val="FFFFFF"/>
                </a:highlight>
                <a:latin typeface="Public Sans" pitchFamily="2" charset="0"/>
              </a:rPr>
              <a:t>Wiliam</a:t>
            </a:r>
            <a:r>
              <a:rPr lang="en-AU" b="0" i="0" dirty="0">
                <a:solidFill>
                  <a:srgbClr val="333333"/>
                </a:solidFill>
                <a:effectLst/>
                <a:highlight>
                  <a:srgbClr val="FFFFFF"/>
                </a:highlight>
                <a:latin typeface="Public Sans" pitchFamily="2" charset="0"/>
              </a:rPr>
              <a:t> 2014).</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g</a:t>
            </a:r>
            <a:r>
              <a:rPr lang="en-AU" dirty="0"/>
              <a:t>ive students a sentence stem (the beginning of a sentence) and ask them to turn it into 3 separate sentences using each of the conjunctions. Explain the meaning of each conjunction. This is also a good opportunity to reinforce the fact that a comma comes before a FANBOYS conjunction when joining 2 simple sentences. Ask students to complete each sentence about reality in their books.</a:t>
            </a:r>
          </a:p>
          <a:p>
            <a:endParaRPr lang="en-AU" dirty="0"/>
          </a:p>
          <a:p>
            <a:r>
              <a:rPr lang="en-AU" dirty="0"/>
              <a:t>The teacher can use this as an exit ticket for this learning sequence. It is important that the teacher checks student work to see if they understand the concept of reality being different to everyone. If they do not, it may be necessary to revisit the ideas in a different way.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98697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171450" indent="-171450">
              <a:buFont typeface="Public Sans"/>
              <a:buChar char="•"/>
            </a:pPr>
            <a:r>
              <a:rPr lang="en-AU" dirty="0"/>
              <a:t>Learning intentions and success criteria are best co-constructed with students. Adapt the learning intention as required and add matching success criteria.</a:t>
            </a:r>
          </a:p>
          <a:p>
            <a:pPr marL="171450" indent="-171450">
              <a:buFont typeface="Public Sans"/>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Public Sans"/>
              <a:buChar char="•"/>
            </a:pPr>
            <a:r>
              <a:rPr lang="en-AU" dirty="0"/>
              <a:t>LISC is not necessarily presented at the beginning of the lesson. Teacher needs to consider most effectual time to introduce </a:t>
            </a:r>
          </a:p>
          <a:p>
            <a:pPr marL="171450" indent="-171450">
              <a:buFont typeface="Public Sans"/>
              <a:buChar char="•"/>
            </a:pPr>
            <a:r>
              <a:rPr lang="en-AU" dirty="0"/>
              <a:t>LISC should be revisited during the lesson to support students' evaluation of their learning</a:t>
            </a:r>
          </a:p>
          <a:p>
            <a:pPr marL="171450" indent="-171450">
              <a:buFont typeface="Public Sans"/>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identify representations of the ‘real’ in my own thoughts and ideas and in social media</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reflect on how the ‘real’ is different for different people.</a:t>
            </a:r>
          </a:p>
          <a:p>
            <a:pPr marL="171450" indent="-171450">
              <a:buFont typeface="Public Sans"/>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latin typeface="Public Sans"/>
              </a:rPr>
              <a:t>Teachers actively support students to make connections within and across knowledge, skills and understanding as well as to prior learning experiences. Learning is a change to long term memory. Long-term memory is a network of overlapping information with many connections (AERO 2024b), which are called schemas (CESE 2017).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a:t>
            </a:r>
            <a:r>
              <a:rPr lang="en-AU" dirty="0"/>
              <a:t>tudents follow the instructions on the screen to create a brainstorm. They share their ideas with the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03969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be encouraged to consider the following aspects of social media use to respond to this activity:</a:t>
            </a:r>
          </a:p>
          <a:p>
            <a:pPr marL="285750" indent="-285750">
              <a:buFont typeface="Arial" panose="020B0604020202020204" pitchFamily="34" charset="0"/>
              <a:buChar char="•"/>
            </a:pPr>
            <a:r>
              <a:rPr lang="en-AU" dirty="0"/>
              <a:t>When you take a selfie to post on social media, do you: use filters, take several photos to find the perfect picture, pose in a particular way, have a particular background … ?</a:t>
            </a:r>
          </a:p>
          <a:p>
            <a:pPr marL="285750" indent="-285750">
              <a:buFont typeface="Arial" panose="020B0604020202020204" pitchFamily="34" charset="0"/>
              <a:buChar char="•"/>
            </a:pPr>
            <a:r>
              <a:rPr lang="en-AU" dirty="0"/>
              <a:t>Do you take photos of particular meals you eat? Are they a true representation of your life?</a:t>
            </a:r>
          </a:p>
          <a:p>
            <a:pPr marL="285750" indent="-285750">
              <a:buFont typeface="Arial" panose="020B0604020202020204" pitchFamily="34" charset="0"/>
              <a:buChar char="•"/>
            </a:pPr>
            <a:r>
              <a:rPr lang="en-AU" dirty="0"/>
              <a:t>Do you post candid shots? Do you let your parents snap and post candid photos?</a:t>
            </a:r>
          </a:p>
          <a:p>
            <a:pPr marL="285750" indent="-285750">
              <a:buFont typeface="Arial" panose="020B0604020202020204" pitchFamily="34" charset="0"/>
              <a:buChar char="•"/>
            </a:pPr>
            <a:r>
              <a:rPr lang="en-AU" dirty="0"/>
              <a:t>Do you think others do these things?</a:t>
            </a:r>
          </a:p>
          <a:p>
            <a:pPr marL="285750" indent="-285750">
              <a:buFont typeface="Arial" panose="020B0604020202020204" pitchFamily="34" charset="0"/>
              <a:buChar char="•"/>
            </a:pPr>
            <a:r>
              <a:rPr lang="en-AU" dirty="0"/>
              <a:t>Do you think AI is used to make a post more appealing?</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2298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Public Sans" pitchFamily="2" charset="77"/>
                <a:ea typeface="Calibri" panose="020F0502020204030204" pitchFamily="34" charset="0"/>
              </a:rPr>
              <a:t>The teacher uses the gradual release of responsibility learning process to extend student thinking on the idea of the ‘real’ in Phase 1, activity 1 – extending ideas of the ‘real’. They discuss the reasons for the images chosen and their explanations.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Public Sans" pitchFamily="2" charset="77"/>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Public Sans" pitchFamily="2" charset="77"/>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As part of the </a:t>
            </a:r>
            <a:r>
              <a:rPr lang="en-AU" b="1" dirty="0"/>
              <a:t>‘We do’ </a:t>
            </a:r>
            <a:r>
              <a:rPr lang="en-AU" dirty="0"/>
              <a:t>step of gradual release, the teacher leads a class discussion to prompt ideas in response to the image. </a:t>
            </a:r>
          </a:p>
          <a:p>
            <a:r>
              <a:rPr lang="en-AU" dirty="0"/>
              <a:t>‘</a:t>
            </a:r>
            <a:r>
              <a:rPr lang="en-AU" b="1" dirty="0"/>
              <a:t>I do’ </a:t>
            </a:r>
            <a:r>
              <a:rPr lang="en-AU" dirty="0"/>
              <a:t>– the teacher records ideas on the board to create a class brainstorm.</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2349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in this step of gradual release of responsibility, the teacher is demonstrating the skill of how to use brainstorming to create a response, so students can later apply it to the remaining images for </a:t>
            </a:r>
            <a:r>
              <a:rPr lang="en-AU" b="1" dirty="0"/>
              <a:t>Phase 1, activity 1 – extending ideas of the ‘real’.</a:t>
            </a:r>
          </a:p>
          <a:p>
            <a:endParaRPr lang="en-AU" b="1" dirty="0"/>
          </a:p>
          <a:p>
            <a:r>
              <a:rPr lang="en-AU" b="1" dirty="0"/>
              <a:t>‘I do’ </a:t>
            </a:r>
            <a:r>
              <a:rPr lang="en-AU" dirty="0"/>
              <a:t>– the teacher should use a think aloud to model how to turn the brainstorm items into an explanation of what the ‘real’ is on a larger whole world basis. Students should be encouraged to engage with the explanation which may include both ideas and structural elements. This is a good opportunity to incorporate embedded literacy of punctuation, sentence construction and embedded clauses as identified in the program. When examining the modelled explanation, explicit vocabulary instruction may be required for vocabulary such as: pollution, emissions, and ecosystem.</a:t>
            </a:r>
          </a:p>
          <a:p>
            <a:endParaRPr lang="en-AU" dirty="0"/>
          </a:p>
          <a:p>
            <a:r>
              <a:rPr lang="en-AU" dirty="0"/>
              <a:t>The explanation on the slide is only part of the response. The complete text can be located in </a:t>
            </a:r>
            <a:r>
              <a:rPr lang="en-AU" b="1" dirty="0"/>
              <a:t>Phase 1, activity 1 – extending ideas of the ‘real’</a:t>
            </a:r>
            <a:r>
              <a:rPr lang="en-AU"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56009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b="0" i="0">
                <a:solidFill>
                  <a:schemeClr val="bg1"/>
                </a:solidFill>
                <a:latin typeface="Public Sans" pitchFamily="2" charset="77"/>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b="0" i="0">
                <a:solidFill>
                  <a:schemeClr val="accent4"/>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Public Sans" pitchFamily="2" charset="77"/>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Public Sans" pitchFamily="2" charset="77"/>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Public Sans" pitchFamily="2" charset="77"/>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lvl1pPr>
              <a:defRPr b="0" i="0"/>
            </a:lvl1pPr>
          </a:lstStyle>
          <a:p>
            <a:r>
              <a:rPr lang="en-US" dirty="0"/>
              <a:t>Click icon to add picture</a:t>
            </a:r>
            <a:endParaRPr lang="en-AU" dirty="0"/>
          </a:p>
        </p:txBody>
      </p:sp>
    </p:spTree>
    <p:extLst>
      <p:ext uri="{BB962C8B-B14F-4D97-AF65-F5344CB8AC3E}">
        <p14:creationId xmlns:p14="http://schemas.microsoft.com/office/powerpoint/2010/main" val="36115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Public Sans" pitchFamily="2" charset="77"/>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0945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lvl1pPr>
              <a:defRPr b="0" i="0"/>
            </a:lvl1p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b="0" i="0">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7364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0080000" cy="545601"/>
          </a:xfrm>
        </p:spPr>
        <p:txBody>
          <a:bodyPr/>
          <a:lstStyle>
            <a:lvl1pPr>
              <a:defRPr b="0" i="0">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7035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0080000" cy="545601"/>
          </a:xfrm>
        </p:spPr>
        <p:txBody>
          <a:bodyPr/>
          <a:lstStyle>
            <a:lvl1pPr>
              <a:defRPr b="0" i="0">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b="0" i="0"/>
            </a:lvl1pPr>
            <a:lvl2pPr>
              <a:defRPr b="0" i="0"/>
            </a:lvl2pPr>
            <a:lvl4pPr>
              <a:defRPr b="0" i="0"/>
            </a:lvl4pPr>
            <a:lvl5pPr>
              <a:defRPr b="0" i="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369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0080000" cy="545601"/>
          </a:xfrm>
        </p:spPr>
        <p:txBody>
          <a:bodyPr/>
          <a:lstStyle>
            <a:lvl1pPr>
              <a:defRPr b="0" i="0">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497013"/>
            <a:ext cx="5507037" cy="4879975"/>
          </a:xfrm>
        </p:spPr>
        <p:txBody>
          <a:bodyPr/>
          <a:lstStyle>
            <a:lvl1pPr>
              <a:defRPr b="0" i="0"/>
            </a:lvl1pPr>
            <a:lvl2pPr>
              <a:defRPr b="0" i="0"/>
            </a:lvl2pPr>
            <a:lvl4pPr>
              <a:defRPr b="0" i="0"/>
            </a:lvl4pPr>
            <a:lvl5pPr>
              <a:defRPr b="0" i="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497013"/>
            <a:ext cx="5507038" cy="4879975"/>
          </a:xfrm>
        </p:spPr>
        <p:txBody>
          <a:bodyPr/>
          <a:lstStyle>
            <a:lvl1pPr>
              <a:defRPr b="0" i="0"/>
            </a:lvl1pPr>
          </a:lstStyle>
          <a:p>
            <a:endParaRPr lang="en-AU" dirty="0"/>
          </a:p>
        </p:txBody>
      </p:sp>
    </p:spTree>
    <p:extLst>
      <p:ext uri="{BB962C8B-B14F-4D97-AF65-F5344CB8AC3E}">
        <p14:creationId xmlns:p14="http://schemas.microsoft.com/office/powerpoint/2010/main" val="29123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lvl1pPr>
              <a:defRPr b="0" i="0"/>
            </a:lvl1p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5400000" cy="554400"/>
          </a:xfrm>
        </p:spPr>
        <p:txBody>
          <a:bodyPr/>
          <a:lstStyle>
            <a:lvl1pPr>
              <a:defRPr b="0" i="0">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b="0" i="0"/>
            </a:lvl1pPr>
            <a:lvl2pPr>
              <a:defRPr b="0" i="0"/>
            </a:lvl2pPr>
            <a:lvl4pPr>
              <a:defRPr b="0" i="0"/>
            </a:lvl4pPr>
            <a:lvl5pPr>
              <a:defRPr b="0" i="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1489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7879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b="0" i="0">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Public Sans" pitchFamily="2" charset="77"/>
                <a:cs typeface="Arial" panose="020B0604020202020204" pitchFamily="34" charset="0"/>
              </a:defRPr>
            </a:lvl1pPr>
            <a:lvl2pPr>
              <a:lnSpc>
                <a:spcPct val="150000"/>
              </a:lnSpc>
              <a:defRPr sz="1200" b="0" i="0"/>
            </a:lvl2pPr>
            <a:lvl3pPr>
              <a:lnSpc>
                <a:spcPct val="150000"/>
              </a:lnSpc>
              <a:defRPr/>
            </a:lvl3pPr>
            <a:lvl4pPr>
              <a:lnSpc>
                <a:spcPct val="150000"/>
              </a:lnSpc>
              <a:defRPr sz="1200" b="0" i="0"/>
            </a:lvl4pPr>
            <a:lvl5pPr>
              <a:lnSpc>
                <a:spcPct val="150000"/>
              </a:lnSpc>
              <a:defRPr sz="1200" b="0" i="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95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b="0" i="0">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6533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0" i="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Public Sans" pitchFamily="2" charset="77"/>
                <a:ea typeface="Public Sans" pitchFamily="2" charset="77"/>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835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3311857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Public Sans" pitchFamily="2" charset="77"/>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Public Sans" pitchFamily="2" charset="77"/>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Public Sans" pitchFamily="2" charset="77"/>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Public Sans" pitchFamily="2" charset="77"/>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Public Sans" pitchFamily="2" charset="77"/>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unsplash.com/license" TargetMode="External"/><Relationship Id="rId5" Type="http://schemas.openxmlformats.org/officeDocument/2006/relationships/hyperlink" Target="https://unsplash.com/@rachelschauerman?utm_content=creditCopyText&amp;utm_medium=referral&amp;utm_source=unsplash" TargetMode="External"/><Relationship Id="rId4" Type="http://schemas.openxmlformats.org/officeDocument/2006/relationships/hyperlink" Target="https://unsplash.com/photos/a-group-of-kangaroos-are-standing-in-the-grass-mDCparQGpKo?utm_content=creditCopyText&amp;utm_medium=referral&amp;utm_source=unsplash"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www.researchgate.net/publication/323964092_Classroom_assessment_and_pedagogy"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8.xml"/><Relationship Id="rId6" Type="http://schemas.openxmlformats.org/officeDocument/2006/relationships/hyperlink" Target="https://www.edresearch.edu.au/summaries-explainers/explainers/explicit-instruction" TargetMode="External"/><Relationship Id="rId5" Type="http://schemas.openxmlformats.org/officeDocument/2006/relationships/hyperlink" Target="https://www.edresearch.edu.au/guides-resources/practice-guides/explain-learning-objectives" TargetMode="External"/><Relationship Id="rId4" Type="http://schemas.openxmlformats.org/officeDocument/2006/relationships/hyperlink" Target="https://curriculum.nsw.edu.a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 TargetMode="External"/><Relationship Id="rId2" Type="http://schemas.openxmlformats.org/officeDocument/2006/relationships/hyperlink" Target="https://app.education.nsw.gov.au/digital-learning-selector/LearningActivity/Browser?cache_id=f77b0" TargetMode="External"/><Relationship Id="rId1" Type="http://schemas.openxmlformats.org/officeDocument/2006/relationships/slideLayout" Target="../slideLayouts/slideLayout19.xml"/><Relationship Id="rId5" Type="http://schemas.openxmlformats.org/officeDocument/2006/relationships/hyperlink" Target="https://www.ascd.org/el/articles/the-right-questions-the-right-way" TargetMode="External"/><Relationship Id="rId4" Type="http://schemas.openxmlformats.org/officeDocument/2006/relationships/hyperlink" Target="https://education.nsw.gov.au/about-us/education-data-and-research/cese/publications/research-reports/what-works-best-2020-update/explicit-teaching-driving-learning-and-engagemen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unsplash.com/license" TargetMode="External"/><Relationship Id="rId5" Type="http://schemas.openxmlformats.org/officeDocument/2006/relationships/hyperlink" Target="https://unsplash.com/@naja_bertolt_jensen?utm_content=creditCopyText&amp;utm_medium=referral&amp;utm_source=unsplash" TargetMode="External"/><Relationship Id="rId4" Type="http://schemas.openxmlformats.org/officeDocument/2006/relationships/hyperlink" Target="https://unsplash.com/photos/a-group-of-garbage-floating-in-the-ocean-FxnqdmKBJps?utm_content=creditCopyText&amp;utm_medium=referral&amp;utm_source=unsplash"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photos/a-group-of-garbage-floating-in-the-ocean-FxnqdmKBJps?utm_content=creditCopyText&amp;utm_medium=referral&amp;utm_source=unsplash"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hyperlink" Target="https://unsplash.com/license" TargetMode="External"/><Relationship Id="rId4" Type="http://schemas.openxmlformats.org/officeDocument/2006/relationships/hyperlink" Target="https://unsplash.com/@naja_bertolt_jensen?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8" y="360000"/>
            <a:ext cx="9543419" cy="1422305"/>
          </a:xfrm>
        </p:spPr>
        <p:txBody>
          <a:bodyPr/>
          <a:lstStyle/>
          <a:p>
            <a:r>
              <a:rPr lang="en-AU" dirty="0">
                <a:cs typeface="Arial" panose="020B0604020202020204" pitchFamily="34" charset="0"/>
              </a:rPr>
              <a:t>Year 8, Term 2 – transport me to the ‘real’</a:t>
            </a: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7781467" cy="855102"/>
          </a:xfrm>
        </p:spPr>
        <p:txBody>
          <a:bodyPr/>
          <a:lstStyle/>
          <a:p>
            <a:r>
              <a:rPr lang="en-AU" dirty="0">
                <a:latin typeface="Public Sans" pitchFamily="2" charset="77"/>
                <a:cs typeface="Arial" panose="020B0604020202020204" pitchFamily="34" charset="0"/>
              </a:rPr>
              <a:t>Phase 1, activity 1 – What does ‘real’ mean? – PowerPoint   </a:t>
            </a:r>
          </a:p>
          <a:p>
            <a:endParaRPr lang="en-AU" dirty="0"/>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latin typeface="Public Sans" pitchFamily="2" charset="77"/>
                <a:cs typeface="Arial" panose="020B0604020202020204" pitchFamily="34" charset="0"/>
              </a:rPr>
              <a:t>NSW Department of Education</a:t>
            </a:r>
            <a:endParaRPr lang="en-AU" dirty="0">
              <a:latin typeface="Public Sans" pitchFamily="2" charset="77"/>
              <a:cs typeface="Arial" panose="020B0604020202020204" pitchFamily="34" charset="0"/>
            </a:endParaRPr>
          </a:p>
        </p:txBody>
      </p:sp>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3924000"/>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Public Sans" pitchFamily="2" charset="77"/>
                <a:cs typeface="Arial" panose="020B0604020202020204" pitchFamily="34" charset="0"/>
              </a:rPr>
              <a:t>Using</a:t>
            </a:r>
            <a:r>
              <a:rPr lang="en-US" dirty="0"/>
              <a:t> effective questioning </a:t>
            </a:r>
            <a:endParaRPr lang="en-AU" dirty="0"/>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42776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t>Checking for </a:t>
            </a:r>
            <a:r>
              <a:rPr lang="en-AU" dirty="0">
                <a:latin typeface="Public Sans" pitchFamily="2" charset="77"/>
                <a:cs typeface="Arial" panose="020B0604020202020204" pitchFamily="34" charset="0"/>
              </a:rPr>
              <a:t>understanding</a:t>
            </a:r>
            <a:r>
              <a:rPr lang="en-AU" dirty="0"/>
              <a:t> </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t>What do you know?</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71430" y="1620000"/>
            <a:ext cx="11355750" cy="951750"/>
          </a:xfrm>
        </p:spPr>
        <p:txBody>
          <a:bodyPr vert="horz" lIns="0" tIns="0" rIns="0" bIns="0" rtlCol="0" anchor="t">
            <a:normAutofit fontScale="92500" lnSpcReduction="20000"/>
          </a:bodyPr>
          <a:lstStyle/>
          <a:p>
            <a:r>
              <a:rPr lang="en-AU" sz="1700" dirty="0">
                <a:cs typeface="Arial" panose="020B0604020202020204" pitchFamily="34" charset="0"/>
              </a:rPr>
              <a:t>On a sticky note, write your name and your answer to the following question:</a:t>
            </a:r>
          </a:p>
          <a:p>
            <a:pPr marL="457200" indent="-457200">
              <a:buAutoNum type="arabicPeriod"/>
            </a:pPr>
            <a:r>
              <a:rPr lang="en-AU" sz="1700" dirty="0">
                <a:cs typeface="Arial" panose="020B0604020202020204" pitchFamily="34" charset="0"/>
              </a:rPr>
              <a:t>Why do images mean different things to different people?</a:t>
            </a:r>
          </a:p>
          <a:p>
            <a:endParaRPr lang="en-AU" dirty="0"/>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22416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795709"/>
          </a:xfrm>
        </p:spPr>
        <p:txBody>
          <a:bodyPr/>
          <a:lstStyle/>
          <a:p>
            <a:r>
              <a:rPr lang="en-US" dirty="0">
                <a:latin typeface="Public Sans" pitchFamily="2" charset="77"/>
                <a:cs typeface="Arial" panose="020B0604020202020204" pitchFamily="34" charset="0"/>
              </a:rPr>
              <a:t>Gradual release of  responsibility – guided practice or ‘We do’</a:t>
            </a:r>
            <a:endParaRPr lang="en-AU" dirty="0">
              <a:latin typeface="Public Sans" pitchFamily="2" charset="77"/>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69016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80B4E7-815A-001B-9489-254E379682DC}"/>
              </a:ext>
            </a:extLst>
          </p:cNvPr>
          <p:cNvSpPr>
            <a:spLocks noGrp="1"/>
          </p:cNvSpPr>
          <p:nvPr>
            <p:ph type="title"/>
          </p:nvPr>
        </p:nvSpPr>
        <p:spPr/>
        <p:txBody>
          <a:bodyPr/>
          <a:lstStyle/>
          <a:p>
            <a:r>
              <a:rPr lang="en-AU" dirty="0">
                <a:latin typeface="Public Sans" pitchFamily="2" charset="77"/>
                <a:cs typeface="Arial"/>
              </a:rPr>
              <a:t>Creating an explanation</a:t>
            </a:r>
            <a:endParaRPr lang="en-GB" dirty="0">
              <a:solidFill>
                <a:srgbClr val="000000"/>
              </a:solidFill>
              <a:latin typeface="Public Sans" pitchFamily="2" charset="77"/>
              <a:cs typeface="Arial"/>
            </a:endParaRPr>
          </a:p>
          <a:p>
            <a:endParaRPr lang="en-GB" dirty="0"/>
          </a:p>
        </p:txBody>
      </p:sp>
      <p:sp>
        <p:nvSpPr>
          <p:cNvPr id="9" name="Text Placeholder 8">
            <a:extLst>
              <a:ext uri="{FF2B5EF4-FFF2-40B4-BE49-F238E27FC236}">
                <a16:creationId xmlns:a16="http://schemas.microsoft.com/office/drawing/2014/main" id="{EDE6ED9C-1E45-FB4B-222E-F18EC0CCF94B}"/>
              </a:ext>
            </a:extLst>
          </p:cNvPr>
          <p:cNvSpPr>
            <a:spLocks noGrp="1"/>
          </p:cNvSpPr>
          <p:nvPr>
            <p:ph type="body" sz="quarter" idx="18"/>
          </p:nvPr>
        </p:nvSpPr>
        <p:spPr/>
        <p:txBody>
          <a:bodyPr/>
          <a:lstStyle/>
          <a:p>
            <a:r>
              <a:rPr lang="en-AU" dirty="0">
                <a:latin typeface="Public Sans" pitchFamily="2" charset="77"/>
                <a:cs typeface="Arial"/>
              </a:rPr>
              <a:t>Responding to the image</a:t>
            </a:r>
            <a:endParaRPr lang="en-GB" dirty="0">
              <a:solidFill>
                <a:srgbClr val="000000"/>
              </a:solidFill>
              <a:latin typeface="Public Sans" pitchFamily="2" charset="77"/>
              <a:cs typeface="Arial"/>
            </a:endParaRPr>
          </a:p>
        </p:txBody>
      </p:sp>
      <p:sp>
        <p:nvSpPr>
          <p:cNvPr id="8" name="Content Placeholder 7">
            <a:extLst>
              <a:ext uri="{FF2B5EF4-FFF2-40B4-BE49-F238E27FC236}">
                <a16:creationId xmlns:a16="http://schemas.microsoft.com/office/drawing/2014/main" id="{F77475E3-7E9D-0794-8E33-9EC34D169633}"/>
              </a:ext>
            </a:extLst>
          </p:cNvPr>
          <p:cNvSpPr>
            <a:spLocks noGrp="1"/>
          </p:cNvSpPr>
          <p:nvPr>
            <p:ph sz="half" idx="1"/>
          </p:nvPr>
        </p:nvSpPr>
        <p:spPr>
          <a:xfrm>
            <a:off x="360000" y="1584000"/>
            <a:ext cx="3558914" cy="4499998"/>
          </a:xfrm>
        </p:spPr>
        <p:txBody>
          <a:bodyPr vert="horz" lIns="0" tIns="0" rIns="0" bIns="0" rtlCol="0" anchor="t">
            <a:noAutofit/>
          </a:bodyPr>
          <a:lstStyle/>
          <a:p>
            <a:pPr marL="342900" indent="-342900">
              <a:buAutoNum type="arabicPeriod"/>
            </a:pPr>
            <a:r>
              <a:rPr lang="en-GB" sz="1600" dirty="0"/>
              <a:t>What is this image representing? </a:t>
            </a:r>
            <a:endParaRPr lang="en-US" sz="1600" dirty="0"/>
          </a:p>
          <a:p>
            <a:pPr marL="342900" indent="-342900">
              <a:buAutoNum type="arabicPeriod"/>
            </a:pPr>
            <a:r>
              <a:rPr lang="en-GB" sz="1600" dirty="0"/>
              <a:t>What is the reality of this image? Explain using examples. </a:t>
            </a:r>
          </a:p>
        </p:txBody>
      </p:sp>
      <p:pic>
        <p:nvPicPr>
          <p:cNvPr id="5" name="Picture 4" descr="A group of kangaroos are standing in the grass.">
            <a:extLst>
              <a:ext uri="{FF2B5EF4-FFF2-40B4-BE49-F238E27FC236}">
                <a16:creationId xmlns:a16="http://schemas.microsoft.com/office/drawing/2014/main" id="{2448CC1F-7264-5B4D-8680-9014C17692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0630" y="1410166"/>
            <a:ext cx="6791370" cy="4576460"/>
          </a:xfrm>
          <a:prstGeom prst="rect">
            <a:avLst/>
          </a:prstGeom>
        </p:spPr>
      </p:pic>
      <p:sp>
        <p:nvSpPr>
          <p:cNvPr id="11" name="TextBox 10">
            <a:extLst>
              <a:ext uri="{FF2B5EF4-FFF2-40B4-BE49-F238E27FC236}">
                <a16:creationId xmlns:a16="http://schemas.microsoft.com/office/drawing/2014/main" id="{2F2DFB5D-3A28-58D4-499D-422674A7526E}"/>
              </a:ext>
            </a:extLst>
          </p:cNvPr>
          <p:cNvSpPr txBox="1"/>
          <p:nvPr/>
        </p:nvSpPr>
        <p:spPr>
          <a:xfrm>
            <a:off x="5040630" y="6038553"/>
            <a:ext cx="6803370" cy="16222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5000"/>
              </a:lnSpc>
              <a:spcAft>
                <a:spcPts val="800"/>
              </a:spcAft>
            </a:pPr>
            <a:r>
              <a:rPr lang="en-AU" sz="1000" u="sng" kern="100" dirty="0">
                <a:solidFill>
                  <a:srgbClr val="0F4761"/>
                </a:solidFill>
                <a:effectLst/>
                <a:latin typeface="+mj-lt"/>
                <a:ea typeface="Aptos" panose="020B0004020202020204" pitchFamily="34" charset="0"/>
                <a:cs typeface="Times New Roman" panose="02020603050405020304" pitchFamily="18" charset="0"/>
                <a:hlinkClick r:id="rId4"/>
              </a:rPr>
              <a:t>A group of kangaroos are standing in the grass</a:t>
            </a:r>
            <a:r>
              <a:rPr lang="en-AU" sz="1000" kern="100" dirty="0">
                <a:effectLst/>
                <a:latin typeface="+mj-lt"/>
                <a:ea typeface="Aptos" panose="020B0004020202020204" pitchFamily="34" charset="0"/>
                <a:cs typeface="Times New Roman" panose="02020603050405020304" pitchFamily="18" charset="0"/>
              </a:rPr>
              <a:t> by </a:t>
            </a:r>
            <a:r>
              <a:rPr lang="en-AU" sz="1000" u="sng" kern="100" dirty="0">
                <a:solidFill>
                  <a:srgbClr val="0F4761"/>
                </a:solidFill>
                <a:effectLst/>
                <a:latin typeface="+mj-lt"/>
                <a:ea typeface="Aptos" panose="020B0004020202020204" pitchFamily="34" charset="0"/>
                <a:cs typeface="Times New Roman" panose="02020603050405020304" pitchFamily="18" charset="0"/>
                <a:hlinkClick r:id="rId5"/>
              </a:rPr>
              <a:t>Rachel </a:t>
            </a:r>
            <a:r>
              <a:rPr lang="en-AU" sz="1000" u="sng" kern="100" dirty="0" err="1">
                <a:solidFill>
                  <a:srgbClr val="0F4761"/>
                </a:solidFill>
                <a:effectLst/>
                <a:latin typeface="+mj-lt"/>
                <a:ea typeface="Aptos" panose="020B0004020202020204" pitchFamily="34" charset="0"/>
                <a:cs typeface="Times New Roman" panose="02020603050405020304" pitchFamily="18" charset="0"/>
                <a:hlinkClick r:id="rId5"/>
              </a:rPr>
              <a:t>Schauerman</a:t>
            </a:r>
            <a:r>
              <a:rPr lang="en-AU" sz="1000" kern="100" dirty="0">
                <a:effectLst/>
                <a:latin typeface="+mj-lt"/>
                <a:ea typeface="Aptos" panose="020B0004020202020204" pitchFamily="34" charset="0"/>
                <a:cs typeface="Times New Roman" panose="02020603050405020304" pitchFamily="18" charset="0"/>
              </a:rPr>
              <a:t> is licensed under </a:t>
            </a:r>
            <a:r>
              <a:rPr lang="en-AU" sz="1000" u="sng" kern="100" dirty="0">
                <a:solidFill>
                  <a:srgbClr val="0F4761"/>
                </a:solidFill>
                <a:effectLst/>
                <a:latin typeface="+mj-lt"/>
                <a:ea typeface="Aptos" panose="020B0004020202020204" pitchFamily="34" charset="0"/>
                <a:cs typeface="Times New Roman" panose="02020603050405020304" pitchFamily="18" charset="0"/>
                <a:hlinkClick r:id="rId6"/>
              </a:rPr>
              <a:t> </a:t>
            </a:r>
            <a:r>
              <a:rPr lang="en-AU" sz="1000" u="sng" kern="100" dirty="0" err="1">
                <a:solidFill>
                  <a:srgbClr val="0F4761"/>
                </a:solidFill>
                <a:effectLst/>
                <a:latin typeface="+mj-lt"/>
                <a:ea typeface="Aptos" panose="020B0004020202020204" pitchFamily="34" charset="0"/>
                <a:cs typeface="Times New Roman" panose="02020603050405020304" pitchFamily="18" charset="0"/>
                <a:hlinkClick r:id="rId6"/>
              </a:rPr>
              <a:t>Unsplash</a:t>
            </a:r>
            <a:r>
              <a:rPr lang="en-AU" sz="1000" u="sng" kern="100" dirty="0">
                <a:solidFill>
                  <a:srgbClr val="0F4761"/>
                </a:solidFill>
                <a:effectLst/>
                <a:latin typeface="+mj-lt"/>
                <a:ea typeface="Aptos" panose="020B0004020202020204" pitchFamily="34" charset="0"/>
                <a:cs typeface="Times New Roman" panose="02020603050405020304" pitchFamily="18" charset="0"/>
                <a:hlinkClick r:id="rId6"/>
              </a:rPr>
              <a:t> License</a:t>
            </a:r>
            <a:r>
              <a:rPr lang="en-AU" sz="1000" kern="100" dirty="0">
                <a:effectLst/>
                <a:latin typeface="+mj-lt"/>
                <a:ea typeface="Aptos" panose="020B0004020202020204" pitchFamily="34"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5E00A951-04BC-857B-278C-ED5C65D0B9F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5313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624259"/>
          </a:xfrm>
        </p:spPr>
        <p:txBody>
          <a:bodyPr/>
          <a:lstStyle/>
          <a:p>
            <a:r>
              <a:rPr lang="en-US" dirty="0">
                <a:latin typeface="Public Sans" pitchFamily="2" charset="77"/>
                <a:cs typeface="Arial" panose="020B0604020202020204" pitchFamily="34" charset="0"/>
              </a:rPr>
              <a:t>Gradual release of  responsibility – independent practice or ‘You do’</a:t>
            </a:r>
            <a:endParaRPr lang="en-AU" dirty="0">
              <a:latin typeface="Public Sans" pitchFamily="2" charset="77"/>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5206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Public Sans" pitchFamily="2" charset="77"/>
                <a:cs typeface="Arial" panose="020B0604020202020204" pitchFamily="34" charset="0"/>
              </a:rPr>
              <a:t>Extending your understanding </a:t>
            </a:r>
            <a:r>
              <a:rPr lang="en-AU" dirty="0">
                <a:solidFill>
                  <a:schemeClr val="bg1"/>
                </a:solidFill>
                <a:latin typeface="Public Sans" pitchFamily="2" charset="77"/>
                <a:cs typeface="Arial" panose="020B0604020202020204" pitchFamily="34" charset="0"/>
              </a:rPr>
              <a:t>(1)</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Public Sans" pitchFamily="2" charset="77"/>
                <a:cs typeface="Arial" panose="020B0604020202020204" pitchFamily="34" charset="0"/>
              </a:rPr>
              <a:t>Responding to the images</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11484000" cy="1387648"/>
          </a:xfrm>
        </p:spPr>
        <p:txBody>
          <a:bodyPr>
            <a:normAutofit/>
          </a:bodyPr>
          <a:lstStyle/>
          <a:p>
            <a:r>
              <a:rPr lang="en-AU" sz="1600" dirty="0">
                <a:cs typeface="Arial" panose="020B0604020202020204" pitchFamily="34" charset="0"/>
              </a:rPr>
              <a:t>Use </a:t>
            </a:r>
            <a:r>
              <a:rPr lang="en-AU" sz="1600" b="1" dirty="0">
                <a:latin typeface="+mj-lt"/>
                <a:cs typeface="Arial" panose="020B0604020202020204" pitchFamily="34" charset="0"/>
              </a:rPr>
              <a:t>Phase 1, activity 1 – extending ideas of the ‘real’ </a:t>
            </a:r>
            <a:r>
              <a:rPr lang="en-AU" sz="1600" dirty="0">
                <a:cs typeface="Arial" panose="020B0604020202020204" pitchFamily="34" charset="0"/>
              </a:rPr>
              <a:t>to:</a:t>
            </a:r>
          </a:p>
          <a:p>
            <a:pPr marL="342900" indent="-342900">
              <a:buFont typeface="+mj-lt"/>
              <a:buAutoNum type="arabicPeriod"/>
            </a:pPr>
            <a:r>
              <a:rPr lang="en-AU" sz="1600" dirty="0">
                <a:cs typeface="Arial" panose="020B0604020202020204" pitchFamily="34" charset="0"/>
              </a:rPr>
              <a:t>Find an image that represents each idea in the first column.</a:t>
            </a:r>
          </a:p>
          <a:p>
            <a:pPr marL="342900" indent="-342900">
              <a:buFont typeface="+mj-lt"/>
              <a:buAutoNum type="arabicPeriod"/>
            </a:pPr>
            <a:r>
              <a:rPr lang="en-AU" sz="1600" dirty="0">
                <a:cs typeface="Arial" panose="020B0604020202020204" pitchFamily="34" charset="0"/>
              </a:rPr>
              <a:t>Write an explanation of the reality of each image. Explain using examples.  </a:t>
            </a:r>
          </a:p>
        </p:txBody>
      </p:sp>
      <p:graphicFrame>
        <p:nvGraphicFramePr>
          <p:cNvPr id="4" name="Table 3">
            <a:extLst>
              <a:ext uri="{FF2B5EF4-FFF2-40B4-BE49-F238E27FC236}">
                <a16:creationId xmlns:a16="http://schemas.microsoft.com/office/drawing/2014/main" id="{4F9C5912-0C63-F05D-97AA-B7D620D4F6A2}"/>
              </a:ext>
            </a:extLst>
          </p:cNvPr>
          <p:cNvGraphicFramePr>
            <a:graphicFrameLocks noGrp="1"/>
          </p:cNvGraphicFramePr>
          <p:nvPr>
            <p:extLst>
              <p:ext uri="{D42A27DB-BD31-4B8C-83A1-F6EECF244321}">
                <p14:modId xmlns:p14="http://schemas.microsoft.com/office/powerpoint/2010/main" val="512113086"/>
              </p:ext>
            </p:extLst>
          </p:nvPr>
        </p:nvGraphicFramePr>
        <p:xfrm>
          <a:off x="360000" y="3394582"/>
          <a:ext cx="5177200" cy="2480900"/>
        </p:xfrm>
        <a:graphic>
          <a:graphicData uri="http://schemas.openxmlformats.org/drawingml/2006/table">
            <a:tbl>
              <a:tblPr firstRow="1" bandRow="1">
                <a:tableStyleId>{69012ECD-51FC-41F1-AA8D-1B2483CD663E}</a:tableStyleId>
              </a:tblPr>
              <a:tblGrid>
                <a:gridCol w="5177200">
                  <a:extLst>
                    <a:ext uri="{9D8B030D-6E8A-4147-A177-3AD203B41FA5}">
                      <a16:colId xmlns:a16="http://schemas.microsoft.com/office/drawing/2014/main" val="4057467655"/>
                    </a:ext>
                  </a:extLst>
                </a:gridCol>
              </a:tblGrid>
              <a:tr h="496180">
                <a:tc>
                  <a:txBody>
                    <a:bodyPr/>
                    <a:lstStyle/>
                    <a:p>
                      <a:r>
                        <a:rPr lang="en-AU" sz="1600" b="1" i="0" dirty="0">
                          <a:latin typeface="+mj-lt"/>
                          <a:cs typeface="Arial" panose="020B0604020202020204" pitchFamily="34" charset="0"/>
                        </a:rPr>
                        <a:t>Idea</a:t>
                      </a:r>
                    </a:p>
                  </a:txBody>
                  <a:tcPr/>
                </a:tc>
                <a:extLst>
                  <a:ext uri="{0D108BD9-81ED-4DB2-BD59-A6C34878D82A}">
                    <a16:rowId xmlns:a16="http://schemas.microsoft.com/office/drawing/2014/main" val="1608020615"/>
                  </a:ext>
                </a:extLst>
              </a:tr>
              <a:tr h="496180">
                <a:tc>
                  <a:txBody>
                    <a:bodyPr/>
                    <a:lstStyle/>
                    <a:p>
                      <a:pPr>
                        <a:lnSpc>
                          <a:spcPct val="150000"/>
                        </a:lnSpc>
                        <a:spcBef>
                          <a:spcPts val="1200"/>
                        </a:spcBef>
                        <a:spcAft>
                          <a:spcPts val="600"/>
                        </a:spcAft>
                      </a:pPr>
                      <a:r>
                        <a:rPr lang="en-AU" sz="1600" b="0" i="0" dirty="0">
                          <a:solidFill>
                            <a:schemeClr val="tx1"/>
                          </a:solidFill>
                          <a:effectLst/>
                          <a:latin typeface="+mn-lt"/>
                          <a:cs typeface="Arial" panose="020B0604020202020204" pitchFamily="34" charset="0"/>
                        </a:rPr>
                        <a:t>Youth rights</a:t>
                      </a:r>
                      <a:endParaRPr lang="en-AU" sz="1600" b="0" i="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6750945"/>
                  </a:ext>
                </a:extLst>
              </a:tr>
              <a:tr h="496180">
                <a:tc>
                  <a:txBody>
                    <a:bodyPr/>
                    <a:lstStyle/>
                    <a:p>
                      <a:pPr>
                        <a:lnSpc>
                          <a:spcPct val="150000"/>
                        </a:lnSpc>
                        <a:spcBef>
                          <a:spcPts val="1200"/>
                        </a:spcBef>
                        <a:spcAft>
                          <a:spcPts val="600"/>
                        </a:spcAft>
                      </a:pPr>
                      <a:r>
                        <a:rPr lang="en-AU" sz="1600" b="0" i="0" dirty="0">
                          <a:solidFill>
                            <a:srgbClr val="000000"/>
                          </a:solidFill>
                          <a:effectLst/>
                          <a:latin typeface="+mn-lt"/>
                          <a:cs typeface="Arial" panose="020B0604020202020204" pitchFamily="34" charset="0"/>
                        </a:rPr>
                        <a:t>Freedom</a:t>
                      </a:r>
                      <a:endParaRPr lang="en-AU" sz="1600" b="0" i="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329391"/>
                  </a:ext>
                </a:extLst>
              </a:tr>
              <a:tr h="496180">
                <a:tc>
                  <a:txBody>
                    <a:bodyPr/>
                    <a:lstStyle/>
                    <a:p>
                      <a:pPr>
                        <a:lnSpc>
                          <a:spcPct val="150000"/>
                        </a:lnSpc>
                        <a:spcBef>
                          <a:spcPts val="1200"/>
                        </a:spcBef>
                        <a:spcAft>
                          <a:spcPts val="600"/>
                        </a:spcAft>
                      </a:pPr>
                      <a:r>
                        <a:rPr lang="en-AU" sz="1600" b="0" i="0" dirty="0">
                          <a:solidFill>
                            <a:srgbClr val="000000"/>
                          </a:solidFill>
                          <a:effectLst/>
                          <a:latin typeface="+mn-lt"/>
                          <a:cs typeface="Arial" panose="020B0604020202020204" pitchFamily="34" charset="0"/>
                        </a:rPr>
                        <a:t>Power</a:t>
                      </a:r>
                      <a:endParaRPr lang="en-AU" sz="1600" b="0" i="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9939486"/>
                  </a:ext>
                </a:extLst>
              </a:tr>
              <a:tr h="496180">
                <a:tc>
                  <a:txBody>
                    <a:bodyPr/>
                    <a:lstStyle/>
                    <a:p>
                      <a:pPr>
                        <a:lnSpc>
                          <a:spcPct val="150000"/>
                        </a:lnSpc>
                        <a:spcBef>
                          <a:spcPts val="1200"/>
                        </a:spcBef>
                        <a:spcAft>
                          <a:spcPts val="600"/>
                        </a:spcAft>
                      </a:pPr>
                      <a:r>
                        <a:rPr lang="en-AU" sz="1600" b="0" i="0" dirty="0">
                          <a:solidFill>
                            <a:srgbClr val="000000"/>
                          </a:solidFill>
                          <a:effectLst/>
                          <a:latin typeface="+mn-lt"/>
                          <a:cs typeface="Arial" panose="020B0604020202020204" pitchFamily="34" charset="0"/>
                        </a:rPr>
                        <a:t>TikTok</a:t>
                      </a:r>
                      <a:endParaRPr lang="en-AU" sz="1600" b="0" i="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3287239"/>
                  </a:ext>
                </a:extLst>
              </a:tr>
            </a:tbl>
          </a:graphicData>
        </a:graphic>
      </p:graphicFrame>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dirty="0"/>
          </a:p>
        </p:txBody>
      </p:sp>
    </p:spTree>
    <p:extLst>
      <p:ext uri="{BB962C8B-B14F-4D97-AF65-F5344CB8AC3E}">
        <p14:creationId xmlns:p14="http://schemas.microsoft.com/office/powerpoint/2010/main" val="47095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Public Sans" pitchFamily="2" charset="77"/>
                <a:cs typeface="Arial" panose="020B0604020202020204" pitchFamily="34" charset="0"/>
              </a:rPr>
              <a:t>Extending your understanding </a:t>
            </a:r>
            <a:r>
              <a:rPr lang="en-AU" dirty="0">
                <a:solidFill>
                  <a:schemeClr val="bg1"/>
                </a:solidFill>
                <a:latin typeface="Public Sans" pitchFamily="2" charset="77"/>
                <a:cs typeface="Arial" panose="020B0604020202020204" pitchFamily="34" charset="0"/>
              </a:rPr>
              <a:t>(2)</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Public Sans" pitchFamily="2" charset="77"/>
                <a:cs typeface="Arial" panose="020B0604020202020204" pitchFamily="34" charset="0"/>
              </a:rPr>
              <a:t>Reflecting on responses</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6646590" cy="3272040"/>
          </a:xfrm>
        </p:spPr>
        <p:txBody>
          <a:bodyPr vert="horz" lIns="0" tIns="0" rIns="0" bIns="0" rtlCol="0" anchor="t">
            <a:normAutofit lnSpcReduction="10000"/>
          </a:bodyPr>
          <a:lstStyle/>
          <a:p>
            <a:pPr marL="457200" indent="-457200">
              <a:buFont typeface="+mj-lt"/>
              <a:buAutoNum type="arabicPeriod"/>
            </a:pPr>
            <a:r>
              <a:rPr lang="en-AU" sz="1600" dirty="0">
                <a:cs typeface="Arial" panose="020B0604020202020204" pitchFamily="34" charset="0"/>
              </a:rPr>
              <a:t>After completing your paragraphs, summarise the reality of the image for </a:t>
            </a:r>
            <a:r>
              <a:rPr lang="en-AU" sz="1600" b="1" dirty="0">
                <a:latin typeface="+mj-lt"/>
                <a:cs typeface="Arial" panose="020B0604020202020204" pitchFamily="34" charset="0"/>
              </a:rPr>
              <a:t>freedom</a:t>
            </a:r>
            <a:r>
              <a:rPr lang="en-AU" sz="1600" dirty="0">
                <a:cs typeface="Arial" panose="020B0604020202020204" pitchFamily="34" charset="0"/>
              </a:rPr>
              <a:t>.</a:t>
            </a:r>
          </a:p>
          <a:p>
            <a:pPr marL="457200" indent="-457200">
              <a:buFont typeface="+mj-lt"/>
              <a:buAutoNum type="arabicPeriod"/>
            </a:pPr>
            <a:r>
              <a:rPr lang="en-AU" sz="1600" dirty="0">
                <a:cs typeface="Arial" panose="020B0604020202020204" pitchFamily="34" charset="0"/>
              </a:rPr>
              <a:t>Share your ideas in a class discussion.</a:t>
            </a:r>
          </a:p>
          <a:p>
            <a:pPr marL="457200" indent="-457200">
              <a:buFont typeface="+mj-lt"/>
              <a:buAutoNum type="arabicPeriod"/>
            </a:pPr>
            <a:r>
              <a:rPr lang="en-AU" sz="1600" dirty="0">
                <a:cs typeface="Arial" panose="020B0604020202020204" pitchFamily="34" charset="0"/>
              </a:rPr>
              <a:t>The teacher will categorise these into a class table. </a:t>
            </a:r>
          </a:p>
          <a:p>
            <a:pPr marL="457200" indent="-457200">
              <a:buFont typeface="+mj-lt"/>
              <a:buAutoNum type="arabicPeriod"/>
            </a:pPr>
            <a:r>
              <a:rPr lang="en-AU" sz="1600" dirty="0">
                <a:cs typeface="Arial" panose="020B0604020202020204" pitchFamily="34" charset="0"/>
              </a:rPr>
              <a:t>Class discussion: Why do we have different ideas for each image?</a:t>
            </a:r>
          </a:p>
          <a:p>
            <a:r>
              <a:rPr lang="en-AU" sz="1600" dirty="0">
                <a:cs typeface="Arial"/>
              </a:rPr>
              <a:t>Tip: remember, a summary usually provides a short overview of the who, what, when, where, why and how of a topic.</a:t>
            </a:r>
            <a:endParaRPr lang="en-AU" sz="1600" dirty="0"/>
          </a:p>
          <a:p>
            <a:pPr marL="342900" indent="-342900">
              <a:buFont typeface="+mj-lt"/>
              <a:buAutoNum type="arabicPeriod"/>
            </a:pPr>
            <a:endParaRPr lang="en-AU" sz="1600" dirty="0"/>
          </a:p>
        </p:txBody>
      </p:sp>
      <p:graphicFrame>
        <p:nvGraphicFramePr>
          <p:cNvPr id="4" name="Table 3" descr="Example of table to be completed in class discussion. Column headings are Type of image used, Reality of the image, Other realities.">
            <a:extLst>
              <a:ext uri="{FF2B5EF4-FFF2-40B4-BE49-F238E27FC236}">
                <a16:creationId xmlns:a16="http://schemas.microsoft.com/office/drawing/2014/main" id="{4F9C5912-0C63-F05D-97AA-B7D620D4F6A2}"/>
              </a:ext>
            </a:extLst>
          </p:cNvPr>
          <p:cNvGraphicFramePr>
            <a:graphicFrameLocks noGrp="1"/>
          </p:cNvGraphicFramePr>
          <p:nvPr>
            <p:extLst>
              <p:ext uri="{D42A27DB-BD31-4B8C-83A1-F6EECF244321}">
                <p14:modId xmlns:p14="http://schemas.microsoft.com/office/powerpoint/2010/main" val="2666846807"/>
              </p:ext>
            </p:extLst>
          </p:nvPr>
        </p:nvGraphicFramePr>
        <p:xfrm>
          <a:off x="7166611" y="1643968"/>
          <a:ext cx="4665390" cy="3283516"/>
        </p:xfrm>
        <a:graphic>
          <a:graphicData uri="http://schemas.openxmlformats.org/drawingml/2006/table">
            <a:tbl>
              <a:tblPr firstRow="1" bandRow="1">
                <a:tableStyleId>{69012ECD-51FC-41F1-AA8D-1B2483CD663E}</a:tableStyleId>
              </a:tblPr>
              <a:tblGrid>
                <a:gridCol w="1555130">
                  <a:extLst>
                    <a:ext uri="{9D8B030D-6E8A-4147-A177-3AD203B41FA5}">
                      <a16:colId xmlns:a16="http://schemas.microsoft.com/office/drawing/2014/main" val="4057467655"/>
                    </a:ext>
                  </a:extLst>
                </a:gridCol>
                <a:gridCol w="1555130">
                  <a:extLst>
                    <a:ext uri="{9D8B030D-6E8A-4147-A177-3AD203B41FA5}">
                      <a16:colId xmlns:a16="http://schemas.microsoft.com/office/drawing/2014/main" val="2192687198"/>
                    </a:ext>
                  </a:extLst>
                </a:gridCol>
                <a:gridCol w="1555130">
                  <a:extLst>
                    <a:ext uri="{9D8B030D-6E8A-4147-A177-3AD203B41FA5}">
                      <a16:colId xmlns:a16="http://schemas.microsoft.com/office/drawing/2014/main" val="2966526060"/>
                    </a:ext>
                  </a:extLst>
                </a:gridCol>
              </a:tblGrid>
              <a:tr h="733472">
                <a:tc>
                  <a:txBody>
                    <a:bodyPr/>
                    <a:lstStyle/>
                    <a:p>
                      <a:r>
                        <a:rPr lang="en-AU" sz="1600" b="1" i="0" dirty="0">
                          <a:latin typeface="+mj-lt"/>
                          <a:cs typeface="Arial" panose="020B0604020202020204" pitchFamily="34" charset="0"/>
                        </a:rPr>
                        <a:t>Type of image used</a:t>
                      </a:r>
                    </a:p>
                  </a:txBody>
                  <a:tcPr/>
                </a:tc>
                <a:tc>
                  <a:txBody>
                    <a:bodyPr/>
                    <a:lstStyle/>
                    <a:p>
                      <a:r>
                        <a:rPr lang="en-AU" sz="1600" b="1" i="0" dirty="0">
                          <a:latin typeface="+mj-lt"/>
                          <a:cs typeface="Arial" panose="020B0604020202020204" pitchFamily="34" charset="0"/>
                        </a:rPr>
                        <a:t>Reality of the image</a:t>
                      </a:r>
                    </a:p>
                  </a:txBody>
                  <a:tcPr/>
                </a:tc>
                <a:tc>
                  <a:txBody>
                    <a:bodyPr/>
                    <a:lstStyle/>
                    <a:p>
                      <a:r>
                        <a:rPr lang="en-AU" sz="1600" b="1" i="0" dirty="0">
                          <a:latin typeface="+mj-lt"/>
                          <a:cs typeface="Arial" panose="020B0604020202020204" pitchFamily="34" charset="0"/>
                        </a:rPr>
                        <a:t>Other realities</a:t>
                      </a:r>
                    </a:p>
                  </a:txBody>
                  <a:tcPr/>
                </a:tc>
                <a:extLst>
                  <a:ext uri="{0D108BD9-81ED-4DB2-BD59-A6C34878D82A}">
                    <a16:rowId xmlns:a16="http://schemas.microsoft.com/office/drawing/2014/main" val="1608020615"/>
                  </a:ext>
                </a:extLst>
              </a:tr>
              <a:tr h="637511">
                <a:tc>
                  <a:txBody>
                    <a:bodyPr/>
                    <a:lstStyle/>
                    <a:p>
                      <a:pPr>
                        <a:lnSpc>
                          <a:spcPct val="150000"/>
                        </a:lnSpc>
                        <a:spcBef>
                          <a:spcPts val="1200"/>
                        </a:spcBef>
                        <a:spcAft>
                          <a:spcPts val="600"/>
                        </a:spcAft>
                      </a:pPr>
                      <a:endParaRPr lang="en-AU" sz="1800" b="0" i="0" dirty="0">
                        <a:solidFill>
                          <a:schemeClr val="tx1"/>
                        </a:solidFill>
                        <a:effectLst/>
                        <a:latin typeface="Public Sans" pitchFamily="2" charset="77"/>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solidFill>
                          <a:schemeClr val="tx1"/>
                        </a:solidFill>
                        <a:effectLst/>
                        <a:latin typeface="Public Sans" pitchFamily="2" charset="77"/>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solidFill>
                          <a:schemeClr val="tx1"/>
                        </a:solidFill>
                        <a:effectLst/>
                        <a:latin typeface="Public Sans" pitchFamily="2" charset="77"/>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6750945"/>
                  </a:ext>
                </a:extLst>
              </a:tr>
              <a:tr h="637511">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329391"/>
                  </a:ext>
                </a:extLst>
              </a:tr>
              <a:tr h="637511">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9939486"/>
                  </a:ext>
                </a:extLst>
              </a:tr>
              <a:tr h="637511">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endParaRPr lang="en-AU" sz="1800" b="0" i="0" dirty="0">
                        <a:effectLst/>
                        <a:latin typeface="Public Sans" pitchFamily="2" charset="77"/>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3287239"/>
                  </a:ext>
                </a:extLst>
              </a:tr>
            </a:tbl>
          </a:graphicData>
        </a:graphic>
      </p:graphicFrame>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16</a:t>
            </a:fld>
            <a:endParaRPr lang="en-AU"/>
          </a:p>
        </p:txBody>
      </p:sp>
    </p:spTree>
    <p:extLst>
      <p:ext uri="{BB962C8B-B14F-4D97-AF65-F5344CB8AC3E}">
        <p14:creationId xmlns:p14="http://schemas.microsoft.com/office/powerpoint/2010/main" val="177140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Public Sans" pitchFamily="2" charset="77"/>
                <a:cs typeface="Arial" panose="020B0604020202020204" pitchFamily="34" charset="0"/>
              </a:rPr>
              <a:t>Using effective feedback </a:t>
            </a:r>
            <a:endParaRPr lang="en-AU" dirty="0">
              <a:latin typeface="Public Sans" pitchFamily="2" charset="77"/>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9427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Public Sans" pitchFamily="2" charset="77"/>
                <a:cs typeface="Arial" panose="020B0604020202020204" pitchFamily="34" charset="0"/>
              </a:rPr>
              <a:t>Monitoring and revising </a:t>
            </a:r>
            <a:r>
              <a:rPr lang="en-AU" dirty="0">
                <a:solidFill>
                  <a:schemeClr val="bg1"/>
                </a:solidFill>
                <a:latin typeface="Public Sans" pitchFamily="2" charset="77"/>
                <a:cs typeface="Arial" panose="020B0604020202020204" pitchFamily="34" charset="0"/>
              </a:rPr>
              <a:t>(1)</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Public Sans" pitchFamily="2" charset="77"/>
                <a:cs typeface="Arial" panose="020B0604020202020204" pitchFamily="34" charset="0"/>
              </a:rPr>
              <a:t>The ‘traffic lights’ method – Step 1 </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11484000" cy="4449330"/>
          </a:xfrm>
        </p:spPr>
        <p:txBody>
          <a:bodyPr vert="horz" lIns="0" tIns="0" rIns="0" bIns="0" rtlCol="0" anchor="t">
            <a:normAutofit/>
          </a:bodyPr>
          <a:lstStyle/>
          <a:p>
            <a:pPr marL="457200" indent="-457200">
              <a:buFont typeface="+mj-lt"/>
              <a:buAutoNum type="arabicPeriod"/>
            </a:pPr>
            <a:r>
              <a:rPr lang="en-AU" sz="1600" dirty="0">
                <a:cs typeface="Arial" panose="020B0604020202020204" pitchFamily="34" charset="0"/>
              </a:rPr>
              <a:t>Select your best paragraph.</a:t>
            </a:r>
          </a:p>
          <a:p>
            <a:pPr marL="457200" indent="-457200">
              <a:buFont typeface="+mj-lt"/>
              <a:buAutoNum type="arabicPeriod"/>
            </a:pPr>
            <a:r>
              <a:rPr lang="en-AU" sz="1600" dirty="0">
                <a:cs typeface="Arial" panose="020B0604020202020204" pitchFamily="34" charset="0"/>
              </a:rPr>
              <a:t>Use </a:t>
            </a:r>
            <a:r>
              <a:rPr lang="en-AU" sz="1600" b="1" dirty="0">
                <a:latin typeface="+mj-lt"/>
                <a:cs typeface="Arial" panose="020B0604020202020204" pitchFamily="34" charset="0"/>
              </a:rPr>
              <a:t>Phase 6, activity 5 – actioning feedback </a:t>
            </a:r>
            <a:r>
              <a:rPr lang="en-AU" sz="1600" dirty="0">
                <a:cs typeface="Arial" panose="020B0604020202020204" pitchFamily="34" charset="0"/>
              </a:rPr>
              <a:t>to guide your revision of your work.</a:t>
            </a:r>
          </a:p>
          <a:p>
            <a:r>
              <a:rPr lang="en-AU" sz="1600" b="1" dirty="0">
                <a:latin typeface="+mj-lt"/>
                <a:cs typeface="Arial" panose="020B0604020202020204" pitchFamily="34" charset="0"/>
              </a:rPr>
              <a:t>Step 1 – revise </a:t>
            </a:r>
          </a:p>
          <a:p>
            <a:pPr marL="457200" indent="-457200">
              <a:buFont typeface="+mj-lt"/>
              <a:buAutoNum type="arabicPeriod"/>
            </a:pPr>
            <a:r>
              <a:rPr lang="en-AU" sz="1600" dirty="0">
                <a:cs typeface="Arial" panose="020B0604020202020204" pitchFamily="34" charset="0"/>
              </a:rPr>
              <a:t>Read and highlight in green the sections of your response where you have done well. On a green sticky note, make points about how you can keep these successes in your next draft.</a:t>
            </a:r>
          </a:p>
          <a:p>
            <a:pPr marL="457200" indent="-457200">
              <a:buFont typeface="+mj-lt"/>
              <a:buAutoNum type="arabicPeriod"/>
            </a:pPr>
            <a:r>
              <a:rPr lang="en-AU" sz="1600" dirty="0">
                <a:cs typeface="Arial" panose="020B0604020202020204" pitchFamily="34" charset="0"/>
              </a:rPr>
              <a:t>Read and highlight in orange sections of your work that were identified as needing improvement, which you know how to improve. On an orange sticky note, explain how you will refine your writing to implement the feedback provided.</a:t>
            </a:r>
          </a:p>
          <a:p>
            <a:pPr marL="457200" indent="-457200">
              <a:buFont typeface="+mj-lt"/>
              <a:buAutoNum type="arabicPeriod"/>
            </a:pPr>
            <a:r>
              <a:rPr lang="en-AU" sz="1600" dirty="0">
                <a:cs typeface="Arial" panose="020B0604020202020204" pitchFamily="34" charset="0"/>
              </a:rPr>
              <a:t>Read and highlight in red the sections of your work that were identified as needing improvement, which you don’t know how to improve. On a red sticky note labelled ‘ask’, write questions to ask a peer.</a:t>
            </a:r>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18</a:t>
            </a:fld>
            <a:endParaRPr lang="en-AU" dirty="0"/>
          </a:p>
        </p:txBody>
      </p:sp>
    </p:spTree>
    <p:extLst>
      <p:ext uri="{BB962C8B-B14F-4D97-AF65-F5344CB8AC3E}">
        <p14:creationId xmlns:p14="http://schemas.microsoft.com/office/powerpoint/2010/main" val="420241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Public Sans" pitchFamily="2" charset="77"/>
                <a:cs typeface="Arial" panose="020B0604020202020204" pitchFamily="34" charset="0"/>
              </a:rPr>
              <a:t>Monitoring and revising </a:t>
            </a:r>
            <a:r>
              <a:rPr lang="en-AU" dirty="0">
                <a:solidFill>
                  <a:schemeClr val="bg1"/>
                </a:solidFill>
                <a:latin typeface="Public Sans" pitchFamily="2" charset="77"/>
                <a:cs typeface="Arial" panose="020B0604020202020204" pitchFamily="34" charset="0"/>
              </a:rPr>
              <a:t>(2)</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latin typeface="Public Sans" pitchFamily="2" charset="77"/>
                <a:cs typeface="Arial" panose="020B0604020202020204" pitchFamily="34" charset="0"/>
              </a:rPr>
              <a:t>The ‘traffic lights’ method  - Step 2</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11293520" cy="2917710"/>
          </a:xfrm>
        </p:spPr>
        <p:txBody>
          <a:bodyPr vert="horz" lIns="0" tIns="0" rIns="0" bIns="0" rtlCol="0" anchor="t">
            <a:normAutofit/>
          </a:bodyPr>
          <a:lstStyle/>
          <a:p>
            <a:pPr marL="457200" indent="-457200">
              <a:buFont typeface="+mj-lt"/>
              <a:buAutoNum type="arabicPeriod"/>
            </a:pPr>
            <a:r>
              <a:rPr lang="en-AU" sz="1600" dirty="0">
                <a:cs typeface="Arial" panose="020B0604020202020204" pitchFamily="34" charset="0"/>
              </a:rPr>
              <a:t>Select your best paragraph.</a:t>
            </a:r>
          </a:p>
          <a:p>
            <a:pPr marL="457200" indent="-457200">
              <a:buFont typeface="+mj-lt"/>
              <a:buAutoNum type="arabicPeriod"/>
            </a:pPr>
            <a:r>
              <a:rPr lang="en-AU" sz="1600" dirty="0">
                <a:cs typeface="Arial" panose="020B0604020202020204" pitchFamily="34" charset="0"/>
              </a:rPr>
              <a:t>Use </a:t>
            </a:r>
            <a:r>
              <a:rPr lang="en-AU" sz="1600" b="1" dirty="0">
                <a:latin typeface="+mj-lt"/>
                <a:cs typeface="Arial" panose="020B0604020202020204" pitchFamily="34" charset="0"/>
              </a:rPr>
              <a:t>Phase 6, activity 5 – actioning feedback </a:t>
            </a:r>
            <a:r>
              <a:rPr lang="en-AU" sz="1600" dirty="0">
                <a:cs typeface="Arial" panose="020B0604020202020204" pitchFamily="34" charset="0"/>
              </a:rPr>
              <a:t>to guide your revision of your work.</a:t>
            </a:r>
          </a:p>
          <a:p>
            <a:r>
              <a:rPr lang="en-AU" sz="1600" b="1" dirty="0">
                <a:latin typeface="+mj-lt"/>
                <a:cs typeface="Arial" panose="020B0604020202020204" pitchFamily="34" charset="0"/>
              </a:rPr>
              <a:t>Step 2 – refine and rewrite</a:t>
            </a:r>
          </a:p>
          <a:p>
            <a:pPr marL="457200" indent="-457200">
              <a:buFont typeface="+mj-lt"/>
              <a:buAutoNum type="arabicPeriod"/>
            </a:pPr>
            <a:r>
              <a:rPr lang="en-AU" sz="1600" dirty="0">
                <a:cs typeface="Arial" panose="020B0604020202020204" pitchFamily="34" charset="0"/>
              </a:rPr>
              <a:t>Refine your response based on the traffic light strategy. Seek clarification or advice from your peer on areas that you have highlighted in red. </a:t>
            </a:r>
          </a:p>
          <a:p>
            <a:pPr marL="457200" indent="-457200">
              <a:buFont typeface="+mj-lt"/>
              <a:buAutoNum type="arabicPeriod"/>
            </a:pPr>
            <a:r>
              <a:rPr lang="en-AU" sz="1600" dirty="0">
                <a:cs typeface="Arial" panose="020B0604020202020204" pitchFamily="34" charset="0"/>
              </a:rPr>
              <a:t>Submit your work to your teacher.</a:t>
            </a:r>
            <a:endParaRPr lang="en-AU" sz="1600" dirty="0"/>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dirty="0"/>
          </a:p>
        </p:txBody>
      </p:sp>
    </p:spTree>
    <p:extLst>
      <p:ext uri="{BB962C8B-B14F-4D97-AF65-F5344CB8AC3E}">
        <p14:creationId xmlns:p14="http://schemas.microsoft.com/office/powerpoint/2010/main" val="35812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905858" cy="1728485"/>
          </a:xfrm>
        </p:spPr>
        <p:txBody>
          <a:bodyPr/>
          <a:lstStyle/>
          <a:p>
            <a:r>
              <a:rPr lang="en-AU" dirty="0">
                <a:latin typeface="Public Sans" pitchFamily="2" charset="77"/>
                <a:cs typeface="Arial" panose="020B0604020202020204" pitchFamily="34" charset="0"/>
              </a:rPr>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Public Sans" pitchFamily="2" charset="77"/>
                <a:cs typeface="Arial" panose="020B0604020202020204" pitchFamily="34" charset="0"/>
              </a:rPr>
              <a:t>Checking for understanding  </a:t>
            </a:r>
            <a:endParaRPr lang="en-AU" dirty="0">
              <a:latin typeface="Public Sans" pitchFamily="2" charset="77"/>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a:xfrm>
            <a:off x="360000" y="360000"/>
            <a:ext cx="10080000" cy="545601"/>
          </a:xfrm>
        </p:spPr>
        <p:txBody>
          <a:bodyPr anchor="t">
            <a:normAutofit/>
          </a:bodyPr>
          <a:lstStyle/>
          <a:p>
            <a:r>
              <a:rPr lang="en-AU" dirty="0">
                <a:latin typeface="Public Sans" pitchFamily="2" charset="77"/>
                <a:cs typeface="Arial" panose="020B0604020202020204" pitchFamily="34" charset="0"/>
              </a:rPr>
              <a:t>Checking for understanding</a:t>
            </a:r>
          </a:p>
        </p:txBody>
      </p:sp>
      <p:sp>
        <p:nvSpPr>
          <p:cNvPr id="9" name="Text Placeholder 8">
            <a:extLst>
              <a:ext uri="{FF2B5EF4-FFF2-40B4-BE49-F238E27FC236}">
                <a16:creationId xmlns:a16="http://schemas.microsoft.com/office/drawing/2014/main" id="{85B824A0-454A-05DE-FE84-F4D39DCAB125}"/>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latin typeface="Public Sans" pitchFamily="2" charset="77"/>
                <a:cs typeface="Arial" panose="020B0604020202020204" pitchFamily="34" charset="0"/>
              </a:rPr>
              <a:t>Checking for understanding of the ‘real’ </a:t>
            </a:r>
          </a:p>
        </p:txBody>
      </p:sp>
      <p:sp>
        <p:nvSpPr>
          <p:cNvPr id="8" name="Content Placeholder 7">
            <a:extLst>
              <a:ext uri="{FF2B5EF4-FFF2-40B4-BE49-F238E27FC236}">
                <a16:creationId xmlns:a16="http://schemas.microsoft.com/office/drawing/2014/main" id="{387FB319-B77B-67B1-5526-4971C2345108}"/>
              </a:ext>
            </a:extLst>
          </p:cNvPr>
          <p:cNvSpPr>
            <a:spLocks noGrp="1"/>
          </p:cNvSpPr>
          <p:nvPr>
            <p:ph sz="half" idx="1"/>
          </p:nvPr>
        </p:nvSpPr>
        <p:spPr>
          <a:xfrm>
            <a:off x="360000" y="1584001"/>
            <a:ext cx="7300640" cy="3760159"/>
          </a:xfrm>
        </p:spPr>
        <p:txBody>
          <a:bodyPr>
            <a:normAutofit/>
          </a:bodyPr>
          <a:lstStyle/>
          <a:p>
            <a:r>
              <a:rPr lang="en-AU" sz="1600" dirty="0">
                <a:cs typeface="Arial" panose="020B0604020202020204" pitchFamily="34" charset="0"/>
              </a:rPr>
              <a:t>Write 3 sentences using the conjunctions: because, </a:t>
            </a:r>
            <a:r>
              <a:rPr lang="en-AU" sz="1600" i="1" dirty="0">
                <a:cs typeface="Arial" panose="020B0604020202020204" pitchFamily="34" charset="0"/>
              </a:rPr>
              <a:t>but</a:t>
            </a:r>
            <a:r>
              <a:rPr lang="en-AU" sz="1600" dirty="0">
                <a:cs typeface="Arial" panose="020B0604020202020204" pitchFamily="34" charset="0"/>
              </a:rPr>
              <a:t>, so.</a:t>
            </a:r>
          </a:p>
          <a:p>
            <a:pPr marL="342900" lvl="0" indent="-342900">
              <a:lnSpc>
                <a:spcPct val="150000"/>
              </a:lnSpc>
              <a:spcBef>
                <a:spcPts val="1200"/>
              </a:spcBef>
              <a:spcAft>
                <a:spcPts val="600"/>
              </a:spcAft>
              <a:buFont typeface="Symbol" panose="05050102010706020507" pitchFamily="18" charset="2"/>
              <a:buChar char=""/>
            </a:pPr>
            <a:r>
              <a:rPr lang="en-AU" sz="1600" b="1" dirty="0">
                <a:effectLst/>
                <a:latin typeface="+mj-lt"/>
                <a:ea typeface="Calibri" panose="020F0502020204030204" pitchFamily="34" charset="0"/>
                <a:cs typeface="Arial" panose="020B0604020202020204" pitchFamily="34" charset="0"/>
              </a:rPr>
              <a:t>Because</a:t>
            </a:r>
            <a:r>
              <a:rPr lang="en-AU" sz="1600" dirty="0">
                <a:effectLst/>
                <a:ea typeface="Calibri" panose="020F0502020204030204" pitchFamily="34" charset="0"/>
                <a:cs typeface="Arial" panose="020B0604020202020204" pitchFamily="34" charset="0"/>
              </a:rPr>
              <a:t> explains why something is true.</a:t>
            </a:r>
          </a:p>
          <a:p>
            <a:pPr marL="342900" lvl="0" indent="-342900">
              <a:lnSpc>
                <a:spcPct val="150000"/>
              </a:lnSpc>
              <a:spcBef>
                <a:spcPts val="1200"/>
              </a:spcBef>
              <a:spcAft>
                <a:spcPts val="600"/>
              </a:spcAft>
              <a:buFont typeface="Symbol" panose="05050102010706020507" pitchFamily="18" charset="2"/>
              <a:buChar char=""/>
            </a:pPr>
            <a:r>
              <a:rPr lang="en-AU" sz="1600" b="1" dirty="0">
                <a:effectLst/>
                <a:latin typeface="+mj-lt"/>
                <a:ea typeface="Calibri" panose="020F0502020204030204" pitchFamily="34" charset="0"/>
                <a:cs typeface="Arial" panose="020B0604020202020204" pitchFamily="34" charset="0"/>
              </a:rPr>
              <a:t>But</a:t>
            </a:r>
            <a:r>
              <a:rPr lang="en-AU" sz="1600" dirty="0">
                <a:effectLst/>
                <a:ea typeface="Calibri" panose="020F0502020204030204" pitchFamily="34" charset="0"/>
                <a:cs typeface="Arial" panose="020B0604020202020204" pitchFamily="34" charset="0"/>
              </a:rPr>
              <a:t> indicates a change of direction – similar to a U-turn.</a:t>
            </a:r>
          </a:p>
          <a:p>
            <a:pPr marL="342900" lvl="0" indent="-342900">
              <a:lnSpc>
                <a:spcPct val="150000"/>
              </a:lnSpc>
              <a:spcBef>
                <a:spcPts val="1200"/>
              </a:spcBef>
              <a:spcAft>
                <a:spcPts val="600"/>
              </a:spcAft>
              <a:buFont typeface="Symbol" panose="05050102010706020507" pitchFamily="18" charset="2"/>
              <a:buChar char=""/>
            </a:pPr>
            <a:r>
              <a:rPr lang="en-AU" sz="1600" b="1" dirty="0">
                <a:effectLst/>
                <a:latin typeface="+mj-lt"/>
                <a:ea typeface="Calibri" panose="020F0502020204030204" pitchFamily="34" charset="0"/>
                <a:cs typeface="Arial" panose="020B0604020202020204" pitchFamily="34" charset="0"/>
              </a:rPr>
              <a:t>So</a:t>
            </a:r>
            <a:r>
              <a:rPr lang="en-AU" sz="1600" dirty="0">
                <a:effectLst/>
                <a:ea typeface="Calibri" panose="020F0502020204030204" pitchFamily="34" charset="0"/>
                <a:cs typeface="Arial" panose="020B0604020202020204" pitchFamily="34" charset="0"/>
              </a:rPr>
              <a:t> tells us what happens as a result of something else (cause and effect)</a:t>
            </a:r>
            <a:endParaRPr lang="en-AU" sz="1600" dirty="0">
              <a:cs typeface="Arial" panose="020B0604020202020204" pitchFamily="34" charset="0"/>
            </a:endParaRPr>
          </a:p>
          <a:p>
            <a:r>
              <a:rPr lang="en-AU" sz="1600" dirty="0">
                <a:cs typeface="Arial" panose="020B0604020202020204" pitchFamily="34" charset="0"/>
              </a:rPr>
              <a:t>Reality is different to everyone </a:t>
            </a:r>
            <a:r>
              <a:rPr lang="en-AU" sz="1600" b="1" dirty="0">
                <a:latin typeface="+mj-lt"/>
                <a:cs typeface="Arial" panose="020B0604020202020204" pitchFamily="34" charset="0"/>
              </a:rPr>
              <a:t>because</a:t>
            </a:r>
            <a:r>
              <a:rPr lang="en-AU" sz="1600" dirty="0">
                <a:cs typeface="Arial" panose="020B0604020202020204" pitchFamily="34" charset="0"/>
              </a:rPr>
              <a:t> …</a:t>
            </a:r>
          </a:p>
          <a:p>
            <a:r>
              <a:rPr lang="en-AU" sz="1600" dirty="0">
                <a:cs typeface="Arial" panose="020B0604020202020204" pitchFamily="34" charset="0"/>
              </a:rPr>
              <a:t>Reality is different to everyone, </a:t>
            </a:r>
            <a:r>
              <a:rPr lang="en-AU" sz="1600" b="1" dirty="0">
                <a:latin typeface="+mj-lt"/>
                <a:cs typeface="Arial" panose="020B0604020202020204" pitchFamily="34" charset="0"/>
              </a:rPr>
              <a:t>but</a:t>
            </a:r>
            <a:r>
              <a:rPr lang="en-AU" sz="1600" dirty="0">
                <a:cs typeface="Arial" panose="020B0604020202020204" pitchFamily="34" charset="0"/>
              </a:rPr>
              <a:t> …</a:t>
            </a:r>
          </a:p>
          <a:p>
            <a:r>
              <a:rPr lang="en-AU" sz="1600" dirty="0">
                <a:cs typeface="Arial" panose="020B0604020202020204" pitchFamily="34" charset="0"/>
              </a:rPr>
              <a:t>Reality is different to everyone, </a:t>
            </a:r>
            <a:r>
              <a:rPr lang="en-AU" sz="1600" b="1" dirty="0">
                <a:latin typeface="+mj-lt"/>
                <a:cs typeface="Arial" panose="020B0604020202020204" pitchFamily="34" charset="0"/>
              </a:rPr>
              <a:t>so</a:t>
            </a:r>
            <a:r>
              <a:rPr lang="en-AU" sz="1600" dirty="0">
                <a:cs typeface="Arial" panose="020B0604020202020204" pitchFamily="34" charset="0"/>
              </a:rPr>
              <a:t> …</a:t>
            </a:r>
          </a:p>
        </p:txBody>
      </p:sp>
      <p:pic>
        <p:nvPicPr>
          <p:cNvPr id="2" name="Picture Placeholder 10" descr="Teacher and student sitting at a desk.">
            <a:extLst>
              <a:ext uri="{FF2B5EF4-FFF2-40B4-BE49-F238E27FC236}">
                <a16:creationId xmlns:a16="http://schemas.microsoft.com/office/drawing/2014/main" id="{7F32F0EA-6997-9F9D-7C53-EC0DF57DA209}"/>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b="-4"/>
          <a:stretch/>
        </p:blipFill>
        <p:spPr>
          <a:xfrm rot="21198164">
            <a:off x="8497994" y="1966625"/>
            <a:ext cx="2548889" cy="3635736"/>
          </a:xfrm>
          <a:noFill/>
        </p:spPr>
      </p:pic>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21</a:t>
            </a:fld>
            <a:endParaRPr lang="en-AU"/>
          </a:p>
        </p:txBody>
      </p:sp>
    </p:spTree>
    <p:extLst>
      <p:ext uri="{BB962C8B-B14F-4D97-AF65-F5344CB8AC3E}">
        <p14:creationId xmlns:p14="http://schemas.microsoft.com/office/powerpoint/2010/main" val="257069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Public Sans" pitchFamily="2" charset="77"/>
                <a:cs typeface="Arial" panose="020B0604020202020204" pitchFamily="34" charset="0"/>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panose="020B0604020202020204" pitchFamily="34" charset="0"/>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Public Sans" pitchFamily="2" charset="77"/>
                <a:cs typeface="Arial" panose="020B0604020202020204" pitchFamily="34" charset="0"/>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Public Sans" pitchFamily="2" charset="77"/>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Public Sans" pitchFamily="2" charset="77"/>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Public Sans" pitchFamily="2" charset="77"/>
                <a:cs typeface="Arial" panose="020B0604020202020204" pitchFamily="34" charset="0"/>
              </a:rPr>
              <a:t> </a:t>
            </a:r>
            <a:r>
              <a:rPr kumimoji="0" lang="en-AU" sz="1200" u="none" strike="noStrike" kern="1200" cap="none" spc="0" normalizeH="0" baseline="0" noProof="0" dirty="0">
                <a:ln>
                  <a:noFill/>
                </a:ln>
                <a:solidFill>
                  <a:srgbClr val="FFFFFF"/>
                </a:solidFill>
                <a:effectLst/>
                <a:uLnTx/>
                <a:uFillTx/>
                <a:latin typeface="Public Sans" pitchFamily="2" charset="77"/>
                <a:cs typeface="Arial" panose="020B0604020202020204" pitchFamily="34" charset="0"/>
              </a:rPr>
              <a:t>and the NSW Curriculum website </a:t>
            </a:r>
            <a:r>
              <a:rPr kumimoji="0" lang="en-AU" sz="1200" u="none" strike="noStrike" kern="1200" cap="none" spc="0" normalizeH="0" baseline="0" noProof="0" dirty="0">
                <a:ln>
                  <a:noFill/>
                </a:ln>
                <a:solidFill>
                  <a:srgbClr val="CBEDFD"/>
                </a:solidFill>
                <a:effectLst/>
                <a:uLnTx/>
                <a:uFillTx/>
                <a:latin typeface="Public Sans" pitchFamily="2" charset="77"/>
                <a:cs typeface="Arial" panose="020B0604020202020204" pitchFamily="34" charset="0"/>
                <a:hlinkClick r:id="rId4">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Public Sans" pitchFamily="2" charset="77"/>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a:lstStyle/>
          <a:p>
            <a:r>
              <a:rPr lang="en-AU" dirty="0">
                <a:effectLst/>
                <a:latin typeface="Public Sans" pitchFamily="2" charset="77"/>
                <a:cs typeface="Arial" panose="020B0604020202020204" pitchFamily="34" charset="0"/>
              </a:rPr>
              <a:t>English K–10 Syllabus © NSW Education Standards Authority (NESA) for and on behalf of the Crown in right of the State of New South Wales, 2022.</a:t>
            </a:r>
          </a:p>
          <a:p>
            <a:r>
              <a:rPr lang="en-AU" dirty="0">
                <a:latin typeface="Public Sans" pitchFamily="2" charset="77"/>
                <a:cs typeface="Arial" panose="020B0604020202020204" pitchFamily="34" charset="0"/>
              </a:rPr>
              <a:t>AERO (Australian Education Research Organisation) (2024a) </a:t>
            </a:r>
            <a:r>
              <a:rPr lang="en-AU" dirty="0">
                <a:solidFill>
                  <a:srgbClr val="146CFD"/>
                </a:solidFill>
                <a:latin typeface="Public Sans" pitchFamily="2" charset="77"/>
                <a:cs typeface="Arial" panose="020B0604020202020204" pitchFamily="34" charset="0"/>
                <a:hlinkClick r:id="rId5"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dirty="0">
                <a:latin typeface="Public Sans" pitchFamily="2" charset="77"/>
                <a:cs typeface="Arial" panose="020B0604020202020204" pitchFamily="34" charset="0"/>
              </a:rPr>
              <a:t>, AERO website, accessed 16 April 2024.</a:t>
            </a:r>
          </a:p>
          <a:p>
            <a:r>
              <a:rPr lang="en-AU" dirty="0">
                <a:latin typeface="Public Sans" pitchFamily="2" charset="77"/>
                <a:cs typeface="Arial" panose="020B0604020202020204" pitchFamily="34" charset="0"/>
              </a:rPr>
              <a:t>AERO (Australian Education Research Organisation) (2024b) </a:t>
            </a:r>
            <a:r>
              <a:rPr lang="en-AU" dirty="0">
                <a:latin typeface="Public Sans" pitchFamily="2" charset="77"/>
                <a:cs typeface="Arial" panose="020B0604020202020204" pitchFamily="34" charset="0"/>
                <a:hlinkClick r:id="rId6"/>
              </a:rPr>
              <a:t>Why explicit instruction works</a:t>
            </a:r>
            <a:r>
              <a:rPr lang="en-AU" dirty="0">
                <a:latin typeface="Public Sans" pitchFamily="2" charset="77"/>
                <a:cs typeface="Arial" panose="020B0604020202020204" pitchFamily="34" charset="0"/>
              </a:rPr>
              <a:t>, AERO website, accessed 16 April 2024.</a:t>
            </a:r>
          </a:p>
          <a:p>
            <a:r>
              <a:rPr lang="en-AU" dirty="0">
                <a:latin typeface="Public Sans" pitchFamily="2" charset="77"/>
                <a:cs typeface="Arial" panose="020B0604020202020204" pitchFamily="34" charset="0"/>
              </a:rPr>
              <a:t>Black P and </a:t>
            </a:r>
            <a:r>
              <a:rPr lang="en-AU" dirty="0" err="1">
                <a:latin typeface="Public Sans" pitchFamily="2" charset="77"/>
                <a:cs typeface="Arial" panose="020B0604020202020204" pitchFamily="34" charset="0"/>
              </a:rPr>
              <a:t>Wiliam</a:t>
            </a:r>
            <a:r>
              <a:rPr lang="en-AU" dirty="0">
                <a:latin typeface="Public Sans" pitchFamily="2" charset="77"/>
                <a:cs typeface="Arial" panose="020B0604020202020204" pitchFamily="34" charset="0"/>
              </a:rPr>
              <a:t> D (2018) ‘</a:t>
            </a:r>
            <a:r>
              <a:rPr lang="en-AU" dirty="0">
                <a:latin typeface="Public Sans" pitchFamily="2" charset="77"/>
                <a:cs typeface="Arial" panose="020B0604020202020204" pitchFamily="34" charset="0"/>
                <a:hlinkClick r:id="rId7"/>
              </a:rPr>
              <a:t>Classroom assessment and pedagogy</a:t>
            </a:r>
            <a:r>
              <a:rPr lang="en-AU" dirty="0">
                <a:latin typeface="Public Sans" pitchFamily="2" charset="77"/>
                <a:cs typeface="Arial" panose="020B0604020202020204" pitchFamily="34" charset="0"/>
              </a:rPr>
              <a:t>’, Assessment in Education Principles Policy and Practice, 25(1):1–25.</a:t>
            </a:r>
          </a:p>
          <a:p>
            <a:r>
              <a:rPr lang="en-AU" dirty="0">
                <a:latin typeface="Public Sans" pitchFamily="2" charset="77"/>
                <a:cs typeface="Arial" panose="020B0604020202020204" pitchFamily="34" charset="0"/>
              </a:rPr>
              <a:t>CESE (Centre for Education Statistics and Evaluation) (2017) </a:t>
            </a:r>
            <a:r>
              <a:rPr lang="en-AU" dirty="0">
                <a:latin typeface="Public Sans" pitchFamily="2" charset="77"/>
                <a:cs typeface="Arial" panose="020B0604020202020204" pitchFamily="34" charset="0"/>
                <a:hlinkClick r:id="rId8"/>
              </a:rPr>
              <a:t>Cognitive load theory: Research that teachers really need to understand</a:t>
            </a:r>
            <a:r>
              <a:rPr lang="en-AU" dirty="0">
                <a:latin typeface="Public Sans" pitchFamily="2" charset="77"/>
                <a:cs typeface="Arial" panose="020B0604020202020204" pitchFamily="34" charset="0"/>
              </a:rPr>
              <a:t>, NSW Department of Education, accessed 16 April 2024.</a:t>
            </a:r>
          </a:p>
          <a:p>
            <a:r>
              <a:rPr lang="en-AU" dirty="0">
                <a:latin typeface="Public Sans" pitchFamily="2" charset="77"/>
                <a:cs typeface="Arial" panose="020B0604020202020204" pitchFamily="34" charset="0"/>
              </a:rPr>
              <a:t>Clarke S (2014) Outstanding formative assessment: culture and practice, Hodder Education, Great Britain.</a:t>
            </a:r>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E881-9515-C0C5-FD60-FF7690529199}"/>
              </a:ext>
            </a:extLst>
          </p:cNvPr>
          <p:cNvSpPr>
            <a:spLocks noGrp="1"/>
          </p:cNvSpPr>
          <p:nvPr>
            <p:ph type="title"/>
          </p:nvPr>
        </p:nvSpPr>
        <p:spPr/>
        <p:txBody>
          <a:bodyPr/>
          <a:lstStyle/>
          <a:p>
            <a:r>
              <a:rPr lang="en-AU" dirty="0"/>
              <a:t>References (2)</a:t>
            </a:r>
          </a:p>
        </p:txBody>
      </p:sp>
      <p:sp>
        <p:nvSpPr>
          <p:cNvPr id="5" name="Text Placeholder 4">
            <a:extLst>
              <a:ext uri="{FF2B5EF4-FFF2-40B4-BE49-F238E27FC236}">
                <a16:creationId xmlns:a16="http://schemas.microsoft.com/office/drawing/2014/main" id="{BE654030-F7D3-C5A3-C9A0-44C1EB638209}"/>
              </a:ext>
            </a:extLst>
          </p:cNvPr>
          <p:cNvSpPr>
            <a:spLocks noGrp="1"/>
          </p:cNvSpPr>
          <p:nvPr>
            <p:ph type="body" sz="quarter" idx="19"/>
          </p:nvPr>
        </p:nvSpPr>
        <p:spPr>
          <a:xfrm>
            <a:off x="360000" y="1862942"/>
            <a:ext cx="11484000" cy="3326278"/>
          </a:xfrm>
        </p:spPr>
        <p:txBody>
          <a:bodyPr/>
          <a:lstStyle/>
          <a:p>
            <a:r>
              <a:rPr lang="en-AU" sz="1200" dirty="0">
                <a:latin typeface="Public Sans" pitchFamily="2" charset="77"/>
                <a:cs typeface="Arial" panose="020B0604020202020204" pitchFamily="34" charset="0"/>
              </a:rPr>
              <a:t>Clarke S, Timperley H, Hattie J (2003) Unlocking formative assessment: Practical strategies for enhancing students’ learning in the primary and intermediate classroom, Hodder Moa Beckett, Auckland NZ, 2003.</a:t>
            </a:r>
          </a:p>
          <a:p>
            <a:r>
              <a:rPr lang="en-AU" sz="1200" dirty="0">
                <a:latin typeface="Public Sans" pitchFamily="2" charset="77"/>
                <a:cs typeface="Arial" panose="020B0604020202020204" pitchFamily="34" charset="0"/>
              </a:rPr>
              <a:t>Griffin P (2018) Assessment for teaching, Cambridge University Press. </a:t>
            </a:r>
          </a:p>
          <a:p>
            <a:r>
              <a:rPr lang="en-AU" sz="1200" dirty="0">
                <a:latin typeface="Public Sans" pitchFamily="2" charset="77"/>
                <a:cs typeface="Arial" panose="020B0604020202020204" pitchFamily="34" charset="0"/>
              </a:rPr>
              <a:t>State of New South Wales (Department of Education) (n.d.) </a:t>
            </a:r>
            <a:r>
              <a:rPr lang="en-AU" sz="1200" dirty="0">
                <a:latin typeface="Public Sans" pitchFamily="2" charset="77"/>
                <a:cs typeface="Arial" panose="020B0604020202020204" pitchFamily="34" charset="0"/>
                <a:hlinkClick r:id="rId2"/>
              </a:rPr>
              <a:t>Digital Learning Selector,</a:t>
            </a:r>
            <a:r>
              <a:rPr lang="en-AU" sz="1200" dirty="0">
                <a:latin typeface="Public Sans" pitchFamily="2" charset="77"/>
                <a:cs typeface="Arial" panose="020B0604020202020204" pitchFamily="34" charset="0"/>
              </a:rPr>
              <a:t> NSW Department of Education website, accessed 5 April 2024. </a:t>
            </a:r>
          </a:p>
          <a:p>
            <a:r>
              <a:rPr lang="en-AU" sz="1200" dirty="0">
                <a:latin typeface="Public Sans" pitchFamily="2" charset="77"/>
                <a:cs typeface="Arial" panose="020B0604020202020204" pitchFamily="34" charset="0"/>
              </a:rPr>
              <a:t>State of New South Wales (Department of Education) (2024) </a:t>
            </a:r>
            <a:r>
              <a:rPr lang="en-AU" sz="1200" dirty="0">
                <a:latin typeface="Public Sans" pitchFamily="2" charset="77"/>
                <a:cs typeface="Arial" panose="020B0604020202020204" pitchFamily="34" charset="0"/>
                <a:hlinkClick r:id="rId3"/>
              </a:rPr>
              <a:t>Explicit teaching strategies</a:t>
            </a:r>
            <a:r>
              <a:rPr lang="en-AU" sz="1200" dirty="0">
                <a:latin typeface="Public Sans" pitchFamily="2" charset="77"/>
                <a:cs typeface="Arial" panose="020B0604020202020204" pitchFamily="34" charset="0"/>
              </a:rPr>
              <a:t>, NSW Department of Education website, accessed 5 April 2024. </a:t>
            </a:r>
          </a:p>
          <a:p>
            <a:pPr>
              <a:lnSpc>
                <a:spcPct val="150000"/>
              </a:lnSpc>
              <a:spcBef>
                <a:spcPts val="1200"/>
              </a:spcBef>
              <a:spcAft>
                <a:spcPts val="600"/>
              </a:spcAft>
            </a:pPr>
            <a:r>
              <a:rPr lang="en-AU" sz="1200" dirty="0">
                <a:latin typeface="Public Sans" pitchFamily="2" charset="77"/>
                <a:cs typeface="Arial" panose="020B0604020202020204" pitchFamily="34" charset="0"/>
              </a:rPr>
              <a:t>State of New South Wales (Department of Education) (2024) </a:t>
            </a:r>
            <a:r>
              <a:rPr lang="en-AU" sz="1200" dirty="0">
                <a:latin typeface="Public Sans" pitchFamily="2" charset="77"/>
                <a:cs typeface="Arial" panose="020B0604020202020204" pitchFamily="34" charset="0"/>
                <a:hlinkClick r:id="rId4"/>
              </a:rPr>
              <a:t>Explicit teaching – Driving learning and engagement</a:t>
            </a:r>
            <a:r>
              <a:rPr lang="en-AU" sz="1200" dirty="0">
                <a:latin typeface="Public Sans" pitchFamily="2" charset="77"/>
                <a:cs typeface="Arial" panose="020B0604020202020204" pitchFamily="34" charset="0"/>
              </a:rPr>
              <a:t>, Centre for Education Statistics and Evaluation website, accessed 5 April 2024.</a:t>
            </a:r>
          </a:p>
          <a:p>
            <a:pPr>
              <a:spcBef>
                <a:spcPts val="1200"/>
              </a:spcBef>
              <a:spcAft>
                <a:spcPts val="600"/>
              </a:spcAft>
            </a:pPr>
            <a:r>
              <a:rPr lang="en-AU" sz="1200" dirty="0" err="1">
                <a:latin typeface="Public Sans" pitchFamily="2" charset="77"/>
                <a:cs typeface="Arial" panose="020B0604020202020204" pitchFamily="34" charset="0"/>
              </a:rPr>
              <a:t>Wiliam</a:t>
            </a:r>
            <a:r>
              <a:rPr lang="en-AU" sz="1200" dirty="0">
                <a:latin typeface="Public Sans" pitchFamily="2" charset="77"/>
                <a:cs typeface="Arial" panose="020B0604020202020204" pitchFamily="34" charset="0"/>
              </a:rPr>
              <a:t> D (2014) ‘</a:t>
            </a:r>
            <a:r>
              <a:rPr lang="en-AU" sz="1200" dirty="0">
                <a:latin typeface="Public Sans" pitchFamily="2" charset="77"/>
                <a:cs typeface="Arial" panose="020B0604020202020204" pitchFamily="34" charset="0"/>
                <a:hlinkClick r:id="rId5"/>
              </a:rPr>
              <a:t>The right questions, the right way </a:t>
            </a:r>
            <a:r>
              <a:rPr lang="en-AU" sz="1200" dirty="0">
                <a:latin typeface="Public Sans" pitchFamily="2" charset="77"/>
                <a:cs typeface="Arial" panose="020B0604020202020204" pitchFamily="34" charset="0"/>
              </a:rPr>
              <a:t>’, Educational Leadership, 71(6).</a:t>
            </a:r>
          </a:p>
          <a:p>
            <a:pPr>
              <a:lnSpc>
                <a:spcPct val="150000"/>
              </a:lnSpc>
              <a:spcBef>
                <a:spcPts val="1200"/>
              </a:spcBef>
              <a:spcAft>
                <a:spcPts val="600"/>
              </a:spcAft>
            </a:pPr>
            <a:endParaRPr lang="en-AU" sz="1200" dirty="0">
              <a:latin typeface="Public Sans" pitchFamily="2" charset="77"/>
              <a:cs typeface="Arial" panose="020B0604020202020204" pitchFamily="34" charset="0"/>
            </a:endParaRPr>
          </a:p>
          <a:p>
            <a:endParaRPr lang="en-AU" dirty="0"/>
          </a:p>
        </p:txBody>
      </p:sp>
      <p:sp>
        <p:nvSpPr>
          <p:cNvPr id="3" name="Slide Number Placeholder 2">
            <a:extLst>
              <a:ext uri="{FF2B5EF4-FFF2-40B4-BE49-F238E27FC236}">
                <a16:creationId xmlns:a16="http://schemas.microsoft.com/office/drawing/2014/main" id="{67133020-534B-1436-1223-640C0246910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362045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Public Sans" pitchFamily="2" charset="77"/>
                <a:cs typeface="Arial" panose="020B0604020202020204" pitchFamily="34" charset="0"/>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latin typeface="Public Sans" pitchFamily="2" charset="77"/>
                <a:cs typeface="Arial" panose="020B0604020202020204" pitchFamily="34" charset="0"/>
              </a:rPr>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Public Sans" pitchFamily="2" charset="77"/>
                <a:cs typeface="Arial" panose="020B0604020202020204" pitchFamily="34" charset="0"/>
              </a:rPr>
              <a:t>The copyright material published in this resource is subject to the Copyright Act 1968 (</a:t>
            </a:r>
            <a:r>
              <a:rPr lang="en-AU" sz="1200" dirty="0" err="1">
                <a:solidFill>
                  <a:schemeClr val="bg1"/>
                </a:solidFill>
                <a:latin typeface="Public Sans" pitchFamily="2" charset="77"/>
                <a:cs typeface="Arial" panose="020B0604020202020204" pitchFamily="34" charset="0"/>
              </a:rPr>
              <a:t>Cth</a:t>
            </a:r>
            <a:r>
              <a:rPr lang="en-AU" sz="1200" dirty="0">
                <a:solidFill>
                  <a:schemeClr val="bg1"/>
                </a:solidFill>
                <a:latin typeface="Public Sans" pitchFamily="2" charset="77"/>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Public Sans" pitchFamily="2" charset="77"/>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Public Sans" pitchFamily="2" charset="77"/>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Public Sans" pitchFamily="2" charset="77"/>
                <a:cs typeface="Arial" panose="020B0604020202020204" pitchFamily="34" charset="0"/>
              </a:rPr>
              <a:t>.</a:t>
            </a:r>
          </a:p>
          <a:p>
            <a:pPr algn="l">
              <a:lnSpc>
                <a:spcPct val="150000"/>
              </a:lnSpc>
              <a:spcAft>
                <a:spcPts val="600"/>
              </a:spcAft>
            </a:pPr>
            <a:r>
              <a:rPr lang="en-AU" sz="1200" dirty="0">
                <a:solidFill>
                  <a:schemeClr val="bg1"/>
                </a:solidFill>
                <a:latin typeface="Public Sans" pitchFamily="2" charset="77"/>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Public Sans" pitchFamily="2" charset="77"/>
                <a:cs typeface="Arial" panose="020B0604020202020204" pitchFamily="34" charset="0"/>
              </a:rPr>
              <a:t>Attribution should be given to © State of New South Wales (Department of Education), 2023.</a:t>
            </a:r>
          </a:p>
          <a:p>
            <a:pPr algn="l">
              <a:lnSpc>
                <a:spcPct val="150000"/>
              </a:lnSpc>
            </a:pPr>
            <a:r>
              <a:rPr lang="en-AU" sz="1200" dirty="0">
                <a:solidFill>
                  <a:schemeClr val="bg1"/>
                </a:solidFill>
                <a:latin typeface="Public Sans" pitchFamily="2" charset="77"/>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Public Sans" pitchFamily="2" charset="77"/>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Public Sans" pitchFamily="2" charset="77"/>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dirty="0">
                <a:solidFill>
                  <a:schemeClr val="bg1"/>
                </a:solidFill>
                <a:latin typeface="Public Sans" pitchFamily="2" charset="77"/>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Public Sans" pitchFamily="2" charset="77"/>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Public Sans" pitchFamily="2" charset="77"/>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Public Sans" pitchFamily="2" charset="77"/>
                <a:cs typeface="Arial" panose="020B0604020202020204" pitchFamily="34" charset="0"/>
              </a:rPr>
              <a:t>Cth</a:t>
            </a:r>
            <a:r>
              <a:rPr lang="en-AU" sz="1200" dirty="0">
                <a:solidFill>
                  <a:schemeClr val="bg1"/>
                </a:solidFill>
                <a:latin typeface="Public Sans" pitchFamily="2" charset="77"/>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chemeClr val="accent1"/>
                </a:solidFill>
                <a:effectLst/>
                <a:uLnTx/>
                <a:uFillTx/>
                <a:ea typeface="+mn-ea"/>
                <a:cs typeface="Arial" panose="020B0604020202020204" pitchFamily="34" charset="0"/>
              </a:rPr>
              <a:t>understand the subjective nature of what constitutes the ‘real’</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chemeClr val="accent1"/>
                </a:solidFill>
                <a:effectLst/>
                <a:uLnTx/>
                <a:uFillTx/>
                <a:ea typeface="+mn-ea"/>
                <a:cs typeface="Arial" panose="020B0604020202020204" pitchFamily="34" charset="0"/>
              </a:rPr>
              <a:t>understand the purpose of the podcast form.</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chemeClr val="accent1"/>
                </a:solidFill>
                <a:cs typeface="Arial" panose="020B0604020202020204" pitchFamily="34" charset="0"/>
              </a:rPr>
              <a:t>[these could be co-constructed with the class or used as per the notes].</a:t>
            </a:r>
            <a:endParaRPr kumimoji="0" lang="en-US" sz="2000" u="none" strike="noStrike" kern="1200" cap="none" spc="0" normalizeH="0" baseline="0" noProof="0" dirty="0">
              <a:ln>
                <a:noFill/>
              </a:ln>
              <a:solidFill>
                <a:schemeClr val="accent1"/>
              </a:solidFill>
              <a:effectLst/>
              <a:uLnTx/>
              <a:uFillTx/>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Public Sans"/>
              <a:buChar char="•"/>
              <a:tabLst/>
              <a:defRPr/>
            </a:pPr>
            <a:endParaRPr kumimoji="0" lang="en-US" sz="2000" u="none" strike="noStrike" kern="1200" cap="none" spc="0" normalizeH="0" baseline="0" noProof="0" dirty="0">
              <a:ln>
                <a:noFill/>
              </a:ln>
              <a:solidFill>
                <a:srgbClr val="002664"/>
              </a:solidFill>
              <a:effectLst/>
              <a:uLnTx/>
              <a:uFillTx/>
              <a:latin typeface="Public Sans" pitchFamily="2" charset="77"/>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5752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Public Sans" pitchFamily="2" charset="77"/>
                <a:cs typeface="Arial" panose="020B0604020202020204" pitchFamily="34" charset="0"/>
              </a:rPr>
              <a:t>Connecting learning </a:t>
            </a:r>
            <a:endParaRPr lang="en-AU" dirty="0">
              <a:latin typeface="Public Sans" pitchFamily="2" charset="77"/>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a:xfrm>
            <a:off x="360000" y="360001"/>
            <a:ext cx="10080000" cy="440100"/>
          </a:xfrm>
        </p:spPr>
        <p:txBody>
          <a:bodyPr/>
          <a:lstStyle/>
          <a:p>
            <a:r>
              <a:rPr lang="en-AU" dirty="0">
                <a:latin typeface="Public Sans" pitchFamily="2" charset="77"/>
                <a:cs typeface="Arial" panose="020B0604020202020204" pitchFamily="34" charset="0"/>
              </a:rPr>
              <a:t>What is the ‘real’? </a:t>
            </a:r>
            <a:r>
              <a:rPr lang="en-AU" dirty="0">
                <a:solidFill>
                  <a:schemeClr val="bg1"/>
                </a:solidFill>
                <a:latin typeface="Public Sans" pitchFamily="2" charset="77"/>
                <a:cs typeface="Arial" panose="020B0604020202020204" pitchFamily="34" charset="0"/>
              </a:rPr>
              <a:t>(1)</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lstStyle/>
          <a:p>
            <a:r>
              <a:rPr lang="en-AU" dirty="0">
                <a:latin typeface="Public Sans" pitchFamily="2" charset="77"/>
                <a:cs typeface="Arial" panose="020B0604020202020204" pitchFamily="34" charset="0"/>
              </a:rPr>
              <a:t>Think Pair Share</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5558791" cy="1648980"/>
          </a:xfrm>
        </p:spPr>
        <p:txBody>
          <a:bodyPr/>
          <a:lstStyle/>
          <a:p>
            <a:r>
              <a:rPr lang="en-AU" sz="1600" dirty="0">
                <a:cs typeface="Arial" panose="020B0604020202020204" pitchFamily="34" charset="0"/>
              </a:rPr>
              <a:t>In pairs, create a brainstorm for: </a:t>
            </a:r>
          </a:p>
          <a:p>
            <a:r>
              <a:rPr lang="en-AU" sz="1600" dirty="0">
                <a:solidFill>
                  <a:schemeClr val="accent2"/>
                </a:solidFill>
                <a:cs typeface="Arial" panose="020B0604020202020204" pitchFamily="34" charset="0"/>
              </a:rPr>
              <a:t>What does ‘real’ mean and why does it matter?</a:t>
            </a:r>
          </a:p>
          <a:p>
            <a:r>
              <a:rPr lang="en-AU" sz="1600" dirty="0">
                <a:cs typeface="Arial" panose="020B0604020202020204" pitchFamily="34" charset="0"/>
              </a:rPr>
              <a:t>Share your ideas with the class.</a:t>
            </a:r>
            <a:endParaRPr lang="en-AU" dirty="0"/>
          </a:p>
        </p:txBody>
      </p:sp>
      <p:pic>
        <p:nvPicPr>
          <p:cNvPr id="2" name="Picture Placeholder 6" descr="A student sitting at a desk with books.&#10;.&#10;">
            <a:extLst>
              <a:ext uri="{FF2B5EF4-FFF2-40B4-BE49-F238E27FC236}">
                <a16:creationId xmlns:a16="http://schemas.microsoft.com/office/drawing/2014/main" id="{92BB5A48-428C-5B2F-ACE7-BEDBC1FD63F9}"/>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7926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lstStyle/>
          <a:p>
            <a:r>
              <a:rPr lang="en-AU" dirty="0">
                <a:latin typeface="Public Sans" pitchFamily="2" charset="77"/>
                <a:cs typeface="Arial" panose="020B0604020202020204" pitchFamily="34" charset="0"/>
              </a:rPr>
              <a:t>How does social media represent the ‘real’? </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lstStyle/>
          <a:p>
            <a:r>
              <a:rPr lang="en-AU" dirty="0">
                <a:latin typeface="Public Sans" pitchFamily="2" charset="77"/>
                <a:cs typeface="Arial" panose="020B0604020202020204" pitchFamily="34" charset="0"/>
              </a:rPr>
              <a:t>Think Pair Share</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5332140" cy="3306330"/>
          </a:xfrm>
        </p:spPr>
        <p:txBody>
          <a:bodyPr vert="horz" lIns="0" tIns="0" rIns="0" bIns="0" rtlCol="0" anchor="t">
            <a:noAutofit/>
          </a:bodyPr>
          <a:lstStyle/>
          <a:p>
            <a:pPr marL="342900" indent="-342900">
              <a:lnSpc>
                <a:spcPct val="150000"/>
              </a:lnSpc>
              <a:buAutoNum type="arabicPeriod"/>
            </a:pPr>
            <a:r>
              <a:rPr lang="en-AU" sz="1600" dirty="0">
                <a:cs typeface="Arial" panose="020B0604020202020204" pitchFamily="34" charset="0"/>
              </a:rPr>
              <a:t>Are Facebook, TikTok and other forms of social media ‘real’? </a:t>
            </a:r>
            <a:endParaRPr lang="en-US" sz="1600" dirty="0"/>
          </a:p>
          <a:p>
            <a:pPr marL="342900" indent="-342900">
              <a:lnSpc>
                <a:spcPct val="150000"/>
              </a:lnSpc>
              <a:buAutoNum type="arabicPeriod"/>
            </a:pPr>
            <a:r>
              <a:rPr lang="en-AU" sz="1600" dirty="0">
                <a:cs typeface="Arial" panose="020B0604020202020204" pitchFamily="34" charset="0"/>
              </a:rPr>
              <a:t>Are the posts and images you put on social media ‘real’, constructed or a combination of both? </a:t>
            </a:r>
          </a:p>
          <a:p>
            <a:pPr marL="342900" indent="-342900">
              <a:lnSpc>
                <a:spcPct val="150000"/>
              </a:lnSpc>
              <a:buAutoNum type="arabicPeriod"/>
            </a:pPr>
            <a:r>
              <a:rPr lang="en-AU" sz="1600" dirty="0">
                <a:cs typeface="Arial" panose="020B0604020202020204" pitchFamily="34" charset="0"/>
              </a:rPr>
              <a:t>Complete the Venn diagram with a partner.</a:t>
            </a:r>
          </a:p>
          <a:p>
            <a:pPr marL="342900" indent="-342900">
              <a:lnSpc>
                <a:spcPct val="150000"/>
              </a:lnSpc>
              <a:buAutoNum type="arabicPeriod"/>
            </a:pPr>
            <a:r>
              <a:rPr lang="en-AU" sz="1600" dirty="0">
                <a:cs typeface="Arial" panose="020B0604020202020204" pitchFamily="34" charset="0"/>
              </a:rPr>
              <a:t>Share your ideas with the class using examples to support your ideas.</a:t>
            </a:r>
          </a:p>
        </p:txBody>
      </p:sp>
      <p:graphicFrame>
        <p:nvGraphicFramePr>
          <p:cNvPr id="11" name="Content Placeholder 10" descr="Venn diagram with Real in left circle and Constructed in right circle.">
            <a:extLst>
              <a:ext uri="{FF2B5EF4-FFF2-40B4-BE49-F238E27FC236}">
                <a16:creationId xmlns:a16="http://schemas.microsoft.com/office/drawing/2014/main" id="{5F1BB0DB-8866-6E29-0A57-100963348CC5}"/>
              </a:ext>
            </a:extLst>
          </p:cNvPr>
          <p:cNvGraphicFramePr>
            <a:graphicFrameLocks noGrp="1"/>
          </p:cNvGraphicFramePr>
          <p:nvPr>
            <p:ph type="pic" sz="quarter" idx="19"/>
            <p:extLst>
              <p:ext uri="{D42A27DB-BD31-4B8C-83A1-F6EECF244321}">
                <p14:modId xmlns:p14="http://schemas.microsoft.com/office/powerpoint/2010/main" val="3712506750"/>
              </p:ext>
            </p:extLst>
          </p:nvPr>
        </p:nvGraphicFramePr>
        <p:xfrm>
          <a:off x="6096000" y="1527810"/>
          <a:ext cx="5676900" cy="45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106103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1578539"/>
          </a:xfrm>
        </p:spPr>
        <p:txBody>
          <a:bodyPr/>
          <a:lstStyle/>
          <a:p>
            <a:r>
              <a:rPr lang="en-US" dirty="0">
                <a:latin typeface="Public Sans" pitchFamily="2" charset="77"/>
                <a:cs typeface="Arial" panose="020B0604020202020204" pitchFamily="34" charset="0"/>
              </a:rPr>
              <a:t>Gradual release of  responsibility – modelled practice or ‘I do’</a:t>
            </a:r>
            <a:endParaRPr lang="en-AU" dirty="0">
              <a:latin typeface="Public Sans" pitchFamily="2" charset="77"/>
              <a:cs typeface="Arial" panose="020B0604020202020204" pitchFamily="34" charset="0"/>
            </a:endParaRP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latin typeface="Public Sans" pitchFamily="2" charset="77"/>
                <a:cs typeface="Arial" panose="020B0604020202020204" pitchFamily="34" charset="0"/>
              </a:rPr>
              <a:t>What is the ‘real’? </a:t>
            </a:r>
            <a:r>
              <a:rPr lang="en-AU" dirty="0">
                <a:solidFill>
                  <a:schemeClr val="bg1"/>
                </a:solidFill>
                <a:latin typeface="Public Sans" pitchFamily="2" charset="77"/>
                <a:cs typeface="Arial" panose="020B0604020202020204" pitchFamily="34" charset="0"/>
              </a:rPr>
              <a:t>(2)</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US" dirty="0">
                <a:latin typeface="Public Sans" pitchFamily="2" charset="77"/>
                <a:cs typeface="Arial" panose="020B0604020202020204" pitchFamily="34" charset="0"/>
              </a:rPr>
              <a:t>Class discussion</a:t>
            </a:r>
            <a:r>
              <a:rPr lang="en-AU" dirty="0">
                <a:latin typeface="Public Sans" pitchFamily="2" charset="77"/>
                <a:cs typeface="Arial" panose="020B0604020202020204" pitchFamily="34" charset="0"/>
              </a:rPr>
              <a:t> </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620000"/>
            <a:ext cx="5558791" cy="1443240"/>
          </a:xfrm>
        </p:spPr>
        <p:txBody>
          <a:bodyPr>
            <a:normAutofit/>
          </a:bodyPr>
          <a:lstStyle/>
          <a:p>
            <a:pPr marL="342900" indent="-342900">
              <a:buFont typeface="+mj-lt"/>
              <a:buAutoNum type="arabicPeriod"/>
            </a:pPr>
            <a:r>
              <a:rPr lang="en-AU" sz="1600" dirty="0">
                <a:cs typeface="Arial" panose="020B0604020202020204" pitchFamily="34" charset="0"/>
              </a:rPr>
              <a:t>Examine the image. </a:t>
            </a:r>
          </a:p>
          <a:p>
            <a:pPr marL="342900" indent="-342900">
              <a:buFont typeface="+mj-lt"/>
              <a:buAutoNum type="arabicPeriod"/>
            </a:pPr>
            <a:r>
              <a:rPr lang="en-AU" sz="1600" dirty="0">
                <a:cs typeface="Arial" panose="020B0604020202020204" pitchFamily="34" charset="0"/>
              </a:rPr>
              <a:t>What does it represent?</a:t>
            </a:r>
          </a:p>
          <a:p>
            <a:pPr marL="342900" indent="-342900">
              <a:buFont typeface="+mj-lt"/>
              <a:buAutoNum type="arabicPeriod"/>
            </a:pPr>
            <a:r>
              <a:rPr lang="en-AU" sz="1600" dirty="0">
                <a:cs typeface="Arial" panose="020B0604020202020204" pitchFamily="34" charset="0"/>
              </a:rPr>
              <a:t>What is the real situation of this image?</a:t>
            </a:r>
          </a:p>
        </p:txBody>
      </p:sp>
      <p:pic>
        <p:nvPicPr>
          <p:cNvPr id="5" name="Content Placeholder 4" descr="Garbage floating in the ocean.">
            <a:extLst>
              <a:ext uri="{FF2B5EF4-FFF2-40B4-BE49-F238E27FC236}">
                <a16:creationId xmlns:a16="http://schemas.microsoft.com/office/drawing/2014/main" id="{65D7018B-F0CE-0604-E589-C0D19CA747D2}"/>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xfrm>
            <a:off x="6167100" y="1440594"/>
            <a:ext cx="5676900" cy="4535997"/>
          </a:xfrm>
          <a:prstGeom prst="rect">
            <a:avLst/>
          </a:prstGeom>
        </p:spPr>
      </p:pic>
      <p:sp>
        <p:nvSpPr>
          <p:cNvPr id="12" name="TextBox 11">
            <a:extLst>
              <a:ext uri="{FF2B5EF4-FFF2-40B4-BE49-F238E27FC236}">
                <a16:creationId xmlns:a16="http://schemas.microsoft.com/office/drawing/2014/main" id="{0884ECA0-A37F-A2BA-2251-15DFFB8FC5E7}"/>
              </a:ext>
            </a:extLst>
          </p:cNvPr>
          <p:cNvSpPr txBox="1"/>
          <p:nvPr/>
        </p:nvSpPr>
        <p:spPr>
          <a:xfrm>
            <a:off x="5897880" y="5970540"/>
            <a:ext cx="6079843" cy="294953"/>
          </a:xfrm>
          <a:prstGeom prst="rect">
            <a:avLst/>
          </a:prstGeom>
          <a:noFill/>
        </p:spPr>
        <p:txBody>
          <a:bodyPr wrap="square">
            <a:spAutoFit/>
          </a:bodyPr>
          <a:lstStyle/>
          <a:p>
            <a:pPr>
              <a:lnSpc>
                <a:spcPct val="150000"/>
              </a:lnSpc>
              <a:spcBef>
                <a:spcPts val="1200"/>
              </a:spcBef>
              <a:spcAft>
                <a:spcPts val="600"/>
              </a:spcAft>
            </a:pPr>
            <a:r>
              <a:rPr lang="en-AU" sz="1000" dirty="0">
                <a:hlinkClick r:id="rId4" tooltip="https://unsplash.com/photos/a-group-of-garbage-floating-in-the-ocean-FxnqdmKBJps?utm_content=creditCopyText&amp;utm_medium=referral&amp;utm_source=unsplash"/>
              </a:rPr>
              <a:t>A group of garbage floating in the ocean</a:t>
            </a:r>
            <a:r>
              <a:rPr lang="en-AU" sz="1000" dirty="0"/>
              <a:t> by </a:t>
            </a:r>
            <a:r>
              <a:rPr lang="en-AU" sz="1000" dirty="0" err="1">
                <a:hlinkClick r:id="rId5" tooltip="https://unsplash.com/@naja_bertolt_jensen?utm_content=creditCopyText&amp;utm_medium=referral&amp;utm_source=unsplash"/>
              </a:rPr>
              <a:t>Naja</a:t>
            </a:r>
            <a:r>
              <a:rPr lang="en-AU" sz="1000" dirty="0">
                <a:hlinkClick r:id="rId5" tooltip="https://unsplash.com/@naja_bertolt_jensen?utm_content=creditCopyText&amp;utm_medium=referral&amp;utm_source=unsplash"/>
              </a:rPr>
              <a:t> Bertolt Jensen</a:t>
            </a:r>
            <a:r>
              <a:rPr lang="en-AU" sz="1000" dirty="0"/>
              <a:t> is licensed under </a:t>
            </a:r>
            <a:r>
              <a:rPr lang="en-AU" sz="1000" dirty="0">
                <a:hlinkClick r:id="rId6" tooltip="https://unsplash.com/license"/>
              </a:rPr>
              <a:t> </a:t>
            </a:r>
            <a:r>
              <a:rPr lang="en-AU" sz="1000" dirty="0" err="1">
                <a:hlinkClick r:id="rId6" tooltip="https://unsplash.com/license"/>
              </a:rPr>
              <a:t>Unsplash</a:t>
            </a:r>
            <a:r>
              <a:rPr lang="en-AU" sz="1000" dirty="0">
                <a:hlinkClick r:id="rId6" tooltip="https://unsplash.com/license"/>
              </a:rPr>
              <a:t> License</a:t>
            </a:r>
            <a:r>
              <a:rPr lang="en-AU" sz="1000" dirty="0"/>
              <a:t>.</a:t>
            </a:r>
            <a:endParaRPr lang="en-AU" sz="1000" dirty="0">
              <a:effectLst/>
              <a:latin typeface="Public Sans" pitchFamily="2" charset="77"/>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dirty="0"/>
          </a:p>
        </p:txBody>
      </p:sp>
    </p:spTree>
    <p:extLst>
      <p:ext uri="{BB962C8B-B14F-4D97-AF65-F5344CB8AC3E}">
        <p14:creationId xmlns:p14="http://schemas.microsoft.com/office/powerpoint/2010/main" val="114151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t>Looking </a:t>
            </a:r>
            <a:r>
              <a:rPr lang="en-AU" dirty="0">
                <a:latin typeface="Public Sans" pitchFamily="2" charset="77"/>
                <a:cs typeface="Arial" panose="020B0604020202020204" pitchFamily="34" charset="0"/>
              </a:rPr>
              <a:t>closer</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t>Responding to the image</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a:xfrm>
            <a:off x="360000" y="1452102"/>
            <a:ext cx="11484000" cy="1372378"/>
          </a:xfrm>
        </p:spPr>
        <p:txBody>
          <a:bodyPr vert="horz" lIns="0" tIns="0" rIns="0" bIns="0" rtlCol="0" anchor="t">
            <a:normAutofit/>
          </a:bodyPr>
          <a:lstStyle/>
          <a:p>
            <a:pPr marL="342900" indent="-342900">
              <a:buFont typeface="+mj-lt"/>
              <a:buAutoNum type="arabicPeriod"/>
            </a:pPr>
            <a:r>
              <a:rPr lang="en-AU" sz="1600" dirty="0">
                <a:cs typeface="Arial" panose="020B0604020202020204" pitchFamily="34" charset="0"/>
              </a:rPr>
              <a:t>What is this image about? </a:t>
            </a:r>
          </a:p>
          <a:p>
            <a:pPr marL="342900" indent="-342900">
              <a:buFont typeface="+mj-lt"/>
              <a:buAutoNum type="arabicPeriod"/>
            </a:pPr>
            <a:r>
              <a:rPr lang="en-AU" sz="1600" dirty="0">
                <a:solidFill>
                  <a:schemeClr val="tx2"/>
                </a:solidFill>
                <a:cs typeface="Arial"/>
              </a:rPr>
              <a:t>Pollution</a:t>
            </a:r>
            <a:endParaRPr lang="en-AU" sz="1600" dirty="0">
              <a:solidFill>
                <a:srgbClr val="22272B"/>
              </a:solidFill>
              <a:cs typeface="Arial" panose="020B0604020202020204" pitchFamily="34" charset="0"/>
            </a:endParaRPr>
          </a:p>
          <a:p>
            <a:pPr marL="342900" indent="-342900">
              <a:buAutoNum type="arabicPeriod"/>
            </a:pPr>
            <a:r>
              <a:rPr lang="en-AU" sz="1600" dirty="0">
                <a:solidFill>
                  <a:srgbClr val="22272B"/>
                </a:solidFill>
                <a:cs typeface="Arial"/>
              </a:rPr>
              <a:t>What</a:t>
            </a:r>
            <a:r>
              <a:rPr lang="en-AU" sz="1600" dirty="0">
                <a:cs typeface="Arial"/>
              </a:rPr>
              <a:t> is the reality of this image? Explain using examples. </a:t>
            </a:r>
            <a:endParaRPr lang="en-AU" sz="1600" dirty="0">
              <a:cs typeface="Arial" panose="020B0604020202020204" pitchFamily="34" charset="0"/>
            </a:endParaRPr>
          </a:p>
        </p:txBody>
      </p:sp>
      <p:graphicFrame>
        <p:nvGraphicFramePr>
          <p:cNvPr id="12" name="Table 11">
            <a:extLst>
              <a:ext uri="{FF2B5EF4-FFF2-40B4-BE49-F238E27FC236}">
                <a16:creationId xmlns:a16="http://schemas.microsoft.com/office/drawing/2014/main" id="{D305A259-7859-5ABC-DCA5-5F76BD64D7FE}"/>
              </a:ext>
            </a:extLst>
          </p:cNvPr>
          <p:cNvGraphicFramePr>
            <a:graphicFrameLocks noGrp="1"/>
          </p:cNvGraphicFramePr>
          <p:nvPr>
            <p:extLst>
              <p:ext uri="{D42A27DB-BD31-4B8C-83A1-F6EECF244321}">
                <p14:modId xmlns:p14="http://schemas.microsoft.com/office/powerpoint/2010/main" val="592496373"/>
              </p:ext>
            </p:extLst>
          </p:nvPr>
        </p:nvGraphicFramePr>
        <p:xfrm>
          <a:off x="360000" y="3034164"/>
          <a:ext cx="11401470" cy="2943726"/>
        </p:xfrm>
        <a:graphic>
          <a:graphicData uri="http://schemas.openxmlformats.org/drawingml/2006/table">
            <a:tbl>
              <a:tblPr firstRow="1" bandRow="1">
                <a:tableStyleId>{69012ECD-51FC-41F1-AA8D-1B2483CD663E}</a:tableStyleId>
              </a:tblPr>
              <a:tblGrid>
                <a:gridCol w="1288026">
                  <a:extLst>
                    <a:ext uri="{9D8B030D-6E8A-4147-A177-3AD203B41FA5}">
                      <a16:colId xmlns:a16="http://schemas.microsoft.com/office/drawing/2014/main" val="2525089509"/>
                    </a:ext>
                  </a:extLst>
                </a:gridCol>
                <a:gridCol w="3552624">
                  <a:extLst>
                    <a:ext uri="{9D8B030D-6E8A-4147-A177-3AD203B41FA5}">
                      <a16:colId xmlns:a16="http://schemas.microsoft.com/office/drawing/2014/main" val="2668192885"/>
                    </a:ext>
                  </a:extLst>
                </a:gridCol>
                <a:gridCol w="6560820">
                  <a:extLst>
                    <a:ext uri="{9D8B030D-6E8A-4147-A177-3AD203B41FA5}">
                      <a16:colId xmlns:a16="http://schemas.microsoft.com/office/drawing/2014/main" val="2800486820"/>
                    </a:ext>
                  </a:extLst>
                </a:gridCol>
              </a:tblGrid>
              <a:tr h="566389">
                <a:tc>
                  <a:txBody>
                    <a:bodyPr/>
                    <a:lstStyle/>
                    <a:p>
                      <a:pPr>
                        <a:lnSpc>
                          <a:spcPct val="150000"/>
                        </a:lnSpc>
                        <a:spcBef>
                          <a:spcPts val="1200"/>
                        </a:spcBef>
                        <a:spcAft>
                          <a:spcPts val="600"/>
                        </a:spcAft>
                      </a:pPr>
                      <a:r>
                        <a:rPr lang="en-AU" sz="1600" dirty="0">
                          <a:solidFill>
                            <a:srgbClr val="FFFFFF"/>
                          </a:solidFill>
                          <a:effectLst/>
                          <a:latin typeface="+mj-lt"/>
                        </a:rPr>
                        <a:t>The ‘real’</a:t>
                      </a:r>
                      <a:endParaRPr lang="en-AU" sz="1600" dirty="0">
                        <a:effectLst/>
                        <a:latin typeface="+mj-lt"/>
                      </a:endParaRPr>
                    </a:p>
                  </a:txBody>
                  <a:tcPr marL="68580" marR="68580" marT="0" marB="0"/>
                </a:tc>
                <a:tc>
                  <a:txBody>
                    <a:bodyPr/>
                    <a:lstStyle/>
                    <a:p>
                      <a:pPr>
                        <a:lnSpc>
                          <a:spcPct val="150000"/>
                        </a:lnSpc>
                        <a:spcBef>
                          <a:spcPts val="1200"/>
                        </a:spcBef>
                        <a:spcAft>
                          <a:spcPts val="600"/>
                        </a:spcAft>
                      </a:pPr>
                      <a:r>
                        <a:rPr lang="en-AU" sz="1600" dirty="0">
                          <a:solidFill>
                            <a:srgbClr val="FFFFFF"/>
                          </a:solidFill>
                          <a:effectLst/>
                          <a:latin typeface="+mj-lt"/>
                        </a:rPr>
                        <a:t>Image that represents the ‘real’</a:t>
                      </a:r>
                      <a:endParaRPr lang="en-AU" sz="1600" dirty="0">
                        <a:effectLst/>
                        <a:latin typeface="+mj-lt"/>
                      </a:endParaRPr>
                    </a:p>
                  </a:txBody>
                  <a:tcPr marL="68580" marR="68580" marT="0" marB="0"/>
                </a:tc>
                <a:tc>
                  <a:txBody>
                    <a:bodyPr/>
                    <a:lstStyle/>
                    <a:p>
                      <a:pPr>
                        <a:lnSpc>
                          <a:spcPct val="150000"/>
                        </a:lnSpc>
                        <a:spcBef>
                          <a:spcPts val="1200"/>
                        </a:spcBef>
                        <a:spcAft>
                          <a:spcPts val="600"/>
                        </a:spcAft>
                      </a:pPr>
                      <a:r>
                        <a:rPr lang="en-AU" sz="1600" dirty="0">
                          <a:solidFill>
                            <a:srgbClr val="FFFFFF"/>
                          </a:solidFill>
                          <a:effectLst/>
                          <a:latin typeface="+mj-lt"/>
                        </a:rPr>
                        <a:t>Explanation of what the ‘real’ is on a larger whole world basis </a:t>
                      </a:r>
                      <a:endParaRPr lang="en-AU" sz="1600" dirty="0">
                        <a:effectLst/>
                        <a:latin typeface="+mj-lt"/>
                      </a:endParaRPr>
                    </a:p>
                  </a:txBody>
                  <a:tcPr marL="68580" marR="68580" marT="0" marB="0"/>
                </a:tc>
                <a:extLst>
                  <a:ext uri="{0D108BD9-81ED-4DB2-BD59-A6C34878D82A}">
                    <a16:rowId xmlns:a16="http://schemas.microsoft.com/office/drawing/2014/main" val="3992292376"/>
                  </a:ext>
                </a:extLst>
              </a:tr>
              <a:tr h="2377337">
                <a:tc>
                  <a:txBody>
                    <a:bodyPr/>
                    <a:lstStyle/>
                    <a:p>
                      <a:r>
                        <a:rPr lang="en-AU" sz="1600" dirty="0"/>
                        <a:t>Pollution</a:t>
                      </a:r>
                    </a:p>
                  </a:txBody>
                  <a:tcPr/>
                </a:tc>
                <a:tc>
                  <a:txBody>
                    <a:bodyPr/>
                    <a:lstStyle/>
                    <a:p>
                      <a:endParaRPr lang="en-AU" dirty="0"/>
                    </a:p>
                    <a:p>
                      <a:endParaRPr lang="en-AU" sz="1800" kern="1200" dirty="0">
                        <a:solidFill>
                          <a:srgbClr val="22272B"/>
                        </a:solidFill>
                        <a:effectLst/>
                      </a:endParaRPr>
                    </a:p>
                    <a:p>
                      <a:endParaRPr lang="en-AU" sz="1800" kern="1200" dirty="0">
                        <a:solidFill>
                          <a:srgbClr val="22272B"/>
                        </a:solidFill>
                        <a:effectLst/>
                      </a:endParaRPr>
                    </a:p>
                    <a:p>
                      <a:endParaRPr lang="en-AU" sz="1800" kern="1200" dirty="0">
                        <a:solidFill>
                          <a:srgbClr val="22272B"/>
                        </a:solidFill>
                        <a:effectLst/>
                      </a:endParaRPr>
                    </a:p>
                    <a:p>
                      <a:endParaRPr lang="en-AU" sz="1800" kern="1200" dirty="0">
                        <a:solidFill>
                          <a:srgbClr val="22272B"/>
                        </a:solidFill>
                        <a:effectLst/>
                      </a:endParaRPr>
                    </a:p>
                    <a:p>
                      <a:endParaRPr lang="en-AU" sz="1800" kern="1200" dirty="0">
                        <a:solidFill>
                          <a:srgbClr val="22272B"/>
                        </a:solidFill>
                        <a:effectLst/>
                      </a:endParaRPr>
                    </a:p>
                    <a:p>
                      <a:endParaRPr lang="en-AU" sz="1800" kern="1200" dirty="0">
                        <a:solidFill>
                          <a:srgbClr val="22272B"/>
                        </a:solidFill>
                        <a:effectLst/>
                      </a:endParaRPr>
                    </a:p>
                    <a:p>
                      <a:r>
                        <a:rPr lang="en-AU" sz="1000" dirty="0">
                          <a:hlinkClick r:id="rId3" tooltip="https://unsplash.com/photos/a-group-of-garbage-floating-in-the-ocean-FxnqdmKBJps?utm_content=creditCopyText&amp;utm_medium=referral&amp;utm_source=unsplash"/>
                        </a:rPr>
                        <a:t>A group of garbage floating in the ocean</a:t>
                      </a:r>
                      <a:r>
                        <a:rPr lang="en-AU" sz="1000" dirty="0"/>
                        <a:t> by </a:t>
                      </a:r>
                      <a:r>
                        <a:rPr lang="en-AU" sz="1000" dirty="0" err="1">
                          <a:hlinkClick r:id="rId4" tooltip="https://unsplash.com/@naja_bertolt_jensen?utm_content=creditCopyText&amp;utm_medium=referral&amp;utm_source=unsplash"/>
                        </a:rPr>
                        <a:t>Naja</a:t>
                      </a:r>
                      <a:r>
                        <a:rPr lang="en-AU" sz="1000" dirty="0">
                          <a:hlinkClick r:id="rId4" tooltip="https://unsplash.com/@naja_bertolt_jensen?utm_content=creditCopyText&amp;utm_medium=referral&amp;utm_source=unsplash"/>
                        </a:rPr>
                        <a:t> Bertolt Jensen</a:t>
                      </a:r>
                      <a:r>
                        <a:rPr lang="en-AU" sz="1000" dirty="0"/>
                        <a:t> is licensed under </a:t>
                      </a:r>
                      <a:r>
                        <a:rPr lang="en-AU" sz="1000" dirty="0">
                          <a:hlinkClick r:id="rId5" tooltip="https://unsplash.com/license"/>
                        </a:rPr>
                        <a:t> </a:t>
                      </a:r>
                      <a:r>
                        <a:rPr lang="en-AU" sz="1000" dirty="0" err="1">
                          <a:hlinkClick r:id="rId5" tooltip="https://unsplash.com/license"/>
                        </a:rPr>
                        <a:t>Unsplash</a:t>
                      </a:r>
                      <a:r>
                        <a:rPr lang="en-AU" sz="1000" dirty="0">
                          <a:hlinkClick r:id="rId5" tooltip="https://unsplash.com/license"/>
                        </a:rPr>
                        <a:t> License</a:t>
                      </a:r>
                      <a:r>
                        <a:rPr lang="en-AU" sz="1000" dirty="0"/>
                        <a:t>.</a:t>
                      </a:r>
                      <a:endParaRPr lang="en-AU" sz="1000" dirty="0">
                        <a:solidFill>
                          <a:srgbClr val="22272B"/>
                        </a:solidFill>
                      </a:endParaRPr>
                    </a:p>
                  </a:txBody>
                  <a:tcPr/>
                </a:tc>
                <a:tc>
                  <a:txBody>
                    <a:bodyPr/>
                    <a:lstStyle/>
                    <a:p>
                      <a:pPr>
                        <a:lnSpc>
                          <a:spcPct val="100000"/>
                        </a:lnSpc>
                        <a:spcBef>
                          <a:spcPts val="1200"/>
                        </a:spcBef>
                        <a:spcAft>
                          <a:spcPts val="600"/>
                        </a:spcAft>
                      </a:pPr>
                      <a:r>
                        <a:rPr lang="en-AU" sz="1600" dirty="0">
                          <a:solidFill>
                            <a:srgbClr val="22272B"/>
                          </a:solidFill>
                          <a:effectLst/>
                        </a:rPr>
                        <a:t>This image shows an example of water pollution. It shows plastic rubbish floating in the ocean. Many people think that pollution is just rubbish on the ground or emissions coming out of smokestacks because they do not understand the problem. The real situation about pollution is that there are many forms of pollution, but water pollution is one that is having a huge effect on the world’s ecosystem … </a:t>
                      </a:r>
                      <a:endParaRPr lang="en-AU" sz="1600" b="0" i="0" dirty="0">
                        <a:solidFill>
                          <a:schemeClr val="tx1"/>
                        </a:solidFill>
                        <a:effectLst/>
                        <a:latin typeface="Public Sans" pitchFamily="2" charset="77"/>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83371495"/>
                  </a:ext>
                </a:extLst>
              </a:tr>
            </a:tbl>
          </a:graphicData>
        </a:graphic>
      </p:graphicFrame>
      <p:pic>
        <p:nvPicPr>
          <p:cNvPr id="2" name="Picture 1" descr="Garbage floating in the ocean.">
            <a:extLst>
              <a:ext uri="{FF2B5EF4-FFF2-40B4-BE49-F238E27FC236}">
                <a16:creationId xmlns:a16="http://schemas.microsoft.com/office/drawing/2014/main" id="{B3257EEF-9DCE-954D-0595-91B69C4004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77595" y="3627176"/>
            <a:ext cx="2563265" cy="1922906"/>
          </a:xfrm>
          <a:prstGeom prst="rect">
            <a:avLst/>
          </a:prstGeom>
        </p:spPr>
      </p:pic>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dirty="0"/>
          </a:p>
        </p:txBody>
      </p:sp>
    </p:spTree>
    <p:extLst>
      <p:ext uri="{BB962C8B-B14F-4D97-AF65-F5344CB8AC3E}">
        <p14:creationId xmlns:p14="http://schemas.microsoft.com/office/powerpoint/2010/main" val="6063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C23 1906376  curriculum-reform-template-2023" id="{BB11CB4D-1562-4494-BA01-496FF8A07ED5}" vid="{0DAB4B9D-FB22-47B2-9867-499DF21D4774}"/>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C Student template 2025.potx  -  Last saved by user" id="{C1EB4067-0898-43DE-90EC-73FD959F61F0}" vid="{894E5768-2847-41B1-932C-1B6B7A26BE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18" ma:contentTypeDescription="Create a new document." ma:contentTypeScope="" ma:versionID="87ba834bb9aace979a0c580803b0a234">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5d11f06a6551d6c9b9711a4c98d216bb"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952276-0ffc-400f-87df-2cbf77b6677b">
      <Terms xmlns="http://schemas.microsoft.com/office/infopath/2007/PartnerControls"/>
    </lcf76f155ced4ddcb4097134ff3c332f>
    <TaxCatchAll xmlns="4d48f0d6-3af1-491e-8994-5b73aa39f95f" xsi:nil="true"/>
  </documentManagement>
</p:properties>
</file>

<file path=customXml/itemProps1.xml><?xml version="1.0" encoding="utf-8"?>
<ds:datastoreItem xmlns:ds="http://schemas.openxmlformats.org/officeDocument/2006/customXml" ds:itemID="{6EFB73C3-9ED0-4A27-8EA7-E9EFBE28FEC4}">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schemas.microsoft.com/office/2006/documentManagement/types"/>
    <ds:schemaRef ds:uri="http://purl.org/dc/elements/1.1/"/>
    <ds:schemaRef ds:uri="4d48f0d6-3af1-491e-8994-5b73aa39f95f"/>
    <ds:schemaRef ds:uri="http://purl.org/dc/term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fe952276-0ffc-400f-87df-2cbf77b667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4-6-Phase 1, activity 1 – what does real mean - PowerPoint</Template>
  <TotalTime>857</TotalTime>
  <Words>4208</Words>
  <Application>Microsoft Office PowerPoint</Application>
  <PresentationFormat>Widescreen</PresentationFormat>
  <Paragraphs>260</Paragraphs>
  <Slides>24</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Public Sans</vt:lpstr>
      <vt:lpstr>Public Sans Light</vt:lpstr>
      <vt:lpstr>Times New Roman</vt:lpstr>
      <vt:lpstr>Symbol</vt:lpstr>
      <vt:lpstr>Public Sans SemiBold</vt:lpstr>
      <vt:lpstr>Arial</vt:lpstr>
      <vt:lpstr>Calibri</vt:lpstr>
      <vt:lpstr>NSWG Corporate</vt:lpstr>
      <vt:lpstr>1_NSWG Corporate</vt:lpstr>
      <vt:lpstr>Year 8, Term 2 – transport me to the ‘real’</vt:lpstr>
      <vt:lpstr>Sharing learning intentions and success criteria</vt:lpstr>
      <vt:lpstr>Learning intentions and success criteria</vt:lpstr>
      <vt:lpstr>Connecting learning </vt:lpstr>
      <vt:lpstr>What is the ‘real’? (1)</vt:lpstr>
      <vt:lpstr>How does social media represent the ‘real’? </vt:lpstr>
      <vt:lpstr>Gradual release of  responsibility – modelled practice or ‘I do’</vt:lpstr>
      <vt:lpstr>What is the ‘real’? (2)</vt:lpstr>
      <vt:lpstr>Looking closer</vt:lpstr>
      <vt:lpstr>Using effective questioning </vt:lpstr>
      <vt:lpstr>Checking for understanding </vt:lpstr>
      <vt:lpstr>Gradual release of  responsibility – guided practice or ‘We do’</vt:lpstr>
      <vt:lpstr>Creating an explanation </vt:lpstr>
      <vt:lpstr>Gradual release of  responsibility – independent practice or ‘You do’</vt:lpstr>
      <vt:lpstr>Extending your understanding (1)</vt:lpstr>
      <vt:lpstr>Extending your understanding (2)</vt:lpstr>
      <vt:lpstr>Using effective feedback </vt:lpstr>
      <vt:lpstr>Monitoring and revising (1)</vt:lpstr>
      <vt:lpstr>Monitoring and revising (2)</vt:lpstr>
      <vt:lpstr>Checking for understanding  </vt:lpstr>
      <vt:lpstr>Checking for understanding</vt:lpstr>
      <vt:lpstr>References (1)</vt:lpstr>
      <vt:lpstr>References (2)</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activity 1 – What does ‘real’ mean?</dc:title>
  <dc:creator>NSW Department of Education</dc:creator>
  <dcterms:created xsi:type="dcterms:W3CDTF">2024-06-04T08:51:23Z</dcterms:created>
  <dcterms:modified xsi:type="dcterms:W3CDTF">2024-07-17T03:57:16Z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0x01010018E20D1C8E37B4489036A323D6088B4F</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