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6"/>
  </p:notesMasterIdLst>
  <p:handoutMasterIdLst>
    <p:handoutMasterId r:id="rId27"/>
  </p:handoutMasterIdLst>
  <p:sldIdLst>
    <p:sldId id="26381" r:id="rId5"/>
    <p:sldId id="26502" r:id="rId6"/>
    <p:sldId id="26492" r:id="rId7"/>
    <p:sldId id="26493" r:id="rId8"/>
    <p:sldId id="26529" r:id="rId9"/>
    <p:sldId id="26403" r:id="rId10"/>
    <p:sldId id="26509" r:id="rId11"/>
    <p:sldId id="26397" r:id="rId12"/>
    <p:sldId id="26517" r:id="rId13"/>
    <p:sldId id="26515" r:id="rId14"/>
    <p:sldId id="26404" r:id="rId15"/>
    <p:sldId id="26416" r:id="rId16"/>
    <p:sldId id="26417" r:id="rId17"/>
    <p:sldId id="26516" r:id="rId18"/>
    <p:sldId id="26510" r:id="rId19"/>
    <p:sldId id="26511" r:id="rId20"/>
    <p:sldId id="26512" r:id="rId21"/>
    <p:sldId id="26514" r:id="rId22"/>
    <p:sldId id="26513" r:id="rId23"/>
    <p:sldId id="360" r:id="rId24"/>
    <p:sldId id="361" r:id="rId25"/>
  </p:sldIdLst>
  <p:sldSz cx="12192000" cy="6858000"/>
  <p:notesSz cx="6858000" cy="9144000"/>
  <p:embeddedFontLst>
    <p:embeddedFont>
      <p:font typeface="Public Sans" pitchFamily="2" charset="0"/>
      <p:regular r:id="rId28"/>
      <p:bold r:id="rId29"/>
      <p:italic r:id="rId30"/>
      <p:boldItalic r:id="rId31"/>
    </p:embeddedFont>
    <p:embeddedFont>
      <p:font typeface="Public Sans Light" pitchFamily="2" charset="0"/>
      <p:regular r:id="rId32"/>
      <p: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9742A21-57B7-E377-BE19-966C56C56089}" name="Alissa McEntyre" initials="AM" userId="S::Alissa.McEntyre1@det.nsw.edu.au::2873f9f7-68f2-4210-bf51-a7db7d5469d3" providerId="AD"/>
  <p188:author id="{33AFF3B3-C4F3-6B0E-64EE-1A3269F012DC}" name="Danielle McDonald" initials="DM" userId="S::danielle.mcdonald19@det.nsw.edu.au::2523a4ad-79a3-4b8b-9bb8-4615cc14e830" providerId="AD"/>
  <p188:author id="{5D9A84EA-88A3-C9A9-52AF-AACDF0031BA4}" name="Tom Gyenes" initials="TG" userId="S::THOMAS.GYENES@det.nsw.edu.au::3f8fdeb7-5d44-4d3f-9372-de9698ef45d6" providerId="AD"/>
  <p188:author id="{D60404F4-D287-70E8-D828-567BBFB6127A}" name="Luke Cosgrove" initials="LC" userId="S::LUKE.COSGROVE@det.nsw.edu.au::9e284de7-717c-4343-8580-9fb934ba2dfc" providerId="AD"/>
  <p188:author id="{0C87FEF9-6027-1553-F8AF-3B4527497F6F}" name="Luke Cosgrove" initials="LC" userId="S::luke.cosgrove@det.nsw.edu.au::9e284de7-717c-4343-8580-9fb934ba2d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CCFF"/>
    <a:srgbClr val="EAC9FF"/>
    <a:srgbClr val="D6F1B9"/>
    <a:srgbClr val="ADBBFF"/>
    <a:srgbClr val="A9D9D9"/>
    <a:srgbClr val="E7C1FF"/>
    <a:srgbClr val="DFAAFF"/>
    <a:srgbClr val="BDC8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F35AC-90B8-453F-868B-2CD7026DF21F}" v="1" dt="2025-07-14T04:58:31.22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77599" autoAdjust="0"/>
  </p:normalViewPr>
  <p:slideViewPr>
    <p:cSldViewPr snapToGrid="0">
      <p:cViewPr varScale="1">
        <p:scale>
          <a:sx n="96" d="100"/>
          <a:sy n="96" d="100"/>
        </p:scale>
        <p:origin x="792" y="8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14/07/2025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14/07/2025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effectLst/>
                <a:latin typeface="Arial" panose="020B0604020202020204" pitchFamily="34" charset="0"/>
                <a:ea typeface="Calibri" panose="020F0502020204030204" pitchFamily="34" charset="0"/>
              </a:rPr>
              <a:t>Teacher note: </a:t>
            </a:r>
            <a:r>
              <a:rPr lang="en-AU" sz="1400" b="0" dirty="0">
                <a:effectLst/>
                <a:latin typeface="Arial" panose="020B0604020202020204" pitchFamily="34" charset="0"/>
                <a:ea typeface="Calibri" panose="020F0502020204030204" pitchFamily="34" charset="0"/>
              </a:rPr>
              <a:t>this section of the PowerPoint is used with </a:t>
            </a:r>
            <a:r>
              <a:rPr lang="en-AU" sz="1600" b="1" dirty="0">
                <a:effectLst/>
                <a:latin typeface="Arial" panose="020B0604020202020204" pitchFamily="34" charset="0"/>
                <a:ea typeface="Calibri" panose="020F0502020204030204" pitchFamily="34" charset="0"/>
              </a:rPr>
              <a:t>Phase 2, sequence 1 - introduction to vocabulary and context.</a:t>
            </a:r>
            <a:endParaRPr lang="en-AU" sz="16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268734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a:t>
            </a:r>
            <a:r>
              <a:rPr lang="en-AU" dirty="0"/>
              <a:t>his first encounter with ‘The Echoing Green’ supports students' </a:t>
            </a:r>
            <a:r>
              <a:rPr lang="en-AU" b="1" dirty="0"/>
              <a:t>initial comprehension</a:t>
            </a:r>
            <a:r>
              <a:rPr lang="en-AU" dirty="0"/>
              <a:t> while building connections to previously studied poetry.</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Key points for class discussion: </a:t>
            </a:r>
          </a:p>
          <a:p>
            <a:pPr marL="285750" indent="-285750">
              <a:buFont typeface="Arial" panose="020B0604020202020204" pitchFamily="34" charset="0"/>
              <a:buChar char="•"/>
            </a:pPr>
            <a:endParaRPr lang="en-AU" dirty="0"/>
          </a:p>
          <a:p>
            <a:pPr marL="285750" indent="-285750">
              <a:buFont typeface="Courier New" panose="02070309020205020404" pitchFamily="49" charset="0"/>
              <a:buChar char="o"/>
            </a:pPr>
            <a:r>
              <a:rPr lang="en-AU" dirty="0"/>
              <a:t>The poem's natural imagery and pastoral setting</a:t>
            </a:r>
          </a:p>
          <a:p>
            <a:pPr marL="285750" indent="-285750">
              <a:buFont typeface="Courier New" panose="02070309020205020404" pitchFamily="49" charset="0"/>
              <a:buChar char="o"/>
            </a:pPr>
            <a:r>
              <a:rPr lang="en-AU" dirty="0"/>
              <a:t>The contrast between youth and age</a:t>
            </a:r>
          </a:p>
          <a:p>
            <a:pPr marL="285750" indent="-285750">
              <a:buFont typeface="Courier New" panose="02070309020205020404" pitchFamily="49" charset="0"/>
              <a:buChar char="o"/>
            </a:pPr>
            <a:r>
              <a:rPr lang="en-AU" dirty="0"/>
              <a:t>The role of memory and nostalgia</a:t>
            </a:r>
          </a:p>
          <a:p>
            <a:pPr marL="285750" indent="-285750">
              <a:buFont typeface="Courier New" panose="02070309020205020404" pitchFamily="49" charset="0"/>
              <a:buChar char="o"/>
            </a:pPr>
            <a:r>
              <a:rPr lang="en-AU" dirty="0"/>
              <a:t>Structural differences from Barrett Browning's sonnet</a:t>
            </a:r>
          </a:p>
          <a:p>
            <a:pPr marL="285750" indent="-285750">
              <a:buFont typeface="Courier New" panose="02070309020205020404" pitchFamily="49" charset="0"/>
              <a:buChar char="o"/>
            </a:pPr>
            <a:r>
              <a:rPr lang="en-AU" dirty="0"/>
              <a:t>The use of repetition and rhyme</a:t>
            </a:r>
          </a:p>
          <a:p>
            <a:endParaRPr lang="en-AU" b="1" dirty="0"/>
          </a:p>
          <a:p>
            <a:r>
              <a:rPr lang="en-AU" b="1" dirty="0"/>
              <a:t>Activities</a:t>
            </a:r>
            <a:endParaRPr lang="en-AU" dirty="0"/>
          </a:p>
          <a:p>
            <a:endParaRPr lang="en-AU" dirty="0"/>
          </a:p>
          <a:p>
            <a:pPr marL="285750" indent="-285750">
              <a:buFont typeface="Arial" panose="020B0604020202020204" pitchFamily="34" charset="0"/>
              <a:buChar char="•"/>
            </a:pPr>
            <a:r>
              <a:rPr lang="en-AU" dirty="0"/>
              <a:t>Lead a reading of the poem's three stanzas</a:t>
            </a:r>
          </a:p>
          <a:p>
            <a:pPr marL="285750" indent="-285750">
              <a:buFont typeface="Arial" panose="020B0604020202020204" pitchFamily="34" charset="0"/>
              <a:buChar char="•"/>
            </a:pPr>
            <a:r>
              <a:rPr lang="en-AU" dirty="0"/>
              <a:t>Have students track the progression from dawn to dusk</a:t>
            </a:r>
          </a:p>
          <a:p>
            <a:pPr marL="285750" indent="-285750">
              <a:buFont typeface="Arial" panose="020B0604020202020204" pitchFamily="34" charset="0"/>
              <a:buChar char="•"/>
            </a:pPr>
            <a:r>
              <a:rPr lang="en-AU" dirty="0"/>
              <a:t>Create a visual timeline of events in the poem</a:t>
            </a:r>
          </a:p>
          <a:p>
            <a:pPr marL="285750" indent="-285750">
              <a:buFont typeface="Arial" panose="020B0604020202020204" pitchFamily="34" charset="0"/>
              <a:buChar char="•"/>
            </a:pPr>
            <a:r>
              <a:rPr lang="en-AU" dirty="0"/>
              <a:t>Identify shifts in mood across stanzas</a:t>
            </a:r>
          </a:p>
          <a:p>
            <a:pPr marL="285750" indent="-285750">
              <a:buFont typeface="Arial" panose="020B0604020202020204" pitchFamily="34" charset="0"/>
              <a:buChar char="•"/>
            </a:pPr>
            <a:r>
              <a:rPr lang="en-AU" dirty="0"/>
              <a:t>Compare with ‘How Do I Love Thee?’ structure and style</a:t>
            </a:r>
          </a:p>
          <a:p>
            <a:pPr marL="285750" indent="-285750">
              <a:buFont typeface="Arial" panose="020B0604020202020204" pitchFamily="34" charset="0"/>
              <a:buChar char="•"/>
            </a:pPr>
            <a:r>
              <a:rPr lang="en-AU" dirty="0"/>
              <a:t>Mark key transitions in the text</a:t>
            </a:r>
          </a:p>
          <a:p>
            <a:pPr marL="285750" indent="-285750">
              <a:buFont typeface="Arial" panose="020B0604020202020204" pitchFamily="34" charset="0"/>
              <a:buChar char="•"/>
            </a:pPr>
            <a:r>
              <a:rPr lang="en-AU" dirty="0"/>
              <a:t>Guide paired discussion of first impressions</a:t>
            </a:r>
          </a:p>
          <a:p>
            <a:pPr>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627291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allow students to read the text or model the reading of poetry to the class.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718006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 note: </a:t>
            </a:r>
            <a:r>
              <a:rPr lang="en-AU" dirty="0"/>
              <a:t>allow students to read the text or model the reading of poetry to the class.</a:t>
            </a:r>
          </a:p>
          <a:p>
            <a:pPr marL="0" indent="0">
              <a:buFont typeface="Arial" panose="020B0604020202020204" pitchFamily="34" charset="0"/>
              <a:buNone/>
            </a:pPr>
            <a:endParaRPr lang="en-AU" dirty="0"/>
          </a:p>
          <a:p>
            <a:pPr marL="285750" indent="-285750">
              <a:buFont typeface="Arial" panose="020B0604020202020204" pitchFamily="34" charset="0"/>
              <a:buChar char="•"/>
            </a:pPr>
            <a:endParaRPr lang="en-AU" dirty="0"/>
          </a:p>
          <a:p>
            <a:pPr>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536176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effectLst/>
                <a:latin typeface="Arial" panose="020B0604020202020204" pitchFamily="34" charset="0"/>
                <a:ea typeface="Calibri" panose="020F0502020204030204" pitchFamily="34" charset="0"/>
              </a:rPr>
              <a:t>Teacher note: </a:t>
            </a:r>
            <a:r>
              <a:rPr lang="en-AU" sz="1400" b="0" dirty="0">
                <a:effectLst/>
                <a:latin typeface="Arial" panose="020B0604020202020204" pitchFamily="34" charset="0"/>
                <a:ea typeface="Calibri" panose="020F0502020204030204" pitchFamily="34" charset="0"/>
              </a:rPr>
              <a:t>this section of the PowerPoint is used with </a:t>
            </a:r>
            <a:r>
              <a:rPr lang="en-AU" sz="1800" b="1" dirty="0">
                <a:effectLst/>
                <a:latin typeface="Arial" panose="020B0604020202020204" pitchFamily="34" charset="0"/>
                <a:ea typeface="Calibri" panose="020F0502020204030204" pitchFamily="34" charset="0"/>
              </a:rPr>
              <a:t>Phase 4, sequence 1 - playing by the rules – ‘The Echoing Green’ by William Blake.</a:t>
            </a:r>
            <a:endParaRPr lang="en-AU" sz="18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26873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t</a:t>
            </a:r>
            <a:r>
              <a:rPr lang="en-AU" dirty="0"/>
              <a:t>his analysis of imagery supports students' understanding of how </a:t>
            </a:r>
            <a:r>
              <a:rPr lang="en-AU" b="1" dirty="0"/>
              <a:t>sensory language creates meaning</a:t>
            </a:r>
            <a:r>
              <a:rPr lang="en-AU" dirty="0"/>
              <a:t>. Teachers should use the </a:t>
            </a:r>
            <a:r>
              <a:rPr lang="en-AU" b="1" dirty="0"/>
              <a:t>gradual release of responsibility</a:t>
            </a:r>
            <a:r>
              <a:rPr lang="en-AU" dirty="0"/>
              <a:t> model when teaching imagery identification.</a:t>
            </a:r>
          </a:p>
          <a:p>
            <a:endParaRPr lang="en-AU" b="1" dirty="0"/>
          </a:p>
          <a:p>
            <a:r>
              <a:rPr lang="en-AU" b="1" dirty="0"/>
              <a:t>Activities</a:t>
            </a:r>
            <a:endParaRPr lang="en-AU" dirty="0"/>
          </a:p>
          <a:p>
            <a:endParaRPr lang="en-AU" dirty="0"/>
          </a:p>
          <a:p>
            <a:pPr marL="285750" indent="-285750">
              <a:buFont typeface="Arial" panose="020B0604020202020204" pitchFamily="34" charset="0"/>
              <a:buChar char="•"/>
            </a:pPr>
            <a:r>
              <a:rPr lang="en-AU" dirty="0"/>
              <a:t>Guide students in identifying visual and auditory imagery</a:t>
            </a:r>
          </a:p>
          <a:p>
            <a:pPr marL="285750" indent="-285750">
              <a:buFont typeface="Arial" panose="020B0604020202020204" pitchFamily="34" charset="0"/>
              <a:buChar char="•"/>
            </a:pPr>
            <a:r>
              <a:rPr lang="en-AU" dirty="0"/>
              <a:t>Create a sensory mapping of dawn vs. sunset imagery</a:t>
            </a:r>
          </a:p>
          <a:p>
            <a:pPr marL="285750" indent="-285750">
              <a:buFont typeface="Arial" panose="020B0604020202020204" pitchFamily="34" charset="0"/>
              <a:buChar char="•"/>
            </a:pPr>
            <a:r>
              <a:rPr lang="en-AU" dirty="0"/>
              <a:t>Analyse the effect of positive connotations</a:t>
            </a:r>
          </a:p>
          <a:p>
            <a:pPr marL="285750" indent="-285750">
              <a:buFont typeface="Arial" panose="020B0604020202020204" pitchFamily="34" charset="0"/>
              <a:buChar char="•"/>
            </a:pPr>
            <a:r>
              <a:rPr lang="en-AU" dirty="0"/>
              <a:t>Compare nature imagery across stanzas</a:t>
            </a:r>
          </a:p>
          <a:p>
            <a:pPr marL="285750" indent="-285750">
              <a:buFont typeface="Arial" panose="020B0604020202020204" pitchFamily="34" charset="0"/>
              <a:buChar char="•"/>
            </a:pPr>
            <a:r>
              <a:rPr lang="en-AU" dirty="0"/>
              <a:t>Discuss how imagery creates atmosphere</a:t>
            </a:r>
          </a:p>
          <a:p>
            <a:pPr marL="285750" indent="-285750">
              <a:buFont typeface="Arial" panose="020B0604020202020204" pitchFamily="34" charset="0"/>
              <a:buChar char="•"/>
            </a:pPr>
            <a:r>
              <a:rPr lang="en-AU" dirty="0"/>
              <a:t>Practise annotating imagery examples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871683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support students to complete the activities on the slide.</a:t>
            </a:r>
          </a:p>
          <a:p>
            <a:endParaRPr lang="en-AU" b="1" dirty="0"/>
          </a:p>
          <a:p>
            <a:r>
              <a:rPr lang="en-AU" b="1" dirty="0"/>
              <a:t>Activities</a:t>
            </a:r>
            <a:endParaRPr lang="en-AU" dirty="0"/>
          </a:p>
          <a:p>
            <a:endParaRPr lang="en-AU" dirty="0"/>
          </a:p>
          <a:p>
            <a:pPr marL="285750" indent="-285750">
              <a:buFont typeface="Arial" panose="020B0604020202020204" pitchFamily="34" charset="0"/>
              <a:buChar char="•"/>
            </a:pPr>
            <a:r>
              <a:rPr lang="en-AU" dirty="0"/>
              <a:t>Guide students in identifying 's' sounds (alliteration) and '</a:t>
            </a:r>
            <a:r>
              <a:rPr lang="en-AU" dirty="0" err="1"/>
              <a:t>ou</a:t>
            </a:r>
            <a:r>
              <a:rPr lang="en-AU" dirty="0"/>
              <a:t>' sounds (assonance)</a:t>
            </a:r>
          </a:p>
          <a:p>
            <a:pPr marL="285750" indent="-285750">
              <a:buFont typeface="Arial" panose="020B0604020202020204" pitchFamily="34" charset="0"/>
              <a:buChar char="•"/>
            </a:pPr>
            <a:r>
              <a:rPr lang="en-AU" dirty="0"/>
              <a:t>Colour-code different sound patterns in the poem</a:t>
            </a:r>
          </a:p>
          <a:p>
            <a:pPr marL="285750" indent="-285750">
              <a:buFont typeface="Arial" panose="020B0604020202020204" pitchFamily="34" charset="0"/>
              <a:buChar char="•"/>
            </a:pPr>
            <a:r>
              <a:rPr lang="en-AU" dirty="0"/>
              <a:t>Practice reading aloud to hear musical effects</a:t>
            </a:r>
          </a:p>
          <a:p>
            <a:pPr marL="285750" indent="-285750">
              <a:buFont typeface="Arial" panose="020B0604020202020204" pitchFamily="34" charset="0"/>
              <a:buChar char="•"/>
            </a:pPr>
            <a:r>
              <a:rPr lang="en-AU" dirty="0"/>
              <a:t>Use think-pair-share to discuss sound effects</a:t>
            </a:r>
          </a:p>
          <a:p>
            <a:pPr marL="285750" indent="-285750">
              <a:buFont typeface="Arial" panose="020B0604020202020204" pitchFamily="34" charset="0"/>
              <a:buChar char="•"/>
            </a:pPr>
            <a:r>
              <a:rPr lang="en-AU" dirty="0"/>
              <a:t>Create a list of sound devices and their impacts</a:t>
            </a:r>
          </a:p>
          <a:p>
            <a:pPr marL="285750" indent="-285750">
              <a:buFont typeface="Arial" panose="020B0604020202020204" pitchFamily="34" charset="0"/>
              <a:buChar char="•"/>
            </a:pPr>
            <a:r>
              <a:rPr lang="en-AU" dirty="0"/>
              <a:t>Draft a Romantic-era letter incorporating techniques</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770009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endParaRPr lang="en-AU" dirty="0"/>
          </a:p>
          <a:p>
            <a:endParaRPr lang="en-AU" dirty="0"/>
          </a:p>
          <a:p>
            <a:pPr marL="285750" indent="-285750">
              <a:buFont typeface="Arial" panose="020B0604020202020204" pitchFamily="34" charset="0"/>
              <a:buChar char="•"/>
            </a:pPr>
            <a:r>
              <a:rPr lang="en-AU" dirty="0"/>
              <a:t>Understanding symbolism helps students recognise how </a:t>
            </a:r>
            <a:r>
              <a:rPr lang="en-AU" b="1" dirty="0"/>
              <a:t>figurative language deepens meaning</a:t>
            </a:r>
            <a:r>
              <a:rPr lang="en-AU" dirty="0"/>
              <a:t>.</a:t>
            </a:r>
          </a:p>
          <a:p>
            <a:pPr marL="285750" indent="-285750">
              <a:buFont typeface="Arial" panose="020B0604020202020204" pitchFamily="34" charset="0"/>
              <a:buChar char="•"/>
            </a:pPr>
            <a:r>
              <a:rPr lang="en-AU" dirty="0"/>
              <a:t>Teachers should scaffold symbol analysis from concrete to abstract interpretations.</a:t>
            </a:r>
          </a:p>
          <a:p>
            <a:pPr marL="285750" indent="-285750">
              <a:buFont typeface="Arial" panose="020B0604020202020204" pitchFamily="34" charset="0"/>
              <a:buChar char="•"/>
            </a:pPr>
            <a:r>
              <a:rPr lang="en-AU" dirty="0"/>
              <a:t>Consider creating a class symbol chart linking images to meanings.</a:t>
            </a:r>
          </a:p>
          <a:p>
            <a:endParaRPr lang="en-AU" b="1" dirty="0"/>
          </a:p>
          <a:p>
            <a:r>
              <a:rPr lang="en-AU" b="1" dirty="0"/>
              <a:t>Activities</a:t>
            </a:r>
            <a:endParaRPr lang="en-AU" dirty="0"/>
          </a:p>
          <a:p>
            <a:endParaRPr lang="en-AU" dirty="0"/>
          </a:p>
          <a:p>
            <a:pPr marL="285750" indent="-285750">
              <a:buFont typeface="Arial" panose="020B0604020202020204" pitchFamily="34" charset="0"/>
              <a:buChar char="•"/>
            </a:pPr>
            <a:r>
              <a:rPr lang="en-AU" dirty="0"/>
              <a:t>Identify natural symbols in the poem</a:t>
            </a:r>
          </a:p>
          <a:p>
            <a:pPr marL="285750" indent="-285750">
              <a:buFont typeface="Arial" panose="020B0604020202020204" pitchFamily="34" charset="0"/>
              <a:buChar char="•"/>
            </a:pPr>
            <a:r>
              <a:rPr lang="en-AU" dirty="0"/>
              <a:t>Analyse the oak tree's symbolic significance</a:t>
            </a:r>
          </a:p>
          <a:p>
            <a:pPr marL="285750" indent="-285750">
              <a:buFont typeface="Arial" panose="020B0604020202020204" pitchFamily="34" charset="0"/>
              <a:buChar char="•"/>
            </a:pPr>
            <a:r>
              <a:rPr lang="en-AU" dirty="0"/>
              <a:t>Explore how symbolism creates deeper meaning</a:t>
            </a:r>
          </a:p>
          <a:p>
            <a:pPr marL="285750" indent="-285750">
              <a:buFont typeface="Arial" panose="020B0604020202020204" pitchFamily="34" charset="0"/>
              <a:buChar char="•"/>
            </a:pPr>
            <a:r>
              <a:rPr lang="en-AU" dirty="0"/>
              <a:t>Create visual representations of key symbols</a:t>
            </a:r>
          </a:p>
          <a:p>
            <a:pPr>
              <a:buFont typeface="Arial" panose="020B0604020202020204" pitchFamily="34" charset="0"/>
              <a:buChar char="•"/>
            </a:pPr>
            <a:endParaRPr lang="en-AU" dirty="0"/>
          </a:p>
          <a:p>
            <a:br>
              <a:rPr lang="en-AU" dirty="0"/>
            </a:b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4172989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support students to complete the activities on the slide.</a:t>
            </a:r>
          </a:p>
          <a:p>
            <a:endParaRPr lang="en-AU" b="1" dirty="0"/>
          </a:p>
          <a:p>
            <a:r>
              <a:rPr lang="en-AU" b="1" dirty="0"/>
              <a:t>Activities</a:t>
            </a:r>
            <a:endParaRPr lang="en-AU" dirty="0"/>
          </a:p>
          <a:p>
            <a:endParaRPr lang="en-AU" dirty="0"/>
          </a:p>
          <a:p>
            <a:pPr marL="285750" indent="-285750">
              <a:buFont typeface="Arial" panose="020B0604020202020204" pitchFamily="34" charset="0"/>
              <a:buChar char="•"/>
            </a:pPr>
            <a:r>
              <a:rPr lang="en-AU" dirty="0"/>
              <a:t>Highlight examples of different narrative perspectives</a:t>
            </a:r>
          </a:p>
          <a:p>
            <a:pPr marL="285750" indent="-285750">
              <a:buFont typeface="Arial" panose="020B0604020202020204" pitchFamily="34" charset="0"/>
              <a:buChar char="•"/>
            </a:pPr>
            <a:r>
              <a:rPr lang="en-AU" dirty="0"/>
              <a:t>Analyse the effect of inclusive pronouns</a:t>
            </a:r>
          </a:p>
          <a:p>
            <a:pPr marL="285750" indent="-285750">
              <a:buFont typeface="Arial" panose="020B0604020202020204" pitchFamily="34" charset="0"/>
              <a:buChar char="•"/>
            </a:pPr>
            <a:r>
              <a:rPr lang="en-AU" dirty="0"/>
              <a:t>Identify instances of direct speech</a:t>
            </a:r>
          </a:p>
          <a:p>
            <a:pPr marL="285750" indent="-285750">
              <a:buFont typeface="Arial" panose="020B0604020202020204" pitchFamily="34" charset="0"/>
              <a:buChar char="•"/>
            </a:pPr>
            <a:r>
              <a:rPr lang="en-AU" dirty="0"/>
              <a:t>Discuss how language choices create community</a:t>
            </a:r>
          </a:p>
          <a:p>
            <a:pPr marL="285750" indent="-285750">
              <a:buFont typeface="Arial" panose="020B0604020202020204" pitchFamily="34" charset="0"/>
              <a:buChar char="•"/>
            </a:pPr>
            <a:r>
              <a:rPr lang="en-AU" dirty="0"/>
              <a:t>Examine the role of nostalgia</a:t>
            </a:r>
          </a:p>
          <a:p>
            <a:pPr marL="285750" indent="-285750">
              <a:buFont typeface="Arial" panose="020B0604020202020204" pitchFamily="34" charset="0"/>
              <a:buChar char="•"/>
            </a:pPr>
            <a:r>
              <a:rPr lang="en-AU" dirty="0"/>
              <a:t>Practise annotating language features</a:t>
            </a:r>
          </a:p>
          <a:p>
            <a:pPr>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321248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support students to complete the activities on the slide.</a:t>
            </a:r>
          </a:p>
          <a:p>
            <a:endParaRPr lang="en-AU" b="1"/>
          </a:p>
          <a:p>
            <a:r>
              <a:rPr lang="en-AU" b="1"/>
              <a:t>Activities</a:t>
            </a:r>
            <a:endParaRPr lang="en-AU" b="1" dirty="0"/>
          </a:p>
          <a:p>
            <a:endParaRPr lang="en-AU" dirty="0"/>
          </a:p>
          <a:p>
            <a:pPr marL="285750" indent="-285750">
              <a:buFont typeface="Arial" panose="020B0604020202020204" pitchFamily="34" charset="0"/>
              <a:buChar char="•"/>
            </a:pPr>
            <a:r>
              <a:rPr lang="en-AU" dirty="0"/>
              <a:t>Identify and categorize nouns</a:t>
            </a:r>
          </a:p>
          <a:p>
            <a:pPr marL="285750" indent="-285750">
              <a:buFont typeface="Arial" panose="020B0604020202020204" pitchFamily="34" charset="0"/>
              <a:buChar char="•"/>
            </a:pPr>
            <a:r>
              <a:rPr lang="en-AU" dirty="0"/>
              <a:t>Analyse the bird's nest simile</a:t>
            </a:r>
          </a:p>
          <a:p>
            <a:pPr marL="285750" indent="-285750">
              <a:buFont typeface="Arial" panose="020B0604020202020204" pitchFamily="34" charset="0"/>
              <a:buChar char="•"/>
            </a:pPr>
            <a:r>
              <a:rPr lang="en-AU" dirty="0"/>
              <a:t>Explore familial imagery</a:t>
            </a:r>
          </a:p>
          <a:p>
            <a:pPr marL="285750" indent="-285750">
              <a:buFont typeface="Arial" panose="020B0604020202020204" pitchFamily="34" charset="0"/>
              <a:buChar char="•"/>
            </a:pPr>
            <a:r>
              <a:rPr lang="en-AU" dirty="0"/>
              <a:t>Discuss how word choices create meaning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303558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19169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licence agreement details.</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28526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p>
          <a:p>
            <a:endParaRPr lang="en-AU" dirty="0"/>
          </a:p>
          <a:p>
            <a:pPr marL="285750" indent="-285750">
              <a:buFont typeface="Arial" panose="020B0604020202020204" pitchFamily="34" charset="0"/>
              <a:buChar char="•"/>
            </a:pPr>
            <a:r>
              <a:rPr lang="en-AU" dirty="0"/>
              <a:t>This slide is for teacher reference only.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text complexity details are drawn from the table in the Core texts booklet where this text can be found. </a:t>
            </a:r>
          </a:p>
          <a:p>
            <a:pPr marL="285750" indent="-285750">
              <a:buFont typeface="Arial" panose="020B0604020202020204" pitchFamily="34" charset="0"/>
              <a:buChar char="•"/>
            </a:pPr>
            <a:r>
              <a:rPr lang="en-AU" dirty="0"/>
              <a:t>Highlighted in red on this slide are the areas of focus within a grammar in context approach.</a:t>
            </a:r>
          </a:p>
          <a:p>
            <a:pPr marL="285750" indent="-285750">
              <a:buFont typeface="Arial" panose="020B0604020202020204" pitchFamily="34" charset="0"/>
              <a:buChar char="•"/>
            </a:pPr>
            <a:r>
              <a:rPr lang="en-AU" b="0" i="0" dirty="0">
                <a:solidFill>
                  <a:srgbClr val="000000"/>
                </a:solidFill>
                <a:effectLst/>
                <a:latin typeface="Arial" panose="020B0604020202020204" pitchFamily="34" charset="0"/>
              </a:rPr>
              <a:t>It contains multi-clause sentences with varying syntax structures, non-literal descriptive details, and context specific symbolism.</a:t>
            </a:r>
          </a:p>
          <a:p>
            <a:pPr marL="285750" indent="-285750">
              <a:buFont typeface="Arial" panose="020B0604020202020204" pitchFamily="34" charset="0"/>
              <a:buChar char="•"/>
            </a:pPr>
            <a:r>
              <a:rPr lang="en-AU" sz="1800" b="0" i="0" dirty="0">
                <a:solidFill>
                  <a:srgbClr val="000000"/>
                </a:solidFill>
                <a:effectLst/>
                <a:latin typeface="Arial" panose="020B0604020202020204" pitchFamily="34" charset="0"/>
              </a:rPr>
              <a:t>A study of this text will allow for the development of reading skills, the appreciation of the development of poetic forms, and the ways in which composers use language features as a form of expression. </a:t>
            </a:r>
          </a:p>
          <a:p>
            <a:pPr marL="285750" indent="-285750">
              <a:buFont typeface="Arial" panose="020B0604020202020204" pitchFamily="34" charset="0"/>
              <a:buChar char="•"/>
            </a:pPr>
            <a:r>
              <a:rPr lang="en-AU" sz="1800" b="0" i="0" dirty="0">
                <a:solidFill>
                  <a:srgbClr val="000000"/>
                </a:solidFill>
                <a:effectLst/>
                <a:latin typeface="Arial" panose="020B0604020202020204" pitchFamily="34" charset="0"/>
              </a:rPr>
              <a:t>An understanding of this poem will support students to understand how the ‘rules’ of poetry are established, then how later composers respond to them.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451558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dirty="0">
                <a:latin typeface="+mn-lt"/>
                <a:cs typeface="Arial"/>
              </a:rPr>
              <a:t>Teacher note</a:t>
            </a:r>
            <a:r>
              <a:rPr lang="en-AU" sz="1600" dirty="0">
                <a:latin typeface="+mn-lt"/>
                <a:cs typeface="Arial"/>
              </a:rPr>
              <a:t>: this slide has been used to identify the explicit teaching strategies</a:t>
            </a:r>
            <a:r>
              <a:rPr lang="en-AU" sz="1600" dirty="0">
                <a:solidFill>
                  <a:schemeClr val="tx1"/>
                </a:solidFill>
                <a:latin typeface="+mn-lt"/>
              </a:rPr>
              <a:t> sharing learning intentions and sharing success criteria.</a:t>
            </a:r>
            <a:r>
              <a:rPr lang="en-AU" dirty="0">
                <a:latin typeface="+mn-lt"/>
              </a:rPr>
              <a:t> </a:t>
            </a:r>
            <a:r>
              <a:rPr lang="en-AU" sz="1600" dirty="0">
                <a:solidFill>
                  <a:schemeClr val="tx1"/>
                </a:solidFill>
                <a:latin typeface="+mn-lt"/>
              </a:rPr>
              <a:t>This slide</a:t>
            </a:r>
            <a:r>
              <a:rPr lang="en-AU" sz="1600" dirty="0">
                <a:solidFill>
                  <a:srgbClr val="000000"/>
                </a:solidFill>
                <a:latin typeface="+mn-lt"/>
                <a:cs typeface="Arial"/>
              </a:rPr>
              <a:t> </a:t>
            </a:r>
            <a:r>
              <a:rPr lang="en-AU" dirty="0">
                <a:solidFill>
                  <a:srgbClr val="000000"/>
                </a:solidFill>
                <a:latin typeface="+mn-lt"/>
                <a:cs typeface="Arial"/>
              </a:rPr>
              <a:t>could</a:t>
            </a:r>
            <a:r>
              <a:rPr lang="en-AU" dirty="0">
                <a:latin typeface="+mn-lt"/>
                <a:cs typeface="Arial"/>
              </a:rPr>
              <a:t> </a:t>
            </a:r>
            <a:r>
              <a:rPr lang="en-AU" sz="1600" dirty="0">
                <a:latin typeface="+mn-lt"/>
                <a:cs typeface="Arial"/>
              </a:rPr>
              <a:t>be deleted or hidden when </a:t>
            </a:r>
            <a:r>
              <a:rPr lang="en-AU" dirty="0">
                <a:latin typeface="+mn-lt"/>
                <a:cs typeface="Arial"/>
              </a:rPr>
              <a:t>using this content in</a:t>
            </a:r>
            <a:r>
              <a:rPr lang="en-AU" sz="1600" dirty="0">
                <a:latin typeface="+mn-lt"/>
                <a:cs typeface="Arial"/>
              </a:rPr>
              <a:t> a classroom setting.</a:t>
            </a:r>
            <a:r>
              <a:rPr lang="en-AU" dirty="0">
                <a:latin typeface="+mn-lt"/>
                <a:cs typeface="Arial"/>
              </a:rPr>
              <a:t> Alternatively, the teacher could discuss the educational benefit of the process of sharing learning intentions and success criteria and discussing the significance of this learning process. </a:t>
            </a:r>
            <a:r>
              <a:rPr lang="en-AU" sz="1600" dirty="0">
                <a:latin typeface="+mn-lt"/>
                <a:cs typeface="Arial"/>
              </a:rPr>
              <a:t> </a:t>
            </a:r>
            <a:endParaRPr lang="en-US" sz="1600" dirty="0">
              <a:latin typeface="+mn-lt"/>
              <a:cs typeface="Arial"/>
            </a:endParaRPr>
          </a:p>
          <a:p>
            <a:endParaRPr lang="en-AU" sz="1600" dirty="0">
              <a:latin typeface="+mn-lt"/>
              <a:cs typeface="Arial"/>
            </a:endParaRPr>
          </a:p>
          <a:p>
            <a:pPr marL="285750" indent="-285750">
              <a:buFont typeface="Arial"/>
              <a:buChar char="•"/>
            </a:pPr>
            <a:r>
              <a:rPr lang="en-AU" sz="1600" dirty="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dirty="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dirty="0">
                <a:solidFill>
                  <a:schemeClr val="tx1"/>
                </a:solidFill>
                <a:latin typeface="+mn-lt"/>
                <a:cs typeface="Arial"/>
              </a:rPr>
              <a:t>The success criteria</a:t>
            </a:r>
            <a:r>
              <a:rPr lang="en-AU" sz="1600" b="1" dirty="0">
                <a:solidFill>
                  <a:schemeClr val="tx1"/>
                </a:solidFill>
                <a:latin typeface="+mn-lt"/>
                <a:cs typeface="Arial"/>
              </a:rPr>
              <a:t> </a:t>
            </a:r>
            <a:r>
              <a:rPr lang="en-AU" sz="1600" dirty="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dirty="0">
                <a:solidFill>
                  <a:schemeClr val="tx1"/>
                </a:solidFill>
                <a:effectLst/>
                <a:latin typeface="+mn-lt"/>
                <a:cs typeface="Arial"/>
              </a:rPr>
              <a:t>Success criteria</a:t>
            </a:r>
            <a:r>
              <a:rPr lang="en-AU" sz="1600" i="0" dirty="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dirty="0">
                <a:solidFill>
                  <a:schemeClr val="tx1"/>
                </a:solidFill>
                <a:latin typeface="+mn-lt"/>
                <a:cs typeface="Arial"/>
              </a:rPr>
              <a:t>(DoE 2025).</a:t>
            </a:r>
            <a:r>
              <a:rPr lang="en-AU" sz="1600" i="0" dirty="0">
                <a:solidFill>
                  <a:schemeClr val="tx1"/>
                </a:solidFill>
                <a:effectLst/>
                <a:latin typeface="+mn-lt"/>
              </a:rPr>
              <a:t> </a:t>
            </a:r>
            <a:endParaRPr lang="en-AU" sz="1600" i="0" dirty="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dirty="0">
                <a:solidFill>
                  <a:schemeClr val="tx1"/>
                </a:solidFill>
                <a:latin typeface="+mn-lt"/>
                <a:cs typeface="Arial"/>
              </a:rPr>
              <a:t>The sample learning intentions and success criteria (LISC) on the following slide are aligned to the syllabus. </a:t>
            </a:r>
            <a:endParaRPr lang="en-AU" sz="1600" dirty="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dirty="0">
                <a:solidFill>
                  <a:schemeClr val="tx1"/>
                </a:solidFill>
                <a:latin typeface="+mn-lt"/>
              </a:rPr>
              <a:t>When designing LISC for students working above or below stage level, or towards Life Skills outcomes, draw on the </a:t>
            </a:r>
            <a:r>
              <a:rPr lang="en-AU" dirty="0">
                <a:latin typeface="+mn-lt"/>
              </a:rPr>
              <a:t>collaborative</a:t>
            </a:r>
            <a:r>
              <a:rPr lang="en-AU" sz="1600" dirty="0">
                <a:solidFill>
                  <a:schemeClr val="tx1"/>
                </a:solidFill>
                <a:latin typeface="+mn-lt"/>
              </a:rPr>
              <a:t> curriculum planning</a:t>
            </a:r>
            <a:r>
              <a:rPr lang="en-AU" sz="1600" i="0" u="none" strike="noStrike" dirty="0">
                <a:solidFill>
                  <a:schemeClr val="tx1"/>
                </a:solidFill>
                <a:effectLst/>
                <a:latin typeface="+mn-lt"/>
                <a:cs typeface="Arial"/>
              </a:rPr>
              <a:t> p</a:t>
            </a:r>
            <a:r>
              <a:rPr lang="en-AU" sz="1600" u="none" dirty="0">
                <a:solidFill>
                  <a:schemeClr val="tx1"/>
                </a:solidFill>
                <a:latin typeface="+mn-lt"/>
              </a:rPr>
              <a:t>rocess </a:t>
            </a:r>
            <a:r>
              <a:rPr lang="en-AU" sz="1600" dirty="0">
                <a:solidFill>
                  <a:schemeClr val="tx1"/>
                </a:solidFill>
                <a:latin typeface="+mn-lt"/>
              </a:rPr>
              <a:t>to ensure LISC is differentiated and aligned with the relevant syllabus outcomes. </a:t>
            </a:r>
            <a:endParaRPr lang="en-AU" sz="1600" dirty="0">
              <a:solidFill>
                <a:schemeClr val="tx1"/>
              </a:solidFill>
              <a:latin typeface="+mn-lt"/>
              <a:cs typeface="Arial"/>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cs typeface="Arial"/>
              </a:rPr>
              <a:t>For more </a:t>
            </a:r>
            <a:r>
              <a:rPr lang="en-AU" b="0" dirty="0">
                <a:latin typeface="+mn-lt"/>
                <a:cs typeface="Arial"/>
              </a:rPr>
              <a:t>information, see:</a:t>
            </a:r>
            <a:endParaRPr lang="en-AU" b="0" strike="sngStrike" dirty="0">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AITSL: </a:t>
            </a:r>
            <a:r>
              <a:rPr lang="en-AU" b="0" dirty="0">
                <a:latin typeface="+mn-lt"/>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learning intentions:  </a:t>
            </a:r>
            <a:r>
              <a:rPr lang="en-AU" dirty="0">
                <a:latin typeface="+mn-lt"/>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success criteria: </a:t>
            </a:r>
            <a:r>
              <a:rPr lang="en-AU" b="0" dirty="0">
                <a:latin typeface="+mn-lt"/>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Collaborative curriculum planning: </a:t>
            </a:r>
            <a:r>
              <a:rPr lang="en-AU" b="0" dirty="0">
                <a:latin typeface="+mn-lt"/>
                <a:cs typeface="Arial"/>
              </a:rPr>
              <a:t>https://educationstandards.nsw.edu.au/wps/portal/nesa/k-10/diversity-in-learning/special-education/collaborative-curriculum-planning</a:t>
            </a:r>
            <a:endParaRPr lang="en-AU" b="0" dirty="0">
              <a:latin typeface="+mn-lt"/>
            </a:endParaRP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2194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cs typeface="Arial"/>
              </a:rPr>
              <a:t>Teacher note:</a:t>
            </a:r>
            <a:r>
              <a:rPr lang="en-AU" b="1" strike="noStrike" dirty="0">
                <a:latin typeface="+mn-lt"/>
                <a:cs typeface="Arial"/>
              </a:rPr>
              <a:t> </a:t>
            </a:r>
            <a:r>
              <a:rPr lang="en-AU" b="0" strike="noStrike" dirty="0">
                <a:latin typeface="+mn-lt"/>
                <a:cs typeface="Arial"/>
              </a:rPr>
              <a:t>a</a:t>
            </a:r>
            <a:r>
              <a:rPr lang="en-AU" dirty="0">
                <a:latin typeface="+mn-lt"/>
                <a:cs typeface="Arial"/>
              </a:rPr>
              <a:t>dapt </a:t>
            </a:r>
            <a:r>
              <a:rPr lang="en-AU" b="0" dirty="0">
                <a:latin typeface="+mn-lt"/>
                <a:cs typeface="Arial"/>
              </a:rPr>
              <a:t>the provided learning intention and below sample success criteria, as required, </a:t>
            </a:r>
            <a:r>
              <a:rPr lang="en-AU" b="0" strike="noStrike" dirty="0">
                <a:latin typeface="+mn-lt"/>
                <a:cs typeface="Arial"/>
              </a:rPr>
              <a:t>to suit the needs of your students. </a:t>
            </a:r>
          </a:p>
          <a:p>
            <a:pPr marL="285750" indent="-285750">
              <a:buFont typeface="Arial" panose="020B0604020202020204" pitchFamily="34" charset="0"/>
              <a:buChar char="•"/>
              <a:defRPr/>
            </a:pPr>
            <a:r>
              <a:rPr lang="en-AU" b="0" strike="noStrike" dirty="0">
                <a:latin typeface="+mn-lt"/>
                <a:cs typeface="Arial"/>
              </a:rPr>
              <a:t>Identify the language forms and features of the poem</a:t>
            </a:r>
          </a:p>
          <a:p>
            <a:pPr marL="285750" indent="-285750">
              <a:buFont typeface="Arial" panose="020B0604020202020204" pitchFamily="34" charset="0"/>
              <a:buChar char="•"/>
              <a:defRPr/>
            </a:pPr>
            <a:r>
              <a:rPr lang="en-AU" b="0" strike="noStrike" dirty="0">
                <a:latin typeface="+mn-lt"/>
                <a:cs typeface="Arial"/>
              </a:rPr>
              <a:t>Interpret the intended meaning of the poem.</a:t>
            </a:r>
          </a:p>
          <a:p>
            <a:pPr marL="0" indent="0">
              <a:buFont typeface="Arial"/>
              <a:buNone/>
              <a:defRPr/>
            </a:pPr>
            <a:endParaRPr lang="en-AU" b="0" strike="noStrike" dirty="0">
              <a:latin typeface="+mn-lt"/>
              <a:cs typeface="Arial"/>
            </a:endParaRP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latin typeface="+mn-lt"/>
              <a:cs typeface="Arial"/>
            </a:endParaRPr>
          </a:p>
          <a:p>
            <a:pPr marL="171450" indent="-171450">
              <a:buFont typeface="Arial"/>
              <a:buChar char="•"/>
              <a:defRPr/>
            </a:pPr>
            <a:r>
              <a:rPr lang="en-AU" b="0" strike="noStrike" dirty="0">
                <a:latin typeface="+mn-lt"/>
                <a:cs typeface="Arial"/>
              </a:rPr>
              <a:t>LISC is usually shared first or early in the lesson</a:t>
            </a:r>
            <a:r>
              <a:rPr lang="en-AU" b="0" dirty="0">
                <a:latin typeface="+mn-lt"/>
                <a:cs typeface="Arial"/>
              </a:rPr>
              <a:t> and is explained by the teacher who checks for understanding (DoE 2025). </a:t>
            </a:r>
            <a:endParaRPr lang="en-AU" b="0" dirty="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dirty="0">
                <a:latin typeface="+mn-lt"/>
              </a:rPr>
              <a:t>LISC is referred to regularly to check for understanding, provide feedback or as a self-assessment tool (Wiliam and Leahy 2015). </a:t>
            </a:r>
          </a:p>
          <a:p>
            <a:pPr marL="171450" indent="-171450">
              <a:buFont typeface="Arial"/>
              <a:buChar char="•"/>
              <a:defRPr/>
            </a:pPr>
            <a:r>
              <a:rPr lang="en-AU" b="0" dirty="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dirty="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dirty="0">
                <a:latin typeface="+mn-lt"/>
              </a:rPr>
              <a:t>Sharing learning intentions and success criteria: </a:t>
            </a:r>
            <a:r>
              <a:rPr lang="en-AU" b="0" dirty="0">
                <a:latin typeface="+mn-lt"/>
              </a:rPr>
              <a:t>https://education.nsw.gov.au/content/dam/main-education/documents/teaching-and-learning/curriculum/explicit-teaching/explicit-teaching-technique-guide-lisc-sharing.pdf </a:t>
            </a:r>
            <a:endParaRPr lang="en-AU" b="0" dirty="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Planning learning intentions and success criteria: </a:t>
            </a:r>
            <a:r>
              <a:rPr lang="en-AU" b="0" dirty="0">
                <a:latin typeface="+mn-lt"/>
              </a:rPr>
              <a:t>https://education.nsw.gov.au/content/dam/main-education/documents/teaching-and-learning/curriculum/explicit-teaching/explicit-teaching-technique-guide-lisc-planning.pdf</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59402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pPr>
            <a:r>
              <a:rPr lang="en-AU" sz="1200" b="1" dirty="0">
                <a:effectLst/>
                <a:latin typeface="Arial" panose="020B0604020202020204" pitchFamily="34" charset="0"/>
                <a:ea typeface="Calibri" panose="020F0502020204030204" pitchFamily="34" charset="0"/>
              </a:rPr>
              <a:t>Teacher note: </a:t>
            </a:r>
            <a:r>
              <a:rPr lang="en-AU" sz="1200" b="0" dirty="0">
                <a:effectLst/>
                <a:latin typeface="Arial" panose="020B0604020202020204" pitchFamily="34" charset="0"/>
                <a:ea typeface="Calibri" panose="020F0502020204030204" pitchFamily="34" charset="0"/>
              </a:rPr>
              <a:t>this section of the PowerPoint is used with </a:t>
            </a:r>
            <a:r>
              <a:rPr lang="en-AU" sz="1800" b="1" dirty="0">
                <a:effectLst/>
                <a:latin typeface="Arial" panose="020B0604020202020204" pitchFamily="34" charset="0"/>
                <a:ea typeface="Calibri" panose="020F0502020204030204" pitchFamily="34" charset="0"/>
              </a:rPr>
              <a:t>Phase 4, sequence 1 - playing by the rules – ‘The Echoing Green’ by William Blake.</a:t>
            </a: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86798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p</a:t>
            </a:r>
            <a:r>
              <a:rPr lang="en-AU" dirty="0"/>
              <a:t>resent these poetic terms as tools students will use to analyse the poem.  Have students record definitions in their workbooks as part of the build your own glossary activity. </a:t>
            </a:r>
          </a:p>
          <a:p>
            <a:pPr marL="285750" indent="-2857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100292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E2A76-A0F4-D7BB-E8DC-2DDE38471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A6D1B-8A07-50B2-43BA-43AE1435F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BB6CD-E408-44CE-2E0F-BAB6A192181A}"/>
              </a:ext>
            </a:extLst>
          </p:cNvPr>
          <p:cNvSpPr>
            <a:spLocks noGrp="1"/>
          </p:cNvSpPr>
          <p:nvPr>
            <p:ph type="body" idx="1"/>
          </p:nvPr>
        </p:nvSpPr>
        <p:spPr/>
        <p:txBody>
          <a:bodyPr/>
          <a:lstStyle/>
          <a:p>
            <a:r>
              <a:rPr lang="en-AU" b="1" dirty="0"/>
              <a:t>Teacher note:</a:t>
            </a:r>
            <a:endParaRPr lang="en-AU" dirty="0"/>
          </a:p>
          <a:p>
            <a:endParaRPr lang="en-AU" dirty="0"/>
          </a:p>
          <a:p>
            <a:pPr marL="285750" indent="-285750">
              <a:buFont typeface="Arial" panose="020B0604020202020204" pitchFamily="34" charset="0"/>
              <a:buChar char="•"/>
            </a:pPr>
            <a:r>
              <a:rPr lang="en-AU" dirty="0"/>
              <a:t>This vocabulary preparation supports students' </a:t>
            </a:r>
            <a:r>
              <a:rPr lang="en-AU" b="1" dirty="0"/>
              <a:t>comprehension</a:t>
            </a:r>
            <a:r>
              <a:rPr lang="en-AU" dirty="0"/>
              <a:t> of the poem while building their understanding of archaic and poetic language.</a:t>
            </a:r>
          </a:p>
          <a:p>
            <a:pPr marL="285750" indent="-285750">
              <a:buFont typeface="Arial" panose="020B0604020202020204" pitchFamily="34" charset="0"/>
              <a:buChar char="•"/>
            </a:pPr>
            <a:r>
              <a:rPr lang="en-AU" dirty="0"/>
              <a:t>Teachers should emphasise how vocabulary choices contribute to the poem's pastoral and nostalgic tone.</a:t>
            </a:r>
          </a:p>
          <a:p>
            <a:pPr marL="285750" indent="-285750">
              <a:buFont typeface="Arial" panose="020B0604020202020204" pitchFamily="34" charset="0"/>
              <a:buChar char="•"/>
            </a:pPr>
            <a:r>
              <a:rPr lang="en-AU" dirty="0"/>
              <a:t>Consider creating a word wall grouping terms by theme or function.</a:t>
            </a:r>
          </a:p>
          <a:p>
            <a:pPr marL="285750" indent="-285750">
              <a:buFont typeface="Arial" panose="020B0604020202020204" pitchFamily="34" charset="0"/>
              <a:buChar char="•"/>
            </a:pPr>
            <a:r>
              <a:rPr lang="en-AU" dirty="0"/>
              <a:t>The vocabulary selections support understanding of both literal and figurative meaning.</a:t>
            </a:r>
          </a:p>
          <a:p>
            <a:pPr marL="285750" indent="-285750">
              <a:buFont typeface="Arial" panose="020B0604020202020204" pitchFamily="34" charset="0"/>
              <a:buChar char="•"/>
            </a:pPr>
            <a:r>
              <a:rPr lang="en-AU" dirty="0"/>
              <a:t>Note that some terms ("arise," "descend") have both literal and metaphorical meanings that students should explore.</a:t>
            </a:r>
          </a:p>
          <a:p>
            <a:endParaRPr lang="en-AU" b="1" dirty="0"/>
          </a:p>
          <a:p>
            <a:r>
              <a:rPr lang="en-AU" b="1" dirty="0"/>
              <a:t>Activities</a:t>
            </a:r>
            <a:endParaRPr lang="en-AU" dirty="0"/>
          </a:p>
          <a:p>
            <a:endParaRPr lang="en-AU"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Guide students through these content-specific words they'll encounter in the poem.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Have students identify connections between words to build understanding of the poem's themes before reading.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vocabulary foundation will support comprehension.</a:t>
            </a:r>
          </a:p>
          <a:p>
            <a:endParaRPr lang="en-AU" b="1" dirty="0"/>
          </a:p>
          <a:p>
            <a:endParaRPr lang="en-AU" b="1" dirty="0"/>
          </a:p>
          <a:p>
            <a:endParaRPr lang="en-AU" b="1" dirty="0"/>
          </a:p>
          <a:p>
            <a:endParaRPr lang="en-AU" b="1" dirty="0"/>
          </a:p>
          <a:p>
            <a:endParaRPr lang="en-AU" dirty="0"/>
          </a:p>
        </p:txBody>
      </p:sp>
      <p:sp>
        <p:nvSpPr>
          <p:cNvPr id="4" name="Slide Number Placeholder 3">
            <a:extLst>
              <a:ext uri="{FF2B5EF4-FFF2-40B4-BE49-F238E27FC236}">
                <a16:creationId xmlns:a16="http://schemas.microsoft.com/office/drawing/2014/main" id="{6CA4E899-D1FA-4563-DA55-272FE6E72536}"/>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074649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537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 id="21474837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photos/four-boy-playing-ball-on-green-grass-tvc5imO5pXk" TargetMode="External"/><Relationship Id="rId4" Type="http://schemas.openxmlformats.org/officeDocument/2006/relationships/hyperlink" Target="https://unsplash.com/@robbie36"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researchgate.net/publication/323964092_Classroom_assessment_and_pedagogy" TargetMode="External"/><Relationship Id="rId13" Type="http://schemas.openxmlformats.org/officeDocument/2006/relationships/hyperlink" Target="https://www.ascd.org/el/articles/the-right-questions-the-right-wa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12" Type="http://schemas.openxmlformats.org/officeDocument/2006/relationships/hyperlink" Target="https://app.education.nsw.gov.au/digital-learning-selector/LearningActivity/Browser?cache_id=f77b0"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s://www.edresearch.edu.au/guides-resources/practice-guides/explain-learning-objectives" TargetMode="External"/><Relationship Id="rId11" Type="http://schemas.openxmlformats.org/officeDocument/2006/relationships/hyperlink" Target="https://education.nsw.gov.au/about-us/education-data-and-research/cese/publications/research-reports/what-works-best-2020-update/explicit-teaching-driving-learning-and-engagement"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teaching-and-learning/curriculum/explicit-teaching/explicit-teaching-strategies"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literature-reviews/cognitive-load-theor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a:t>
            </a:r>
            <a:r>
              <a:rPr lang="en-AU" sz="1800" b="1" dirty="0">
                <a:latin typeface="+mn-lt"/>
                <a:ea typeface="+mn-lt"/>
                <a:cs typeface="+mn-lt"/>
              </a:rPr>
              <a:t>‘</a:t>
            </a:r>
            <a:r>
              <a:rPr lang="en-AU" sz="1800" b="1" dirty="0">
                <a:effectLst/>
                <a:latin typeface="Arial" panose="020B0604020202020204" pitchFamily="34" charset="0"/>
                <a:ea typeface="Calibri" panose="020F0502020204030204" pitchFamily="34" charset="0"/>
              </a:rPr>
              <a:t>Knowing the rules to break the rules’ – Year 8, Term 1.</a:t>
            </a:r>
            <a:endParaRPr lang="en-AU" sz="1800" b="1"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add and adapt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Arial"/>
                <a:cs typeface="Arial"/>
              </a:rPr>
              <a:t>First reading and discussion</a:t>
            </a:r>
            <a:endParaRPr lang="en-AU" dirty="0"/>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38414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The Echoing Green (1)</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a:latin typeface="+mj-lt"/>
              </a:rPr>
              <a:t>William Blake</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4209276" cy="4879975"/>
          </a:xfrm>
        </p:spPr>
        <p:txBody>
          <a:bodyPr vert="horz" lIns="0" tIns="0" rIns="0" bIns="0" rtlCol="0" anchor="t">
            <a:noAutofit/>
          </a:bodyPr>
          <a:lstStyle/>
          <a:p>
            <a:pPr>
              <a:lnSpc>
                <a:spcPct val="100000"/>
              </a:lnSpc>
            </a:pPr>
            <a:r>
              <a:rPr lang="en-AU" sz="1800" dirty="0">
                <a:latin typeface="+mn-lt"/>
                <a:cs typeface="Arial"/>
              </a:rPr>
              <a:t>The sun does arise, </a:t>
            </a:r>
          </a:p>
          <a:p>
            <a:pPr>
              <a:lnSpc>
                <a:spcPct val="100000"/>
              </a:lnSpc>
            </a:pPr>
            <a:r>
              <a:rPr lang="en-AU" sz="1800" dirty="0">
                <a:latin typeface="+mn-lt"/>
                <a:cs typeface="Arial"/>
              </a:rPr>
              <a:t>And make happy the skies; </a:t>
            </a:r>
          </a:p>
          <a:p>
            <a:pPr>
              <a:lnSpc>
                <a:spcPct val="100000"/>
              </a:lnSpc>
            </a:pPr>
            <a:r>
              <a:rPr lang="en-AU" sz="1800" dirty="0">
                <a:latin typeface="+mn-lt"/>
                <a:cs typeface="Arial"/>
              </a:rPr>
              <a:t>The merry bells ring </a:t>
            </a:r>
          </a:p>
          <a:p>
            <a:pPr>
              <a:lnSpc>
                <a:spcPct val="100000"/>
              </a:lnSpc>
            </a:pPr>
            <a:r>
              <a:rPr lang="en-AU" sz="1800" dirty="0">
                <a:latin typeface="+mn-lt"/>
                <a:cs typeface="Arial"/>
              </a:rPr>
              <a:t>To welcome the spring; </a:t>
            </a:r>
          </a:p>
          <a:p>
            <a:pPr>
              <a:lnSpc>
                <a:spcPct val="100000"/>
              </a:lnSpc>
            </a:pPr>
            <a:r>
              <a:rPr lang="en-AU" sz="1800" dirty="0">
                <a:latin typeface="+mn-lt"/>
                <a:cs typeface="Arial"/>
              </a:rPr>
              <a:t>The skylark and thrush, </a:t>
            </a:r>
          </a:p>
          <a:p>
            <a:pPr>
              <a:lnSpc>
                <a:spcPct val="100000"/>
              </a:lnSpc>
            </a:pPr>
            <a:r>
              <a:rPr lang="en-AU" sz="1800" dirty="0">
                <a:latin typeface="+mn-lt"/>
                <a:cs typeface="Arial"/>
              </a:rPr>
              <a:t>The birds of the bush, </a:t>
            </a:r>
          </a:p>
          <a:p>
            <a:pPr>
              <a:lnSpc>
                <a:spcPct val="100000"/>
              </a:lnSpc>
            </a:pPr>
            <a:r>
              <a:rPr lang="en-AU" sz="1800" dirty="0">
                <a:latin typeface="+mn-lt"/>
                <a:cs typeface="Arial"/>
              </a:rPr>
              <a:t>Sing louder around </a:t>
            </a:r>
          </a:p>
          <a:p>
            <a:pPr>
              <a:lnSpc>
                <a:spcPct val="100000"/>
              </a:lnSpc>
            </a:pPr>
            <a:r>
              <a:rPr lang="en-AU" sz="1800" dirty="0">
                <a:latin typeface="+mn-lt"/>
                <a:cs typeface="Arial"/>
              </a:rPr>
              <a:t>To the bell's cheerful sound, </a:t>
            </a:r>
          </a:p>
          <a:p>
            <a:pPr>
              <a:lnSpc>
                <a:spcPct val="100000"/>
              </a:lnSpc>
            </a:pPr>
            <a:r>
              <a:rPr lang="en-AU" sz="1800" dirty="0">
                <a:latin typeface="+mn-lt"/>
                <a:cs typeface="Arial"/>
              </a:rPr>
              <a:t>While our sports shall be seen </a:t>
            </a:r>
          </a:p>
          <a:p>
            <a:pPr>
              <a:lnSpc>
                <a:spcPct val="100000"/>
              </a:lnSpc>
            </a:pPr>
            <a:r>
              <a:rPr lang="en-AU" sz="1800" dirty="0">
                <a:latin typeface="+mn-lt"/>
                <a:cs typeface="Arial"/>
              </a:rPr>
              <a:t>On the Echoing Green. </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37579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The Echoing Green (2)</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a:latin typeface="+mj-lt"/>
              </a:rPr>
              <a:t>William Blake</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675766" cy="4879975"/>
          </a:xfrm>
        </p:spPr>
        <p:txBody>
          <a:bodyPr/>
          <a:lstStyle/>
          <a:p>
            <a:pPr>
              <a:lnSpc>
                <a:spcPct val="100000"/>
              </a:lnSpc>
            </a:pPr>
            <a:r>
              <a:rPr lang="en-AU" sz="1800">
                <a:latin typeface="+mn-lt"/>
              </a:rPr>
              <a:t>Old John with white hair, </a:t>
            </a:r>
          </a:p>
          <a:p>
            <a:pPr>
              <a:lnSpc>
                <a:spcPct val="100000"/>
              </a:lnSpc>
            </a:pPr>
            <a:r>
              <a:rPr lang="en-AU" sz="1800">
                <a:latin typeface="+mn-lt"/>
              </a:rPr>
              <a:t>Does laugh away care, </a:t>
            </a:r>
          </a:p>
          <a:p>
            <a:pPr>
              <a:lnSpc>
                <a:spcPct val="100000"/>
              </a:lnSpc>
            </a:pPr>
            <a:r>
              <a:rPr lang="en-AU" sz="1800">
                <a:latin typeface="+mn-lt"/>
              </a:rPr>
              <a:t>Sitting under the oak, </a:t>
            </a:r>
          </a:p>
          <a:p>
            <a:pPr>
              <a:lnSpc>
                <a:spcPct val="100000"/>
              </a:lnSpc>
            </a:pPr>
            <a:r>
              <a:rPr lang="en-AU" sz="1800">
                <a:latin typeface="+mn-lt"/>
              </a:rPr>
              <a:t>Among the old folk. </a:t>
            </a:r>
          </a:p>
          <a:p>
            <a:pPr>
              <a:lnSpc>
                <a:spcPct val="100000"/>
              </a:lnSpc>
            </a:pPr>
            <a:r>
              <a:rPr lang="en-AU" sz="1800">
                <a:latin typeface="+mn-lt"/>
              </a:rPr>
              <a:t>They laugh at our play, </a:t>
            </a:r>
          </a:p>
          <a:p>
            <a:pPr>
              <a:lnSpc>
                <a:spcPct val="100000"/>
              </a:lnSpc>
            </a:pPr>
            <a:r>
              <a:rPr lang="en-AU" sz="1800">
                <a:latin typeface="+mn-lt"/>
              </a:rPr>
              <a:t>And soon they all say: </a:t>
            </a:r>
          </a:p>
          <a:p>
            <a:pPr>
              <a:lnSpc>
                <a:spcPct val="100000"/>
              </a:lnSpc>
            </a:pPr>
            <a:r>
              <a:rPr lang="en-AU" sz="1800">
                <a:latin typeface="+mn-lt"/>
              </a:rPr>
              <a:t>"Such, such were the joys </a:t>
            </a:r>
          </a:p>
          <a:p>
            <a:pPr>
              <a:lnSpc>
                <a:spcPct val="100000"/>
              </a:lnSpc>
            </a:pPr>
            <a:r>
              <a:rPr lang="en-AU" sz="1800">
                <a:latin typeface="+mn-lt"/>
              </a:rPr>
              <a:t>When we all, girls and boys, </a:t>
            </a:r>
          </a:p>
          <a:p>
            <a:pPr>
              <a:lnSpc>
                <a:spcPct val="100000"/>
              </a:lnSpc>
            </a:pPr>
            <a:r>
              <a:rPr lang="en-AU" sz="1800">
                <a:latin typeface="+mn-lt"/>
              </a:rPr>
              <a:t>In our youth time were seen </a:t>
            </a:r>
          </a:p>
          <a:p>
            <a:pPr>
              <a:lnSpc>
                <a:spcPct val="100000"/>
              </a:lnSpc>
            </a:pPr>
            <a:r>
              <a:rPr lang="en-AU" sz="1800">
                <a:latin typeface="+mn-lt"/>
              </a:rPr>
              <a:t>On the Echoing Green." </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01388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The Echoing Green (3)</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a:latin typeface="+mj-lt"/>
              </a:rPr>
              <a:t>William Blake</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675766" cy="4879975"/>
          </a:xfrm>
        </p:spPr>
        <p:txBody>
          <a:bodyPr/>
          <a:lstStyle/>
          <a:p>
            <a:pPr>
              <a:lnSpc>
                <a:spcPct val="100000"/>
              </a:lnSpc>
            </a:pPr>
            <a:r>
              <a:rPr lang="en-AU" sz="1800">
                <a:latin typeface="+mn-lt"/>
              </a:rPr>
              <a:t>Till the little ones, weary, </a:t>
            </a:r>
          </a:p>
          <a:p>
            <a:pPr>
              <a:lnSpc>
                <a:spcPct val="100000"/>
              </a:lnSpc>
            </a:pPr>
            <a:r>
              <a:rPr lang="en-AU" sz="1800">
                <a:latin typeface="+mn-lt"/>
              </a:rPr>
              <a:t>No more can be merry; </a:t>
            </a:r>
          </a:p>
          <a:p>
            <a:pPr>
              <a:lnSpc>
                <a:spcPct val="100000"/>
              </a:lnSpc>
            </a:pPr>
            <a:r>
              <a:rPr lang="en-AU" sz="1800">
                <a:latin typeface="+mn-lt"/>
              </a:rPr>
              <a:t>The sun does descend, </a:t>
            </a:r>
          </a:p>
          <a:p>
            <a:pPr>
              <a:lnSpc>
                <a:spcPct val="100000"/>
              </a:lnSpc>
            </a:pPr>
            <a:r>
              <a:rPr lang="en-AU" sz="1800">
                <a:latin typeface="+mn-lt"/>
              </a:rPr>
              <a:t>And our sports have an end. </a:t>
            </a:r>
          </a:p>
          <a:p>
            <a:pPr>
              <a:lnSpc>
                <a:spcPct val="100000"/>
              </a:lnSpc>
            </a:pPr>
            <a:r>
              <a:rPr lang="en-AU" sz="1800">
                <a:latin typeface="+mn-lt"/>
              </a:rPr>
              <a:t>Round the laps of their mothers </a:t>
            </a:r>
          </a:p>
          <a:p>
            <a:pPr>
              <a:lnSpc>
                <a:spcPct val="100000"/>
              </a:lnSpc>
            </a:pPr>
            <a:r>
              <a:rPr lang="en-AU" sz="1800">
                <a:latin typeface="+mn-lt"/>
              </a:rPr>
              <a:t>Many sisters and brothers, </a:t>
            </a:r>
          </a:p>
          <a:p>
            <a:pPr>
              <a:lnSpc>
                <a:spcPct val="100000"/>
              </a:lnSpc>
            </a:pPr>
            <a:r>
              <a:rPr lang="en-AU" sz="1800">
                <a:latin typeface="+mn-lt"/>
              </a:rPr>
              <a:t>Like birds in their nest, </a:t>
            </a:r>
          </a:p>
          <a:p>
            <a:pPr>
              <a:lnSpc>
                <a:spcPct val="100000"/>
              </a:lnSpc>
            </a:pPr>
            <a:r>
              <a:rPr lang="en-AU" sz="1800">
                <a:latin typeface="+mn-lt"/>
              </a:rPr>
              <a:t>Are ready for rest, </a:t>
            </a:r>
          </a:p>
          <a:p>
            <a:pPr>
              <a:lnSpc>
                <a:spcPct val="100000"/>
              </a:lnSpc>
            </a:pPr>
            <a:r>
              <a:rPr lang="en-AU" sz="1800">
                <a:latin typeface="+mn-lt"/>
              </a:rPr>
              <a:t>And sport no more seen </a:t>
            </a:r>
          </a:p>
          <a:p>
            <a:pPr>
              <a:lnSpc>
                <a:spcPct val="100000"/>
              </a:lnSpc>
            </a:pPr>
            <a:r>
              <a:rPr lang="en-AU" sz="1800">
                <a:latin typeface="+mn-lt"/>
              </a:rPr>
              <a:t>On the darkening Green.</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5572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Arial"/>
                <a:cs typeface="Arial"/>
              </a:rPr>
              <a:t>Language forms and </a:t>
            </a:r>
            <a:r>
              <a:rPr lang="en-AU">
                <a:latin typeface="Arial"/>
                <a:cs typeface="Arial"/>
              </a:rPr>
              <a:t>features </a:t>
            </a:r>
            <a:br>
              <a:rPr lang="en-AU">
                <a:latin typeface="Arial"/>
                <a:cs typeface="Arial"/>
              </a:rPr>
            </a:br>
            <a:r>
              <a:rPr lang="en-AU">
                <a:latin typeface="Arial"/>
                <a:cs typeface="Arial"/>
              </a:rPr>
              <a:t>of </a:t>
            </a:r>
            <a:r>
              <a:rPr lang="en-AU" dirty="0">
                <a:latin typeface="Arial"/>
                <a:cs typeface="Arial"/>
              </a:rPr>
              <a:t>the poem</a:t>
            </a:r>
            <a:endParaRPr lang="en-AU" dirty="0"/>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04926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The Echoing Green</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59636" y="1415862"/>
            <a:ext cx="3432703" cy="4290803"/>
          </a:xfrm>
        </p:spPr>
        <p:txBody>
          <a:bodyPr vert="horz" lIns="0" tIns="0" rIns="0" bIns="0" rtlCol="0" anchor="t">
            <a:noAutofit/>
          </a:bodyPr>
          <a:lstStyle/>
          <a:p>
            <a:pPr>
              <a:lnSpc>
                <a:spcPct val="100000"/>
              </a:lnSpc>
            </a:pPr>
            <a:r>
              <a:rPr lang="en-AU" sz="1800" dirty="0">
                <a:latin typeface="+mn-lt"/>
                <a:cs typeface="Arial"/>
              </a:rPr>
              <a:t>The sun does arise, </a:t>
            </a:r>
          </a:p>
          <a:p>
            <a:pPr>
              <a:lnSpc>
                <a:spcPct val="100000"/>
              </a:lnSpc>
            </a:pPr>
            <a:r>
              <a:rPr lang="en-AU" sz="1800" dirty="0">
                <a:latin typeface="+mn-lt"/>
                <a:cs typeface="Arial"/>
              </a:rPr>
              <a:t>And make happy the skies; </a:t>
            </a:r>
          </a:p>
          <a:p>
            <a:pPr>
              <a:lnSpc>
                <a:spcPct val="100000"/>
              </a:lnSpc>
            </a:pPr>
            <a:r>
              <a:rPr lang="en-AU" sz="1800" dirty="0">
                <a:latin typeface="+mn-lt"/>
                <a:cs typeface="Arial"/>
              </a:rPr>
              <a:t>The merry bells ring </a:t>
            </a:r>
          </a:p>
          <a:p>
            <a:pPr>
              <a:lnSpc>
                <a:spcPct val="100000"/>
              </a:lnSpc>
            </a:pPr>
            <a:r>
              <a:rPr lang="en-AU" sz="1800" dirty="0">
                <a:latin typeface="+mn-lt"/>
                <a:cs typeface="Arial"/>
              </a:rPr>
              <a:t>To welcome the spring; </a:t>
            </a:r>
          </a:p>
          <a:p>
            <a:pPr>
              <a:lnSpc>
                <a:spcPct val="100000"/>
              </a:lnSpc>
            </a:pPr>
            <a:r>
              <a:rPr lang="en-AU" sz="1800" dirty="0">
                <a:latin typeface="+mn-lt"/>
              </a:rPr>
              <a:t>The skylark and thrush, </a:t>
            </a:r>
          </a:p>
          <a:p>
            <a:pPr>
              <a:lnSpc>
                <a:spcPct val="100000"/>
              </a:lnSpc>
            </a:pPr>
            <a:r>
              <a:rPr lang="en-AU" sz="1800" dirty="0">
                <a:latin typeface="+mn-lt"/>
              </a:rPr>
              <a:t>The birds of the bush, </a:t>
            </a:r>
          </a:p>
          <a:p>
            <a:pPr>
              <a:lnSpc>
                <a:spcPct val="100000"/>
              </a:lnSpc>
            </a:pPr>
            <a:r>
              <a:rPr lang="en-AU" sz="1800" dirty="0">
                <a:latin typeface="+mn-lt"/>
                <a:cs typeface="Arial"/>
              </a:rPr>
              <a:t>Sing louder around </a:t>
            </a:r>
          </a:p>
          <a:p>
            <a:pPr>
              <a:lnSpc>
                <a:spcPct val="100000"/>
              </a:lnSpc>
            </a:pPr>
            <a:r>
              <a:rPr lang="en-AU" sz="1800" dirty="0">
                <a:latin typeface="+mn-lt"/>
                <a:cs typeface="Arial"/>
              </a:rPr>
              <a:t>To the bell's cheerful sound, </a:t>
            </a:r>
          </a:p>
          <a:p>
            <a:pPr>
              <a:lnSpc>
                <a:spcPct val="100000"/>
              </a:lnSpc>
            </a:pPr>
            <a:r>
              <a:rPr lang="en-AU" sz="1800" dirty="0">
                <a:latin typeface="+mn-lt"/>
                <a:cs typeface="Arial"/>
              </a:rPr>
              <a:t>While our sports shall be seen </a:t>
            </a:r>
          </a:p>
          <a:p>
            <a:pPr>
              <a:lnSpc>
                <a:spcPct val="100000"/>
              </a:lnSpc>
            </a:pPr>
            <a:r>
              <a:rPr lang="en-AU" sz="1800" dirty="0">
                <a:latin typeface="+mn-lt"/>
                <a:cs typeface="Arial"/>
              </a:rPr>
              <a:t>On the Echoing Green. </a:t>
            </a:r>
          </a:p>
        </p:txBody>
      </p:sp>
      <p:sp>
        <p:nvSpPr>
          <p:cNvPr id="4" name="Rectangle 3">
            <a:extLst>
              <a:ext uri="{FF2B5EF4-FFF2-40B4-BE49-F238E27FC236}">
                <a16:creationId xmlns:a16="http://schemas.microsoft.com/office/drawing/2014/main" id="{2BEAA80B-4DD2-D494-2EA2-8BA81138E5B2}"/>
              </a:ext>
            </a:extLst>
          </p:cNvPr>
          <p:cNvSpPr/>
          <p:nvPr/>
        </p:nvSpPr>
        <p:spPr>
          <a:xfrm>
            <a:off x="4028091" y="1363050"/>
            <a:ext cx="7969176" cy="1524007"/>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Aft>
                <a:spcPts val="600"/>
              </a:spcAft>
            </a:pPr>
            <a:r>
              <a:rPr lang="en-US" sz="1600" b="1" i="1" dirty="0">
                <a:solidFill>
                  <a:schemeClr val="bg1"/>
                </a:solidFill>
                <a:cs typeface="Arial"/>
              </a:rPr>
              <a:t>Imagery</a:t>
            </a:r>
            <a:r>
              <a:rPr lang="en-US" sz="1600" b="1" dirty="0">
                <a:solidFill>
                  <a:schemeClr val="bg1"/>
                </a:solidFill>
                <a:cs typeface="Arial"/>
              </a:rPr>
              <a:t> </a:t>
            </a:r>
            <a:r>
              <a:rPr lang="en-US" sz="1600" dirty="0">
                <a:solidFill>
                  <a:schemeClr val="bg1"/>
                </a:solidFill>
                <a:cs typeface="Arial"/>
              </a:rPr>
              <a:t>is created through the effective use of figurative language devices. It appeals to our five senses. In this excerpt from the poem, Blake has created both </a:t>
            </a:r>
            <a:r>
              <a:rPr lang="en-US" sz="1600" b="1" i="1" dirty="0">
                <a:solidFill>
                  <a:schemeClr val="bg1"/>
                </a:solidFill>
                <a:cs typeface="Arial"/>
              </a:rPr>
              <a:t>visual imagery </a:t>
            </a:r>
            <a:r>
              <a:rPr lang="en-US" sz="1600" dirty="0">
                <a:solidFill>
                  <a:schemeClr val="bg1"/>
                </a:solidFill>
                <a:cs typeface="Arial"/>
              </a:rPr>
              <a:t>(eyesight) and </a:t>
            </a:r>
            <a:r>
              <a:rPr lang="en-US" sz="1600" b="1" i="1" dirty="0">
                <a:solidFill>
                  <a:schemeClr val="bg1"/>
                </a:solidFill>
                <a:cs typeface="Arial"/>
              </a:rPr>
              <a:t>auditory imagery</a:t>
            </a:r>
            <a:r>
              <a:rPr lang="en-US" sz="1600" i="1" dirty="0">
                <a:solidFill>
                  <a:schemeClr val="bg1"/>
                </a:solidFill>
                <a:cs typeface="Arial"/>
              </a:rPr>
              <a:t> </a:t>
            </a:r>
            <a:r>
              <a:rPr lang="en-US" sz="1600" dirty="0">
                <a:solidFill>
                  <a:schemeClr val="bg1"/>
                </a:solidFill>
                <a:cs typeface="Arial"/>
              </a:rPr>
              <a:t>(hearing), both of which give us a greater understanding of the environment that he was writing about.</a:t>
            </a:r>
          </a:p>
        </p:txBody>
      </p:sp>
      <p:sp>
        <p:nvSpPr>
          <p:cNvPr id="5" name="Rectangle 4">
            <a:extLst>
              <a:ext uri="{FF2B5EF4-FFF2-40B4-BE49-F238E27FC236}">
                <a16:creationId xmlns:a16="http://schemas.microsoft.com/office/drawing/2014/main" id="{CFD3A162-D225-DF72-E628-F832D813D489}"/>
              </a:ext>
            </a:extLst>
          </p:cNvPr>
          <p:cNvSpPr/>
          <p:nvPr/>
        </p:nvSpPr>
        <p:spPr>
          <a:xfrm>
            <a:off x="4028091" y="3143890"/>
            <a:ext cx="7969176" cy="2862835"/>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Aft>
                <a:spcPts val="600"/>
              </a:spcAft>
            </a:pPr>
            <a:r>
              <a:rPr lang="en-US" sz="1600" b="1" dirty="0" err="1">
                <a:solidFill>
                  <a:schemeClr val="bg1"/>
                </a:solidFill>
                <a:cs typeface="Arial"/>
              </a:rPr>
              <a:t>Analysing</a:t>
            </a:r>
            <a:r>
              <a:rPr lang="en-US" sz="1600" b="1" dirty="0">
                <a:solidFill>
                  <a:schemeClr val="bg1"/>
                </a:solidFill>
                <a:cs typeface="Arial"/>
              </a:rPr>
              <a:t> the creation of imagery in this excerpt of the poem:</a:t>
            </a:r>
          </a:p>
          <a:p>
            <a:pPr marL="342900" indent="-342900">
              <a:lnSpc>
                <a:spcPct val="150000"/>
              </a:lnSpc>
              <a:spcAft>
                <a:spcPts val="600"/>
              </a:spcAft>
              <a:buFont typeface="+mj-lt"/>
              <a:buAutoNum type="arabicPeriod"/>
            </a:pPr>
            <a:r>
              <a:rPr lang="en-US" sz="1600" dirty="0">
                <a:solidFill>
                  <a:schemeClr val="bg1"/>
                </a:solidFill>
                <a:cs typeface="Arial"/>
              </a:rPr>
              <a:t>The first line opens with a sunrise. What </a:t>
            </a:r>
            <a:r>
              <a:rPr lang="en-US" sz="1600" dirty="0" err="1">
                <a:solidFill>
                  <a:schemeClr val="bg1"/>
                </a:solidFill>
                <a:cs typeface="Arial"/>
              </a:rPr>
              <a:t>colours</a:t>
            </a:r>
            <a:r>
              <a:rPr lang="en-US" sz="1600" dirty="0">
                <a:solidFill>
                  <a:schemeClr val="bg1"/>
                </a:solidFill>
                <a:cs typeface="Arial"/>
              </a:rPr>
              <a:t> do you associate with </a:t>
            </a:r>
            <a:r>
              <a:rPr lang="en-US" sz="1600" b="1" dirty="0">
                <a:solidFill>
                  <a:schemeClr val="bg1"/>
                </a:solidFill>
                <a:cs typeface="Arial"/>
              </a:rPr>
              <a:t>dawn</a:t>
            </a:r>
            <a:r>
              <a:rPr lang="en-US" sz="1600" dirty="0">
                <a:solidFill>
                  <a:schemeClr val="bg1"/>
                </a:solidFill>
                <a:cs typeface="Arial"/>
              </a:rPr>
              <a:t>? Compare or contrast with the </a:t>
            </a:r>
            <a:r>
              <a:rPr lang="en-US" sz="1600" dirty="0" err="1">
                <a:solidFill>
                  <a:schemeClr val="bg1"/>
                </a:solidFill>
                <a:cs typeface="Arial"/>
              </a:rPr>
              <a:t>colours</a:t>
            </a:r>
            <a:r>
              <a:rPr lang="en-US" sz="1600" dirty="0">
                <a:solidFill>
                  <a:schemeClr val="bg1"/>
                </a:solidFill>
                <a:cs typeface="Arial"/>
              </a:rPr>
              <a:t> you associate with </a:t>
            </a:r>
            <a:r>
              <a:rPr lang="en-US" sz="1600" b="1" dirty="0">
                <a:solidFill>
                  <a:schemeClr val="bg1"/>
                </a:solidFill>
                <a:cs typeface="Arial"/>
              </a:rPr>
              <a:t>sunset</a:t>
            </a:r>
            <a:r>
              <a:rPr lang="en-US" sz="1600" dirty="0">
                <a:solidFill>
                  <a:schemeClr val="bg1"/>
                </a:solidFill>
                <a:cs typeface="Arial"/>
              </a:rPr>
              <a:t>.</a:t>
            </a:r>
          </a:p>
          <a:p>
            <a:pPr marL="342900" indent="-342900">
              <a:lnSpc>
                <a:spcPct val="150000"/>
              </a:lnSpc>
              <a:spcAft>
                <a:spcPts val="600"/>
              </a:spcAft>
              <a:buFont typeface="+mj-lt"/>
              <a:buAutoNum type="arabicPeriod"/>
            </a:pPr>
            <a:r>
              <a:rPr lang="en-US" sz="1600" dirty="0">
                <a:solidFill>
                  <a:schemeClr val="bg1"/>
                </a:solidFill>
                <a:cs typeface="Arial"/>
              </a:rPr>
              <a:t>Create a new third and fourth line that add to Blake’s depiction of a sunrise. Include the </a:t>
            </a:r>
            <a:r>
              <a:rPr lang="en-US" sz="1600" dirty="0" err="1">
                <a:solidFill>
                  <a:schemeClr val="bg1"/>
                </a:solidFill>
                <a:cs typeface="Arial"/>
              </a:rPr>
              <a:t>colours</a:t>
            </a:r>
            <a:r>
              <a:rPr lang="en-US" sz="1600" dirty="0">
                <a:solidFill>
                  <a:schemeClr val="bg1"/>
                </a:solidFill>
                <a:cs typeface="Arial"/>
              </a:rPr>
              <a:t> you have mentioned above that you associate with dawn.</a:t>
            </a:r>
          </a:p>
          <a:p>
            <a:pPr marL="342900" indent="-342900">
              <a:lnSpc>
                <a:spcPct val="150000"/>
              </a:lnSpc>
              <a:spcAft>
                <a:spcPts val="600"/>
              </a:spcAft>
              <a:buFont typeface="+mj-lt"/>
              <a:buAutoNum type="arabicPeriod"/>
            </a:pPr>
            <a:r>
              <a:rPr lang="en-US" sz="1600" dirty="0">
                <a:solidFill>
                  <a:schemeClr val="bg1"/>
                </a:solidFill>
                <a:cs typeface="Arial"/>
              </a:rPr>
              <a:t>Why has Blake used words that have </a:t>
            </a:r>
            <a:r>
              <a:rPr lang="en-US" sz="1600" b="1" i="1" dirty="0">
                <a:solidFill>
                  <a:schemeClr val="bg1"/>
                </a:solidFill>
                <a:cs typeface="Arial"/>
              </a:rPr>
              <a:t>positive connotations </a:t>
            </a:r>
            <a:r>
              <a:rPr lang="en-US" sz="1600" dirty="0">
                <a:solidFill>
                  <a:schemeClr val="bg1"/>
                </a:solidFill>
                <a:cs typeface="Arial"/>
              </a:rPr>
              <a:t>in his creation of auditory imagery?</a:t>
            </a:r>
          </a:p>
        </p:txBody>
      </p:sp>
      <p:sp>
        <p:nvSpPr>
          <p:cNvPr id="7" name="Content Placeholder 7">
            <a:extLst>
              <a:ext uri="{FF2B5EF4-FFF2-40B4-BE49-F238E27FC236}">
                <a16:creationId xmlns:a16="http://schemas.microsoft.com/office/drawing/2014/main" id="{C163DD38-C874-E507-EB22-2869CC8F09C1}"/>
              </a:ext>
            </a:extLst>
          </p:cNvPr>
          <p:cNvSpPr txBox="1">
            <a:spLocks/>
          </p:cNvSpPr>
          <p:nvPr/>
        </p:nvSpPr>
        <p:spPr>
          <a:xfrm>
            <a:off x="360365" y="1425616"/>
            <a:ext cx="3525836" cy="4281049"/>
          </a:xfrm>
          <a:prstGeom prst="rect">
            <a:avLst/>
          </a:prstGeom>
          <a:solidFill>
            <a:schemeClr val="bg1"/>
          </a:solidFill>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800" dirty="0">
                <a:latin typeface="+mn-lt"/>
                <a:cs typeface="Arial"/>
              </a:rPr>
              <a:t>The </a:t>
            </a:r>
            <a:r>
              <a:rPr lang="en-AU" sz="1800" b="1" dirty="0">
                <a:highlight>
                  <a:srgbClr val="33CCCC"/>
                </a:highlight>
                <a:latin typeface="+mn-lt"/>
                <a:cs typeface="Arial"/>
              </a:rPr>
              <a:t>sun does arise</a:t>
            </a:r>
            <a:r>
              <a:rPr lang="en-AU" sz="1800" dirty="0">
                <a:latin typeface="+mn-lt"/>
                <a:cs typeface="Arial"/>
              </a:rPr>
              <a:t>, </a:t>
            </a:r>
          </a:p>
          <a:p>
            <a:pPr>
              <a:lnSpc>
                <a:spcPct val="100000"/>
              </a:lnSpc>
            </a:pPr>
            <a:r>
              <a:rPr lang="en-AU" sz="1800" dirty="0">
                <a:latin typeface="+mn-lt"/>
                <a:cs typeface="Arial"/>
              </a:rPr>
              <a:t>And make happy the skies; </a:t>
            </a:r>
          </a:p>
          <a:p>
            <a:pPr>
              <a:lnSpc>
                <a:spcPct val="100000"/>
              </a:lnSpc>
            </a:pPr>
            <a:r>
              <a:rPr lang="en-AU" sz="1800" dirty="0">
                <a:latin typeface="+mn-lt"/>
                <a:cs typeface="Arial"/>
              </a:rPr>
              <a:t>The </a:t>
            </a:r>
            <a:r>
              <a:rPr lang="en-AU" sz="1800" b="1" dirty="0">
                <a:highlight>
                  <a:srgbClr val="00CC99"/>
                </a:highlight>
                <a:latin typeface="+mn-lt"/>
                <a:cs typeface="Arial"/>
              </a:rPr>
              <a:t>merry bells ring </a:t>
            </a:r>
          </a:p>
          <a:p>
            <a:pPr>
              <a:lnSpc>
                <a:spcPct val="100000"/>
              </a:lnSpc>
            </a:pPr>
            <a:r>
              <a:rPr lang="en-AU" sz="1800" dirty="0">
                <a:latin typeface="+mn-lt"/>
                <a:cs typeface="Arial"/>
              </a:rPr>
              <a:t>To welcome the spring; </a:t>
            </a:r>
          </a:p>
          <a:p>
            <a:pPr>
              <a:lnSpc>
                <a:spcPct val="100000"/>
              </a:lnSpc>
            </a:pPr>
            <a:r>
              <a:rPr lang="en-AU" sz="1800" dirty="0">
                <a:latin typeface="+mn-lt"/>
              </a:rPr>
              <a:t>The skylark and thrush, </a:t>
            </a:r>
          </a:p>
          <a:p>
            <a:pPr>
              <a:lnSpc>
                <a:spcPct val="100000"/>
              </a:lnSpc>
            </a:pPr>
            <a:r>
              <a:rPr lang="en-AU" sz="1800" b="1" dirty="0">
                <a:highlight>
                  <a:srgbClr val="00CC99"/>
                </a:highlight>
                <a:latin typeface="+mn-lt"/>
              </a:rPr>
              <a:t>The birds of the bush, </a:t>
            </a:r>
          </a:p>
          <a:p>
            <a:pPr>
              <a:lnSpc>
                <a:spcPct val="100000"/>
              </a:lnSpc>
            </a:pPr>
            <a:r>
              <a:rPr lang="en-AU" sz="1800" b="1" dirty="0">
                <a:highlight>
                  <a:srgbClr val="00CC99"/>
                </a:highlight>
                <a:latin typeface="+mn-lt"/>
                <a:cs typeface="Arial"/>
              </a:rPr>
              <a:t>Sing louder</a:t>
            </a:r>
            <a:r>
              <a:rPr lang="en-AU" sz="1800" b="1" dirty="0">
                <a:latin typeface="+mn-lt"/>
                <a:cs typeface="Arial"/>
              </a:rPr>
              <a:t> </a:t>
            </a:r>
            <a:r>
              <a:rPr lang="en-AU" sz="1800" dirty="0">
                <a:latin typeface="+mn-lt"/>
                <a:cs typeface="Arial"/>
              </a:rPr>
              <a:t>around </a:t>
            </a:r>
          </a:p>
          <a:p>
            <a:pPr>
              <a:lnSpc>
                <a:spcPct val="100000"/>
              </a:lnSpc>
            </a:pPr>
            <a:r>
              <a:rPr lang="en-AU" sz="1800" dirty="0">
                <a:latin typeface="+mn-lt"/>
                <a:cs typeface="Arial"/>
              </a:rPr>
              <a:t>To the </a:t>
            </a:r>
            <a:r>
              <a:rPr lang="en-AU" sz="1800" b="1" dirty="0">
                <a:highlight>
                  <a:srgbClr val="00CC99"/>
                </a:highlight>
                <a:latin typeface="+mn-lt"/>
                <a:cs typeface="Arial"/>
              </a:rPr>
              <a:t>bell's cheerful sound</a:t>
            </a:r>
            <a:r>
              <a:rPr lang="en-AU" sz="1800" dirty="0">
                <a:latin typeface="+mn-lt"/>
                <a:cs typeface="Arial"/>
              </a:rPr>
              <a:t>, </a:t>
            </a:r>
          </a:p>
          <a:p>
            <a:pPr>
              <a:lnSpc>
                <a:spcPct val="100000"/>
              </a:lnSpc>
            </a:pPr>
            <a:r>
              <a:rPr lang="en-AU" sz="1800" dirty="0">
                <a:latin typeface="+mn-lt"/>
                <a:cs typeface="Arial"/>
              </a:rPr>
              <a:t>While our sports shall be seen </a:t>
            </a:r>
          </a:p>
          <a:p>
            <a:pPr>
              <a:lnSpc>
                <a:spcPct val="100000"/>
              </a:lnSpc>
            </a:pPr>
            <a:r>
              <a:rPr lang="en-AU" sz="1800" dirty="0">
                <a:latin typeface="+mn-lt"/>
                <a:cs typeface="Arial"/>
              </a:rPr>
              <a:t>On the Echoing Green. </a:t>
            </a:r>
          </a:p>
        </p:txBody>
      </p:sp>
      <p:sp>
        <p:nvSpPr>
          <p:cNvPr id="13" name="Content Placeholder 7">
            <a:extLst>
              <a:ext uri="{FF2B5EF4-FFF2-40B4-BE49-F238E27FC236}">
                <a16:creationId xmlns:a16="http://schemas.microsoft.com/office/drawing/2014/main" id="{30149FED-3F74-1BE2-E722-D69FA84E13CA}"/>
              </a:ext>
            </a:extLst>
          </p:cNvPr>
          <p:cNvSpPr txBox="1">
            <a:spLocks/>
          </p:cNvSpPr>
          <p:nvPr/>
        </p:nvSpPr>
        <p:spPr>
          <a:xfrm>
            <a:off x="360364" y="1400539"/>
            <a:ext cx="3432703" cy="4271295"/>
          </a:xfrm>
          <a:prstGeom prst="rect">
            <a:avLst/>
          </a:prstGeom>
          <a:solidFill>
            <a:schemeClr val="bg1"/>
          </a:solidFill>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800" dirty="0">
                <a:latin typeface="+mn-lt"/>
                <a:cs typeface="Arial"/>
              </a:rPr>
              <a:t>The sun does arise, </a:t>
            </a:r>
          </a:p>
          <a:p>
            <a:pPr>
              <a:lnSpc>
                <a:spcPct val="100000"/>
              </a:lnSpc>
            </a:pPr>
            <a:r>
              <a:rPr lang="en-AU" sz="1800" dirty="0">
                <a:latin typeface="+mn-lt"/>
                <a:cs typeface="Arial"/>
              </a:rPr>
              <a:t>And make happy the skies; </a:t>
            </a:r>
          </a:p>
          <a:p>
            <a:pPr>
              <a:lnSpc>
                <a:spcPct val="100000"/>
              </a:lnSpc>
            </a:pPr>
            <a:r>
              <a:rPr lang="en-AU" sz="1800" dirty="0">
                <a:latin typeface="+mn-lt"/>
                <a:cs typeface="Arial"/>
              </a:rPr>
              <a:t>The merry bells ring </a:t>
            </a:r>
          </a:p>
          <a:p>
            <a:pPr>
              <a:lnSpc>
                <a:spcPct val="100000"/>
              </a:lnSpc>
            </a:pPr>
            <a:r>
              <a:rPr lang="en-AU" sz="1800" dirty="0">
                <a:latin typeface="+mn-lt"/>
                <a:cs typeface="Arial"/>
              </a:rPr>
              <a:t>To welcome the spring; </a:t>
            </a:r>
          </a:p>
          <a:p>
            <a:pPr>
              <a:lnSpc>
                <a:spcPct val="100000"/>
              </a:lnSpc>
            </a:pPr>
            <a:r>
              <a:rPr lang="en-AU" sz="1800" dirty="0">
                <a:latin typeface="+mn-lt"/>
              </a:rPr>
              <a:t>The skylark and thrush, </a:t>
            </a:r>
          </a:p>
          <a:p>
            <a:pPr>
              <a:lnSpc>
                <a:spcPct val="100000"/>
              </a:lnSpc>
            </a:pPr>
            <a:r>
              <a:rPr lang="en-AU" sz="1800" dirty="0">
                <a:latin typeface="+mn-lt"/>
              </a:rPr>
              <a:t>The birds of the bush, </a:t>
            </a:r>
          </a:p>
          <a:p>
            <a:pPr>
              <a:lnSpc>
                <a:spcPct val="100000"/>
              </a:lnSpc>
            </a:pPr>
            <a:r>
              <a:rPr lang="en-AU" sz="1800" dirty="0">
                <a:latin typeface="+mn-lt"/>
                <a:cs typeface="Arial"/>
              </a:rPr>
              <a:t>Sing louder around </a:t>
            </a:r>
          </a:p>
          <a:p>
            <a:pPr>
              <a:lnSpc>
                <a:spcPct val="100000"/>
              </a:lnSpc>
            </a:pPr>
            <a:r>
              <a:rPr lang="en-AU" sz="1800" dirty="0">
                <a:latin typeface="+mn-lt"/>
                <a:cs typeface="Arial"/>
              </a:rPr>
              <a:t>To the bell's cheerful sound, </a:t>
            </a:r>
          </a:p>
          <a:p>
            <a:pPr>
              <a:lnSpc>
                <a:spcPct val="100000"/>
              </a:lnSpc>
            </a:pPr>
            <a:r>
              <a:rPr lang="en-AU" sz="1800" dirty="0">
                <a:latin typeface="+mn-lt"/>
                <a:cs typeface="Arial"/>
              </a:rPr>
              <a:t>While our sports shall be seen </a:t>
            </a:r>
          </a:p>
          <a:p>
            <a:pPr>
              <a:lnSpc>
                <a:spcPct val="100000"/>
              </a:lnSpc>
            </a:pPr>
            <a:r>
              <a:rPr lang="en-AU" sz="1800" dirty="0">
                <a:latin typeface="+mn-lt"/>
                <a:cs typeface="Arial"/>
              </a:rPr>
              <a:t>On the </a:t>
            </a:r>
            <a:r>
              <a:rPr lang="en-AU" sz="1800" b="1" dirty="0">
                <a:highlight>
                  <a:srgbClr val="CCECFF"/>
                </a:highlight>
                <a:latin typeface="+mn-lt"/>
                <a:cs typeface="Arial"/>
              </a:rPr>
              <a:t>Echoing</a:t>
            </a:r>
            <a:r>
              <a:rPr lang="en-AU" sz="1800" dirty="0">
                <a:latin typeface="+mn-lt"/>
                <a:cs typeface="Arial"/>
              </a:rPr>
              <a:t> Green. </a:t>
            </a:r>
          </a:p>
        </p:txBody>
      </p:sp>
      <p:sp>
        <p:nvSpPr>
          <p:cNvPr id="15" name="Title 5">
            <a:extLst>
              <a:ext uri="{FF2B5EF4-FFF2-40B4-BE49-F238E27FC236}">
                <a16:creationId xmlns:a16="http://schemas.microsoft.com/office/drawing/2014/main" id="{E5FC4B9B-D9EC-506E-7049-5939D6CFC7AF}"/>
              </a:ext>
            </a:extLst>
          </p:cNvPr>
          <p:cNvSpPr txBox="1">
            <a:spLocks/>
          </p:cNvSpPr>
          <p:nvPr/>
        </p:nvSpPr>
        <p:spPr>
          <a:xfrm>
            <a:off x="360000" y="356596"/>
            <a:ext cx="11483998" cy="545601"/>
          </a:xfrm>
          <a:prstGeom prst="rect">
            <a:avLst/>
          </a:prstGeom>
          <a:solidFill>
            <a:schemeClr val="bg1"/>
          </a:solidFill>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r>
              <a:rPr lang="en-AU" dirty="0">
                <a:latin typeface="+mj-lt"/>
              </a:rPr>
              <a:t>The </a:t>
            </a:r>
            <a:r>
              <a:rPr lang="en-AU" b="1" dirty="0">
                <a:highlight>
                  <a:srgbClr val="CCECFF"/>
                </a:highlight>
                <a:latin typeface="+mj-lt"/>
              </a:rPr>
              <a:t>Echoing</a:t>
            </a:r>
            <a:r>
              <a:rPr lang="en-AU" dirty="0">
                <a:latin typeface="+mj-lt"/>
              </a:rPr>
              <a:t> Green – Imagery </a:t>
            </a:r>
          </a:p>
        </p:txBody>
      </p:sp>
      <p:sp>
        <p:nvSpPr>
          <p:cNvPr id="17" name="Rectangle 16">
            <a:extLst>
              <a:ext uri="{FF2B5EF4-FFF2-40B4-BE49-F238E27FC236}">
                <a16:creationId xmlns:a16="http://schemas.microsoft.com/office/drawing/2014/main" id="{A358BE80-B5FD-8863-AFAA-821E2C50272A}"/>
              </a:ext>
            </a:extLst>
          </p:cNvPr>
          <p:cNvSpPr/>
          <p:nvPr/>
        </p:nvSpPr>
        <p:spPr>
          <a:xfrm>
            <a:off x="359636" y="5656510"/>
            <a:ext cx="3433431" cy="852404"/>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36000" rIns="36000" bIns="36000" rtlCol="0" anchor="ctr">
            <a:spAutoFit/>
          </a:bodyPr>
          <a:lstStyle/>
          <a:p>
            <a:pPr>
              <a:lnSpc>
                <a:spcPct val="150000"/>
              </a:lnSpc>
            </a:pPr>
            <a:r>
              <a:rPr lang="en-AU" sz="1800" b="1" dirty="0">
                <a:solidFill>
                  <a:schemeClr val="tx1"/>
                </a:solidFill>
              </a:rPr>
              <a:t>‘Echoing’ </a:t>
            </a:r>
            <a:r>
              <a:rPr lang="en-AU" sz="1800" dirty="0">
                <a:solidFill>
                  <a:schemeClr val="tx1"/>
                </a:solidFill>
              </a:rPr>
              <a:t>– does this create auditory imagery for the reader?</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98730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heel(1)">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3" grpId="0" animBg="1"/>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a:extLst>
              <a:ext uri="{FF2B5EF4-FFF2-40B4-BE49-F238E27FC236}">
                <a16:creationId xmlns:a16="http://schemas.microsoft.com/office/drawing/2014/main" id="{E5FC4B9B-D9EC-506E-7049-5939D6CFC7AF}"/>
              </a:ext>
            </a:extLst>
          </p:cNvPr>
          <p:cNvSpPr txBox="1">
            <a:spLocks noGrp="1"/>
          </p:cNvSpPr>
          <p:nvPr>
            <p:ph type="title" idx="4294967295"/>
          </p:nvPr>
        </p:nvSpPr>
        <p:spPr>
          <a:xfrm>
            <a:off x="360000" y="356596"/>
            <a:ext cx="11483998" cy="545601"/>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accent1"/>
                </a:solidFill>
                <a:effectLst/>
                <a:uLnTx/>
                <a:uFillTx/>
                <a:latin typeface="+mj-lt"/>
                <a:ea typeface="+mj-ea"/>
                <a:cs typeface="Arial" panose="020B0604020202020204" pitchFamily="34" charset="0"/>
              </a:rPr>
              <a:t>The Echoing Green – </a:t>
            </a:r>
            <a:r>
              <a:rPr kumimoji="0" lang="en-AU" sz="36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Assonance and alliteration</a:t>
            </a:r>
          </a:p>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schemeClr val="accent1"/>
              </a:solidFill>
              <a:effectLst/>
              <a:uLnTx/>
              <a:uFillTx/>
              <a:latin typeface="+mj-lt"/>
              <a:ea typeface="+mj-ea"/>
              <a:cs typeface="Arial" panose="020B0604020202020204" pitchFamily="34" charset="0"/>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000" y="1584677"/>
            <a:ext cx="4209276" cy="4290803"/>
          </a:xfrm>
        </p:spPr>
        <p:txBody>
          <a:bodyPr vert="horz" lIns="0" tIns="0" rIns="0" bIns="0" rtlCol="0" anchor="t">
            <a:noAutofit/>
          </a:bodyPr>
          <a:lstStyle/>
          <a:p>
            <a:pPr>
              <a:lnSpc>
                <a:spcPct val="100000"/>
              </a:lnSpc>
            </a:pPr>
            <a:r>
              <a:rPr lang="en-AU" sz="1800" dirty="0">
                <a:latin typeface="+mn-lt"/>
                <a:cs typeface="Arial"/>
              </a:rPr>
              <a:t>The sun does arise, </a:t>
            </a:r>
          </a:p>
          <a:p>
            <a:pPr>
              <a:lnSpc>
                <a:spcPct val="100000"/>
              </a:lnSpc>
            </a:pPr>
            <a:r>
              <a:rPr lang="en-AU" sz="1800" dirty="0">
                <a:latin typeface="+mn-lt"/>
                <a:cs typeface="Arial"/>
              </a:rPr>
              <a:t>And make happy the skies; </a:t>
            </a:r>
          </a:p>
          <a:p>
            <a:pPr>
              <a:lnSpc>
                <a:spcPct val="100000"/>
              </a:lnSpc>
            </a:pPr>
            <a:r>
              <a:rPr lang="en-AU" sz="1800" dirty="0">
                <a:latin typeface="+mn-lt"/>
                <a:cs typeface="Arial"/>
              </a:rPr>
              <a:t>The merry bells ring </a:t>
            </a:r>
          </a:p>
          <a:p>
            <a:pPr>
              <a:lnSpc>
                <a:spcPct val="100000"/>
              </a:lnSpc>
            </a:pPr>
            <a:r>
              <a:rPr lang="en-AU" sz="1800" dirty="0">
                <a:latin typeface="+mn-lt"/>
                <a:cs typeface="Arial"/>
              </a:rPr>
              <a:t>To welcome the spring; </a:t>
            </a:r>
          </a:p>
          <a:p>
            <a:pPr>
              <a:lnSpc>
                <a:spcPct val="100000"/>
              </a:lnSpc>
            </a:pPr>
            <a:r>
              <a:rPr lang="en-AU" sz="1800" dirty="0">
                <a:latin typeface="+mn-lt"/>
              </a:rPr>
              <a:t>The skylark and thrush, </a:t>
            </a:r>
          </a:p>
          <a:p>
            <a:pPr>
              <a:lnSpc>
                <a:spcPct val="100000"/>
              </a:lnSpc>
            </a:pPr>
            <a:r>
              <a:rPr lang="en-AU" sz="1800" dirty="0">
                <a:latin typeface="+mn-lt"/>
              </a:rPr>
              <a:t>The birds of the bush, </a:t>
            </a:r>
          </a:p>
          <a:p>
            <a:pPr>
              <a:lnSpc>
                <a:spcPct val="100000"/>
              </a:lnSpc>
            </a:pPr>
            <a:r>
              <a:rPr lang="en-AU" sz="1800" dirty="0">
                <a:latin typeface="+mn-lt"/>
                <a:cs typeface="Arial"/>
              </a:rPr>
              <a:t>Sing louder around </a:t>
            </a:r>
          </a:p>
          <a:p>
            <a:pPr>
              <a:lnSpc>
                <a:spcPct val="100000"/>
              </a:lnSpc>
            </a:pPr>
            <a:r>
              <a:rPr lang="en-AU" sz="1800" dirty="0">
                <a:latin typeface="+mn-lt"/>
                <a:cs typeface="Arial"/>
              </a:rPr>
              <a:t>To the bell's cheerful sound, </a:t>
            </a:r>
          </a:p>
          <a:p>
            <a:pPr>
              <a:lnSpc>
                <a:spcPct val="100000"/>
              </a:lnSpc>
            </a:pPr>
            <a:r>
              <a:rPr lang="en-AU" sz="1800" dirty="0">
                <a:latin typeface="+mn-lt"/>
                <a:cs typeface="Arial"/>
              </a:rPr>
              <a:t>While our sports shall be seen </a:t>
            </a:r>
          </a:p>
          <a:p>
            <a:pPr>
              <a:lnSpc>
                <a:spcPct val="100000"/>
              </a:lnSpc>
            </a:pPr>
            <a:r>
              <a:rPr lang="en-AU" sz="1800" dirty="0">
                <a:latin typeface="+mn-lt"/>
                <a:cs typeface="Arial"/>
              </a:rPr>
              <a:t>On the Echoing Green. </a:t>
            </a:r>
          </a:p>
        </p:txBody>
      </p:sp>
      <p:sp>
        <p:nvSpPr>
          <p:cNvPr id="4" name="Rectangle 3">
            <a:extLst>
              <a:ext uri="{FF2B5EF4-FFF2-40B4-BE49-F238E27FC236}">
                <a16:creationId xmlns:a16="http://schemas.microsoft.com/office/drawing/2014/main" id="{2BEAA80B-4DD2-D494-2EA2-8BA81138E5B2}"/>
              </a:ext>
            </a:extLst>
          </p:cNvPr>
          <p:cNvSpPr/>
          <p:nvPr/>
        </p:nvSpPr>
        <p:spPr>
          <a:xfrm>
            <a:off x="3815255" y="1611549"/>
            <a:ext cx="8206288" cy="115467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Aft>
                <a:spcPts val="600"/>
              </a:spcAft>
            </a:pPr>
            <a:r>
              <a:rPr lang="en-US" sz="1600" dirty="0">
                <a:solidFill>
                  <a:schemeClr val="bg1"/>
                </a:solidFill>
                <a:cs typeface="Arial"/>
              </a:rPr>
              <a:t>The </a:t>
            </a:r>
            <a:r>
              <a:rPr lang="en-US" sz="1600" b="1" i="1" dirty="0">
                <a:solidFill>
                  <a:schemeClr val="bg1"/>
                </a:solidFill>
                <a:cs typeface="Arial"/>
              </a:rPr>
              <a:t>alliteration of the ‘s’ sound </a:t>
            </a:r>
            <a:r>
              <a:rPr lang="en-US" sz="1600" dirty="0">
                <a:solidFill>
                  <a:schemeClr val="bg1"/>
                </a:solidFill>
                <a:cs typeface="Arial"/>
              </a:rPr>
              <a:t>and the </a:t>
            </a:r>
            <a:r>
              <a:rPr lang="en-US" sz="1600" b="1" i="1" dirty="0">
                <a:solidFill>
                  <a:schemeClr val="bg1"/>
                </a:solidFill>
                <a:cs typeface="Arial"/>
              </a:rPr>
              <a:t>assonance of the ‘</a:t>
            </a:r>
            <a:r>
              <a:rPr lang="en-US" sz="1600" b="1" i="1" dirty="0" err="1">
                <a:solidFill>
                  <a:schemeClr val="bg1"/>
                </a:solidFill>
                <a:cs typeface="Arial"/>
              </a:rPr>
              <a:t>ou</a:t>
            </a:r>
            <a:r>
              <a:rPr lang="en-US" sz="1600" b="1" i="1" dirty="0">
                <a:solidFill>
                  <a:schemeClr val="bg1"/>
                </a:solidFill>
                <a:cs typeface="Arial"/>
              </a:rPr>
              <a:t>’ sound </a:t>
            </a:r>
            <a:r>
              <a:rPr lang="en-US" sz="1600" dirty="0">
                <a:solidFill>
                  <a:schemeClr val="bg1"/>
                </a:solidFill>
                <a:cs typeface="Arial"/>
              </a:rPr>
              <a:t>adds to the poem’s musicality, transporting us into the Echoing Green’s lively atmosphere! </a:t>
            </a:r>
            <a:r>
              <a:rPr lang="en-US" sz="1600" b="1" dirty="0">
                <a:solidFill>
                  <a:schemeClr val="bg1"/>
                </a:solidFill>
                <a:cs typeface="Arial"/>
              </a:rPr>
              <a:t>Identify these examples in the poem and note their effect.</a:t>
            </a:r>
          </a:p>
        </p:txBody>
      </p:sp>
      <p:sp>
        <p:nvSpPr>
          <p:cNvPr id="5" name="Rectangle 4">
            <a:extLst>
              <a:ext uri="{FF2B5EF4-FFF2-40B4-BE49-F238E27FC236}">
                <a16:creationId xmlns:a16="http://schemas.microsoft.com/office/drawing/2014/main" id="{CFD3A162-D225-DF72-E628-F832D813D489}"/>
              </a:ext>
            </a:extLst>
          </p:cNvPr>
          <p:cNvSpPr/>
          <p:nvPr/>
        </p:nvSpPr>
        <p:spPr>
          <a:xfrm>
            <a:off x="3815255" y="2989835"/>
            <a:ext cx="8206288" cy="1154675"/>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Aft>
                <a:spcPts val="600"/>
              </a:spcAft>
            </a:pPr>
            <a:r>
              <a:rPr lang="en-US" sz="1600" dirty="0">
                <a:solidFill>
                  <a:schemeClr val="bg1"/>
                </a:solidFill>
                <a:cs typeface="Arial"/>
              </a:rPr>
              <a:t>In this first part of the poem, Blake has made the Echoing Green sound like it is </a:t>
            </a:r>
            <a:r>
              <a:rPr lang="en-US" sz="1600" b="1" dirty="0">
                <a:solidFill>
                  <a:schemeClr val="bg1"/>
                </a:solidFill>
                <a:cs typeface="Arial"/>
              </a:rPr>
              <a:t>a place that would bring about a positive experience</a:t>
            </a:r>
            <a:r>
              <a:rPr lang="en-US" sz="1600" dirty="0">
                <a:solidFill>
                  <a:schemeClr val="bg1"/>
                </a:solidFill>
                <a:cs typeface="Arial"/>
              </a:rPr>
              <a:t>. He has created a positive atmosphere through his creation of imagery and use of sound devices.</a:t>
            </a:r>
          </a:p>
        </p:txBody>
      </p:sp>
      <p:sp>
        <p:nvSpPr>
          <p:cNvPr id="11" name="Rectangle 10">
            <a:extLst>
              <a:ext uri="{FF2B5EF4-FFF2-40B4-BE49-F238E27FC236}">
                <a16:creationId xmlns:a16="http://schemas.microsoft.com/office/drawing/2014/main" id="{AA5DFC20-63EC-A250-4F3E-0B7E4777DAB7}"/>
              </a:ext>
            </a:extLst>
          </p:cNvPr>
          <p:cNvSpPr/>
          <p:nvPr/>
        </p:nvSpPr>
        <p:spPr>
          <a:xfrm>
            <a:off x="3815255" y="4368122"/>
            <a:ext cx="8206288" cy="152400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Aft>
                <a:spcPts val="600"/>
              </a:spcAft>
            </a:pPr>
            <a:r>
              <a:rPr lang="en-US" sz="1600" b="1" dirty="0">
                <a:solidFill>
                  <a:schemeClr val="tx1"/>
                </a:solidFill>
                <a:cs typeface="Arial"/>
              </a:rPr>
              <a:t>Activity: </a:t>
            </a:r>
            <a:r>
              <a:rPr lang="en-US" sz="1600" dirty="0">
                <a:solidFill>
                  <a:schemeClr val="tx1"/>
                </a:solidFill>
                <a:cs typeface="Arial"/>
              </a:rPr>
              <a:t>pretend you are a member of Romantic-era society and have just read this poem. Write a short letter to your friend telling them about the poem and why Blake has convinced you that the two of you must visit this lively place. </a:t>
            </a:r>
            <a:r>
              <a:rPr lang="en-US" sz="1600" b="1" dirty="0">
                <a:solidFill>
                  <a:schemeClr val="tx1"/>
                </a:solidFill>
                <a:cs typeface="Arial"/>
              </a:rPr>
              <a:t>You must identify at least one technique and one example from this excerpt to support your case.</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27530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anim calcmode="lin" valueType="num">
                                      <p:cBhvr>
                                        <p:cTn id="15" dur="250" fill="hold"/>
                                        <p:tgtEl>
                                          <p:spTgt spid="5"/>
                                        </p:tgtEl>
                                        <p:attrNameLst>
                                          <p:attrName>ppt_x</p:attrName>
                                        </p:attrNameLst>
                                      </p:cBhvr>
                                      <p:tavLst>
                                        <p:tav tm="0">
                                          <p:val>
                                            <p:strVal val="#ppt_x"/>
                                          </p:val>
                                        </p:tav>
                                        <p:tav tm="100000">
                                          <p:val>
                                            <p:strVal val="#ppt_x"/>
                                          </p:val>
                                        </p:tav>
                                      </p:tavLst>
                                    </p:anim>
                                    <p:anim calcmode="lin" valueType="num">
                                      <p:cBhvr>
                                        <p:cTn id="16"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The Echoing Green – Symbolism</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000" y="1602979"/>
            <a:ext cx="4151766" cy="4873291"/>
          </a:xfrm>
        </p:spPr>
        <p:txBody>
          <a:bodyPr vert="horz" lIns="0" tIns="0" rIns="0" bIns="0" rtlCol="0" anchor="t">
            <a:noAutofit/>
          </a:bodyPr>
          <a:lstStyle/>
          <a:p>
            <a:pPr>
              <a:lnSpc>
                <a:spcPct val="100000"/>
              </a:lnSpc>
            </a:pPr>
            <a:r>
              <a:rPr lang="en-AU" sz="1800" dirty="0">
                <a:latin typeface="+mn-lt"/>
                <a:cs typeface="Arial"/>
              </a:rPr>
              <a:t>Old John with white hair, </a:t>
            </a:r>
          </a:p>
          <a:p>
            <a:pPr>
              <a:lnSpc>
                <a:spcPct val="100000"/>
              </a:lnSpc>
            </a:pPr>
            <a:r>
              <a:rPr lang="en-AU" sz="1800" dirty="0">
                <a:latin typeface="+mn-lt"/>
                <a:cs typeface="Arial"/>
              </a:rPr>
              <a:t>Does laugh away care, </a:t>
            </a:r>
          </a:p>
          <a:p>
            <a:pPr>
              <a:lnSpc>
                <a:spcPct val="100000"/>
              </a:lnSpc>
            </a:pPr>
            <a:r>
              <a:rPr lang="en-AU" sz="1800" dirty="0">
                <a:latin typeface="+mn-lt"/>
                <a:cs typeface="Arial"/>
              </a:rPr>
              <a:t>Sitting under the </a:t>
            </a:r>
            <a:r>
              <a:rPr lang="en-AU" sz="1800" b="1" dirty="0">
                <a:solidFill>
                  <a:schemeClr val="accent1"/>
                </a:solidFill>
                <a:latin typeface="+mn-lt"/>
                <a:cs typeface="Arial"/>
              </a:rPr>
              <a:t>oak</a:t>
            </a:r>
            <a:r>
              <a:rPr lang="en-AU" sz="1800" dirty="0">
                <a:latin typeface="+mn-lt"/>
                <a:cs typeface="Arial"/>
              </a:rPr>
              <a:t>, </a:t>
            </a:r>
          </a:p>
          <a:p>
            <a:pPr>
              <a:lnSpc>
                <a:spcPct val="100000"/>
              </a:lnSpc>
            </a:pPr>
            <a:r>
              <a:rPr lang="en-AU" sz="1800" dirty="0">
                <a:latin typeface="+mn-lt"/>
                <a:cs typeface="Arial"/>
              </a:rPr>
              <a:t>Among the old folk. </a:t>
            </a:r>
          </a:p>
          <a:p>
            <a:pPr>
              <a:lnSpc>
                <a:spcPct val="100000"/>
              </a:lnSpc>
            </a:pPr>
            <a:r>
              <a:rPr lang="en-AU" sz="1800" dirty="0">
                <a:latin typeface="+mn-lt"/>
                <a:cs typeface="Arial"/>
              </a:rPr>
              <a:t>They laugh at our play, </a:t>
            </a:r>
          </a:p>
          <a:p>
            <a:pPr>
              <a:lnSpc>
                <a:spcPct val="100000"/>
              </a:lnSpc>
            </a:pPr>
            <a:r>
              <a:rPr lang="en-AU" sz="1800" dirty="0">
                <a:latin typeface="+mn-lt"/>
                <a:cs typeface="Arial"/>
              </a:rPr>
              <a:t>And soon they all say: </a:t>
            </a:r>
          </a:p>
          <a:p>
            <a:pPr>
              <a:lnSpc>
                <a:spcPct val="100000"/>
              </a:lnSpc>
            </a:pPr>
            <a:r>
              <a:rPr lang="en-AU" sz="1800" dirty="0">
                <a:latin typeface="+mn-lt"/>
                <a:cs typeface="Arial"/>
              </a:rPr>
              <a:t>"Such, such were the joys </a:t>
            </a:r>
          </a:p>
          <a:p>
            <a:pPr>
              <a:lnSpc>
                <a:spcPct val="100000"/>
              </a:lnSpc>
            </a:pPr>
            <a:r>
              <a:rPr lang="en-AU" sz="1800" dirty="0">
                <a:latin typeface="+mn-lt"/>
                <a:cs typeface="Arial"/>
              </a:rPr>
              <a:t>When we all, girls and boys, </a:t>
            </a:r>
          </a:p>
          <a:p>
            <a:pPr>
              <a:lnSpc>
                <a:spcPct val="100000"/>
              </a:lnSpc>
            </a:pPr>
            <a:r>
              <a:rPr lang="en-AU" sz="1800" dirty="0">
                <a:latin typeface="+mn-lt"/>
                <a:cs typeface="Arial"/>
              </a:rPr>
              <a:t>In our youth time were seen </a:t>
            </a:r>
          </a:p>
          <a:p>
            <a:pPr>
              <a:lnSpc>
                <a:spcPct val="100000"/>
              </a:lnSpc>
            </a:pPr>
            <a:r>
              <a:rPr lang="en-AU" sz="1800" dirty="0">
                <a:latin typeface="+mn-lt"/>
                <a:cs typeface="Arial"/>
              </a:rPr>
              <a:t>On the Echoing Green." </a:t>
            </a:r>
          </a:p>
        </p:txBody>
      </p:sp>
      <p:sp>
        <p:nvSpPr>
          <p:cNvPr id="12" name="Rectangle 11">
            <a:extLst>
              <a:ext uri="{FF2B5EF4-FFF2-40B4-BE49-F238E27FC236}">
                <a16:creationId xmlns:a16="http://schemas.microsoft.com/office/drawing/2014/main" id="{D7A25553-B286-A8AF-4FAB-FD700448DDDD}"/>
              </a:ext>
            </a:extLst>
          </p:cNvPr>
          <p:cNvSpPr/>
          <p:nvPr/>
        </p:nvSpPr>
        <p:spPr>
          <a:xfrm>
            <a:off x="4157850" y="1602979"/>
            <a:ext cx="7903917" cy="1431674"/>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t" anchorCtr="0" forceAA="0" compatLnSpc="1">
            <a:prstTxWarp prst="textNoShape">
              <a:avLst/>
            </a:prstTxWarp>
            <a:spAutoFit/>
          </a:bodyPr>
          <a:lstStyle/>
          <a:p>
            <a:pPr>
              <a:lnSpc>
                <a:spcPct val="150000"/>
              </a:lnSpc>
              <a:spcAft>
                <a:spcPts val="600"/>
              </a:spcAft>
            </a:pPr>
            <a:r>
              <a:rPr lang="en-US" sz="1600" dirty="0">
                <a:solidFill>
                  <a:schemeClr val="bg1"/>
                </a:solidFill>
                <a:cs typeface="Arial"/>
              </a:rPr>
              <a:t>As evident from the previous slide, with the references to sunrise and “the birds of the bush”, Blake has placed </a:t>
            </a:r>
            <a:r>
              <a:rPr lang="en-US" sz="1600" b="1" dirty="0">
                <a:solidFill>
                  <a:schemeClr val="bg1"/>
                </a:solidFill>
                <a:cs typeface="Arial"/>
              </a:rPr>
              <a:t>emphasis on nature</a:t>
            </a:r>
            <a:r>
              <a:rPr lang="en-US" sz="1600" dirty="0">
                <a:solidFill>
                  <a:schemeClr val="bg1"/>
                </a:solidFill>
                <a:cs typeface="Arial"/>
              </a:rPr>
              <a:t> in this poem. He references an oak tree in this excerpt from the poem, with these trees </a:t>
            </a:r>
            <a:r>
              <a:rPr lang="en-US" sz="1600" b="1" dirty="0">
                <a:solidFill>
                  <a:schemeClr val="bg1"/>
                </a:solidFill>
                <a:cs typeface="Arial"/>
              </a:rPr>
              <a:t>symbol</a:t>
            </a:r>
            <a:r>
              <a:rPr lang="en-US" sz="1600" dirty="0">
                <a:solidFill>
                  <a:schemeClr val="bg1"/>
                </a:solidFill>
                <a:cs typeface="Arial"/>
              </a:rPr>
              <a:t> of longevity, strength and endurance, highlighting the Echoing Green’s importance to the community. </a:t>
            </a:r>
          </a:p>
        </p:txBody>
      </p:sp>
      <p:sp>
        <p:nvSpPr>
          <p:cNvPr id="14" name="Rectangle 13">
            <a:extLst>
              <a:ext uri="{FF2B5EF4-FFF2-40B4-BE49-F238E27FC236}">
                <a16:creationId xmlns:a16="http://schemas.microsoft.com/office/drawing/2014/main" id="{C137D23B-F3C7-EBB5-61F6-2059AE2D93E7}"/>
              </a:ext>
            </a:extLst>
          </p:cNvPr>
          <p:cNvSpPr/>
          <p:nvPr/>
        </p:nvSpPr>
        <p:spPr>
          <a:xfrm>
            <a:off x="4157850" y="4226011"/>
            <a:ext cx="7903917" cy="1635812"/>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nSpc>
                <a:spcPct val="150000"/>
              </a:lnSpc>
              <a:spcAft>
                <a:spcPts val="600"/>
              </a:spcAft>
            </a:pPr>
            <a:r>
              <a:rPr lang="en-US" sz="1600" dirty="0">
                <a:solidFill>
                  <a:schemeClr val="bg1"/>
                </a:solidFill>
                <a:cs typeface="Arial"/>
              </a:rPr>
              <a:t>If you weren’t already relaxed enough from just thinking about sitting in the shade of an old oak tree, note that Blake also uses </a:t>
            </a:r>
            <a:r>
              <a:rPr lang="en-US" sz="1600" b="1" dirty="0">
                <a:solidFill>
                  <a:schemeClr val="bg1"/>
                </a:solidFill>
                <a:cs typeface="Arial"/>
              </a:rPr>
              <a:t>rhyme</a:t>
            </a:r>
            <a:r>
              <a:rPr lang="en-US" sz="1600" dirty="0">
                <a:solidFill>
                  <a:schemeClr val="bg1"/>
                </a:solidFill>
                <a:cs typeface="Arial"/>
              </a:rPr>
              <a:t> to add the poem’s musicality. Along with sound devices, rhyme helps us imagine the relaxing atmosphere enjoyed by those visiting the Echoing Green in the 1800s.</a:t>
            </a:r>
          </a:p>
        </p:txBody>
      </p:sp>
      <p:cxnSp>
        <p:nvCxnSpPr>
          <p:cNvPr id="16" name="Straight Arrow Connector 15">
            <a:extLst>
              <a:ext uri="{FF2B5EF4-FFF2-40B4-BE49-F238E27FC236}">
                <a16:creationId xmlns:a16="http://schemas.microsoft.com/office/drawing/2014/main" id="{0907F2EA-5C52-EA88-B718-CE72A3E5C9B7}"/>
              </a:ext>
              <a:ext uri="{C183D7F6-B498-43B3-948B-1728B52AA6E4}">
                <adec:decorative xmlns:adec="http://schemas.microsoft.com/office/drawing/2017/decorative" val="1"/>
              </a:ext>
            </a:extLst>
          </p:cNvPr>
          <p:cNvCxnSpPr>
            <a:cxnSpLocks/>
            <a:stCxn id="12" idx="1"/>
          </p:cNvCxnSpPr>
          <p:nvPr/>
        </p:nvCxnSpPr>
        <p:spPr>
          <a:xfrm flipH="1">
            <a:off x="2604052" y="2413814"/>
            <a:ext cx="1553798" cy="213561"/>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45858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9923687" cy="545601"/>
          </a:xfrm>
        </p:spPr>
        <p:txBody>
          <a:bodyPr/>
          <a:lstStyle/>
          <a:p>
            <a:r>
              <a:rPr lang="en-AU" dirty="0">
                <a:latin typeface="+mj-lt"/>
              </a:rPr>
              <a:t>The Echoing Green – </a:t>
            </a:r>
            <a:r>
              <a:rPr lang="en-AU" dirty="0"/>
              <a:t>Direct speech and inclusive language</a:t>
            </a:r>
            <a:endParaRPr lang="en-AU" dirty="0">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48000" y="1642709"/>
            <a:ext cx="3064067" cy="4232771"/>
          </a:xfrm>
        </p:spPr>
        <p:txBody>
          <a:bodyPr vert="horz" lIns="0" tIns="0" rIns="0" bIns="0" rtlCol="0" anchor="t">
            <a:noAutofit/>
          </a:bodyPr>
          <a:lstStyle/>
          <a:p>
            <a:pPr>
              <a:lnSpc>
                <a:spcPct val="100000"/>
              </a:lnSpc>
            </a:pPr>
            <a:r>
              <a:rPr lang="en-AU" sz="1800" dirty="0">
                <a:latin typeface="+mn-lt"/>
                <a:cs typeface="Arial"/>
              </a:rPr>
              <a:t>Old John with white hair, </a:t>
            </a:r>
          </a:p>
          <a:p>
            <a:pPr>
              <a:lnSpc>
                <a:spcPct val="100000"/>
              </a:lnSpc>
            </a:pPr>
            <a:r>
              <a:rPr lang="en-AU" sz="1800" dirty="0">
                <a:latin typeface="+mn-lt"/>
                <a:cs typeface="Arial"/>
              </a:rPr>
              <a:t>Does laugh away care, </a:t>
            </a:r>
          </a:p>
          <a:p>
            <a:pPr>
              <a:lnSpc>
                <a:spcPct val="100000"/>
              </a:lnSpc>
            </a:pPr>
            <a:r>
              <a:rPr lang="en-AU" sz="1800" dirty="0">
                <a:latin typeface="+mn-lt"/>
                <a:cs typeface="Arial"/>
              </a:rPr>
              <a:t>Sitting under the oak, </a:t>
            </a:r>
          </a:p>
          <a:p>
            <a:pPr>
              <a:lnSpc>
                <a:spcPct val="100000"/>
              </a:lnSpc>
            </a:pPr>
            <a:r>
              <a:rPr lang="en-AU" sz="1800" dirty="0">
                <a:latin typeface="+mn-lt"/>
                <a:cs typeface="Arial"/>
              </a:rPr>
              <a:t>Among the old folk. </a:t>
            </a:r>
          </a:p>
          <a:p>
            <a:pPr>
              <a:lnSpc>
                <a:spcPct val="100000"/>
              </a:lnSpc>
            </a:pPr>
            <a:r>
              <a:rPr lang="en-AU" sz="1800" dirty="0">
                <a:latin typeface="+mn-lt"/>
                <a:cs typeface="Arial"/>
              </a:rPr>
              <a:t>They laugh at our play, </a:t>
            </a:r>
          </a:p>
          <a:p>
            <a:pPr>
              <a:lnSpc>
                <a:spcPct val="100000"/>
              </a:lnSpc>
            </a:pPr>
            <a:r>
              <a:rPr lang="en-AU" sz="1800" dirty="0">
                <a:latin typeface="+mn-lt"/>
                <a:cs typeface="Arial"/>
              </a:rPr>
              <a:t>And soon they all say: </a:t>
            </a:r>
          </a:p>
          <a:p>
            <a:pPr>
              <a:lnSpc>
                <a:spcPct val="100000"/>
              </a:lnSpc>
            </a:pPr>
            <a:r>
              <a:rPr lang="en-AU" sz="1800" dirty="0">
                <a:latin typeface="+mn-lt"/>
                <a:cs typeface="Arial"/>
              </a:rPr>
              <a:t>"Such, such were the joys </a:t>
            </a:r>
          </a:p>
          <a:p>
            <a:pPr>
              <a:lnSpc>
                <a:spcPct val="100000"/>
              </a:lnSpc>
            </a:pPr>
            <a:r>
              <a:rPr lang="en-AU" sz="1800" dirty="0">
                <a:latin typeface="+mn-lt"/>
                <a:cs typeface="Arial"/>
              </a:rPr>
              <a:t>When we all, girls and boys, </a:t>
            </a:r>
          </a:p>
          <a:p>
            <a:pPr>
              <a:lnSpc>
                <a:spcPct val="100000"/>
              </a:lnSpc>
            </a:pPr>
            <a:r>
              <a:rPr lang="en-AU" sz="1800" dirty="0">
                <a:latin typeface="+mn-lt"/>
                <a:cs typeface="Arial"/>
              </a:rPr>
              <a:t>In our youth time were seen </a:t>
            </a:r>
          </a:p>
          <a:p>
            <a:pPr>
              <a:lnSpc>
                <a:spcPct val="100000"/>
              </a:lnSpc>
            </a:pPr>
            <a:r>
              <a:rPr lang="en-AU" sz="1800" dirty="0">
                <a:latin typeface="+mn-lt"/>
                <a:cs typeface="Arial"/>
              </a:rPr>
              <a:t>On the Echoing Green." </a:t>
            </a:r>
          </a:p>
        </p:txBody>
      </p:sp>
      <p:sp>
        <p:nvSpPr>
          <p:cNvPr id="5" name="Rectangle 4">
            <a:extLst>
              <a:ext uri="{FF2B5EF4-FFF2-40B4-BE49-F238E27FC236}">
                <a16:creationId xmlns:a16="http://schemas.microsoft.com/office/drawing/2014/main" id="{EEA349EF-444D-0655-EB93-96C60839EEEA}"/>
              </a:ext>
            </a:extLst>
          </p:cNvPr>
          <p:cNvSpPr/>
          <p:nvPr/>
        </p:nvSpPr>
        <p:spPr>
          <a:xfrm>
            <a:off x="3708401" y="1503697"/>
            <a:ext cx="8243536" cy="2441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t" anchorCtr="0" forceAA="0" compatLnSpc="1">
            <a:prstTxWarp prst="textNoShape">
              <a:avLst/>
            </a:prstTxWarp>
            <a:spAutoFit/>
          </a:bodyPr>
          <a:lstStyle/>
          <a:p>
            <a:pPr>
              <a:lnSpc>
                <a:spcPct val="150000"/>
              </a:lnSpc>
            </a:pPr>
            <a:r>
              <a:rPr lang="en-US" sz="1800" b="1" dirty="0">
                <a:solidFill>
                  <a:schemeClr val="tx1"/>
                </a:solidFill>
                <a:cs typeface="Arial"/>
              </a:rPr>
              <a:t>Activity instructions:</a:t>
            </a:r>
          </a:p>
          <a:p>
            <a:pPr marL="342900" indent="-342900">
              <a:lnSpc>
                <a:spcPct val="150000"/>
              </a:lnSpc>
              <a:buFont typeface="+mj-lt"/>
              <a:buAutoNum type="arabicPeriod"/>
            </a:pPr>
            <a:r>
              <a:rPr lang="en-US" sz="1800" dirty="0">
                <a:solidFill>
                  <a:schemeClr val="tx1"/>
                </a:solidFill>
                <a:cs typeface="Arial"/>
              </a:rPr>
              <a:t>Ensure you have an annotation tool (for example, highlighters).</a:t>
            </a:r>
          </a:p>
          <a:p>
            <a:pPr marL="342900" indent="-342900">
              <a:lnSpc>
                <a:spcPct val="150000"/>
              </a:lnSpc>
              <a:buFont typeface="+mj-lt"/>
              <a:buAutoNum type="arabicPeriod"/>
            </a:pPr>
            <a:r>
              <a:rPr lang="en-US" sz="1800" dirty="0">
                <a:solidFill>
                  <a:schemeClr val="tx1"/>
                </a:solidFill>
                <a:cs typeface="Arial"/>
              </a:rPr>
              <a:t>Locate and highlight in this excerpt Blake’s use of </a:t>
            </a:r>
            <a:r>
              <a:rPr lang="en-US" sz="1800" b="1" dirty="0">
                <a:solidFill>
                  <a:schemeClr val="tx1"/>
                </a:solidFill>
                <a:highlight>
                  <a:srgbClr val="A9D9D9"/>
                </a:highlight>
                <a:cs typeface="Arial"/>
              </a:rPr>
              <a:t>direct speech</a:t>
            </a:r>
            <a:r>
              <a:rPr lang="en-US" sz="1800" b="1" dirty="0">
                <a:solidFill>
                  <a:schemeClr val="tx1"/>
                </a:solidFill>
                <a:cs typeface="Arial"/>
              </a:rPr>
              <a:t> </a:t>
            </a:r>
            <a:r>
              <a:rPr lang="en-US" sz="1800" dirty="0">
                <a:solidFill>
                  <a:schemeClr val="tx1"/>
                </a:solidFill>
                <a:cs typeface="Arial"/>
              </a:rPr>
              <a:t>and his use of </a:t>
            </a:r>
            <a:r>
              <a:rPr lang="en-US" sz="1800" b="1" dirty="0">
                <a:solidFill>
                  <a:schemeClr val="tx1"/>
                </a:solidFill>
                <a:highlight>
                  <a:srgbClr val="CCCCFF"/>
                </a:highlight>
                <a:cs typeface="Arial"/>
              </a:rPr>
              <a:t>inclusive (first-person) language</a:t>
            </a:r>
            <a:r>
              <a:rPr lang="en-US" sz="1800" dirty="0">
                <a:solidFill>
                  <a:schemeClr val="tx1"/>
                </a:solidFill>
                <a:cs typeface="Arial"/>
              </a:rPr>
              <a:t>. Annotate why you think he might have chosen to use these language features. </a:t>
            </a:r>
          </a:p>
          <a:p>
            <a:pPr marL="342900" indent="-342900">
              <a:lnSpc>
                <a:spcPct val="150000"/>
              </a:lnSpc>
              <a:buFont typeface="+mj-lt"/>
              <a:buAutoNum type="arabicPeriod"/>
            </a:pPr>
            <a:r>
              <a:rPr lang="en-US" sz="1800" dirty="0">
                <a:solidFill>
                  <a:schemeClr val="tx1"/>
                </a:solidFill>
                <a:cs typeface="Arial"/>
              </a:rPr>
              <a:t>Can you identify more examples of inclusive language in the rest poem?</a:t>
            </a:r>
          </a:p>
        </p:txBody>
      </p:sp>
      <p:sp>
        <p:nvSpPr>
          <p:cNvPr id="9" name="Rectangle 8">
            <a:extLst>
              <a:ext uri="{FF2B5EF4-FFF2-40B4-BE49-F238E27FC236}">
                <a16:creationId xmlns:a16="http://schemas.microsoft.com/office/drawing/2014/main" id="{D9222332-D823-2B50-A71E-391C6DB0F469}"/>
              </a:ext>
            </a:extLst>
          </p:cNvPr>
          <p:cNvSpPr/>
          <p:nvPr/>
        </p:nvSpPr>
        <p:spPr>
          <a:xfrm>
            <a:off x="3708401" y="4110145"/>
            <a:ext cx="8243536" cy="208358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t" anchorCtr="0" forceAA="0" compatLnSpc="1">
            <a:prstTxWarp prst="textNoShape">
              <a:avLst/>
            </a:prstTxWarp>
            <a:noAutofit/>
          </a:bodyPr>
          <a:lstStyle/>
          <a:p>
            <a:pPr>
              <a:lnSpc>
                <a:spcPct val="150000"/>
              </a:lnSpc>
              <a:spcAft>
                <a:spcPts val="600"/>
              </a:spcAft>
            </a:pPr>
            <a:r>
              <a:rPr lang="en-US" sz="1600" dirty="0">
                <a:solidFill>
                  <a:schemeClr val="bg1"/>
                </a:solidFill>
                <a:cs typeface="Arial"/>
              </a:rPr>
              <a:t>We can also see in this excerpt that Blake also uses </a:t>
            </a:r>
            <a:r>
              <a:rPr lang="en-US" sz="1600" b="1" dirty="0">
                <a:solidFill>
                  <a:schemeClr val="bg1"/>
                </a:solidFill>
                <a:cs typeface="Arial"/>
              </a:rPr>
              <a:t>third-person language</a:t>
            </a:r>
            <a:r>
              <a:rPr lang="en-US" sz="1600" dirty="0">
                <a:solidFill>
                  <a:schemeClr val="bg1"/>
                </a:solidFill>
                <a:cs typeface="Arial"/>
              </a:rPr>
              <a:t>. He refers to ‘Old John’ and the old folk as ‘they’. In the excerpt on the next slide, he refers to ‘the little ones’. Along with his inclusion of </a:t>
            </a:r>
            <a:r>
              <a:rPr lang="en-US" sz="1600" b="1" dirty="0">
                <a:solidFill>
                  <a:schemeClr val="bg1"/>
                </a:solidFill>
                <a:cs typeface="Arial"/>
              </a:rPr>
              <a:t>direct speech</a:t>
            </a:r>
            <a:r>
              <a:rPr lang="en-US" sz="1600" dirty="0">
                <a:solidFill>
                  <a:schemeClr val="bg1"/>
                </a:solidFill>
                <a:cs typeface="Arial"/>
              </a:rPr>
              <a:t>, this language </a:t>
            </a:r>
            <a:r>
              <a:rPr lang="en-US" sz="1600" dirty="0" err="1">
                <a:solidFill>
                  <a:schemeClr val="bg1"/>
                </a:solidFill>
                <a:cs typeface="Arial"/>
              </a:rPr>
              <a:t>emphasises</a:t>
            </a:r>
            <a:r>
              <a:rPr lang="en-US" sz="1600" dirty="0">
                <a:solidFill>
                  <a:schemeClr val="bg1"/>
                </a:solidFill>
                <a:cs typeface="Arial"/>
              </a:rPr>
              <a:t> that the poem is reflective of other people’s </a:t>
            </a:r>
            <a:r>
              <a:rPr lang="en-US" sz="1600" b="1" dirty="0">
                <a:solidFill>
                  <a:schemeClr val="bg1"/>
                </a:solidFill>
                <a:cs typeface="Arial"/>
              </a:rPr>
              <a:t>nostalgic memories </a:t>
            </a:r>
            <a:r>
              <a:rPr lang="en-US" sz="1600" dirty="0">
                <a:solidFill>
                  <a:schemeClr val="bg1"/>
                </a:solidFill>
                <a:cs typeface="Arial"/>
              </a:rPr>
              <a:t>of the Echoing Green, not just the composer’s experience.</a:t>
            </a:r>
          </a:p>
        </p:txBody>
      </p:sp>
      <p:sp>
        <p:nvSpPr>
          <p:cNvPr id="10" name="Content Placeholder 7">
            <a:extLst>
              <a:ext uri="{FF2B5EF4-FFF2-40B4-BE49-F238E27FC236}">
                <a16:creationId xmlns:a16="http://schemas.microsoft.com/office/drawing/2014/main" id="{04DA2DA3-BCB4-64F7-2953-A0923993595B}"/>
              </a:ext>
            </a:extLst>
          </p:cNvPr>
          <p:cNvSpPr txBox="1">
            <a:spLocks/>
          </p:cNvSpPr>
          <p:nvPr/>
        </p:nvSpPr>
        <p:spPr>
          <a:xfrm>
            <a:off x="360000" y="1642708"/>
            <a:ext cx="3064067" cy="4232771"/>
          </a:xfrm>
          <a:prstGeom prst="rect">
            <a:avLst/>
          </a:prstGeom>
          <a:solidFill>
            <a:schemeClr val="bg1"/>
          </a:solidFill>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800" dirty="0">
                <a:latin typeface="+mn-lt"/>
                <a:cs typeface="Arial"/>
              </a:rPr>
              <a:t>Old John with white hair, </a:t>
            </a:r>
          </a:p>
          <a:p>
            <a:pPr>
              <a:lnSpc>
                <a:spcPct val="100000"/>
              </a:lnSpc>
            </a:pPr>
            <a:r>
              <a:rPr lang="en-AU" sz="1800" dirty="0">
                <a:latin typeface="+mn-lt"/>
                <a:cs typeface="Arial"/>
              </a:rPr>
              <a:t>Does laugh away care, </a:t>
            </a:r>
          </a:p>
          <a:p>
            <a:pPr>
              <a:lnSpc>
                <a:spcPct val="100000"/>
              </a:lnSpc>
            </a:pPr>
            <a:r>
              <a:rPr lang="en-AU" sz="1800" dirty="0">
                <a:latin typeface="+mn-lt"/>
                <a:cs typeface="Arial"/>
              </a:rPr>
              <a:t>Sitting under the oak, </a:t>
            </a:r>
          </a:p>
          <a:p>
            <a:pPr>
              <a:lnSpc>
                <a:spcPct val="100000"/>
              </a:lnSpc>
            </a:pPr>
            <a:r>
              <a:rPr lang="en-AU" sz="1800" dirty="0">
                <a:latin typeface="+mn-lt"/>
                <a:cs typeface="Arial"/>
              </a:rPr>
              <a:t>Among the old folk. </a:t>
            </a:r>
          </a:p>
          <a:p>
            <a:pPr>
              <a:lnSpc>
                <a:spcPct val="100000"/>
              </a:lnSpc>
            </a:pPr>
            <a:r>
              <a:rPr lang="en-AU" sz="1800" dirty="0">
                <a:latin typeface="+mn-lt"/>
                <a:cs typeface="Arial"/>
              </a:rPr>
              <a:t>They laugh at </a:t>
            </a:r>
            <a:r>
              <a:rPr lang="en-AU" sz="1800" b="1" dirty="0">
                <a:highlight>
                  <a:srgbClr val="ADBBFF"/>
                </a:highlight>
                <a:latin typeface="+mn-lt"/>
                <a:cs typeface="Arial"/>
              </a:rPr>
              <a:t>our</a:t>
            </a:r>
            <a:r>
              <a:rPr lang="en-AU" sz="1800" dirty="0">
                <a:latin typeface="+mn-lt"/>
                <a:cs typeface="Arial"/>
              </a:rPr>
              <a:t> play, </a:t>
            </a:r>
          </a:p>
          <a:p>
            <a:pPr>
              <a:lnSpc>
                <a:spcPct val="100000"/>
              </a:lnSpc>
            </a:pPr>
            <a:r>
              <a:rPr lang="en-AU" sz="1800" dirty="0">
                <a:latin typeface="+mn-lt"/>
                <a:cs typeface="Arial"/>
              </a:rPr>
              <a:t>And soon they all say: </a:t>
            </a:r>
          </a:p>
          <a:p>
            <a:pPr>
              <a:lnSpc>
                <a:spcPct val="100000"/>
              </a:lnSpc>
            </a:pPr>
            <a:r>
              <a:rPr lang="en-AU" sz="1800" b="1" dirty="0">
                <a:highlight>
                  <a:srgbClr val="A9D9D9"/>
                </a:highlight>
                <a:latin typeface="+mn-lt"/>
                <a:cs typeface="Arial"/>
              </a:rPr>
              <a:t>"</a:t>
            </a:r>
            <a:r>
              <a:rPr lang="en-AU" sz="1800" dirty="0">
                <a:latin typeface="+mn-lt"/>
                <a:cs typeface="Arial"/>
              </a:rPr>
              <a:t>Such, such were the joys </a:t>
            </a:r>
          </a:p>
          <a:p>
            <a:pPr>
              <a:lnSpc>
                <a:spcPct val="100000"/>
              </a:lnSpc>
            </a:pPr>
            <a:r>
              <a:rPr lang="en-AU" sz="1800" dirty="0">
                <a:latin typeface="+mn-lt"/>
                <a:cs typeface="Arial"/>
              </a:rPr>
              <a:t>When </a:t>
            </a:r>
            <a:r>
              <a:rPr lang="en-AU" sz="1800" b="1" dirty="0">
                <a:highlight>
                  <a:srgbClr val="ADBBFF"/>
                </a:highlight>
                <a:latin typeface="+mn-lt"/>
                <a:cs typeface="Arial"/>
              </a:rPr>
              <a:t>we</a:t>
            </a:r>
            <a:r>
              <a:rPr lang="en-AU" sz="1800" dirty="0">
                <a:latin typeface="+mn-lt"/>
                <a:cs typeface="Arial"/>
              </a:rPr>
              <a:t> all, girls and boys, </a:t>
            </a:r>
          </a:p>
          <a:p>
            <a:pPr>
              <a:lnSpc>
                <a:spcPct val="100000"/>
              </a:lnSpc>
            </a:pPr>
            <a:r>
              <a:rPr lang="en-AU" sz="1800" dirty="0">
                <a:latin typeface="+mn-lt"/>
                <a:cs typeface="Arial"/>
              </a:rPr>
              <a:t>In </a:t>
            </a:r>
            <a:r>
              <a:rPr lang="en-AU" sz="1800" b="1" dirty="0">
                <a:highlight>
                  <a:srgbClr val="ADBBFF"/>
                </a:highlight>
                <a:latin typeface="+mn-lt"/>
                <a:cs typeface="Arial"/>
              </a:rPr>
              <a:t>our</a:t>
            </a:r>
            <a:r>
              <a:rPr lang="en-AU" sz="1800" dirty="0">
                <a:latin typeface="+mn-lt"/>
                <a:cs typeface="Arial"/>
              </a:rPr>
              <a:t> youth time were seen </a:t>
            </a:r>
          </a:p>
          <a:p>
            <a:pPr>
              <a:lnSpc>
                <a:spcPct val="100000"/>
              </a:lnSpc>
            </a:pPr>
            <a:r>
              <a:rPr lang="en-AU" sz="1800" dirty="0">
                <a:latin typeface="+mn-lt"/>
                <a:cs typeface="Arial"/>
              </a:rPr>
              <a:t>On the Echoing Green.</a:t>
            </a:r>
            <a:r>
              <a:rPr lang="en-AU" sz="1800" b="1" dirty="0">
                <a:highlight>
                  <a:srgbClr val="A9D9D9"/>
                </a:highlight>
                <a:latin typeface="+mn-lt"/>
                <a:cs typeface="Arial"/>
              </a:rPr>
              <a:t>" </a:t>
            </a:r>
          </a:p>
        </p:txBody>
      </p:sp>
      <p:sp>
        <p:nvSpPr>
          <p:cNvPr id="15" name="TextBox 14">
            <a:extLst>
              <a:ext uri="{FF2B5EF4-FFF2-40B4-BE49-F238E27FC236}">
                <a16:creationId xmlns:a16="http://schemas.microsoft.com/office/drawing/2014/main" id="{9099A1E6-6009-1A7C-A334-E143D94CEF18}"/>
              </a:ext>
            </a:extLst>
          </p:cNvPr>
          <p:cNvSpPr txBox="1"/>
          <p:nvPr/>
        </p:nvSpPr>
        <p:spPr>
          <a:xfrm>
            <a:off x="359999" y="6323766"/>
            <a:ext cx="11107071" cy="372234"/>
          </a:xfrm>
          <a:prstGeom prst="rect">
            <a:avLst/>
          </a:prstGeom>
          <a:solidFill>
            <a:schemeClr val="accent3"/>
          </a:solidFill>
          <a:ln>
            <a:solidFill>
              <a:schemeClr val="accent3"/>
            </a:solidFill>
          </a:ln>
        </p:spPr>
        <p:txBody>
          <a:bodyPr wrap="square" lIns="108000" tIns="0" rIns="0" bIns="0" rtlCol="0" anchor="ctr">
            <a:noAutofit/>
          </a:bodyPr>
          <a:lstStyle/>
          <a:p>
            <a:pPr algn="l">
              <a:lnSpc>
                <a:spcPct val="150000"/>
              </a:lnSpc>
              <a:spcAft>
                <a:spcPts val="600"/>
              </a:spcAft>
            </a:pPr>
            <a:r>
              <a:rPr lang="en-AU" sz="1600" b="1" dirty="0"/>
              <a:t>Nostalgia: </a:t>
            </a:r>
            <a:r>
              <a:rPr lang="en-AU" sz="1600" dirty="0"/>
              <a:t>feelings of happiness and sadness that come from remembering something from the past.</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166894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anim calcmode="lin" valueType="num">
                                      <p:cBhvr>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anim calcmode="lin" valueType="num">
                                      <p:cBhvr>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anim calcmode="lin" valueType="num">
                                      <p:cBhvr>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anim calcmode="lin" valueType="num">
                                      <p:cBhvr>
                                        <p:cTn id="4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anim calcmode="lin" valueType="num">
                                      <p:cBhvr>
                                        <p:cTn id="47" dur="500" fill="hold"/>
                                        <p:tgtEl>
                                          <p:spTgt spid="9"/>
                                        </p:tgtEl>
                                        <p:attrNameLst>
                                          <p:attrName>ppt_x</p:attrName>
                                        </p:attrNameLst>
                                      </p:cBhvr>
                                      <p:tavLst>
                                        <p:tav tm="0">
                                          <p:val>
                                            <p:strVal val="#ppt_x"/>
                                          </p:val>
                                        </p:tav>
                                        <p:tav tm="100000">
                                          <p:val>
                                            <p:strVal val="#ppt_x"/>
                                          </p:val>
                                        </p:tav>
                                      </p:tavLst>
                                    </p:anim>
                                    <p:anim calcmode="lin" valueType="num">
                                      <p:cBhvr>
                                        <p:cTn id="48"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The Echoing Green – </a:t>
            </a:r>
            <a:r>
              <a:rPr lang="en-AU" dirty="0"/>
              <a:t>Nouns and similes</a:t>
            </a:r>
            <a:endParaRPr lang="en-AU" dirty="0">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000" y="1618025"/>
            <a:ext cx="3264869" cy="4556199"/>
          </a:xfrm>
        </p:spPr>
        <p:txBody>
          <a:bodyPr vert="horz" lIns="0" tIns="0" rIns="0" bIns="0" rtlCol="0" anchor="t">
            <a:noAutofit/>
          </a:bodyPr>
          <a:lstStyle/>
          <a:p>
            <a:pPr>
              <a:lnSpc>
                <a:spcPct val="100000"/>
              </a:lnSpc>
            </a:pPr>
            <a:r>
              <a:rPr lang="en-AU" sz="1800" dirty="0">
                <a:latin typeface="+mn-lt"/>
                <a:cs typeface="Arial"/>
              </a:rPr>
              <a:t>Till the little ones, weary, </a:t>
            </a:r>
          </a:p>
          <a:p>
            <a:pPr>
              <a:lnSpc>
                <a:spcPct val="100000"/>
              </a:lnSpc>
            </a:pPr>
            <a:r>
              <a:rPr lang="en-AU" sz="1800" dirty="0">
                <a:latin typeface="+mn-lt"/>
              </a:rPr>
              <a:t>No more can be merry; </a:t>
            </a:r>
          </a:p>
          <a:p>
            <a:pPr>
              <a:lnSpc>
                <a:spcPct val="100000"/>
              </a:lnSpc>
            </a:pPr>
            <a:r>
              <a:rPr lang="en-AU" sz="1800" dirty="0">
                <a:latin typeface="+mn-lt"/>
                <a:cs typeface="Arial"/>
              </a:rPr>
              <a:t>The sun does descend, </a:t>
            </a:r>
          </a:p>
          <a:p>
            <a:pPr>
              <a:lnSpc>
                <a:spcPct val="100000"/>
              </a:lnSpc>
            </a:pPr>
            <a:r>
              <a:rPr lang="en-AU" sz="1800" dirty="0">
                <a:latin typeface="+mn-lt"/>
                <a:cs typeface="Arial"/>
              </a:rPr>
              <a:t>And our sports have an end. </a:t>
            </a:r>
          </a:p>
          <a:p>
            <a:pPr>
              <a:lnSpc>
                <a:spcPct val="100000"/>
              </a:lnSpc>
            </a:pPr>
            <a:r>
              <a:rPr lang="en-AU" sz="1800" dirty="0">
                <a:latin typeface="+mn-lt"/>
                <a:cs typeface="Arial"/>
              </a:rPr>
              <a:t>Round the laps of their </a:t>
            </a:r>
            <a:r>
              <a:rPr lang="en-AU" sz="1800" b="1" dirty="0">
                <a:highlight>
                  <a:srgbClr val="00FFFF"/>
                </a:highlight>
                <a:latin typeface="+mn-lt"/>
                <a:cs typeface="Arial"/>
              </a:rPr>
              <a:t>mothers</a:t>
            </a:r>
            <a:r>
              <a:rPr lang="en-AU" sz="1800" dirty="0">
                <a:latin typeface="+mn-lt"/>
                <a:cs typeface="Arial"/>
              </a:rPr>
              <a:t> </a:t>
            </a:r>
          </a:p>
          <a:p>
            <a:pPr>
              <a:lnSpc>
                <a:spcPct val="100000"/>
              </a:lnSpc>
            </a:pPr>
            <a:r>
              <a:rPr lang="en-AU" sz="1800" dirty="0">
                <a:latin typeface="+mn-lt"/>
                <a:cs typeface="Arial"/>
              </a:rPr>
              <a:t>Many </a:t>
            </a:r>
            <a:r>
              <a:rPr lang="en-AU" sz="1800" b="1" dirty="0">
                <a:highlight>
                  <a:srgbClr val="00FFFF"/>
                </a:highlight>
                <a:latin typeface="+mn-lt"/>
                <a:cs typeface="Arial"/>
              </a:rPr>
              <a:t>sisters</a:t>
            </a:r>
            <a:r>
              <a:rPr lang="en-AU" sz="1800" dirty="0">
                <a:latin typeface="+mn-lt"/>
                <a:cs typeface="Arial"/>
              </a:rPr>
              <a:t> and </a:t>
            </a:r>
            <a:r>
              <a:rPr lang="en-AU" sz="1800" b="1" dirty="0">
                <a:highlight>
                  <a:srgbClr val="00FFFF"/>
                </a:highlight>
                <a:latin typeface="+mn-lt"/>
                <a:cs typeface="Arial"/>
              </a:rPr>
              <a:t>brothers</a:t>
            </a:r>
            <a:r>
              <a:rPr lang="en-AU" sz="1800" dirty="0">
                <a:latin typeface="+mn-lt"/>
                <a:cs typeface="Arial"/>
              </a:rPr>
              <a:t>, </a:t>
            </a:r>
          </a:p>
          <a:p>
            <a:pPr>
              <a:lnSpc>
                <a:spcPct val="100000"/>
              </a:lnSpc>
            </a:pPr>
            <a:r>
              <a:rPr lang="en-AU" sz="1800" dirty="0">
                <a:latin typeface="+mn-lt"/>
                <a:cs typeface="Arial"/>
              </a:rPr>
              <a:t>Like birds in their nest, </a:t>
            </a:r>
          </a:p>
          <a:p>
            <a:pPr>
              <a:lnSpc>
                <a:spcPct val="100000"/>
              </a:lnSpc>
            </a:pPr>
            <a:r>
              <a:rPr lang="en-AU" sz="1800" dirty="0">
                <a:latin typeface="+mn-lt"/>
                <a:cs typeface="Arial"/>
              </a:rPr>
              <a:t>Are ready for rest, </a:t>
            </a:r>
          </a:p>
          <a:p>
            <a:pPr>
              <a:lnSpc>
                <a:spcPct val="100000"/>
              </a:lnSpc>
            </a:pPr>
            <a:r>
              <a:rPr lang="en-AU" sz="1800" dirty="0">
                <a:latin typeface="+mn-lt"/>
              </a:rPr>
              <a:t>And sport no more seen </a:t>
            </a:r>
          </a:p>
          <a:p>
            <a:pPr>
              <a:lnSpc>
                <a:spcPct val="100000"/>
              </a:lnSpc>
            </a:pPr>
            <a:r>
              <a:rPr lang="en-AU" sz="1800" dirty="0">
                <a:latin typeface="+mn-lt"/>
                <a:cs typeface="Arial"/>
              </a:rPr>
              <a:t>On the darkening Green.</a:t>
            </a:r>
          </a:p>
        </p:txBody>
      </p:sp>
      <p:sp>
        <p:nvSpPr>
          <p:cNvPr id="9" name="Rectangle 8">
            <a:extLst>
              <a:ext uri="{FF2B5EF4-FFF2-40B4-BE49-F238E27FC236}">
                <a16:creationId xmlns:a16="http://schemas.microsoft.com/office/drawing/2014/main" id="{28A4C8AD-9B45-6922-81C9-8E5DEBE4C221}"/>
              </a:ext>
            </a:extLst>
          </p:cNvPr>
          <p:cNvSpPr/>
          <p:nvPr/>
        </p:nvSpPr>
        <p:spPr>
          <a:xfrm>
            <a:off x="3862461" y="1537599"/>
            <a:ext cx="7969176" cy="1736767"/>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50000"/>
              </a:lnSpc>
              <a:spcAft>
                <a:spcPts val="600"/>
              </a:spcAft>
            </a:pPr>
            <a:r>
              <a:rPr lang="en-US" sz="1600" dirty="0">
                <a:solidFill>
                  <a:schemeClr val="bg1"/>
                </a:solidFill>
                <a:cs typeface="Arial"/>
              </a:rPr>
              <a:t>Blake uses </a:t>
            </a:r>
            <a:r>
              <a:rPr lang="en-US" sz="1600" b="1" i="1" dirty="0">
                <a:solidFill>
                  <a:schemeClr val="bg1"/>
                </a:solidFill>
                <a:cs typeface="Arial"/>
              </a:rPr>
              <a:t>nouns</a:t>
            </a:r>
            <a:r>
              <a:rPr lang="en-US" sz="1600" dirty="0">
                <a:solidFill>
                  <a:schemeClr val="bg1"/>
                </a:solidFill>
                <a:cs typeface="Arial"/>
              </a:rPr>
              <a:t> in this excerpt to highlight the familial bonds as people leave the community of the Green back to their own homes. The family roles of mothers and children, as well as ‘little ones’ and ‘old folk’ </a:t>
            </a:r>
            <a:r>
              <a:rPr lang="en-US" sz="1600" dirty="0" err="1">
                <a:solidFill>
                  <a:schemeClr val="bg1"/>
                </a:solidFill>
                <a:cs typeface="Arial"/>
              </a:rPr>
              <a:t>symbolise</a:t>
            </a:r>
            <a:r>
              <a:rPr lang="en-US" sz="1600" dirty="0">
                <a:solidFill>
                  <a:schemeClr val="bg1"/>
                </a:solidFill>
                <a:cs typeface="Arial"/>
              </a:rPr>
              <a:t> the communal nature and love for this natural space.</a:t>
            </a:r>
          </a:p>
        </p:txBody>
      </p:sp>
      <p:sp>
        <p:nvSpPr>
          <p:cNvPr id="5" name="Rectangle 4">
            <a:extLst>
              <a:ext uri="{FF2B5EF4-FFF2-40B4-BE49-F238E27FC236}">
                <a16:creationId xmlns:a16="http://schemas.microsoft.com/office/drawing/2014/main" id="{F3339258-7A31-E6BF-A676-AC0A4B884577}"/>
              </a:ext>
            </a:extLst>
          </p:cNvPr>
          <p:cNvSpPr/>
          <p:nvPr/>
        </p:nvSpPr>
        <p:spPr>
          <a:xfrm>
            <a:off x="3862461" y="3504206"/>
            <a:ext cx="7969176" cy="1154675"/>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Aft>
                <a:spcPts val="600"/>
              </a:spcAft>
            </a:pPr>
            <a:r>
              <a:rPr lang="en-US" sz="1600" dirty="0">
                <a:solidFill>
                  <a:schemeClr val="bg1"/>
                </a:solidFill>
                <a:cs typeface="Arial"/>
              </a:rPr>
              <a:t>Let’s not forget </a:t>
            </a:r>
            <a:r>
              <a:rPr lang="en-US" sz="1600" b="1" i="1" dirty="0">
                <a:solidFill>
                  <a:schemeClr val="bg1"/>
                </a:solidFill>
                <a:cs typeface="Arial"/>
              </a:rPr>
              <a:t>the power of imagery</a:t>
            </a:r>
            <a:r>
              <a:rPr lang="en-US" sz="1600" dirty="0">
                <a:solidFill>
                  <a:schemeClr val="bg1"/>
                </a:solidFill>
                <a:cs typeface="Arial"/>
              </a:rPr>
              <a:t>, which Blake has created throughout the entire poem. In this last excerpt, he revisits the </a:t>
            </a:r>
            <a:r>
              <a:rPr lang="en-US" sz="1600" b="1" i="1" dirty="0">
                <a:solidFill>
                  <a:schemeClr val="bg1"/>
                </a:solidFill>
                <a:cs typeface="Arial"/>
              </a:rPr>
              <a:t>natural imagery </a:t>
            </a:r>
            <a:r>
              <a:rPr lang="en-US" sz="1600" dirty="0">
                <a:solidFill>
                  <a:schemeClr val="bg1"/>
                </a:solidFill>
                <a:cs typeface="Arial"/>
              </a:rPr>
              <a:t>of the day’s end by drawing our attention to the sun setting and green darkening.</a:t>
            </a:r>
          </a:p>
        </p:txBody>
      </p:sp>
      <p:sp>
        <p:nvSpPr>
          <p:cNvPr id="11" name="Rectangle 10">
            <a:extLst>
              <a:ext uri="{FF2B5EF4-FFF2-40B4-BE49-F238E27FC236}">
                <a16:creationId xmlns:a16="http://schemas.microsoft.com/office/drawing/2014/main" id="{3BD63956-B8AB-0EF9-C2F1-E6C7FB9B4767}"/>
              </a:ext>
            </a:extLst>
          </p:cNvPr>
          <p:cNvSpPr/>
          <p:nvPr/>
        </p:nvSpPr>
        <p:spPr>
          <a:xfrm>
            <a:off x="3862461" y="4908415"/>
            <a:ext cx="7969176" cy="80040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50000"/>
              </a:lnSpc>
              <a:spcAft>
                <a:spcPts val="600"/>
              </a:spcAft>
            </a:pPr>
            <a:r>
              <a:rPr lang="en-US" sz="1600" dirty="0">
                <a:solidFill>
                  <a:schemeClr val="tx1"/>
                </a:solidFill>
              </a:rPr>
              <a:t>Can you spot the </a:t>
            </a:r>
            <a:r>
              <a:rPr lang="en-US" sz="1600" b="1" i="1" dirty="0">
                <a:solidFill>
                  <a:schemeClr val="tx1"/>
                </a:solidFill>
              </a:rPr>
              <a:t>simile</a:t>
            </a:r>
            <a:r>
              <a:rPr lang="en-US" sz="1600" dirty="0">
                <a:solidFill>
                  <a:schemeClr val="tx1"/>
                </a:solidFill>
              </a:rPr>
              <a:t> in this excerpt? Why is its use by Blake effective in shaping meaning in the poem? Annotate your copy of the poem with this information.</a:t>
            </a:r>
            <a:r>
              <a:rPr lang="en-US" sz="1600" b="1" dirty="0">
                <a:solidFill>
                  <a:schemeClr val="tx1"/>
                </a:solidFill>
              </a:rPr>
              <a:t> </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81072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Text annotations – ‘The Echoing Green’ – Blake – 8.1</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a:t>
            </a:r>
            <a:r>
              <a:rPr lang="en-AU" sz="1800" dirty="0">
                <a:effectLst/>
                <a:latin typeface="Arial" panose="020B0604020202020204" pitchFamily="34" charset="0"/>
                <a:ea typeface="Calibri" panose="020F0502020204030204" pitchFamily="34" charset="0"/>
              </a:rPr>
              <a:t> – </a:t>
            </a:r>
            <a:r>
              <a:rPr lang="en-AU" dirty="0">
                <a:latin typeface="+mj-lt"/>
              </a:rPr>
              <a:t>8.1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sz="1800" dirty="0">
                <a:effectLst/>
                <a:latin typeface="Arial" panose="020B0604020202020204" pitchFamily="34" charset="0"/>
                <a:ea typeface="Calibri" panose="020F0502020204030204" pitchFamily="34" charset="0"/>
              </a:rPr>
              <a:t>‘Knowing the rules to break the rules’ – Year 8, Term 1 ’</a:t>
            </a:r>
            <a:endParaRPr lang="en-AU" dirty="0"/>
          </a:p>
        </p:txBody>
      </p:sp>
      <p:pic>
        <p:nvPicPr>
          <p:cNvPr id="5" name="Picture Placeholder 4" descr="A group of kids playing with a ball in a park">
            <a:extLst>
              <a:ext uri="{FF2B5EF4-FFF2-40B4-BE49-F238E27FC236}">
                <a16:creationId xmlns:a16="http://schemas.microsoft.com/office/drawing/2014/main" id="{AF3E7EF7-1938-2CCD-EFB7-18FADFC6C7F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8000" y="0"/>
            <a:ext cx="5064000" cy="6320589"/>
          </a:xfrm>
        </p:spPr>
      </p:pic>
      <p:sp>
        <p:nvSpPr>
          <p:cNvPr id="7" name="Rectangle 1">
            <a:extLst>
              <a:ext uri="{FF2B5EF4-FFF2-40B4-BE49-F238E27FC236}">
                <a16:creationId xmlns:a16="http://schemas.microsoft.com/office/drawing/2014/main" id="{1EA44A40-BB4A-DF28-0489-22942BF59183}"/>
              </a:ext>
            </a:extLst>
          </p:cNvPr>
          <p:cNvSpPr>
            <a:spLocks noChangeArrowheads="1"/>
          </p:cNvSpPr>
          <p:nvPr/>
        </p:nvSpPr>
        <p:spPr bwMode="auto">
          <a:xfrm>
            <a:off x="7288421" y="6459952"/>
            <a:ext cx="42507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Arial" panose="020B0604020202020204" pitchFamily="34" charset="0"/>
              </a:rPr>
              <a:t>Photo by </a:t>
            </a:r>
            <a:r>
              <a:rPr kumimoji="0" lang="en-US" altLang="en-US" sz="1200" b="0" i="0" u="none" strike="noStrike" cap="none" normalizeH="0" baseline="0" dirty="0">
                <a:ln>
                  <a:noFill/>
                </a:ln>
                <a:solidFill>
                  <a:schemeClr val="accent2"/>
                </a:solidFill>
                <a:effectLst/>
                <a:latin typeface="Arial" panose="020B0604020202020204" pitchFamily="34" charset="0"/>
                <a:hlinkClick r:id="rId4">
                  <a:extLst>
                    <a:ext uri="{A12FA001-AC4F-418D-AE19-62706E023703}">
                      <ahyp:hlinkClr xmlns:ahyp="http://schemas.microsoft.com/office/drawing/2018/hyperlinkcolor" val="tx"/>
                    </a:ext>
                  </a:extLst>
                </a:hlinkClick>
              </a:rPr>
              <a:t>Robert Collins </a:t>
            </a:r>
            <a:r>
              <a:rPr kumimoji="0" lang="en-US" altLang="en-US" sz="1200" b="0" i="0" u="none" strike="noStrike" cap="none" normalizeH="0" baseline="0" dirty="0">
                <a:ln>
                  <a:noFill/>
                </a:ln>
                <a:effectLst/>
                <a:latin typeface="Arial" panose="020B0604020202020204" pitchFamily="34" charset="0"/>
              </a:rPr>
              <a:t>on </a:t>
            </a:r>
            <a:r>
              <a:rPr kumimoji="0" lang="en-US" altLang="en-US" sz="1200" b="0" i="0" u="none" strike="noStrike" cap="none" normalizeH="0" baseline="0" dirty="0">
                <a:ln>
                  <a:noFill/>
                </a:ln>
                <a:solidFill>
                  <a:schemeClr val="accent2"/>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kumimoji="0" lang="en-US" altLang="en-US" sz="1200" b="0" i="0" u="none" strike="noStrike" cap="none" normalizeH="0" baseline="0" dirty="0">
                <a:ln>
                  <a:noFill/>
                </a:ln>
                <a:effectLst/>
                <a:latin typeface="Arial" panose="020B0604020202020204" pitchFamily="34" charset="0"/>
              </a:rPr>
              <a:t> </a:t>
            </a:r>
          </a:p>
        </p:txBody>
      </p:sp>
    </p:spTree>
    <p:extLst>
      <p:ext uri="{BB962C8B-B14F-4D97-AF65-F5344CB8AC3E}">
        <p14:creationId xmlns:p14="http://schemas.microsoft.com/office/powerpoint/2010/main" val="382154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9" name="Content Placeholder 3">
            <a:extLst>
              <a:ext uri="{FF2B5EF4-FFF2-40B4-BE49-F238E27FC236}">
                <a16:creationId xmlns:a16="http://schemas.microsoft.com/office/drawing/2014/main" id="{F2505CC1-B6D0-38C6-4D41-7DE03F628817}"/>
              </a:ext>
            </a:extLst>
          </p:cNvPr>
          <p:cNvSpPr>
            <a:spLocks noGrp="1"/>
          </p:cNvSpPr>
          <p:nvPr>
            <p:ph idx="1"/>
          </p:nvPr>
        </p:nvSpPr>
        <p:spPr>
          <a:xfrm>
            <a:off x="360000" y="3360838"/>
            <a:ext cx="11070000" cy="3137161"/>
          </a:xfrm>
        </p:spPr>
        <p:txBody>
          <a:bodyPr/>
          <a:lstStyle/>
          <a:p>
            <a:pPr>
              <a:lnSpc>
                <a:spcPct val="100000"/>
              </a:lnSpc>
              <a:spcAft>
                <a:spcPts val="600"/>
              </a:spcAft>
            </a:pPr>
            <a:r>
              <a:rPr lang="en-AU" sz="1100" dirty="0"/>
              <a:t>English K-10 </a:t>
            </a:r>
            <a:r>
              <a:rPr lang="en-AU" sz="1100" dirty="0">
                <a:latin typeface="Public Sans Light" pitchFamily="2" charset="0"/>
              </a:rPr>
              <a:t>© </a:t>
            </a:r>
            <a:r>
              <a:rPr lang="en-AU" sz="1100" dirty="0"/>
              <a:t>Syllabus NSW Education Standards Authority (NESA) for and on behalf of the Crown in right of the State of New South Wales, 2022.</a:t>
            </a:r>
          </a:p>
          <a:p>
            <a:pPr>
              <a:lnSpc>
                <a:spcPct val="100000"/>
              </a:lnSpc>
              <a:spcAft>
                <a:spcPts val="600"/>
              </a:spcAft>
            </a:pPr>
            <a:r>
              <a:rPr lang="en-AU" sz="1100" dirty="0"/>
              <a:t>Australian Education Research Organisation (AERO) (2024a) </a:t>
            </a:r>
            <a:r>
              <a:rPr lang="en-AU" sz="1100" dirty="0">
                <a:hlinkClick r:id="rId6"/>
              </a:rPr>
              <a:t>Explain learning objectives</a:t>
            </a:r>
            <a:r>
              <a:rPr lang="en-AU" sz="1100" dirty="0"/>
              <a:t>, AERO, accessed 16 April 2024.</a:t>
            </a:r>
          </a:p>
          <a:p>
            <a:pPr>
              <a:lnSpc>
                <a:spcPct val="100000"/>
              </a:lnSpc>
              <a:spcAft>
                <a:spcPts val="600"/>
              </a:spcAft>
            </a:pPr>
            <a:r>
              <a:rPr lang="en-AU" sz="1100" dirty="0"/>
              <a:t>AERO (Australian Education Research Organisation) (2024b) </a:t>
            </a:r>
            <a:r>
              <a:rPr lang="en-AU" sz="1100" dirty="0">
                <a:hlinkClick r:id="rId7"/>
              </a:rPr>
              <a:t>Why explicit instruction works</a:t>
            </a:r>
            <a:r>
              <a:rPr lang="en-AU" sz="1100" dirty="0"/>
              <a:t>, AERO website, accessed 16 April 2024.</a:t>
            </a:r>
          </a:p>
          <a:p>
            <a:pPr>
              <a:lnSpc>
                <a:spcPct val="100000"/>
              </a:lnSpc>
              <a:spcAft>
                <a:spcPts val="600"/>
              </a:spcAft>
            </a:pPr>
            <a:r>
              <a:rPr lang="en-AU" sz="1100" dirty="0"/>
              <a:t>Black P and Wiliam D (2018) ‘</a:t>
            </a:r>
            <a:r>
              <a:rPr lang="en-AU" sz="1100" dirty="0">
                <a:hlinkClick r:id="rId8"/>
              </a:rPr>
              <a:t>Classroom assessment and pedagogy</a:t>
            </a:r>
            <a:r>
              <a:rPr lang="en-AU" sz="1100" dirty="0"/>
              <a:t>’, Assessment in Education Principles Policy and Practice, 25(1):1–25.</a:t>
            </a:r>
          </a:p>
          <a:p>
            <a:pPr>
              <a:lnSpc>
                <a:spcPct val="100000"/>
              </a:lnSpc>
              <a:spcAft>
                <a:spcPts val="600"/>
              </a:spcAft>
            </a:pPr>
            <a:r>
              <a:rPr lang="en-AU" sz="1100" dirty="0"/>
              <a:t>CESE (Centre for Education Statistics and Evaluation) (2017) </a:t>
            </a:r>
            <a:r>
              <a:rPr lang="en-AU" sz="1100" dirty="0">
                <a:hlinkClick r:id="rId9"/>
              </a:rPr>
              <a:t>Cognitive load theory: Research that teachers really need to understand</a:t>
            </a:r>
            <a:r>
              <a:rPr lang="en-AU" sz="1100" dirty="0"/>
              <a:t>, NSW Department of Education, accessed 16 April 2024.</a:t>
            </a:r>
          </a:p>
          <a:p>
            <a:pPr>
              <a:lnSpc>
                <a:spcPct val="100000"/>
              </a:lnSpc>
              <a:spcAft>
                <a:spcPts val="600"/>
              </a:spcAft>
            </a:pPr>
            <a:r>
              <a:rPr lang="en-AU" sz="1100" dirty="0"/>
              <a:t>Clarke S (2014) Outstanding formative assessment: culture and practice, Hodder Education, Great Britain.</a:t>
            </a:r>
          </a:p>
          <a:p>
            <a:pPr>
              <a:lnSpc>
                <a:spcPct val="100000"/>
              </a:lnSpc>
              <a:spcAft>
                <a:spcPts val="600"/>
              </a:spcAft>
            </a:pPr>
            <a:r>
              <a:rPr lang="en-AU" sz="1100" dirty="0"/>
              <a:t>Clarke S, Timperley H, Hattie J (2003) Unlocking formative assessment: Practical strategies for enhancing students’ learning in the primary and intermediate classroom, Hodder Moa Beckett, Auckland NZ, 2003.</a:t>
            </a:r>
          </a:p>
          <a:p>
            <a:pPr>
              <a:lnSpc>
                <a:spcPct val="100000"/>
              </a:lnSpc>
              <a:spcAft>
                <a:spcPts val="600"/>
              </a:spcAft>
            </a:pPr>
            <a:r>
              <a:rPr lang="en-AU" sz="1100" dirty="0"/>
              <a:t>Griffin P (2018) Assessment for teaching, Cambridge University Press. </a:t>
            </a:r>
          </a:p>
          <a:p>
            <a:pPr>
              <a:lnSpc>
                <a:spcPct val="100000"/>
              </a:lnSpc>
              <a:spcAft>
                <a:spcPts val="600"/>
              </a:spcAft>
            </a:pPr>
            <a:r>
              <a:rPr lang="en-AU" sz="1100" dirty="0"/>
              <a:t>State of New South Wales (Department of Education) (2024.) </a:t>
            </a:r>
            <a:r>
              <a:rPr lang="en-AU" sz="1100" dirty="0">
                <a:hlinkClick r:id="rId10"/>
              </a:rPr>
              <a:t>Explicit teaching strategies</a:t>
            </a:r>
            <a:r>
              <a:rPr lang="en-AU" sz="1100" dirty="0"/>
              <a:t>, NSW Department of Education website, accessed 5 April 2024. </a:t>
            </a:r>
          </a:p>
          <a:p>
            <a:pPr>
              <a:lnSpc>
                <a:spcPct val="100000"/>
              </a:lnSpc>
              <a:spcAft>
                <a:spcPts val="600"/>
              </a:spcAft>
            </a:pPr>
            <a:r>
              <a:rPr lang="en-AU" sz="1100" dirty="0"/>
              <a:t>State of New South Wales (Department of Education) (2024) the </a:t>
            </a:r>
            <a:r>
              <a:rPr lang="en-AU" sz="1100" dirty="0">
                <a:hlinkClick r:id="rId11"/>
              </a:rPr>
              <a:t>Explicit teaching – Driving learning and engagement</a:t>
            </a:r>
            <a:r>
              <a:rPr lang="en-AU" sz="1100" dirty="0"/>
              <a:t>, Centre for Education Statistics and Evaluation website, accessed 5 April 2024. </a:t>
            </a:r>
          </a:p>
          <a:p>
            <a:pPr>
              <a:lnSpc>
                <a:spcPct val="100000"/>
              </a:lnSpc>
              <a:spcAft>
                <a:spcPts val="600"/>
              </a:spcAft>
            </a:pPr>
            <a:r>
              <a:rPr lang="en-AU" sz="1100" dirty="0"/>
              <a:t>State of New South Wales (Department of Education) (n.d.) </a:t>
            </a:r>
            <a:r>
              <a:rPr lang="en-AU" sz="1100" dirty="0">
                <a:hlinkClick r:id="rId12"/>
              </a:rPr>
              <a:t>Digital Learning Selector</a:t>
            </a:r>
            <a:r>
              <a:rPr lang="en-AU" sz="1100" dirty="0"/>
              <a:t>, NSW Department of Education website, accessed 5 April 2024. </a:t>
            </a:r>
          </a:p>
          <a:p>
            <a:pPr>
              <a:lnSpc>
                <a:spcPct val="100000"/>
              </a:lnSpc>
              <a:spcAft>
                <a:spcPts val="600"/>
              </a:spcAft>
            </a:pPr>
            <a:r>
              <a:rPr lang="en-AU" sz="1100" dirty="0"/>
              <a:t>Wiliam D (2014) ‘</a:t>
            </a:r>
            <a:r>
              <a:rPr lang="en-AU" sz="1100" dirty="0">
                <a:hlinkClick r:id="rId13"/>
              </a:rPr>
              <a:t>The right questions, the right way </a:t>
            </a:r>
            <a:r>
              <a:rPr lang="en-AU" sz="1100" dirty="0"/>
              <a:t>’, Educational Leadership, 71(6).</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6" name="Text Placeholder 6">
            <a:extLst>
              <a:ext uri="{FF2B5EF4-FFF2-40B4-BE49-F238E27FC236}">
                <a16:creationId xmlns:a16="http://schemas.microsoft.com/office/drawing/2014/main" id="{415F65F9-E820-31AF-5D6E-7E92F2655FD4}"/>
              </a:ext>
            </a:extLst>
          </p:cNvPr>
          <p:cNvSpPr>
            <a:spLocks noGrp="1"/>
          </p:cNvSpPr>
          <p:nvPr>
            <p:ph type="body" sz="quarter" idx="18"/>
          </p:nvPr>
        </p:nvSpPr>
        <p:spPr>
          <a:xfrm>
            <a:off x="360000" y="981264"/>
            <a:ext cx="10080000" cy="310015"/>
          </a:xfrm>
        </p:spPr>
        <p:txBody>
          <a:bodyPr/>
          <a:lstStyle/>
          <a:p>
            <a:r>
              <a:rPr lang="en-AU" dirty="0">
                <a:latin typeface="+mj-lt"/>
              </a:rPr>
              <a:t>© State of New South Wales (Department of Education), 2025</a:t>
            </a:r>
          </a:p>
        </p:txBody>
      </p:sp>
      <p:sp>
        <p:nvSpPr>
          <p:cNvPr id="9" name="TextBox 8">
            <a:extLst>
              <a:ext uri="{FF2B5EF4-FFF2-40B4-BE49-F238E27FC236}">
                <a16:creationId xmlns:a16="http://schemas.microsoft.com/office/drawing/2014/main" id="{EFFB9FAB-3B1F-F3A7-B2B3-1038C4A89F6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96AA-1610-0ACE-1EFF-2370E636240D}"/>
              </a:ext>
            </a:extLst>
          </p:cNvPr>
          <p:cNvSpPr>
            <a:spLocks noGrp="1"/>
          </p:cNvSpPr>
          <p:nvPr>
            <p:ph type="title"/>
          </p:nvPr>
        </p:nvSpPr>
        <p:spPr/>
        <p:txBody>
          <a:bodyPr/>
          <a:lstStyle/>
          <a:p>
            <a:r>
              <a:rPr lang="en-US" dirty="0" err="1">
                <a:latin typeface="Arial"/>
                <a:cs typeface="Arial"/>
              </a:rPr>
              <a:t>Licence</a:t>
            </a:r>
            <a:r>
              <a:rPr lang="en-US">
                <a:latin typeface="Arial"/>
                <a:cs typeface="Arial"/>
              </a:rPr>
              <a:t> agreement details </a:t>
            </a:r>
            <a:endParaRPr lang="en-US"/>
          </a:p>
        </p:txBody>
      </p:sp>
      <p:sp>
        <p:nvSpPr>
          <p:cNvPr id="4" name="Text Placeholder 3">
            <a:extLst>
              <a:ext uri="{FF2B5EF4-FFF2-40B4-BE49-F238E27FC236}">
                <a16:creationId xmlns:a16="http://schemas.microsoft.com/office/drawing/2014/main" id="{F49DCE32-3DA5-47EE-0438-E458FEBF6A43}"/>
              </a:ext>
            </a:extLst>
          </p:cNvPr>
          <p:cNvSpPr>
            <a:spLocks noGrp="1"/>
          </p:cNvSpPr>
          <p:nvPr>
            <p:ph type="body" sz="quarter" idx="18"/>
          </p:nvPr>
        </p:nvSpPr>
        <p:spPr/>
        <p:txBody>
          <a:bodyPr/>
          <a:lstStyle/>
          <a:p>
            <a:r>
              <a:rPr lang="en-US" dirty="0"/>
              <a:t>Core text 4 – poem</a:t>
            </a:r>
          </a:p>
        </p:txBody>
      </p:sp>
      <p:sp>
        <p:nvSpPr>
          <p:cNvPr id="3" name="Text Placeholder 2">
            <a:extLst>
              <a:ext uri="{FF2B5EF4-FFF2-40B4-BE49-F238E27FC236}">
                <a16:creationId xmlns:a16="http://schemas.microsoft.com/office/drawing/2014/main" id="{375D3EE6-68A4-0B4D-9A99-958A70722F0F}"/>
              </a:ext>
            </a:extLst>
          </p:cNvPr>
          <p:cNvSpPr>
            <a:spLocks noGrp="1"/>
          </p:cNvSpPr>
          <p:nvPr>
            <p:ph type="body" sz="quarter" idx="17"/>
          </p:nvPr>
        </p:nvSpPr>
        <p:spPr/>
        <p:txBody>
          <a:bodyPr/>
          <a:lstStyle/>
          <a:p>
            <a:r>
              <a:rPr lang="en-AU" dirty="0"/>
              <a:t>‘The Echoing Green’ by William Blake (1789), from </a:t>
            </a:r>
            <a:r>
              <a:rPr lang="en-AU" i="1" dirty="0"/>
              <a:t>Songs of Innocence</a:t>
            </a:r>
          </a:p>
          <a:p>
            <a:r>
              <a:rPr lang="en-AU" dirty="0"/>
              <a:t>A version of this is available at Project Gutenberg. This work is in the public domain.</a:t>
            </a:r>
          </a:p>
          <a:p>
            <a:endParaRPr lang="en-US" dirty="0"/>
          </a:p>
        </p:txBody>
      </p:sp>
    </p:spTree>
    <p:extLst>
      <p:ext uri="{BB962C8B-B14F-4D97-AF65-F5344CB8AC3E}">
        <p14:creationId xmlns:p14="http://schemas.microsoft.com/office/powerpoint/2010/main" val="23167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00ED2-147B-B9C5-340E-A88F4A0C95FB}"/>
              </a:ext>
            </a:extLst>
          </p:cNvPr>
          <p:cNvSpPr>
            <a:spLocks noGrp="1"/>
          </p:cNvSpPr>
          <p:nvPr>
            <p:ph type="title"/>
          </p:nvPr>
        </p:nvSpPr>
        <p:spPr/>
        <p:txBody>
          <a:bodyPr/>
          <a:lstStyle/>
          <a:p>
            <a:r>
              <a:rPr lang="en-US">
                <a:latin typeface="Arial"/>
                <a:cs typeface="Arial"/>
              </a:rPr>
              <a:t>Text complexity details </a:t>
            </a:r>
            <a:endParaRPr lang="en-US"/>
          </a:p>
        </p:txBody>
      </p:sp>
      <p:sp>
        <p:nvSpPr>
          <p:cNvPr id="5" name="Text Placeholder 4">
            <a:extLst>
              <a:ext uri="{FF2B5EF4-FFF2-40B4-BE49-F238E27FC236}">
                <a16:creationId xmlns:a16="http://schemas.microsoft.com/office/drawing/2014/main" id="{873CBF2D-6223-B71B-961E-35EC039C9C9D}"/>
              </a:ext>
            </a:extLst>
          </p:cNvPr>
          <p:cNvSpPr>
            <a:spLocks noGrp="1"/>
          </p:cNvSpPr>
          <p:nvPr>
            <p:ph type="body" sz="quarter" idx="17"/>
          </p:nvPr>
        </p:nvSpPr>
        <p:spPr/>
        <p:txBody>
          <a:bodyPr/>
          <a:lstStyle/>
          <a:p>
            <a:r>
              <a:rPr lang="en-AU" dirty="0"/>
              <a:t>This poem contains a range of markers which align to the complex level of the Text complexity scale as per the National Literacy Learning Progression (NLLP) (V3) in that it provides students opportunities to engage with a poetic text with complex levels of meaning or subtlety. It contains </a:t>
            </a:r>
            <a:r>
              <a:rPr lang="en-AU" dirty="0">
                <a:solidFill>
                  <a:srgbClr val="FF0000"/>
                </a:solidFill>
              </a:rPr>
              <a:t>multi-clause sentences </a:t>
            </a:r>
            <a:r>
              <a:rPr lang="en-AU" dirty="0"/>
              <a:t>with </a:t>
            </a:r>
            <a:r>
              <a:rPr lang="en-AU" dirty="0">
                <a:solidFill>
                  <a:srgbClr val="FF0000"/>
                </a:solidFill>
              </a:rPr>
              <a:t>varying syntax structures</a:t>
            </a:r>
            <a:r>
              <a:rPr lang="en-AU" dirty="0"/>
              <a:t>, </a:t>
            </a:r>
            <a:r>
              <a:rPr lang="en-AU" dirty="0">
                <a:solidFill>
                  <a:srgbClr val="FF0000"/>
                </a:solidFill>
              </a:rPr>
              <a:t>non-literal descriptive details</a:t>
            </a:r>
            <a:r>
              <a:rPr lang="en-AU" dirty="0"/>
              <a:t>, and </a:t>
            </a:r>
            <a:r>
              <a:rPr lang="en-AU" dirty="0">
                <a:solidFill>
                  <a:srgbClr val="FF0000"/>
                </a:solidFill>
              </a:rPr>
              <a:t>context specific symbolism.</a:t>
            </a:r>
          </a:p>
          <a:p>
            <a:r>
              <a:rPr lang="en-AU" dirty="0"/>
              <a:t>This text helps meet the text requirements for English 7–10 as it contributes to a collection of poetry, and forms part of a range of fiction and non-fiction texts that are widely regarded as quality literature.</a:t>
            </a:r>
            <a:endParaRPr lang="en-US" dirty="0"/>
          </a:p>
        </p:txBody>
      </p:sp>
      <p:sp>
        <p:nvSpPr>
          <p:cNvPr id="2" name="Slide Number Placeholder 1">
            <a:extLst>
              <a:ext uri="{FF2B5EF4-FFF2-40B4-BE49-F238E27FC236}">
                <a16:creationId xmlns:a16="http://schemas.microsoft.com/office/drawing/2014/main" id="{C740B4FE-7E3F-4CE8-5337-D645B4213D6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34440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Lst>
          </p:cNvPr>
          <p:cNvSpPr>
            <a:spLocks noGrp="1"/>
          </p:cNvSpPr>
          <p:nvPr>
            <p:ph type="ctrTitle"/>
          </p:nvPr>
        </p:nvSpPr>
        <p:spPr/>
        <p:txBody>
          <a:bodyPr/>
          <a:lstStyle/>
          <a:p>
            <a:r>
              <a:rPr lang="en-AU"/>
              <a:t>Sharing learning intentions and success criteria</a:t>
            </a:r>
          </a:p>
        </p:txBody>
      </p:sp>
      <p:sp>
        <p:nvSpPr>
          <p:cNvPr id="6" name="Slide Number Placeholder 5">
            <a:extLst>
              <a:ext uri="{FF2B5EF4-FFF2-40B4-BE49-F238E27FC236}">
                <a16:creationId xmlns:a16="http://schemas.microsoft.com/office/drawing/2014/main" id="{DB153694-4588-7CE1-39DD-DC343B592C7E}"/>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1985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0362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We are learning to</a:t>
            </a:r>
            <a:r>
              <a:rPr lang="en-AU" sz="1800" b="1" dirty="0">
                <a:solidFill>
                  <a:schemeClr val="accent1"/>
                </a:solidFill>
                <a:latin typeface="+mj-lt"/>
                <a:ea typeface="+mn-lt"/>
                <a:cs typeface="Arial" panose="020B0604020202020204" pitchFamily="34" charset="0"/>
              </a:rPr>
              <a:t>:</a:t>
            </a:r>
          </a:p>
          <a:p>
            <a:pPr marL="342900" indent="-342900">
              <a:lnSpc>
                <a:spcPct val="150000"/>
              </a:lnSpc>
              <a:buFont typeface="Arial" panose="020B0604020202020204" pitchFamily="34" charset="0"/>
              <a:buChar char="•"/>
            </a:pPr>
            <a:r>
              <a:rPr lang="en-AU" sz="1800" dirty="0">
                <a:cs typeface="Arial" panose="020B0604020202020204" pitchFamily="34" charset="0"/>
              </a:rPr>
              <a:t>understand the context, form and literary value of a Romantic poem</a:t>
            </a:r>
          </a:p>
          <a:p>
            <a:pPr marL="342900" indent="-342900">
              <a:lnSpc>
                <a:spcPct val="150000"/>
              </a:lnSpc>
              <a:buFont typeface="Arial" panose="020B0604020202020204" pitchFamily="34" charset="0"/>
              <a:buChar char="•"/>
            </a:pPr>
            <a:r>
              <a:rPr lang="en-AU" sz="1800" dirty="0">
                <a:cs typeface="Arial" panose="020B0604020202020204" pitchFamily="34" charset="0"/>
              </a:rPr>
              <a:t>develop their researching, analysing and poetry annotation skills</a:t>
            </a:r>
          </a:p>
          <a:p>
            <a:pPr marL="342900" indent="-342900">
              <a:lnSpc>
                <a:spcPct val="150000"/>
              </a:lnSpc>
              <a:buFont typeface="Arial" panose="020B0604020202020204" pitchFamily="34" charset="0"/>
              <a:buChar char="•"/>
            </a:pPr>
            <a:r>
              <a:rPr lang="en-AU" sz="1800" dirty="0">
                <a:cs typeface="Arial" panose="020B0604020202020204" pitchFamily="34" charset="0"/>
              </a:rPr>
              <a:t>be able to explain the conventions within a Romantic poem</a:t>
            </a:r>
          </a:p>
          <a:p>
            <a:pPr marL="342900" indent="-342900">
              <a:lnSpc>
                <a:spcPct val="150000"/>
              </a:lnSpc>
              <a:buFont typeface="Arial" panose="020B0604020202020204" pitchFamily="34" charset="0"/>
              <a:buChar char="•"/>
            </a:pPr>
            <a:r>
              <a:rPr lang="en-AU" sz="1800" dirty="0">
                <a:cs typeface="Arial" panose="020B0604020202020204" pitchFamily="34" charset="0"/>
              </a:rPr>
              <a:t>be able to follow the conventions to experiment with writing a Romantic poem.</a:t>
            </a:r>
          </a:p>
          <a:p>
            <a:pPr>
              <a:lnSpc>
                <a:spcPct val="150000"/>
              </a:lnSpc>
            </a:pPr>
            <a:endParaRPr lang="en-AU" sz="1800" dirty="0">
              <a:latin typeface="Arial" panose="020B0604020202020204" pitchFamily="34" charset="0"/>
              <a:cs typeface="Arial" panose="020B0604020202020204" pitchFamily="34" charset="0"/>
            </a:endParaRPr>
          </a:p>
          <a:p>
            <a:pPr>
              <a:lnSpc>
                <a:spcPct val="150000"/>
              </a:lnSpc>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1800" dirty="0">
                <a:cs typeface="Arial" panose="020B0604020202020204" pitchFamily="34" charset="0"/>
              </a:rPr>
              <a:t>[classroom teacher to insert co-constructed success criteria]</a:t>
            </a:r>
            <a:endParaRPr lang="en-US" sz="1800" dirty="0">
              <a:cs typeface="Arial" panose="020B0604020202020204" pitchFamily="34" charset="0"/>
            </a:endParaRPr>
          </a:p>
          <a:p>
            <a:pPr marL="342900" indent="-342900">
              <a:lnSpc>
                <a:spcPct val="150000"/>
              </a:lnSpc>
              <a:buFont typeface="Arial"/>
              <a:buChar char="•"/>
            </a:pPr>
            <a:r>
              <a:rPr lang="en-AU" sz="1800" dirty="0">
                <a:ea typeface="+mn-lt"/>
                <a:cs typeface="Arial" panose="020B0604020202020204" pitchFamily="34" charset="0"/>
              </a:rPr>
              <a:t>[classroom teacher to insert co-constructed success criteria]</a:t>
            </a:r>
            <a:endParaRPr lang="en-US" sz="1800" dirty="0">
              <a:ea typeface="+mn-lt"/>
              <a:cs typeface="Arial" panose="020B0604020202020204" pitchFamily="34" charset="0"/>
            </a:endParaRPr>
          </a:p>
          <a:p>
            <a:pPr marL="342900" indent="-342900">
              <a:lnSpc>
                <a:spcPct val="150000"/>
              </a:lnSpc>
              <a:buFont typeface="Arial"/>
              <a:buChar char="•"/>
            </a:pPr>
            <a:r>
              <a:rPr lang="en-AU" sz="1800" dirty="0">
                <a:ea typeface="+mn-lt"/>
                <a:cs typeface="Arial" panose="020B0604020202020204" pitchFamily="34" charset="0"/>
              </a:rPr>
              <a:t>[classroom teacher to insert co-constructed success criteria].</a:t>
            </a:r>
            <a:endParaRPr lang="en-AU"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49734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Arial"/>
                <a:cs typeface="Arial"/>
              </a:rPr>
              <a:t>Language and vocabulary</a:t>
            </a:r>
            <a:endParaRPr lang="en-AU" dirty="0"/>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47468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The Echoing Green – </a:t>
            </a:r>
            <a:r>
              <a:rPr lang="en-AU" dirty="0"/>
              <a:t>Metalanguage</a:t>
            </a:r>
            <a:br>
              <a:rPr lang="en-AU" dirty="0"/>
            </a:br>
            <a:endParaRPr lang="en-AU" dirty="0">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2" y="1497013"/>
            <a:ext cx="11483635" cy="5000987"/>
          </a:xfrm>
        </p:spPr>
        <p:txBody>
          <a:bodyPr numCol="2" spcCol="900000"/>
          <a:lstStyle/>
          <a:p>
            <a:pPr>
              <a:spcAft>
                <a:spcPts val="0"/>
              </a:spcAft>
            </a:pPr>
            <a:r>
              <a:rPr lang="en-AU" sz="1600" b="1" dirty="0"/>
              <a:t>Natural imagery: </a:t>
            </a:r>
            <a:r>
              <a:rPr lang="en-AU" sz="1600" dirty="0"/>
              <a:t>descriptive language that uses elements from nature, such as plants, animals, </a:t>
            </a:r>
            <a:br>
              <a:rPr lang="en-AU" sz="1600" dirty="0"/>
            </a:br>
            <a:r>
              <a:rPr lang="en-AU" sz="1600" dirty="0"/>
              <a:t>and landscapes, to create pictures or feelings in the reader’s mind.</a:t>
            </a:r>
          </a:p>
          <a:p>
            <a:pPr>
              <a:spcAft>
                <a:spcPts val="0"/>
              </a:spcAft>
            </a:pPr>
            <a:r>
              <a:rPr lang="en-AU" sz="1600" b="1" dirty="0"/>
              <a:t>Alliteration: </a:t>
            </a:r>
            <a:r>
              <a:rPr lang="en-AU" sz="1600" dirty="0"/>
              <a:t>the repetition of the same consonant sound at the beginning of closely connected words to create a rhythmic or emphasised effect.</a:t>
            </a:r>
          </a:p>
          <a:p>
            <a:pPr>
              <a:spcAft>
                <a:spcPts val="0"/>
              </a:spcAft>
            </a:pPr>
            <a:r>
              <a:rPr lang="en-AU" sz="1600" b="1" dirty="0"/>
              <a:t>Emotive language: </a:t>
            </a:r>
            <a:r>
              <a:rPr lang="en-AU" sz="1600" dirty="0"/>
              <a:t>words or phrases that are used to evoke strong feelings or emotional responses from the reader.</a:t>
            </a:r>
          </a:p>
          <a:p>
            <a:pPr>
              <a:spcAft>
                <a:spcPts val="0"/>
              </a:spcAft>
            </a:pPr>
            <a:r>
              <a:rPr lang="en-AU" sz="1600" b="1" dirty="0"/>
              <a:t>Sensory language: </a:t>
            </a:r>
            <a:r>
              <a:rPr lang="en-AU" sz="1600" dirty="0"/>
              <a:t>descriptive language that appeals to the five senses (sight, sound, smell, taste, touch) to make a text more vivid and engaging.</a:t>
            </a:r>
          </a:p>
          <a:p>
            <a:pPr>
              <a:spcAft>
                <a:spcPts val="0"/>
              </a:spcAft>
            </a:pPr>
            <a:r>
              <a:rPr lang="en-AU" sz="1600" b="1" dirty="0"/>
              <a:t>Symbolism: </a:t>
            </a:r>
            <a:r>
              <a:rPr lang="en-AU" sz="1600" dirty="0"/>
              <a:t>the use of objects, characters, or actions to represent deeper meanings or ideas beyond their literal sense.</a:t>
            </a:r>
          </a:p>
          <a:p>
            <a:pPr>
              <a:spcAft>
                <a:spcPts val="0"/>
              </a:spcAft>
            </a:pPr>
            <a:r>
              <a:rPr lang="en-AU" sz="1600" b="1" dirty="0"/>
              <a:t>Contrast: </a:t>
            </a:r>
            <a:r>
              <a:rPr lang="en-AU" sz="1600" dirty="0"/>
              <a:t>the use of opposing or different ideas, images, or words to highlight differences and create emphasis.</a:t>
            </a:r>
          </a:p>
          <a:p>
            <a:pPr>
              <a:spcAft>
                <a:spcPts val="0"/>
              </a:spcAft>
            </a:pPr>
            <a:r>
              <a:rPr lang="en-AU" sz="1600" b="1" dirty="0"/>
              <a:t>Simile: </a:t>
            </a:r>
            <a:r>
              <a:rPr lang="en-AU" sz="1600" dirty="0"/>
              <a:t>a way of describing something by comparing it to something else using ‘like’ or ‘as’ to suggest a similarity.</a:t>
            </a:r>
          </a:p>
          <a:p>
            <a:pPr>
              <a:spcAft>
                <a:spcPts val="0"/>
              </a:spcAft>
            </a:pPr>
            <a:r>
              <a:rPr lang="en-AU" sz="1600" b="1" dirty="0"/>
              <a:t>Rhyme scheme: </a:t>
            </a:r>
            <a:r>
              <a:rPr lang="en-AU" sz="1600" dirty="0"/>
              <a:t>the pattern of rhymes at the end of lines in a poem, often identified using letters to show which lines rhyme (e.g., ABAB).</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2729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9B3B9-DFE6-98A7-45C0-1F6E28AB79D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E24A5CE-2F88-2E55-604C-DF09FB941549}"/>
              </a:ext>
            </a:extLst>
          </p:cNvPr>
          <p:cNvSpPr>
            <a:spLocks noGrp="1"/>
          </p:cNvSpPr>
          <p:nvPr>
            <p:ph type="title"/>
          </p:nvPr>
        </p:nvSpPr>
        <p:spPr>
          <a:xfrm>
            <a:off x="360000" y="360000"/>
            <a:ext cx="11483998" cy="545601"/>
          </a:xfrm>
        </p:spPr>
        <p:txBody>
          <a:bodyPr/>
          <a:lstStyle/>
          <a:p>
            <a:r>
              <a:rPr lang="en-AU" dirty="0"/>
              <a:t>The Echoing Green – Vocabulary</a:t>
            </a:r>
            <a:endParaRPr lang="en-AU" dirty="0">
              <a:latin typeface="+mj-lt"/>
            </a:endParaRPr>
          </a:p>
        </p:txBody>
      </p:sp>
      <p:sp>
        <p:nvSpPr>
          <p:cNvPr id="8" name="Content Placeholder 7">
            <a:extLst>
              <a:ext uri="{FF2B5EF4-FFF2-40B4-BE49-F238E27FC236}">
                <a16:creationId xmlns:a16="http://schemas.microsoft.com/office/drawing/2014/main" id="{63E9AB21-6495-D2BD-2897-69A99FD6F023}"/>
              </a:ext>
            </a:extLst>
          </p:cNvPr>
          <p:cNvSpPr>
            <a:spLocks noGrp="1"/>
          </p:cNvSpPr>
          <p:nvPr>
            <p:ph sz="quarter" idx="19"/>
          </p:nvPr>
        </p:nvSpPr>
        <p:spPr>
          <a:xfrm>
            <a:off x="360362" y="1497014"/>
            <a:ext cx="11483635" cy="4693722"/>
          </a:xfrm>
        </p:spPr>
        <p:txBody>
          <a:bodyPr numCol="2" spcCol="900000"/>
          <a:lstStyle/>
          <a:p>
            <a:pPr>
              <a:spcAft>
                <a:spcPts val="600"/>
              </a:spcAft>
            </a:pPr>
            <a:r>
              <a:rPr lang="en-AU" sz="1600" b="1" dirty="0"/>
              <a:t>Arise</a:t>
            </a:r>
            <a:r>
              <a:rPr lang="en-AU" sz="1600" dirty="0"/>
              <a:t>: Rise.</a:t>
            </a:r>
          </a:p>
          <a:p>
            <a:pPr>
              <a:spcAft>
                <a:spcPts val="600"/>
              </a:spcAft>
            </a:pPr>
            <a:r>
              <a:rPr lang="en-AU" sz="1600" b="1" dirty="0"/>
              <a:t>Make the happy skies</a:t>
            </a:r>
            <a:r>
              <a:rPr lang="en-AU" sz="1600" dirty="0"/>
              <a:t>: the skies are happy to see the sun and the start of the day.</a:t>
            </a:r>
          </a:p>
          <a:p>
            <a:pPr>
              <a:spcAft>
                <a:spcPts val="600"/>
              </a:spcAft>
            </a:pPr>
            <a:r>
              <a:rPr lang="en-AU" sz="1600" b="1" dirty="0"/>
              <a:t>Our sports shall be seen</a:t>
            </a:r>
            <a:r>
              <a:rPr lang="en-AU" sz="1600" dirty="0"/>
              <a:t>: people see / watch children playing on the green.</a:t>
            </a:r>
          </a:p>
          <a:p>
            <a:pPr>
              <a:spcAft>
                <a:spcPts val="600"/>
              </a:spcAft>
            </a:pPr>
            <a:r>
              <a:rPr lang="en-AU" sz="1600" b="1" dirty="0"/>
              <a:t>Echoing Green</a:t>
            </a:r>
            <a:r>
              <a:rPr lang="en-AU" sz="1600" dirty="0"/>
              <a:t>: a village common space where children gather to play and people gather to relax.</a:t>
            </a:r>
          </a:p>
          <a:p>
            <a:pPr>
              <a:spcAft>
                <a:spcPts val="600"/>
              </a:spcAft>
            </a:pPr>
            <a:r>
              <a:rPr lang="en-AU" sz="1600" b="1" dirty="0"/>
              <a:t>Does laugh away care</a:t>
            </a:r>
            <a:r>
              <a:rPr lang="en-AU" sz="1600" dirty="0"/>
              <a:t>: enjoying watching children play and is carefree.</a:t>
            </a:r>
          </a:p>
          <a:p>
            <a:pPr>
              <a:spcAft>
                <a:spcPts val="600"/>
              </a:spcAft>
            </a:pPr>
            <a:r>
              <a:rPr lang="en-AU" sz="1600" b="1" dirty="0"/>
              <a:t>In our youth time</a:t>
            </a:r>
            <a:r>
              <a:rPr lang="en-AU" sz="1600" dirty="0"/>
              <a:t>: when they were children.</a:t>
            </a:r>
          </a:p>
          <a:p>
            <a:pPr>
              <a:spcAft>
                <a:spcPts val="600"/>
              </a:spcAft>
            </a:pPr>
            <a:r>
              <a:rPr lang="en-AU" sz="1600" b="1" dirty="0"/>
              <a:t>Weary</a:t>
            </a:r>
            <a:r>
              <a:rPr lang="en-AU" sz="1600" dirty="0"/>
              <a:t>: feeling of tiredness.</a:t>
            </a:r>
          </a:p>
          <a:p>
            <a:pPr>
              <a:spcAft>
                <a:spcPts val="600"/>
              </a:spcAft>
            </a:pPr>
            <a:r>
              <a:rPr lang="en-AU" sz="1600" b="1" dirty="0"/>
              <a:t>Descend</a:t>
            </a:r>
            <a:r>
              <a:rPr lang="en-AU" sz="1600" dirty="0"/>
              <a:t>: move downwards.</a:t>
            </a:r>
          </a:p>
          <a:p>
            <a:pPr>
              <a:spcAft>
                <a:spcPts val="600"/>
              </a:spcAft>
            </a:pPr>
            <a:r>
              <a:rPr lang="en-AU" sz="1600" b="1" dirty="0"/>
              <a:t>Our sports have an end</a:t>
            </a:r>
            <a:r>
              <a:rPr lang="en-AU" sz="1600" dirty="0"/>
              <a:t>: games and playtime have finished.</a:t>
            </a:r>
          </a:p>
          <a:p>
            <a:pPr>
              <a:spcAft>
                <a:spcPts val="600"/>
              </a:spcAft>
            </a:pPr>
            <a:r>
              <a:rPr lang="en-AU" sz="1600" b="1" dirty="0"/>
              <a:t>Like birds in their nest</a:t>
            </a:r>
            <a:r>
              <a:rPr lang="en-AU" sz="1600" dirty="0"/>
              <a:t>: a simile for the children nestling in their mother’s laps, being compared to baby birds getting ready for bed (nest).</a:t>
            </a:r>
          </a:p>
          <a:p>
            <a:pPr>
              <a:spcAft>
                <a:spcPts val="600"/>
              </a:spcAft>
            </a:pPr>
            <a:r>
              <a:rPr lang="en-AU" sz="1600" b="1" dirty="0"/>
              <a:t>Darkening green</a:t>
            </a:r>
            <a:r>
              <a:rPr lang="en-AU" sz="1600" dirty="0"/>
              <a:t>: sunlight is fading into evening and night.</a:t>
            </a:r>
          </a:p>
        </p:txBody>
      </p:sp>
      <p:sp>
        <p:nvSpPr>
          <p:cNvPr id="2" name="Slide Number Placeholder 1">
            <a:extLst>
              <a:ext uri="{FF2B5EF4-FFF2-40B4-BE49-F238E27FC236}">
                <a16:creationId xmlns:a16="http://schemas.microsoft.com/office/drawing/2014/main" id="{76B0E32C-96D3-CE51-7FB4-6E1F3A886E0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29832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7CACAE-9C3B-4FD8-846F-9553F97F24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B2E725-653F-44A2-83BF-DCB3F96A166C}">
  <ds:schemaRefs>
    <ds:schemaRef ds:uri="http://purl.org/dc/elements/1.1/"/>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2006/metadata/properties"/>
    <ds:schemaRef ds:uri="094ce8ca-8c20-4eb0-bb23-b47a1c76b753"/>
    <ds:schemaRef ds:uri="http://purl.org/dc/terms/"/>
    <ds:schemaRef ds:uri="http://schemas.microsoft.com/office/infopath/2007/PartnerControls"/>
    <ds:schemaRef ds:uri="98740c54-966f-451d-a76c-e38eb7fddd55"/>
  </ds:schemaRefs>
</ds:datastoreItem>
</file>

<file path=customXml/itemProps3.xml><?xml version="1.0" encoding="utf-8"?>
<ds:datastoreItem xmlns:ds="http://schemas.openxmlformats.org/officeDocument/2006/customXml" ds:itemID="{A936498B-B7C4-42F1-9022-DBDFC273A9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student-facing-secondary-template-v1.4</Template>
  <TotalTime>2</TotalTime>
  <Words>4357</Words>
  <Application>Microsoft Office PowerPoint</Application>
  <PresentationFormat>Widescreen</PresentationFormat>
  <Paragraphs>395</Paragraphs>
  <Slides>21</Slides>
  <Notes>21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Times New Roman</vt:lpstr>
      <vt:lpstr>Public Sans</vt:lpstr>
      <vt:lpstr>Public Sans Light</vt:lpstr>
      <vt:lpstr>Calibri</vt:lpstr>
      <vt:lpstr>Courier New</vt:lpstr>
      <vt:lpstr>NSWG Corporate</vt:lpstr>
      <vt:lpstr>Instructions for use</vt:lpstr>
      <vt:lpstr>Text annotations – ‘The Echoing Green’ – Blake – 8.1</vt:lpstr>
      <vt:lpstr>Licence agreement details </vt:lpstr>
      <vt:lpstr>Text complexity details </vt:lpstr>
      <vt:lpstr>Sharing learning intentions and success criteria</vt:lpstr>
      <vt:lpstr>Learning intentions and success criteria</vt:lpstr>
      <vt:lpstr>Language and vocabulary</vt:lpstr>
      <vt:lpstr>The Echoing Green – Metalanguage </vt:lpstr>
      <vt:lpstr>The Echoing Green – Vocabulary</vt:lpstr>
      <vt:lpstr>First reading and discussion</vt:lpstr>
      <vt:lpstr>The Echoing Green (1)</vt:lpstr>
      <vt:lpstr>The Echoing Green (2)</vt:lpstr>
      <vt:lpstr>The Echoing Green (3)</vt:lpstr>
      <vt:lpstr>Language forms and features  of the poem</vt:lpstr>
      <vt:lpstr>The Echoing Green</vt:lpstr>
      <vt:lpstr>The Echoing Green – Assonance and alliteration </vt:lpstr>
      <vt:lpstr>The Echoing Green – Symbolism</vt:lpstr>
      <vt:lpstr>The Echoing Green – Direct speech and inclusive language</vt:lpstr>
      <vt:lpstr>The Echoing Green – Nouns and similes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annotations – Blake – 8.1 – Knowing the rules to break the rules</dc:title>
  <dc:creator>NSW Department of Education</dc:creator>
  <dcterms:created xsi:type="dcterms:W3CDTF">2025-06-30T02:04:23Z</dcterms:created>
  <dcterms:modified xsi:type="dcterms:W3CDTF">2025-07-14T04:58:43Z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2025-06-30T02:04:34Z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f6784bc9-f9ab-466a-856e-3e4d48dcf385</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