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5"/>
  </p:notesMasterIdLst>
  <p:handoutMasterIdLst>
    <p:handoutMasterId r:id="rId36"/>
  </p:handoutMasterIdLst>
  <p:sldIdLst>
    <p:sldId id="26381" r:id="rId5"/>
    <p:sldId id="26496" r:id="rId6"/>
    <p:sldId id="26497" r:id="rId7"/>
    <p:sldId id="26498" r:id="rId8"/>
    <p:sldId id="26529" r:id="rId9"/>
    <p:sldId id="26395" r:id="rId10"/>
    <p:sldId id="26504" r:id="rId11"/>
    <p:sldId id="26397" r:id="rId12"/>
    <p:sldId id="26463" r:id="rId13"/>
    <p:sldId id="26509" r:id="rId14"/>
    <p:sldId id="26516" r:id="rId15"/>
    <p:sldId id="26462" r:id="rId16"/>
    <p:sldId id="26459" r:id="rId17"/>
    <p:sldId id="26505" r:id="rId18"/>
    <p:sldId id="26458" r:id="rId19"/>
    <p:sldId id="26460" r:id="rId20"/>
    <p:sldId id="26466" r:id="rId21"/>
    <p:sldId id="26465" r:id="rId22"/>
    <p:sldId id="26413" r:id="rId23"/>
    <p:sldId id="26481" r:id="rId24"/>
    <p:sldId id="26482" r:id="rId25"/>
    <p:sldId id="26484" r:id="rId26"/>
    <p:sldId id="26506" r:id="rId27"/>
    <p:sldId id="26483" r:id="rId28"/>
    <p:sldId id="26430" r:id="rId29"/>
    <p:sldId id="26468" r:id="rId30"/>
    <p:sldId id="26429" r:id="rId31"/>
    <p:sldId id="26469" r:id="rId32"/>
    <p:sldId id="360" r:id="rId33"/>
    <p:sldId id="361" r:id="rId34"/>
  </p:sldIdLst>
  <p:sldSz cx="12192000" cy="6858000"/>
  <p:notesSz cx="6858000" cy="9144000"/>
  <p:embeddedFontLst>
    <p:embeddedFont>
      <p:font typeface="Public Sans" pitchFamily="2" charset="0"/>
      <p:regular r:id="rId37"/>
      <p:bold r:id="rId38"/>
      <p:italic r:id="rId39"/>
      <p:boldItalic r:id="rId4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AC6"/>
    <a:srgbClr val="F38197"/>
    <a:srgbClr val="C7E8E7"/>
    <a:srgbClr val="A9D9D9"/>
    <a:srgbClr val="D6F1B9"/>
    <a:srgbClr val="EDF9E0"/>
    <a:srgbClr val="00CC99"/>
    <a:srgbClr val="B9FFD9"/>
    <a:srgbClr val="33CCCC"/>
    <a:srgbClr val="FAC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9AC8D-6073-4983-93BC-56C9C9CAF99E}" v="2" dt="2025-07-14T04:56:02.66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94"/>
  </p:normalViewPr>
  <p:slideViewPr>
    <p:cSldViewPr snapToGrid="0">
      <p:cViewPr varScale="1">
        <p:scale>
          <a:sx n="114" d="100"/>
          <a:sy n="114" d="100"/>
        </p:scale>
        <p:origin x="114" y="17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14/07/2025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14/07/2025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connecting-learn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a:t>Teacher note:</a:t>
            </a:r>
            <a:br>
              <a:rPr lang="en-AU"/>
            </a:br>
            <a:endParaRPr lang="en-AU"/>
          </a:p>
          <a:p>
            <a:pPr marL="285750" indent="-285750">
              <a:buFont typeface="Arial" panose="020B0604020202020204" pitchFamily="34" charset="0"/>
              <a:buChar char="•"/>
            </a:pPr>
            <a:r>
              <a:rPr lang="en-AU"/>
              <a:t>This pre-reading activity enables teachers to activate prior knowledge and assess students' initial understanding. </a:t>
            </a:r>
          </a:p>
          <a:p>
            <a:pPr marL="285750" indent="-285750">
              <a:buFont typeface="Arial" panose="020B0604020202020204" pitchFamily="34" charset="0"/>
              <a:buChar char="•"/>
            </a:pPr>
            <a:r>
              <a:rPr lang="en-AU"/>
              <a:t>The structured approach allows for </a:t>
            </a:r>
            <a:r>
              <a:rPr lang="en-AU" b="1"/>
              <a:t>checking for student understanding</a:t>
            </a:r>
            <a:r>
              <a:rPr lang="en-AU"/>
              <a:t> before engaging with the poem directly.</a:t>
            </a:r>
          </a:p>
          <a:p>
            <a:endParaRPr lang="en-AU" b="1"/>
          </a:p>
          <a:p>
            <a:r>
              <a:rPr lang="en-AU" b="1"/>
              <a:t>Activities</a:t>
            </a:r>
            <a:endParaRPr lang="en-AU"/>
          </a:p>
          <a:p>
            <a:endParaRPr lang="en-AU"/>
          </a:p>
          <a:p>
            <a:pPr marL="285750" indent="-285750">
              <a:buFont typeface="Arial" panose="020B0604020202020204" pitchFamily="34" charset="0"/>
              <a:buChar char="•"/>
            </a:pPr>
            <a:r>
              <a:rPr lang="en-AU"/>
              <a:t>Organise students into pairs for discussion</a:t>
            </a:r>
          </a:p>
          <a:p>
            <a:pPr marL="285750" indent="-285750">
              <a:buFont typeface="Arial" panose="020B0604020202020204" pitchFamily="34" charset="0"/>
              <a:buChar char="•"/>
            </a:pPr>
            <a:r>
              <a:rPr lang="en-AU"/>
              <a:t>Model the type of thinking and prediction expected</a:t>
            </a:r>
          </a:p>
          <a:p>
            <a:pPr marL="285750" indent="-285750">
              <a:buFont typeface="Arial" panose="020B0604020202020204" pitchFamily="34" charset="0"/>
              <a:buChar char="•"/>
            </a:pPr>
            <a:r>
              <a:rPr lang="en-AU"/>
              <a:t>Circulate during pair discussions to monitor understanding</a:t>
            </a:r>
          </a:p>
          <a:p>
            <a:pPr marL="285750" indent="-285750">
              <a:buFont typeface="Arial" panose="020B0604020202020204" pitchFamily="34" charset="0"/>
              <a:buChar char="•"/>
            </a:pPr>
            <a:r>
              <a:rPr lang="en-AU"/>
              <a:t>Guide whole-class sharing of predictions and ideas</a:t>
            </a:r>
          </a:p>
          <a:p>
            <a:pPr marL="285750" indent="-285750">
              <a:buFont typeface="Arial" panose="020B0604020202020204" pitchFamily="34" charset="0"/>
              <a:buChar char="•"/>
            </a:pPr>
            <a:r>
              <a:rPr lang="en-AU"/>
              <a:t>Ensure students record their responses in workbooks using full sentences</a:t>
            </a:r>
          </a:p>
          <a:p>
            <a:pPr marL="285750" indent="-285750">
              <a:buFont typeface="Arial" panose="020B0604020202020204" pitchFamily="34" charset="0"/>
              <a:buChar char="•"/>
            </a:pPr>
            <a:r>
              <a:rPr lang="en-AU"/>
              <a:t>Allow 5 minutes for paired work, then 5 minutes for class sharing. </a:t>
            </a:r>
          </a:p>
          <a:p>
            <a:pPr marL="285750" indent="-285750">
              <a:buFont typeface="Arial" panose="020B0604020202020204" pitchFamily="34" charset="0"/>
              <a:buChar char="•"/>
            </a:pPr>
            <a:r>
              <a:rPr lang="en-AU"/>
              <a:t>Use student responses to gauge prior knowledge and build interest in the poem.</a:t>
            </a:r>
          </a:p>
          <a:p>
            <a:pPr marL="285750" indent="-285750">
              <a:buFont typeface="Arial" panose="020B0604020202020204" pitchFamily="34" charset="0"/>
              <a:buChar char="•"/>
            </a:pPr>
            <a:r>
              <a:rPr lang="en-AU"/>
              <a:t>Record key predictions and ideas on the board to revisit after reading. </a:t>
            </a:r>
          </a:p>
          <a:p>
            <a:pPr marL="285750" indent="-285750">
              <a:buFont typeface="Arial" panose="020B0604020202020204" pitchFamily="34" charset="0"/>
              <a:buChar char="•"/>
            </a:pPr>
            <a:r>
              <a:rPr lang="en-AU"/>
              <a:t>Encourage students to support their predictions using specific vocabulary from the previous slides.</a:t>
            </a:r>
          </a:p>
          <a:p>
            <a:pPr marL="285750" indent="-2857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25356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a:effectLst/>
                <a:latin typeface="Arial" panose="020B0604020202020204" pitchFamily="34" charset="0"/>
                <a:ea typeface="Calibri" panose="020F0502020204030204" pitchFamily="34" charset="0"/>
              </a:rPr>
              <a:t>Teacher note: </a:t>
            </a:r>
            <a:r>
              <a:rPr lang="en-AU" sz="1400" b="0">
                <a:effectLst/>
                <a:latin typeface="Arial" panose="020B0604020202020204" pitchFamily="34" charset="0"/>
                <a:ea typeface="Calibri" panose="020F0502020204030204" pitchFamily="34" charset="0"/>
              </a:rPr>
              <a:t>this section of the PowerPoint is used with </a:t>
            </a:r>
            <a:r>
              <a:rPr lang="en-AU" sz="1800" b="1">
                <a:effectLst/>
                <a:latin typeface="Arial" panose="020B0604020202020204" pitchFamily="34" charset="0"/>
                <a:ea typeface="Calibri" panose="020F0502020204030204" pitchFamily="34" charset="0"/>
              </a:rPr>
              <a:t>Phase 4, sequence 1 - playing by the rules – ‘The Echoing Green’ by William Blake.</a:t>
            </a:r>
            <a:endParaRPr lang="en-AU" sz="180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6873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a:t>Teacher note:</a:t>
            </a:r>
          </a:p>
          <a:p>
            <a:pPr marL="0" indent="0">
              <a:buFont typeface="Arial" panose="020B0604020202020204" pitchFamily="34" charset="0"/>
              <a:buNone/>
            </a:pPr>
            <a:endParaRPr lang="en-AU"/>
          </a:p>
          <a:p>
            <a:pPr marL="285750" indent="-285750">
              <a:buFont typeface="Arial" panose="020B0604020202020204" pitchFamily="34" charset="0"/>
              <a:buChar char="•"/>
            </a:pPr>
            <a:r>
              <a:rPr lang="en-AU"/>
              <a:t>This first reading introduces students to the poem's rhythm and sound patterns while building </a:t>
            </a:r>
            <a:r>
              <a:rPr lang="en-AU" b="1"/>
              <a:t>listening comprehension</a:t>
            </a:r>
            <a:r>
              <a:rPr lang="en-AU"/>
              <a:t>. </a:t>
            </a:r>
          </a:p>
          <a:p>
            <a:pPr marL="285750" indent="-285750">
              <a:buFont typeface="Arial" panose="020B0604020202020204" pitchFamily="34" charset="0"/>
              <a:buChar char="•"/>
            </a:pPr>
            <a:r>
              <a:rPr lang="en-AU"/>
              <a:t>The teacher's reading serves as a model for how poetry can be read aloud effectively, supporting students' understanding of meter and rhythm in sonnets. </a:t>
            </a:r>
          </a:p>
          <a:p>
            <a:pPr marL="285750" indent="-285750">
              <a:buFont typeface="Arial" panose="020B0604020202020204" pitchFamily="34" charset="0"/>
              <a:buChar char="•"/>
            </a:pPr>
            <a:r>
              <a:rPr lang="en-AU"/>
              <a:t>When facilitating the highlighting of old-fashioned words, teachers should encourage students to use </a:t>
            </a:r>
            <a:r>
              <a:rPr lang="en-AU" b="1"/>
              <a:t>contextual understanding</a:t>
            </a:r>
            <a:r>
              <a:rPr lang="en-AU"/>
              <a:t> to make meaning. This supports vocabulary development while building historical literacy. </a:t>
            </a:r>
          </a:p>
          <a:p>
            <a:pPr marL="285750" indent="-285750">
              <a:buFont typeface="Arial" panose="020B0604020202020204" pitchFamily="34" charset="0"/>
              <a:buChar char="•"/>
            </a:pPr>
            <a:r>
              <a:rPr lang="en-AU"/>
              <a:t>Teachers should note that this is a </a:t>
            </a:r>
            <a:r>
              <a:rPr lang="en-AU" b="1"/>
              <a:t>pre-analysis phase</a:t>
            </a:r>
            <a:r>
              <a:rPr lang="en-AU"/>
              <a:t> - avoid detailed discussion of poetic devices or deeper meanings at this stage. The focus should be on students developing their initial response to the text and identifying historical language markers. </a:t>
            </a:r>
          </a:p>
          <a:p>
            <a:pPr marL="285750" indent="-285750">
              <a:buFont typeface="Arial" panose="020B0604020202020204" pitchFamily="34" charset="0"/>
              <a:buChar char="•"/>
            </a:pPr>
            <a:r>
              <a:rPr lang="en-AU"/>
              <a:t>The pair discussion about historical/cultural markers helps students build </a:t>
            </a:r>
            <a:r>
              <a:rPr lang="en-AU" b="1"/>
              <a:t>contextual understanding</a:t>
            </a:r>
            <a:r>
              <a:rPr lang="en-AU"/>
              <a:t> while developing their speaking and listening skills. </a:t>
            </a:r>
          </a:p>
          <a:p>
            <a:endParaRPr lang="en-AU" b="1"/>
          </a:p>
          <a:p>
            <a:r>
              <a:rPr lang="en-AU" b="1"/>
              <a:t>Activities</a:t>
            </a:r>
            <a:endParaRPr lang="en-AU"/>
          </a:p>
          <a:p>
            <a:endParaRPr lang="en-AU"/>
          </a:p>
          <a:p>
            <a:pPr marL="285750" indent="-285750">
              <a:buFont typeface="Arial" panose="020B0604020202020204" pitchFamily="34" charset="0"/>
              <a:buChar char="•"/>
            </a:pPr>
            <a:r>
              <a:rPr lang="en-AU"/>
              <a:t>Read the sonnet aloud with appropriate pacing and emphasis.</a:t>
            </a:r>
          </a:p>
          <a:p>
            <a:pPr marL="285750" indent="-285750">
              <a:buFont typeface="Arial" panose="020B0604020202020204" pitchFamily="34" charset="0"/>
              <a:buChar char="•"/>
            </a:pPr>
            <a:r>
              <a:rPr lang="en-AU"/>
              <a:t>Have students follow along and mark unfamiliar or old-fashioned words.</a:t>
            </a:r>
          </a:p>
          <a:p>
            <a:pPr marL="285750" indent="-285750">
              <a:buFont typeface="Arial" panose="020B0604020202020204" pitchFamily="34" charset="0"/>
              <a:buChar char="•"/>
            </a:pPr>
            <a:r>
              <a:rPr lang="en-AU"/>
              <a:t>Direct students to highlight archaic language (e.g., "thee").</a:t>
            </a:r>
          </a:p>
          <a:p>
            <a:pPr marL="285750" indent="-285750">
              <a:buFont typeface="Arial" panose="020B0604020202020204" pitchFamily="34" charset="0"/>
              <a:buChar char="•"/>
            </a:pPr>
            <a:r>
              <a:rPr lang="en-AU"/>
              <a:t>Facilitate pair discussions about historical context clues.</a:t>
            </a:r>
          </a:p>
          <a:p>
            <a:pPr marL="285750" indent="-285750">
              <a:buFont typeface="Arial" panose="020B0604020202020204" pitchFamily="34" charset="0"/>
              <a:buChar char="•"/>
            </a:pPr>
            <a:r>
              <a:rPr lang="en-AU"/>
              <a:t>Create a class list of unfamiliar terms for later exploration.</a:t>
            </a:r>
          </a:p>
          <a:p>
            <a:pPr marL="285750" indent="-285750">
              <a:buFont typeface="Arial" panose="020B0604020202020204" pitchFamily="34" charset="0"/>
              <a:buChar char="•"/>
            </a:pPr>
            <a:r>
              <a:rPr lang="en-AU"/>
              <a:t>Optional: Play the Lindsay Gurley video reading (1:24).</a:t>
            </a:r>
          </a:p>
          <a:p>
            <a:pPr marL="285750" indent="-285750">
              <a:buFont typeface="Arial" panose="020B0604020202020204" pitchFamily="34" charset="0"/>
              <a:buChar char="•"/>
            </a:pPr>
            <a:r>
              <a:rPr lang="en-AU"/>
              <a:t>Ensure students focus on overall impression rather than analysis.</a:t>
            </a:r>
          </a:p>
          <a:p>
            <a:pPr marL="285750" indent="-285750">
              <a:buFont typeface="Arial" panose="020B0604020202020204" pitchFamily="34" charset="0"/>
              <a:buChar char="•"/>
            </a:pPr>
            <a:r>
              <a:rPr lang="en-AU"/>
              <a:t>Have students take brief notes on their emotional response to the poem.</a:t>
            </a:r>
          </a:p>
          <a:p>
            <a:pPr marL="285750" indent="-285750">
              <a:buFont typeface="Arial" panose="020B0604020202020204" pitchFamily="34" charset="0"/>
              <a:buChar char="•"/>
            </a:pPr>
            <a:endParaRPr lang="en-AU"/>
          </a:p>
          <a:p>
            <a:pPr marL="285750" indent="-2857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124334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allow students to read the poem or read it to them modelling how to read poetry.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28956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a:effectLst/>
                <a:latin typeface="Arial" panose="020B0604020202020204" pitchFamily="34" charset="0"/>
                <a:ea typeface="Calibri" panose="020F0502020204030204" pitchFamily="34" charset="0"/>
              </a:rPr>
              <a:t>Teacher note: </a:t>
            </a:r>
            <a:r>
              <a:rPr lang="en-AU" sz="1800" b="0">
                <a:effectLst/>
                <a:latin typeface="Arial" panose="020B0604020202020204" pitchFamily="34" charset="0"/>
                <a:ea typeface="Calibri" panose="020F0502020204030204" pitchFamily="34" charset="0"/>
              </a:rPr>
              <a:t>this section of the PowerPoint is used with </a:t>
            </a:r>
            <a:r>
              <a:rPr lang="en-AU" sz="1800" b="1">
                <a:effectLst/>
                <a:latin typeface="Arial" panose="020B0604020202020204" pitchFamily="34" charset="0"/>
                <a:ea typeface="Calibri" panose="020F0502020204030204" pitchFamily="34" charset="0"/>
              </a:rPr>
              <a:t>Phase 2, sequence 2 – reading, discussing and annotating the language forms and features of the poem.</a:t>
            </a: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86436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p>
          <a:p>
            <a:endParaRPr lang="en-AU" b="1"/>
          </a:p>
          <a:p>
            <a:pPr marL="285750" indent="-285750">
              <a:buFont typeface="Arial" panose="020B0604020202020204" pitchFamily="34" charset="0"/>
              <a:buChar char="•"/>
            </a:pPr>
            <a:r>
              <a:rPr lang="en-AU" b="0"/>
              <a:t>This activity introduces students to structural analysis of poetry through sentence types. </a:t>
            </a:r>
          </a:p>
          <a:p>
            <a:pPr marL="285750" indent="-285750">
              <a:buFont typeface="Arial" panose="020B0604020202020204" pitchFamily="34" charset="0"/>
              <a:buChar char="•"/>
            </a:pPr>
            <a:r>
              <a:rPr lang="en-AU" b="0"/>
              <a:t>The shift from question to statements demonstrates the poet's growing certainty, supporting critical analysis skills.</a:t>
            </a:r>
          </a:p>
          <a:p>
            <a:pPr marL="285750" indent="-285750">
              <a:buFont typeface="Arial" panose="020B0604020202020204" pitchFamily="34" charset="0"/>
              <a:buChar char="•"/>
            </a:pPr>
            <a:r>
              <a:rPr lang="en-AU" b="0"/>
              <a:t>Teachers should model annotation techniques explicitly, showing students how to identify and mark different sentence types. This supports the gradual release of responsibility model.</a:t>
            </a:r>
          </a:p>
          <a:p>
            <a:endParaRPr lang="en-AU" b="1"/>
          </a:p>
          <a:p>
            <a:r>
              <a:rPr lang="en-AU" b="1"/>
              <a:t>Activities</a:t>
            </a:r>
          </a:p>
          <a:p>
            <a:endParaRPr lang="en-AU" b="1"/>
          </a:p>
          <a:p>
            <a:pPr marL="285750" indent="-285750">
              <a:buFont typeface="Arial" panose="020B0604020202020204" pitchFamily="34" charset="0"/>
              <a:buChar char="•"/>
            </a:pPr>
            <a:r>
              <a:rPr lang="en-AU" b="0"/>
              <a:t>Guide students through identifying the question and statement structures</a:t>
            </a:r>
          </a:p>
          <a:p>
            <a:pPr marL="285750" indent="-285750">
              <a:buFont typeface="Arial" panose="020B0604020202020204" pitchFamily="34" charset="0"/>
              <a:buChar char="•"/>
            </a:pPr>
            <a:r>
              <a:rPr lang="en-AU" b="0"/>
              <a:t>Use different coloured highlighters to mark sentence types</a:t>
            </a:r>
          </a:p>
          <a:p>
            <a:pPr marL="285750" indent="-285750">
              <a:buFont typeface="Arial" panose="020B0604020202020204" pitchFamily="34" charset="0"/>
              <a:buChar char="•"/>
            </a:pPr>
            <a:r>
              <a:rPr lang="en-AU" b="0"/>
              <a:t>Discuss how sentence structure changes from questioning to declarative statements</a:t>
            </a:r>
          </a:p>
          <a:p>
            <a:pPr marL="285750" indent="-285750">
              <a:buFont typeface="Arial" panose="020B0604020202020204" pitchFamily="34" charset="0"/>
              <a:buChar char="•"/>
            </a:pPr>
            <a:r>
              <a:rPr lang="en-AU" b="0"/>
              <a:t>Have students analyse how punctuation affects the poem's pace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Encourage students to note how punctuation creates natural pauses that shape the poem's rhythm.</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Have students answer reflection questions in pairs before whole-class sharing.</a:t>
            </a:r>
            <a:endParaRPr lang="en-AU" b="0"/>
          </a:p>
          <a:p>
            <a:pPr marL="285750" indent="-285750">
              <a:buFont typeface="Arial" panose="020B0604020202020204" pitchFamily="34" charset="0"/>
              <a:buChar char="•"/>
            </a:pPr>
            <a:r>
              <a:rPr lang="en-AU" b="0"/>
              <a:t>Lead class discussion on the relationship between sentence structure and meaning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75849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p>
          <a:p>
            <a:endParaRPr lang="en-AU" b="1"/>
          </a:p>
          <a:p>
            <a:pPr marL="285750" indent="-285750">
              <a:buFont typeface="Arial" panose="020B0604020202020204" pitchFamily="34" charset="0"/>
              <a:buChar char="•"/>
            </a:pPr>
            <a:r>
              <a:rPr lang="en-AU"/>
              <a:t>The analysis of rhyme scheme builds students' understanding of sonnet structure while developing their </a:t>
            </a:r>
            <a:r>
              <a:rPr lang="en-AU" b="1"/>
              <a:t>analytical skills</a:t>
            </a:r>
            <a:r>
              <a:rPr lang="en-AU"/>
              <a:t>. This supports the syllabus outcome of identifying and </a:t>
            </a:r>
            <a:r>
              <a:rPr lang="en-AU" err="1"/>
              <a:t>analyzing</a:t>
            </a:r>
            <a:r>
              <a:rPr lang="en-AU"/>
              <a:t> poetic devices. </a:t>
            </a:r>
          </a:p>
          <a:p>
            <a:pPr marL="285750" indent="-285750">
              <a:buFont typeface="Arial" panose="020B0604020202020204" pitchFamily="34" charset="0"/>
              <a:buChar char="•"/>
            </a:pPr>
            <a:r>
              <a:rPr lang="en-AU"/>
              <a:t>Use think-</a:t>
            </a:r>
            <a:r>
              <a:rPr lang="en-AU" err="1"/>
              <a:t>alouds</a:t>
            </a:r>
            <a:r>
              <a:rPr lang="en-AU"/>
              <a:t> to demonstrate how identifying patterns supports interpretation. </a:t>
            </a:r>
          </a:p>
          <a:p>
            <a:endParaRPr lang="en-AU" b="1"/>
          </a:p>
          <a:p>
            <a:r>
              <a:rPr lang="en-AU" b="1"/>
              <a:t>Activities</a:t>
            </a:r>
            <a:endParaRPr lang="en-AU"/>
          </a:p>
          <a:p>
            <a:endParaRPr lang="en-AU"/>
          </a:p>
          <a:p>
            <a:pPr marL="285750" indent="-285750">
              <a:buFont typeface="Arial" panose="020B0604020202020204" pitchFamily="34" charset="0"/>
              <a:buChar char="•"/>
            </a:pPr>
            <a:r>
              <a:rPr lang="en-AU"/>
              <a:t>Guide students in marking the rhyme scheme with letters (ABAB)</a:t>
            </a:r>
          </a:p>
          <a:p>
            <a:pPr marL="285750" indent="-285750">
              <a:buFont typeface="Arial" panose="020B0604020202020204" pitchFamily="34" charset="0"/>
              <a:buChar char="•"/>
            </a:pPr>
            <a:r>
              <a:rPr lang="en-AU"/>
              <a:t>Have students work in pairs to complete the rhyme pattern</a:t>
            </a:r>
          </a:p>
          <a:p>
            <a:pPr marL="285750" indent="-285750">
              <a:buFont typeface="Arial" panose="020B0604020202020204" pitchFamily="34" charset="0"/>
              <a:buChar char="•"/>
            </a:pPr>
            <a:r>
              <a:rPr lang="en-AU"/>
              <a:t>Discuss the effect of the rhyme scheme on the poem's meaning</a:t>
            </a:r>
            <a:endParaRPr lang="en-AU" b="1"/>
          </a:p>
          <a:p>
            <a:endParaRPr lang="en-AU" b="1"/>
          </a:p>
          <a:p>
            <a:pPr marL="285750" indent="-285750">
              <a:buFont typeface="Arial" panose="020B0604020202020204" pitchFamily="34" charset="0"/>
              <a:buChar char="•"/>
            </a:pPr>
            <a:endParaRPr lang="en-AU" b="1"/>
          </a:p>
          <a:p>
            <a:pPr marL="0" indent="0">
              <a:buFont typeface="Arial" panose="020B0604020202020204" pitchFamily="34" charset="0"/>
              <a:buNone/>
            </a:pPr>
            <a:r>
              <a:rPr lang="en-AU" b="1"/>
              <a:t>Deconstruction of rhyme scheme:</a:t>
            </a:r>
          </a:p>
          <a:p>
            <a:pPr marL="0" indent="0">
              <a:buFont typeface="Arial" panose="020B0604020202020204" pitchFamily="34" charset="0"/>
              <a:buNone/>
            </a:pPr>
            <a:endParaRPr lang="en-AU"/>
          </a:p>
          <a:p>
            <a:pPr marL="285750" indent="-285750">
              <a:buFont typeface="Arial" panose="020B0604020202020204" pitchFamily="34" charset="0"/>
              <a:buChar char="•"/>
            </a:pPr>
            <a:r>
              <a:rPr lang="en-AU" b="0"/>
              <a:t>ABBA ABBA CDC DCD – </a:t>
            </a:r>
            <a:r>
              <a:rPr lang="en-AU"/>
              <a:t>follows the </a:t>
            </a:r>
            <a:r>
              <a:rPr lang="en-AU" b="1"/>
              <a:t>Petrarchan sonnet</a:t>
            </a:r>
            <a:r>
              <a:rPr lang="en-AU"/>
              <a:t> structure</a:t>
            </a:r>
          </a:p>
          <a:p>
            <a:pPr marL="285750" indent="-285750">
              <a:buFont typeface="Arial" panose="020B0604020202020204" pitchFamily="34" charset="0"/>
              <a:buChar char="•"/>
            </a:pPr>
            <a:r>
              <a:rPr lang="en-AU"/>
              <a:t>The </a:t>
            </a:r>
            <a:r>
              <a:rPr lang="en-AU" b="1"/>
              <a:t>octave</a:t>
            </a:r>
            <a:r>
              <a:rPr lang="en-AU"/>
              <a:t> (first 8 lines): ABBA </a:t>
            </a:r>
            <a:r>
              <a:rPr lang="en-AU" err="1"/>
              <a:t>ABBA</a:t>
            </a:r>
            <a:endParaRPr lang="en-AU"/>
          </a:p>
          <a:p>
            <a:pPr marL="285750" indent="-285750">
              <a:buFont typeface="Arial" panose="020B0604020202020204" pitchFamily="34" charset="0"/>
              <a:buChar char="•"/>
            </a:pPr>
            <a:r>
              <a:rPr lang="en-AU"/>
              <a:t>The </a:t>
            </a:r>
            <a:r>
              <a:rPr lang="en-AU" b="1"/>
              <a:t>sestet</a:t>
            </a:r>
            <a:r>
              <a:rPr lang="en-AU"/>
              <a:t> (final 6 lines): CDC DCD</a:t>
            </a:r>
          </a:p>
          <a:p>
            <a:pPr marL="285750" indent="-285750">
              <a:buFont typeface="Arial" panose="020B0604020202020204" pitchFamily="34" charset="0"/>
              <a:buChar char="•"/>
            </a:pPr>
            <a:r>
              <a:rPr lang="en-AU"/>
              <a:t>This structure is typical of a Petrarchan sonnet, with the octave often presenting a theme or problem and the sestet providing a resolution or reflection. In this sonnet, the poet uses the form to express the depth and eternal nature of her love.</a:t>
            </a:r>
          </a:p>
          <a:p>
            <a:endParaRPr lang="en-AU"/>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54285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Teaching rhythm through physical activities supports </a:t>
            </a:r>
            <a:r>
              <a:rPr lang="en-AU" b="1"/>
              <a:t>multimodal learning</a:t>
            </a:r>
            <a:r>
              <a:rPr lang="en-AU"/>
              <a:t> and helps students internalise poetic meter. </a:t>
            </a:r>
          </a:p>
          <a:p>
            <a:pPr marL="285750" indent="-285750">
              <a:buFont typeface="Arial" panose="020B0604020202020204" pitchFamily="34" charset="0"/>
              <a:buChar char="•"/>
            </a:pPr>
            <a:r>
              <a:rPr lang="en-AU"/>
              <a:t>The focus on iambic pentameter introduces students to sophisticated poetry analysis while supporting their understanding of the sonnet form.</a:t>
            </a:r>
          </a:p>
          <a:p>
            <a:endParaRPr lang="en-AU" b="1"/>
          </a:p>
          <a:p>
            <a:r>
              <a:rPr lang="en-AU" b="1"/>
              <a:t>Activities</a:t>
            </a:r>
            <a:endParaRPr lang="en-AU"/>
          </a:p>
          <a:p>
            <a:endParaRPr lang="en-AU"/>
          </a:p>
          <a:p>
            <a:pPr marL="285750" indent="-285750">
              <a:buFont typeface="Arial" panose="020B0604020202020204" pitchFamily="34" charset="0"/>
              <a:buChar char="•"/>
            </a:pPr>
            <a:r>
              <a:rPr lang="en-AU"/>
              <a:t>Demonstrate how to mark stressed and unstressed syllables</a:t>
            </a:r>
          </a:p>
          <a:p>
            <a:pPr marL="285750" indent="-285750">
              <a:buFont typeface="Arial" panose="020B0604020202020204" pitchFamily="34" charset="0"/>
              <a:buChar char="•"/>
            </a:pPr>
            <a:r>
              <a:rPr lang="en-AU"/>
              <a:t>Practice scanning lines together as a class</a:t>
            </a:r>
          </a:p>
          <a:p>
            <a:pPr marL="285750" indent="-285750">
              <a:buFont typeface="Arial" panose="020B0604020202020204" pitchFamily="34" charset="0"/>
              <a:buChar char="•"/>
            </a:pPr>
            <a:r>
              <a:rPr lang="en-AU"/>
              <a:t>Use physical movements to feel the rhythm (clapping/tapping)</a:t>
            </a:r>
          </a:p>
          <a:p>
            <a:pPr marL="285750" indent="-285750">
              <a:buFont typeface="Arial" panose="020B0604020202020204" pitchFamily="34" charset="0"/>
              <a:buChar char="•"/>
            </a:pPr>
            <a:r>
              <a:rPr lang="en-AU"/>
              <a:t>Compare rhythm patterns across different lines</a:t>
            </a:r>
          </a:p>
          <a:p>
            <a:pPr marL="285750" indent="-285750">
              <a:buFont typeface="Arial" panose="020B0604020202020204" pitchFamily="34" charset="0"/>
              <a:buChar char="•"/>
            </a:pPr>
            <a:r>
              <a:rPr lang="en-AU"/>
              <a:t>Consider having students mark rhythm patterns in pairs for remaining lines.</a:t>
            </a:r>
          </a:p>
          <a:p>
            <a:pPr>
              <a:buFont typeface="Arial" panose="020B0604020202020204" pitchFamily="34" charset="0"/>
              <a:buChar char="•"/>
            </a:pPr>
            <a:endParaRPr lang="en-AU"/>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357601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This culminating analysis brings together multiple aspects of poetic analysis, supporting students' development of </a:t>
            </a:r>
            <a:r>
              <a:rPr lang="en-AU" b="1"/>
              <a:t>analytical skills</a:t>
            </a:r>
            <a:r>
              <a:rPr lang="en-AU"/>
              <a:t>.</a:t>
            </a:r>
          </a:p>
          <a:p>
            <a:pPr marL="285750" indent="-285750">
              <a:buFont typeface="Arial" panose="020B0604020202020204" pitchFamily="34" charset="0"/>
              <a:buChar char="•"/>
            </a:pPr>
            <a:r>
              <a:rPr lang="en-AU"/>
              <a:t>The progression from guided to independent annotation follows the </a:t>
            </a:r>
            <a:r>
              <a:rPr lang="en-AU" b="1"/>
              <a:t>gradual release model</a:t>
            </a:r>
            <a:r>
              <a:rPr lang="en-AU"/>
              <a:t>, building student confidence and competence.</a:t>
            </a:r>
          </a:p>
          <a:p>
            <a:endParaRPr lang="en-AU" b="1"/>
          </a:p>
          <a:p>
            <a:r>
              <a:rPr lang="en-AU" b="1"/>
              <a:t>Activities</a:t>
            </a:r>
            <a:endParaRPr lang="en-AU"/>
          </a:p>
          <a:p>
            <a:endParaRPr lang="en-AU"/>
          </a:p>
          <a:p>
            <a:pPr marL="285750" indent="-285750">
              <a:buFont typeface="Arial" panose="020B0604020202020204" pitchFamily="34" charset="0"/>
              <a:buChar char="•"/>
            </a:pPr>
            <a:r>
              <a:rPr lang="en-AU"/>
              <a:t>Guide students in identifying personal pronouns</a:t>
            </a:r>
          </a:p>
          <a:p>
            <a:pPr marL="285750" indent="-285750">
              <a:buFont typeface="Arial" panose="020B0604020202020204" pitchFamily="34" charset="0"/>
              <a:buChar char="•"/>
            </a:pPr>
            <a:r>
              <a:rPr lang="en-AU"/>
              <a:t>Help students identify pronouns and discuss their significance:</a:t>
            </a:r>
          </a:p>
          <a:p>
            <a:pPr marL="285750" indent="-285750">
              <a:buFont typeface="Arial" panose="020B0604020202020204" pitchFamily="34" charset="0"/>
              <a:buChar char="•"/>
            </a:pPr>
            <a:r>
              <a:rPr lang="en-AU"/>
              <a:t>Circle all instances of ‘I’ and ‘thee’</a:t>
            </a:r>
          </a:p>
          <a:p>
            <a:pPr marL="285750" indent="-285750">
              <a:buFont typeface="Arial" panose="020B0604020202020204" pitchFamily="34" charset="0"/>
              <a:buChar char="•"/>
            </a:pPr>
            <a:r>
              <a:rPr lang="en-AU"/>
              <a:t>Discuss relationship between speaker and subject</a:t>
            </a:r>
          </a:p>
          <a:p>
            <a:pPr marL="285750" indent="-285750">
              <a:buFont typeface="Arial" panose="020B0604020202020204" pitchFamily="34" charset="0"/>
              <a:buChar char="•"/>
            </a:pPr>
            <a:r>
              <a:rPr lang="en-AU"/>
              <a:t>Consider how pronouns create intimacy </a:t>
            </a:r>
          </a:p>
          <a:p>
            <a:pPr marL="285750" indent="-285750">
              <a:buFont typeface="Arial" panose="020B0604020202020204" pitchFamily="34" charset="0"/>
              <a:buChar char="•"/>
            </a:pPr>
            <a:r>
              <a:rPr lang="en-AU"/>
              <a:t>Lead discussion on how pronoun choices affect tone and meaning using provided questions.</a:t>
            </a:r>
          </a:p>
          <a:p>
            <a:pPr marL="285750" indent="-285750">
              <a:buFont typeface="Arial" panose="020B0604020202020204" pitchFamily="34" charset="0"/>
              <a:buChar char="•"/>
            </a:pPr>
            <a:r>
              <a:rPr lang="en-AU"/>
              <a:t>Analyse the effect of pronoun choices on tone</a:t>
            </a:r>
          </a:p>
          <a:p>
            <a:pPr marL="285750" indent="-285750">
              <a:buFont typeface="Arial" panose="020B0604020202020204" pitchFamily="34" charset="0"/>
              <a:buChar char="•"/>
            </a:pPr>
            <a:r>
              <a:rPr lang="en-AU"/>
              <a:t>Discuss how pronouns create relationships in the text</a:t>
            </a:r>
          </a:p>
          <a:p>
            <a:pPr marL="285750" indent="-285750">
              <a:buFont typeface="Arial" panose="020B0604020202020204" pitchFamily="34" charset="0"/>
              <a:buChar char="•"/>
            </a:pPr>
            <a:r>
              <a:rPr lang="en-AU"/>
              <a:t>Have students complete the annotation independently</a:t>
            </a:r>
          </a:p>
          <a:p>
            <a:pPr marL="285750" indent="-285750">
              <a:buFont typeface="Arial" panose="020B0604020202020204" pitchFamily="34" charset="0"/>
              <a:buChar char="•"/>
            </a:pPr>
            <a:r>
              <a:rPr lang="en-AU"/>
              <a:t>Lead discussion on themes and evidence</a:t>
            </a:r>
          </a:p>
          <a:p>
            <a:pPr>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18236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a:cs typeface="Arial"/>
              </a:rPr>
              <a:t>Teacher note: </a:t>
            </a:r>
            <a:r>
              <a:rPr lang="en-AU" b="0">
                <a:latin typeface="Arial"/>
                <a:cs typeface="Arial"/>
              </a:rPr>
              <a:t>t</a:t>
            </a:r>
            <a:r>
              <a:rPr lang="en-AU">
                <a:latin typeface="Arial"/>
                <a:cs typeface="Arial"/>
              </a:rPr>
              <a:t>his slide transitions students to more independent analysis. </a:t>
            </a:r>
            <a:r>
              <a:rPr lang="en-AU"/>
              <a:t>Support independent analysis by:</a:t>
            </a:r>
          </a:p>
          <a:p>
            <a:endParaRPr lang="en-AU"/>
          </a:p>
          <a:p>
            <a:pPr marL="285750" indent="-285750">
              <a:buFont typeface="Arial" panose="020B0604020202020204" pitchFamily="34" charset="0"/>
              <a:buChar char="•"/>
            </a:pPr>
            <a:r>
              <a:rPr lang="en-AU"/>
              <a:t>Reviewing annotation techniques demonstrated</a:t>
            </a:r>
          </a:p>
          <a:p>
            <a:pPr marL="285750" indent="-285750">
              <a:buFont typeface="Arial" panose="020B0604020202020204" pitchFamily="34" charset="0"/>
              <a:buChar char="•"/>
            </a:pPr>
            <a:r>
              <a:rPr lang="en-AU"/>
              <a:t>Having students work in pairs on new section</a:t>
            </a:r>
          </a:p>
          <a:p>
            <a:pPr marL="285750" indent="-285750">
              <a:buFont typeface="Arial" panose="020B0604020202020204" pitchFamily="34" charset="0"/>
              <a:buChar char="•"/>
            </a:pPr>
            <a:r>
              <a:rPr lang="en-AU"/>
              <a:t>Circulating to assist with rhyme scheme</a:t>
            </a:r>
          </a:p>
          <a:p>
            <a:pPr marL="285750" indent="-285750">
              <a:buFont typeface="Arial" panose="020B0604020202020204" pitchFamily="34" charset="0"/>
              <a:buChar char="•"/>
            </a:pPr>
            <a:r>
              <a:rPr lang="en-AU"/>
              <a:t>Guiding theme discussion using key words </a:t>
            </a:r>
          </a:p>
          <a:p>
            <a:pPr marL="285750" indent="-285750">
              <a:buFont typeface="Arial" panose="020B0604020202020204" pitchFamily="34" charset="0"/>
              <a:buChar char="•"/>
            </a:pPr>
            <a:r>
              <a:rPr lang="en-AU"/>
              <a:t>Allow time for sharing observations about poem type and evidence for conclusions.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a:cs typeface="Arial"/>
              </a:rPr>
              <a:t>Activities</a:t>
            </a:r>
          </a:p>
          <a:p>
            <a:pPr marL="0" marR="0" lvl="0" indent="0" algn="l" defTabSz="1219170" rtl="0" eaLnBrk="1" fontAlgn="auto" latinLnBrk="0" hangingPunct="1">
              <a:lnSpc>
                <a:spcPct val="100000"/>
              </a:lnSpc>
              <a:spcBef>
                <a:spcPts val="0"/>
              </a:spcBef>
              <a:spcAft>
                <a:spcPts val="0"/>
              </a:spcAft>
              <a:buClrTx/>
              <a:buSzTx/>
              <a:buFontTx/>
              <a:buNone/>
              <a:tabLst/>
              <a:defRPr/>
            </a:pPr>
            <a:br>
              <a:rPr lang="en-AU">
                <a:latin typeface="Arial"/>
                <a:cs typeface="Arial"/>
              </a:rPr>
            </a:br>
            <a:r>
              <a:rPr lang="en-AU">
                <a:latin typeface="Arial"/>
                <a:cs typeface="Arial"/>
              </a:rPr>
              <a:t>Guide the activity in stages: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Line count and rhyme (3-4 mins): Have students count final lines independently. Ask them to mark rhyming words and label scheme. Check against earlier pattern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Theme analysis (3-4 mins): Students circle key words in pairs. Focus on emotions, religious references, time references. Look for patterns in word choices. Share findings with class.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Poem type discussion (3-4 mins): Use hint about rhyme scheme and title. Guide students to recognize sonnet form. Connect to earlier learning about sonnets. Discuss why poets choose this form.</a:t>
            </a:r>
            <a:endParaRPr lang="en-AU"/>
          </a:p>
          <a:p>
            <a:endParaRPr lang="en-AU" b="1">
              <a:latin typeface="Arial"/>
              <a:cs typeface="Arial"/>
            </a:endParaRPr>
          </a:p>
          <a:p>
            <a:endParaRPr lang="en-AU" b="1">
              <a:latin typeface="Arial"/>
              <a:cs typeface="Arial"/>
            </a:endParaRPr>
          </a:p>
          <a:p>
            <a:endParaRPr lang="en-AU" b="1">
              <a:latin typeface="Arial"/>
              <a:cs typeface="Arial"/>
            </a:endParaRPr>
          </a:p>
          <a:p>
            <a:pPr marL="0" indent="0">
              <a:buFont typeface="Arial" panose="020B0604020202020204" pitchFamily="34" charset="0"/>
              <a:buNone/>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93630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this PowerPoint supports the work on </a:t>
            </a:r>
            <a:r>
              <a:rPr lang="en-AU" sz="1800" b="1">
                <a:effectLst/>
                <a:latin typeface="Arial" panose="020B0604020202020204" pitchFamily="34" charset="0"/>
                <a:ea typeface="Calibri" panose="020F0502020204030204" pitchFamily="34" charset="0"/>
              </a:rPr>
              <a:t>Core text 2 – ‘How Do I Love Thee?</a:t>
            </a:r>
            <a:r>
              <a:rPr lang="en-AU" sz="1800">
                <a:effectLst/>
                <a:latin typeface="Arial" panose="020B0604020202020204" pitchFamily="34" charset="0"/>
                <a:ea typeface="Calibri" panose="020F0502020204030204" pitchFamily="34" charset="0"/>
              </a:rPr>
              <a:t> </a:t>
            </a:r>
            <a:r>
              <a:rPr lang="en-AU" sz="1800" b="1">
                <a:effectLst/>
                <a:latin typeface="Arial" panose="020B0604020202020204" pitchFamily="34" charset="0"/>
                <a:ea typeface="Calibri" panose="020F0502020204030204" pitchFamily="34" charset="0"/>
              </a:rPr>
              <a:t>(Sonnet 43)’ by Elizabeth Barrett Browning</a:t>
            </a:r>
            <a:r>
              <a:rPr lang="en-AU" sz="1800">
                <a:effectLst/>
                <a:latin typeface="Arial" panose="020B0604020202020204" pitchFamily="34" charset="0"/>
                <a:ea typeface="Calibri" panose="020F0502020204030204" pitchFamily="34" charset="0"/>
              </a:rPr>
              <a:t> </a:t>
            </a:r>
            <a:r>
              <a:rPr lang="en-AU"/>
              <a:t>. It accompanies Phases 2 and 3 in the program. </a:t>
            </a:r>
            <a:r>
              <a:rPr lang="en-US" sz="1600" b="0" i="0" u="none" strike="noStrike">
                <a:solidFill>
                  <a:srgbClr val="000000"/>
                </a:solidFill>
                <a:effectLst/>
                <a:latin typeface="Public Sans" panose="020B0604020202020204" charset="0"/>
              </a:rPr>
              <a:t>It should be used in combination with the instructions from the teaching and learning program and the associated activities and resources in the resource booklet.</a:t>
            </a:r>
            <a:r>
              <a:rPr lang="en-US" sz="1600" b="0" i="0">
                <a:solidFill>
                  <a:srgbClr val="000000"/>
                </a:solidFill>
                <a:effectLst/>
                <a:latin typeface="Public Sans" panose="020B0604020202020204" charset="0"/>
              </a:rPr>
              <a:t>​</a:t>
            </a:r>
            <a:endParaRPr lang="en-AU" sz="1600" b="1">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4001954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b="1">
                <a:effectLst/>
                <a:latin typeface="Arial" panose="020B0604020202020204" pitchFamily="34" charset="0"/>
                <a:ea typeface="Calibri" panose="020F0502020204030204" pitchFamily="34" charset="0"/>
              </a:rPr>
              <a:t>Teacher note: </a:t>
            </a:r>
            <a:r>
              <a:rPr lang="en-AU" sz="1800">
                <a:effectLst/>
                <a:latin typeface="Arial" panose="020B0604020202020204" pitchFamily="34" charset="0"/>
                <a:ea typeface="Calibri" panose="020F0502020204030204" pitchFamily="34" charset="0"/>
              </a:rPr>
              <a:t>support students to complete the activities on the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84327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effectLst/>
                <a:latin typeface="Arial" panose="020B0604020202020204" pitchFamily="34" charset="0"/>
                <a:ea typeface="Calibri" panose="020F0502020204030204" pitchFamily="34" charset="0"/>
              </a:rPr>
              <a:t>Teacher note: </a:t>
            </a:r>
            <a:r>
              <a:rPr lang="en-AU" sz="1600">
                <a:effectLst/>
                <a:latin typeface="Arial" panose="020B0604020202020204" pitchFamily="34" charset="0"/>
                <a:ea typeface="Calibri" panose="020F0502020204030204" pitchFamily="34" charset="0"/>
              </a:rPr>
              <a:t>support students to complete the activities on the slide.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51986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effectLst/>
                <a:latin typeface="Arial" panose="020B0604020202020204" pitchFamily="34" charset="0"/>
                <a:ea typeface="Calibri" panose="020F0502020204030204" pitchFamily="34" charset="0"/>
              </a:rPr>
              <a:t>Teacher note: </a:t>
            </a:r>
            <a:r>
              <a:rPr lang="en-AU" sz="1600">
                <a:effectLst/>
                <a:latin typeface="Arial" panose="020B0604020202020204" pitchFamily="34" charset="0"/>
                <a:ea typeface="Calibri" panose="020F0502020204030204" pitchFamily="34" charset="0"/>
              </a:rPr>
              <a:t>support students to complete the activities on the slide.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530522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effectLst/>
                <a:latin typeface="Arial" panose="020B0604020202020204" pitchFamily="34" charset="0"/>
                <a:ea typeface="Calibri" panose="020F0502020204030204" pitchFamily="34" charset="0"/>
              </a:rPr>
              <a:t>Teacher note: </a:t>
            </a:r>
            <a:r>
              <a:rPr lang="en-AU" sz="1600" b="0">
                <a:effectLst/>
                <a:latin typeface="Arial" panose="020B0604020202020204" pitchFamily="34" charset="0"/>
                <a:ea typeface="Calibri" panose="020F0502020204030204" pitchFamily="34" charset="0"/>
              </a:rPr>
              <a:t>this section of the PowerPoint is used with </a:t>
            </a:r>
            <a:r>
              <a:rPr lang="en-AU" sz="1800" b="1">
                <a:effectLst/>
                <a:latin typeface="Arial" panose="020B0604020202020204" pitchFamily="34" charset="0"/>
                <a:ea typeface="Calibri" panose="020F0502020204030204" pitchFamily="34" charset="0"/>
              </a:rPr>
              <a:t>Phase 3, sequence 2 - exploring the sound features of poetry.</a:t>
            </a:r>
            <a:endParaRPr lang="en-AU" sz="180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47758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a:solidFill>
                  <a:schemeClr val="tx1"/>
                </a:solidFill>
                <a:latin typeface="Arial"/>
              </a:rPr>
              <a:t>Teacher note: </a:t>
            </a:r>
            <a:r>
              <a:rPr lang="en-AU" sz="1600" b="0">
                <a:solidFill>
                  <a:schemeClr val="tx1"/>
                </a:solidFill>
                <a:latin typeface="Arial"/>
              </a:rPr>
              <a:t>t</a:t>
            </a:r>
            <a:r>
              <a:rPr lang="en-AU" sz="1600">
                <a:solidFill>
                  <a:schemeClr val="tx1"/>
                </a:solidFill>
                <a:latin typeface="Arial"/>
              </a:rPr>
              <a:t>he use of </a:t>
            </a:r>
            <a:r>
              <a:rPr lang="en-AU" sz="1600" b="1">
                <a:solidFill>
                  <a:schemeClr val="tx1"/>
                </a:solidFill>
                <a:latin typeface="Arial"/>
              </a:rPr>
              <a:t>alliteration </a:t>
            </a:r>
            <a:r>
              <a:rPr lang="en-AU" sz="1600">
                <a:solidFill>
                  <a:schemeClr val="tx1"/>
                </a:solidFill>
                <a:latin typeface="Arial"/>
              </a:rPr>
              <a:t>of the /l/ sound in ‘love’, ‘lose’ and ‘lost’ reinforces the dominant motif of love in the poem. Further, it works with the </a:t>
            </a:r>
            <a:r>
              <a:rPr lang="en-AU" sz="1600" b="1">
                <a:solidFill>
                  <a:schemeClr val="tx1"/>
                </a:solidFill>
                <a:latin typeface="Arial"/>
              </a:rPr>
              <a:t>religious symbolism </a:t>
            </a:r>
            <a:r>
              <a:rPr lang="en-AU" sz="1600" b="0">
                <a:solidFill>
                  <a:schemeClr val="tx1"/>
                </a:solidFill>
                <a:latin typeface="Arial"/>
              </a:rPr>
              <a:t>of “saints” </a:t>
            </a:r>
            <a:r>
              <a:rPr lang="en-AU" sz="1600">
                <a:solidFill>
                  <a:schemeClr val="tx1"/>
                </a:solidFill>
                <a:latin typeface="Arial"/>
              </a:rPr>
              <a:t>to stress a shift in tone of the poem, where the speaker acknowledges that they have lost faith in religion at some point in their life and the love of her husband has restored this. The speaker is now no longer just counting the ways that she loves her husband but also reflecting upon how love has restored her faith and extended her spirituality. This acknowledgement for the Victorian age reveals a complex view on love and faith, emphasising love’s redeeming qualities.</a:t>
            </a:r>
            <a:endParaRPr lang="en-AU" sz="1600">
              <a:solidFill>
                <a:schemeClr val="tx1"/>
              </a:solidFill>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solidFill>
                <a:schemeClr val="tx1"/>
              </a:solidFill>
              <a:latin typeface="Arial"/>
              <a:ea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solidFill>
                <a:schemeClr val="tx1"/>
              </a:solidFill>
              <a:latin typeface="Arial"/>
              <a:ea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a:solidFill>
                <a:schemeClr val="tx1"/>
              </a:solidFill>
              <a:cs typeface="Arial" panose="020B0604020202020204"/>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09745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Teachers can use this to facilitate the discussion of the sound devices used in the poem. The questions allow for students to connect to what they already know based on prior poetry units and apply it to this text. </a:t>
            </a:r>
            <a:r>
              <a:rPr lang="en-AU">
                <a:hlinkClick r:id="rId3"/>
              </a:rPr>
              <a:t>Connecting learning</a:t>
            </a:r>
            <a:endParaRPr lang="en-AU">
              <a:latin typeface="Arial"/>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introduction to assonance supports students' development of </a:t>
            </a:r>
            <a:r>
              <a:rPr lang="en-AU" b="1"/>
              <a:t>sophisticated analytical skills</a:t>
            </a:r>
            <a:r>
              <a:rPr lang="en-AU"/>
              <a:t> while enhancing their understanding of sound devices in poetry.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Teachers should model the process of identifying and analysing assonance using </a:t>
            </a:r>
            <a:r>
              <a:rPr lang="en-AU" b="1"/>
              <a:t>think-aloud strategies</a:t>
            </a:r>
            <a:r>
              <a:rPr lang="en-AU"/>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focus on sound patterns helps students understand how poets create meaning through careful word choice</a:t>
            </a:r>
          </a:p>
          <a:p>
            <a:endParaRPr lang="en-AU" b="1"/>
          </a:p>
          <a:p>
            <a:r>
              <a:rPr lang="en-AU" b="1"/>
              <a:t>Activities</a:t>
            </a:r>
            <a:endParaRPr lang="en-AU"/>
          </a:p>
          <a:p>
            <a:endParaRPr lang="en-AU"/>
          </a:p>
          <a:p>
            <a:pPr marL="285750" indent="-285750">
              <a:buFont typeface="Arial" panose="020B0604020202020204" pitchFamily="34" charset="0"/>
              <a:buChar char="•"/>
            </a:pPr>
            <a:r>
              <a:rPr lang="en-AU"/>
              <a:t>Demonstrate the identification of '</a:t>
            </a:r>
            <a:r>
              <a:rPr lang="en-AU" err="1"/>
              <a:t>ee</a:t>
            </a:r>
            <a:r>
              <a:rPr lang="en-AU"/>
              <a:t>' sounds in the poem using highlighting</a:t>
            </a:r>
          </a:p>
          <a:p>
            <a:pPr marL="285750" indent="-285750">
              <a:buFont typeface="Arial" panose="020B0604020202020204" pitchFamily="34" charset="0"/>
              <a:buChar char="•"/>
            </a:pPr>
            <a:r>
              <a:rPr lang="en-AU"/>
              <a:t>Guide students in finding additional assonance patterns</a:t>
            </a:r>
          </a:p>
          <a:p>
            <a:pPr marL="285750" indent="-285750">
              <a:buFont typeface="Arial" panose="020B0604020202020204" pitchFamily="34" charset="0"/>
              <a:buChar char="•"/>
            </a:pPr>
            <a:r>
              <a:rPr lang="en-AU"/>
              <a:t>Have students work in pairs to mark other vowel sound repetitions</a:t>
            </a:r>
          </a:p>
          <a:p>
            <a:pPr marL="285750" indent="-285750">
              <a:buFont typeface="Arial" panose="020B0604020202020204" pitchFamily="34" charset="0"/>
              <a:buChar char="•"/>
            </a:pPr>
            <a:r>
              <a:rPr lang="en-AU"/>
              <a:t>Create a class list of assonance examples and their effects</a:t>
            </a:r>
          </a:p>
          <a:p>
            <a:pPr marL="285750" indent="-285750">
              <a:buFont typeface="Arial" panose="020B0604020202020204" pitchFamily="34" charset="0"/>
              <a:buChar char="•"/>
            </a:pPr>
            <a:r>
              <a:rPr lang="en-AU"/>
              <a:t>Lead discussion on how assonance contributes to the poem's musicality</a:t>
            </a:r>
          </a:p>
          <a:p>
            <a:pPr marL="285750" indent="-285750">
              <a:buFont typeface="Arial" panose="020B0604020202020204" pitchFamily="34" charset="0"/>
              <a:buChar char="•"/>
            </a:pPr>
            <a:r>
              <a:rPr lang="en-AU"/>
              <a:t>Connect assonance patterns to the poem's themes of love and devotion</a:t>
            </a:r>
          </a:p>
          <a:p>
            <a:endParaRPr lang="en-AU">
              <a:latin typeface="Arial"/>
              <a:cs typeface="Arial"/>
            </a:endParaRPr>
          </a:p>
          <a:p>
            <a:endParaRPr lang="en-AU">
              <a:latin typeface="Arial"/>
              <a:cs typeface="Arial"/>
            </a:endParaRPr>
          </a:p>
          <a:p>
            <a:endParaRPr lang="en-AU">
              <a:latin typeface="Arial"/>
              <a:cs typeface="Arial"/>
            </a:endParaRPr>
          </a:p>
          <a:p>
            <a:endParaRPr lang="en-AU">
              <a:latin typeface="Arial"/>
              <a:cs typeface="Arial"/>
            </a:endParaRPr>
          </a:p>
          <a:p>
            <a:endParaRPr lang="en-AU">
              <a:latin typeface="Arial"/>
              <a:cs typeface="Arial"/>
            </a:endParaRPr>
          </a:p>
          <a:p>
            <a:endParaRPr lang="en-AU">
              <a:latin typeface="Arial"/>
              <a:cs typeface="Arial"/>
            </a:endParaRP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61962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Teaching anaphora helps students understand how </a:t>
            </a:r>
            <a:r>
              <a:rPr lang="en-AU" b="1"/>
              <a:t>structural devices</a:t>
            </a:r>
            <a:r>
              <a:rPr lang="en-AU"/>
              <a:t> can enhance meaning and emotional impact in poetry. This supports their development of </a:t>
            </a:r>
            <a:r>
              <a:rPr lang="en-AU" b="1"/>
              <a:t>analysis skills</a:t>
            </a:r>
            <a:r>
              <a:rPr lang="en-AU"/>
              <a:t>.</a:t>
            </a:r>
          </a:p>
          <a:p>
            <a:pPr marL="285750" indent="-285750">
              <a:buFont typeface="Arial" panose="020B0604020202020204" pitchFamily="34" charset="0"/>
              <a:buChar char="•"/>
            </a:pPr>
            <a:r>
              <a:rPr lang="en-AU"/>
              <a:t>The repetition analysis provides an opportunity for discussing how form supports content.</a:t>
            </a:r>
          </a:p>
          <a:p>
            <a:pPr marL="285750" indent="-285750">
              <a:buFont typeface="Arial" panose="020B0604020202020204" pitchFamily="34" charset="0"/>
              <a:buChar char="•"/>
            </a:pPr>
            <a:r>
              <a:rPr lang="en-AU"/>
              <a:t>Consider using collaborative learning strategies to help students discover patterns of repetition and their effects.</a:t>
            </a:r>
          </a:p>
          <a:p>
            <a:endParaRPr lang="en-AU" b="1"/>
          </a:p>
          <a:p>
            <a:r>
              <a:rPr lang="en-AU" b="1"/>
              <a:t>Activities</a:t>
            </a:r>
            <a:endParaRPr lang="en-AU"/>
          </a:p>
          <a:p>
            <a:endParaRPr lang="en-AU"/>
          </a:p>
          <a:p>
            <a:pPr marL="285750" indent="-285750">
              <a:buFont typeface="Arial" panose="020B0604020202020204" pitchFamily="34" charset="0"/>
              <a:buChar char="•"/>
            </a:pPr>
            <a:r>
              <a:rPr lang="en-AU"/>
              <a:t>Guide students in identifying the repeated phrase "I love thee"</a:t>
            </a:r>
          </a:p>
          <a:p>
            <a:pPr marL="285750" indent="-285750">
              <a:buFont typeface="Arial" panose="020B0604020202020204" pitchFamily="34" charset="0"/>
              <a:buChar char="•"/>
            </a:pPr>
            <a:r>
              <a:rPr lang="en-AU"/>
              <a:t>Analyse the effect of repetition on the poem's structure and meaning</a:t>
            </a:r>
          </a:p>
          <a:p>
            <a:pPr marL="285750" indent="-285750">
              <a:buFont typeface="Arial" panose="020B0604020202020204" pitchFamily="34" charset="0"/>
              <a:buChar char="•"/>
            </a:pPr>
            <a:r>
              <a:rPr lang="en-AU"/>
              <a:t>Have students highlight each instance of anaphora</a:t>
            </a:r>
          </a:p>
          <a:p>
            <a:pPr marL="285750" indent="-285750">
              <a:buFont typeface="Arial" panose="020B0604020202020204" pitchFamily="34" charset="0"/>
              <a:buChar char="•"/>
            </a:pPr>
            <a:r>
              <a:rPr lang="en-AU"/>
              <a:t>Discuss how repetition reinforces the poem's central theme</a:t>
            </a:r>
          </a:p>
          <a:p>
            <a:pPr marL="285750" indent="-285750">
              <a:buFont typeface="Arial" panose="020B0604020202020204" pitchFamily="34" charset="0"/>
              <a:buChar char="•"/>
            </a:pPr>
            <a:r>
              <a:rPr lang="en-AU"/>
              <a:t>Create a visual representation of how anaphora organises the poem</a:t>
            </a:r>
          </a:p>
          <a:p>
            <a:pPr marL="285750" indent="-285750">
              <a:buFont typeface="Arial" panose="020B0604020202020204" pitchFamily="34" charset="0"/>
              <a:buChar char="•"/>
            </a:pPr>
            <a:r>
              <a:rPr lang="en-AU"/>
              <a:t>Examine how the repetition creates emphasis and emotional impact</a:t>
            </a:r>
          </a:p>
          <a:p>
            <a:endParaRPr lang="en-AU" b="1"/>
          </a:p>
          <a:p>
            <a:endParaRPr lang="en-AU">
              <a:latin typeface="Arial"/>
              <a:cs typeface="Arial"/>
            </a:endParaRPr>
          </a:p>
          <a:p>
            <a:endParaRPr lang="en-AU">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687121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Understanding consonance helps students appreciate the crafted nature of poetry while developing their </a:t>
            </a:r>
            <a:r>
              <a:rPr lang="en-AU" b="1"/>
              <a:t>analytical skills</a:t>
            </a:r>
            <a:r>
              <a:rPr lang="en-AU"/>
              <a:t>.</a:t>
            </a:r>
          </a:p>
          <a:p>
            <a:pPr marL="285750" indent="-285750">
              <a:buFont typeface="Arial" panose="020B0604020202020204" pitchFamily="34" charset="0"/>
              <a:buChar char="•"/>
            </a:pPr>
            <a:r>
              <a:rPr lang="en-AU"/>
              <a:t>Teachers should emphasise how sound devices work together to create meaning, supporting students' understanding of poetic techniques.</a:t>
            </a:r>
          </a:p>
          <a:p>
            <a:pPr marL="285750" indent="-285750">
              <a:buFont typeface="Arial" panose="020B0604020202020204" pitchFamily="34" charset="0"/>
              <a:buChar char="•"/>
            </a:pPr>
            <a:r>
              <a:rPr lang="en-AU"/>
              <a:t>Use multimodal approaches (reading aloud) to help students hear and identify consonance patterns.</a:t>
            </a:r>
          </a:p>
          <a:p>
            <a:endParaRPr lang="en-AU" b="1"/>
          </a:p>
          <a:p>
            <a:r>
              <a:rPr lang="en-AU" b="1"/>
              <a:t>Activities</a:t>
            </a:r>
            <a:endParaRPr lang="en-AU"/>
          </a:p>
          <a:p>
            <a:endParaRPr lang="en-AU"/>
          </a:p>
          <a:p>
            <a:pPr marL="285750" indent="-285750">
              <a:buFont typeface="Arial" panose="020B0604020202020204" pitchFamily="34" charset="0"/>
              <a:buChar char="•"/>
            </a:pPr>
            <a:r>
              <a:rPr lang="en-AU"/>
              <a:t>Model identification of consonant sound patterns</a:t>
            </a:r>
          </a:p>
          <a:p>
            <a:pPr marL="285750" indent="-285750">
              <a:buFont typeface="Arial" panose="020B0604020202020204" pitchFamily="34" charset="0"/>
              <a:buChar char="•"/>
            </a:pPr>
            <a:r>
              <a:rPr lang="en-AU"/>
              <a:t>Guide students in marking consonance throughout the poem</a:t>
            </a:r>
          </a:p>
          <a:p>
            <a:pPr marL="285750" indent="-285750">
              <a:buFont typeface="Arial" panose="020B0604020202020204" pitchFamily="34" charset="0"/>
              <a:buChar char="•"/>
            </a:pPr>
            <a:r>
              <a:rPr lang="en-AU"/>
              <a:t>Connect sound patterns to meaning and mood</a:t>
            </a:r>
          </a:p>
          <a:p>
            <a:pPr marL="285750" indent="-285750">
              <a:buFont typeface="Arial" panose="020B0604020202020204" pitchFamily="34" charset="0"/>
              <a:buChar char="•"/>
            </a:pPr>
            <a:r>
              <a:rPr lang="en-AU"/>
              <a:t>Have students work in pairs to find additional examples</a:t>
            </a:r>
          </a:p>
          <a:p>
            <a:pPr marL="285750" indent="-285750">
              <a:buFont typeface="Arial" panose="020B0604020202020204" pitchFamily="34" charset="0"/>
              <a:buChar char="•"/>
            </a:pPr>
            <a:r>
              <a:rPr lang="en-AU"/>
              <a:t>Discuss how consonance contributes to the poem's musicality</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264645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This complex analysis of poetic rhythm supports students in developing </a:t>
            </a:r>
            <a:r>
              <a:rPr lang="en-AU" b="1"/>
              <a:t>analytical skills</a:t>
            </a:r>
            <a:r>
              <a:rPr lang="en-AU"/>
              <a:t> while understanding how form and content work together.</a:t>
            </a:r>
          </a:p>
          <a:p>
            <a:pPr marL="285750" indent="-285750">
              <a:buFont typeface="Arial" panose="020B0604020202020204" pitchFamily="34" charset="0"/>
              <a:buChar char="•"/>
            </a:pPr>
            <a:r>
              <a:rPr lang="en-AU"/>
              <a:t>Teachers should scaffold the introduction of technical terms carefully, ensuring students understand how these elements contribute to meaning.</a:t>
            </a:r>
          </a:p>
          <a:p>
            <a:pPr marL="285750" indent="-285750">
              <a:buFont typeface="Arial" panose="020B0604020202020204" pitchFamily="34" charset="0"/>
              <a:buChar char="•"/>
            </a:pPr>
            <a:r>
              <a:rPr lang="en-AU"/>
              <a:t>Consider using movement or clapping to help students internalise rhythmic patterns.</a:t>
            </a:r>
          </a:p>
          <a:p>
            <a:pPr marL="285750" indent="-285750">
              <a:buFont typeface="Arial" panose="020B0604020202020204" pitchFamily="34" charset="0"/>
              <a:buChar char="•"/>
            </a:pPr>
            <a:r>
              <a:rPr lang="en-AU"/>
              <a:t>The connection between technical elements and emotional expression supports students' understanding of how poets craft their work for effect.</a:t>
            </a:r>
          </a:p>
          <a:p>
            <a:endParaRPr lang="en-AU" b="1"/>
          </a:p>
          <a:p>
            <a:r>
              <a:rPr lang="en-AU" b="1"/>
              <a:t>Activities</a:t>
            </a:r>
            <a:endParaRPr lang="en-AU"/>
          </a:p>
          <a:p>
            <a:endParaRPr lang="en-AU"/>
          </a:p>
          <a:p>
            <a:pPr marL="285750" indent="-285750">
              <a:buFont typeface="Arial" panose="020B0604020202020204" pitchFamily="34" charset="0"/>
              <a:buChar char="•"/>
            </a:pPr>
            <a:r>
              <a:rPr lang="en-AU"/>
              <a:t>Teach the concept of end-stopped lines and enjambment</a:t>
            </a:r>
          </a:p>
          <a:p>
            <a:pPr marL="285750" indent="-285750">
              <a:buFont typeface="Arial" panose="020B0604020202020204" pitchFamily="34" charset="0"/>
              <a:buChar char="•"/>
            </a:pPr>
            <a:r>
              <a:rPr lang="en-AU"/>
              <a:t>Guide students in marking punctuation and line breaks</a:t>
            </a:r>
          </a:p>
          <a:p>
            <a:pPr marL="285750" indent="-285750">
              <a:buFont typeface="Arial" panose="020B0604020202020204" pitchFamily="34" charset="0"/>
              <a:buChar char="•"/>
            </a:pPr>
            <a:r>
              <a:rPr lang="en-AU"/>
              <a:t>Analyse how rhythm affects the poem's pace and tone</a:t>
            </a:r>
          </a:p>
          <a:p>
            <a:pPr marL="285750" indent="-285750">
              <a:buFont typeface="Arial" panose="020B0604020202020204" pitchFamily="34" charset="0"/>
              <a:buChar char="•"/>
            </a:pPr>
            <a:r>
              <a:rPr lang="en-AU"/>
              <a:t>Explain iambic pentameter using an example line</a:t>
            </a:r>
          </a:p>
          <a:p>
            <a:pPr marL="285750" indent="-285750">
              <a:buFont typeface="Arial" panose="020B0604020202020204" pitchFamily="34" charset="0"/>
              <a:buChar char="•"/>
            </a:pPr>
            <a:r>
              <a:rPr lang="en-AU"/>
              <a:t>Practice scanning lines for metrical patterns</a:t>
            </a:r>
          </a:p>
          <a:p>
            <a:pPr marL="285750" indent="-285750">
              <a:buFont typeface="Arial" panose="020B0604020202020204" pitchFamily="34" charset="0"/>
              <a:buChar char="•"/>
            </a:pPr>
            <a:r>
              <a:rPr lang="en-AU"/>
              <a:t>Discuss how technical elements support meaning</a:t>
            </a:r>
          </a:p>
          <a:p>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915866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hidden slide has the licence agreement details.</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897154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slide is for teacher reference only.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text complexity details are drawn from the table in the Core texts booklet where this text can be found.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Highlighted in red on this slide are the areas of focus within a grammar in context approach.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is a moderately challenging poem that is accessible to all learners after language and content support.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It engages readers with context, code and convention, literary value and intertextuality.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Responders will engage with the idea of ‘love’ as having enduring value and the understanding of how poets use language forms and features to enhance meaning and engagement.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 study of this text will allow for the development of reading skills, the appreciation of poetry, and the ways in which composers use language features as a form of expression.</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9785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a:latin typeface="+mn-lt"/>
                <a:cs typeface="Arial"/>
              </a:rPr>
              <a:t>Teacher note</a:t>
            </a:r>
            <a:r>
              <a:rPr lang="en-AU" sz="1600">
                <a:latin typeface="+mn-lt"/>
                <a:cs typeface="Arial"/>
              </a:rPr>
              <a:t>: this slide has been used to identify the explicit teaching strategies</a:t>
            </a:r>
            <a:r>
              <a:rPr lang="en-AU" sz="1600">
                <a:solidFill>
                  <a:schemeClr val="tx1"/>
                </a:solidFill>
                <a:latin typeface="+mn-lt"/>
              </a:rPr>
              <a:t> sharing learning intentions and sharing success criteria.</a:t>
            </a:r>
            <a:r>
              <a:rPr lang="en-AU">
                <a:latin typeface="+mn-lt"/>
              </a:rPr>
              <a:t> </a:t>
            </a:r>
            <a:r>
              <a:rPr lang="en-AU" sz="1600">
                <a:solidFill>
                  <a:schemeClr val="tx1"/>
                </a:solidFill>
                <a:latin typeface="+mn-lt"/>
              </a:rPr>
              <a:t>This slide</a:t>
            </a:r>
            <a:r>
              <a:rPr lang="en-AU" sz="1600">
                <a:solidFill>
                  <a:srgbClr val="000000"/>
                </a:solidFill>
                <a:latin typeface="+mn-lt"/>
                <a:cs typeface="Arial"/>
              </a:rPr>
              <a:t> </a:t>
            </a:r>
            <a:r>
              <a:rPr lang="en-AU">
                <a:solidFill>
                  <a:srgbClr val="000000"/>
                </a:solidFill>
                <a:latin typeface="+mn-lt"/>
                <a:cs typeface="Arial"/>
              </a:rPr>
              <a:t>could</a:t>
            </a:r>
            <a:r>
              <a:rPr lang="en-AU">
                <a:latin typeface="+mn-lt"/>
                <a:cs typeface="Arial"/>
              </a:rPr>
              <a:t> </a:t>
            </a:r>
            <a:r>
              <a:rPr lang="en-AU" sz="1600">
                <a:latin typeface="+mn-lt"/>
                <a:cs typeface="Arial"/>
              </a:rPr>
              <a:t>be deleted or hidden when </a:t>
            </a:r>
            <a:r>
              <a:rPr lang="en-AU">
                <a:latin typeface="+mn-lt"/>
                <a:cs typeface="Arial"/>
              </a:rPr>
              <a:t>using this content in</a:t>
            </a:r>
            <a:r>
              <a:rPr lang="en-AU" sz="1600">
                <a:latin typeface="+mn-lt"/>
                <a:cs typeface="Arial"/>
              </a:rPr>
              <a:t> a classroom setting.</a:t>
            </a:r>
            <a:r>
              <a:rPr lang="en-AU">
                <a:latin typeface="+mn-lt"/>
                <a:cs typeface="Arial"/>
              </a:rPr>
              <a:t> Alternatively, the teacher could discuss the educational benefit of the process of sharing learning intentions and success criteria and discussing the significance of this learning process. </a:t>
            </a:r>
            <a:r>
              <a:rPr lang="en-AU" sz="1600">
                <a:latin typeface="+mn-lt"/>
                <a:cs typeface="Arial"/>
              </a:rPr>
              <a:t> </a:t>
            </a:r>
            <a:endParaRPr lang="en-US" sz="1600">
              <a:latin typeface="+mn-lt"/>
              <a:cs typeface="Arial"/>
            </a:endParaRPr>
          </a:p>
          <a:p>
            <a:endParaRPr lang="en-AU" sz="1600">
              <a:latin typeface="+mn-lt"/>
              <a:cs typeface="Arial"/>
            </a:endParaRPr>
          </a:p>
          <a:p>
            <a:pPr marL="285750" indent="-285750">
              <a:buFont typeface="Arial"/>
              <a:buChar char="•"/>
            </a:pPr>
            <a:r>
              <a:rPr lang="en-AU" sz="160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a:solidFill>
                  <a:schemeClr val="tx1"/>
                </a:solidFill>
                <a:latin typeface="+mn-lt"/>
                <a:cs typeface="Arial"/>
              </a:rPr>
              <a:t>The success criteria</a:t>
            </a:r>
            <a:r>
              <a:rPr lang="en-AU" sz="1600" b="1">
                <a:solidFill>
                  <a:schemeClr val="tx1"/>
                </a:solidFill>
                <a:latin typeface="+mn-lt"/>
                <a:cs typeface="Arial"/>
              </a:rPr>
              <a:t> </a:t>
            </a:r>
            <a:r>
              <a:rPr lang="en-AU" sz="160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a:solidFill>
                  <a:schemeClr val="tx1"/>
                </a:solidFill>
                <a:effectLst/>
                <a:latin typeface="+mn-lt"/>
                <a:cs typeface="Arial"/>
              </a:rPr>
              <a:t>Success criteria</a:t>
            </a:r>
            <a:r>
              <a:rPr lang="en-AU" sz="1600" i="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a:solidFill>
                  <a:schemeClr val="tx1"/>
                </a:solidFill>
                <a:latin typeface="+mn-lt"/>
                <a:cs typeface="Arial"/>
              </a:rPr>
              <a:t>(DoE 2025).</a:t>
            </a:r>
            <a:r>
              <a:rPr lang="en-AU" sz="1600" i="0">
                <a:solidFill>
                  <a:schemeClr val="tx1"/>
                </a:solidFill>
                <a:effectLst/>
                <a:latin typeface="+mn-lt"/>
              </a:rPr>
              <a:t> </a:t>
            </a:r>
            <a:endParaRPr lang="en-AU" sz="1600" i="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a:solidFill>
                  <a:schemeClr val="tx1"/>
                </a:solidFill>
                <a:latin typeface="+mn-lt"/>
                <a:cs typeface="Arial"/>
              </a:rPr>
              <a:t>The sample learning intentions and success criteria (LISC) on the following slide are aligned to the syllabus. </a:t>
            </a:r>
            <a:endParaRPr lang="en-AU" sz="160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a:solidFill>
                  <a:schemeClr val="tx1"/>
                </a:solidFill>
                <a:latin typeface="+mn-lt"/>
              </a:rPr>
              <a:t>When designing LISC for students working above or below stage level, or towards Life Skills outcomes, draw on the </a:t>
            </a:r>
            <a:r>
              <a:rPr lang="en-AU">
                <a:latin typeface="+mn-lt"/>
              </a:rPr>
              <a:t>collaborative</a:t>
            </a:r>
            <a:r>
              <a:rPr lang="en-AU" sz="1600">
                <a:solidFill>
                  <a:schemeClr val="tx1"/>
                </a:solidFill>
                <a:latin typeface="+mn-lt"/>
              </a:rPr>
              <a:t> curriculum planning</a:t>
            </a:r>
            <a:r>
              <a:rPr lang="en-AU" sz="1600" i="0" u="none" strike="noStrike">
                <a:solidFill>
                  <a:schemeClr val="tx1"/>
                </a:solidFill>
                <a:effectLst/>
                <a:latin typeface="+mn-lt"/>
                <a:cs typeface="Arial"/>
              </a:rPr>
              <a:t> p</a:t>
            </a:r>
            <a:r>
              <a:rPr lang="en-AU" sz="1600" u="none">
                <a:solidFill>
                  <a:schemeClr val="tx1"/>
                </a:solidFill>
                <a:latin typeface="+mn-lt"/>
              </a:rPr>
              <a:t>rocess </a:t>
            </a:r>
            <a:r>
              <a:rPr lang="en-AU" sz="1600">
                <a:solidFill>
                  <a:schemeClr val="tx1"/>
                </a:solidFill>
                <a:latin typeface="+mn-lt"/>
              </a:rPr>
              <a:t>to ensure LISC is differentiated and aligned with the relevant syllabus outcomes. </a:t>
            </a:r>
            <a:endParaRPr lang="en-AU" sz="1600">
              <a:solidFill>
                <a:schemeClr val="tx1"/>
              </a:solidFill>
              <a:latin typeface="+mn-lt"/>
              <a:cs typeface="Arial"/>
            </a:endParaRPr>
          </a:p>
          <a:p>
            <a:endParaRPr lang="en-AU">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latin typeface="+mn-lt"/>
                <a:cs typeface="Arial"/>
              </a:rPr>
              <a:t>For more </a:t>
            </a:r>
            <a:r>
              <a:rPr lang="en-AU" b="0">
                <a:latin typeface="+mn-lt"/>
                <a:cs typeface="Arial"/>
              </a:rPr>
              <a:t>information, see:</a:t>
            </a:r>
            <a:endParaRPr lang="en-AU" b="0" strike="sngStrike">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AITSL: </a:t>
            </a:r>
            <a:r>
              <a:rPr lang="en-AU" b="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Sharing learning intentions:  </a:t>
            </a:r>
            <a:r>
              <a:rPr lang="en-AU">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Sharing success criteria: </a:t>
            </a:r>
            <a:r>
              <a:rPr lang="en-AU" b="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cs typeface="Arial"/>
              </a:rPr>
              <a:t>Collaborative curriculum planning: </a:t>
            </a:r>
            <a:r>
              <a:rPr lang="en-AU" b="0">
                <a:latin typeface="+mn-lt"/>
                <a:cs typeface="Arial"/>
              </a:rPr>
              <a:t>https://educationstandards.nsw.edu.au/wps/portal/nesa/k-10/diversity-in-learning/special-education/collaborative-curriculum-planning</a:t>
            </a:r>
            <a:endParaRPr lang="en-AU" b="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mn-lt"/>
                <a:cs typeface="Arial"/>
              </a:rPr>
              <a:t>Teacher note:</a:t>
            </a:r>
            <a:r>
              <a:rPr lang="en-AU" b="1" strike="noStrike">
                <a:latin typeface="+mn-lt"/>
                <a:cs typeface="Arial"/>
              </a:rPr>
              <a:t> </a:t>
            </a:r>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285750" indent="-285750">
              <a:buFont typeface="Arial" panose="020B0604020202020204" pitchFamily="34" charset="0"/>
              <a:buChar char="•"/>
            </a:pPr>
            <a:r>
              <a:rPr lang="en-AU" b="0" strike="noStrike">
                <a:latin typeface="+mn-lt"/>
                <a:cs typeface="Arial"/>
              </a:rPr>
              <a:t>Identify language features used in the poem</a:t>
            </a:r>
          </a:p>
          <a:p>
            <a:pPr marL="285750" indent="-285750">
              <a:buFont typeface="Arial" panose="020B0604020202020204" pitchFamily="34" charset="0"/>
              <a:buChar char="•"/>
            </a:pPr>
            <a:r>
              <a:rPr lang="en-AU" b="0" strike="noStrike">
                <a:latin typeface="+mn-lt"/>
                <a:cs typeface="Arial"/>
              </a:rPr>
              <a:t>Identify sound devices in the poem</a:t>
            </a:r>
          </a:p>
          <a:p>
            <a:pPr marL="285750" indent="-285750">
              <a:buFont typeface="Arial" panose="020B0604020202020204" pitchFamily="34" charset="0"/>
              <a:buChar char="•"/>
            </a:pPr>
            <a:r>
              <a:rPr lang="en-AU" b="0" strike="noStrike">
                <a:latin typeface="+mn-lt"/>
                <a:cs typeface="Arial"/>
              </a:rPr>
              <a:t>Identify the meaning of the poem</a:t>
            </a:r>
          </a:p>
          <a:p>
            <a:pPr marL="0" indent="0" algn="ctr">
              <a:buFont typeface="Arial" panose="020B0604020202020204" pitchFamily="34" charset="0"/>
              <a:buNone/>
              <a:defRPr/>
            </a:pPr>
            <a:r>
              <a:rPr lang="en-AU" b="0" i="1" strike="noStrike">
                <a:latin typeface="+mn-lt"/>
                <a:cs typeface="Arial"/>
              </a:rPr>
              <a:t>-</a:t>
            </a: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417043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600" b="1">
                <a:effectLst/>
                <a:latin typeface="Arial" panose="020B0604020202020204" pitchFamily="34" charset="0"/>
                <a:ea typeface="Calibri" panose="020F0502020204030204" pitchFamily="34" charset="0"/>
              </a:rPr>
              <a:t>Teacher note: </a:t>
            </a:r>
            <a:r>
              <a:rPr lang="en-AU" sz="1600" b="0">
                <a:effectLst/>
                <a:latin typeface="Arial" panose="020B0604020202020204" pitchFamily="34" charset="0"/>
                <a:ea typeface="Calibri" panose="020F0502020204030204" pitchFamily="34" charset="0"/>
              </a:rPr>
              <a:t>this section of the PowerPoint is used with </a:t>
            </a:r>
            <a:r>
              <a:rPr lang="en-AU" sz="1800" b="1">
                <a:effectLst/>
                <a:latin typeface="Arial" panose="020B0604020202020204" pitchFamily="34" charset="0"/>
                <a:ea typeface="Calibri" panose="020F0502020204030204" pitchFamily="34" charset="0"/>
              </a:rPr>
              <a:t>Phase 2, sequence 1 - introduction to vocabulary and context.</a:t>
            </a:r>
            <a:endParaRPr lang="en-AU" sz="1800">
              <a:effectLst/>
              <a:latin typeface="Arial" panose="020B0604020202020204" pitchFamily="34" charset="0"/>
              <a:ea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7380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This slide introduces key metalanguage that students will need to analyse Elizabeth Barrett Browning's sonnet. The terms have been specifically chosen to align with the poem's features and will support students in their </a:t>
            </a:r>
            <a:r>
              <a:rPr lang="en-AU" b="1"/>
              <a:t>analysis</a:t>
            </a:r>
            <a:r>
              <a:rPr lang="en-AU"/>
              <a:t>. </a:t>
            </a:r>
          </a:p>
          <a:p>
            <a:pPr marL="285750" indent="-285750">
              <a:buFont typeface="Arial" panose="020B0604020202020204" pitchFamily="34" charset="0"/>
              <a:buChar char="•"/>
            </a:pPr>
            <a:r>
              <a:rPr lang="en-AU"/>
              <a:t>Teachers should ensure students have a firm grasp of these concepts before proceeding with the poem analysis.</a:t>
            </a:r>
          </a:p>
          <a:p>
            <a:endParaRPr lang="en-AU" b="1"/>
          </a:p>
          <a:p>
            <a:r>
              <a:rPr lang="en-AU" b="1"/>
              <a:t>Activities</a:t>
            </a:r>
            <a:endParaRPr lang="en-AU"/>
          </a:p>
          <a:p>
            <a:endParaRPr lang="en-AU"/>
          </a:p>
          <a:p>
            <a:pPr marL="285750" indent="-285750">
              <a:buFont typeface="Arial" panose="020B0604020202020204" pitchFamily="34" charset="0"/>
              <a:buChar char="•"/>
            </a:pPr>
            <a:r>
              <a:rPr lang="en-AU"/>
              <a:t>Introduce these poetic and literary terms as essential tools for analysing "How Do I Love Thee?"</a:t>
            </a:r>
          </a:p>
          <a:p>
            <a:pPr marL="285750" indent="-285750">
              <a:buFont typeface="Arial" panose="020B0604020202020204" pitchFamily="34" charset="0"/>
              <a:buChar char="•"/>
            </a:pPr>
            <a:r>
              <a:rPr lang="en-AU"/>
              <a:t>Have students record these definitions in their workbooks for reference as part of the build your own glossary activity. </a:t>
            </a:r>
          </a:p>
          <a:p>
            <a:pPr marL="285750" indent="-285750">
              <a:buFont typeface="Arial" panose="020B0604020202020204" pitchFamily="34" charset="0"/>
              <a:buChar char="•"/>
            </a:pPr>
            <a:r>
              <a:rPr lang="en-AU"/>
              <a:t>Use examples from familiar texts or everyday language to illustrate each term</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10029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endParaRPr lang="en-AU"/>
          </a:p>
          <a:p>
            <a:endParaRPr lang="en-AU"/>
          </a:p>
          <a:p>
            <a:pPr marL="285750" indent="-285750">
              <a:buFont typeface="Arial" panose="020B0604020202020204" pitchFamily="34" charset="0"/>
              <a:buChar char="•"/>
            </a:pPr>
            <a:r>
              <a:rPr lang="en-AU"/>
              <a:t>This slide builds essential background knowledge for understanding the poem's themes of spiritual and devoted love. </a:t>
            </a:r>
          </a:p>
          <a:p>
            <a:pPr marL="285750" indent="-285750">
              <a:buFont typeface="Arial" panose="020B0604020202020204" pitchFamily="34" charset="0"/>
              <a:buChar char="•"/>
            </a:pPr>
            <a:r>
              <a:rPr lang="en-AU"/>
              <a:t>The selection of words supports students in developing their </a:t>
            </a:r>
            <a:r>
              <a:rPr lang="en-AU" b="1"/>
              <a:t>vocabulary knowledge</a:t>
            </a:r>
            <a:r>
              <a:rPr lang="en-AU"/>
              <a:t> while preparing them for the poem's content and context.</a:t>
            </a:r>
          </a:p>
          <a:p>
            <a:pPr marL="285750" indent="-285750">
              <a:buFont typeface="Arial" panose="020B0604020202020204" pitchFamily="34" charset="0"/>
              <a:buChar char="•"/>
            </a:pPr>
            <a:r>
              <a:rPr lang="en-AU"/>
              <a:t>Teachers should be aware that some of these terms (particularly those relating to religion and spirituality) may require additional explanation depending on students' cultural backgrounds. </a:t>
            </a:r>
          </a:p>
          <a:p>
            <a:endParaRPr lang="en-AU" b="1"/>
          </a:p>
          <a:p>
            <a:r>
              <a:rPr lang="en-AU" b="1"/>
              <a:t>Activities</a:t>
            </a:r>
            <a:endParaRPr lang="en-AU"/>
          </a:p>
          <a:p>
            <a:endParaRPr lang="en-AU"/>
          </a:p>
          <a:p>
            <a:pPr marL="285750" indent="-285750">
              <a:buFont typeface="Arial" panose="020B0604020202020204" pitchFamily="34" charset="0"/>
              <a:buChar char="•"/>
            </a:pPr>
            <a:r>
              <a:rPr lang="en-AU"/>
              <a:t>Guide students through each word's meaning, focusing on their spiritual and emotional connotations</a:t>
            </a:r>
          </a:p>
          <a:p>
            <a:pPr marL="285750" indent="-285750">
              <a:buFont typeface="Arial" panose="020B0604020202020204" pitchFamily="34" charset="0"/>
              <a:buChar char="•"/>
            </a:pPr>
            <a:r>
              <a:rPr lang="en-AU"/>
              <a:t>Point out the thematic groupings: physical dimensions (depth, breadth, height), spiritual concepts (soul, grace, faith), and emotional terms (passion, praise). </a:t>
            </a:r>
          </a:p>
          <a:p>
            <a:pPr marL="285750" indent="-285750">
              <a:buFont typeface="Arial" panose="020B0604020202020204" pitchFamily="34" charset="0"/>
              <a:buChar char="•"/>
            </a:pPr>
            <a:r>
              <a:rPr lang="en-AU"/>
              <a:t>Create a word web showing relationships between these terms</a:t>
            </a:r>
          </a:p>
          <a:p>
            <a:pPr marL="285750" indent="-285750">
              <a:buFont typeface="Arial" panose="020B0604020202020204" pitchFamily="34" charset="0"/>
              <a:buChar char="•"/>
            </a:pPr>
            <a:r>
              <a:rPr lang="en-AU"/>
              <a:t>Encourage students to use these words in their own sentences</a:t>
            </a:r>
          </a:p>
          <a:p>
            <a:pPr marL="285750" indent="-285750">
              <a:buFont typeface="Arial" panose="020B0604020202020204" pitchFamily="34" charset="0"/>
              <a:buChar char="•"/>
            </a:pPr>
            <a:r>
              <a:rPr lang="en-AU" b="0"/>
              <a:t>Explore spelling and parts-of-speech: how we get from ‘deep’ (adjective) to ‘depth’ (noun)</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53463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3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white-book-on-brown-wood-log-qBJQiKESR9c" TargetMode="External"/><Relationship Id="rId4" Type="http://schemas.openxmlformats.org/officeDocument/2006/relationships/hyperlink" Target="https://unsplash.com/@nick_brookenheim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13" Type="http://schemas.openxmlformats.org/officeDocument/2006/relationships/hyperlink" Target="https://www.ascd.org/el/articles/the-right-questions-the-right-wa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12" Type="http://schemas.openxmlformats.org/officeDocument/2006/relationships/hyperlink" Target="https://app.education.nsw.gov.au/digital-learning-selector/LearningActivity/Browser?cache_id=f77b0"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education.nsw.gov.au/about-us/education-data-and-research/cese/publications/research-reports/what-works-best-2020-update/explicit-teaching-driving-learning-and-engagement"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xplicit-teaching/explicit-teaching-strategies"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a:t>
            </a:r>
            <a:r>
              <a:rPr lang="en-AU" sz="1800" b="1" dirty="0">
                <a:effectLst/>
                <a:latin typeface="Arial" panose="020B0604020202020204" pitchFamily="34" charset="0"/>
                <a:ea typeface="Calibri" panose="020F0502020204030204" pitchFamily="34" charset="0"/>
              </a:rPr>
              <a:t>‘Knowing the rules to break the rules’ – Year 8, Term 1.</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add and adapt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How Do I Love Thee? </a:t>
            </a:r>
            <a:r>
              <a:rPr lang="en-AU" dirty="0"/>
              <a:t>(3)</a:t>
            </a:r>
            <a:r>
              <a:rPr lang="en-AU" dirty="0">
                <a:latin typeface="+mj-lt"/>
              </a:rPr>
              <a:t>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Pre-reading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11032852" cy="4879975"/>
          </a:xfrm>
        </p:spPr>
        <p:txBody>
          <a:bodyPr numCol="1"/>
          <a:lstStyle/>
          <a:p>
            <a:r>
              <a:rPr lang="en-AU" sz="1800" dirty="0"/>
              <a:t>Discuss with a partner what these words make you think of. Do they give you any ideas about what the poem may be about? </a:t>
            </a:r>
          </a:p>
          <a:p>
            <a:r>
              <a:rPr lang="en-AU" sz="1800" dirty="0"/>
              <a:t>After discussing your thoughts with your partner, work together to summarise your combined ideas. </a:t>
            </a:r>
          </a:p>
          <a:p>
            <a:r>
              <a:rPr lang="en-AU" sz="1800" dirty="0"/>
              <a:t>Write 3-4 full sentence answers in your workbook, using the questions below to guide you. Be prepared to share your answers with the class!</a:t>
            </a:r>
          </a:p>
          <a:p>
            <a:pPr marL="342900" indent="-342900">
              <a:buFont typeface="+mj-lt"/>
              <a:buAutoNum type="alphaLcPeriod"/>
            </a:pPr>
            <a:r>
              <a:rPr lang="en-AU" sz="1800" dirty="0"/>
              <a:t>What do you think the poem is about?</a:t>
            </a:r>
          </a:p>
          <a:p>
            <a:pPr marL="342900" indent="-342900">
              <a:buFont typeface="+mj-lt"/>
              <a:buAutoNum type="alphaLcPeriod"/>
            </a:pPr>
            <a:r>
              <a:rPr lang="en-AU" sz="1800" dirty="0"/>
              <a:t>What are the key words that support your ideas?</a:t>
            </a:r>
          </a:p>
          <a:p>
            <a:pPr marL="342900" indent="-342900">
              <a:buFont typeface="+mj-lt"/>
              <a:buAutoNum type="alphaLcPeriod"/>
            </a:pPr>
            <a:r>
              <a:rPr lang="en-AU" sz="1800" dirty="0"/>
              <a:t>Which emotions or feelings do you we expect in the poem?</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24986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First reading and discussion</a:t>
            </a:r>
            <a:endParaRPr lang="en-AU"/>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0492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How Do I Love Thee? (Sonnet 43) </a:t>
            </a:r>
            <a:r>
              <a:rPr lang="en-AU" dirty="0">
                <a:solidFill>
                  <a:schemeClr val="bg1"/>
                </a:solidFill>
                <a:latin typeface="+mj-lt"/>
              </a:rPr>
              <a:t>(1)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Elizabeth Barrett Browning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555531"/>
            <a:ext cx="5675766" cy="4821457"/>
          </a:xfrm>
        </p:spPr>
        <p:txBody>
          <a:bodyPr/>
          <a:lstStyle/>
          <a:p>
            <a:pPr>
              <a:lnSpc>
                <a:spcPct val="100000"/>
              </a:lnSpc>
            </a:pPr>
            <a:r>
              <a:rPr lang="en-AU" sz="1800" dirty="0">
                <a:latin typeface="+mn-lt"/>
              </a:rPr>
              <a:t>How do I love thee? Let me count the ways. </a:t>
            </a:r>
          </a:p>
          <a:p>
            <a:pPr>
              <a:lnSpc>
                <a:spcPct val="100000"/>
              </a:lnSpc>
            </a:pPr>
            <a:r>
              <a:rPr lang="en-AU" sz="1800" dirty="0">
                <a:latin typeface="+mn-lt"/>
              </a:rPr>
              <a:t>I love thee to the depth and breadth and height </a:t>
            </a:r>
          </a:p>
          <a:p>
            <a:pPr>
              <a:lnSpc>
                <a:spcPct val="100000"/>
              </a:lnSpc>
            </a:pPr>
            <a:r>
              <a:rPr lang="en-AU" sz="1800" dirty="0">
                <a:latin typeface="+mn-lt"/>
              </a:rPr>
              <a:t>My soul can reach, when feeling out of sight </a:t>
            </a:r>
          </a:p>
          <a:p>
            <a:pPr>
              <a:lnSpc>
                <a:spcPct val="100000"/>
              </a:lnSpc>
            </a:pPr>
            <a:r>
              <a:rPr lang="en-AU" sz="1800" dirty="0">
                <a:latin typeface="+mn-lt"/>
              </a:rPr>
              <a:t>For the ends of being and ideal grace. </a:t>
            </a:r>
          </a:p>
          <a:p>
            <a:pPr>
              <a:lnSpc>
                <a:spcPct val="100000"/>
              </a:lnSpc>
            </a:pPr>
            <a:r>
              <a:rPr lang="en-AU" sz="1800" dirty="0">
                <a:latin typeface="+mn-lt"/>
              </a:rPr>
              <a:t>I love thee to the level of every day’s </a:t>
            </a:r>
          </a:p>
          <a:p>
            <a:pPr>
              <a:lnSpc>
                <a:spcPct val="100000"/>
              </a:lnSpc>
            </a:pPr>
            <a:r>
              <a:rPr lang="en-AU" sz="1800" dirty="0">
                <a:latin typeface="+mn-lt"/>
              </a:rPr>
              <a:t>Most quiet need, by sun and candle-light. </a:t>
            </a:r>
          </a:p>
          <a:p>
            <a:pPr>
              <a:lnSpc>
                <a:spcPct val="100000"/>
              </a:lnSpc>
            </a:pPr>
            <a:r>
              <a:rPr lang="en-AU" sz="1800" dirty="0">
                <a:latin typeface="+mn-lt"/>
              </a:rPr>
              <a:t>I love thee freely, as men strive for right. </a:t>
            </a:r>
          </a:p>
          <a:p>
            <a:pPr>
              <a:lnSpc>
                <a:spcPct val="100000"/>
              </a:lnSpc>
            </a:pPr>
            <a:r>
              <a:rPr lang="en-AU" sz="1800" dirty="0">
                <a:latin typeface="+mn-lt"/>
              </a:rPr>
              <a:t>I love thee purely, as they turn from praise.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7225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How Do I Love Thee? (Sonnet 43) </a:t>
            </a:r>
            <a:r>
              <a:rPr lang="en-AU" dirty="0">
                <a:solidFill>
                  <a:schemeClr val="bg1"/>
                </a:solidFill>
                <a:latin typeface="+mj-lt"/>
              </a:rPr>
              <a:t>(2)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Elizabeth Barrett Browning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608083"/>
            <a:ext cx="5675766" cy="4768905"/>
          </a:xfrm>
        </p:spPr>
        <p:txBody>
          <a:bodyPr/>
          <a:lstStyle/>
          <a:p>
            <a:pPr>
              <a:lnSpc>
                <a:spcPct val="100000"/>
              </a:lnSpc>
            </a:pPr>
            <a:r>
              <a:rPr lang="en-AU" sz="1800" dirty="0">
                <a:latin typeface="+mn-lt"/>
              </a:rPr>
              <a:t>I love thee with the passion put to use </a:t>
            </a:r>
          </a:p>
          <a:p>
            <a:pPr>
              <a:lnSpc>
                <a:spcPct val="100000"/>
              </a:lnSpc>
            </a:pPr>
            <a:r>
              <a:rPr lang="en-AU" sz="1800" dirty="0">
                <a:latin typeface="+mn-lt"/>
              </a:rPr>
              <a:t>In my old griefs, and with my childhood’s faith. </a:t>
            </a:r>
          </a:p>
          <a:p>
            <a:pPr>
              <a:lnSpc>
                <a:spcPct val="100000"/>
              </a:lnSpc>
            </a:pPr>
            <a:r>
              <a:rPr lang="en-AU" sz="1800" dirty="0">
                <a:latin typeface="+mn-lt"/>
              </a:rPr>
              <a:t>I love thee with a love I seemed to lose </a:t>
            </a:r>
          </a:p>
          <a:p>
            <a:pPr>
              <a:lnSpc>
                <a:spcPct val="100000"/>
              </a:lnSpc>
            </a:pPr>
            <a:r>
              <a:rPr lang="en-AU" sz="1800" dirty="0">
                <a:latin typeface="+mn-lt"/>
              </a:rPr>
              <a:t>With my lost saints. I love thee with the breath, </a:t>
            </a:r>
          </a:p>
          <a:p>
            <a:pPr>
              <a:lnSpc>
                <a:spcPct val="100000"/>
              </a:lnSpc>
            </a:pPr>
            <a:r>
              <a:rPr lang="en-AU" sz="1800" dirty="0">
                <a:latin typeface="+mn-lt"/>
              </a:rPr>
              <a:t>Smiles, tears, of all my life; and, if God choose, </a:t>
            </a:r>
          </a:p>
          <a:p>
            <a:pPr>
              <a:lnSpc>
                <a:spcPct val="100000"/>
              </a:lnSpc>
            </a:pPr>
            <a:r>
              <a:rPr lang="en-AU" sz="1800" dirty="0">
                <a:latin typeface="+mn-lt"/>
              </a:rPr>
              <a:t>I shall but love thee better after death.</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429251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Language devices in the poem</a:t>
            </a:r>
            <a:endParaRPr lang="en-AU"/>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68274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Sentence types and punctuation</a:t>
            </a:r>
            <a:endParaRPr lang="en-AU" dirty="0">
              <a:solidFill>
                <a:schemeClr val="bg1"/>
              </a:solidFill>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75766" cy="4879975"/>
          </a:xfrm>
        </p:spPr>
        <p:txBody>
          <a:bodyPr/>
          <a:lstStyle/>
          <a:p>
            <a:pPr>
              <a:lnSpc>
                <a:spcPct val="100000"/>
              </a:lnSpc>
            </a:pPr>
            <a:r>
              <a:rPr lang="en-AU" sz="1800" dirty="0">
                <a:latin typeface="+mn-lt"/>
              </a:rPr>
              <a:t>How do I love thee? Let me count the ways. </a:t>
            </a:r>
          </a:p>
          <a:p>
            <a:pPr>
              <a:lnSpc>
                <a:spcPct val="100000"/>
              </a:lnSpc>
            </a:pPr>
            <a:r>
              <a:rPr lang="en-AU" sz="1800" dirty="0">
                <a:latin typeface="+mn-lt"/>
              </a:rPr>
              <a:t>I love thee to the depth and breadth and height </a:t>
            </a:r>
          </a:p>
          <a:p>
            <a:pPr>
              <a:lnSpc>
                <a:spcPct val="100000"/>
              </a:lnSpc>
            </a:pPr>
            <a:r>
              <a:rPr lang="en-AU" sz="1800" dirty="0">
                <a:latin typeface="+mn-lt"/>
              </a:rPr>
              <a:t>My soul can reach, when feeling out of sight </a:t>
            </a:r>
          </a:p>
          <a:p>
            <a:pPr>
              <a:lnSpc>
                <a:spcPct val="100000"/>
              </a:lnSpc>
            </a:pPr>
            <a:r>
              <a:rPr lang="en-AU" sz="1800" dirty="0">
                <a:latin typeface="+mn-lt"/>
              </a:rPr>
              <a:t>For the ends of being and ideal grace. </a:t>
            </a:r>
          </a:p>
          <a:p>
            <a:pPr>
              <a:lnSpc>
                <a:spcPct val="100000"/>
              </a:lnSpc>
            </a:pPr>
            <a:r>
              <a:rPr lang="en-AU" sz="1800" dirty="0">
                <a:latin typeface="+mn-lt"/>
              </a:rPr>
              <a:t>I love thee to the level of every day’s </a:t>
            </a:r>
          </a:p>
          <a:p>
            <a:pPr>
              <a:lnSpc>
                <a:spcPct val="100000"/>
              </a:lnSpc>
            </a:pPr>
            <a:r>
              <a:rPr lang="en-AU" sz="1800" dirty="0">
                <a:latin typeface="+mn-lt"/>
              </a:rPr>
              <a:t>Most quiet need, by sun and candle-light. </a:t>
            </a:r>
          </a:p>
          <a:p>
            <a:pPr>
              <a:lnSpc>
                <a:spcPct val="100000"/>
              </a:lnSpc>
            </a:pPr>
            <a:r>
              <a:rPr lang="en-AU" sz="1800" dirty="0">
                <a:latin typeface="+mn-lt"/>
              </a:rPr>
              <a:t>I love thee freely, as men strive for right. </a:t>
            </a:r>
          </a:p>
          <a:p>
            <a:pPr>
              <a:lnSpc>
                <a:spcPct val="100000"/>
              </a:lnSpc>
            </a:pPr>
            <a:r>
              <a:rPr lang="en-AU" sz="1800" dirty="0">
                <a:latin typeface="+mn-lt"/>
              </a:rPr>
              <a:t>I love thee purely, as they turn from praise. </a:t>
            </a:r>
          </a:p>
        </p:txBody>
      </p:sp>
      <p:grpSp>
        <p:nvGrpSpPr>
          <p:cNvPr id="20" name="Group 19">
            <a:extLst>
              <a:ext uri="{FF2B5EF4-FFF2-40B4-BE49-F238E27FC236}">
                <a16:creationId xmlns:a16="http://schemas.microsoft.com/office/drawing/2014/main" id="{CD1E1BD3-7485-0F09-2124-D0572361C9D0}"/>
              </a:ext>
              <a:ext uri="{C183D7F6-B498-43B3-948B-1728B52AA6E4}">
                <adec:decorative xmlns:adec="http://schemas.microsoft.com/office/drawing/2017/decorative" val="1"/>
              </a:ext>
            </a:extLst>
          </p:cNvPr>
          <p:cNvGrpSpPr/>
          <p:nvPr/>
        </p:nvGrpSpPr>
        <p:grpSpPr>
          <a:xfrm>
            <a:off x="359996" y="1513490"/>
            <a:ext cx="4763938" cy="3276769"/>
            <a:chOff x="359996" y="1513490"/>
            <a:chExt cx="4763938" cy="3276769"/>
          </a:xfrm>
        </p:grpSpPr>
        <p:sp>
          <p:nvSpPr>
            <p:cNvPr id="4" name="Rectangle: Rounded Corners 3">
              <a:extLst>
                <a:ext uri="{FF2B5EF4-FFF2-40B4-BE49-F238E27FC236}">
                  <a16:creationId xmlns:a16="http://schemas.microsoft.com/office/drawing/2014/main" id="{46AE98EA-9760-9CE3-CA5E-02A0B96F7282}"/>
                </a:ext>
              </a:extLst>
            </p:cNvPr>
            <p:cNvSpPr/>
            <p:nvPr/>
          </p:nvSpPr>
          <p:spPr>
            <a:xfrm>
              <a:off x="360000" y="1513490"/>
              <a:ext cx="2061924"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41744768-5038-1ADD-E8EB-942F65FF6074}"/>
                </a:ext>
              </a:extLst>
            </p:cNvPr>
            <p:cNvSpPr/>
            <p:nvPr/>
          </p:nvSpPr>
          <p:spPr>
            <a:xfrm>
              <a:off x="359999" y="1945682"/>
              <a:ext cx="4763935"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Rounded Corners 9">
              <a:extLst>
                <a:ext uri="{FF2B5EF4-FFF2-40B4-BE49-F238E27FC236}">
                  <a16:creationId xmlns:a16="http://schemas.microsoft.com/office/drawing/2014/main" id="{E21EBE48-BAB9-3D76-1D3B-E819546270CD}"/>
                </a:ext>
              </a:extLst>
            </p:cNvPr>
            <p:cNvSpPr/>
            <p:nvPr/>
          </p:nvSpPr>
          <p:spPr>
            <a:xfrm>
              <a:off x="359996" y="4499661"/>
              <a:ext cx="4763935"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AE2BC3A0-69E7-98A5-1B35-7684ECA7F221}"/>
                </a:ext>
              </a:extLst>
            </p:cNvPr>
            <p:cNvSpPr/>
            <p:nvPr/>
          </p:nvSpPr>
          <p:spPr>
            <a:xfrm>
              <a:off x="359997" y="4076897"/>
              <a:ext cx="4763935"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902160B2-4621-C7F7-F086-FC900E8872AE}"/>
                </a:ext>
              </a:extLst>
            </p:cNvPr>
            <p:cNvSpPr/>
            <p:nvPr/>
          </p:nvSpPr>
          <p:spPr>
            <a:xfrm>
              <a:off x="359998" y="3203531"/>
              <a:ext cx="4763935"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descr="Browning begins with a question and then shifts to statements. Sentence types can include questions, statements, commands, or exclamations, and punctuation like commas, semicolons, and full stops can control the pace and tone of a sentence.">
            <a:extLst>
              <a:ext uri="{FF2B5EF4-FFF2-40B4-BE49-F238E27FC236}">
                <a16:creationId xmlns:a16="http://schemas.microsoft.com/office/drawing/2014/main" id="{0F1BD5E2-43C5-C8FC-9A73-C9653A850A10}"/>
              </a:ext>
            </a:extLst>
          </p:cNvPr>
          <p:cNvGrpSpPr/>
          <p:nvPr/>
        </p:nvGrpSpPr>
        <p:grpSpPr>
          <a:xfrm>
            <a:off x="6251500" y="1099511"/>
            <a:ext cx="5221134" cy="2738875"/>
            <a:chOff x="6251500" y="1099511"/>
            <a:chExt cx="5221134" cy="2738875"/>
          </a:xfrm>
        </p:grpSpPr>
        <p:sp>
          <p:nvSpPr>
            <p:cNvPr id="5" name="Rectangle: Rounded Corners 4">
              <a:extLst>
                <a:ext uri="{FF2B5EF4-FFF2-40B4-BE49-F238E27FC236}">
                  <a16:creationId xmlns:a16="http://schemas.microsoft.com/office/drawing/2014/main" id="{43EC2236-B2AE-E3B6-286D-5EE229CEAAA2}"/>
                </a:ext>
              </a:extLst>
            </p:cNvPr>
            <p:cNvSpPr/>
            <p:nvPr/>
          </p:nvSpPr>
          <p:spPr>
            <a:xfrm>
              <a:off x="6251500" y="1099511"/>
              <a:ext cx="5221134" cy="2738875"/>
            </a:xfrm>
            <a:prstGeom prst="roundRect">
              <a:avLst>
                <a:gd name="adj" fmla="val 7457"/>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wrap="square" rIns="756000" rtlCol="0" anchor="ctr"/>
            <a:lstStyle/>
            <a:p>
              <a:pPr>
                <a:lnSpc>
                  <a:spcPct val="110000"/>
                </a:lnSpc>
              </a:pPr>
              <a:r>
                <a:rPr lang="en-AU" sz="1800" dirty="0"/>
                <a:t>Browning begins with a </a:t>
              </a:r>
              <a:r>
                <a:rPr lang="en-AU" sz="1800" b="1" i="1" dirty="0"/>
                <a:t>question</a:t>
              </a:r>
              <a:r>
                <a:rPr lang="en-AU" sz="1800" dirty="0"/>
                <a:t> and then shifts to </a:t>
              </a:r>
              <a:r>
                <a:rPr lang="en-AU" sz="1800" b="1" i="1" dirty="0"/>
                <a:t>statements</a:t>
              </a:r>
              <a:r>
                <a:rPr lang="en-AU" sz="1800" dirty="0"/>
                <a:t>. Sentence types can include questions, statements, commands, or exclamations, and punctuation like commas, semicolons, and full stops can control the pace and tone of a sentence.</a:t>
              </a:r>
            </a:p>
          </p:txBody>
        </p:sp>
        <p:pic>
          <p:nvPicPr>
            <p:cNvPr id="18" name="Graphic 17" descr="Information with solid fill">
              <a:extLst>
                <a:ext uri="{FF2B5EF4-FFF2-40B4-BE49-F238E27FC236}">
                  <a16:creationId xmlns:a16="http://schemas.microsoft.com/office/drawing/2014/main" id="{533B66E4-5E9E-6DA9-E168-4B3F4E4C6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7080" y="1108155"/>
              <a:ext cx="915554" cy="914400"/>
            </a:xfrm>
            <a:prstGeom prst="rect">
              <a:avLst/>
            </a:prstGeom>
          </p:spPr>
        </p:pic>
      </p:grpSp>
      <p:grpSp>
        <p:nvGrpSpPr>
          <p:cNvPr id="22" name="Group 21" descr="Why might Barrett Browning start&#10;with a question but then switch to statements? &#10;&#10;How does this change affect how certain or confident the speaker’s love feels?">
            <a:extLst>
              <a:ext uri="{FF2B5EF4-FFF2-40B4-BE49-F238E27FC236}">
                <a16:creationId xmlns:a16="http://schemas.microsoft.com/office/drawing/2014/main" id="{5EC79F96-31A8-FD23-812B-15D68C0FCB3D}"/>
              </a:ext>
            </a:extLst>
          </p:cNvPr>
          <p:cNvGrpSpPr/>
          <p:nvPr/>
        </p:nvGrpSpPr>
        <p:grpSpPr>
          <a:xfrm>
            <a:off x="6260191" y="4063305"/>
            <a:ext cx="5214551" cy="2361411"/>
            <a:chOff x="6258082" y="4163785"/>
            <a:chExt cx="5214551" cy="2361411"/>
          </a:xfrm>
        </p:grpSpPr>
        <p:sp>
          <p:nvSpPr>
            <p:cNvPr id="14" name="Rectangle: Rounded Corners 13">
              <a:extLst>
                <a:ext uri="{FF2B5EF4-FFF2-40B4-BE49-F238E27FC236}">
                  <a16:creationId xmlns:a16="http://schemas.microsoft.com/office/drawing/2014/main" id="{41A097B4-2FD0-2522-6685-0E462D13B3B5}"/>
                </a:ext>
              </a:extLst>
            </p:cNvPr>
            <p:cNvSpPr/>
            <p:nvPr/>
          </p:nvSpPr>
          <p:spPr>
            <a:xfrm>
              <a:off x="6258082" y="4163785"/>
              <a:ext cx="5214551" cy="2361411"/>
            </a:xfrm>
            <a:prstGeom prst="roundRect">
              <a:avLst>
                <a:gd name="adj" fmla="val 6430"/>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dirty="0"/>
                <a:t>Why might Barrett Browning start</a:t>
              </a:r>
              <a:br>
                <a:rPr lang="en-AU" sz="1800" dirty="0"/>
              </a:br>
              <a:r>
                <a:rPr lang="en-AU" sz="1800" dirty="0"/>
                <a:t>with a question but then switch to statements? </a:t>
              </a:r>
              <a:br>
                <a:rPr lang="en-AU" sz="1800" dirty="0"/>
              </a:br>
              <a:endParaRPr lang="en-AU" sz="1800" dirty="0"/>
            </a:p>
            <a:p>
              <a:pPr>
                <a:lnSpc>
                  <a:spcPct val="110000"/>
                </a:lnSpc>
              </a:pPr>
              <a:r>
                <a:rPr lang="en-AU" sz="1800" dirty="0"/>
                <a:t>How does this change affect how certain or confident the speaker’s love feels?</a:t>
              </a:r>
            </a:p>
          </p:txBody>
        </p:sp>
        <p:pic>
          <p:nvPicPr>
            <p:cNvPr id="16" name="Graphic 15" descr="Badge Question Mark with solid fill">
              <a:extLst>
                <a:ext uri="{FF2B5EF4-FFF2-40B4-BE49-F238E27FC236}">
                  <a16:creationId xmlns:a16="http://schemas.microsoft.com/office/drawing/2014/main" id="{A84352FF-EB94-21A4-88A0-A249EC297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4971" y="4175909"/>
              <a:ext cx="914400" cy="914400"/>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25209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Rhyme</a:t>
            </a:r>
            <a:endParaRPr lang="en-AU" dirty="0">
              <a:solidFill>
                <a:schemeClr val="bg1"/>
              </a:solidFill>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093944" cy="4879975"/>
          </a:xfrm>
        </p:spPr>
        <p:txBody>
          <a:bodyPr/>
          <a:lstStyle/>
          <a:p>
            <a:pPr>
              <a:lnSpc>
                <a:spcPct val="100000"/>
              </a:lnSpc>
            </a:pPr>
            <a:r>
              <a:rPr lang="en-AU" sz="1800" dirty="0">
                <a:latin typeface="+mn-lt"/>
              </a:rPr>
              <a:t>How do I love thee? Let me count the ways. </a:t>
            </a:r>
          </a:p>
          <a:p>
            <a:pPr>
              <a:lnSpc>
                <a:spcPct val="100000"/>
              </a:lnSpc>
            </a:pPr>
            <a:r>
              <a:rPr lang="en-AU" sz="1800" dirty="0">
                <a:latin typeface="+mn-lt"/>
              </a:rPr>
              <a:t>I love thee to the depth and breadth and height </a:t>
            </a:r>
          </a:p>
          <a:p>
            <a:pPr>
              <a:lnSpc>
                <a:spcPct val="100000"/>
              </a:lnSpc>
            </a:pPr>
            <a:r>
              <a:rPr lang="en-AU" sz="1800" dirty="0">
                <a:latin typeface="+mn-lt"/>
              </a:rPr>
              <a:t>My soul can reach, when feeling out of sight </a:t>
            </a:r>
          </a:p>
          <a:p>
            <a:pPr>
              <a:lnSpc>
                <a:spcPct val="100000"/>
              </a:lnSpc>
            </a:pPr>
            <a:r>
              <a:rPr lang="en-AU" sz="1800" dirty="0">
                <a:latin typeface="+mn-lt"/>
              </a:rPr>
              <a:t>For the ends of being and ideal grace. </a:t>
            </a:r>
          </a:p>
          <a:p>
            <a:pPr>
              <a:lnSpc>
                <a:spcPct val="100000"/>
              </a:lnSpc>
            </a:pPr>
            <a:r>
              <a:rPr lang="en-AU" sz="1800" dirty="0">
                <a:latin typeface="+mn-lt"/>
              </a:rPr>
              <a:t>I love thee to the level of every day’s </a:t>
            </a:r>
          </a:p>
          <a:p>
            <a:pPr>
              <a:lnSpc>
                <a:spcPct val="100000"/>
              </a:lnSpc>
            </a:pPr>
            <a:r>
              <a:rPr lang="en-AU" sz="1800" dirty="0">
                <a:latin typeface="+mn-lt"/>
              </a:rPr>
              <a:t>Most quiet need, by sun and candle-light. </a:t>
            </a:r>
          </a:p>
          <a:p>
            <a:pPr>
              <a:lnSpc>
                <a:spcPct val="100000"/>
              </a:lnSpc>
            </a:pPr>
            <a:r>
              <a:rPr lang="en-AU" sz="1800" dirty="0">
                <a:latin typeface="+mn-lt"/>
              </a:rPr>
              <a:t>I love thee freely, as men strive for right. </a:t>
            </a:r>
          </a:p>
          <a:p>
            <a:pPr>
              <a:lnSpc>
                <a:spcPct val="100000"/>
              </a:lnSpc>
            </a:pPr>
            <a:r>
              <a:rPr lang="en-AU" sz="1800" dirty="0">
                <a:latin typeface="+mn-lt"/>
              </a:rPr>
              <a:t>I love thee purely, as they turn from praise. </a:t>
            </a:r>
          </a:p>
        </p:txBody>
      </p:sp>
      <p:sp>
        <p:nvSpPr>
          <p:cNvPr id="28" name="Rectangle: Rounded Corners 27">
            <a:extLst>
              <a:ext uri="{FF2B5EF4-FFF2-40B4-BE49-F238E27FC236}">
                <a16:creationId xmlns:a16="http://schemas.microsoft.com/office/drawing/2014/main" id="{F7291993-4E23-6432-6BAA-1BFA9738DC8C}"/>
              </a:ext>
              <a:ext uri="{C183D7F6-B498-43B3-948B-1728B52AA6E4}">
                <adec:decorative xmlns:adec="http://schemas.microsoft.com/office/drawing/2017/decorative" val="1"/>
              </a:ext>
            </a:extLst>
          </p:cNvPr>
          <p:cNvSpPr/>
          <p:nvPr/>
        </p:nvSpPr>
        <p:spPr>
          <a:xfrm>
            <a:off x="4440818" y="1938940"/>
            <a:ext cx="7026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Rounded Corners 28">
            <a:extLst>
              <a:ext uri="{FF2B5EF4-FFF2-40B4-BE49-F238E27FC236}">
                <a16:creationId xmlns:a16="http://schemas.microsoft.com/office/drawing/2014/main" id="{C21DA920-407E-942B-ACD9-D7225FBCE7F3}"/>
              </a:ext>
              <a:ext uri="{C183D7F6-B498-43B3-948B-1728B52AA6E4}">
                <adec:decorative xmlns:adec="http://schemas.microsoft.com/office/drawing/2017/decorative" val="1"/>
              </a:ext>
            </a:extLst>
          </p:cNvPr>
          <p:cNvSpPr/>
          <p:nvPr/>
        </p:nvSpPr>
        <p:spPr>
          <a:xfrm>
            <a:off x="4288418" y="2368167"/>
            <a:ext cx="5883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Rounded Corners 29">
            <a:extLst>
              <a:ext uri="{FF2B5EF4-FFF2-40B4-BE49-F238E27FC236}">
                <a16:creationId xmlns:a16="http://schemas.microsoft.com/office/drawing/2014/main" id="{20854C01-3B61-0E77-C939-9589A7AF8E16}"/>
              </a:ext>
              <a:ext uri="{C183D7F6-B498-43B3-948B-1728B52AA6E4}">
                <adec:decorative xmlns:adec="http://schemas.microsoft.com/office/drawing/2017/decorative" val="1"/>
              </a:ext>
            </a:extLst>
          </p:cNvPr>
          <p:cNvSpPr/>
          <p:nvPr/>
        </p:nvSpPr>
        <p:spPr>
          <a:xfrm>
            <a:off x="4174118" y="1524603"/>
            <a:ext cx="6518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Rounded Corners 30">
            <a:extLst>
              <a:ext uri="{FF2B5EF4-FFF2-40B4-BE49-F238E27FC236}">
                <a16:creationId xmlns:a16="http://schemas.microsoft.com/office/drawing/2014/main" id="{97E78210-3D29-B520-5223-BD9E0663E821}"/>
              </a:ext>
              <a:ext uri="{C183D7F6-B498-43B3-948B-1728B52AA6E4}">
                <adec:decorative xmlns:adec="http://schemas.microsoft.com/office/drawing/2017/decorative" val="1"/>
              </a:ext>
            </a:extLst>
          </p:cNvPr>
          <p:cNvSpPr/>
          <p:nvPr/>
        </p:nvSpPr>
        <p:spPr>
          <a:xfrm>
            <a:off x="3547636" y="2813653"/>
            <a:ext cx="7407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47EA0DB2-D748-E02C-FDC7-4E5402500436}"/>
              </a:ext>
              <a:ext uri="{C183D7F6-B498-43B3-948B-1728B52AA6E4}">
                <adec:decorative xmlns:adec="http://schemas.microsoft.com/office/drawing/2017/decorative" val="1"/>
              </a:ext>
            </a:extLst>
          </p:cNvPr>
          <p:cNvSpPr/>
          <p:nvPr/>
        </p:nvSpPr>
        <p:spPr>
          <a:xfrm>
            <a:off x="3496836" y="3203531"/>
            <a:ext cx="5883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BD78B0DB-D08E-8CCA-35F5-A28AD256D4E5}"/>
              </a:ext>
              <a:ext uri="{C183D7F6-B498-43B3-948B-1728B52AA6E4}">
                <adec:decorative xmlns:adec="http://schemas.microsoft.com/office/drawing/2017/decorative" val="1"/>
              </a:ext>
            </a:extLst>
          </p:cNvPr>
          <p:cNvSpPr/>
          <p:nvPr/>
        </p:nvSpPr>
        <p:spPr>
          <a:xfrm>
            <a:off x="4021795" y="3652199"/>
            <a:ext cx="5883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Rounded Corners 33">
            <a:extLst>
              <a:ext uri="{FF2B5EF4-FFF2-40B4-BE49-F238E27FC236}">
                <a16:creationId xmlns:a16="http://schemas.microsoft.com/office/drawing/2014/main" id="{89F3738B-6F94-BEBD-C317-EF436E9F1F40}"/>
              </a:ext>
              <a:ext uri="{C183D7F6-B498-43B3-948B-1728B52AA6E4}">
                <adec:decorative xmlns:adec="http://schemas.microsoft.com/office/drawing/2017/decorative" val="1"/>
              </a:ext>
            </a:extLst>
          </p:cNvPr>
          <p:cNvSpPr/>
          <p:nvPr/>
        </p:nvSpPr>
        <p:spPr>
          <a:xfrm>
            <a:off x="3869395" y="4074685"/>
            <a:ext cx="5883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F4E40EA0-2F19-F4F5-C1AA-E76057163AF4}"/>
              </a:ext>
              <a:ext uri="{C183D7F6-B498-43B3-948B-1728B52AA6E4}">
                <adec:decorative xmlns:adec="http://schemas.microsoft.com/office/drawing/2017/decorative" val="1"/>
              </a:ext>
            </a:extLst>
          </p:cNvPr>
          <p:cNvSpPr/>
          <p:nvPr/>
        </p:nvSpPr>
        <p:spPr>
          <a:xfrm>
            <a:off x="3981891" y="4513355"/>
            <a:ext cx="740782"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D0B27FCF-6179-0406-9063-658A90385E25}"/>
              </a:ext>
            </a:extLst>
          </p:cNvPr>
          <p:cNvSpPr txBox="1"/>
          <p:nvPr/>
        </p:nvSpPr>
        <p:spPr>
          <a:xfrm>
            <a:off x="5011222" y="1525168"/>
            <a:ext cx="257862" cy="290598"/>
          </a:xfrm>
          <a:prstGeom prst="rect">
            <a:avLst/>
          </a:prstGeom>
          <a:noFill/>
        </p:spPr>
        <p:txBody>
          <a:bodyPr wrap="square" lIns="0" tIns="0" rIns="0" bIns="0" rtlCol="0">
            <a:noAutofit/>
          </a:bodyPr>
          <a:lstStyle/>
          <a:p>
            <a:pPr algn="l"/>
            <a:r>
              <a:rPr lang="en-AU" sz="1800" b="1">
                <a:solidFill>
                  <a:srgbClr val="C00000"/>
                </a:solidFill>
                <a:latin typeface="+mn-lt"/>
              </a:rPr>
              <a:t>A</a:t>
            </a:r>
            <a:endParaRPr lang="en-AU" sz="1800" b="1">
              <a:solidFill>
                <a:srgbClr val="C00000"/>
              </a:solidFill>
            </a:endParaRPr>
          </a:p>
        </p:txBody>
      </p:sp>
      <p:sp>
        <p:nvSpPr>
          <p:cNvPr id="37" name="TextBox 36">
            <a:extLst>
              <a:ext uri="{FF2B5EF4-FFF2-40B4-BE49-F238E27FC236}">
                <a16:creationId xmlns:a16="http://schemas.microsoft.com/office/drawing/2014/main" id="{4E3E5BAD-E5BB-6966-27C4-4368A8F80EB3}"/>
              </a:ext>
            </a:extLst>
          </p:cNvPr>
          <p:cNvSpPr txBox="1"/>
          <p:nvPr/>
        </p:nvSpPr>
        <p:spPr>
          <a:xfrm>
            <a:off x="5251859" y="1938940"/>
            <a:ext cx="257862" cy="290598"/>
          </a:xfrm>
          <a:prstGeom prst="rect">
            <a:avLst/>
          </a:prstGeom>
          <a:noFill/>
        </p:spPr>
        <p:txBody>
          <a:bodyPr wrap="square" lIns="0" tIns="0" rIns="0" bIns="0" rtlCol="0">
            <a:noAutofit/>
          </a:bodyPr>
          <a:lstStyle/>
          <a:p>
            <a:pPr algn="l"/>
            <a:r>
              <a:rPr lang="en-AU" sz="1800" b="1">
                <a:solidFill>
                  <a:srgbClr val="C00000"/>
                </a:solidFill>
                <a:latin typeface="+mn-lt"/>
              </a:rPr>
              <a:t>B</a:t>
            </a:r>
            <a:endParaRPr lang="en-AU" sz="1800" b="1">
              <a:solidFill>
                <a:srgbClr val="C00000"/>
              </a:solidFill>
            </a:endParaRPr>
          </a:p>
        </p:txBody>
      </p:sp>
      <p:sp>
        <p:nvSpPr>
          <p:cNvPr id="41" name="TextBox 40">
            <a:extLst>
              <a:ext uri="{FF2B5EF4-FFF2-40B4-BE49-F238E27FC236}">
                <a16:creationId xmlns:a16="http://schemas.microsoft.com/office/drawing/2014/main" id="{EF38D243-5BC0-5E26-225F-FCF6DABAF417}"/>
              </a:ext>
            </a:extLst>
          </p:cNvPr>
          <p:cNvSpPr txBox="1"/>
          <p:nvPr/>
        </p:nvSpPr>
        <p:spPr>
          <a:xfrm>
            <a:off x="4962354" y="2368167"/>
            <a:ext cx="257862" cy="290598"/>
          </a:xfrm>
          <a:prstGeom prst="rect">
            <a:avLst/>
          </a:prstGeom>
          <a:noFill/>
        </p:spPr>
        <p:txBody>
          <a:bodyPr wrap="square" lIns="0" tIns="0" rIns="0" bIns="0" rtlCol="0">
            <a:noAutofit/>
          </a:bodyPr>
          <a:lstStyle/>
          <a:p>
            <a:pPr algn="l"/>
            <a:r>
              <a:rPr lang="en-AU" sz="1800" b="1" dirty="0">
                <a:solidFill>
                  <a:srgbClr val="C00000"/>
                </a:solidFill>
                <a:latin typeface="+mn-lt"/>
              </a:rPr>
              <a:t>B</a:t>
            </a:r>
            <a:endParaRPr lang="en-AU" sz="1800" b="1" dirty="0">
              <a:solidFill>
                <a:srgbClr val="C00000"/>
              </a:solidFill>
            </a:endParaRPr>
          </a:p>
        </p:txBody>
      </p:sp>
      <p:sp>
        <p:nvSpPr>
          <p:cNvPr id="42" name="TextBox 41">
            <a:extLst>
              <a:ext uri="{FF2B5EF4-FFF2-40B4-BE49-F238E27FC236}">
                <a16:creationId xmlns:a16="http://schemas.microsoft.com/office/drawing/2014/main" id="{8060C711-E9B1-0F30-8F6E-349C52C53D04}"/>
              </a:ext>
            </a:extLst>
          </p:cNvPr>
          <p:cNvSpPr txBox="1"/>
          <p:nvPr/>
        </p:nvSpPr>
        <p:spPr>
          <a:xfrm>
            <a:off x="4355525" y="2806837"/>
            <a:ext cx="257862" cy="290598"/>
          </a:xfrm>
          <a:prstGeom prst="rect">
            <a:avLst/>
          </a:prstGeom>
          <a:noFill/>
        </p:spPr>
        <p:txBody>
          <a:bodyPr wrap="square" lIns="0" tIns="0" rIns="0" bIns="0" rtlCol="0">
            <a:noAutofit/>
          </a:bodyPr>
          <a:lstStyle/>
          <a:p>
            <a:pPr algn="l"/>
            <a:r>
              <a:rPr lang="en-AU" sz="1800" b="1">
                <a:solidFill>
                  <a:srgbClr val="C00000"/>
                </a:solidFill>
                <a:latin typeface="+mn-lt"/>
              </a:rPr>
              <a:t>A</a:t>
            </a:r>
            <a:endParaRPr lang="en-AU" sz="1800" b="1">
              <a:solidFill>
                <a:srgbClr val="C00000"/>
              </a:solidFill>
            </a:endParaRPr>
          </a:p>
        </p:txBody>
      </p:sp>
      <p:sp>
        <p:nvSpPr>
          <p:cNvPr id="38" name="TextBox 37">
            <a:extLst>
              <a:ext uri="{FF2B5EF4-FFF2-40B4-BE49-F238E27FC236}">
                <a16:creationId xmlns:a16="http://schemas.microsoft.com/office/drawing/2014/main" id="{ECAF518F-9FA0-4830-ED9A-F1309C8AB1D6}"/>
              </a:ext>
            </a:extLst>
          </p:cNvPr>
          <p:cNvSpPr txBox="1"/>
          <p:nvPr/>
        </p:nvSpPr>
        <p:spPr>
          <a:xfrm>
            <a:off x="4187055" y="3203531"/>
            <a:ext cx="257862" cy="290598"/>
          </a:xfrm>
          <a:prstGeom prst="rect">
            <a:avLst/>
          </a:prstGeom>
          <a:noFill/>
        </p:spPr>
        <p:txBody>
          <a:bodyPr wrap="square" lIns="0" tIns="0" rIns="0" bIns="0" rtlCol="0">
            <a:noAutofit/>
          </a:bodyPr>
          <a:lstStyle/>
          <a:p>
            <a:pPr algn="l"/>
            <a:r>
              <a:rPr lang="en-AU" sz="1800" b="1">
                <a:solidFill>
                  <a:srgbClr val="C00000"/>
                </a:solidFill>
                <a:latin typeface="+mn-lt"/>
              </a:rPr>
              <a:t>A</a:t>
            </a:r>
            <a:endParaRPr lang="en-AU" sz="1800" b="1">
              <a:solidFill>
                <a:srgbClr val="C00000"/>
              </a:solidFill>
            </a:endParaRPr>
          </a:p>
        </p:txBody>
      </p:sp>
      <p:sp>
        <p:nvSpPr>
          <p:cNvPr id="43" name="TextBox 42">
            <a:extLst>
              <a:ext uri="{FF2B5EF4-FFF2-40B4-BE49-F238E27FC236}">
                <a16:creationId xmlns:a16="http://schemas.microsoft.com/office/drawing/2014/main" id="{BCE3AFDD-A132-B658-9BBF-BDDED08DFA3E}"/>
              </a:ext>
            </a:extLst>
          </p:cNvPr>
          <p:cNvSpPr txBox="1"/>
          <p:nvPr/>
        </p:nvSpPr>
        <p:spPr>
          <a:xfrm>
            <a:off x="4665884" y="3652752"/>
            <a:ext cx="257862" cy="290598"/>
          </a:xfrm>
          <a:prstGeom prst="rect">
            <a:avLst/>
          </a:prstGeom>
          <a:noFill/>
        </p:spPr>
        <p:txBody>
          <a:bodyPr wrap="square" lIns="0" tIns="0" rIns="0" bIns="0" rtlCol="0">
            <a:noAutofit/>
          </a:bodyPr>
          <a:lstStyle/>
          <a:p>
            <a:pPr algn="l"/>
            <a:r>
              <a:rPr lang="en-AU" sz="1800" b="1">
                <a:solidFill>
                  <a:srgbClr val="C00000"/>
                </a:solidFill>
                <a:latin typeface="+mn-lt"/>
              </a:rPr>
              <a:t>B</a:t>
            </a:r>
            <a:endParaRPr lang="en-AU" sz="1800" b="1">
              <a:solidFill>
                <a:srgbClr val="C00000"/>
              </a:solidFill>
            </a:endParaRPr>
          </a:p>
        </p:txBody>
      </p:sp>
      <p:sp>
        <p:nvSpPr>
          <p:cNvPr id="39" name="TextBox 38">
            <a:extLst>
              <a:ext uri="{FF2B5EF4-FFF2-40B4-BE49-F238E27FC236}">
                <a16:creationId xmlns:a16="http://schemas.microsoft.com/office/drawing/2014/main" id="{87D9D317-EC1A-E204-6119-5FFF11A6F38A}"/>
              </a:ext>
            </a:extLst>
          </p:cNvPr>
          <p:cNvSpPr txBox="1"/>
          <p:nvPr/>
        </p:nvSpPr>
        <p:spPr>
          <a:xfrm>
            <a:off x="4574521" y="4080701"/>
            <a:ext cx="257862" cy="290598"/>
          </a:xfrm>
          <a:prstGeom prst="rect">
            <a:avLst/>
          </a:prstGeom>
          <a:noFill/>
        </p:spPr>
        <p:txBody>
          <a:bodyPr wrap="square" lIns="0" tIns="0" rIns="0" bIns="0" rtlCol="0">
            <a:noAutofit/>
          </a:bodyPr>
          <a:lstStyle/>
          <a:p>
            <a:pPr algn="l"/>
            <a:r>
              <a:rPr lang="en-AU" sz="1800" b="1">
                <a:solidFill>
                  <a:srgbClr val="C00000"/>
                </a:solidFill>
              </a:rPr>
              <a:t>B</a:t>
            </a:r>
          </a:p>
        </p:txBody>
      </p:sp>
      <p:sp>
        <p:nvSpPr>
          <p:cNvPr id="40" name="TextBox 39">
            <a:extLst>
              <a:ext uri="{FF2B5EF4-FFF2-40B4-BE49-F238E27FC236}">
                <a16:creationId xmlns:a16="http://schemas.microsoft.com/office/drawing/2014/main" id="{016E10F3-0801-995C-194E-6B07DDC7B881}"/>
              </a:ext>
            </a:extLst>
          </p:cNvPr>
          <p:cNvSpPr txBox="1"/>
          <p:nvPr/>
        </p:nvSpPr>
        <p:spPr>
          <a:xfrm>
            <a:off x="4833423" y="4513355"/>
            <a:ext cx="257862" cy="290598"/>
          </a:xfrm>
          <a:prstGeom prst="rect">
            <a:avLst/>
          </a:prstGeom>
          <a:noFill/>
        </p:spPr>
        <p:txBody>
          <a:bodyPr wrap="square" lIns="0" tIns="0" rIns="0" bIns="0" rtlCol="0">
            <a:noAutofit/>
          </a:bodyPr>
          <a:lstStyle/>
          <a:p>
            <a:pPr algn="l"/>
            <a:r>
              <a:rPr lang="en-AU" sz="1800" b="1">
                <a:solidFill>
                  <a:srgbClr val="C00000"/>
                </a:solidFill>
                <a:latin typeface="+mn-lt"/>
              </a:rPr>
              <a:t>A</a:t>
            </a:r>
            <a:endParaRPr lang="en-AU" sz="1800" b="1">
              <a:solidFill>
                <a:srgbClr val="C00000"/>
              </a:solidFill>
            </a:endParaRPr>
          </a:p>
        </p:txBody>
      </p:sp>
      <p:grpSp>
        <p:nvGrpSpPr>
          <p:cNvPr id="45" name="Group 44" descr="The poem has a rhyme scheme. Activity: highlight the rhyming words in matching colours.">
            <a:extLst>
              <a:ext uri="{FF2B5EF4-FFF2-40B4-BE49-F238E27FC236}">
                <a16:creationId xmlns:a16="http://schemas.microsoft.com/office/drawing/2014/main" id="{3C5D1B73-195C-62BF-8225-B09CECA5A991}"/>
              </a:ext>
            </a:extLst>
          </p:cNvPr>
          <p:cNvGrpSpPr/>
          <p:nvPr/>
        </p:nvGrpSpPr>
        <p:grpSpPr>
          <a:xfrm>
            <a:off x="6260758" y="1111974"/>
            <a:ext cx="5214551" cy="1256194"/>
            <a:chOff x="6260757" y="1112109"/>
            <a:chExt cx="5214552" cy="1300891"/>
          </a:xfrm>
        </p:grpSpPr>
        <p:sp>
          <p:nvSpPr>
            <p:cNvPr id="46" name="Rectangle: Rounded Corners 45">
              <a:extLst>
                <a:ext uri="{FF2B5EF4-FFF2-40B4-BE49-F238E27FC236}">
                  <a16:creationId xmlns:a16="http://schemas.microsoft.com/office/drawing/2014/main" id="{B3CFEBFE-6701-39F1-AE1D-D819E819B069}"/>
                </a:ext>
              </a:extLst>
            </p:cNvPr>
            <p:cNvSpPr/>
            <p:nvPr/>
          </p:nvSpPr>
          <p:spPr>
            <a:xfrm>
              <a:off x="6260757" y="1112109"/>
              <a:ext cx="5214552" cy="1300891"/>
            </a:xfrm>
            <a:prstGeom prst="roundRect">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US" sz="1800" dirty="0">
                  <a:cs typeface="Arial"/>
                </a:rPr>
                <a:t>The poem has a </a:t>
              </a:r>
              <a:r>
                <a:rPr lang="en-US" sz="1800" b="1" i="1" dirty="0">
                  <a:cs typeface="Arial"/>
                </a:rPr>
                <a:t>rhyme scheme</a:t>
              </a:r>
              <a:r>
                <a:rPr lang="en-US" sz="1800" dirty="0">
                  <a:cs typeface="Arial"/>
                </a:rPr>
                <a:t>. </a:t>
              </a:r>
              <a:r>
                <a:rPr lang="en-US" sz="1800" b="1" dirty="0">
                  <a:cs typeface="Arial"/>
                </a:rPr>
                <a:t>Activity</a:t>
              </a:r>
              <a:r>
                <a:rPr lang="en-US" sz="1800" dirty="0">
                  <a:cs typeface="Arial"/>
                </a:rPr>
                <a:t>: highlight the rhyming words in matching </a:t>
              </a:r>
              <a:r>
                <a:rPr lang="en-GB" sz="1800" dirty="0">
                  <a:cs typeface="Arial"/>
                </a:rPr>
                <a:t>colours</a:t>
              </a:r>
              <a:r>
                <a:rPr lang="en-US" sz="1800" dirty="0">
                  <a:cs typeface="Arial"/>
                </a:rPr>
                <a:t>. </a:t>
              </a:r>
            </a:p>
          </p:txBody>
        </p:sp>
        <p:pic>
          <p:nvPicPr>
            <p:cNvPr id="47" name="Graphic 46" descr="Information with solid fill">
              <a:extLst>
                <a:ext uri="{FF2B5EF4-FFF2-40B4-BE49-F238E27FC236}">
                  <a16:creationId xmlns:a16="http://schemas.microsoft.com/office/drawing/2014/main" id="{AB502F33-B842-36A0-D8F4-6258BDFD0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4501" y="1115694"/>
              <a:ext cx="852805" cy="852804"/>
            </a:xfrm>
            <a:prstGeom prst="rect">
              <a:avLst/>
            </a:prstGeom>
          </p:spPr>
        </p:pic>
      </p:grpSp>
      <p:grpSp>
        <p:nvGrpSpPr>
          <p:cNvPr id="50" name="Group 49" descr="What do you notice about the rhyming pattern? How many lines are used in this section of the poem? &#10;Is the rhyme scheme continued throughout the entire poem?">
            <a:extLst>
              <a:ext uri="{FF2B5EF4-FFF2-40B4-BE49-F238E27FC236}">
                <a16:creationId xmlns:a16="http://schemas.microsoft.com/office/drawing/2014/main" id="{6C76B870-4F60-ED89-3757-4105B0E21F7E}"/>
              </a:ext>
            </a:extLst>
          </p:cNvPr>
          <p:cNvGrpSpPr/>
          <p:nvPr/>
        </p:nvGrpSpPr>
        <p:grpSpPr>
          <a:xfrm>
            <a:off x="6222755" y="2592424"/>
            <a:ext cx="5214551" cy="2211529"/>
            <a:chOff x="6251511" y="2500346"/>
            <a:chExt cx="5214551" cy="2574998"/>
          </a:xfrm>
        </p:grpSpPr>
        <p:sp>
          <p:nvSpPr>
            <p:cNvPr id="27" name="Rectangle: Rounded Corners 26">
              <a:extLst>
                <a:ext uri="{FF2B5EF4-FFF2-40B4-BE49-F238E27FC236}">
                  <a16:creationId xmlns:a16="http://schemas.microsoft.com/office/drawing/2014/main" id="{43EC2236-B2AE-E3B6-286D-5EE229CEAAA2}"/>
                </a:ext>
              </a:extLst>
            </p:cNvPr>
            <p:cNvSpPr/>
            <p:nvPr/>
          </p:nvSpPr>
          <p:spPr>
            <a:xfrm>
              <a:off x="6251511" y="2513465"/>
              <a:ext cx="5214551" cy="2561879"/>
            </a:xfrm>
            <a:prstGeom prst="roundRect">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285750" indent="-285750">
                <a:lnSpc>
                  <a:spcPct val="110000"/>
                </a:lnSpc>
                <a:spcBef>
                  <a:spcPts val="600"/>
                </a:spcBef>
                <a:spcAft>
                  <a:spcPts val="600"/>
                </a:spcAft>
                <a:buFont typeface="Arial" panose="020B0604020202020204" pitchFamily="34" charset="0"/>
                <a:buChar char="•"/>
              </a:pPr>
              <a:r>
                <a:rPr lang="en-US" sz="1800" dirty="0">
                  <a:cs typeface="Arial"/>
                </a:rPr>
                <a:t>What do you notice about the rhyming pattern?</a:t>
              </a:r>
              <a:r>
                <a:rPr lang="en-AU" sz="1800" dirty="0">
                  <a:cs typeface="Arial"/>
                </a:rPr>
                <a:t> How many lines are used in this section of the poem? </a:t>
              </a:r>
              <a:endParaRPr lang="en-US" sz="1800" dirty="0">
                <a:cs typeface="Arial"/>
              </a:endParaRPr>
            </a:p>
            <a:p>
              <a:pPr marL="285750" indent="-285750">
                <a:lnSpc>
                  <a:spcPct val="110000"/>
                </a:lnSpc>
                <a:spcBef>
                  <a:spcPts val="600"/>
                </a:spcBef>
                <a:spcAft>
                  <a:spcPts val="600"/>
                </a:spcAft>
                <a:buFont typeface="Arial" panose="020B0604020202020204" pitchFamily="34" charset="0"/>
                <a:buChar char="•"/>
              </a:pPr>
              <a:r>
                <a:rPr lang="en-US" sz="1800" dirty="0">
                  <a:cs typeface="Arial"/>
                </a:rPr>
                <a:t>Is the rhyme scheme continued throughout the entire poem?</a:t>
              </a:r>
              <a:endParaRPr lang="en-AU" sz="1800" dirty="0"/>
            </a:p>
          </p:txBody>
        </p:sp>
        <p:pic>
          <p:nvPicPr>
            <p:cNvPr id="49" name="Graphic 48" descr="Badge Question Mark with solid fill">
              <a:extLst>
                <a:ext uri="{FF2B5EF4-FFF2-40B4-BE49-F238E27FC236}">
                  <a16:creationId xmlns:a16="http://schemas.microsoft.com/office/drawing/2014/main" id="{75CF409A-752E-6047-DD24-4897E6C973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0731" y="2500346"/>
              <a:ext cx="836576" cy="974069"/>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03860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up)">
                                      <p:cBhvr>
                                        <p:cTn id="14"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Rhythm</a:t>
            </a:r>
            <a:endParaRPr lang="en-AU" dirty="0">
              <a:solidFill>
                <a:schemeClr val="bg1"/>
              </a:solidFill>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093944" cy="3453359"/>
          </a:xfrm>
        </p:spPr>
        <p:txBody>
          <a:bodyPr/>
          <a:lstStyle/>
          <a:p>
            <a:pPr>
              <a:lnSpc>
                <a:spcPct val="100000"/>
              </a:lnSpc>
            </a:pPr>
            <a:r>
              <a:rPr lang="en-AU" sz="1800" dirty="0">
                <a:latin typeface="+mn-lt"/>
              </a:rPr>
              <a:t>How do I love thee? Let me count the ways. </a:t>
            </a:r>
          </a:p>
          <a:p>
            <a:pPr>
              <a:lnSpc>
                <a:spcPct val="100000"/>
              </a:lnSpc>
            </a:pPr>
            <a:r>
              <a:rPr lang="en-AU" sz="1800" dirty="0">
                <a:latin typeface="+mn-lt"/>
              </a:rPr>
              <a:t>I love thee to the depth and breadth and height </a:t>
            </a:r>
          </a:p>
          <a:p>
            <a:pPr>
              <a:lnSpc>
                <a:spcPct val="100000"/>
              </a:lnSpc>
            </a:pPr>
            <a:r>
              <a:rPr lang="en-AU" sz="1800" dirty="0">
                <a:latin typeface="+mn-lt"/>
              </a:rPr>
              <a:t>My soul can reach, when feeling out of sight </a:t>
            </a:r>
          </a:p>
          <a:p>
            <a:pPr>
              <a:lnSpc>
                <a:spcPct val="100000"/>
              </a:lnSpc>
            </a:pPr>
            <a:r>
              <a:rPr lang="en-AU" sz="1800" dirty="0">
                <a:latin typeface="+mn-lt"/>
              </a:rPr>
              <a:t>For the ends of being and ideal grace. </a:t>
            </a:r>
          </a:p>
          <a:p>
            <a:pPr>
              <a:lnSpc>
                <a:spcPct val="100000"/>
              </a:lnSpc>
            </a:pPr>
            <a:r>
              <a:rPr lang="en-AU" sz="1800" dirty="0">
                <a:latin typeface="+mn-lt"/>
              </a:rPr>
              <a:t>I love thee to the level of every day’s </a:t>
            </a:r>
          </a:p>
          <a:p>
            <a:pPr>
              <a:lnSpc>
                <a:spcPct val="100000"/>
              </a:lnSpc>
            </a:pPr>
            <a:r>
              <a:rPr lang="en-AU" sz="1800" dirty="0">
                <a:latin typeface="+mn-lt"/>
              </a:rPr>
              <a:t>Most quiet need, by sun and candle-light. </a:t>
            </a:r>
          </a:p>
          <a:p>
            <a:pPr>
              <a:lnSpc>
                <a:spcPct val="100000"/>
              </a:lnSpc>
            </a:pPr>
            <a:r>
              <a:rPr lang="en-AU" sz="1800" dirty="0">
                <a:latin typeface="+mn-lt"/>
              </a:rPr>
              <a:t>I love thee freely, as men strive for right. </a:t>
            </a:r>
          </a:p>
          <a:p>
            <a:pPr>
              <a:lnSpc>
                <a:spcPct val="100000"/>
              </a:lnSpc>
            </a:pPr>
            <a:r>
              <a:rPr lang="en-AU" sz="1800" dirty="0">
                <a:latin typeface="+mn-lt"/>
              </a:rPr>
              <a:t>I love thee purely, as they turn from praise. </a:t>
            </a:r>
          </a:p>
        </p:txBody>
      </p:sp>
      <p:sp>
        <p:nvSpPr>
          <p:cNvPr id="11" name="TextBox 10">
            <a:extLst>
              <a:ext uri="{FF2B5EF4-FFF2-40B4-BE49-F238E27FC236}">
                <a16:creationId xmlns:a16="http://schemas.microsoft.com/office/drawing/2014/main" id="{A92C1F08-92F4-6DF1-0D53-C1CD1986515D}"/>
              </a:ext>
            </a:extLst>
          </p:cNvPr>
          <p:cNvSpPr txBox="1"/>
          <p:nvPr/>
        </p:nvSpPr>
        <p:spPr>
          <a:xfrm>
            <a:off x="360000" y="5126503"/>
            <a:ext cx="5238750" cy="914400"/>
          </a:xfrm>
          <a:prstGeom prst="rect">
            <a:avLst/>
          </a:prstGeom>
          <a:noFill/>
        </p:spPr>
        <p:txBody>
          <a:bodyPr wrap="none" lIns="0" tIns="0" rIns="0" bIns="0" rtlCol="0">
            <a:noAutofit/>
          </a:bodyPr>
          <a:lstStyle/>
          <a:p>
            <a:pPr algn="l"/>
            <a:r>
              <a:rPr lang="en-AU" sz="1800" i="1">
                <a:solidFill>
                  <a:srgbClr val="C00000"/>
                </a:solidFill>
              </a:rPr>
              <a:t>How do</a:t>
            </a:r>
            <a:r>
              <a:rPr lang="en-AU" sz="1800">
                <a:solidFill>
                  <a:srgbClr val="C00000"/>
                </a:solidFill>
              </a:rPr>
              <a:t> | </a:t>
            </a:r>
            <a:r>
              <a:rPr lang="en-AU" sz="1800" i="1">
                <a:solidFill>
                  <a:srgbClr val="C00000"/>
                </a:solidFill>
              </a:rPr>
              <a:t>I love</a:t>
            </a:r>
            <a:r>
              <a:rPr lang="en-AU" sz="1800">
                <a:solidFill>
                  <a:srgbClr val="C00000"/>
                </a:solidFill>
              </a:rPr>
              <a:t> | </a:t>
            </a:r>
            <a:r>
              <a:rPr lang="en-AU" sz="1800" i="1">
                <a:solidFill>
                  <a:srgbClr val="C00000"/>
                </a:solidFill>
              </a:rPr>
              <a:t>thee? Let</a:t>
            </a:r>
            <a:r>
              <a:rPr lang="en-AU" sz="1800">
                <a:solidFill>
                  <a:srgbClr val="C00000"/>
                </a:solidFill>
              </a:rPr>
              <a:t> | </a:t>
            </a:r>
            <a:r>
              <a:rPr lang="en-AU" sz="1800" i="1">
                <a:solidFill>
                  <a:srgbClr val="C00000"/>
                </a:solidFill>
              </a:rPr>
              <a:t>me count</a:t>
            </a:r>
            <a:r>
              <a:rPr lang="en-AU" sz="1800">
                <a:solidFill>
                  <a:srgbClr val="C00000"/>
                </a:solidFill>
              </a:rPr>
              <a:t> | </a:t>
            </a:r>
            <a:r>
              <a:rPr lang="en-AU" sz="1800" i="1">
                <a:solidFill>
                  <a:srgbClr val="C00000"/>
                </a:solidFill>
              </a:rPr>
              <a:t>the ways</a:t>
            </a:r>
            <a:br>
              <a:rPr lang="en-AU" sz="1800">
                <a:solidFill>
                  <a:srgbClr val="C00000"/>
                </a:solidFill>
              </a:rPr>
            </a:br>
            <a:endParaRPr lang="pt-BR" sz="1800">
              <a:solidFill>
                <a:srgbClr val="C00000"/>
              </a:solidFill>
            </a:endParaRPr>
          </a:p>
          <a:p>
            <a:pPr algn="l"/>
            <a:r>
              <a:rPr lang="pt-BR" sz="1800">
                <a:solidFill>
                  <a:srgbClr val="C00000"/>
                </a:solidFill>
              </a:rPr>
              <a:t>(da-DUM | da-DUM | da-DUM | da-DUM | da-DUM)</a:t>
            </a:r>
            <a:endParaRPr lang="en-AU" sz="1800">
              <a:solidFill>
                <a:srgbClr val="C00000"/>
              </a:solidFill>
            </a:endParaRPr>
          </a:p>
        </p:txBody>
      </p:sp>
      <p:grpSp>
        <p:nvGrpSpPr>
          <p:cNvPr id="4" name="Group 3" descr="Rhythm in poetry is the pattern of stressed and unstressed syllables in a line that creates a beat or flow.">
            <a:extLst>
              <a:ext uri="{FF2B5EF4-FFF2-40B4-BE49-F238E27FC236}">
                <a16:creationId xmlns:a16="http://schemas.microsoft.com/office/drawing/2014/main" id="{127BBD9E-C199-E105-6A98-DCA3C4B67A37}"/>
              </a:ext>
            </a:extLst>
          </p:cNvPr>
          <p:cNvGrpSpPr/>
          <p:nvPr/>
        </p:nvGrpSpPr>
        <p:grpSpPr>
          <a:xfrm>
            <a:off x="6260757" y="1108156"/>
            <a:ext cx="5214551" cy="1260012"/>
            <a:chOff x="6260757" y="1108155"/>
            <a:chExt cx="5214551" cy="1304845"/>
          </a:xfrm>
        </p:grpSpPr>
        <p:sp>
          <p:nvSpPr>
            <p:cNvPr id="5" name="Rectangle: Rounded Corners 4">
              <a:extLst>
                <a:ext uri="{FF2B5EF4-FFF2-40B4-BE49-F238E27FC236}">
                  <a16:creationId xmlns:a16="http://schemas.microsoft.com/office/drawing/2014/main" id="{6A6D45D1-EE6B-84F3-68D8-665ABD3FC75A}"/>
                </a:ext>
              </a:extLst>
            </p:cNvPr>
            <p:cNvSpPr/>
            <p:nvPr/>
          </p:nvSpPr>
          <p:spPr>
            <a:xfrm>
              <a:off x="6260757" y="1112109"/>
              <a:ext cx="5214551" cy="1300891"/>
            </a:xfrm>
            <a:prstGeom prst="roundRect">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i="1" dirty="0">
                  <a:cs typeface="Arial"/>
                </a:rPr>
                <a:t>Rhythm</a:t>
              </a:r>
              <a:r>
                <a:rPr lang="en-AU" sz="1800" dirty="0">
                  <a:cs typeface="Arial"/>
                </a:rPr>
                <a:t> in poetry is the pattern of stressed and unstressed syllables in a line that creates a beat or flow.</a:t>
              </a:r>
              <a:endParaRPr lang="en-US" sz="1800" dirty="0">
                <a:cs typeface="Arial"/>
              </a:endParaRPr>
            </a:p>
          </p:txBody>
        </p:sp>
        <p:pic>
          <p:nvPicPr>
            <p:cNvPr id="7" name="Graphic 6" descr="Information with solid fill">
              <a:extLst>
                <a:ext uri="{FF2B5EF4-FFF2-40B4-BE49-F238E27FC236}">
                  <a16:creationId xmlns:a16="http://schemas.microsoft.com/office/drawing/2014/main" id="{0F3C6212-23B9-FE5E-F4D9-F04D4AE68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1691" y="1108155"/>
              <a:ext cx="834372" cy="834372"/>
            </a:xfrm>
            <a:prstGeom prst="rect">
              <a:avLst/>
            </a:prstGeom>
          </p:spPr>
        </p:pic>
      </p:grpSp>
      <p:grpSp>
        <p:nvGrpSpPr>
          <p:cNvPr id="12" name="Group 11" descr="How many syllables are used in line 1? &#10;How many syllables are used in line 5? &#10;What is this rhythm called?&#10;Is the rhythm the same in every line?">
            <a:extLst>
              <a:ext uri="{FF2B5EF4-FFF2-40B4-BE49-F238E27FC236}">
                <a16:creationId xmlns:a16="http://schemas.microsoft.com/office/drawing/2014/main" id="{C0519E7C-1601-1549-3010-510F2CE04859}"/>
              </a:ext>
            </a:extLst>
          </p:cNvPr>
          <p:cNvGrpSpPr/>
          <p:nvPr/>
        </p:nvGrpSpPr>
        <p:grpSpPr>
          <a:xfrm>
            <a:off x="6251512" y="2642623"/>
            <a:ext cx="5214551" cy="2824078"/>
            <a:chOff x="6251512" y="2642623"/>
            <a:chExt cx="5214551" cy="2824078"/>
          </a:xfrm>
        </p:grpSpPr>
        <p:sp>
          <p:nvSpPr>
            <p:cNvPr id="9" name="Rectangle: Rounded Corners 8">
              <a:extLst>
                <a:ext uri="{FF2B5EF4-FFF2-40B4-BE49-F238E27FC236}">
                  <a16:creationId xmlns:a16="http://schemas.microsoft.com/office/drawing/2014/main" id="{FB06C5BE-755F-74E1-938B-5B1855B799EE}"/>
                </a:ext>
              </a:extLst>
            </p:cNvPr>
            <p:cNvSpPr/>
            <p:nvPr/>
          </p:nvSpPr>
          <p:spPr>
            <a:xfrm>
              <a:off x="6251512" y="2642623"/>
              <a:ext cx="5214551" cy="2824078"/>
            </a:xfrm>
            <a:prstGeom prst="roundRect">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endParaRPr lang="en-AU" sz="2000">
                <a:cs typeface="Arial"/>
              </a:endParaRPr>
            </a:p>
          </p:txBody>
        </p:sp>
        <p:pic>
          <p:nvPicPr>
            <p:cNvPr id="10" name="Graphic 9" descr="Badge Question Mark with solid fill">
              <a:extLst>
                <a:ext uri="{FF2B5EF4-FFF2-40B4-BE49-F238E27FC236}">
                  <a16:creationId xmlns:a16="http://schemas.microsoft.com/office/drawing/2014/main" id="{24438A4C-FF48-11A7-4F14-D1F787B2AE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31691" y="2700445"/>
              <a:ext cx="805615" cy="805615"/>
            </a:xfrm>
            <a:prstGeom prst="rect">
              <a:avLst/>
            </a:prstGeom>
          </p:spPr>
        </p:pic>
        <p:sp>
          <p:nvSpPr>
            <p:cNvPr id="14" name="TextBox 13">
              <a:extLst>
                <a:ext uri="{FF2B5EF4-FFF2-40B4-BE49-F238E27FC236}">
                  <a16:creationId xmlns:a16="http://schemas.microsoft.com/office/drawing/2014/main" id="{0FA91951-5C86-B04E-D9EA-3FA3827CC32B}"/>
                </a:ext>
              </a:extLst>
            </p:cNvPr>
            <p:cNvSpPr txBox="1"/>
            <p:nvPr/>
          </p:nvSpPr>
          <p:spPr>
            <a:xfrm>
              <a:off x="6395955" y="2700445"/>
              <a:ext cx="4697529" cy="2663230"/>
            </a:xfrm>
            <a:prstGeom prst="rect">
              <a:avLst/>
            </a:prstGeom>
            <a:noFill/>
          </p:spPr>
          <p:txBody>
            <a:bodyPr wrap="square" rIns="756000">
              <a:spAutoFit/>
            </a:bodyPr>
            <a:lstStyle/>
            <a:p>
              <a:pPr marL="285750" indent="-285750">
                <a:lnSpc>
                  <a:spcPct val="110000"/>
                </a:lnSpc>
                <a:spcBef>
                  <a:spcPts val="600"/>
                </a:spcBef>
                <a:spcAft>
                  <a:spcPts val="600"/>
                </a:spcAft>
                <a:buFont typeface="Arial" panose="020B0604020202020204" pitchFamily="34" charset="0"/>
                <a:buChar char="•"/>
              </a:pPr>
              <a:r>
                <a:rPr lang="en-AU" sz="1800" dirty="0">
                  <a:solidFill>
                    <a:schemeClr val="bg1"/>
                  </a:solidFill>
                  <a:cs typeface="Arial"/>
                </a:rPr>
                <a:t>How many syllables are used in line 1? </a:t>
              </a:r>
            </a:p>
            <a:p>
              <a:pPr marL="285750" indent="-285750">
                <a:lnSpc>
                  <a:spcPct val="110000"/>
                </a:lnSpc>
                <a:spcBef>
                  <a:spcPts val="600"/>
                </a:spcBef>
                <a:spcAft>
                  <a:spcPts val="600"/>
                </a:spcAft>
                <a:buFont typeface="Arial" panose="020B0604020202020204" pitchFamily="34" charset="0"/>
                <a:buChar char="•"/>
              </a:pPr>
              <a:r>
                <a:rPr lang="en-AU" sz="1800" dirty="0">
                  <a:solidFill>
                    <a:schemeClr val="bg1"/>
                  </a:solidFill>
                  <a:cs typeface="Arial"/>
                </a:rPr>
                <a:t>How many syllables are used in line 5? </a:t>
              </a:r>
            </a:p>
            <a:p>
              <a:pPr marL="285750" indent="-285750">
                <a:lnSpc>
                  <a:spcPct val="110000"/>
                </a:lnSpc>
                <a:spcBef>
                  <a:spcPts val="600"/>
                </a:spcBef>
                <a:spcAft>
                  <a:spcPts val="600"/>
                </a:spcAft>
                <a:buFont typeface="Arial" panose="020B0604020202020204" pitchFamily="34" charset="0"/>
                <a:buChar char="•"/>
              </a:pPr>
              <a:r>
                <a:rPr lang="en-AU" sz="1800" dirty="0">
                  <a:solidFill>
                    <a:schemeClr val="bg1"/>
                  </a:solidFill>
                  <a:cs typeface="Arial"/>
                </a:rPr>
                <a:t>What is this rhythm called?</a:t>
              </a:r>
            </a:p>
            <a:p>
              <a:pPr marL="285750" indent="-285750">
                <a:lnSpc>
                  <a:spcPct val="110000"/>
                </a:lnSpc>
                <a:spcBef>
                  <a:spcPts val="600"/>
                </a:spcBef>
                <a:spcAft>
                  <a:spcPts val="600"/>
                </a:spcAft>
                <a:buFont typeface="Arial" panose="020B0604020202020204" pitchFamily="34" charset="0"/>
                <a:buChar char="•"/>
              </a:pPr>
              <a:r>
                <a:rPr lang="en-AU" sz="1800" dirty="0">
                  <a:solidFill>
                    <a:schemeClr val="bg1"/>
                  </a:solidFill>
                  <a:cs typeface="Arial"/>
                </a:rPr>
                <a:t>Is the rhythm the same in every line?</a:t>
              </a:r>
            </a:p>
          </p:txBody>
        </p: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24110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Pronouns and cohesion</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75766" cy="4879975"/>
          </a:xfrm>
        </p:spPr>
        <p:txBody>
          <a:bodyPr/>
          <a:lstStyle/>
          <a:p>
            <a:pPr>
              <a:lnSpc>
                <a:spcPct val="100000"/>
              </a:lnSpc>
            </a:pPr>
            <a:r>
              <a:rPr lang="en-AU" sz="1800" dirty="0">
                <a:latin typeface="+mn-lt"/>
              </a:rPr>
              <a:t>How do I love thee? Let me count the ways. </a:t>
            </a:r>
          </a:p>
          <a:p>
            <a:pPr>
              <a:lnSpc>
                <a:spcPct val="100000"/>
              </a:lnSpc>
            </a:pPr>
            <a:r>
              <a:rPr lang="en-AU" sz="1800" dirty="0">
                <a:latin typeface="+mn-lt"/>
              </a:rPr>
              <a:t>I love thee to the depth and breadth and height </a:t>
            </a:r>
          </a:p>
          <a:p>
            <a:pPr>
              <a:lnSpc>
                <a:spcPct val="100000"/>
              </a:lnSpc>
            </a:pPr>
            <a:r>
              <a:rPr lang="en-AU" sz="1800" dirty="0">
                <a:latin typeface="+mn-lt"/>
              </a:rPr>
              <a:t>My soul can reach, when feeling out of sight </a:t>
            </a:r>
          </a:p>
          <a:p>
            <a:pPr>
              <a:lnSpc>
                <a:spcPct val="100000"/>
              </a:lnSpc>
            </a:pPr>
            <a:r>
              <a:rPr lang="en-AU" sz="1800" dirty="0">
                <a:latin typeface="+mn-lt"/>
              </a:rPr>
              <a:t>For the ends of being and ideal grace. </a:t>
            </a:r>
          </a:p>
          <a:p>
            <a:pPr>
              <a:lnSpc>
                <a:spcPct val="100000"/>
              </a:lnSpc>
            </a:pPr>
            <a:r>
              <a:rPr lang="en-AU" sz="1800" dirty="0">
                <a:latin typeface="+mn-lt"/>
              </a:rPr>
              <a:t>I love thee to the level of every day’s </a:t>
            </a:r>
          </a:p>
          <a:p>
            <a:pPr>
              <a:lnSpc>
                <a:spcPct val="100000"/>
              </a:lnSpc>
            </a:pPr>
            <a:r>
              <a:rPr lang="en-AU" sz="1800" dirty="0">
                <a:latin typeface="+mn-lt"/>
              </a:rPr>
              <a:t>Most quiet need, by sun and candle-light. </a:t>
            </a:r>
          </a:p>
          <a:p>
            <a:pPr>
              <a:lnSpc>
                <a:spcPct val="100000"/>
              </a:lnSpc>
            </a:pPr>
            <a:r>
              <a:rPr lang="en-AU" sz="1800" dirty="0">
                <a:latin typeface="+mn-lt"/>
              </a:rPr>
              <a:t>I love thee freely, as men strive for right. </a:t>
            </a:r>
          </a:p>
          <a:p>
            <a:pPr>
              <a:lnSpc>
                <a:spcPct val="100000"/>
              </a:lnSpc>
            </a:pPr>
            <a:r>
              <a:rPr lang="en-AU" sz="1800" dirty="0">
                <a:latin typeface="+mn-lt"/>
              </a:rPr>
              <a:t>I love thee purely, as they turn from praise. </a:t>
            </a:r>
          </a:p>
        </p:txBody>
      </p:sp>
      <p:sp>
        <p:nvSpPr>
          <p:cNvPr id="4" name="Rectangle: Rounded Corners 3">
            <a:extLst>
              <a:ext uri="{FF2B5EF4-FFF2-40B4-BE49-F238E27FC236}">
                <a16:creationId xmlns:a16="http://schemas.microsoft.com/office/drawing/2014/main" id="{46AE98EA-9760-9CE3-CA5E-02A0B96F7282}"/>
              </a:ext>
              <a:ext uri="{C183D7F6-B498-43B3-948B-1728B52AA6E4}">
                <adec:decorative xmlns:adec="http://schemas.microsoft.com/office/drawing/2017/decorative" val="1"/>
              </a:ext>
            </a:extLst>
          </p:cNvPr>
          <p:cNvSpPr/>
          <p:nvPr/>
        </p:nvSpPr>
        <p:spPr>
          <a:xfrm>
            <a:off x="1161535" y="1513490"/>
            <a:ext cx="140044"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41744768-5038-1ADD-E8EB-942F65FF6074}"/>
              </a:ext>
              <a:ext uri="{C183D7F6-B498-43B3-948B-1728B52AA6E4}">
                <adec:decorative xmlns:adec="http://schemas.microsoft.com/office/drawing/2017/decorative" val="1"/>
              </a:ext>
            </a:extLst>
          </p:cNvPr>
          <p:cNvSpPr/>
          <p:nvPr/>
        </p:nvSpPr>
        <p:spPr>
          <a:xfrm>
            <a:off x="1795850" y="1513490"/>
            <a:ext cx="469556"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CF181D8E-D541-D332-F5D3-A1BFA20AD1B7}"/>
              </a:ext>
              <a:ext uri="{C183D7F6-B498-43B3-948B-1728B52AA6E4}">
                <adec:decorative xmlns:adec="http://schemas.microsoft.com/office/drawing/2017/decorative" val="1"/>
              </a:ext>
            </a:extLst>
          </p:cNvPr>
          <p:cNvSpPr/>
          <p:nvPr/>
        </p:nvSpPr>
        <p:spPr>
          <a:xfrm>
            <a:off x="327048" y="1945977"/>
            <a:ext cx="140044"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3D91A94D-E030-5693-7436-031F96B0E387}"/>
              </a:ext>
              <a:ext uri="{C183D7F6-B498-43B3-948B-1728B52AA6E4}">
                <adec:decorative xmlns:adec="http://schemas.microsoft.com/office/drawing/2017/decorative" val="1"/>
              </a:ext>
            </a:extLst>
          </p:cNvPr>
          <p:cNvSpPr/>
          <p:nvPr/>
        </p:nvSpPr>
        <p:spPr>
          <a:xfrm>
            <a:off x="327048" y="3203531"/>
            <a:ext cx="140044"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4166E35F-9156-48CC-1AF4-D3044032B58F}"/>
              </a:ext>
              <a:ext uri="{C183D7F6-B498-43B3-948B-1728B52AA6E4}">
                <adec:decorative xmlns:adec="http://schemas.microsoft.com/office/drawing/2017/decorative" val="1"/>
              </a:ext>
            </a:extLst>
          </p:cNvPr>
          <p:cNvSpPr/>
          <p:nvPr/>
        </p:nvSpPr>
        <p:spPr>
          <a:xfrm>
            <a:off x="327048" y="4058983"/>
            <a:ext cx="140044"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Rounded Corners 16">
            <a:extLst>
              <a:ext uri="{FF2B5EF4-FFF2-40B4-BE49-F238E27FC236}">
                <a16:creationId xmlns:a16="http://schemas.microsoft.com/office/drawing/2014/main" id="{FD7BE062-FDA8-7743-EAE1-AE426DEBA02F}"/>
              </a:ext>
              <a:ext uri="{C183D7F6-B498-43B3-948B-1728B52AA6E4}">
                <adec:decorative xmlns:adec="http://schemas.microsoft.com/office/drawing/2017/decorative" val="1"/>
              </a:ext>
            </a:extLst>
          </p:cNvPr>
          <p:cNvSpPr/>
          <p:nvPr/>
        </p:nvSpPr>
        <p:spPr>
          <a:xfrm>
            <a:off x="327048" y="4476127"/>
            <a:ext cx="140044"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3D87E5B1-BBAB-478C-46D4-DD3103ECB783}"/>
              </a:ext>
              <a:ext uri="{C183D7F6-B498-43B3-948B-1728B52AA6E4}">
                <adec:decorative xmlns:adec="http://schemas.microsoft.com/office/drawing/2017/decorative" val="1"/>
              </a:ext>
            </a:extLst>
          </p:cNvPr>
          <p:cNvSpPr/>
          <p:nvPr/>
        </p:nvSpPr>
        <p:spPr>
          <a:xfrm>
            <a:off x="2802518" y="1513490"/>
            <a:ext cx="344336"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Rounded Corners 19">
            <a:extLst>
              <a:ext uri="{FF2B5EF4-FFF2-40B4-BE49-F238E27FC236}">
                <a16:creationId xmlns:a16="http://schemas.microsoft.com/office/drawing/2014/main" id="{5BAE8B5A-AEF6-FD52-A8D4-E3AB37A36756}"/>
              </a:ext>
              <a:ext uri="{C183D7F6-B498-43B3-948B-1728B52AA6E4}">
                <adec:decorative xmlns:adec="http://schemas.microsoft.com/office/drawing/2017/decorative" val="1"/>
              </a:ext>
            </a:extLst>
          </p:cNvPr>
          <p:cNvSpPr/>
          <p:nvPr/>
        </p:nvSpPr>
        <p:spPr>
          <a:xfrm>
            <a:off x="959709" y="1945977"/>
            <a:ext cx="469556"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A50DD7A4-E56C-CD45-C9B7-5C7D68C63EF8}"/>
              </a:ext>
              <a:ext uri="{C183D7F6-B498-43B3-948B-1728B52AA6E4}">
                <adec:decorative xmlns:adec="http://schemas.microsoft.com/office/drawing/2017/decorative" val="1"/>
              </a:ext>
            </a:extLst>
          </p:cNvPr>
          <p:cNvSpPr/>
          <p:nvPr/>
        </p:nvSpPr>
        <p:spPr>
          <a:xfrm>
            <a:off x="951471" y="3205084"/>
            <a:ext cx="469556"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B32D8787-2A6C-5563-879A-D8042CADE7EC}"/>
              </a:ext>
              <a:ext uri="{C183D7F6-B498-43B3-948B-1728B52AA6E4}">
                <adec:decorative xmlns:adec="http://schemas.microsoft.com/office/drawing/2017/decorative" val="1"/>
              </a:ext>
            </a:extLst>
          </p:cNvPr>
          <p:cNvSpPr/>
          <p:nvPr/>
        </p:nvSpPr>
        <p:spPr>
          <a:xfrm>
            <a:off x="951471" y="4058983"/>
            <a:ext cx="469556"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E74AA254-D766-83DE-706F-80377FBA3E64}"/>
              </a:ext>
              <a:ext uri="{C183D7F6-B498-43B3-948B-1728B52AA6E4}">
                <adec:decorative xmlns:adec="http://schemas.microsoft.com/office/drawing/2017/decorative" val="1"/>
              </a:ext>
            </a:extLst>
          </p:cNvPr>
          <p:cNvSpPr/>
          <p:nvPr/>
        </p:nvSpPr>
        <p:spPr>
          <a:xfrm>
            <a:off x="959709" y="4474276"/>
            <a:ext cx="469556" cy="290598"/>
          </a:xfrm>
          <a:prstGeom prst="round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descr="The poem repeatedly uses the pronouns ‘I’ and ‘thee’ (you), which replace names and help ideas flow smoothly, creating cohesion.">
            <a:extLst>
              <a:ext uri="{FF2B5EF4-FFF2-40B4-BE49-F238E27FC236}">
                <a16:creationId xmlns:a16="http://schemas.microsoft.com/office/drawing/2014/main" id="{A917EABD-4B17-3202-CE03-E0FCE15B205A}"/>
              </a:ext>
            </a:extLst>
          </p:cNvPr>
          <p:cNvGrpSpPr/>
          <p:nvPr/>
        </p:nvGrpSpPr>
        <p:grpSpPr>
          <a:xfrm>
            <a:off x="6260757" y="1108156"/>
            <a:ext cx="5214551" cy="1422393"/>
            <a:chOff x="6260757" y="1108155"/>
            <a:chExt cx="5214551" cy="1473004"/>
          </a:xfrm>
        </p:grpSpPr>
        <p:sp>
          <p:nvSpPr>
            <p:cNvPr id="11" name="Rectangle: Rounded Corners 10">
              <a:extLst>
                <a:ext uri="{FF2B5EF4-FFF2-40B4-BE49-F238E27FC236}">
                  <a16:creationId xmlns:a16="http://schemas.microsoft.com/office/drawing/2014/main" id="{CB73E014-494A-7916-2F11-3419416660F9}"/>
                </a:ext>
              </a:extLst>
            </p:cNvPr>
            <p:cNvSpPr/>
            <p:nvPr/>
          </p:nvSpPr>
          <p:spPr>
            <a:xfrm>
              <a:off x="6260757" y="1112109"/>
              <a:ext cx="5214551" cy="1469050"/>
            </a:xfrm>
            <a:prstGeom prst="roundRect">
              <a:avLst>
                <a:gd name="adj" fmla="val 9999"/>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dirty="0"/>
                <a:t>The poem repeatedly uses the </a:t>
              </a:r>
              <a:r>
                <a:rPr lang="en-AU" sz="1800" b="1" i="1" dirty="0"/>
                <a:t>pronouns</a:t>
              </a:r>
              <a:r>
                <a:rPr lang="en-AU" sz="1800" dirty="0"/>
                <a:t> ‘I’ and ‘thee’ (you), which replace names and help ideas flow smoothly, creating </a:t>
              </a:r>
              <a:r>
                <a:rPr lang="en-AU" sz="1800" i="1" dirty="0"/>
                <a:t>cohesion</a:t>
              </a:r>
              <a:r>
                <a:rPr lang="en-AU" sz="1800" dirty="0"/>
                <a:t>.</a:t>
              </a:r>
            </a:p>
          </p:txBody>
        </p:sp>
        <p:pic>
          <p:nvPicPr>
            <p:cNvPr id="12" name="Graphic 11" descr="Information with solid fill">
              <a:extLst>
                <a:ext uri="{FF2B5EF4-FFF2-40B4-BE49-F238E27FC236}">
                  <a16:creationId xmlns:a16="http://schemas.microsoft.com/office/drawing/2014/main" id="{278A24DC-B937-6FE5-D620-CA8A4E08B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5089" y="1108155"/>
              <a:ext cx="790974" cy="790974"/>
            </a:xfrm>
            <a:prstGeom prst="rect">
              <a:avLst/>
            </a:prstGeom>
          </p:spPr>
        </p:pic>
      </p:grpSp>
      <p:grpSp>
        <p:nvGrpSpPr>
          <p:cNvPr id="19" name="Group 18" descr="How does the repeated use of ‘I’ and ‘thee’ impact the tone of the poem? &#10;What might Barrett Browning be trying to express about the relationship by focusing on these pronouns?">
            <a:extLst>
              <a:ext uri="{FF2B5EF4-FFF2-40B4-BE49-F238E27FC236}">
                <a16:creationId xmlns:a16="http://schemas.microsoft.com/office/drawing/2014/main" id="{A9C02DB6-DE27-2343-BBD0-8B93874248F6}"/>
              </a:ext>
            </a:extLst>
          </p:cNvPr>
          <p:cNvGrpSpPr/>
          <p:nvPr/>
        </p:nvGrpSpPr>
        <p:grpSpPr>
          <a:xfrm>
            <a:off x="6251512" y="2718772"/>
            <a:ext cx="5214551" cy="2725098"/>
            <a:chOff x="6251511" y="2500346"/>
            <a:chExt cx="5214551" cy="2725098"/>
          </a:xfrm>
        </p:grpSpPr>
        <p:sp>
          <p:nvSpPr>
            <p:cNvPr id="24" name="Rectangle: Rounded Corners 23">
              <a:extLst>
                <a:ext uri="{FF2B5EF4-FFF2-40B4-BE49-F238E27FC236}">
                  <a16:creationId xmlns:a16="http://schemas.microsoft.com/office/drawing/2014/main" id="{B965D76B-FD86-ADF7-34D4-8D90C4B99340}"/>
                </a:ext>
              </a:extLst>
            </p:cNvPr>
            <p:cNvSpPr/>
            <p:nvPr/>
          </p:nvSpPr>
          <p:spPr>
            <a:xfrm>
              <a:off x="6251511" y="2513466"/>
              <a:ext cx="5214551" cy="2711978"/>
            </a:xfrm>
            <a:prstGeom prst="roundRect">
              <a:avLst>
                <a:gd name="adj" fmla="val 6203"/>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342900" indent="-342900">
                <a:lnSpc>
                  <a:spcPct val="110000"/>
                </a:lnSpc>
                <a:spcBef>
                  <a:spcPts val="600"/>
                </a:spcBef>
                <a:spcAft>
                  <a:spcPts val="600"/>
                </a:spcAft>
                <a:buFont typeface="Arial" panose="020B0604020202020204" pitchFamily="34" charset="0"/>
                <a:buChar char="•"/>
              </a:pPr>
              <a:r>
                <a:rPr lang="en-AU" sz="1800" dirty="0"/>
                <a:t>How does the repeated use of ‘I’ and ‘thee’ impact the </a:t>
              </a:r>
              <a:r>
                <a:rPr lang="en-AU" sz="1800" i="1" dirty="0"/>
                <a:t>tone</a:t>
              </a:r>
              <a:r>
                <a:rPr lang="en-AU" sz="1800" dirty="0"/>
                <a:t> of the poem? </a:t>
              </a:r>
            </a:p>
            <a:p>
              <a:pPr marL="342900" indent="-342900">
                <a:lnSpc>
                  <a:spcPct val="110000"/>
                </a:lnSpc>
                <a:spcBef>
                  <a:spcPts val="600"/>
                </a:spcBef>
                <a:spcAft>
                  <a:spcPts val="600"/>
                </a:spcAft>
                <a:buFont typeface="Arial" panose="020B0604020202020204" pitchFamily="34" charset="0"/>
                <a:buChar char="•"/>
              </a:pPr>
              <a:r>
                <a:rPr lang="en-AU" sz="1800" dirty="0"/>
                <a:t>What might Barrett Browning be trying to express about the relationship by focusing on these pronouns?</a:t>
              </a:r>
            </a:p>
          </p:txBody>
        </p:sp>
        <p:pic>
          <p:nvPicPr>
            <p:cNvPr id="25" name="Graphic 24" descr="Badge Question Mark with solid fill">
              <a:extLst>
                <a:ext uri="{FF2B5EF4-FFF2-40B4-BE49-F238E27FC236}">
                  <a16:creationId xmlns:a16="http://schemas.microsoft.com/office/drawing/2014/main" id="{67955717-7737-5B54-EA5B-64056F07A1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1949" y="2500346"/>
              <a:ext cx="775357" cy="775357"/>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48795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Continuing your annotation</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75766" cy="4879975"/>
          </a:xfrm>
        </p:spPr>
        <p:txBody>
          <a:bodyPr/>
          <a:lstStyle/>
          <a:p>
            <a:pPr>
              <a:lnSpc>
                <a:spcPct val="100000"/>
              </a:lnSpc>
            </a:pPr>
            <a:r>
              <a:rPr lang="en-AU" sz="1800" dirty="0">
                <a:latin typeface="+mn-lt"/>
              </a:rPr>
              <a:t>I love thee with the passion put to use </a:t>
            </a:r>
          </a:p>
          <a:p>
            <a:pPr>
              <a:lnSpc>
                <a:spcPct val="100000"/>
              </a:lnSpc>
            </a:pPr>
            <a:r>
              <a:rPr lang="en-AU" sz="1800" dirty="0">
                <a:latin typeface="+mn-lt"/>
              </a:rPr>
              <a:t>In my old griefs, and with my childhood’s faith. </a:t>
            </a:r>
          </a:p>
          <a:p>
            <a:pPr>
              <a:lnSpc>
                <a:spcPct val="100000"/>
              </a:lnSpc>
            </a:pPr>
            <a:r>
              <a:rPr lang="en-AU" sz="1800" dirty="0">
                <a:latin typeface="+mn-lt"/>
              </a:rPr>
              <a:t>I love thee with a love I seemed to lose </a:t>
            </a:r>
          </a:p>
          <a:p>
            <a:pPr>
              <a:lnSpc>
                <a:spcPct val="100000"/>
              </a:lnSpc>
            </a:pPr>
            <a:r>
              <a:rPr lang="en-AU" sz="1800" dirty="0">
                <a:latin typeface="+mn-lt"/>
              </a:rPr>
              <a:t>With my lost saints. I love thee with the breath, </a:t>
            </a:r>
          </a:p>
          <a:p>
            <a:pPr>
              <a:lnSpc>
                <a:spcPct val="100000"/>
              </a:lnSpc>
            </a:pPr>
            <a:r>
              <a:rPr lang="en-AU" sz="1800" dirty="0">
                <a:latin typeface="+mn-lt"/>
              </a:rPr>
              <a:t>Smiles, tears, of all my life; and, if God choose, </a:t>
            </a:r>
          </a:p>
          <a:p>
            <a:pPr>
              <a:lnSpc>
                <a:spcPct val="100000"/>
              </a:lnSpc>
            </a:pPr>
            <a:r>
              <a:rPr lang="en-AU" sz="1800" dirty="0">
                <a:latin typeface="+mn-lt"/>
              </a:rPr>
              <a:t>I shall but love thee better after death.</a:t>
            </a:r>
          </a:p>
        </p:txBody>
      </p:sp>
      <p:grpSp>
        <p:nvGrpSpPr>
          <p:cNvPr id="4" name="Group 3" descr="How many lines are used in this section of the poem?&#10;Count them and add the rhyme scheme.">
            <a:extLst>
              <a:ext uri="{FF2B5EF4-FFF2-40B4-BE49-F238E27FC236}">
                <a16:creationId xmlns:a16="http://schemas.microsoft.com/office/drawing/2014/main" id="{8CD36519-755E-2C75-E8C6-72E11836414A}"/>
              </a:ext>
            </a:extLst>
          </p:cNvPr>
          <p:cNvGrpSpPr/>
          <p:nvPr/>
        </p:nvGrpSpPr>
        <p:grpSpPr>
          <a:xfrm>
            <a:off x="6260757" y="949948"/>
            <a:ext cx="5214551" cy="1579504"/>
            <a:chOff x="6260757" y="949948"/>
            <a:chExt cx="5214551" cy="1579504"/>
          </a:xfrm>
        </p:grpSpPr>
        <p:sp>
          <p:nvSpPr>
            <p:cNvPr id="7" name="Rectangle: Rounded Corners 6">
              <a:extLst>
                <a:ext uri="{FF2B5EF4-FFF2-40B4-BE49-F238E27FC236}">
                  <a16:creationId xmlns:a16="http://schemas.microsoft.com/office/drawing/2014/main" id="{56F40B19-654F-5103-E78B-884415D5C23F}"/>
                </a:ext>
              </a:extLst>
            </p:cNvPr>
            <p:cNvSpPr/>
            <p:nvPr/>
          </p:nvSpPr>
          <p:spPr>
            <a:xfrm>
              <a:off x="6260757" y="982520"/>
              <a:ext cx="5214551" cy="1546932"/>
            </a:xfrm>
            <a:prstGeom prst="roundRect">
              <a:avLst>
                <a:gd name="adj" fmla="val 7834"/>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285750" indent="-285750">
                <a:lnSpc>
                  <a:spcPct val="110000"/>
                </a:lnSpc>
                <a:buFont typeface="Arial" panose="020B0604020202020204" pitchFamily="34" charset="0"/>
                <a:buChar char="•"/>
              </a:pPr>
              <a:r>
                <a:rPr lang="en-US" sz="1800" dirty="0">
                  <a:cs typeface="Arial"/>
                </a:rPr>
                <a:t>How many lines are used in this section of the poem?</a:t>
              </a:r>
            </a:p>
            <a:p>
              <a:pPr marL="285750" indent="-285750">
                <a:lnSpc>
                  <a:spcPct val="110000"/>
                </a:lnSpc>
                <a:buFont typeface="Arial" panose="020B0604020202020204" pitchFamily="34" charset="0"/>
                <a:buChar char="•"/>
              </a:pPr>
              <a:r>
                <a:rPr lang="en-US" sz="1800" dirty="0">
                  <a:cs typeface="Arial"/>
                </a:rPr>
                <a:t>Count them and add the </a:t>
              </a:r>
              <a:r>
                <a:rPr lang="en-US" sz="1800" b="1" i="1" dirty="0">
                  <a:cs typeface="Arial"/>
                </a:rPr>
                <a:t>rhyme scheme</a:t>
              </a:r>
              <a:r>
                <a:rPr lang="en-US" sz="1800" dirty="0">
                  <a:cs typeface="Arial"/>
                </a:rPr>
                <a:t>. </a:t>
              </a:r>
              <a:endParaRPr lang="en-US" sz="1800" dirty="0"/>
            </a:p>
          </p:txBody>
        </p:sp>
        <p:pic>
          <p:nvPicPr>
            <p:cNvPr id="11" name="Graphic 10" descr="Badge Question Mark with solid fill">
              <a:extLst>
                <a:ext uri="{FF2B5EF4-FFF2-40B4-BE49-F238E27FC236}">
                  <a16:creationId xmlns:a16="http://schemas.microsoft.com/office/drawing/2014/main" id="{688ED014-7011-F590-0203-5C6A1968DE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6352" y="949948"/>
              <a:ext cx="778954" cy="778954"/>
            </a:xfrm>
            <a:prstGeom prst="rect">
              <a:avLst/>
            </a:prstGeom>
          </p:spPr>
        </p:pic>
      </p:grpSp>
      <p:grpSp>
        <p:nvGrpSpPr>
          <p:cNvPr id="5" name="Group 4" descr="What is the theme of the poem?&#10;What makes you say that?&#10;Circle words that you think are important.">
            <a:extLst>
              <a:ext uri="{FF2B5EF4-FFF2-40B4-BE49-F238E27FC236}">
                <a16:creationId xmlns:a16="http://schemas.microsoft.com/office/drawing/2014/main" id="{141F8BDE-67CA-9921-75C6-3DEAFCA62344}"/>
              </a:ext>
            </a:extLst>
          </p:cNvPr>
          <p:cNvGrpSpPr/>
          <p:nvPr/>
        </p:nvGrpSpPr>
        <p:grpSpPr>
          <a:xfrm>
            <a:off x="6260755" y="2612215"/>
            <a:ext cx="5223246" cy="1640670"/>
            <a:chOff x="6260755" y="2612215"/>
            <a:chExt cx="5223246" cy="1640670"/>
          </a:xfrm>
        </p:grpSpPr>
        <p:sp>
          <p:nvSpPr>
            <p:cNvPr id="9" name="Rectangle: Rounded Corners 8">
              <a:extLst>
                <a:ext uri="{FF2B5EF4-FFF2-40B4-BE49-F238E27FC236}">
                  <a16:creationId xmlns:a16="http://schemas.microsoft.com/office/drawing/2014/main" id="{CAC80CAC-5569-C126-B275-DB8030B88EDB}"/>
                </a:ext>
              </a:extLst>
            </p:cNvPr>
            <p:cNvSpPr/>
            <p:nvPr/>
          </p:nvSpPr>
          <p:spPr>
            <a:xfrm>
              <a:off x="6260755" y="2649492"/>
              <a:ext cx="5214551" cy="1603393"/>
            </a:xfrm>
            <a:prstGeom prst="roundRect">
              <a:avLst>
                <a:gd name="adj" fmla="val 7490"/>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285750" indent="-285750">
                <a:lnSpc>
                  <a:spcPct val="110000"/>
                </a:lnSpc>
                <a:buFont typeface="Arial" panose="020B0604020202020204" pitchFamily="34" charset="0"/>
                <a:buChar char="•"/>
              </a:pPr>
              <a:r>
                <a:rPr lang="en-US" sz="1800" dirty="0">
                  <a:cs typeface="Arial"/>
                </a:rPr>
                <a:t>What is the theme of the poem?</a:t>
              </a:r>
            </a:p>
            <a:p>
              <a:pPr marL="285750" indent="-285750">
                <a:lnSpc>
                  <a:spcPct val="110000"/>
                </a:lnSpc>
                <a:buFont typeface="Arial" panose="020B0604020202020204" pitchFamily="34" charset="0"/>
                <a:buChar char="•"/>
              </a:pPr>
              <a:r>
                <a:rPr lang="en-US" sz="1800" dirty="0">
                  <a:cs typeface="Arial"/>
                </a:rPr>
                <a:t>What makes you say that?</a:t>
              </a:r>
            </a:p>
            <a:p>
              <a:pPr marL="285750" indent="-285750">
                <a:lnSpc>
                  <a:spcPct val="110000"/>
                </a:lnSpc>
                <a:buFont typeface="Arial" panose="020B0604020202020204" pitchFamily="34" charset="0"/>
                <a:buChar char="•"/>
              </a:pPr>
              <a:r>
                <a:rPr lang="en-US" sz="1800" dirty="0">
                  <a:cs typeface="Arial"/>
                </a:rPr>
                <a:t>Circle words that you think are important.</a:t>
              </a:r>
            </a:p>
          </p:txBody>
        </p:sp>
        <p:pic>
          <p:nvPicPr>
            <p:cNvPr id="12" name="Graphic 11" descr="Badge Question Mark with solid fill">
              <a:extLst>
                <a:ext uri="{FF2B5EF4-FFF2-40B4-BE49-F238E27FC236}">
                  <a16:creationId xmlns:a16="http://schemas.microsoft.com/office/drawing/2014/main" id="{A77BB753-508D-2B8D-1A6A-3569E0FD9B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5047" y="2612215"/>
              <a:ext cx="778954" cy="778954"/>
            </a:xfrm>
            <a:prstGeom prst="rect">
              <a:avLst/>
            </a:prstGeom>
          </p:spPr>
        </p:pic>
      </p:grpSp>
      <p:grpSp>
        <p:nvGrpSpPr>
          <p:cNvPr id="14" name="Group 13" descr="What type of poem has Barrett Browning written? &#10;Hint: look at the rhyme scheme and the title.">
            <a:extLst>
              <a:ext uri="{FF2B5EF4-FFF2-40B4-BE49-F238E27FC236}">
                <a16:creationId xmlns:a16="http://schemas.microsoft.com/office/drawing/2014/main" id="{AA4CA696-F47C-881B-5639-0ECD0327AEA7}"/>
              </a:ext>
            </a:extLst>
          </p:cNvPr>
          <p:cNvGrpSpPr/>
          <p:nvPr/>
        </p:nvGrpSpPr>
        <p:grpSpPr>
          <a:xfrm>
            <a:off x="6269449" y="4403936"/>
            <a:ext cx="5214551" cy="1380176"/>
            <a:chOff x="6269449" y="4403936"/>
            <a:chExt cx="5214551" cy="1380176"/>
          </a:xfrm>
        </p:grpSpPr>
        <p:sp>
          <p:nvSpPr>
            <p:cNvPr id="10" name="Rectangle: Rounded Corners 9">
              <a:extLst>
                <a:ext uri="{FF2B5EF4-FFF2-40B4-BE49-F238E27FC236}">
                  <a16:creationId xmlns:a16="http://schemas.microsoft.com/office/drawing/2014/main" id="{DDDEABFB-46F5-C3B5-C826-1B1FF7761402}"/>
                </a:ext>
              </a:extLst>
            </p:cNvPr>
            <p:cNvSpPr/>
            <p:nvPr/>
          </p:nvSpPr>
          <p:spPr>
            <a:xfrm>
              <a:off x="6269449" y="4403936"/>
              <a:ext cx="5214551" cy="1380176"/>
            </a:xfrm>
            <a:prstGeom prst="roundRect">
              <a:avLst>
                <a:gd name="adj" fmla="val 9052"/>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285750" indent="-285750">
                <a:lnSpc>
                  <a:spcPct val="110000"/>
                </a:lnSpc>
                <a:buFont typeface="Arial" panose="020B0604020202020204" pitchFamily="34" charset="0"/>
                <a:buChar char="•"/>
              </a:pPr>
              <a:r>
                <a:rPr lang="en-US" sz="1800" dirty="0">
                  <a:cs typeface="Arial"/>
                </a:rPr>
                <a:t>What type of poem has Barrett Browning written? </a:t>
              </a:r>
              <a:br>
                <a:rPr lang="en-US" sz="1800" dirty="0">
                  <a:cs typeface="Arial"/>
                </a:rPr>
              </a:br>
              <a:r>
                <a:rPr lang="en-US" sz="1800" b="1" dirty="0">
                  <a:cs typeface="Arial"/>
                </a:rPr>
                <a:t>Hint: </a:t>
              </a:r>
              <a:r>
                <a:rPr lang="en-US" sz="1800" dirty="0">
                  <a:cs typeface="Arial"/>
                </a:rPr>
                <a:t>look at the rhyme scheme and the title.</a:t>
              </a:r>
            </a:p>
          </p:txBody>
        </p:sp>
        <p:pic>
          <p:nvPicPr>
            <p:cNvPr id="13" name="Graphic 12" descr="Badge Question Mark with solid fill">
              <a:extLst>
                <a:ext uri="{FF2B5EF4-FFF2-40B4-BE49-F238E27FC236}">
                  <a16:creationId xmlns:a16="http://schemas.microsoft.com/office/drawing/2014/main" id="{18B6CA48-7A0B-FF30-7C51-EEA2CC36E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5047" y="4403936"/>
              <a:ext cx="770260" cy="770260"/>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07324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solidFill>
                  <a:srgbClr val="FFFFFF"/>
                </a:solidFill>
                <a:latin typeface="+mj-lt"/>
                <a:cs typeface="Arial"/>
              </a:rPr>
              <a:t>Text annotations – Barrett Browning – 8.1</a:t>
            </a:r>
            <a:endParaRPr lang="en-US" dirty="0">
              <a:solidFill>
                <a:srgbClr val="FFFFFF"/>
              </a:solidFill>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r>
              <a:rPr lang="en-AU" sz="1800">
                <a:effectLst/>
                <a:latin typeface="Arial" panose="020B0604020202020204" pitchFamily="34" charset="0"/>
                <a:ea typeface="Calibri" panose="020F0502020204030204" pitchFamily="34" charset="0"/>
              </a:rPr>
              <a:t> – </a:t>
            </a:r>
            <a:r>
              <a:rPr lang="en-AU">
                <a:latin typeface="+mj-lt"/>
              </a:rPr>
              <a:t>8.1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sz="1800" dirty="0">
                <a:effectLst/>
                <a:latin typeface="Arial" panose="020B0604020202020204" pitchFamily="34" charset="0"/>
                <a:ea typeface="Calibri" panose="020F0502020204030204" pitchFamily="34" charset="0"/>
              </a:rPr>
              <a:t>‘Knowing the rules to break the rules’ – Year 8, Term 1 </a:t>
            </a:r>
            <a:endParaRPr lang="en-AU" dirty="0"/>
          </a:p>
        </p:txBody>
      </p:sp>
      <p:pic>
        <p:nvPicPr>
          <p:cNvPr id="8" name="Picture Placeholder 7" descr="A book on a stump in a field">
            <a:extLst>
              <a:ext uri="{FF2B5EF4-FFF2-40B4-BE49-F238E27FC236}">
                <a16:creationId xmlns:a16="http://schemas.microsoft.com/office/drawing/2014/main" id="{12CA2FB3-24A9-8F6A-8535-AE54B580B00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8000" y="0"/>
            <a:ext cx="5064000" cy="6373091"/>
          </a:xfrm>
        </p:spPr>
      </p:pic>
      <p:sp>
        <p:nvSpPr>
          <p:cNvPr id="9" name="Rectangle 1">
            <a:extLst>
              <a:ext uri="{FF2B5EF4-FFF2-40B4-BE49-F238E27FC236}">
                <a16:creationId xmlns:a16="http://schemas.microsoft.com/office/drawing/2014/main" id="{AE94FC73-1B6B-BA1B-C358-CD2A6308264B}"/>
              </a:ext>
            </a:extLst>
          </p:cNvPr>
          <p:cNvSpPr>
            <a:spLocks noChangeArrowheads="1"/>
          </p:cNvSpPr>
          <p:nvPr/>
        </p:nvSpPr>
        <p:spPr bwMode="auto">
          <a:xfrm>
            <a:off x="7294254" y="6483931"/>
            <a:ext cx="42507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Arial" panose="020B0604020202020204" pitchFamily="34" charset="0"/>
              </a:rPr>
              <a:t>Photo by </a:t>
            </a:r>
            <a:r>
              <a:rPr kumimoji="0" lang="en-US" altLang="en-US" sz="1200" b="0" i="0" u="none" strike="noStrike" cap="none" normalizeH="0" baseline="0" dirty="0">
                <a:ln>
                  <a:noFill/>
                </a:ln>
                <a:solidFill>
                  <a:schemeClr val="accent2"/>
                </a:solidFill>
                <a:effectLst/>
                <a:latin typeface="Arial" panose="020B0604020202020204" pitchFamily="34" charset="0"/>
                <a:hlinkClick r:id="rId4">
                  <a:extLst>
                    <a:ext uri="{A12FA001-AC4F-418D-AE19-62706E023703}">
                      <ahyp:hlinkClr xmlns:ahyp="http://schemas.microsoft.com/office/drawing/2018/hyperlinkcolor" val="tx"/>
                    </a:ext>
                  </a:extLst>
                </a:hlinkClick>
              </a:rPr>
              <a:t>Nicolas Messifet </a:t>
            </a:r>
            <a:r>
              <a:rPr kumimoji="0" lang="en-US" altLang="en-US" sz="1200" b="0" i="0" u="none" strike="noStrike" cap="none" normalizeH="0" baseline="0" dirty="0">
                <a:ln>
                  <a:noFill/>
                </a:ln>
                <a:effectLst/>
                <a:latin typeface="Arial" panose="020B0604020202020204" pitchFamily="34" charset="0"/>
              </a:rPr>
              <a:t>on </a:t>
            </a:r>
            <a:r>
              <a:rPr kumimoji="0" lang="en-US" altLang="en-US" sz="1200" b="0" i="0" u="none" strike="noStrike" cap="none" normalizeH="0" baseline="0" dirty="0">
                <a:ln>
                  <a:noFill/>
                </a:ln>
                <a:solidFill>
                  <a:schemeClr val="accent2"/>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kumimoji="0" lang="en-US" altLang="en-US" sz="1200" b="0" i="0" u="none" strike="noStrike" cap="none" normalizeH="0" baseline="0" dirty="0">
                <a:ln>
                  <a:noFill/>
                </a:ln>
                <a:effectLst/>
                <a:latin typeface="Arial" panose="020B0604020202020204" pitchFamily="34" charset="0"/>
              </a:rPr>
              <a:t> </a:t>
            </a:r>
          </a:p>
        </p:txBody>
      </p:sp>
    </p:spTree>
    <p:extLst>
      <p:ext uri="{BB962C8B-B14F-4D97-AF65-F5344CB8AC3E}">
        <p14:creationId xmlns:p14="http://schemas.microsoft.com/office/powerpoint/2010/main" val="207134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Poetic device – rhetorical question</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22" name="Content Placeholder 7">
            <a:extLst>
              <a:ext uri="{FF2B5EF4-FFF2-40B4-BE49-F238E27FC236}">
                <a16:creationId xmlns:a16="http://schemas.microsoft.com/office/drawing/2014/main" id="{6FEB2952-8849-A51C-E6AF-926025B5864D}"/>
              </a:ext>
            </a:extLst>
          </p:cNvPr>
          <p:cNvSpPr>
            <a:spLocks noGrp="1"/>
          </p:cNvSpPr>
          <p:nvPr>
            <p:ph sz="quarter" idx="19"/>
          </p:nvPr>
        </p:nvSpPr>
        <p:spPr>
          <a:xfrm>
            <a:off x="360363" y="1562100"/>
            <a:ext cx="4873789" cy="4814888"/>
          </a:xfrm>
        </p:spPr>
        <p:txBody>
          <a:bodyPr vert="horz" lIns="0" tIns="0" rIns="0" bIns="0" rtlCol="0" anchor="t">
            <a:noAutofit/>
          </a:bodyPr>
          <a:lstStyle/>
          <a:p>
            <a:pPr>
              <a:lnSpc>
                <a:spcPct val="100000"/>
              </a:lnSpc>
            </a:pPr>
            <a:r>
              <a:rPr lang="en-AU" sz="1800" dirty="0">
                <a:highlight>
                  <a:srgbClr val="D0E2FF"/>
                </a:highlight>
                <a:latin typeface="+mn-lt"/>
                <a:cs typeface="Arial"/>
              </a:rPr>
              <a:t>How do I love thee? </a:t>
            </a:r>
            <a:r>
              <a:rPr lang="en-AU" sz="1800" dirty="0">
                <a:latin typeface="+mn-lt"/>
                <a:cs typeface="Arial"/>
              </a:rPr>
              <a:t>Let me count the ways. </a:t>
            </a:r>
          </a:p>
          <a:p>
            <a:pPr>
              <a:lnSpc>
                <a:spcPct val="100000"/>
              </a:lnSpc>
            </a:pPr>
            <a:r>
              <a:rPr lang="en-AU" sz="1800" dirty="0">
                <a:latin typeface="+mn-lt"/>
                <a:cs typeface="Arial"/>
              </a:rPr>
              <a:t>I love thee to the depth and breadth and height </a:t>
            </a:r>
          </a:p>
          <a:p>
            <a:pPr>
              <a:lnSpc>
                <a:spcPct val="100000"/>
              </a:lnSpc>
            </a:pPr>
            <a:r>
              <a:rPr lang="en-AU" sz="1800" dirty="0">
                <a:latin typeface="+mn-lt"/>
                <a:cs typeface="Arial"/>
              </a:rPr>
              <a:t>My soul can reach, when feeling out of sight </a:t>
            </a:r>
          </a:p>
          <a:p>
            <a:pPr>
              <a:lnSpc>
                <a:spcPct val="100000"/>
              </a:lnSpc>
            </a:pPr>
            <a:r>
              <a:rPr lang="en-AU" sz="1800" dirty="0">
                <a:latin typeface="+mn-lt"/>
                <a:cs typeface="Arial"/>
              </a:rPr>
              <a:t>For the ends of being and ideal grace. </a:t>
            </a:r>
          </a:p>
          <a:p>
            <a:pPr>
              <a:lnSpc>
                <a:spcPct val="100000"/>
              </a:lnSpc>
            </a:pPr>
            <a:r>
              <a:rPr lang="en-AU" sz="1800" dirty="0">
                <a:latin typeface="+mn-lt"/>
                <a:cs typeface="Arial"/>
              </a:rPr>
              <a:t>I love thee to the level of every day’s </a:t>
            </a:r>
          </a:p>
          <a:p>
            <a:pPr>
              <a:lnSpc>
                <a:spcPct val="100000"/>
              </a:lnSpc>
            </a:pPr>
            <a:r>
              <a:rPr lang="en-AU" sz="1800" dirty="0">
                <a:latin typeface="+mn-lt"/>
                <a:cs typeface="Arial"/>
              </a:rPr>
              <a:t>Most quiet need, by sun and candle-light. </a:t>
            </a:r>
          </a:p>
          <a:p>
            <a:pPr>
              <a:lnSpc>
                <a:spcPct val="100000"/>
              </a:lnSpc>
            </a:pPr>
            <a:r>
              <a:rPr lang="en-AU" sz="1800" dirty="0">
                <a:latin typeface="+mn-lt"/>
                <a:cs typeface="Arial"/>
              </a:rPr>
              <a:t>I love thee freely, as men strive for right. </a:t>
            </a:r>
          </a:p>
          <a:p>
            <a:pPr>
              <a:lnSpc>
                <a:spcPct val="100000"/>
              </a:lnSpc>
            </a:pPr>
            <a:r>
              <a:rPr lang="en-AU" sz="1800" dirty="0">
                <a:latin typeface="+mn-lt"/>
                <a:cs typeface="Arial"/>
              </a:rPr>
              <a:t>I love thee purely, as they turn from praise. </a:t>
            </a:r>
          </a:p>
        </p:txBody>
      </p:sp>
      <p:grpSp>
        <p:nvGrpSpPr>
          <p:cNvPr id="23" name="Group 22" descr="Rhetorical question draws the responder in immediately as we look for the answers to the question.">
            <a:extLst>
              <a:ext uri="{FF2B5EF4-FFF2-40B4-BE49-F238E27FC236}">
                <a16:creationId xmlns:a16="http://schemas.microsoft.com/office/drawing/2014/main" id="{9E84EF7E-802F-E829-2192-CA18D81EC017}"/>
              </a:ext>
            </a:extLst>
          </p:cNvPr>
          <p:cNvGrpSpPr/>
          <p:nvPr/>
        </p:nvGrpSpPr>
        <p:grpSpPr>
          <a:xfrm>
            <a:off x="5589276" y="1128758"/>
            <a:ext cx="6254722" cy="1199646"/>
            <a:chOff x="5220587" y="903087"/>
            <a:chExt cx="6254722" cy="1242331"/>
          </a:xfrm>
        </p:grpSpPr>
        <p:sp>
          <p:nvSpPr>
            <p:cNvPr id="24" name="Rectangle: Rounded Corners 23">
              <a:extLst>
                <a:ext uri="{FF2B5EF4-FFF2-40B4-BE49-F238E27FC236}">
                  <a16:creationId xmlns:a16="http://schemas.microsoft.com/office/drawing/2014/main" id="{0EDA99C1-B4A4-5E1E-E57B-8A4B8C89BE07}"/>
                </a:ext>
              </a:extLst>
            </p:cNvPr>
            <p:cNvSpPr/>
            <p:nvPr/>
          </p:nvSpPr>
          <p:spPr>
            <a:xfrm>
              <a:off x="5220587" y="903087"/>
              <a:ext cx="6254722" cy="1242331"/>
            </a:xfrm>
            <a:prstGeom prst="roundRect">
              <a:avLst>
                <a:gd name="adj" fmla="val 12286"/>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i="1" dirty="0">
                  <a:cs typeface="Arial"/>
                </a:rPr>
                <a:t>Rhetorical question</a:t>
              </a:r>
              <a:r>
                <a:rPr lang="en-AU" sz="1800" dirty="0">
                  <a:cs typeface="Arial"/>
                </a:rPr>
                <a:t> </a:t>
              </a:r>
              <a:r>
                <a:rPr lang="en-US" sz="1800" dirty="0">
                  <a:solidFill>
                    <a:schemeClr val="bg1"/>
                  </a:solidFill>
                  <a:cs typeface="Arial"/>
                </a:rPr>
                <a:t>draws the responder in immediately as we look for the answers to the question.</a:t>
              </a:r>
              <a:endParaRPr lang="en-AU" sz="1800" dirty="0">
                <a:cs typeface="Arial"/>
              </a:endParaRPr>
            </a:p>
          </p:txBody>
        </p:sp>
        <p:pic>
          <p:nvPicPr>
            <p:cNvPr id="25" name="Graphic 24" descr="Information with solid fill">
              <a:extLst>
                <a:ext uri="{FF2B5EF4-FFF2-40B4-BE49-F238E27FC236}">
                  <a16:creationId xmlns:a16="http://schemas.microsoft.com/office/drawing/2014/main" id="{902AC13F-72B6-D750-C32D-C5584EFBE1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312" y="974974"/>
              <a:ext cx="709860" cy="709860"/>
            </a:xfrm>
            <a:prstGeom prst="rect">
              <a:avLst/>
            </a:prstGeom>
          </p:spPr>
        </p:pic>
      </p:grpSp>
      <p:grpSp>
        <p:nvGrpSpPr>
          <p:cNvPr id="32" name="Group 31" descr="Activity: &#10;Revisit the questions that you have been asked on the previous slides and take not of what they have asked you to think about.&#10;Construct a question of your own ab out Browning’s use of rhetorical question that you can swap with a peer to answer.">
            <a:extLst>
              <a:ext uri="{FF2B5EF4-FFF2-40B4-BE49-F238E27FC236}">
                <a16:creationId xmlns:a16="http://schemas.microsoft.com/office/drawing/2014/main" id="{9E567F0C-4C10-48B1-0E14-95EABCE88E6E}"/>
              </a:ext>
            </a:extLst>
          </p:cNvPr>
          <p:cNvGrpSpPr/>
          <p:nvPr/>
        </p:nvGrpSpPr>
        <p:grpSpPr>
          <a:xfrm>
            <a:off x="5589276" y="2551560"/>
            <a:ext cx="6254722" cy="2974979"/>
            <a:chOff x="6260204" y="2562987"/>
            <a:chExt cx="6242361" cy="2974979"/>
          </a:xfrm>
        </p:grpSpPr>
        <p:sp>
          <p:nvSpPr>
            <p:cNvPr id="33" name="Rectangle: Rounded Corners 32">
              <a:extLst>
                <a:ext uri="{FF2B5EF4-FFF2-40B4-BE49-F238E27FC236}">
                  <a16:creationId xmlns:a16="http://schemas.microsoft.com/office/drawing/2014/main" id="{3FFC3E50-B5EC-56FC-8193-971A66DE4BF7}"/>
                </a:ext>
              </a:extLst>
            </p:cNvPr>
            <p:cNvSpPr/>
            <p:nvPr/>
          </p:nvSpPr>
          <p:spPr>
            <a:xfrm>
              <a:off x="6260204" y="2562987"/>
              <a:ext cx="6242361" cy="2974979"/>
            </a:xfrm>
            <a:prstGeom prst="roundRect">
              <a:avLst>
                <a:gd name="adj" fmla="val 5362"/>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dirty="0">
                  <a:solidFill>
                    <a:schemeClr val="bg1"/>
                  </a:solidFill>
                </a:rPr>
                <a:t>Activity</a:t>
              </a:r>
              <a:r>
                <a:rPr lang="en-AU" sz="1800" dirty="0">
                  <a:solidFill>
                    <a:schemeClr val="bg1"/>
                  </a:solidFill>
                </a:rPr>
                <a:t>: </a:t>
              </a:r>
            </a:p>
            <a:p>
              <a:pPr marL="457200" indent="-457200">
                <a:lnSpc>
                  <a:spcPct val="110000"/>
                </a:lnSpc>
                <a:spcBef>
                  <a:spcPts val="600"/>
                </a:spcBef>
                <a:spcAft>
                  <a:spcPts val="600"/>
                </a:spcAft>
                <a:buFont typeface="+mj-lt"/>
                <a:buAutoNum type="arabicPeriod"/>
              </a:pPr>
              <a:r>
                <a:rPr lang="en-AU" sz="1800" dirty="0">
                  <a:solidFill>
                    <a:schemeClr val="bg1"/>
                  </a:solidFill>
                </a:rPr>
                <a:t>Revisit the questions that you have been asked on the previous slides and take not of what they have asked you to think about.</a:t>
              </a:r>
            </a:p>
            <a:p>
              <a:pPr marL="457200" indent="-457200">
                <a:lnSpc>
                  <a:spcPct val="110000"/>
                </a:lnSpc>
                <a:spcBef>
                  <a:spcPts val="600"/>
                </a:spcBef>
                <a:spcAft>
                  <a:spcPts val="600"/>
                </a:spcAft>
                <a:buFont typeface="+mj-lt"/>
                <a:buAutoNum type="arabicPeriod"/>
              </a:pPr>
              <a:r>
                <a:rPr lang="en-AU" sz="1800" dirty="0">
                  <a:solidFill>
                    <a:schemeClr val="bg1"/>
                  </a:solidFill>
                </a:rPr>
                <a:t>Construct a question of your own ab out Browning’s use of </a:t>
              </a:r>
              <a:r>
                <a:rPr lang="en-AU" sz="1800" b="1" i="1" dirty="0">
                  <a:solidFill>
                    <a:schemeClr val="bg1"/>
                  </a:solidFill>
                </a:rPr>
                <a:t>rhetorical question </a:t>
              </a:r>
              <a:r>
                <a:rPr lang="en-AU" sz="1800" dirty="0">
                  <a:solidFill>
                    <a:schemeClr val="bg1"/>
                  </a:solidFill>
                </a:rPr>
                <a:t>that you can swap with a peer to answer.</a:t>
              </a:r>
            </a:p>
          </p:txBody>
        </p:sp>
        <p:pic>
          <p:nvPicPr>
            <p:cNvPr id="34" name="Graphic 33" descr="Badge Question Mark with solid fill">
              <a:extLst>
                <a:ext uri="{FF2B5EF4-FFF2-40B4-BE49-F238E27FC236}">
                  <a16:creationId xmlns:a16="http://schemas.microsoft.com/office/drawing/2014/main" id="{A0C0538A-1873-8931-13E9-8BC239ECCD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40347" y="2562988"/>
              <a:ext cx="762218" cy="762218"/>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1772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Poetic device – similes and metaphors (1) </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22" name="Content Placeholder 7">
            <a:extLst>
              <a:ext uri="{FF2B5EF4-FFF2-40B4-BE49-F238E27FC236}">
                <a16:creationId xmlns:a16="http://schemas.microsoft.com/office/drawing/2014/main" id="{6FEB2952-8849-A51C-E6AF-926025B5864D}"/>
              </a:ext>
            </a:extLst>
          </p:cNvPr>
          <p:cNvSpPr>
            <a:spLocks noGrp="1"/>
          </p:cNvSpPr>
          <p:nvPr>
            <p:ph sz="quarter" idx="19"/>
          </p:nvPr>
        </p:nvSpPr>
        <p:spPr>
          <a:xfrm>
            <a:off x="360363" y="1562100"/>
            <a:ext cx="4884299" cy="4814888"/>
          </a:xfrm>
        </p:spPr>
        <p:txBody>
          <a:bodyPr vert="horz" lIns="0" tIns="0" rIns="0" bIns="0" rtlCol="0" anchor="t">
            <a:noAutofit/>
          </a:bodyPr>
          <a:lstStyle/>
          <a:p>
            <a:pPr>
              <a:lnSpc>
                <a:spcPct val="100000"/>
              </a:lnSpc>
            </a:pPr>
            <a:r>
              <a:rPr lang="en-AU" sz="1800" dirty="0">
                <a:latin typeface="+mn-lt"/>
                <a:cs typeface="Arial"/>
              </a:rPr>
              <a:t>How do I love thee? Let me count the ways. </a:t>
            </a:r>
          </a:p>
          <a:p>
            <a:pPr>
              <a:lnSpc>
                <a:spcPct val="100000"/>
              </a:lnSpc>
            </a:pPr>
            <a:r>
              <a:rPr lang="en-AU" sz="1800" dirty="0">
                <a:latin typeface="+mn-lt"/>
                <a:cs typeface="Arial"/>
              </a:rPr>
              <a:t>I love thee to the depth and breadth and height </a:t>
            </a:r>
          </a:p>
          <a:p>
            <a:pPr>
              <a:lnSpc>
                <a:spcPct val="100000"/>
              </a:lnSpc>
            </a:pPr>
            <a:r>
              <a:rPr lang="en-AU" sz="1800" dirty="0">
                <a:latin typeface="+mn-lt"/>
                <a:cs typeface="Arial"/>
              </a:rPr>
              <a:t>My soul can reach, when feeling out of sight </a:t>
            </a:r>
          </a:p>
          <a:p>
            <a:pPr>
              <a:lnSpc>
                <a:spcPct val="100000"/>
              </a:lnSpc>
            </a:pPr>
            <a:r>
              <a:rPr lang="en-AU" sz="1800" dirty="0">
                <a:latin typeface="+mn-lt"/>
                <a:cs typeface="Arial"/>
              </a:rPr>
              <a:t>For the ends of being and ideal grace. </a:t>
            </a:r>
          </a:p>
          <a:p>
            <a:pPr>
              <a:lnSpc>
                <a:spcPct val="100000"/>
              </a:lnSpc>
            </a:pPr>
            <a:r>
              <a:rPr lang="en-AU" sz="1800" dirty="0">
                <a:latin typeface="+mn-lt"/>
                <a:cs typeface="Arial"/>
              </a:rPr>
              <a:t>I love thee to the level of every day’s </a:t>
            </a:r>
          </a:p>
          <a:p>
            <a:pPr>
              <a:lnSpc>
                <a:spcPct val="100000"/>
              </a:lnSpc>
            </a:pPr>
            <a:r>
              <a:rPr lang="en-AU" sz="1800" dirty="0">
                <a:latin typeface="+mn-lt"/>
                <a:cs typeface="Arial"/>
              </a:rPr>
              <a:t>Most quiet need, by sun and candle-light. </a:t>
            </a:r>
          </a:p>
          <a:p>
            <a:pPr>
              <a:lnSpc>
                <a:spcPct val="100000"/>
              </a:lnSpc>
            </a:pPr>
            <a:r>
              <a:rPr lang="en-AU" sz="1800" dirty="0">
                <a:latin typeface="+mn-lt"/>
                <a:cs typeface="Arial"/>
              </a:rPr>
              <a:t>I love thee freely, as men strive for right. </a:t>
            </a:r>
          </a:p>
          <a:p>
            <a:pPr>
              <a:lnSpc>
                <a:spcPct val="100000"/>
              </a:lnSpc>
            </a:pPr>
            <a:r>
              <a:rPr lang="en-AU" sz="1800" dirty="0">
                <a:latin typeface="+mn-lt"/>
                <a:cs typeface="Arial"/>
              </a:rPr>
              <a:t>I love thee purely, as they turn from praise. </a:t>
            </a:r>
          </a:p>
        </p:txBody>
      </p:sp>
      <p:grpSp>
        <p:nvGrpSpPr>
          <p:cNvPr id="8" name="Group 7" descr="Metaphor is used by to create an image of the boundless and immeasurable nature of her love, in which her soul expands and grows through the process of being in love.">
            <a:extLst>
              <a:ext uri="{FF2B5EF4-FFF2-40B4-BE49-F238E27FC236}">
                <a16:creationId xmlns:a16="http://schemas.microsoft.com/office/drawing/2014/main" id="{BA68FA11-3AA9-96F3-1EB2-3A0F2D4253D1}"/>
              </a:ext>
            </a:extLst>
          </p:cNvPr>
          <p:cNvGrpSpPr/>
          <p:nvPr/>
        </p:nvGrpSpPr>
        <p:grpSpPr>
          <a:xfrm>
            <a:off x="5576915" y="1160731"/>
            <a:ext cx="6254722" cy="1385582"/>
            <a:chOff x="5220587" y="903087"/>
            <a:chExt cx="6254722" cy="1434883"/>
          </a:xfrm>
        </p:grpSpPr>
        <p:sp>
          <p:nvSpPr>
            <p:cNvPr id="9" name="Rectangle: Rounded Corners 8">
              <a:extLst>
                <a:ext uri="{FF2B5EF4-FFF2-40B4-BE49-F238E27FC236}">
                  <a16:creationId xmlns:a16="http://schemas.microsoft.com/office/drawing/2014/main" id="{32E26779-90D3-9CBE-003A-ABA16CE6ABD7}"/>
                </a:ext>
              </a:extLst>
            </p:cNvPr>
            <p:cNvSpPr/>
            <p:nvPr/>
          </p:nvSpPr>
          <p:spPr>
            <a:xfrm>
              <a:off x="5220587" y="903087"/>
              <a:ext cx="6254722" cy="1434883"/>
            </a:xfrm>
            <a:prstGeom prst="roundRect">
              <a:avLst>
                <a:gd name="adj" fmla="val 9081"/>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i="1" dirty="0">
                  <a:cs typeface="Arial"/>
                </a:rPr>
                <a:t>Metaphor</a:t>
              </a:r>
              <a:r>
                <a:rPr lang="en-AU" sz="1800" dirty="0">
                  <a:cs typeface="Arial"/>
                </a:rPr>
                <a:t> is used by to create an image of </a:t>
              </a:r>
              <a:r>
                <a:rPr lang="en-AU" sz="1800" dirty="0"/>
                <a:t>the boundless and immeasurable nature of her love</a:t>
              </a:r>
              <a:r>
                <a:rPr lang="en-AU" sz="1800" dirty="0">
                  <a:solidFill>
                    <a:schemeClr val="bg1"/>
                  </a:solidFill>
                </a:rPr>
                <a:t>, in which </a:t>
              </a:r>
              <a:r>
                <a:rPr lang="en-AU" sz="1800" dirty="0">
                  <a:solidFill>
                    <a:schemeClr val="bg1"/>
                  </a:solidFill>
                  <a:cs typeface="Arial"/>
                </a:rPr>
                <a:t>her soul expands and grows through the process of being in love.</a:t>
              </a:r>
            </a:p>
          </p:txBody>
        </p:sp>
        <p:pic>
          <p:nvPicPr>
            <p:cNvPr id="10" name="Graphic 9" descr="Information with solid fill">
              <a:extLst>
                <a:ext uri="{FF2B5EF4-FFF2-40B4-BE49-F238E27FC236}">
                  <a16:creationId xmlns:a16="http://schemas.microsoft.com/office/drawing/2014/main" id="{EF0FDA22-6971-B01B-CAA6-898A43FD43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312" y="974974"/>
              <a:ext cx="709860" cy="709860"/>
            </a:xfrm>
            <a:prstGeom prst="rect">
              <a:avLst/>
            </a:prstGeom>
          </p:spPr>
        </p:pic>
      </p:grpSp>
      <p:grpSp>
        <p:nvGrpSpPr>
          <p:cNvPr id="4" name="Group 3" descr="Similes are used to compare the speaker’s love to noble human actions and qualities.">
            <a:extLst>
              <a:ext uri="{FF2B5EF4-FFF2-40B4-BE49-F238E27FC236}">
                <a16:creationId xmlns:a16="http://schemas.microsoft.com/office/drawing/2014/main" id="{8EDBFA25-4010-00AB-1BAE-95BA8B3A4AC6}"/>
              </a:ext>
            </a:extLst>
          </p:cNvPr>
          <p:cNvGrpSpPr/>
          <p:nvPr/>
        </p:nvGrpSpPr>
        <p:grpSpPr>
          <a:xfrm>
            <a:off x="5576915" y="2630938"/>
            <a:ext cx="6254722" cy="877882"/>
            <a:chOff x="5220587" y="903087"/>
            <a:chExt cx="6254722" cy="909118"/>
          </a:xfrm>
        </p:grpSpPr>
        <p:sp>
          <p:nvSpPr>
            <p:cNvPr id="5" name="Rectangle: Rounded Corners 4">
              <a:extLst>
                <a:ext uri="{FF2B5EF4-FFF2-40B4-BE49-F238E27FC236}">
                  <a16:creationId xmlns:a16="http://schemas.microsoft.com/office/drawing/2014/main" id="{3AA8A93B-183A-4DAF-7C31-51515D2A8CD3}"/>
                </a:ext>
              </a:extLst>
            </p:cNvPr>
            <p:cNvSpPr/>
            <p:nvPr/>
          </p:nvSpPr>
          <p:spPr>
            <a:xfrm>
              <a:off x="5220587" y="903087"/>
              <a:ext cx="6254722" cy="909118"/>
            </a:xfrm>
            <a:prstGeom prst="roundRect">
              <a:avLst>
                <a:gd name="adj" fmla="val 14273"/>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i="1" dirty="0">
                  <a:cs typeface="Arial"/>
                </a:rPr>
                <a:t>Similes</a:t>
              </a:r>
              <a:r>
                <a:rPr lang="en-AU" sz="1800" dirty="0">
                  <a:cs typeface="Arial"/>
                </a:rPr>
                <a:t> are used to compare the speaker’s love to noble human actions and qualities.</a:t>
              </a:r>
            </a:p>
          </p:txBody>
        </p:sp>
        <p:pic>
          <p:nvPicPr>
            <p:cNvPr id="7" name="Graphic 6" descr="Information with solid fill">
              <a:extLst>
                <a:ext uri="{FF2B5EF4-FFF2-40B4-BE49-F238E27FC236}">
                  <a16:creationId xmlns:a16="http://schemas.microsoft.com/office/drawing/2014/main" id="{F5A84835-734F-2FFA-FB1F-22CFE5BF2B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312" y="974974"/>
              <a:ext cx="709860" cy="709860"/>
            </a:xfrm>
            <a:prstGeom prst="rect">
              <a:avLst/>
            </a:prstGeom>
          </p:spPr>
        </p:pic>
      </p:grpSp>
      <p:grpSp>
        <p:nvGrpSpPr>
          <p:cNvPr id="13" name="Group 12" descr="Activity: &#10;Use two different annotation keys to correctly identify the similes and metaphor in this excerpt of the poem (these can be checked on the next slide).&#10;Use the sentence stem on the following slide to explain how Browning uses these poetic devices help create meaning.">
            <a:extLst>
              <a:ext uri="{FF2B5EF4-FFF2-40B4-BE49-F238E27FC236}">
                <a16:creationId xmlns:a16="http://schemas.microsoft.com/office/drawing/2014/main" id="{479D028B-4EAD-8FEF-328A-22ED812D6799}"/>
              </a:ext>
            </a:extLst>
          </p:cNvPr>
          <p:cNvGrpSpPr/>
          <p:nvPr/>
        </p:nvGrpSpPr>
        <p:grpSpPr>
          <a:xfrm>
            <a:off x="5589275" y="3593445"/>
            <a:ext cx="6254722" cy="2904556"/>
            <a:chOff x="6260203" y="2368312"/>
            <a:chExt cx="6242361" cy="2904556"/>
          </a:xfrm>
        </p:grpSpPr>
        <p:sp>
          <p:nvSpPr>
            <p:cNvPr id="14" name="Rectangle: Rounded Corners 13">
              <a:extLst>
                <a:ext uri="{FF2B5EF4-FFF2-40B4-BE49-F238E27FC236}">
                  <a16:creationId xmlns:a16="http://schemas.microsoft.com/office/drawing/2014/main" id="{CD525B7A-6110-FE29-ABF2-32F9DED78B37}"/>
                </a:ext>
              </a:extLst>
            </p:cNvPr>
            <p:cNvSpPr/>
            <p:nvPr/>
          </p:nvSpPr>
          <p:spPr>
            <a:xfrm>
              <a:off x="6260203" y="2368312"/>
              <a:ext cx="6242361" cy="2904556"/>
            </a:xfrm>
            <a:prstGeom prst="roundRect">
              <a:avLst>
                <a:gd name="adj" fmla="val 5131"/>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dirty="0">
                  <a:solidFill>
                    <a:schemeClr val="bg1"/>
                  </a:solidFill>
                </a:rPr>
                <a:t>Activity</a:t>
              </a:r>
              <a:r>
                <a:rPr lang="en-AU" sz="1800" dirty="0">
                  <a:solidFill>
                    <a:schemeClr val="bg1"/>
                  </a:solidFill>
                </a:rPr>
                <a:t>: </a:t>
              </a:r>
            </a:p>
            <a:p>
              <a:pPr marL="457200" indent="-457200">
                <a:lnSpc>
                  <a:spcPct val="110000"/>
                </a:lnSpc>
                <a:spcBef>
                  <a:spcPts val="600"/>
                </a:spcBef>
                <a:spcAft>
                  <a:spcPts val="600"/>
                </a:spcAft>
                <a:buFont typeface="+mj-lt"/>
                <a:buAutoNum type="arabicPeriod"/>
              </a:pPr>
              <a:r>
                <a:rPr lang="en-AU" sz="1800" dirty="0">
                  <a:solidFill>
                    <a:schemeClr val="bg1"/>
                  </a:solidFill>
                </a:rPr>
                <a:t>Use two different annotation keys to correctly identify the similes and metaphor in this excerpt of the poem (these can be checked on the next slide).</a:t>
              </a:r>
            </a:p>
            <a:p>
              <a:pPr marL="457200" indent="-457200">
                <a:lnSpc>
                  <a:spcPct val="110000"/>
                </a:lnSpc>
                <a:spcBef>
                  <a:spcPts val="600"/>
                </a:spcBef>
                <a:spcAft>
                  <a:spcPts val="600"/>
                </a:spcAft>
                <a:buFont typeface="+mj-lt"/>
                <a:buAutoNum type="arabicPeriod"/>
              </a:pPr>
              <a:r>
                <a:rPr lang="en-AU" sz="1800" dirty="0">
                  <a:solidFill>
                    <a:schemeClr val="bg1"/>
                  </a:solidFill>
                </a:rPr>
                <a:t>Use the sentence stem on the following slide to explain how Browning uses these poetic devices help create meaning.</a:t>
              </a:r>
            </a:p>
          </p:txBody>
        </p:sp>
        <p:pic>
          <p:nvPicPr>
            <p:cNvPr id="15" name="Graphic 14" descr="Badge Question Mark with solid fill">
              <a:extLst>
                <a:ext uri="{FF2B5EF4-FFF2-40B4-BE49-F238E27FC236}">
                  <a16:creationId xmlns:a16="http://schemas.microsoft.com/office/drawing/2014/main" id="{4D9E3303-26D7-2569-91D0-6586C047E1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17894" y="2445606"/>
              <a:ext cx="762218" cy="762218"/>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76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Poetic device – similes and metaphors (2) </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22" name="Content Placeholder 7">
            <a:extLst>
              <a:ext uri="{FF2B5EF4-FFF2-40B4-BE49-F238E27FC236}">
                <a16:creationId xmlns:a16="http://schemas.microsoft.com/office/drawing/2014/main" id="{6FEB2952-8849-A51C-E6AF-926025B5864D}"/>
              </a:ext>
            </a:extLst>
          </p:cNvPr>
          <p:cNvSpPr>
            <a:spLocks noGrp="1"/>
          </p:cNvSpPr>
          <p:nvPr>
            <p:ph sz="quarter" idx="19"/>
          </p:nvPr>
        </p:nvSpPr>
        <p:spPr>
          <a:xfrm>
            <a:off x="360364" y="1562100"/>
            <a:ext cx="4850734" cy="4814888"/>
          </a:xfrm>
        </p:spPr>
        <p:txBody>
          <a:bodyPr vert="horz" lIns="0" tIns="0" rIns="0" bIns="0" rtlCol="0" anchor="t">
            <a:noAutofit/>
          </a:bodyPr>
          <a:lstStyle/>
          <a:p>
            <a:pPr>
              <a:lnSpc>
                <a:spcPct val="100000"/>
              </a:lnSpc>
            </a:pPr>
            <a:r>
              <a:rPr lang="en-AU" sz="1800">
                <a:latin typeface="+mn-lt"/>
                <a:cs typeface="Arial"/>
              </a:rPr>
              <a:t>How do I love thee? Let me count the ways. </a:t>
            </a:r>
          </a:p>
          <a:p>
            <a:pPr>
              <a:lnSpc>
                <a:spcPct val="100000"/>
              </a:lnSpc>
            </a:pPr>
            <a:r>
              <a:rPr lang="en-AU" sz="1800">
                <a:highlight>
                  <a:srgbClr val="D0E2FF"/>
                </a:highlight>
                <a:latin typeface="+mn-lt"/>
                <a:cs typeface="Arial"/>
              </a:rPr>
              <a:t>I love thee to the depth and breadth and height </a:t>
            </a:r>
          </a:p>
          <a:p>
            <a:pPr>
              <a:lnSpc>
                <a:spcPct val="100000"/>
              </a:lnSpc>
            </a:pPr>
            <a:r>
              <a:rPr lang="en-AU" sz="1800">
                <a:highlight>
                  <a:srgbClr val="D0E2FF"/>
                </a:highlight>
                <a:latin typeface="+mn-lt"/>
                <a:cs typeface="Arial"/>
              </a:rPr>
              <a:t>My soul can reach, </a:t>
            </a:r>
            <a:r>
              <a:rPr lang="en-AU" sz="1800">
                <a:latin typeface="+mn-lt"/>
                <a:cs typeface="Arial"/>
              </a:rPr>
              <a:t>when feeling out of sight </a:t>
            </a:r>
          </a:p>
          <a:p>
            <a:pPr>
              <a:lnSpc>
                <a:spcPct val="100000"/>
              </a:lnSpc>
            </a:pPr>
            <a:r>
              <a:rPr lang="en-AU" sz="1800">
                <a:latin typeface="+mn-lt"/>
                <a:cs typeface="Arial"/>
              </a:rPr>
              <a:t>For the ends of being and ideal grace. </a:t>
            </a:r>
          </a:p>
          <a:p>
            <a:pPr>
              <a:lnSpc>
                <a:spcPct val="100000"/>
              </a:lnSpc>
            </a:pPr>
            <a:r>
              <a:rPr lang="en-AU" sz="1800">
                <a:latin typeface="+mn-lt"/>
                <a:cs typeface="Arial"/>
              </a:rPr>
              <a:t>I love thee to the level of every day’s </a:t>
            </a:r>
          </a:p>
          <a:p>
            <a:pPr>
              <a:lnSpc>
                <a:spcPct val="100000"/>
              </a:lnSpc>
            </a:pPr>
            <a:r>
              <a:rPr lang="en-AU" sz="1800">
                <a:latin typeface="+mn-lt"/>
                <a:cs typeface="Arial"/>
              </a:rPr>
              <a:t>Most quiet need, by sun and candle-light. </a:t>
            </a:r>
          </a:p>
          <a:p>
            <a:pPr>
              <a:lnSpc>
                <a:spcPct val="100000"/>
              </a:lnSpc>
            </a:pPr>
            <a:r>
              <a:rPr lang="en-AU" sz="1800">
                <a:highlight>
                  <a:srgbClr val="FACDD6"/>
                </a:highlight>
                <a:latin typeface="+mn-lt"/>
                <a:cs typeface="Arial"/>
              </a:rPr>
              <a:t>I love thee freely, as men strive for right. </a:t>
            </a:r>
          </a:p>
          <a:p>
            <a:pPr>
              <a:lnSpc>
                <a:spcPct val="100000"/>
              </a:lnSpc>
            </a:pPr>
            <a:r>
              <a:rPr lang="en-AU" sz="1800">
                <a:highlight>
                  <a:srgbClr val="FACDD6"/>
                </a:highlight>
                <a:latin typeface="+mn-lt"/>
                <a:cs typeface="Arial"/>
              </a:rPr>
              <a:t>I love thee purely, as they turn from praise. </a:t>
            </a:r>
          </a:p>
        </p:txBody>
      </p:sp>
      <p:sp>
        <p:nvSpPr>
          <p:cNvPr id="12" name="Callout: Up Arrow 11">
            <a:extLst>
              <a:ext uri="{FF2B5EF4-FFF2-40B4-BE49-F238E27FC236}">
                <a16:creationId xmlns:a16="http://schemas.microsoft.com/office/drawing/2014/main" id="{79C4888E-588D-4F19-F5E4-0EC430373336}"/>
              </a:ext>
            </a:extLst>
          </p:cNvPr>
          <p:cNvSpPr/>
          <p:nvPr/>
        </p:nvSpPr>
        <p:spPr>
          <a:xfrm>
            <a:off x="2635045" y="2439488"/>
            <a:ext cx="1730477" cy="989512"/>
          </a:xfrm>
          <a:prstGeom prst="upArrowCallout">
            <a:avLst/>
          </a:prstGeom>
          <a:solidFill>
            <a:srgbClr val="D0E2FF"/>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ysClr val="windowText" lastClr="000000"/>
                </a:solidFill>
              </a:rPr>
              <a:t>Metaphor</a:t>
            </a:r>
          </a:p>
        </p:txBody>
      </p:sp>
      <p:sp>
        <p:nvSpPr>
          <p:cNvPr id="21" name="Callout: Up Arrow 20">
            <a:extLst>
              <a:ext uri="{FF2B5EF4-FFF2-40B4-BE49-F238E27FC236}">
                <a16:creationId xmlns:a16="http://schemas.microsoft.com/office/drawing/2014/main" id="{6E2F39F9-1BD2-1A64-66DF-B67CE9418FA6}"/>
              </a:ext>
            </a:extLst>
          </p:cNvPr>
          <p:cNvSpPr/>
          <p:nvPr/>
        </p:nvSpPr>
        <p:spPr>
          <a:xfrm>
            <a:off x="1587909" y="4885968"/>
            <a:ext cx="1730477" cy="989512"/>
          </a:xfrm>
          <a:prstGeom prst="upArrowCallout">
            <a:avLst/>
          </a:prstGeom>
          <a:solidFill>
            <a:srgbClr val="FACDD6"/>
          </a:solidFill>
          <a:ln>
            <a:solidFill>
              <a:schemeClr val="accent6">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ysClr val="windowText" lastClr="000000"/>
                </a:solidFill>
              </a:rPr>
              <a:t>Similes</a:t>
            </a:r>
          </a:p>
        </p:txBody>
      </p:sp>
      <p:grpSp>
        <p:nvGrpSpPr>
          <p:cNvPr id="18" name="Group 17" descr="Activity – completing sentence stem: &#10;Use the below sentence stem to explain how Browning uses these poetic devices help create meaning.&#10;Browning uses [insert poetic device] in the lines [insert example from excerpt] to [insert your explanation].&#10;Swap your response with a peer and consider the following:&#10;Did you use the poetic device/example from the poem? Explain your choice to your peer.&#10;Why might different people have different explanations?">
            <a:extLst>
              <a:ext uri="{FF2B5EF4-FFF2-40B4-BE49-F238E27FC236}">
                <a16:creationId xmlns:a16="http://schemas.microsoft.com/office/drawing/2014/main" id="{74512AEB-1D43-BC07-2345-680062BD6D9C}"/>
              </a:ext>
            </a:extLst>
          </p:cNvPr>
          <p:cNvGrpSpPr/>
          <p:nvPr/>
        </p:nvGrpSpPr>
        <p:grpSpPr>
          <a:xfrm>
            <a:off x="5593067" y="983528"/>
            <a:ext cx="6254722" cy="5532472"/>
            <a:chOff x="6260204" y="2368311"/>
            <a:chExt cx="6242361" cy="5532472"/>
          </a:xfrm>
        </p:grpSpPr>
        <p:sp>
          <p:nvSpPr>
            <p:cNvPr id="19" name="Rectangle: Rounded Corners 18">
              <a:extLst>
                <a:ext uri="{FF2B5EF4-FFF2-40B4-BE49-F238E27FC236}">
                  <a16:creationId xmlns:a16="http://schemas.microsoft.com/office/drawing/2014/main" id="{3E3CBC4D-07E9-9CD3-DA93-11C60A3C2358}"/>
                </a:ext>
              </a:extLst>
            </p:cNvPr>
            <p:cNvSpPr/>
            <p:nvPr/>
          </p:nvSpPr>
          <p:spPr>
            <a:xfrm>
              <a:off x="6260204" y="2368311"/>
              <a:ext cx="6242361" cy="5532472"/>
            </a:xfrm>
            <a:prstGeom prst="roundRect">
              <a:avLst>
                <a:gd name="adj" fmla="val 2229"/>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216000" rtlCol="0" anchor="ctr"/>
            <a:lstStyle/>
            <a:p>
              <a:pPr>
                <a:spcBef>
                  <a:spcPts val="400"/>
                </a:spcBef>
                <a:spcAft>
                  <a:spcPts val="400"/>
                </a:spcAft>
              </a:pPr>
              <a:r>
                <a:rPr lang="en-AU" sz="2000" b="1" dirty="0">
                  <a:solidFill>
                    <a:schemeClr val="bg1"/>
                  </a:solidFill>
                </a:rPr>
                <a:t>Activity – completing sentence stem</a:t>
              </a:r>
              <a:r>
                <a:rPr lang="en-AU" sz="2000" dirty="0">
                  <a:solidFill>
                    <a:schemeClr val="bg1"/>
                  </a:solidFill>
                </a:rPr>
                <a:t>: </a:t>
              </a:r>
            </a:p>
            <a:p>
              <a:pPr marL="457200" indent="-457200">
                <a:lnSpc>
                  <a:spcPct val="110000"/>
                </a:lnSpc>
                <a:spcAft>
                  <a:spcPts val="600"/>
                </a:spcAft>
                <a:buFont typeface="+mj-lt"/>
                <a:buAutoNum type="arabicPeriod"/>
              </a:pPr>
              <a:r>
                <a:rPr lang="en-AU" sz="2000" dirty="0">
                  <a:solidFill>
                    <a:schemeClr val="bg1"/>
                  </a:solidFill>
                </a:rPr>
                <a:t>Use the below sentence stem to explain how Browning uses these poetic devices help create meaning.</a:t>
              </a:r>
            </a:p>
            <a:p>
              <a:pPr>
                <a:spcBef>
                  <a:spcPts val="400"/>
                </a:spcBef>
                <a:spcAft>
                  <a:spcPts val="400"/>
                </a:spcAft>
              </a:pPr>
              <a:r>
                <a:rPr lang="en-AU" sz="2000" i="1" dirty="0">
                  <a:solidFill>
                    <a:schemeClr val="bg1"/>
                  </a:solidFill>
                </a:rPr>
                <a:t>Browning uses </a:t>
              </a:r>
              <a:r>
                <a:rPr lang="en-AU" sz="2000" b="1" i="1" dirty="0">
                  <a:solidFill>
                    <a:schemeClr val="bg1"/>
                  </a:solidFill>
                </a:rPr>
                <a:t>[insert poetic device]</a:t>
              </a:r>
              <a:r>
                <a:rPr lang="en-AU" sz="2000" i="1" dirty="0">
                  <a:solidFill>
                    <a:schemeClr val="bg1"/>
                  </a:solidFill>
                </a:rPr>
                <a:t> in the lines </a:t>
              </a:r>
              <a:r>
                <a:rPr lang="en-AU" sz="2000" b="1" i="1" dirty="0">
                  <a:solidFill>
                    <a:schemeClr val="bg1"/>
                  </a:solidFill>
                </a:rPr>
                <a:t>[insert example from excerpt]</a:t>
              </a:r>
              <a:r>
                <a:rPr lang="en-AU" sz="2000" i="1" dirty="0">
                  <a:solidFill>
                    <a:schemeClr val="bg1"/>
                  </a:solidFill>
                </a:rPr>
                <a:t> to </a:t>
              </a:r>
              <a:r>
                <a:rPr lang="en-AU" sz="2000" b="1" i="1" dirty="0">
                  <a:solidFill>
                    <a:schemeClr val="bg1"/>
                  </a:solidFill>
                </a:rPr>
                <a:t>[insert your explanation]</a:t>
              </a:r>
              <a:r>
                <a:rPr lang="en-AU" sz="2000" i="1" dirty="0">
                  <a:solidFill>
                    <a:schemeClr val="bg1"/>
                  </a:solidFill>
                </a:rPr>
                <a:t>.</a:t>
              </a:r>
            </a:p>
            <a:p>
              <a:pPr marL="457200" indent="-457200">
                <a:spcBef>
                  <a:spcPts val="400"/>
                </a:spcBef>
                <a:spcAft>
                  <a:spcPts val="400"/>
                </a:spcAft>
                <a:buFont typeface="+mj-lt"/>
                <a:buAutoNum type="arabicPeriod" startAt="2"/>
              </a:pPr>
              <a:r>
                <a:rPr lang="en-AU" sz="2000" dirty="0">
                  <a:solidFill>
                    <a:schemeClr val="bg1"/>
                  </a:solidFill>
                </a:rPr>
                <a:t>Swap your response with a peer and consider the following:</a:t>
              </a:r>
            </a:p>
            <a:p>
              <a:pPr lvl="1">
                <a:spcBef>
                  <a:spcPts val="400"/>
                </a:spcBef>
                <a:spcAft>
                  <a:spcPts val="400"/>
                </a:spcAft>
              </a:pPr>
              <a:r>
                <a:rPr lang="en-AU" sz="2000" dirty="0">
                  <a:solidFill>
                    <a:schemeClr val="bg1"/>
                  </a:solidFill>
                </a:rPr>
                <a:t>Did you use the poetic device/example from the poem? Explain your choice to your peer.</a:t>
              </a:r>
            </a:p>
            <a:p>
              <a:pPr lvl="1">
                <a:spcBef>
                  <a:spcPts val="400"/>
                </a:spcBef>
                <a:spcAft>
                  <a:spcPts val="400"/>
                </a:spcAft>
              </a:pPr>
              <a:r>
                <a:rPr lang="en-AU" sz="2000" dirty="0">
                  <a:solidFill>
                    <a:schemeClr val="bg1"/>
                  </a:solidFill>
                </a:rPr>
                <a:t>Why might different people have different explanations?</a:t>
              </a:r>
            </a:p>
          </p:txBody>
        </p:sp>
        <p:pic>
          <p:nvPicPr>
            <p:cNvPr id="20" name="Graphic 19" descr="Badge Question Mark with solid fill">
              <a:extLst>
                <a:ext uri="{FF2B5EF4-FFF2-40B4-BE49-F238E27FC236}">
                  <a16:creationId xmlns:a16="http://schemas.microsoft.com/office/drawing/2014/main" id="{F639A437-41DE-117D-7AF4-D426817895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28328" y="2472631"/>
              <a:ext cx="762218" cy="762218"/>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4665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Sound devices in the poem</a:t>
            </a:r>
            <a:endParaRPr lang="en-AU"/>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41476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Poetic device – alliteration </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4B6E4A92-C48C-B6C5-E587-C5DB5A2BB63F}"/>
              </a:ext>
            </a:extLst>
          </p:cNvPr>
          <p:cNvSpPr>
            <a:spLocks noGrp="1"/>
          </p:cNvSpPr>
          <p:nvPr>
            <p:ph sz="quarter" idx="19"/>
          </p:nvPr>
        </p:nvSpPr>
        <p:spPr>
          <a:xfrm>
            <a:off x="360363" y="1562100"/>
            <a:ext cx="4936851" cy="2439165"/>
          </a:xfrm>
        </p:spPr>
        <p:txBody>
          <a:bodyPr vert="horz" lIns="0" tIns="0" rIns="0" bIns="0" rtlCol="0" anchor="t">
            <a:noAutofit/>
          </a:bodyPr>
          <a:lstStyle/>
          <a:p>
            <a:pPr>
              <a:lnSpc>
                <a:spcPct val="100000"/>
              </a:lnSpc>
            </a:pPr>
            <a:r>
              <a:rPr lang="en-AU" sz="1800" dirty="0">
                <a:latin typeface="+mn-lt"/>
                <a:cs typeface="Arial"/>
              </a:rPr>
              <a:t>I love thee with the passion put to use </a:t>
            </a:r>
          </a:p>
          <a:p>
            <a:pPr>
              <a:lnSpc>
                <a:spcPct val="100000"/>
              </a:lnSpc>
            </a:pPr>
            <a:r>
              <a:rPr lang="en-AU" sz="1800" dirty="0">
                <a:latin typeface="+mn-lt"/>
                <a:cs typeface="Arial"/>
              </a:rPr>
              <a:t>In my old griefs, and with my childhood’s faith. </a:t>
            </a:r>
          </a:p>
          <a:p>
            <a:pPr>
              <a:lnSpc>
                <a:spcPct val="100000"/>
              </a:lnSpc>
            </a:pPr>
            <a:r>
              <a:rPr lang="en-AU" sz="1800" dirty="0">
                <a:latin typeface="+mn-lt"/>
                <a:cs typeface="Arial"/>
              </a:rPr>
              <a:t>I love thee with a love I seemed to lose </a:t>
            </a:r>
          </a:p>
          <a:p>
            <a:pPr>
              <a:lnSpc>
                <a:spcPct val="100000"/>
              </a:lnSpc>
            </a:pPr>
            <a:r>
              <a:rPr lang="en-AU" sz="1800" dirty="0">
                <a:latin typeface="+mn-lt"/>
                <a:cs typeface="Arial"/>
              </a:rPr>
              <a:t>With my lost saints. I love thee with the breath, </a:t>
            </a:r>
          </a:p>
          <a:p>
            <a:pPr>
              <a:lnSpc>
                <a:spcPct val="100000"/>
              </a:lnSpc>
            </a:pPr>
            <a:r>
              <a:rPr lang="en-AU" sz="1800" dirty="0">
                <a:latin typeface="+mn-lt"/>
                <a:cs typeface="Arial"/>
              </a:rPr>
              <a:t>Smiles, tears, of all my life; and, if God choose, </a:t>
            </a:r>
          </a:p>
          <a:p>
            <a:pPr>
              <a:lnSpc>
                <a:spcPct val="100000"/>
              </a:lnSpc>
            </a:pPr>
            <a:r>
              <a:rPr lang="en-AU" sz="1800" dirty="0">
                <a:latin typeface="+mn-lt"/>
                <a:cs typeface="Arial"/>
              </a:rPr>
              <a:t>I shall but love thee better after death.</a:t>
            </a:r>
          </a:p>
        </p:txBody>
      </p:sp>
      <p:grpSp>
        <p:nvGrpSpPr>
          <p:cNvPr id="9" name="Group 8" descr="Alliteration of the of a particular sound reinforces&#10;the dominant motif of love in the poem.">
            <a:extLst>
              <a:ext uri="{FF2B5EF4-FFF2-40B4-BE49-F238E27FC236}">
                <a16:creationId xmlns:a16="http://schemas.microsoft.com/office/drawing/2014/main" id="{1905F844-DA61-43FE-CF91-E8BB685B1F49}"/>
              </a:ext>
            </a:extLst>
          </p:cNvPr>
          <p:cNvGrpSpPr/>
          <p:nvPr/>
        </p:nvGrpSpPr>
        <p:grpSpPr>
          <a:xfrm>
            <a:off x="5589276" y="1128758"/>
            <a:ext cx="6254722" cy="1055869"/>
            <a:chOff x="5220587" y="903087"/>
            <a:chExt cx="6254722" cy="1093438"/>
          </a:xfrm>
        </p:grpSpPr>
        <p:sp>
          <p:nvSpPr>
            <p:cNvPr id="10" name="Rectangle: Rounded Corners 9">
              <a:extLst>
                <a:ext uri="{FF2B5EF4-FFF2-40B4-BE49-F238E27FC236}">
                  <a16:creationId xmlns:a16="http://schemas.microsoft.com/office/drawing/2014/main" id="{41E4141B-EF19-A544-D6C3-22372AC37C00}"/>
                </a:ext>
              </a:extLst>
            </p:cNvPr>
            <p:cNvSpPr/>
            <p:nvPr/>
          </p:nvSpPr>
          <p:spPr>
            <a:xfrm>
              <a:off x="5220587" y="903087"/>
              <a:ext cx="6254722" cy="1093438"/>
            </a:xfrm>
            <a:prstGeom prst="roundRect">
              <a:avLst>
                <a:gd name="adj" fmla="val 12685"/>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504000" rtlCol="0" anchor="ctr"/>
            <a:lstStyle/>
            <a:p>
              <a:pPr>
                <a:lnSpc>
                  <a:spcPct val="110000"/>
                </a:lnSpc>
              </a:pPr>
              <a:r>
                <a:rPr lang="en-AU" sz="1800" b="1" i="1" dirty="0">
                  <a:cs typeface="Arial"/>
                </a:rPr>
                <a:t>Alliteration</a:t>
              </a:r>
              <a:r>
                <a:rPr lang="en-AU" sz="1800" dirty="0">
                  <a:cs typeface="Arial"/>
                </a:rPr>
                <a:t> </a:t>
              </a:r>
              <a:r>
                <a:rPr lang="en-US" sz="1800" dirty="0">
                  <a:solidFill>
                    <a:schemeClr val="bg1"/>
                  </a:solidFill>
                  <a:cs typeface="Arial"/>
                </a:rPr>
                <a:t>of the of a particular sound reinforces</a:t>
              </a:r>
              <a:br>
                <a:rPr lang="en-US" sz="1800" dirty="0">
                  <a:solidFill>
                    <a:schemeClr val="bg1"/>
                  </a:solidFill>
                  <a:cs typeface="Arial"/>
                </a:rPr>
              </a:br>
              <a:r>
                <a:rPr lang="en-US" sz="1800" dirty="0">
                  <a:solidFill>
                    <a:schemeClr val="bg1"/>
                  </a:solidFill>
                  <a:cs typeface="Arial"/>
                </a:rPr>
                <a:t>the dominant motif of love in the poem.</a:t>
              </a:r>
              <a:endParaRPr lang="en-AU" sz="1800" dirty="0">
                <a:cs typeface="Arial"/>
              </a:endParaRPr>
            </a:p>
          </p:txBody>
        </p:sp>
        <p:pic>
          <p:nvPicPr>
            <p:cNvPr id="11" name="Graphic 10" descr="Information with solid fill">
              <a:extLst>
                <a:ext uri="{FF2B5EF4-FFF2-40B4-BE49-F238E27FC236}">
                  <a16:creationId xmlns:a16="http://schemas.microsoft.com/office/drawing/2014/main" id="{B957AD0D-76B8-DBDF-E916-BBA517455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5312" y="974974"/>
              <a:ext cx="709860" cy="709860"/>
            </a:xfrm>
            <a:prstGeom prst="rect">
              <a:avLst/>
            </a:prstGeom>
          </p:spPr>
        </p:pic>
      </p:grpSp>
      <p:grpSp>
        <p:nvGrpSpPr>
          <p:cNvPr id="4" name="Group 3" descr="Alliteration works with religious symbolism&#10;to support a shift in tone where the speaker acknowledges their lost faith in religion has&#10;been restored by the love of their husband.">
            <a:extLst>
              <a:ext uri="{FF2B5EF4-FFF2-40B4-BE49-F238E27FC236}">
                <a16:creationId xmlns:a16="http://schemas.microsoft.com/office/drawing/2014/main" id="{C1D8B477-D468-30ED-11DA-7B3494B917E1}"/>
              </a:ext>
            </a:extLst>
          </p:cNvPr>
          <p:cNvGrpSpPr/>
          <p:nvPr/>
        </p:nvGrpSpPr>
        <p:grpSpPr>
          <a:xfrm>
            <a:off x="5589276" y="2328177"/>
            <a:ext cx="6254722" cy="1673088"/>
            <a:chOff x="5220587" y="707487"/>
            <a:chExt cx="6254722" cy="1732619"/>
          </a:xfrm>
        </p:grpSpPr>
        <p:sp>
          <p:nvSpPr>
            <p:cNvPr id="5" name="Rectangle: Rounded Corners 4">
              <a:extLst>
                <a:ext uri="{FF2B5EF4-FFF2-40B4-BE49-F238E27FC236}">
                  <a16:creationId xmlns:a16="http://schemas.microsoft.com/office/drawing/2014/main" id="{D98CCEEF-6875-3365-C005-5A96C9D4464E}"/>
                </a:ext>
              </a:extLst>
            </p:cNvPr>
            <p:cNvSpPr/>
            <p:nvPr/>
          </p:nvSpPr>
          <p:spPr>
            <a:xfrm>
              <a:off x="5220587" y="707487"/>
              <a:ext cx="6254722" cy="1732619"/>
            </a:xfrm>
            <a:prstGeom prst="roundRect">
              <a:avLst>
                <a:gd name="adj" fmla="val 6616"/>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648000" rtlCol="0" anchor="ctr"/>
            <a:lstStyle/>
            <a:p>
              <a:pPr>
                <a:lnSpc>
                  <a:spcPct val="110000"/>
                </a:lnSpc>
              </a:pPr>
              <a:r>
                <a:rPr lang="en-AU" sz="1800" b="1" i="1" dirty="0">
                  <a:cs typeface="Arial"/>
                </a:rPr>
                <a:t>Alliteration</a:t>
              </a:r>
              <a:r>
                <a:rPr lang="en-AU" sz="1800" dirty="0">
                  <a:cs typeface="Arial"/>
                </a:rPr>
                <a:t> works with </a:t>
              </a:r>
              <a:r>
                <a:rPr lang="en-AU" sz="1800" b="1" i="1" dirty="0">
                  <a:cs typeface="Arial"/>
                </a:rPr>
                <a:t>religious symbolism</a:t>
              </a:r>
              <a:br>
                <a:rPr lang="en-AU" sz="1800" b="1" i="1" dirty="0">
                  <a:cs typeface="Arial"/>
                </a:rPr>
              </a:br>
              <a:r>
                <a:rPr lang="en-AU" sz="1800" dirty="0">
                  <a:cs typeface="Arial"/>
                </a:rPr>
                <a:t>to support a </a:t>
              </a:r>
              <a:r>
                <a:rPr lang="en-AU" sz="1800" b="1" i="1" dirty="0">
                  <a:cs typeface="Arial"/>
                </a:rPr>
                <a:t>shift in tone</a:t>
              </a:r>
              <a:r>
                <a:rPr lang="en-AU" sz="1800" i="1" dirty="0">
                  <a:cs typeface="Arial"/>
                </a:rPr>
                <a:t> </a:t>
              </a:r>
              <a:r>
                <a:rPr lang="en-AU" sz="1800" dirty="0">
                  <a:cs typeface="Arial"/>
                </a:rPr>
                <a:t>where the speaker acknowledges their lost faith in religion has</a:t>
              </a:r>
              <a:br>
                <a:rPr lang="en-AU" sz="1800" dirty="0">
                  <a:cs typeface="Arial"/>
                </a:rPr>
              </a:br>
              <a:r>
                <a:rPr lang="en-AU" sz="1800" dirty="0">
                  <a:cs typeface="Arial"/>
                </a:rPr>
                <a:t>been restored by the love of their husband. </a:t>
              </a:r>
            </a:p>
          </p:txBody>
        </p:sp>
        <p:pic>
          <p:nvPicPr>
            <p:cNvPr id="7" name="Graphic 6" descr="Information with solid fill">
              <a:extLst>
                <a:ext uri="{FF2B5EF4-FFF2-40B4-BE49-F238E27FC236}">
                  <a16:creationId xmlns:a16="http://schemas.microsoft.com/office/drawing/2014/main" id="{B0987997-B9CF-1598-2F92-E76F51147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6154" y="793631"/>
              <a:ext cx="709860" cy="709860"/>
            </a:xfrm>
            <a:prstGeom prst="rect">
              <a:avLst/>
            </a:prstGeom>
          </p:spPr>
        </p:pic>
      </p:grpSp>
      <p:grpSp>
        <p:nvGrpSpPr>
          <p:cNvPr id="15" name="Group 14" descr="Activity: &#10;Annotate on your copy of the poem the alliteration and religious symbolism in this excerpt.&#10;With a peer, construct a suitable question that another pair of peers could write an answer for. Hint: This question should focus on how meaning is shaped in the poem using alliteration and religious symbolism.">
            <a:extLst>
              <a:ext uri="{FF2B5EF4-FFF2-40B4-BE49-F238E27FC236}">
                <a16:creationId xmlns:a16="http://schemas.microsoft.com/office/drawing/2014/main" id="{DF5475B9-9A07-38DD-068A-2272C9B1AF75}"/>
              </a:ext>
            </a:extLst>
          </p:cNvPr>
          <p:cNvGrpSpPr/>
          <p:nvPr/>
        </p:nvGrpSpPr>
        <p:grpSpPr>
          <a:xfrm>
            <a:off x="265471" y="4173158"/>
            <a:ext cx="11566166" cy="2127632"/>
            <a:chOff x="959257" y="3024224"/>
            <a:chExt cx="11543308" cy="2127632"/>
          </a:xfrm>
        </p:grpSpPr>
        <p:sp>
          <p:nvSpPr>
            <p:cNvPr id="16" name="Rectangle: Rounded Corners 15">
              <a:extLst>
                <a:ext uri="{FF2B5EF4-FFF2-40B4-BE49-F238E27FC236}">
                  <a16:creationId xmlns:a16="http://schemas.microsoft.com/office/drawing/2014/main" id="{1C89F101-0DF1-05D7-2651-6161BF6F7044}"/>
                </a:ext>
              </a:extLst>
            </p:cNvPr>
            <p:cNvSpPr/>
            <p:nvPr/>
          </p:nvSpPr>
          <p:spPr>
            <a:xfrm>
              <a:off x="959257" y="3024224"/>
              <a:ext cx="11543308" cy="2127632"/>
            </a:xfrm>
            <a:prstGeom prst="roundRect">
              <a:avLst>
                <a:gd name="adj" fmla="val 6293"/>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324000" rtlCol="0" anchor="ctr"/>
            <a:lstStyle/>
            <a:p>
              <a:pPr>
                <a:lnSpc>
                  <a:spcPct val="110000"/>
                </a:lnSpc>
              </a:pPr>
              <a:r>
                <a:rPr lang="en-AU" sz="1800" b="1" dirty="0">
                  <a:solidFill>
                    <a:schemeClr val="bg1"/>
                  </a:solidFill>
                </a:rPr>
                <a:t>Activity</a:t>
              </a:r>
              <a:r>
                <a:rPr lang="en-AU" sz="1800" dirty="0">
                  <a:solidFill>
                    <a:schemeClr val="bg1"/>
                  </a:solidFill>
                </a:rPr>
                <a:t>: </a:t>
              </a:r>
            </a:p>
            <a:p>
              <a:pPr marL="457200" indent="-457200">
                <a:lnSpc>
                  <a:spcPct val="110000"/>
                </a:lnSpc>
                <a:spcBef>
                  <a:spcPts val="600"/>
                </a:spcBef>
                <a:spcAft>
                  <a:spcPts val="600"/>
                </a:spcAft>
                <a:buFont typeface="+mj-lt"/>
                <a:buAutoNum type="arabicPeriod"/>
              </a:pPr>
              <a:r>
                <a:rPr lang="en-AU" sz="1800" dirty="0">
                  <a:solidFill>
                    <a:schemeClr val="bg1"/>
                  </a:solidFill>
                </a:rPr>
                <a:t>Annotate on your copy of the poem the alliteration and religious symbolism in this excerpt.</a:t>
              </a:r>
            </a:p>
            <a:p>
              <a:pPr marL="457200" indent="-457200">
                <a:lnSpc>
                  <a:spcPct val="110000"/>
                </a:lnSpc>
                <a:spcBef>
                  <a:spcPts val="600"/>
                </a:spcBef>
                <a:spcAft>
                  <a:spcPts val="600"/>
                </a:spcAft>
                <a:buFont typeface="+mj-lt"/>
                <a:buAutoNum type="arabicPeriod"/>
              </a:pPr>
              <a:r>
                <a:rPr lang="en-AU" sz="1800" dirty="0">
                  <a:solidFill>
                    <a:schemeClr val="bg1"/>
                  </a:solidFill>
                </a:rPr>
                <a:t>With a peer, construct a suitable question that another pair of peers could write an answer for. </a:t>
              </a:r>
              <a:r>
                <a:rPr lang="en-AU" sz="1800" b="1" dirty="0">
                  <a:solidFill>
                    <a:schemeClr val="bg1"/>
                  </a:solidFill>
                </a:rPr>
                <a:t>Hint: </a:t>
              </a:r>
              <a:r>
                <a:rPr lang="en-AU" sz="1800" dirty="0">
                  <a:solidFill>
                    <a:schemeClr val="bg1"/>
                  </a:solidFill>
                </a:rPr>
                <a:t>This question should focus on how meaning is shaped in the poem using alliteration and religious symbolism.</a:t>
              </a:r>
            </a:p>
          </p:txBody>
        </p:sp>
        <p:pic>
          <p:nvPicPr>
            <p:cNvPr id="17" name="Graphic 16" descr="Badge Question Mark with solid fill">
              <a:extLst>
                <a:ext uri="{FF2B5EF4-FFF2-40B4-BE49-F238E27FC236}">
                  <a16:creationId xmlns:a16="http://schemas.microsoft.com/office/drawing/2014/main" id="{8A6BBEEA-A0FE-AA8D-147E-75CE4B4CCD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13467" y="3096069"/>
              <a:ext cx="762218" cy="762218"/>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62681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Sound devices – assonance</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4926340" cy="4879975"/>
          </a:xfrm>
        </p:spPr>
        <p:txBody>
          <a:bodyPr vert="horz" lIns="0" tIns="0" rIns="0" bIns="0" rtlCol="0" anchor="t">
            <a:noAutofit/>
          </a:bodyPr>
          <a:lstStyle/>
          <a:p>
            <a:pPr>
              <a:lnSpc>
                <a:spcPct val="100000"/>
              </a:lnSpc>
            </a:pPr>
            <a:r>
              <a:rPr lang="en-AU" sz="1800" dirty="0">
                <a:latin typeface="+mn-lt"/>
                <a:cs typeface="Arial"/>
              </a:rPr>
              <a:t>How do</a:t>
            </a:r>
            <a:r>
              <a:rPr lang="en-AU" sz="1800" dirty="0">
                <a:solidFill>
                  <a:schemeClr val="tx2"/>
                </a:solidFill>
                <a:latin typeface="+mn-lt"/>
                <a:cs typeface="Arial"/>
              </a:rPr>
              <a:t> I love thee</a:t>
            </a:r>
            <a:r>
              <a:rPr lang="en-AU" sz="1800" dirty="0">
                <a:latin typeface="+mn-lt"/>
                <a:cs typeface="Arial"/>
              </a:rPr>
              <a:t>? Let me count the ways. </a:t>
            </a:r>
          </a:p>
          <a:p>
            <a:pPr>
              <a:lnSpc>
                <a:spcPct val="100000"/>
              </a:lnSpc>
            </a:pPr>
            <a:r>
              <a:rPr lang="en-AU" sz="1800" dirty="0">
                <a:latin typeface="+mn-lt"/>
                <a:cs typeface="Arial"/>
              </a:rPr>
              <a:t>I love thee to the depth and breadth and height </a:t>
            </a:r>
          </a:p>
          <a:p>
            <a:pPr>
              <a:lnSpc>
                <a:spcPct val="100000"/>
              </a:lnSpc>
            </a:pPr>
            <a:r>
              <a:rPr lang="en-AU" sz="1800" dirty="0">
                <a:latin typeface="+mn-lt"/>
                <a:cs typeface="Arial"/>
              </a:rPr>
              <a:t>My soul can r</a:t>
            </a:r>
            <a:r>
              <a:rPr lang="en-AU" sz="1800" dirty="0">
                <a:highlight>
                  <a:srgbClr val="D6E5FF"/>
                </a:highlight>
                <a:latin typeface="+mn-lt"/>
                <a:cs typeface="Arial"/>
              </a:rPr>
              <a:t>ea</a:t>
            </a:r>
            <a:r>
              <a:rPr lang="en-AU" sz="1800" dirty="0">
                <a:latin typeface="+mn-lt"/>
                <a:cs typeface="Arial"/>
              </a:rPr>
              <a:t>ch, when f</a:t>
            </a:r>
            <a:r>
              <a:rPr lang="en-AU" sz="1800" dirty="0">
                <a:highlight>
                  <a:srgbClr val="D6E5FF"/>
                </a:highlight>
                <a:latin typeface="+mn-lt"/>
                <a:cs typeface="Arial"/>
              </a:rPr>
              <a:t>ee</a:t>
            </a:r>
            <a:r>
              <a:rPr lang="en-AU" sz="1800" dirty="0">
                <a:latin typeface="+mn-lt"/>
                <a:cs typeface="Arial"/>
              </a:rPr>
              <a:t>ling out of sight </a:t>
            </a:r>
          </a:p>
          <a:p>
            <a:pPr>
              <a:lnSpc>
                <a:spcPct val="100000"/>
              </a:lnSpc>
            </a:pPr>
            <a:r>
              <a:rPr lang="en-AU" sz="1800" dirty="0">
                <a:latin typeface="+mn-lt"/>
                <a:cs typeface="Arial"/>
              </a:rPr>
              <a:t>For the ends of b</a:t>
            </a:r>
            <a:r>
              <a:rPr lang="en-AU" sz="1800" dirty="0">
                <a:highlight>
                  <a:srgbClr val="D6E5FF"/>
                </a:highlight>
                <a:latin typeface="+mn-lt"/>
                <a:cs typeface="Arial"/>
              </a:rPr>
              <a:t>ei</a:t>
            </a:r>
            <a:r>
              <a:rPr lang="en-AU" sz="1800" dirty="0">
                <a:latin typeface="+mn-lt"/>
                <a:cs typeface="Arial"/>
              </a:rPr>
              <a:t>ng and id</a:t>
            </a:r>
            <a:r>
              <a:rPr lang="en-AU" sz="1800" dirty="0">
                <a:highlight>
                  <a:srgbClr val="D6E5FF"/>
                </a:highlight>
                <a:latin typeface="+mn-lt"/>
                <a:cs typeface="Arial"/>
              </a:rPr>
              <a:t>ea</a:t>
            </a:r>
            <a:r>
              <a:rPr lang="en-AU" sz="1800" dirty="0">
                <a:latin typeface="+mn-lt"/>
                <a:cs typeface="Arial"/>
              </a:rPr>
              <a:t>l grace. </a:t>
            </a:r>
          </a:p>
          <a:p>
            <a:pPr>
              <a:lnSpc>
                <a:spcPct val="100000"/>
              </a:lnSpc>
            </a:pPr>
            <a:r>
              <a:rPr lang="en-AU" sz="1800" dirty="0">
                <a:solidFill>
                  <a:schemeClr val="tx2"/>
                </a:solidFill>
                <a:latin typeface="+mn-lt"/>
                <a:cs typeface="Arial"/>
              </a:rPr>
              <a:t>I love thee</a:t>
            </a:r>
            <a:r>
              <a:rPr lang="en-AU" sz="1800" dirty="0">
                <a:latin typeface="+mn-lt"/>
                <a:cs typeface="Arial"/>
              </a:rPr>
              <a:t> to the level of every day’s </a:t>
            </a:r>
          </a:p>
          <a:p>
            <a:pPr>
              <a:lnSpc>
                <a:spcPct val="100000"/>
              </a:lnSpc>
            </a:pPr>
            <a:r>
              <a:rPr lang="en-AU" sz="1800" dirty="0">
                <a:latin typeface="+mn-lt"/>
                <a:cs typeface="Arial"/>
              </a:rPr>
              <a:t>Most quiet need, by sun and candle-light. </a:t>
            </a:r>
          </a:p>
          <a:p>
            <a:pPr>
              <a:lnSpc>
                <a:spcPct val="100000"/>
              </a:lnSpc>
            </a:pPr>
            <a:r>
              <a:rPr lang="en-AU" sz="1800" dirty="0">
                <a:solidFill>
                  <a:schemeClr val="tx2"/>
                </a:solidFill>
                <a:latin typeface="+mn-lt"/>
                <a:cs typeface="Arial"/>
              </a:rPr>
              <a:t>I love thee</a:t>
            </a:r>
            <a:r>
              <a:rPr lang="en-AU" sz="1800" dirty="0">
                <a:latin typeface="+mn-lt"/>
                <a:cs typeface="Arial"/>
              </a:rPr>
              <a:t> freely, as men strive for right. </a:t>
            </a:r>
          </a:p>
          <a:p>
            <a:pPr>
              <a:lnSpc>
                <a:spcPct val="100000"/>
              </a:lnSpc>
            </a:pPr>
            <a:r>
              <a:rPr lang="en-AU" sz="1800" dirty="0">
                <a:solidFill>
                  <a:schemeClr val="tx2"/>
                </a:solidFill>
                <a:latin typeface="+mn-lt"/>
                <a:cs typeface="Arial"/>
              </a:rPr>
              <a:t>I love thee</a:t>
            </a:r>
            <a:r>
              <a:rPr lang="en-AU" sz="1800" dirty="0">
                <a:latin typeface="+mn-lt"/>
                <a:cs typeface="Arial"/>
              </a:rPr>
              <a:t> purely, as they turn from praise. </a:t>
            </a:r>
          </a:p>
        </p:txBody>
      </p:sp>
      <p:grpSp>
        <p:nvGrpSpPr>
          <p:cNvPr id="10" name="Group 9" descr="Assonance is the repetition of vowel sounds. The repetition of the vowel sound 'ee' is used here. &#10;Activity: annotate them on your poem.">
            <a:extLst>
              <a:ext uri="{FF2B5EF4-FFF2-40B4-BE49-F238E27FC236}">
                <a16:creationId xmlns:a16="http://schemas.microsoft.com/office/drawing/2014/main" id="{D5C25298-B709-8D6D-8E4C-1ECB9DAEF70F}"/>
              </a:ext>
            </a:extLst>
          </p:cNvPr>
          <p:cNvGrpSpPr/>
          <p:nvPr/>
        </p:nvGrpSpPr>
        <p:grpSpPr>
          <a:xfrm>
            <a:off x="6036129" y="890364"/>
            <a:ext cx="5751931" cy="1555069"/>
            <a:chOff x="6027438" y="1112109"/>
            <a:chExt cx="5795507" cy="1775621"/>
          </a:xfrm>
        </p:grpSpPr>
        <p:sp>
          <p:nvSpPr>
            <p:cNvPr id="12" name="Rectangle: Rounded Corners 11">
              <a:extLst>
                <a:ext uri="{FF2B5EF4-FFF2-40B4-BE49-F238E27FC236}">
                  <a16:creationId xmlns:a16="http://schemas.microsoft.com/office/drawing/2014/main" id="{5C118CB1-BC93-F679-1E0C-531D357D3C12}"/>
                </a:ext>
              </a:extLst>
            </p:cNvPr>
            <p:cNvSpPr/>
            <p:nvPr/>
          </p:nvSpPr>
          <p:spPr>
            <a:xfrm>
              <a:off x="6027438" y="1112109"/>
              <a:ext cx="5795507" cy="1775621"/>
            </a:xfrm>
            <a:prstGeom prst="roundRect">
              <a:avLst>
                <a:gd name="adj" fmla="val 9232"/>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US" sz="1800" b="1" i="1" dirty="0">
                  <a:cs typeface="Arial"/>
                </a:rPr>
                <a:t>Assonance</a:t>
              </a:r>
              <a:r>
                <a:rPr lang="en-US" sz="1800" dirty="0">
                  <a:cs typeface="Arial"/>
                </a:rPr>
                <a:t> is the repetition of vowel sounds. </a:t>
              </a:r>
              <a:r>
                <a:rPr lang="en-AU" sz="1800" dirty="0">
                  <a:cs typeface="Arial"/>
                </a:rPr>
                <a:t>The repetition of the vowel sound 'ee' is used here. </a:t>
              </a:r>
            </a:p>
            <a:p>
              <a:pPr>
                <a:lnSpc>
                  <a:spcPct val="110000"/>
                </a:lnSpc>
              </a:pPr>
              <a:r>
                <a:rPr lang="en-AU" sz="1800" b="1" dirty="0">
                  <a:cs typeface="Arial"/>
                </a:rPr>
                <a:t>Activity</a:t>
              </a:r>
              <a:r>
                <a:rPr lang="en-AU" sz="1800" dirty="0">
                  <a:cs typeface="Arial"/>
                </a:rPr>
                <a:t>: annotate them on your poem.</a:t>
              </a:r>
              <a:endParaRPr lang="en-US" sz="1800" dirty="0">
                <a:cs typeface="Arial"/>
              </a:endParaRPr>
            </a:p>
          </p:txBody>
        </p:sp>
        <p:pic>
          <p:nvPicPr>
            <p:cNvPr id="14" name="Graphic 13" descr="Information with solid fill">
              <a:extLst>
                <a:ext uri="{FF2B5EF4-FFF2-40B4-BE49-F238E27FC236}">
                  <a16:creationId xmlns:a16="http://schemas.microsoft.com/office/drawing/2014/main" id="{273438C4-30E5-F4B9-92E8-81A3D1CC40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7367" y="1112109"/>
              <a:ext cx="792002" cy="792001"/>
            </a:xfrm>
            <a:prstGeom prst="rect">
              <a:avLst/>
            </a:prstGeom>
          </p:spPr>
        </p:pic>
      </p:grpSp>
      <p:grpSp>
        <p:nvGrpSpPr>
          <p:cNvPr id="4" name="Group 3" descr="How does the repetition of the 'ee' vowel sound in these two lines create a sense of poetic harmony?&#10;How does emphasising the italicised words (e.g., 'reach', 'feeling', 'being', 'ideal') reflect the meaning of the poem?&#10;Can you see any other examples of assonance in the poem? What effect does it have or what emphasis does it create?">
            <a:extLst>
              <a:ext uri="{FF2B5EF4-FFF2-40B4-BE49-F238E27FC236}">
                <a16:creationId xmlns:a16="http://schemas.microsoft.com/office/drawing/2014/main" id="{A2A98907-376E-C602-0808-35F70875FB0E}"/>
              </a:ext>
            </a:extLst>
          </p:cNvPr>
          <p:cNvGrpSpPr/>
          <p:nvPr/>
        </p:nvGrpSpPr>
        <p:grpSpPr>
          <a:xfrm>
            <a:off x="6031507" y="2603503"/>
            <a:ext cx="5761176" cy="3931555"/>
            <a:chOff x="6026884" y="2681896"/>
            <a:chExt cx="5761176" cy="3931555"/>
          </a:xfrm>
        </p:grpSpPr>
        <p:sp>
          <p:nvSpPr>
            <p:cNvPr id="17" name="Rectangle: Rounded Corners 16">
              <a:extLst>
                <a:ext uri="{FF2B5EF4-FFF2-40B4-BE49-F238E27FC236}">
                  <a16:creationId xmlns:a16="http://schemas.microsoft.com/office/drawing/2014/main" id="{30F9FD49-C394-0950-4F97-B2E2805C1D80}"/>
                </a:ext>
              </a:extLst>
            </p:cNvPr>
            <p:cNvSpPr/>
            <p:nvPr/>
          </p:nvSpPr>
          <p:spPr>
            <a:xfrm>
              <a:off x="6026884" y="2681896"/>
              <a:ext cx="5761176" cy="3931555"/>
            </a:xfrm>
            <a:prstGeom prst="roundRect">
              <a:avLst>
                <a:gd name="adj" fmla="val 4369"/>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342900" indent="-342900">
                <a:lnSpc>
                  <a:spcPct val="110000"/>
                </a:lnSpc>
                <a:spcBef>
                  <a:spcPts val="600"/>
                </a:spcBef>
                <a:spcAft>
                  <a:spcPts val="600"/>
                </a:spcAft>
                <a:buFont typeface="Arial" panose="020B0604020202020204" pitchFamily="34" charset="0"/>
                <a:buChar char="•"/>
              </a:pPr>
              <a:r>
                <a:rPr lang="en-AU" sz="1800" dirty="0">
                  <a:cs typeface="Arial"/>
                </a:rPr>
                <a:t>How does the repetition of the 'ee' vowel sound in these two lines create a sense of poetic harmony?</a:t>
              </a:r>
            </a:p>
            <a:p>
              <a:pPr marL="342900" indent="-342900">
                <a:lnSpc>
                  <a:spcPct val="110000"/>
                </a:lnSpc>
                <a:spcBef>
                  <a:spcPts val="600"/>
                </a:spcBef>
                <a:spcAft>
                  <a:spcPts val="600"/>
                </a:spcAft>
                <a:buFont typeface="Arial" panose="020B0604020202020204" pitchFamily="34" charset="0"/>
                <a:buChar char="•"/>
              </a:pPr>
              <a:r>
                <a:rPr lang="en-AU" sz="1800" dirty="0">
                  <a:cs typeface="Arial"/>
                </a:rPr>
                <a:t>How does emphasising the italicised words (e.g., 'reach', 'feeling', 'being', 'ideal') reflect the meaning of the poem?</a:t>
              </a:r>
            </a:p>
            <a:p>
              <a:pPr marL="342900" indent="-342900">
                <a:lnSpc>
                  <a:spcPct val="110000"/>
                </a:lnSpc>
                <a:spcBef>
                  <a:spcPts val="600"/>
                </a:spcBef>
                <a:spcAft>
                  <a:spcPts val="600"/>
                </a:spcAft>
                <a:buFont typeface="Arial" panose="020B0604020202020204" pitchFamily="34" charset="0"/>
                <a:buChar char="•"/>
              </a:pPr>
              <a:r>
                <a:rPr lang="en-AU" sz="1800" dirty="0">
                  <a:cs typeface="Arial"/>
                </a:rPr>
                <a:t>Can you see any other examples of assonance in the poem? What effect does it have or what emphasis does it create?</a:t>
              </a:r>
              <a:endParaRPr lang="en-AU" sz="1800" dirty="0"/>
            </a:p>
          </p:txBody>
        </p:sp>
        <p:pic>
          <p:nvPicPr>
            <p:cNvPr id="18" name="Graphic 17" descr="Badge Question Mark with solid fill">
              <a:extLst>
                <a:ext uri="{FF2B5EF4-FFF2-40B4-BE49-F238E27FC236}">
                  <a16:creationId xmlns:a16="http://schemas.microsoft.com/office/drawing/2014/main" id="{1CB96FE6-3810-7689-897C-C6A5CC991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2047" y="2772569"/>
              <a:ext cx="810603" cy="810603"/>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17562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Sound devices – anaphora</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4936851" cy="4879975"/>
          </a:xfrm>
        </p:spPr>
        <p:txBody>
          <a:bodyPr vert="horz" lIns="0" tIns="0" rIns="0" bIns="0" rtlCol="0" anchor="t">
            <a:noAutofit/>
          </a:bodyPr>
          <a:lstStyle/>
          <a:p>
            <a:pPr>
              <a:lnSpc>
                <a:spcPct val="100000"/>
              </a:lnSpc>
            </a:pPr>
            <a:r>
              <a:rPr lang="en-AU" sz="1800" dirty="0">
                <a:latin typeface="+mn-lt"/>
                <a:cs typeface="Arial"/>
              </a:rPr>
              <a:t>How do</a:t>
            </a:r>
            <a:r>
              <a:rPr lang="en-AU" sz="1800" dirty="0">
                <a:solidFill>
                  <a:schemeClr val="tx2"/>
                </a:solidFill>
                <a:latin typeface="+mn-lt"/>
                <a:cs typeface="Arial"/>
              </a:rPr>
              <a:t> I love thee</a:t>
            </a:r>
            <a:r>
              <a:rPr lang="en-AU" sz="1800" dirty="0">
                <a:latin typeface="+mn-lt"/>
                <a:cs typeface="Arial"/>
              </a:rPr>
              <a:t>? Let me count the ways. </a:t>
            </a:r>
          </a:p>
          <a:p>
            <a:pPr>
              <a:lnSpc>
                <a:spcPct val="100000"/>
              </a:lnSpc>
            </a:pPr>
            <a:r>
              <a:rPr lang="en-AU" sz="1800" dirty="0">
                <a:latin typeface="+mn-lt"/>
                <a:cs typeface="Arial"/>
              </a:rPr>
              <a:t>I love thee to the depth and breadth and height </a:t>
            </a:r>
          </a:p>
          <a:p>
            <a:pPr>
              <a:lnSpc>
                <a:spcPct val="100000"/>
              </a:lnSpc>
            </a:pPr>
            <a:r>
              <a:rPr lang="en-AU" sz="1800" dirty="0">
                <a:latin typeface="+mn-lt"/>
                <a:cs typeface="Arial"/>
              </a:rPr>
              <a:t>My soul can r</a:t>
            </a:r>
            <a:r>
              <a:rPr lang="en-AU" sz="1800" dirty="0">
                <a:highlight>
                  <a:srgbClr val="D6E5FF"/>
                </a:highlight>
                <a:latin typeface="+mn-lt"/>
                <a:cs typeface="Arial"/>
              </a:rPr>
              <a:t>ea</a:t>
            </a:r>
            <a:r>
              <a:rPr lang="en-AU" sz="1800" dirty="0">
                <a:latin typeface="+mn-lt"/>
                <a:cs typeface="Arial"/>
              </a:rPr>
              <a:t>ch, when f</a:t>
            </a:r>
            <a:r>
              <a:rPr lang="en-AU" sz="1800" dirty="0">
                <a:highlight>
                  <a:srgbClr val="D6E5FF"/>
                </a:highlight>
                <a:latin typeface="+mn-lt"/>
                <a:cs typeface="Arial"/>
              </a:rPr>
              <a:t>ee</a:t>
            </a:r>
            <a:r>
              <a:rPr lang="en-AU" sz="1800" dirty="0">
                <a:latin typeface="+mn-lt"/>
                <a:cs typeface="Arial"/>
              </a:rPr>
              <a:t>ling out of sight </a:t>
            </a:r>
          </a:p>
          <a:p>
            <a:pPr>
              <a:lnSpc>
                <a:spcPct val="100000"/>
              </a:lnSpc>
            </a:pPr>
            <a:r>
              <a:rPr lang="en-AU" sz="1800" dirty="0">
                <a:latin typeface="+mn-lt"/>
                <a:cs typeface="Arial"/>
              </a:rPr>
              <a:t>For the ends of b</a:t>
            </a:r>
            <a:r>
              <a:rPr lang="en-AU" sz="1800" dirty="0">
                <a:highlight>
                  <a:srgbClr val="D6E5FF"/>
                </a:highlight>
                <a:latin typeface="+mn-lt"/>
                <a:cs typeface="Arial"/>
              </a:rPr>
              <a:t>ei</a:t>
            </a:r>
            <a:r>
              <a:rPr lang="en-AU" sz="1800" dirty="0">
                <a:latin typeface="+mn-lt"/>
                <a:cs typeface="Arial"/>
              </a:rPr>
              <a:t>ng and id</a:t>
            </a:r>
            <a:r>
              <a:rPr lang="en-AU" sz="1800" dirty="0">
                <a:highlight>
                  <a:srgbClr val="D6E5FF"/>
                </a:highlight>
                <a:latin typeface="+mn-lt"/>
                <a:cs typeface="Arial"/>
              </a:rPr>
              <a:t>ea</a:t>
            </a:r>
            <a:r>
              <a:rPr lang="en-AU" sz="1800" dirty="0">
                <a:latin typeface="+mn-lt"/>
                <a:cs typeface="Arial"/>
              </a:rPr>
              <a:t>l grace. </a:t>
            </a:r>
          </a:p>
          <a:p>
            <a:pPr>
              <a:lnSpc>
                <a:spcPct val="100000"/>
              </a:lnSpc>
            </a:pPr>
            <a:r>
              <a:rPr lang="en-AU" sz="1800" dirty="0">
                <a:solidFill>
                  <a:schemeClr val="tx2"/>
                </a:solidFill>
                <a:latin typeface="+mn-lt"/>
                <a:cs typeface="Arial"/>
              </a:rPr>
              <a:t>I love thee</a:t>
            </a:r>
            <a:r>
              <a:rPr lang="en-AU" sz="1800" dirty="0">
                <a:latin typeface="+mn-lt"/>
                <a:cs typeface="Arial"/>
              </a:rPr>
              <a:t> to the level of every day’s </a:t>
            </a:r>
          </a:p>
          <a:p>
            <a:pPr>
              <a:lnSpc>
                <a:spcPct val="100000"/>
              </a:lnSpc>
            </a:pPr>
            <a:r>
              <a:rPr lang="en-AU" sz="1800" dirty="0">
                <a:latin typeface="+mn-lt"/>
                <a:cs typeface="Arial"/>
              </a:rPr>
              <a:t>Most quiet need, by sun and candle-light. </a:t>
            </a:r>
          </a:p>
          <a:p>
            <a:pPr>
              <a:lnSpc>
                <a:spcPct val="100000"/>
              </a:lnSpc>
            </a:pPr>
            <a:r>
              <a:rPr lang="en-AU" sz="1800" dirty="0">
                <a:solidFill>
                  <a:schemeClr val="tx2"/>
                </a:solidFill>
                <a:latin typeface="+mn-lt"/>
                <a:cs typeface="Arial"/>
              </a:rPr>
              <a:t>I love thee</a:t>
            </a:r>
            <a:r>
              <a:rPr lang="en-AU" sz="1800" dirty="0">
                <a:latin typeface="+mn-lt"/>
                <a:cs typeface="Arial"/>
              </a:rPr>
              <a:t> freely, as men strive for right. </a:t>
            </a:r>
          </a:p>
          <a:p>
            <a:pPr>
              <a:lnSpc>
                <a:spcPct val="100000"/>
              </a:lnSpc>
            </a:pPr>
            <a:r>
              <a:rPr lang="en-AU" sz="1800" dirty="0">
                <a:solidFill>
                  <a:schemeClr val="tx2"/>
                </a:solidFill>
                <a:latin typeface="+mn-lt"/>
                <a:cs typeface="Arial"/>
              </a:rPr>
              <a:t>I love thee</a:t>
            </a:r>
            <a:r>
              <a:rPr lang="en-AU" sz="1800" dirty="0">
                <a:latin typeface="+mn-lt"/>
                <a:cs typeface="Arial"/>
              </a:rPr>
              <a:t> purely, as they turn from praise. </a:t>
            </a:r>
          </a:p>
        </p:txBody>
      </p:sp>
      <p:grpSp>
        <p:nvGrpSpPr>
          <p:cNvPr id="10" name="Group 9" descr="Anaphora is the repetition of a phrase. Barrett Browning repeats ‘I love thee’ 8 times in the&#10;poem with a response or reason why she loves her husband so much. &#10;Activity: annotate them on your poem.">
            <a:extLst>
              <a:ext uri="{FF2B5EF4-FFF2-40B4-BE49-F238E27FC236}">
                <a16:creationId xmlns:a16="http://schemas.microsoft.com/office/drawing/2014/main" id="{D5C25298-B709-8D6D-8E4C-1ECB9DAEF70F}"/>
              </a:ext>
            </a:extLst>
          </p:cNvPr>
          <p:cNvGrpSpPr/>
          <p:nvPr/>
        </p:nvGrpSpPr>
        <p:grpSpPr>
          <a:xfrm>
            <a:off x="5791295" y="1063672"/>
            <a:ext cx="6052703" cy="1860282"/>
            <a:chOff x="5422605" y="1112109"/>
            <a:chExt cx="6052703" cy="1926474"/>
          </a:xfrm>
        </p:grpSpPr>
        <p:sp>
          <p:nvSpPr>
            <p:cNvPr id="12" name="Rectangle: Rounded Corners 11">
              <a:extLst>
                <a:ext uri="{FF2B5EF4-FFF2-40B4-BE49-F238E27FC236}">
                  <a16:creationId xmlns:a16="http://schemas.microsoft.com/office/drawing/2014/main" id="{5C118CB1-BC93-F679-1E0C-531D357D3C12}"/>
                </a:ext>
              </a:extLst>
            </p:cNvPr>
            <p:cNvSpPr/>
            <p:nvPr/>
          </p:nvSpPr>
          <p:spPr>
            <a:xfrm>
              <a:off x="5422605" y="1112109"/>
              <a:ext cx="6052703" cy="1926474"/>
            </a:xfrm>
            <a:prstGeom prst="roundRect">
              <a:avLst>
                <a:gd name="adj" fmla="val 8192"/>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US" sz="1800" b="1" i="1" dirty="0">
                  <a:cs typeface="Arial"/>
                </a:rPr>
                <a:t>Anaphora</a:t>
              </a:r>
              <a:r>
                <a:rPr lang="en-US" sz="1800" dirty="0">
                  <a:cs typeface="Arial"/>
                </a:rPr>
                <a:t> is the repetition of a phrase</a:t>
              </a:r>
              <a:r>
                <a:rPr lang="en-AU" sz="1800" dirty="0">
                  <a:cs typeface="Arial"/>
                </a:rPr>
                <a:t>. Barrett Browning repeats ‘I love thee’ 8 times in the</a:t>
              </a:r>
              <a:br>
                <a:rPr lang="en-AU" sz="1800" dirty="0">
                  <a:cs typeface="Arial"/>
                </a:rPr>
              </a:br>
              <a:r>
                <a:rPr lang="en-AU" sz="1800" dirty="0">
                  <a:cs typeface="Arial"/>
                </a:rPr>
                <a:t>poem with a response or reason why she loves her husband so much. </a:t>
              </a:r>
            </a:p>
            <a:p>
              <a:pPr>
                <a:lnSpc>
                  <a:spcPct val="110000"/>
                </a:lnSpc>
              </a:pPr>
              <a:r>
                <a:rPr lang="en-AU" sz="1800" b="1" dirty="0">
                  <a:cs typeface="Arial"/>
                </a:rPr>
                <a:t>Activity</a:t>
              </a:r>
              <a:r>
                <a:rPr lang="en-AU" sz="1800" dirty="0">
                  <a:cs typeface="Arial"/>
                </a:rPr>
                <a:t>:</a:t>
              </a:r>
              <a:r>
                <a:rPr lang="en-AU" sz="1800" b="1" dirty="0">
                  <a:cs typeface="Arial"/>
                </a:rPr>
                <a:t> </a:t>
              </a:r>
              <a:r>
                <a:rPr lang="en-AU" sz="1800" dirty="0">
                  <a:cs typeface="Arial"/>
                </a:rPr>
                <a:t>annotate them on your poem. </a:t>
              </a:r>
              <a:endParaRPr lang="en-US" sz="1800" dirty="0">
                <a:cs typeface="Arial"/>
              </a:endParaRPr>
            </a:p>
          </p:txBody>
        </p:sp>
        <p:pic>
          <p:nvPicPr>
            <p:cNvPr id="14" name="Graphic 13" descr="Information with solid fill">
              <a:extLst>
                <a:ext uri="{FF2B5EF4-FFF2-40B4-BE49-F238E27FC236}">
                  <a16:creationId xmlns:a16="http://schemas.microsoft.com/office/drawing/2014/main" id="{273438C4-30E5-F4B9-92E8-81A3D1CC40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2212" y="1174046"/>
              <a:ext cx="852278" cy="852277"/>
            </a:xfrm>
            <a:prstGeom prst="rect">
              <a:avLst/>
            </a:prstGeom>
          </p:spPr>
        </p:pic>
      </p:grpSp>
      <p:grpSp>
        <p:nvGrpSpPr>
          <p:cNvPr id="16" name="Group 15" descr="How does the repetition of ‘I love thee’ use assonance to create structure and melodic &#10;flow in the poem?&#10;How does the repetition make it seem as if her husband is everywhere, and how does this reflect the theme of her all-encompassing love?">
            <a:extLst>
              <a:ext uri="{FF2B5EF4-FFF2-40B4-BE49-F238E27FC236}">
                <a16:creationId xmlns:a16="http://schemas.microsoft.com/office/drawing/2014/main" id="{56BDE9A3-39DF-0FBE-A5E9-6E1879F8028F}"/>
              </a:ext>
            </a:extLst>
          </p:cNvPr>
          <p:cNvGrpSpPr/>
          <p:nvPr/>
        </p:nvGrpSpPr>
        <p:grpSpPr>
          <a:xfrm>
            <a:off x="5791295" y="3082024"/>
            <a:ext cx="6117647" cy="2836803"/>
            <a:chOff x="6305577" y="1058793"/>
            <a:chExt cx="6117647" cy="3176387"/>
          </a:xfrm>
        </p:grpSpPr>
        <p:sp>
          <p:nvSpPr>
            <p:cNvPr id="17" name="Rectangle: Rounded Corners 16">
              <a:extLst>
                <a:ext uri="{FF2B5EF4-FFF2-40B4-BE49-F238E27FC236}">
                  <a16:creationId xmlns:a16="http://schemas.microsoft.com/office/drawing/2014/main" id="{30F9FD49-C394-0950-4F97-B2E2805C1D80}"/>
                </a:ext>
              </a:extLst>
            </p:cNvPr>
            <p:cNvSpPr/>
            <p:nvPr/>
          </p:nvSpPr>
          <p:spPr>
            <a:xfrm>
              <a:off x="6305577" y="1058793"/>
              <a:ext cx="6117647" cy="3176387"/>
            </a:xfrm>
            <a:prstGeom prst="roundRect">
              <a:avLst>
                <a:gd name="adj" fmla="val 5552"/>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342900" indent="-342900">
                <a:lnSpc>
                  <a:spcPct val="110000"/>
                </a:lnSpc>
                <a:spcBef>
                  <a:spcPts val="600"/>
                </a:spcBef>
                <a:spcAft>
                  <a:spcPts val="600"/>
                </a:spcAft>
                <a:buFont typeface="Arial" panose="020B0604020202020204" pitchFamily="34" charset="0"/>
                <a:buChar char="•"/>
              </a:pPr>
              <a:r>
                <a:rPr lang="en-AU" sz="1800" dirty="0">
                  <a:cs typeface="Arial"/>
                </a:rPr>
                <a:t>How does the repetition of ‘I love thee’ use assonance to create structure and melodic </a:t>
              </a:r>
              <a:br>
                <a:rPr lang="en-AU" sz="1800" dirty="0">
                  <a:cs typeface="Arial"/>
                </a:rPr>
              </a:br>
              <a:r>
                <a:rPr lang="en-AU" sz="1800" dirty="0">
                  <a:cs typeface="Arial"/>
                </a:rPr>
                <a:t>flow in the poem?</a:t>
              </a:r>
            </a:p>
            <a:p>
              <a:pPr marL="342900" indent="-342900">
                <a:lnSpc>
                  <a:spcPct val="110000"/>
                </a:lnSpc>
                <a:spcBef>
                  <a:spcPts val="600"/>
                </a:spcBef>
                <a:spcAft>
                  <a:spcPts val="600"/>
                </a:spcAft>
                <a:buFont typeface="Arial" panose="020B0604020202020204" pitchFamily="34" charset="0"/>
                <a:buChar char="•"/>
              </a:pPr>
              <a:r>
                <a:rPr lang="en-AU" sz="1800" dirty="0">
                  <a:cs typeface="Arial"/>
                </a:rPr>
                <a:t>How does the repetition make it seem as if her husband is everywhere, and how does this reflect the theme of her all-encompassing love?</a:t>
              </a:r>
              <a:endParaRPr lang="en-AU" sz="1800" dirty="0"/>
            </a:p>
          </p:txBody>
        </p:sp>
        <p:pic>
          <p:nvPicPr>
            <p:cNvPr id="18" name="Graphic 17" descr="Badge Question Mark with solid fill">
              <a:extLst>
                <a:ext uri="{FF2B5EF4-FFF2-40B4-BE49-F238E27FC236}">
                  <a16:creationId xmlns:a16="http://schemas.microsoft.com/office/drawing/2014/main" id="{1CB96FE6-3810-7689-897C-C6A5CC991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84254" y="1120164"/>
              <a:ext cx="850102" cy="850103"/>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263486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Sound devices – consonance</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675766" cy="4879975"/>
          </a:xfrm>
        </p:spPr>
        <p:txBody>
          <a:bodyPr vert="horz" lIns="0" tIns="0" rIns="0" bIns="0" rtlCol="0" anchor="t">
            <a:noAutofit/>
          </a:bodyPr>
          <a:lstStyle/>
          <a:p>
            <a:pPr>
              <a:lnSpc>
                <a:spcPct val="100000"/>
              </a:lnSpc>
            </a:pPr>
            <a:r>
              <a:rPr lang="en-AU" sz="1800" dirty="0">
                <a:solidFill>
                  <a:schemeClr val="tx2"/>
                </a:solidFill>
                <a:latin typeface="+mn-lt"/>
                <a:cs typeface="Arial"/>
              </a:rPr>
              <a:t>I love thee</a:t>
            </a:r>
            <a:r>
              <a:rPr lang="en-AU" sz="1800" dirty="0">
                <a:latin typeface="+mn-lt"/>
                <a:cs typeface="Arial"/>
              </a:rPr>
              <a:t> with the passion put to use </a:t>
            </a:r>
          </a:p>
          <a:p>
            <a:pPr>
              <a:lnSpc>
                <a:spcPct val="100000"/>
              </a:lnSpc>
            </a:pPr>
            <a:r>
              <a:rPr lang="en-AU" sz="1800" dirty="0">
                <a:latin typeface="+mn-lt"/>
                <a:cs typeface="Arial"/>
              </a:rPr>
              <a:t>In my old griefs, and with my childhood’s fai</a:t>
            </a:r>
            <a:r>
              <a:rPr lang="en-AU" sz="1800" b="1" i="1" dirty="0">
                <a:latin typeface="+mn-lt"/>
                <a:cs typeface="Arial"/>
              </a:rPr>
              <a:t>th</a:t>
            </a:r>
            <a:r>
              <a:rPr lang="en-AU" sz="1800" dirty="0">
                <a:latin typeface="+mn-lt"/>
                <a:cs typeface="Arial"/>
              </a:rPr>
              <a:t>. </a:t>
            </a:r>
          </a:p>
          <a:p>
            <a:pPr>
              <a:lnSpc>
                <a:spcPct val="100000"/>
              </a:lnSpc>
            </a:pPr>
            <a:r>
              <a:rPr lang="en-AU" sz="1800" dirty="0">
                <a:solidFill>
                  <a:schemeClr val="tx2"/>
                </a:solidFill>
                <a:latin typeface="+mn-lt"/>
                <a:cs typeface="Arial"/>
              </a:rPr>
              <a:t>I love thee</a:t>
            </a:r>
            <a:r>
              <a:rPr lang="en-AU" sz="1800" dirty="0">
                <a:latin typeface="+mn-lt"/>
                <a:cs typeface="Arial"/>
              </a:rPr>
              <a:t> with a love I seemed to lose </a:t>
            </a:r>
          </a:p>
          <a:p>
            <a:pPr>
              <a:lnSpc>
                <a:spcPct val="100000"/>
              </a:lnSpc>
            </a:pPr>
            <a:r>
              <a:rPr lang="en-AU" sz="1800" dirty="0">
                <a:latin typeface="+mn-lt"/>
                <a:cs typeface="Arial"/>
              </a:rPr>
              <a:t>With my lost saints.</a:t>
            </a:r>
            <a:r>
              <a:rPr lang="en-AU" sz="1800" dirty="0">
                <a:solidFill>
                  <a:schemeClr val="tx2"/>
                </a:solidFill>
                <a:latin typeface="+mn-lt"/>
                <a:cs typeface="Arial"/>
              </a:rPr>
              <a:t> I love </a:t>
            </a:r>
            <a:r>
              <a:rPr lang="en-AU" sz="1800" b="1" i="1" dirty="0">
                <a:solidFill>
                  <a:schemeClr val="tx2"/>
                </a:solidFill>
                <a:latin typeface="+mn-lt"/>
                <a:cs typeface="Arial"/>
              </a:rPr>
              <a:t>th</a:t>
            </a:r>
            <a:r>
              <a:rPr lang="en-AU" sz="1800" dirty="0">
                <a:solidFill>
                  <a:schemeClr val="tx2"/>
                </a:solidFill>
                <a:latin typeface="+mn-lt"/>
                <a:cs typeface="Arial"/>
              </a:rPr>
              <a:t>ee</a:t>
            </a:r>
            <a:r>
              <a:rPr lang="en-AU" sz="1800" dirty="0">
                <a:latin typeface="+mn-lt"/>
                <a:cs typeface="Arial"/>
              </a:rPr>
              <a:t> with the brea</a:t>
            </a:r>
            <a:r>
              <a:rPr lang="en-AU" sz="1800" b="1" i="1" dirty="0">
                <a:latin typeface="+mn-lt"/>
                <a:cs typeface="Arial"/>
              </a:rPr>
              <a:t>th</a:t>
            </a:r>
            <a:r>
              <a:rPr lang="en-AU" sz="1800" dirty="0">
                <a:latin typeface="+mn-lt"/>
                <a:cs typeface="Arial"/>
              </a:rPr>
              <a:t>, </a:t>
            </a:r>
          </a:p>
          <a:p>
            <a:pPr>
              <a:lnSpc>
                <a:spcPct val="100000"/>
              </a:lnSpc>
            </a:pPr>
            <a:r>
              <a:rPr lang="en-AU" sz="1800" dirty="0">
                <a:latin typeface="+mn-lt"/>
                <a:cs typeface="Arial"/>
              </a:rPr>
              <a:t>Smiles, tears, of all my life; and, if God choose, </a:t>
            </a:r>
          </a:p>
          <a:p>
            <a:pPr>
              <a:lnSpc>
                <a:spcPct val="100000"/>
              </a:lnSpc>
            </a:pPr>
            <a:r>
              <a:rPr lang="en-AU" sz="1800" dirty="0">
                <a:latin typeface="+mn-lt"/>
                <a:cs typeface="Arial"/>
              </a:rPr>
              <a:t>I shall but</a:t>
            </a:r>
            <a:r>
              <a:rPr lang="en-AU" sz="1800" dirty="0">
                <a:solidFill>
                  <a:schemeClr val="tx2"/>
                </a:solidFill>
                <a:latin typeface="+mn-lt"/>
                <a:cs typeface="Arial"/>
              </a:rPr>
              <a:t> love thee</a:t>
            </a:r>
            <a:r>
              <a:rPr lang="en-AU" sz="1800" dirty="0">
                <a:latin typeface="+mn-lt"/>
                <a:cs typeface="Arial"/>
              </a:rPr>
              <a:t> better after dea</a:t>
            </a:r>
            <a:r>
              <a:rPr lang="en-AU" sz="1800" b="1" i="1" dirty="0">
                <a:latin typeface="+mn-lt"/>
                <a:cs typeface="Arial"/>
              </a:rPr>
              <a:t>th</a:t>
            </a:r>
            <a:r>
              <a:rPr lang="en-AU" sz="1800" dirty="0">
                <a:latin typeface="+mn-lt"/>
                <a:cs typeface="Arial"/>
              </a:rPr>
              <a:t>.</a:t>
            </a:r>
          </a:p>
        </p:txBody>
      </p:sp>
      <p:grpSp>
        <p:nvGrpSpPr>
          <p:cNvPr id="4" name="Group 3" descr="Consonance is the repetition of consonant sounds. The repetition of ‘thee’ and ‘th’ sounds is the most obvious within the poem; however, there are examples of consonance in every line of the poem. &#10;Activity: annotate them on your poem.">
            <a:extLst>
              <a:ext uri="{FF2B5EF4-FFF2-40B4-BE49-F238E27FC236}">
                <a16:creationId xmlns:a16="http://schemas.microsoft.com/office/drawing/2014/main" id="{FBB6A45E-81F1-55B1-15CE-8BE7EFF5E5EA}"/>
              </a:ext>
            </a:extLst>
          </p:cNvPr>
          <p:cNvGrpSpPr/>
          <p:nvPr/>
        </p:nvGrpSpPr>
        <p:grpSpPr>
          <a:xfrm>
            <a:off x="6260757" y="1111972"/>
            <a:ext cx="5228115" cy="2856386"/>
            <a:chOff x="6260757" y="1112107"/>
            <a:chExt cx="5214551" cy="2958019"/>
          </a:xfrm>
        </p:grpSpPr>
        <p:sp>
          <p:nvSpPr>
            <p:cNvPr id="5" name="Rectangle: Rounded Corners 4">
              <a:extLst>
                <a:ext uri="{FF2B5EF4-FFF2-40B4-BE49-F238E27FC236}">
                  <a16:creationId xmlns:a16="http://schemas.microsoft.com/office/drawing/2014/main" id="{864E3A72-7502-994E-3EDF-67C43573C13B}"/>
                </a:ext>
              </a:extLst>
            </p:cNvPr>
            <p:cNvSpPr/>
            <p:nvPr/>
          </p:nvSpPr>
          <p:spPr>
            <a:xfrm>
              <a:off x="6260757" y="1112107"/>
              <a:ext cx="5214551" cy="2958019"/>
            </a:xfrm>
            <a:prstGeom prst="roundRect">
              <a:avLst>
                <a:gd name="adj" fmla="val 3788"/>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US" sz="1800" b="1" i="1" dirty="0">
                  <a:cs typeface="Arial"/>
                </a:rPr>
                <a:t>Consonance</a:t>
              </a:r>
              <a:r>
                <a:rPr lang="en-US" sz="1800" dirty="0">
                  <a:cs typeface="Arial"/>
                </a:rPr>
                <a:t> is the repetition of consonant sounds</a:t>
              </a:r>
              <a:r>
                <a:rPr lang="en-AU" sz="1800" dirty="0">
                  <a:cs typeface="Arial"/>
                </a:rPr>
                <a:t>. The repetition of ‘thee’ and ‘</a:t>
              </a:r>
              <a:r>
                <a:rPr lang="en-AU" sz="1800" dirty="0" err="1">
                  <a:cs typeface="Arial"/>
                </a:rPr>
                <a:t>th</a:t>
              </a:r>
              <a:r>
                <a:rPr lang="en-AU" sz="1800" dirty="0">
                  <a:cs typeface="Arial"/>
                </a:rPr>
                <a:t>’ sounds is the most obvious within the poem; however, there are examples of consonance in every line of the poem. </a:t>
              </a:r>
            </a:p>
            <a:p>
              <a:pPr>
                <a:lnSpc>
                  <a:spcPct val="110000"/>
                </a:lnSpc>
              </a:pPr>
              <a:r>
                <a:rPr lang="en-AU" sz="1800" b="1" dirty="0">
                  <a:cs typeface="Arial"/>
                </a:rPr>
                <a:t>Activity</a:t>
              </a:r>
              <a:r>
                <a:rPr lang="en-AU" sz="1800" dirty="0">
                  <a:cs typeface="Arial"/>
                </a:rPr>
                <a:t>: annotate them on your poem. </a:t>
              </a:r>
              <a:endParaRPr lang="en-US" sz="1800" dirty="0">
                <a:cs typeface="Arial"/>
              </a:endParaRPr>
            </a:p>
          </p:txBody>
        </p:sp>
        <p:pic>
          <p:nvPicPr>
            <p:cNvPr id="7" name="Graphic 6" descr="Information with solid fill">
              <a:extLst>
                <a:ext uri="{FF2B5EF4-FFF2-40B4-BE49-F238E27FC236}">
                  <a16:creationId xmlns:a16="http://schemas.microsoft.com/office/drawing/2014/main" id="{26180C38-A295-97FF-3D6C-6F96DED7F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5088" y="1197541"/>
              <a:ext cx="737399" cy="737398"/>
            </a:xfrm>
            <a:prstGeom prst="rect">
              <a:avLst/>
            </a:prstGeom>
          </p:spPr>
        </p:pic>
      </p:grpSp>
      <p:grpSp>
        <p:nvGrpSpPr>
          <p:cNvPr id="10" name="Group 9" descr="How does the repeated use of consonance contribute to the poem’s songlike quality?">
            <a:extLst>
              <a:ext uri="{FF2B5EF4-FFF2-40B4-BE49-F238E27FC236}">
                <a16:creationId xmlns:a16="http://schemas.microsoft.com/office/drawing/2014/main" id="{9E2E41A2-E1CA-934A-E5AB-4A684110FBB5}"/>
              </a:ext>
            </a:extLst>
          </p:cNvPr>
          <p:cNvGrpSpPr/>
          <p:nvPr/>
        </p:nvGrpSpPr>
        <p:grpSpPr>
          <a:xfrm>
            <a:off x="6269449" y="4050857"/>
            <a:ext cx="5214551" cy="1148249"/>
            <a:chOff x="6260204" y="2562988"/>
            <a:chExt cx="5214551" cy="1148249"/>
          </a:xfrm>
        </p:grpSpPr>
        <p:sp>
          <p:nvSpPr>
            <p:cNvPr id="12" name="Rectangle: Rounded Corners 11">
              <a:extLst>
                <a:ext uri="{FF2B5EF4-FFF2-40B4-BE49-F238E27FC236}">
                  <a16:creationId xmlns:a16="http://schemas.microsoft.com/office/drawing/2014/main" id="{4CBB7C27-B277-E845-9894-E12E829966EE}"/>
                </a:ext>
              </a:extLst>
            </p:cNvPr>
            <p:cNvSpPr/>
            <p:nvPr/>
          </p:nvSpPr>
          <p:spPr>
            <a:xfrm>
              <a:off x="6260204" y="2562988"/>
              <a:ext cx="5214551" cy="1148249"/>
            </a:xfrm>
            <a:prstGeom prst="roundRect">
              <a:avLst>
                <a:gd name="adj" fmla="val 7514"/>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marL="342900" indent="-342900">
                <a:lnSpc>
                  <a:spcPct val="110000"/>
                </a:lnSpc>
                <a:buFont typeface="Arial" panose="020B0604020202020204" pitchFamily="34" charset="0"/>
                <a:buChar char="•"/>
              </a:pPr>
              <a:r>
                <a:rPr lang="en-AU" sz="1800" dirty="0">
                  <a:cs typeface="Arial"/>
                </a:rPr>
                <a:t>How does the repeated use of consonance contribute to the poem’s songlike quality?</a:t>
              </a:r>
              <a:endParaRPr lang="en-AU" sz="1800" dirty="0"/>
            </a:p>
          </p:txBody>
        </p:sp>
        <p:pic>
          <p:nvPicPr>
            <p:cNvPr id="18" name="Graphic 17" descr="Badge Question Mark with solid fill">
              <a:extLst>
                <a:ext uri="{FF2B5EF4-FFF2-40B4-BE49-F238E27FC236}">
                  <a16:creationId xmlns:a16="http://schemas.microsoft.com/office/drawing/2014/main" id="{653CBD8E-41BB-6FC2-A4E6-7FC75F3E19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60972" y="2621824"/>
              <a:ext cx="762218" cy="762218"/>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41953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Sound devices – rhythm</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How Do I Love Thee? (Sonnet 43)</a:t>
            </a:r>
            <a:endParaRPr lang="en-AU" dirty="0">
              <a:latin typeface="+mj-lt"/>
            </a:endParaRP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4905320" cy="2473855"/>
          </a:xfrm>
        </p:spPr>
        <p:txBody>
          <a:bodyPr vert="horz" lIns="0" tIns="0" rIns="0" bIns="0" rtlCol="0" anchor="t">
            <a:noAutofit/>
          </a:bodyPr>
          <a:lstStyle/>
          <a:p>
            <a:pPr>
              <a:lnSpc>
                <a:spcPct val="100000"/>
              </a:lnSpc>
            </a:pPr>
            <a:r>
              <a:rPr lang="en-AU" sz="1800" dirty="0">
                <a:solidFill>
                  <a:schemeClr val="tx2"/>
                </a:solidFill>
                <a:latin typeface="+mn-lt"/>
                <a:cs typeface="Arial"/>
              </a:rPr>
              <a:t>I love thee</a:t>
            </a:r>
            <a:r>
              <a:rPr lang="en-AU" sz="1800" dirty="0">
                <a:latin typeface="+mn-lt"/>
                <a:cs typeface="Arial"/>
              </a:rPr>
              <a:t> with the passion put to use </a:t>
            </a:r>
          </a:p>
          <a:p>
            <a:pPr>
              <a:lnSpc>
                <a:spcPct val="100000"/>
              </a:lnSpc>
            </a:pPr>
            <a:r>
              <a:rPr lang="en-AU" sz="1800" dirty="0">
                <a:latin typeface="+mn-lt"/>
                <a:cs typeface="Arial"/>
              </a:rPr>
              <a:t>In my old griefs, and with my childhood’s faith. </a:t>
            </a:r>
          </a:p>
          <a:p>
            <a:pPr>
              <a:lnSpc>
                <a:spcPct val="100000"/>
              </a:lnSpc>
            </a:pPr>
            <a:r>
              <a:rPr lang="en-AU" sz="1800" dirty="0">
                <a:solidFill>
                  <a:schemeClr val="tx2"/>
                </a:solidFill>
                <a:latin typeface="+mn-lt"/>
                <a:cs typeface="Arial"/>
              </a:rPr>
              <a:t>I love thee</a:t>
            </a:r>
            <a:r>
              <a:rPr lang="en-AU" sz="1800" dirty="0">
                <a:latin typeface="+mn-lt"/>
                <a:cs typeface="Arial"/>
              </a:rPr>
              <a:t> with a love I seemed to lose </a:t>
            </a:r>
          </a:p>
          <a:p>
            <a:pPr>
              <a:lnSpc>
                <a:spcPct val="100000"/>
              </a:lnSpc>
            </a:pPr>
            <a:r>
              <a:rPr lang="en-AU" sz="1800" dirty="0">
                <a:latin typeface="+mn-lt"/>
                <a:cs typeface="Arial"/>
              </a:rPr>
              <a:t>With my lost saints.</a:t>
            </a:r>
            <a:r>
              <a:rPr lang="en-AU" sz="1800" dirty="0">
                <a:solidFill>
                  <a:schemeClr val="tx2"/>
                </a:solidFill>
                <a:latin typeface="+mn-lt"/>
                <a:cs typeface="Arial"/>
              </a:rPr>
              <a:t> I love thee</a:t>
            </a:r>
            <a:r>
              <a:rPr lang="en-AU" sz="1800" dirty="0">
                <a:latin typeface="+mn-lt"/>
                <a:cs typeface="Arial"/>
              </a:rPr>
              <a:t> with the breath, </a:t>
            </a:r>
          </a:p>
          <a:p>
            <a:pPr>
              <a:lnSpc>
                <a:spcPct val="100000"/>
              </a:lnSpc>
            </a:pPr>
            <a:r>
              <a:rPr lang="en-AU" sz="1800" dirty="0">
                <a:latin typeface="+mn-lt"/>
                <a:cs typeface="Arial"/>
              </a:rPr>
              <a:t>Smiles, tears, of all my life; and, if God choose, </a:t>
            </a:r>
          </a:p>
          <a:p>
            <a:pPr>
              <a:lnSpc>
                <a:spcPct val="100000"/>
              </a:lnSpc>
            </a:pPr>
            <a:r>
              <a:rPr lang="en-AU" sz="1800" dirty="0">
                <a:latin typeface="+mn-lt"/>
                <a:cs typeface="Arial"/>
              </a:rPr>
              <a:t>I shall but</a:t>
            </a:r>
            <a:r>
              <a:rPr lang="en-AU" sz="1800" dirty="0">
                <a:solidFill>
                  <a:schemeClr val="tx2"/>
                </a:solidFill>
                <a:latin typeface="+mn-lt"/>
                <a:cs typeface="Arial"/>
              </a:rPr>
              <a:t> love thee</a:t>
            </a:r>
            <a:r>
              <a:rPr lang="en-AU" sz="1800" dirty="0">
                <a:latin typeface="+mn-lt"/>
                <a:cs typeface="Arial"/>
              </a:rPr>
              <a:t> better after death.</a:t>
            </a:r>
          </a:p>
        </p:txBody>
      </p:sp>
      <p:grpSp>
        <p:nvGrpSpPr>
          <p:cNvPr id="10" name="Group 9" descr="Activity: Annotate the end-stopped lines on your copy of the poem.&#10;&#10;How do these devices work to support the creation of rhythm in the poem?">
            <a:extLst>
              <a:ext uri="{FF2B5EF4-FFF2-40B4-BE49-F238E27FC236}">
                <a16:creationId xmlns:a16="http://schemas.microsoft.com/office/drawing/2014/main" id="{147D0140-56F8-6B78-5291-1B854E009667}"/>
              </a:ext>
            </a:extLst>
          </p:cNvPr>
          <p:cNvGrpSpPr/>
          <p:nvPr/>
        </p:nvGrpSpPr>
        <p:grpSpPr>
          <a:xfrm>
            <a:off x="235904" y="4119513"/>
            <a:ext cx="5214551" cy="2130458"/>
            <a:chOff x="6132613" y="2078267"/>
            <a:chExt cx="5214551" cy="1755967"/>
          </a:xfrm>
        </p:grpSpPr>
        <p:sp>
          <p:nvSpPr>
            <p:cNvPr id="12" name="Rectangle: Rounded Corners 11">
              <a:extLst>
                <a:ext uri="{FF2B5EF4-FFF2-40B4-BE49-F238E27FC236}">
                  <a16:creationId xmlns:a16="http://schemas.microsoft.com/office/drawing/2014/main" id="{D2BE1CF6-DF13-B7F5-AB8F-CE90B073EEE4}"/>
                </a:ext>
              </a:extLst>
            </p:cNvPr>
            <p:cNvSpPr/>
            <p:nvPr/>
          </p:nvSpPr>
          <p:spPr>
            <a:xfrm>
              <a:off x="6132613" y="2078267"/>
              <a:ext cx="5214551" cy="1755967"/>
            </a:xfrm>
            <a:prstGeom prst="roundRect">
              <a:avLst>
                <a:gd name="adj" fmla="val 6800"/>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dirty="0">
                  <a:cs typeface="Arial"/>
                </a:rPr>
                <a:t>Activity</a:t>
              </a:r>
              <a:r>
                <a:rPr lang="en-AU" sz="1800" dirty="0">
                  <a:cs typeface="Arial"/>
                </a:rPr>
                <a:t>: Annotate the end-stopped lines on your copy of the poem.</a:t>
              </a:r>
            </a:p>
            <a:p>
              <a:pPr>
                <a:lnSpc>
                  <a:spcPct val="110000"/>
                </a:lnSpc>
              </a:pPr>
              <a:endParaRPr lang="en-AU" sz="1800" dirty="0"/>
            </a:p>
            <a:p>
              <a:pPr>
                <a:lnSpc>
                  <a:spcPct val="110000"/>
                </a:lnSpc>
              </a:pPr>
              <a:r>
                <a:rPr lang="en-AU" sz="1800" dirty="0"/>
                <a:t>How do these devices work to support the creation of rhythm in the poem?</a:t>
              </a:r>
            </a:p>
          </p:txBody>
        </p:sp>
        <p:pic>
          <p:nvPicPr>
            <p:cNvPr id="18" name="Graphic 17" descr="Badge Question Mark with solid fill">
              <a:extLst>
                <a:ext uri="{FF2B5EF4-FFF2-40B4-BE49-F238E27FC236}">
                  <a16:creationId xmlns:a16="http://schemas.microsoft.com/office/drawing/2014/main" id="{CB55A1F7-4136-C49A-3045-D68EB4722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6842" y="2082100"/>
              <a:ext cx="708773" cy="617749"/>
            </a:xfrm>
            <a:prstGeom prst="rect">
              <a:avLst/>
            </a:prstGeom>
          </p:spPr>
        </p:pic>
      </p:grpSp>
      <p:grpSp>
        <p:nvGrpSpPr>
          <p:cNvPr id="4" name="Group 3" descr="End-stopped lines with commas, semi-colons, or full stops enhance the rhythm, making the poem easier to follow and creating a conversational tone as the speaker answers in deliberate, short sentences.">
            <a:extLst>
              <a:ext uri="{FF2B5EF4-FFF2-40B4-BE49-F238E27FC236}">
                <a16:creationId xmlns:a16="http://schemas.microsoft.com/office/drawing/2014/main" id="{479CD5EA-C439-3E0D-70BF-1B4D96A1E22B}"/>
              </a:ext>
            </a:extLst>
          </p:cNvPr>
          <p:cNvGrpSpPr/>
          <p:nvPr/>
        </p:nvGrpSpPr>
        <p:grpSpPr>
          <a:xfrm>
            <a:off x="5589276" y="905602"/>
            <a:ext cx="6254722" cy="1961032"/>
            <a:chOff x="5220587" y="903087"/>
            <a:chExt cx="6254722" cy="2030808"/>
          </a:xfrm>
        </p:grpSpPr>
        <p:sp>
          <p:nvSpPr>
            <p:cNvPr id="5" name="Rectangle: Rounded Corners 4">
              <a:extLst>
                <a:ext uri="{FF2B5EF4-FFF2-40B4-BE49-F238E27FC236}">
                  <a16:creationId xmlns:a16="http://schemas.microsoft.com/office/drawing/2014/main" id="{79F81432-EE19-1ED0-2F62-455AF60E9B9B}"/>
                </a:ext>
              </a:extLst>
            </p:cNvPr>
            <p:cNvSpPr/>
            <p:nvPr/>
          </p:nvSpPr>
          <p:spPr>
            <a:xfrm>
              <a:off x="5220587" y="903087"/>
              <a:ext cx="6254722" cy="2030808"/>
            </a:xfrm>
            <a:prstGeom prst="roundRect">
              <a:avLst>
                <a:gd name="adj" fmla="val 8092"/>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i="1" dirty="0">
                  <a:cs typeface="Arial"/>
                </a:rPr>
                <a:t>End-stopped lines</a:t>
              </a:r>
              <a:r>
                <a:rPr lang="en-AU" sz="1800" i="1" dirty="0">
                  <a:cs typeface="Arial"/>
                </a:rPr>
                <a:t> </a:t>
              </a:r>
              <a:r>
                <a:rPr lang="en-AU" sz="1800" dirty="0">
                  <a:cs typeface="Arial"/>
                </a:rPr>
                <a:t>with commas, semi-colons, or full stops enhance the rhythm, making the poem easier to follow and creating a conversational tone as the speaker answers in deliberate, short sentences. </a:t>
              </a:r>
            </a:p>
          </p:txBody>
        </p:sp>
        <p:pic>
          <p:nvPicPr>
            <p:cNvPr id="7" name="Graphic 6" descr="Information with solid fill">
              <a:extLst>
                <a:ext uri="{FF2B5EF4-FFF2-40B4-BE49-F238E27FC236}">
                  <a16:creationId xmlns:a16="http://schemas.microsoft.com/office/drawing/2014/main" id="{246ABC6E-054D-E1B5-EE3F-95767D00AD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55312" y="974974"/>
              <a:ext cx="709860" cy="709860"/>
            </a:xfrm>
            <a:prstGeom prst="rect">
              <a:avLst/>
            </a:prstGeom>
          </p:spPr>
        </p:pic>
      </p:grpSp>
      <p:grpSp>
        <p:nvGrpSpPr>
          <p:cNvPr id="9" name="Group 8" descr="Enjambment reflects the speaker's overflowing emotions and mirror the ‘depth’ and ‘breadth’ of her love by breaking free from the constraints of end-stops.">
            <a:extLst>
              <a:ext uri="{FF2B5EF4-FFF2-40B4-BE49-F238E27FC236}">
                <a16:creationId xmlns:a16="http://schemas.microsoft.com/office/drawing/2014/main" id="{7980B3EF-E546-FF64-F3A5-BCFD51C3DBB1}"/>
              </a:ext>
            </a:extLst>
          </p:cNvPr>
          <p:cNvGrpSpPr/>
          <p:nvPr/>
        </p:nvGrpSpPr>
        <p:grpSpPr>
          <a:xfrm>
            <a:off x="5601638" y="3200522"/>
            <a:ext cx="6242360" cy="1453028"/>
            <a:chOff x="5592946" y="1569097"/>
            <a:chExt cx="6242360" cy="1444992"/>
          </a:xfrm>
        </p:grpSpPr>
        <p:sp>
          <p:nvSpPr>
            <p:cNvPr id="11" name="Rectangle: Rounded Corners 10">
              <a:extLst>
                <a:ext uri="{FF2B5EF4-FFF2-40B4-BE49-F238E27FC236}">
                  <a16:creationId xmlns:a16="http://schemas.microsoft.com/office/drawing/2014/main" id="{E026FEB4-C99D-292A-5BAA-760ECC2A0643}"/>
                </a:ext>
              </a:extLst>
            </p:cNvPr>
            <p:cNvSpPr/>
            <p:nvPr/>
          </p:nvSpPr>
          <p:spPr>
            <a:xfrm>
              <a:off x="5592946" y="1569097"/>
              <a:ext cx="6242360" cy="1444992"/>
            </a:xfrm>
            <a:prstGeom prst="roundRect">
              <a:avLst>
                <a:gd name="adj" fmla="val 11604"/>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b="1" i="1" dirty="0">
                  <a:cs typeface="Arial"/>
                </a:rPr>
                <a:t>Enjambment </a:t>
              </a:r>
              <a:r>
                <a:rPr lang="en-AU" sz="1800" dirty="0">
                  <a:cs typeface="Arial"/>
                </a:rPr>
                <a:t>reflects the speaker's overflowing emotions and mirror the ‘depth’ and ‘breadth’ of her love by breaking free from the constraints of end-stops.</a:t>
              </a:r>
              <a:endParaRPr lang="en-AU" sz="1800" dirty="0"/>
            </a:p>
          </p:txBody>
        </p:sp>
        <p:pic>
          <p:nvPicPr>
            <p:cNvPr id="13" name="Graphic 12" descr="Information with solid fill">
              <a:extLst>
                <a:ext uri="{FF2B5EF4-FFF2-40B4-BE49-F238E27FC236}">
                  <a16:creationId xmlns:a16="http://schemas.microsoft.com/office/drawing/2014/main" id="{5E82CB38-595D-952E-F4A1-F3BC0ED866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38535" y="1590174"/>
              <a:ext cx="745009" cy="745009"/>
            </a:xfrm>
            <a:prstGeom prst="rect">
              <a:avLst/>
            </a:prstGeom>
          </p:spPr>
        </p:pic>
      </p:grpSp>
      <p:grpSp>
        <p:nvGrpSpPr>
          <p:cNvPr id="16" name="Group 15" descr="The poem is a Petrarchan sonnet and written in iambic pentameter. It is a metrically-regulated poem that resembles a song.">
            <a:extLst>
              <a:ext uri="{FF2B5EF4-FFF2-40B4-BE49-F238E27FC236}">
                <a16:creationId xmlns:a16="http://schemas.microsoft.com/office/drawing/2014/main" id="{4EDFFE14-43AC-8241-8ED5-F8C4F68329BF}"/>
              </a:ext>
            </a:extLst>
          </p:cNvPr>
          <p:cNvGrpSpPr/>
          <p:nvPr/>
        </p:nvGrpSpPr>
        <p:grpSpPr>
          <a:xfrm>
            <a:off x="5601638" y="4987438"/>
            <a:ext cx="6242360" cy="1247178"/>
            <a:chOff x="5580584" y="1694869"/>
            <a:chExt cx="6242360" cy="1066226"/>
          </a:xfrm>
        </p:grpSpPr>
        <p:sp>
          <p:nvSpPr>
            <p:cNvPr id="20" name="Rectangle: Rounded Corners 19">
              <a:extLst>
                <a:ext uri="{FF2B5EF4-FFF2-40B4-BE49-F238E27FC236}">
                  <a16:creationId xmlns:a16="http://schemas.microsoft.com/office/drawing/2014/main" id="{02D29032-0F8D-413B-1A55-E3484833E033}"/>
                </a:ext>
              </a:extLst>
            </p:cNvPr>
            <p:cNvSpPr/>
            <p:nvPr/>
          </p:nvSpPr>
          <p:spPr>
            <a:xfrm>
              <a:off x="5580584" y="1694869"/>
              <a:ext cx="6242360" cy="1066226"/>
            </a:xfrm>
            <a:prstGeom prst="roundRect">
              <a:avLst>
                <a:gd name="adj" fmla="val 12453"/>
              </a:avLst>
            </a:prstGeom>
            <a:solidFill>
              <a:schemeClr val="accent1"/>
            </a:solidFill>
          </p:spPr>
          <p:style>
            <a:lnRef idx="2">
              <a:schemeClr val="accent6">
                <a:shade val="15000"/>
              </a:schemeClr>
            </a:lnRef>
            <a:fillRef idx="1">
              <a:schemeClr val="accent6"/>
            </a:fillRef>
            <a:effectRef idx="0">
              <a:schemeClr val="accent6"/>
            </a:effectRef>
            <a:fontRef idx="minor">
              <a:schemeClr val="lt1"/>
            </a:fontRef>
          </p:style>
          <p:txBody>
            <a:bodyPr rIns="756000" rtlCol="0" anchor="ctr"/>
            <a:lstStyle/>
            <a:p>
              <a:pPr>
                <a:lnSpc>
                  <a:spcPct val="110000"/>
                </a:lnSpc>
              </a:pPr>
              <a:r>
                <a:rPr lang="en-AU" sz="1800" dirty="0">
                  <a:solidFill>
                    <a:schemeClr val="bg1"/>
                  </a:solidFill>
                  <a:cs typeface="Arial"/>
                </a:rPr>
                <a:t>The poem is a Petrarchan sonnet and written in </a:t>
              </a:r>
              <a:r>
                <a:rPr lang="en-AU" sz="1800" b="1" i="1" dirty="0">
                  <a:solidFill>
                    <a:schemeClr val="bg1"/>
                  </a:solidFill>
                  <a:cs typeface="Arial"/>
                </a:rPr>
                <a:t>i</a:t>
              </a:r>
              <a:r>
                <a:rPr lang="en-AU" sz="1800" b="1" i="1" dirty="0">
                  <a:cs typeface="Arial"/>
                </a:rPr>
                <a:t>ambic pentameter</a:t>
              </a:r>
              <a:r>
                <a:rPr lang="en-AU" sz="1800" dirty="0">
                  <a:cs typeface="Arial"/>
                </a:rPr>
                <a:t>. </a:t>
              </a:r>
              <a:r>
                <a:rPr lang="en-AU" sz="1800" dirty="0">
                  <a:solidFill>
                    <a:schemeClr val="bg1"/>
                  </a:solidFill>
                  <a:cs typeface="Arial"/>
                </a:rPr>
                <a:t>It is a </a:t>
              </a:r>
              <a:r>
                <a:rPr lang="en-AU" sz="1800" b="1" i="1" dirty="0">
                  <a:solidFill>
                    <a:schemeClr val="bg1"/>
                  </a:solidFill>
                  <a:cs typeface="Arial"/>
                </a:rPr>
                <a:t>metrically-regulated</a:t>
              </a:r>
              <a:r>
                <a:rPr lang="en-AU" sz="1800" b="1" dirty="0">
                  <a:solidFill>
                    <a:schemeClr val="bg1"/>
                  </a:solidFill>
                  <a:cs typeface="Arial"/>
                </a:rPr>
                <a:t> </a:t>
              </a:r>
              <a:r>
                <a:rPr lang="en-AU" sz="1800" dirty="0">
                  <a:solidFill>
                    <a:schemeClr val="bg1"/>
                  </a:solidFill>
                  <a:cs typeface="Arial"/>
                </a:rPr>
                <a:t>poem that resembles a song.</a:t>
              </a:r>
              <a:endParaRPr lang="en-AU" sz="1800" dirty="0">
                <a:solidFill>
                  <a:schemeClr val="bg1"/>
                </a:solidFill>
              </a:endParaRPr>
            </a:p>
          </p:txBody>
        </p:sp>
        <p:pic>
          <p:nvPicPr>
            <p:cNvPr id="21" name="Graphic 20" descr="Information with solid fill">
              <a:extLst>
                <a:ext uri="{FF2B5EF4-FFF2-40B4-BE49-F238E27FC236}">
                  <a16:creationId xmlns:a16="http://schemas.microsoft.com/office/drawing/2014/main" id="{9F8D7430-20CE-EDDC-4961-53219E9B05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6174" y="1694869"/>
              <a:ext cx="745009" cy="611417"/>
            </a:xfrm>
            <a:prstGeom prst="rect">
              <a:avLst/>
            </a:prstGeom>
          </p:spPr>
        </p:pic>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4623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66112"/>
            <a:ext cx="11042291" cy="3131887"/>
          </a:xfrm>
        </p:spPr>
        <p:txBody>
          <a:bodyPr/>
          <a:lstStyle/>
          <a:p>
            <a:pPr>
              <a:lnSpc>
                <a:spcPct val="100000"/>
              </a:lnSpc>
              <a:spcAft>
                <a:spcPts val="600"/>
              </a:spcAft>
            </a:pPr>
            <a:r>
              <a:rPr lang="en-AU" sz="1100" dirty="0">
                <a:latin typeface="+mn-lt"/>
              </a:rPr>
              <a:t>English K-10 © Syllabus NSW Education Standards Authority (NESA) for and on behalf of the Crown in right of the State of New South Wales, 2022.</a:t>
            </a:r>
          </a:p>
          <a:p>
            <a:pPr>
              <a:lnSpc>
                <a:spcPct val="100000"/>
              </a:lnSpc>
              <a:spcAft>
                <a:spcPts val="600"/>
              </a:spcAft>
            </a:pPr>
            <a:r>
              <a:rPr lang="en-AU" sz="1100" dirty="0">
                <a:latin typeface="+mn-lt"/>
              </a:rPr>
              <a:t>Australian Education Research Organisation (AERO) (2024a) </a:t>
            </a:r>
            <a:r>
              <a:rPr lang="en-AU" sz="1100" dirty="0">
                <a:latin typeface="+mn-lt"/>
                <a:hlinkClick r:id="rId6"/>
              </a:rPr>
              <a:t>Explain learning objectives</a:t>
            </a:r>
            <a:r>
              <a:rPr lang="en-AU" sz="1100" dirty="0">
                <a:latin typeface="+mn-lt"/>
              </a:rPr>
              <a:t>, AERO, accessed 16 April 2024.</a:t>
            </a:r>
          </a:p>
          <a:p>
            <a:pPr>
              <a:lnSpc>
                <a:spcPct val="100000"/>
              </a:lnSpc>
              <a:spcAft>
                <a:spcPts val="600"/>
              </a:spcAft>
            </a:pPr>
            <a:r>
              <a:rPr lang="en-AU" sz="1100" dirty="0">
                <a:latin typeface="+mn-lt"/>
              </a:rPr>
              <a:t>AERO (Australian Education Research Organisation) (2024b) </a:t>
            </a:r>
            <a:r>
              <a:rPr lang="en-AU" sz="1100" dirty="0">
                <a:latin typeface="+mn-lt"/>
                <a:hlinkClick r:id="rId7"/>
              </a:rPr>
              <a:t>Why explicit instruction works</a:t>
            </a:r>
            <a:r>
              <a:rPr lang="en-AU" sz="1100" dirty="0">
                <a:latin typeface="+mn-lt"/>
              </a:rPr>
              <a:t>, AERO website, accessed 16 April 2024.</a:t>
            </a:r>
          </a:p>
          <a:p>
            <a:pPr>
              <a:lnSpc>
                <a:spcPct val="100000"/>
              </a:lnSpc>
              <a:spcAft>
                <a:spcPts val="600"/>
              </a:spcAft>
            </a:pPr>
            <a:r>
              <a:rPr lang="en-AU" sz="1100" dirty="0">
                <a:latin typeface="+mn-lt"/>
              </a:rPr>
              <a:t>Black P and Wiliam D (2018) ‘</a:t>
            </a:r>
            <a:r>
              <a:rPr lang="en-AU" sz="1100" dirty="0">
                <a:latin typeface="+mn-lt"/>
                <a:hlinkClick r:id="rId8"/>
              </a:rPr>
              <a:t>Classroom assessment and pedagogy</a:t>
            </a:r>
            <a:r>
              <a:rPr lang="en-AU" sz="1100" dirty="0">
                <a:latin typeface="+mn-lt"/>
              </a:rPr>
              <a:t>’, Assessment in Education Principles Policy and Practice, 25(1):1–25.</a:t>
            </a:r>
          </a:p>
          <a:p>
            <a:pPr>
              <a:lnSpc>
                <a:spcPct val="100000"/>
              </a:lnSpc>
              <a:spcAft>
                <a:spcPts val="600"/>
              </a:spcAft>
            </a:pPr>
            <a:r>
              <a:rPr lang="en-AU" sz="1100" dirty="0">
                <a:latin typeface="+mn-lt"/>
              </a:rPr>
              <a:t>CESE (Centre for Education Statistics and Evaluation) (2017) </a:t>
            </a:r>
            <a:r>
              <a:rPr lang="en-AU" sz="1100" dirty="0">
                <a:latin typeface="+mn-lt"/>
                <a:hlinkClick r:id="rId9"/>
              </a:rPr>
              <a:t>Cognitive load theory: Research that teachers really need to understand</a:t>
            </a:r>
            <a:r>
              <a:rPr lang="en-AU" sz="1100" dirty="0">
                <a:latin typeface="+mn-lt"/>
              </a:rPr>
              <a:t>, NSW Department of Education, accessed 16 April 2024.</a:t>
            </a:r>
          </a:p>
          <a:p>
            <a:pPr>
              <a:lnSpc>
                <a:spcPct val="100000"/>
              </a:lnSpc>
              <a:spcAft>
                <a:spcPts val="600"/>
              </a:spcAft>
            </a:pPr>
            <a:r>
              <a:rPr lang="en-AU" sz="1100" dirty="0">
                <a:latin typeface="+mn-lt"/>
              </a:rPr>
              <a:t>Clarke S (2014) Outstanding formative assessment: culture and practice, Hodder Education, Great Britain.</a:t>
            </a:r>
          </a:p>
          <a:p>
            <a:pPr>
              <a:lnSpc>
                <a:spcPct val="100000"/>
              </a:lnSpc>
              <a:spcAft>
                <a:spcPts val="600"/>
              </a:spcAft>
            </a:pPr>
            <a:r>
              <a:rPr lang="en-AU" sz="1100" dirty="0">
                <a:latin typeface="+mn-lt"/>
              </a:rPr>
              <a:t>Clarke S, Timperley H, Hattie J (2003) Unlocking formative assessment: Practical strategies for enhancing students’ learning in the primary and intermediate classroom, Hodder Moa Beckett, Auckland NZ, 2003.</a:t>
            </a:r>
          </a:p>
          <a:p>
            <a:pPr>
              <a:lnSpc>
                <a:spcPct val="100000"/>
              </a:lnSpc>
              <a:spcAft>
                <a:spcPts val="600"/>
              </a:spcAft>
            </a:pPr>
            <a:r>
              <a:rPr lang="en-AU" sz="1100" dirty="0">
                <a:latin typeface="+mn-lt"/>
              </a:rPr>
              <a:t>Griffin P (2018) Assessment for teaching, Cambridge University Press. </a:t>
            </a:r>
          </a:p>
          <a:p>
            <a:pPr>
              <a:lnSpc>
                <a:spcPct val="100000"/>
              </a:lnSpc>
              <a:spcAft>
                <a:spcPts val="600"/>
              </a:spcAft>
            </a:pPr>
            <a:r>
              <a:rPr lang="en-AU" sz="1100" dirty="0">
                <a:latin typeface="+mn-lt"/>
              </a:rPr>
              <a:t>State of New South Wales (Department of Education) (2024.) </a:t>
            </a:r>
            <a:r>
              <a:rPr lang="en-AU" sz="1100" dirty="0">
                <a:latin typeface="+mn-lt"/>
                <a:hlinkClick r:id="rId10"/>
              </a:rPr>
              <a:t>Explicit teaching strategies</a:t>
            </a:r>
            <a:r>
              <a:rPr lang="en-AU" sz="1100" dirty="0">
                <a:latin typeface="+mn-lt"/>
              </a:rPr>
              <a:t>, NSW Department of Education website, accessed 5 April 2024. </a:t>
            </a:r>
          </a:p>
          <a:p>
            <a:pPr>
              <a:lnSpc>
                <a:spcPct val="100000"/>
              </a:lnSpc>
              <a:spcAft>
                <a:spcPts val="600"/>
              </a:spcAft>
            </a:pPr>
            <a:r>
              <a:rPr lang="en-AU" sz="1100" dirty="0">
                <a:latin typeface="+mn-lt"/>
              </a:rPr>
              <a:t>State of New South Wales (Department of Education) (2024) the </a:t>
            </a:r>
            <a:r>
              <a:rPr lang="en-AU" sz="1100" dirty="0">
                <a:latin typeface="+mn-lt"/>
                <a:hlinkClick r:id="rId11"/>
              </a:rPr>
              <a:t>Explicit teaching – Driving learning and engagement</a:t>
            </a:r>
            <a:r>
              <a:rPr lang="en-AU" sz="1100" dirty="0">
                <a:latin typeface="+mn-lt"/>
              </a:rPr>
              <a:t>, Centre for Education Statistics and Evaluation website, accessed 5 April 2024. </a:t>
            </a:r>
          </a:p>
          <a:p>
            <a:pPr>
              <a:lnSpc>
                <a:spcPct val="100000"/>
              </a:lnSpc>
              <a:spcAft>
                <a:spcPts val="600"/>
              </a:spcAft>
            </a:pPr>
            <a:r>
              <a:rPr lang="en-AU" sz="1100" dirty="0">
                <a:latin typeface="+mn-lt"/>
              </a:rPr>
              <a:t>State of New South Wales (Department of Education) (n.d.) </a:t>
            </a:r>
            <a:r>
              <a:rPr lang="en-AU" sz="1100" dirty="0">
                <a:latin typeface="+mn-lt"/>
                <a:hlinkClick r:id="rId12"/>
              </a:rPr>
              <a:t>Digital Learning Selector</a:t>
            </a:r>
            <a:r>
              <a:rPr lang="en-AU" sz="1100" dirty="0">
                <a:latin typeface="+mn-lt"/>
              </a:rPr>
              <a:t>, NSW Department of Education website, accessed 5 April 2024. </a:t>
            </a:r>
          </a:p>
          <a:p>
            <a:pPr>
              <a:lnSpc>
                <a:spcPct val="100000"/>
              </a:lnSpc>
              <a:spcAft>
                <a:spcPts val="600"/>
              </a:spcAft>
            </a:pPr>
            <a:r>
              <a:rPr lang="en-AU" sz="1100" dirty="0">
                <a:latin typeface="+mn-lt"/>
              </a:rPr>
              <a:t>Wiliam D (2014) ‘</a:t>
            </a:r>
            <a:r>
              <a:rPr lang="en-AU" sz="1100" dirty="0">
                <a:latin typeface="+mn-lt"/>
                <a:hlinkClick r:id="rId13"/>
              </a:rPr>
              <a:t>The right questions, the right way </a:t>
            </a:r>
            <a:r>
              <a:rPr lang="en-AU" sz="1100" dirty="0">
                <a:latin typeface="+mn-lt"/>
              </a:rPr>
              <a:t>’, Educational Leadership, 71(6).</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96AA-1610-0ACE-1EFF-2370E636240D}"/>
              </a:ext>
            </a:extLst>
          </p:cNvPr>
          <p:cNvSpPr>
            <a:spLocks noGrp="1"/>
          </p:cNvSpPr>
          <p:nvPr>
            <p:ph type="title"/>
          </p:nvPr>
        </p:nvSpPr>
        <p:spPr/>
        <p:txBody>
          <a:bodyPr/>
          <a:lstStyle/>
          <a:p>
            <a:r>
              <a:rPr lang="en-US" err="1">
                <a:latin typeface="Arial"/>
                <a:cs typeface="Arial"/>
              </a:rPr>
              <a:t>Licence</a:t>
            </a:r>
            <a:r>
              <a:rPr lang="en-US">
                <a:latin typeface="Arial"/>
                <a:cs typeface="Arial"/>
              </a:rPr>
              <a:t> agreement details </a:t>
            </a:r>
            <a:endParaRPr lang="en-US"/>
          </a:p>
        </p:txBody>
      </p:sp>
      <p:sp>
        <p:nvSpPr>
          <p:cNvPr id="4" name="Text Placeholder 3">
            <a:extLst>
              <a:ext uri="{FF2B5EF4-FFF2-40B4-BE49-F238E27FC236}">
                <a16:creationId xmlns:a16="http://schemas.microsoft.com/office/drawing/2014/main" id="{F49DCE32-3DA5-47EE-0438-E458FEBF6A43}"/>
              </a:ext>
            </a:extLst>
          </p:cNvPr>
          <p:cNvSpPr>
            <a:spLocks noGrp="1"/>
          </p:cNvSpPr>
          <p:nvPr>
            <p:ph type="body" sz="quarter" idx="18"/>
          </p:nvPr>
        </p:nvSpPr>
        <p:spPr/>
        <p:txBody>
          <a:bodyPr/>
          <a:lstStyle/>
          <a:p>
            <a:r>
              <a:rPr lang="en-US"/>
              <a:t>Core text 2 – poem</a:t>
            </a:r>
          </a:p>
        </p:txBody>
      </p:sp>
      <p:sp>
        <p:nvSpPr>
          <p:cNvPr id="3" name="Text Placeholder 2">
            <a:extLst>
              <a:ext uri="{FF2B5EF4-FFF2-40B4-BE49-F238E27FC236}">
                <a16:creationId xmlns:a16="http://schemas.microsoft.com/office/drawing/2014/main" id="{375D3EE6-68A4-0B4D-9A99-958A70722F0F}"/>
              </a:ext>
            </a:extLst>
          </p:cNvPr>
          <p:cNvSpPr>
            <a:spLocks noGrp="1"/>
          </p:cNvSpPr>
          <p:nvPr>
            <p:ph type="body" sz="quarter" idx="17"/>
          </p:nvPr>
        </p:nvSpPr>
        <p:spPr/>
        <p:txBody>
          <a:bodyPr/>
          <a:lstStyle/>
          <a:p>
            <a:r>
              <a:rPr lang="en-AU"/>
              <a:t>‘How Do I Love Thee? (Sonnet 43)’ by Elizabeth Barrett Browning (1850) in </a:t>
            </a:r>
            <a:r>
              <a:rPr lang="en-AU" i="1"/>
              <a:t>Sonnets from the Portuguese</a:t>
            </a:r>
            <a:r>
              <a:rPr lang="en-AU"/>
              <a:t>.</a:t>
            </a:r>
          </a:p>
          <a:p>
            <a:r>
              <a:rPr lang="en-AU"/>
              <a:t>A version of this is available at Project Gutenberg. This work is in the public domain.</a:t>
            </a:r>
            <a:endParaRPr lang="en-US"/>
          </a:p>
        </p:txBody>
      </p:sp>
    </p:spTree>
    <p:extLst>
      <p:ext uri="{BB962C8B-B14F-4D97-AF65-F5344CB8AC3E}">
        <p14:creationId xmlns:p14="http://schemas.microsoft.com/office/powerpoint/2010/main" val="371664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6" name="Text Placeholder 6">
            <a:extLst>
              <a:ext uri="{FF2B5EF4-FFF2-40B4-BE49-F238E27FC236}">
                <a16:creationId xmlns:a16="http://schemas.microsoft.com/office/drawing/2014/main" id="{06B89C2F-E8E0-8F05-FC43-F007F50A984E}"/>
              </a:ext>
            </a:extLst>
          </p:cNvPr>
          <p:cNvSpPr>
            <a:spLocks noGrp="1"/>
          </p:cNvSpPr>
          <p:nvPr>
            <p:ph type="body" sz="quarter" idx="18"/>
          </p:nvPr>
        </p:nvSpPr>
        <p:spPr>
          <a:xfrm>
            <a:off x="360000" y="981264"/>
            <a:ext cx="10080000" cy="310015"/>
          </a:xfrm>
        </p:spPr>
        <p:txBody>
          <a:bodyPr/>
          <a:lstStyle/>
          <a:p>
            <a:r>
              <a:rPr lang="en-AU" dirty="0">
                <a:latin typeface="+mj-lt"/>
              </a:rPr>
              <a:t>© State of New South Wales (Department of Education), 2025</a:t>
            </a:r>
          </a:p>
        </p:txBody>
      </p:sp>
      <p:sp>
        <p:nvSpPr>
          <p:cNvPr id="9" name="TextBox 8">
            <a:extLst>
              <a:ext uri="{FF2B5EF4-FFF2-40B4-BE49-F238E27FC236}">
                <a16:creationId xmlns:a16="http://schemas.microsoft.com/office/drawing/2014/main" id="{EEFAC895-A1F7-D2E9-7EE0-E3D9B38E35F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00ED2-147B-B9C5-340E-A88F4A0C95FB}"/>
              </a:ext>
            </a:extLst>
          </p:cNvPr>
          <p:cNvSpPr>
            <a:spLocks noGrp="1"/>
          </p:cNvSpPr>
          <p:nvPr>
            <p:ph type="title"/>
          </p:nvPr>
        </p:nvSpPr>
        <p:spPr/>
        <p:txBody>
          <a:bodyPr/>
          <a:lstStyle/>
          <a:p>
            <a:r>
              <a:rPr lang="en-US">
                <a:latin typeface="Arial"/>
                <a:cs typeface="Arial"/>
              </a:rPr>
              <a:t>Text complexity details </a:t>
            </a:r>
            <a:endParaRPr lang="en-US"/>
          </a:p>
        </p:txBody>
      </p:sp>
      <p:sp>
        <p:nvSpPr>
          <p:cNvPr id="5" name="Text Placeholder 4">
            <a:extLst>
              <a:ext uri="{FF2B5EF4-FFF2-40B4-BE49-F238E27FC236}">
                <a16:creationId xmlns:a16="http://schemas.microsoft.com/office/drawing/2014/main" id="{873CBF2D-6223-B71B-961E-35EC039C9C9D}"/>
              </a:ext>
            </a:extLst>
          </p:cNvPr>
          <p:cNvSpPr>
            <a:spLocks noGrp="1"/>
          </p:cNvSpPr>
          <p:nvPr>
            <p:ph type="body" sz="quarter" idx="17"/>
          </p:nvPr>
        </p:nvSpPr>
        <p:spPr/>
        <p:txBody>
          <a:bodyPr/>
          <a:lstStyle/>
          <a:p>
            <a:r>
              <a:rPr lang="en-AU"/>
              <a:t>This poem contains a range of markers which align to complex level of the Text complexity scale as per the National Literacy Learning Progression (NLLP) (V3) in that it provides students opportunities to engage with a poetic text </a:t>
            </a:r>
            <a:r>
              <a:rPr lang="en-AU">
                <a:solidFill>
                  <a:srgbClr val="FF0000"/>
                </a:solidFill>
              </a:rPr>
              <a:t>with complex levels of vocabulary, subtle modal language, structural features that enhance meaning and impact </a:t>
            </a:r>
            <a:r>
              <a:rPr lang="en-AU"/>
              <a:t>and </a:t>
            </a:r>
            <a:r>
              <a:rPr lang="en-AU">
                <a:solidFill>
                  <a:srgbClr val="FF0000"/>
                </a:solidFill>
              </a:rPr>
              <a:t>content that is developed through sophisticated techniques such as religious allusion</a:t>
            </a:r>
            <a:r>
              <a:rPr lang="en-AU"/>
              <a:t>.</a:t>
            </a:r>
          </a:p>
          <a:p>
            <a:r>
              <a:rPr lang="en-AU"/>
              <a:t>The text helps meet the Text requirements for English 7–10 </a:t>
            </a:r>
            <a:r>
              <a:rPr lang="en-AU" b="0" i="0">
                <a:solidFill>
                  <a:srgbClr val="000000"/>
                </a:solidFill>
                <a:effectLst/>
                <a:latin typeface="Arial" panose="020B0604020202020204" pitchFamily="34" charset="0"/>
              </a:rPr>
              <a:t>as students are required to engage with a collection of poetry, and a range of fiction and non-fiction texts that are widely regarded as quality literature</a:t>
            </a:r>
            <a:r>
              <a:rPr lang="en-AU"/>
              <a:t>. </a:t>
            </a:r>
          </a:p>
          <a:p>
            <a:endParaRPr lang="en-US"/>
          </a:p>
        </p:txBody>
      </p:sp>
      <p:sp>
        <p:nvSpPr>
          <p:cNvPr id="2" name="Slide Number Placeholder 1">
            <a:extLst>
              <a:ext uri="{FF2B5EF4-FFF2-40B4-BE49-F238E27FC236}">
                <a16:creationId xmlns:a16="http://schemas.microsoft.com/office/drawing/2014/main" id="{C740B4FE-7E3F-4CE8-5337-D645B4213D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0980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a:xfrm>
            <a:off x="540000" y="4067881"/>
            <a:ext cx="10262112" cy="1954967"/>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27262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50000"/>
              </a:lnSpc>
              <a:buFont typeface="Arial" panose="020B0604020202020204" pitchFamily="34" charset="0"/>
              <a:buChar char="•"/>
            </a:pPr>
            <a:r>
              <a:rPr lang="en-AU" sz="1800" dirty="0">
                <a:cs typeface="Arial" panose="020B0604020202020204" pitchFamily="34" charset="0"/>
              </a:rPr>
              <a:t>understand that poetry is a product of its context</a:t>
            </a:r>
          </a:p>
          <a:p>
            <a:pPr marL="342900" indent="-342900">
              <a:lnSpc>
                <a:spcPct val="150000"/>
              </a:lnSpc>
              <a:buFont typeface="Arial" panose="020B0604020202020204" pitchFamily="34" charset="0"/>
              <a:buChar char="•"/>
            </a:pPr>
            <a:r>
              <a:rPr lang="en-AU" sz="1800" dirty="0">
                <a:cs typeface="Arial" panose="020B0604020202020204" pitchFamily="34" charset="0"/>
              </a:rPr>
              <a:t>identify the historical, social and cultural aspects of context.</a:t>
            </a:r>
          </a:p>
          <a:p>
            <a:pPr>
              <a:lnSpc>
                <a:spcPct val="150000"/>
              </a:lnSpc>
            </a:pPr>
            <a:endParaRPr lang="en-AU" sz="1800" dirty="0">
              <a:latin typeface="Arial" panose="020B0604020202020204" pitchFamily="34" charset="0"/>
              <a:cs typeface="Arial" panose="020B0604020202020204" pitchFamily="34" charset="0"/>
            </a:endParaRPr>
          </a:p>
          <a:p>
            <a:pPr>
              <a:lnSpc>
                <a:spcPct val="150000"/>
              </a:lnSpc>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1800" dirty="0">
                <a:cs typeface="Arial" panose="020B0604020202020204" pitchFamily="34" charset="0"/>
              </a:rPr>
              <a:t>[classroom teacher to insert co-constructed success criteria]</a:t>
            </a:r>
            <a:endParaRPr lang="en-US" sz="1800" dirty="0">
              <a:cs typeface="Arial" panose="020B0604020202020204" pitchFamily="34" charset="0"/>
            </a:endParaRPr>
          </a:p>
          <a:p>
            <a:pPr marL="342900" indent="-342900">
              <a:lnSpc>
                <a:spcPct val="150000"/>
              </a:lnSpc>
              <a:buFont typeface="Arial"/>
              <a:buChar char="•"/>
            </a:pPr>
            <a:r>
              <a:rPr lang="en-AU" sz="1800" dirty="0">
                <a:ea typeface="+mn-lt"/>
                <a:cs typeface="Arial" panose="020B0604020202020204" pitchFamily="34" charset="0"/>
              </a:rPr>
              <a:t>[classroom teacher to insert co-constructed success criteria]</a:t>
            </a:r>
            <a:endParaRPr lang="en-US" sz="1800" dirty="0">
              <a:ea typeface="+mn-lt"/>
              <a:cs typeface="Arial" panose="020B0604020202020204" pitchFamily="34" charset="0"/>
            </a:endParaRPr>
          </a:p>
          <a:p>
            <a:pPr marL="342900" indent="-342900">
              <a:lnSpc>
                <a:spcPct val="150000"/>
              </a:lnSpc>
              <a:buFont typeface="Arial"/>
              <a:buChar char="•"/>
            </a:pPr>
            <a:r>
              <a:rPr lang="en-AU" sz="1800" dirty="0">
                <a:ea typeface="+mn-lt"/>
                <a:cs typeface="Arial" panose="020B0604020202020204" pitchFamily="34" charset="0"/>
              </a:rPr>
              <a:t>[classroom teacher to insert co-constructed success criteria].</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00638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Arial"/>
                <a:cs typeface="Arial"/>
              </a:rPr>
              <a:t>Vocabulary and context</a:t>
            </a:r>
            <a:endParaRPr lang="en-AU"/>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57540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How Do I Love Thee? (1)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Metalanguage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1483635" cy="4879975"/>
          </a:xfrm>
        </p:spPr>
        <p:txBody>
          <a:bodyPr numCol="2" spcCol="1080000"/>
          <a:lstStyle/>
          <a:p>
            <a:r>
              <a:rPr lang="en-AU" sz="1800" b="1" dirty="0"/>
              <a:t>Imagery: </a:t>
            </a:r>
            <a:r>
              <a:rPr lang="en-AU" sz="1800" dirty="0"/>
              <a:t>descriptive language that creates pictures or feelings in the reader’s mind.</a:t>
            </a:r>
          </a:p>
          <a:p>
            <a:r>
              <a:rPr lang="en-AU" sz="1800" b="1" dirty="0"/>
              <a:t>Metaphor: </a:t>
            </a:r>
            <a:r>
              <a:rPr lang="en-AU" sz="1800" dirty="0"/>
              <a:t>a way of describing something by saying it is something else to suggest a similarity.</a:t>
            </a:r>
          </a:p>
          <a:p>
            <a:r>
              <a:rPr lang="en-AU" sz="1800" b="1" dirty="0"/>
              <a:t>Hyperbole: </a:t>
            </a:r>
            <a:r>
              <a:rPr lang="en-AU" sz="1800" dirty="0"/>
              <a:t>exaggeration used to make a point or show strong feelings.</a:t>
            </a:r>
          </a:p>
          <a:p>
            <a:r>
              <a:rPr lang="en-AU" sz="1800" b="1" dirty="0"/>
              <a:t>Sonnet: </a:t>
            </a:r>
            <a:r>
              <a:rPr lang="en-AU" sz="1800" dirty="0"/>
              <a:t>a 14-line poem, often about love, with a specific rhyme scheme.</a:t>
            </a:r>
          </a:p>
          <a:p>
            <a:r>
              <a:rPr lang="en-AU" sz="1800" b="1" dirty="0"/>
              <a:t>Rhetorical question: </a:t>
            </a:r>
            <a:r>
              <a:rPr lang="en-AU" sz="1800" dirty="0"/>
              <a:t>a question asked to make a point rather than to get an answer.</a:t>
            </a:r>
          </a:p>
          <a:p>
            <a:r>
              <a:rPr lang="en-AU" sz="1800" b="1" dirty="0"/>
              <a:t>Tone: </a:t>
            </a:r>
            <a:r>
              <a:rPr lang="en-AU" sz="1800" dirty="0"/>
              <a:t>the feeling or mood created by the poet’s words.</a:t>
            </a:r>
          </a:p>
          <a:p>
            <a:r>
              <a:rPr lang="en-AU" sz="1800" b="1" dirty="0"/>
              <a:t>Structure: </a:t>
            </a:r>
            <a:r>
              <a:rPr lang="en-AU" sz="1800" dirty="0"/>
              <a:t>the way the poem is organised, including line length and stanza form.</a:t>
            </a:r>
          </a:p>
          <a:p>
            <a:r>
              <a:rPr lang="en-AU" sz="1800" b="1" dirty="0"/>
              <a:t>Syntax: </a:t>
            </a:r>
            <a:r>
              <a:rPr lang="en-AU" sz="1800" dirty="0"/>
              <a:t>the arrangement of words and phrases to create well-formed sentences.</a:t>
            </a:r>
          </a:p>
          <a:p>
            <a:r>
              <a:rPr lang="en-AU" sz="1800" b="1" dirty="0"/>
              <a:t>Pronouns: </a:t>
            </a:r>
            <a:r>
              <a:rPr lang="en-AU" sz="1800" dirty="0"/>
              <a:t>words like ‘I,’ ‘you,’ ‘he,’ and ‘she’ that replace names.</a:t>
            </a:r>
          </a:p>
          <a:p>
            <a:r>
              <a:rPr lang="en-AU" sz="1800" b="1" dirty="0"/>
              <a:t>Tense: </a:t>
            </a:r>
            <a:r>
              <a:rPr lang="en-AU" sz="1800" dirty="0"/>
              <a:t>the form of a verb that shows the time of an action (past, present, future).</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2729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latin typeface="+mj-lt"/>
              </a:rPr>
              <a:t>How Do I Love Thee? </a:t>
            </a:r>
            <a:r>
              <a:rPr lang="en-AU" dirty="0"/>
              <a:t>(2)</a:t>
            </a:r>
            <a:r>
              <a:rPr lang="en-AU" dirty="0">
                <a:latin typeface="+mj-lt"/>
              </a:rPr>
              <a:t> </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Vocabulary</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1483635" cy="4879975"/>
          </a:xfrm>
        </p:spPr>
        <p:txBody>
          <a:bodyPr numCol="2" spcCol="1080000"/>
          <a:lstStyle/>
          <a:p>
            <a:r>
              <a:rPr lang="en-AU" sz="1800" b="1" dirty="0"/>
              <a:t>Depth</a:t>
            </a:r>
            <a:r>
              <a:rPr lang="en-AU" sz="1800" dirty="0"/>
              <a:t>: the distance from top to bottom or front to back.</a:t>
            </a:r>
          </a:p>
          <a:p>
            <a:r>
              <a:rPr lang="en-AU" sz="1800" b="1" dirty="0"/>
              <a:t>Breadth</a:t>
            </a:r>
            <a:r>
              <a:rPr lang="en-AU" sz="1800" dirty="0"/>
              <a:t>: the width or extent of something from side to side.</a:t>
            </a:r>
          </a:p>
          <a:p>
            <a:r>
              <a:rPr lang="en-AU" sz="1800" b="1" dirty="0"/>
              <a:t>Height</a:t>
            </a:r>
            <a:r>
              <a:rPr lang="en-AU" sz="1800" dirty="0"/>
              <a:t>: how tall or high something is.</a:t>
            </a:r>
          </a:p>
          <a:p>
            <a:r>
              <a:rPr lang="en-AU" sz="1800" b="1" dirty="0"/>
              <a:t>Soul</a:t>
            </a:r>
            <a:r>
              <a:rPr lang="en-AU" sz="1800" dirty="0"/>
              <a:t>: the spiritual or non-physical part of a person, often thought of as their true self.</a:t>
            </a:r>
          </a:p>
          <a:p>
            <a:r>
              <a:rPr lang="en-AU" sz="1800" b="1" dirty="0"/>
              <a:t>Grace</a:t>
            </a:r>
            <a:r>
              <a:rPr lang="en-AU" sz="1800" dirty="0"/>
              <a:t>: elegance, kindness, or a blessing.</a:t>
            </a:r>
          </a:p>
          <a:p>
            <a:r>
              <a:rPr lang="en-AU" sz="1800" b="1" dirty="0"/>
              <a:t>Strive</a:t>
            </a:r>
            <a:r>
              <a:rPr lang="en-AU" sz="1800" dirty="0"/>
              <a:t>: to work hard or make a big effort to achieve something.</a:t>
            </a:r>
          </a:p>
          <a:p>
            <a:r>
              <a:rPr lang="en-AU" sz="1800" b="1" dirty="0"/>
              <a:t>Praise</a:t>
            </a:r>
            <a:r>
              <a:rPr lang="en-AU" sz="1800" dirty="0"/>
              <a:t>: words of approval or admiration for someone or something.</a:t>
            </a:r>
          </a:p>
          <a:p>
            <a:r>
              <a:rPr lang="en-AU" sz="1800" b="1" dirty="0"/>
              <a:t>Passion</a:t>
            </a:r>
            <a:r>
              <a:rPr lang="en-AU" sz="1800" dirty="0"/>
              <a:t>: strong emotion or enthusiasm for something.</a:t>
            </a:r>
          </a:p>
          <a:p>
            <a:r>
              <a:rPr lang="en-AU" sz="1800" b="1" dirty="0"/>
              <a:t>Faith</a:t>
            </a:r>
            <a:r>
              <a:rPr lang="en-AU" sz="1800" dirty="0"/>
              <a:t>: strong belief or trust in someone or something.</a:t>
            </a:r>
          </a:p>
          <a:p>
            <a:r>
              <a:rPr lang="en-AU" sz="1800" b="1" dirty="0"/>
              <a:t>Saints</a:t>
            </a:r>
            <a:r>
              <a:rPr lang="en-AU" sz="1800" dirty="0"/>
              <a:t>: people recognised as holy or virtuous, often in a religious context.</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5052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F61964-6438-4304-B7B1-1A74EC15C614}">
  <ds:schemaRefs>
    <ds:schemaRef ds:uri="http://schemas.microsoft.com/sharepoint/v3/contenttype/forms"/>
  </ds:schemaRefs>
</ds:datastoreItem>
</file>

<file path=customXml/itemProps2.xml><?xml version="1.0" encoding="utf-8"?>
<ds:datastoreItem xmlns:ds="http://schemas.openxmlformats.org/officeDocument/2006/customXml" ds:itemID="{50C67D48-9D1C-4D11-8F0B-B1F599F23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0B0D9-EB2C-4611-8162-E7D8E9AC5B83}">
  <ds:schemaRefs>
    <ds:schemaRef ds:uri="http://schemas.microsoft.com/office/2006/documentManagement/types"/>
    <ds:schemaRef ds:uri="http://purl.org/dc/elements/1.1/"/>
    <ds:schemaRef ds:uri="094ce8ca-8c20-4eb0-bb23-b47a1c76b753"/>
    <ds:schemaRef ds:uri="http://purl.org/dc/dcmitype/"/>
    <ds:schemaRef ds:uri="http://purl.org/dc/terms/"/>
    <ds:schemaRef ds:uri="http://schemas.openxmlformats.org/package/2006/metadata/core-properties"/>
    <ds:schemaRef ds:uri="98740c54-966f-451d-a76c-e38eb7fddd55"/>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student-facing-secondary-template-v1.4</Template>
  <TotalTime>1</TotalTime>
  <Words>6944</Words>
  <Application>Microsoft Office PowerPoint</Application>
  <PresentationFormat>Widescreen</PresentationFormat>
  <Paragraphs>610</Paragraphs>
  <Slides>30</Slides>
  <Notes>30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Public Sans</vt:lpstr>
      <vt:lpstr>Calibri</vt:lpstr>
      <vt:lpstr>NSWG Corporate</vt:lpstr>
      <vt:lpstr>Instructions for use</vt:lpstr>
      <vt:lpstr>Text annotations – Barrett Browning – 8.1</vt:lpstr>
      <vt:lpstr>Licence agreement details </vt:lpstr>
      <vt:lpstr>Text complexity details </vt:lpstr>
      <vt:lpstr>Sharing learning intentions and success criteria</vt:lpstr>
      <vt:lpstr>Learning intentions and success criteria</vt:lpstr>
      <vt:lpstr>Vocabulary and context</vt:lpstr>
      <vt:lpstr>How Do I Love Thee? (1) </vt:lpstr>
      <vt:lpstr>How Do I Love Thee? (2) </vt:lpstr>
      <vt:lpstr>How Do I Love Thee? (3) </vt:lpstr>
      <vt:lpstr>First reading and discussion</vt:lpstr>
      <vt:lpstr>How Do I Love Thee? (Sonnet 43) (1)</vt:lpstr>
      <vt:lpstr>How Do I Love Thee? (Sonnet 43) (2)</vt:lpstr>
      <vt:lpstr>Language devices in the poem</vt:lpstr>
      <vt:lpstr>Sentence types and punctuation</vt:lpstr>
      <vt:lpstr>Rhyme</vt:lpstr>
      <vt:lpstr>Rhythm</vt:lpstr>
      <vt:lpstr>Pronouns and cohesion</vt:lpstr>
      <vt:lpstr>Continuing your annotation</vt:lpstr>
      <vt:lpstr>Poetic device – rhetorical question</vt:lpstr>
      <vt:lpstr>Poetic device – similes and metaphors (1) </vt:lpstr>
      <vt:lpstr>Poetic device – similes and metaphors (2) </vt:lpstr>
      <vt:lpstr>Sound devices in the poem</vt:lpstr>
      <vt:lpstr>Poetic device – alliteration </vt:lpstr>
      <vt:lpstr>Sound devices – assonance</vt:lpstr>
      <vt:lpstr>Sound devices – anaphora</vt:lpstr>
      <vt:lpstr>Sound devices – consonance</vt:lpstr>
      <vt:lpstr>Sound devices – rhythm</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annotations – Barrett Browning – 8.1 – Knowing the rules to break the rules</dc:title>
  <dc:creator>NSW Department of Education</dc:creator>
  <dcterms:created xsi:type="dcterms:W3CDTF">2025-06-30T01:51:39Z</dcterms:created>
  <dcterms:modified xsi:type="dcterms:W3CDTF">2025-07-14T04:56:15Z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2025-06-30T01:51:50Z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fe808e04-21b9-4806-900b-6981cc44ed2e</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