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4"/>
  </p:notesMasterIdLst>
  <p:handoutMasterIdLst>
    <p:handoutMasterId r:id="rId35"/>
  </p:handoutMasterIdLst>
  <p:sldIdLst>
    <p:sldId id="26381" r:id="rId5"/>
    <p:sldId id="266" r:id="rId6"/>
    <p:sldId id="26405" r:id="rId7"/>
    <p:sldId id="26383" r:id="rId8"/>
    <p:sldId id="26402" r:id="rId9"/>
    <p:sldId id="26448" r:id="rId10"/>
    <p:sldId id="26416" r:id="rId11"/>
    <p:sldId id="26417" r:id="rId12"/>
    <p:sldId id="26461" r:id="rId13"/>
    <p:sldId id="26458" r:id="rId14"/>
    <p:sldId id="26459" r:id="rId15"/>
    <p:sldId id="26514" r:id="rId16"/>
    <p:sldId id="26460" r:id="rId17"/>
    <p:sldId id="26421" r:id="rId18"/>
    <p:sldId id="26422" r:id="rId19"/>
    <p:sldId id="26423" r:id="rId20"/>
    <p:sldId id="26424" r:id="rId21"/>
    <p:sldId id="26425" r:id="rId22"/>
    <p:sldId id="26426" r:id="rId23"/>
    <p:sldId id="26434" r:id="rId24"/>
    <p:sldId id="26462" r:id="rId25"/>
    <p:sldId id="26463" r:id="rId26"/>
    <p:sldId id="26464" r:id="rId27"/>
    <p:sldId id="26465" r:id="rId28"/>
    <p:sldId id="26466" r:id="rId29"/>
    <p:sldId id="26435" r:id="rId30"/>
    <p:sldId id="26467" r:id="rId31"/>
    <p:sldId id="360" r:id="rId32"/>
    <p:sldId id="361" r:id="rId33"/>
  </p:sldIdLst>
  <p:sldSz cx="12192000" cy="6858000"/>
  <p:notesSz cx="6858000" cy="9144000"/>
  <p:embeddedFontLst>
    <p:embeddedFont>
      <p:font typeface="Public Sans" pitchFamily="2" charset="0"/>
      <p:regular r:id="rId36"/>
      <p:bold r:id="rId37"/>
      <p:italic r:id="rId38"/>
      <p:boldItalic r:id="rId3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E04BD0-CBB7-4573-8704-9B7FCF0455EA}" v="1" dt="2025-07-14T04:52:13.34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00" autoAdjust="0"/>
    <p:restoredTop sz="86925" autoAdjust="0"/>
  </p:normalViewPr>
  <p:slideViewPr>
    <p:cSldViewPr snapToGrid="0">
      <p:cViewPr varScale="1">
        <p:scale>
          <a:sx n="103" d="100"/>
          <a:sy n="103" d="100"/>
        </p:scale>
        <p:origin x="126" y="204"/>
      </p:cViewPr>
      <p:guideLst>
        <p:guide orient="horz" pos="2160"/>
        <p:guide pos="386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14/07/2025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14/07/2025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t>Teacher note:</a:t>
            </a:r>
            <a:br>
              <a:rPr lang="en-AU" b="1" dirty="0"/>
            </a:br>
            <a:endParaRPr lang="en-AU" b="1" dirty="0"/>
          </a:p>
          <a:p>
            <a:pPr marL="285750" indent="-285750">
              <a:buFont typeface="Arial" panose="020B0604020202020204" pitchFamily="34" charset="0"/>
              <a:buChar char="•"/>
            </a:pPr>
            <a:r>
              <a:rPr lang="en-AU" b="0" dirty="0"/>
              <a:t>This activity develops students' understanding of intertextuality and how contemporary poets engage with and transform poetic traditions.</a:t>
            </a:r>
          </a:p>
          <a:p>
            <a:pPr marL="285750" indent="-285750">
              <a:buFont typeface="Arial" panose="020B0604020202020204" pitchFamily="34" charset="0"/>
              <a:buChar char="•"/>
            </a:pPr>
            <a:r>
              <a:rPr lang="en-AU" b="0" dirty="0"/>
              <a:t>The paired discussion format encourages students to engage in critical discourse about how texts evolve and respond to changing social contexts.</a:t>
            </a:r>
          </a:p>
          <a:p>
            <a:pPr marL="285750" indent="-285750">
              <a:buFont typeface="Arial" panose="020B0604020202020204" pitchFamily="34" charset="0"/>
              <a:buChar char="•"/>
            </a:pPr>
            <a:r>
              <a:rPr lang="en-AU" b="0" dirty="0"/>
              <a:t>The questions are deliberately open-ended to promote deeper analysis of how contemporary poets like Tempest challenge or reinforce traditional poetic conventions about childhood.</a:t>
            </a:r>
          </a:p>
          <a:p>
            <a:pPr marL="285750" indent="-285750">
              <a:buFont typeface="Arial" panose="020B0604020202020204" pitchFamily="34" charset="0"/>
              <a:buChar char="•"/>
            </a:pPr>
            <a:r>
              <a:rPr lang="en-AU" b="0" dirty="0"/>
              <a:t>This activity helps students recognise that texts don't exist in isolation but are part of an ongoing literary conversation across time periods and cultures.</a:t>
            </a:r>
          </a:p>
          <a:p>
            <a:pPr marL="285750" indent="-285750">
              <a:buFont typeface="Arial" panose="020B0604020202020204" pitchFamily="34" charset="0"/>
              <a:buChar char="•"/>
            </a:pPr>
            <a:r>
              <a:rPr lang="en-AU" b="0" dirty="0"/>
              <a:t>Teachers should listen for and encourage discussion of both textual features (form, language, imagery) and conceptual understanding (changing views of childhood, contemporary perspectives).</a:t>
            </a:r>
          </a:p>
          <a:p>
            <a:pPr marL="285750" indent="-285750">
              <a:buFont typeface="Arial" panose="020B0604020202020204" pitchFamily="34" charset="0"/>
              <a:buChar char="•"/>
            </a:pPr>
            <a:r>
              <a:rPr lang="en-AU" b="0" dirty="0"/>
              <a:t>The comparison between traditional and contemporary approaches helps students develop contextual awareness of how literary traditions evolve.</a:t>
            </a:r>
          </a:p>
          <a:p>
            <a:endParaRPr lang="en-AU" b="1" dirty="0"/>
          </a:p>
          <a:p>
            <a:r>
              <a:rPr lang="en-AU" b="1" dirty="0"/>
              <a:t>Activity:</a:t>
            </a:r>
          </a:p>
          <a:p>
            <a:endParaRPr lang="en-AU" b="1" dirty="0"/>
          </a:p>
          <a:p>
            <a:pPr marL="285750" indent="-285750">
              <a:buFont typeface="Arial" panose="020B0604020202020204" pitchFamily="34" charset="0"/>
              <a:buChar char="•"/>
            </a:pPr>
            <a:r>
              <a:rPr lang="en-AU" b="0" dirty="0"/>
              <a:t>Organise students into pairs for discussion.</a:t>
            </a:r>
          </a:p>
          <a:p>
            <a:pPr marL="285750" indent="-285750">
              <a:buFont typeface="Arial" panose="020B0604020202020204" pitchFamily="34" charset="0"/>
              <a:buChar char="•"/>
            </a:pPr>
            <a:r>
              <a:rPr lang="en-AU" b="0" dirty="0"/>
              <a:t>Explain that they will analyse how Kate Tempest approaches the theme of childhood in comparison to traditional poetry.</a:t>
            </a:r>
          </a:p>
          <a:p>
            <a:pPr marL="285750" indent="-285750">
              <a:buFont typeface="Arial" panose="020B0604020202020204" pitchFamily="34" charset="0"/>
              <a:buChar char="•"/>
            </a:pPr>
            <a:r>
              <a:rPr lang="en-AU" b="0" dirty="0"/>
              <a:t>Display the two discussion questions and clarify any terms if needed.</a:t>
            </a:r>
          </a:p>
          <a:p>
            <a:pPr marL="285750" indent="-285750">
              <a:buFont typeface="Arial" panose="020B0604020202020204" pitchFamily="34" charset="0"/>
              <a:buChar char="•"/>
            </a:pPr>
            <a:r>
              <a:rPr lang="en-AU" b="0" dirty="0"/>
              <a:t>Allow 5 minutes for paired discussion.</a:t>
            </a:r>
          </a:p>
          <a:p>
            <a:pPr marL="285750" indent="-285750">
              <a:buFont typeface="Arial" panose="020B0604020202020204" pitchFamily="34" charset="0"/>
              <a:buChar char="•"/>
            </a:pPr>
            <a:r>
              <a:rPr lang="en-AU" b="0" dirty="0"/>
              <a:t>Circulate to listen to discussions and prompt deeper thinking where needed.</a:t>
            </a:r>
          </a:p>
          <a:p>
            <a:pPr marL="285750" indent="-285750">
              <a:buFont typeface="Arial" panose="020B0604020202020204" pitchFamily="34" charset="0"/>
              <a:buChar char="•"/>
            </a:pPr>
            <a:r>
              <a:rPr lang="en-AU" b="0" dirty="0"/>
              <a:t>Bring class together to share key insights.</a:t>
            </a:r>
          </a:p>
          <a:p>
            <a:pPr marL="285750" indent="-285750">
              <a:buFont typeface="Arial" panose="020B0604020202020204" pitchFamily="34" charset="0"/>
              <a:buChar char="•"/>
            </a:pPr>
            <a:r>
              <a:rPr lang="en-AU" b="0" dirty="0"/>
              <a:t>Consider recording main points on board to create a collective analysis.</a:t>
            </a:r>
          </a:p>
          <a:p>
            <a:pPr marL="285750" indent="-285750">
              <a:buFont typeface="Arial" panose="020B0604020202020204" pitchFamily="34" charset="0"/>
              <a:buChar char="•"/>
            </a:pPr>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52967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effectLst/>
                <a:latin typeface="Arial" panose="020B0604020202020204" pitchFamily="34" charset="0"/>
                <a:ea typeface="Calibri" panose="020F0502020204030204" pitchFamily="34" charset="0"/>
              </a:rPr>
              <a:t>Teacher note:</a:t>
            </a:r>
          </a:p>
          <a:p>
            <a:endParaRPr lang="en-AU" sz="16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AU" sz="1600" dirty="0">
                <a:effectLst/>
                <a:latin typeface="Arial" panose="020B0604020202020204" pitchFamily="34" charset="0"/>
                <a:ea typeface="Calibri" panose="020F0502020204030204" pitchFamily="34" charset="0"/>
              </a:rPr>
              <a:t>Students will write a paragraph response on how Tempest builds on Blake’s representation of childhood in the next sequence to synthesise their understanding of the poets’ choices. </a:t>
            </a:r>
          </a:p>
          <a:p>
            <a:pPr marL="285750" indent="-285750">
              <a:buFont typeface="Arial" panose="020B0604020202020204" pitchFamily="34" charset="0"/>
              <a:buChar char="•"/>
            </a:pPr>
            <a:r>
              <a:rPr lang="en-AU" sz="1600" dirty="0">
                <a:effectLst/>
                <a:latin typeface="Arial" panose="020B0604020202020204" pitchFamily="34" charset="0"/>
                <a:ea typeface="Calibri" panose="020F0502020204030204" pitchFamily="34" charset="0"/>
              </a:rPr>
              <a:t>A modelled paragraph for teacher support are included on the following slides. </a:t>
            </a:r>
            <a:endParaRPr lang="en-AU" dirty="0"/>
          </a:p>
          <a:p>
            <a:endParaRPr lang="en-AU" b="1" dirty="0"/>
          </a:p>
          <a:p>
            <a:r>
              <a:rPr lang="en-AU" b="1" dirty="0"/>
              <a:t>Activity:</a:t>
            </a:r>
          </a:p>
          <a:p>
            <a:endParaRPr lang="en-AU" dirty="0"/>
          </a:p>
          <a:p>
            <a:pPr marL="285750" indent="-285750">
              <a:buFont typeface="Arial" panose="020B0604020202020204" pitchFamily="34" charset="0"/>
              <a:buChar char="•"/>
            </a:pPr>
            <a:r>
              <a:rPr lang="en-AU" dirty="0"/>
              <a:t>Lead a whole-class discussion focused on analysing Tempest's creative choices.</a:t>
            </a:r>
          </a:p>
          <a:p>
            <a:pPr marL="285750" indent="-285750">
              <a:buFont typeface="Arial" panose="020B0604020202020204" pitchFamily="34" charset="0"/>
              <a:buChar char="•"/>
            </a:pPr>
            <a:r>
              <a:rPr lang="en-AU" dirty="0"/>
              <a:t>Project the three questions and tackle them one at a time.</a:t>
            </a:r>
          </a:p>
          <a:p>
            <a:pPr marL="285750" indent="-285750">
              <a:buFont typeface="Arial" panose="020B0604020202020204" pitchFamily="34" charset="0"/>
              <a:buChar char="•"/>
            </a:pPr>
            <a:r>
              <a:rPr lang="en-AU" dirty="0"/>
              <a:t>Use wait time after posing each question to allow students to formulate thoughts.</a:t>
            </a:r>
          </a:p>
          <a:p>
            <a:pPr marL="285750" indent="-285750">
              <a:buFont typeface="Arial" panose="020B0604020202020204" pitchFamily="34" charset="0"/>
              <a:buChar char="•"/>
            </a:pPr>
            <a:r>
              <a:rPr lang="en-AU" dirty="0"/>
              <a:t>Encourage students to reference specific examples from both texts.</a:t>
            </a:r>
          </a:p>
          <a:p>
            <a:pPr marL="285750" indent="-285750">
              <a:buFont typeface="Arial" panose="020B0604020202020204" pitchFamily="34" charset="0"/>
              <a:buChar char="•"/>
            </a:pPr>
            <a:r>
              <a:rPr lang="en-AU" dirty="0"/>
              <a:t>Record key points on board to create a visual reference of collective thinking.</a:t>
            </a:r>
          </a:p>
          <a:p>
            <a:pPr marL="285750" indent="-285750">
              <a:buFont typeface="Arial" panose="020B0604020202020204" pitchFamily="34" charset="0"/>
              <a:buChar char="•"/>
            </a:pPr>
            <a:r>
              <a:rPr lang="en-AU" dirty="0"/>
              <a:t>Ask students to build on each other's responses.</a:t>
            </a:r>
          </a:p>
          <a:p>
            <a:pPr marL="285750" indent="-285750">
              <a:buFont typeface="Arial" panose="020B0604020202020204" pitchFamily="34" charset="0"/>
              <a:buChar char="•"/>
            </a:pPr>
            <a:r>
              <a:rPr lang="en-AU" dirty="0"/>
              <a:t>Guide discussion to consider both literary and contextual factors.</a:t>
            </a:r>
          </a:p>
          <a:p>
            <a:pPr marL="285750" indent="-285750">
              <a:buFont typeface="Arial" panose="020B0604020202020204" pitchFamily="34" charset="0"/>
              <a:buChar char="•"/>
            </a:pPr>
            <a:r>
              <a:rPr lang="en-AU" dirty="0"/>
              <a:t>Allow 5-10 minutes for full discussion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46013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 </a:t>
            </a:r>
            <a:r>
              <a:rPr lang="en-AU">
                <a:latin typeface="Arial" panose="020B0604020202020204" pitchFamily="34" charset="0"/>
                <a:cs typeface="Arial" panose="020B0604020202020204" pitchFamily="34" charset="0"/>
              </a:rPr>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74730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dirty="0">
                <a:solidFill>
                  <a:srgbClr val="000000"/>
                </a:solidFill>
                <a:effectLst/>
                <a:latin typeface="Arial" panose="020B0604020202020204" pitchFamily="34" charset="0"/>
                <a:ea typeface="Calibri" panose="020F0502020204030204" pitchFamily="34" charset="0"/>
              </a:rPr>
              <a:t>Teacher note:</a:t>
            </a:r>
            <a:r>
              <a:rPr lang="en-AU" sz="1800" dirty="0">
                <a:solidFill>
                  <a:srgbClr val="000000"/>
                </a:solidFill>
                <a:effectLst/>
                <a:latin typeface="Arial" panose="020B0604020202020204" pitchFamily="34" charset="0"/>
                <a:ea typeface="Calibri" panose="020F0502020204030204" pitchFamily="34" charset="0"/>
              </a:rPr>
              <a:t> this is an exemplar modelled paragraph response for ‘The Echoing Green’ and ‘Thirteen’. It is intended as an achievable exemplar of what a Year 8 student could produce.</a:t>
            </a:r>
            <a:r>
              <a:rPr lang="en-AU" sz="1600" b="1" dirty="0">
                <a:solidFill>
                  <a:srgbClr val="000000"/>
                </a:solidFill>
                <a:effectLst/>
                <a:latin typeface="Arial" panose="020B0604020202020204" pitchFamily="34" charset="0"/>
                <a:ea typeface="Calibri" panose="020F0502020204030204" pitchFamily="34" charset="0"/>
              </a:rPr>
              <a:t> </a:t>
            </a:r>
            <a:r>
              <a:rPr lang="en-US" sz="1600" b="0" i="0" u="none" strike="noStrike" dirty="0">
                <a:solidFill>
                  <a:srgbClr val="000000"/>
                </a:solidFill>
                <a:effectLst/>
                <a:latin typeface="Public Sans" panose="020B0604020202020204" charset="0"/>
              </a:rPr>
              <a:t>It is </a:t>
            </a:r>
            <a:r>
              <a:rPr lang="en-US" sz="1600" b="0" i="0" u="none" strike="noStrike" dirty="0" err="1">
                <a:solidFill>
                  <a:srgbClr val="000000"/>
                </a:solidFill>
                <a:effectLst/>
                <a:latin typeface="Public Sans" panose="020B0604020202020204" charset="0"/>
              </a:rPr>
              <a:t>is</a:t>
            </a:r>
            <a:r>
              <a:rPr lang="en-US" sz="1600" b="0" i="0" u="none" strike="noStrike" dirty="0">
                <a:solidFill>
                  <a:srgbClr val="000000"/>
                </a:solidFill>
                <a:effectLst/>
                <a:latin typeface="Public Sans" panose="020B0604020202020204" charset="0"/>
              </a:rPr>
              <a:t> designed to support the delivery of </a:t>
            </a:r>
            <a:r>
              <a:rPr lang="en-AU" sz="1800" b="1" dirty="0">
                <a:effectLst/>
                <a:latin typeface="Arial" panose="020B0604020202020204" pitchFamily="34" charset="0"/>
                <a:ea typeface="Calibri" panose="020F0502020204030204" pitchFamily="34" charset="0"/>
              </a:rPr>
              <a:t>Phase 4, sequence 3 - exploring how intertextuality deepens the meaning of texts and the understanding of context</a:t>
            </a:r>
            <a:r>
              <a:rPr lang="en-US" sz="1600" b="0" i="0" u="none" strike="noStrike" dirty="0">
                <a:solidFill>
                  <a:srgbClr val="000000"/>
                </a:solidFill>
                <a:effectLst/>
                <a:latin typeface="Public Sans" panose="020B0604020202020204" charset="0"/>
              </a:rPr>
              <a:t>. It should be used in combination with instructions from Phase 4 of the teaching and learning program and associated Phase 4 activities and resources in the resource booklet.</a:t>
            </a:r>
            <a:r>
              <a:rPr lang="en-US" sz="1600" b="0" i="0" dirty="0">
                <a:solidFill>
                  <a:srgbClr val="000000"/>
                </a:solidFill>
                <a:effectLst/>
                <a:latin typeface="Public Sans" panose="020B0604020202020204" charset="0"/>
              </a:rPr>
              <a:t>​</a:t>
            </a:r>
            <a:endParaRPr lang="en-AU" sz="1600" b="1"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dirty="0">
              <a:effectLst/>
              <a:latin typeface="Arial" panose="020B0604020202020204" pitchFamily="34" charset="0"/>
              <a:ea typeface="Calibri" panose="020F0502020204030204" pitchFamily="34" charset="0"/>
            </a:endParaRPr>
          </a:p>
          <a:p>
            <a:pPr>
              <a:spcBef>
                <a:spcPts val="1200"/>
              </a:spcBef>
              <a:spcAft>
                <a:spcPts val="600"/>
              </a:spcAft>
            </a:pPr>
            <a:r>
              <a:rPr lang="en-US" b="0" dirty="0"/>
              <a:t>The following slides model an exemplar paragraph response for </a:t>
            </a:r>
            <a:r>
              <a:rPr lang="en-AU" sz="1800" dirty="0">
                <a:effectLst/>
                <a:latin typeface="Arial" panose="020B0604020202020204" pitchFamily="34" charset="0"/>
                <a:ea typeface="Calibri" panose="020F0502020204030204" pitchFamily="34" charset="0"/>
              </a:rPr>
              <a:t>‘The Echoing Green’ and ‘Thirteen’, sentence by sentence. </a:t>
            </a:r>
            <a:r>
              <a:rPr lang="en-US" b="0" i="0" dirty="0">
                <a:solidFill>
                  <a:srgbClr val="333333"/>
                </a:solidFill>
                <a:effectLst/>
                <a:latin typeface="Public Sans" panose="020B0604020202020204" charset="0"/>
              </a:rPr>
              <a:t>Chunking learning into manageable components in this way reduces demand on students’ working memory and supports students to incorporate new information into their mental model, or schema (AERO 2024). It could be used either before or after students own writing on the question </a:t>
            </a:r>
            <a:r>
              <a:rPr lang="en-AU" sz="1800" dirty="0">
                <a:effectLst/>
                <a:latin typeface="Arial" panose="020B0604020202020204" pitchFamily="34" charset="0"/>
                <a:ea typeface="Calibri" panose="020F0502020204030204" pitchFamily="34" charset="0"/>
              </a:rPr>
              <a:t>‘How does Tempest draw on and adapt  Blake’s representation of childhood?’ in Phase 4, sequence 3 - exploring how intertextuality deepens the meaning of texts and the understanding of context.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dirty="0">
              <a:effectLst/>
              <a:latin typeface="Arial" panose="020B0604020202020204" pitchFamily="34" charset="0"/>
              <a:ea typeface="Calibri" panose="020F0502020204030204" pitchFamily="34" charset="0"/>
            </a:endParaRPr>
          </a:p>
          <a:p>
            <a:r>
              <a:rPr lang="en-AU" b="1" dirty="0"/>
              <a:t>Activity (if used pre-writing):</a:t>
            </a:r>
          </a:p>
          <a:p>
            <a:endParaRPr lang="en-AU" b="1" dirty="0"/>
          </a:p>
          <a:p>
            <a:pPr marL="285750" indent="-285750">
              <a:buFont typeface="Arial" panose="020B0604020202020204" pitchFamily="34" charset="0"/>
              <a:buChar char="•"/>
            </a:pPr>
            <a:r>
              <a:rPr lang="en-AU" b="0" dirty="0"/>
              <a:t>Display the modelled paragraph sequence on the board</a:t>
            </a:r>
          </a:p>
          <a:p>
            <a:pPr marL="285750" indent="-285750">
              <a:buFont typeface="Arial" panose="020B0604020202020204" pitchFamily="34" charset="0"/>
              <a:buChar char="•"/>
            </a:pPr>
            <a:r>
              <a:rPr lang="en-AU" b="0" dirty="0"/>
              <a:t>Walk through the structure systematically, identifying each component:</a:t>
            </a:r>
          </a:p>
          <a:p>
            <a:pPr marL="285750" indent="-285750">
              <a:buFont typeface="Arial" panose="020B0604020202020204" pitchFamily="34" charset="0"/>
              <a:buChar char="•"/>
            </a:pPr>
            <a:r>
              <a:rPr lang="en-AU" b="0" dirty="0"/>
              <a:t>Topic sentence that directly answers the question</a:t>
            </a:r>
          </a:p>
          <a:p>
            <a:pPr marL="285750" indent="-285750">
              <a:buFont typeface="Arial" panose="020B0604020202020204" pitchFamily="34" charset="0"/>
              <a:buChar char="•"/>
            </a:pPr>
            <a:r>
              <a:rPr lang="en-AU" b="0" dirty="0"/>
              <a:t>Clear explanation paragraph</a:t>
            </a:r>
          </a:p>
          <a:p>
            <a:pPr marL="285750" indent="-285750">
              <a:buFont typeface="Arial" panose="020B0604020202020204" pitchFamily="34" charset="0"/>
              <a:buChar char="•"/>
            </a:pPr>
            <a:r>
              <a:rPr lang="en-AU" b="0" dirty="0"/>
              <a:t>Three distinct pieces of evidence with analysis</a:t>
            </a:r>
          </a:p>
          <a:p>
            <a:pPr marL="285750" indent="-285750">
              <a:buFont typeface="Arial" panose="020B0604020202020204" pitchFamily="34" charset="0"/>
              <a:buChar char="•"/>
            </a:pPr>
            <a:r>
              <a:rPr lang="en-AU" b="0" dirty="0"/>
              <a:t>Link that summarises</a:t>
            </a:r>
          </a:p>
          <a:p>
            <a:pPr marL="285750" indent="-285750">
              <a:buFont typeface="Arial" panose="020B0604020202020204" pitchFamily="34" charset="0"/>
              <a:buChar char="•"/>
            </a:pPr>
            <a:r>
              <a:rPr lang="en-AU" b="0" dirty="0"/>
              <a:t>Draw attention to how literary terminology is incorporated</a:t>
            </a:r>
          </a:p>
          <a:p>
            <a:pPr marL="285750" indent="-285750">
              <a:buFont typeface="Arial" panose="020B0604020202020204" pitchFamily="34" charset="0"/>
              <a:buChar char="•"/>
            </a:pPr>
            <a:r>
              <a:rPr lang="en-AU" b="0" dirty="0"/>
              <a:t>Highlight how quotations are integrated into sentences</a:t>
            </a:r>
          </a:p>
          <a:p>
            <a:pPr marL="285750" indent="-285750">
              <a:buFont typeface="Arial" panose="020B0604020202020204" pitchFamily="34" charset="0"/>
              <a:buChar char="•"/>
            </a:pPr>
            <a:r>
              <a:rPr lang="en-AU" b="0" dirty="0"/>
              <a:t>Show students how the evidence builds progressively</a:t>
            </a:r>
          </a:p>
          <a:p>
            <a:pPr marL="285750" indent="-285750">
              <a:buFont typeface="Arial" panose="020B0604020202020204" pitchFamily="34" charset="0"/>
              <a:buChar char="•"/>
            </a:pPr>
            <a:r>
              <a:rPr lang="en-AU" b="0" dirty="0"/>
              <a:t>Have students identify and annotate key features in pairs</a:t>
            </a:r>
          </a:p>
          <a:p>
            <a:pPr marL="285750" indent="-285750">
              <a:buFont typeface="Arial" panose="020B0604020202020204" pitchFamily="34" charset="0"/>
              <a:buChar char="•"/>
            </a:pPr>
            <a:r>
              <a:rPr lang="en-AU" b="0" dirty="0"/>
              <a:t>Create a checklist together of essential elements</a:t>
            </a:r>
          </a:p>
          <a:p>
            <a:pPr marL="285750" indent="-285750">
              <a:buFont typeface="Arial" panose="020B0604020202020204" pitchFamily="34" charset="0"/>
              <a:buChar char="•"/>
            </a:pPr>
            <a:r>
              <a:rPr lang="en-AU" b="0" dirty="0"/>
              <a:t>Allow students to practice crafting topic sentences before full paragraph writing</a:t>
            </a:r>
          </a:p>
          <a:p>
            <a:pPr marL="285750" indent="-285750">
              <a:buFont typeface="Arial" panose="020B0604020202020204" pitchFamily="34" charset="0"/>
              <a:buChar char="•"/>
            </a:pPr>
            <a:r>
              <a:rPr lang="en-AU" b="0" dirty="0"/>
              <a:t>Provide scaffold template for students to use in their own writing</a:t>
            </a:r>
          </a:p>
          <a:p>
            <a:pPr marL="285750" indent="-285750">
              <a:buFont typeface="Arial" panose="020B0604020202020204" pitchFamily="34" charset="0"/>
              <a:buChar char="•"/>
            </a:pPr>
            <a:endParaRPr lang="en-AU" b="0" dirty="0"/>
          </a:p>
          <a:p>
            <a:r>
              <a:rPr lang="en-AU" b="1" dirty="0"/>
              <a:t>Activity (if used post-writing):</a:t>
            </a:r>
          </a:p>
          <a:p>
            <a:endParaRPr lang="en-AU" dirty="0"/>
          </a:p>
          <a:p>
            <a:pPr marL="285750" indent="-285750">
              <a:buFont typeface="Arial" panose="020B0604020202020204" pitchFamily="34" charset="0"/>
              <a:buChar char="•"/>
            </a:pPr>
            <a:r>
              <a:rPr lang="en-AU" dirty="0"/>
              <a:t>Display student work alongside the model paragraph</a:t>
            </a:r>
          </a:p>
          <a:p>
            <a:pPr marL="285750" indent="-285750">
              <a:buFont typeface="Arial" panose="020B0604020202020204" pitchFamily="34" charset="0"/>
              <a:buChar char="•"/>
            </a:pPr>
            <a:r>
              <a:rPr lang="en-AU" dirty="0"/>
              <a:t>Guide students in comparing their responses to the model</a:t>
            </a:r>
          </a:p>
          <a:p>
            <a:pPr marL="285750" indent="-285750">
              <a:buFont typeface="Arial" panose="020B0604020202020204" pitchFamily="34" charset="0"/>
              <a:buChar char="•"/>
            </a:pPr>
            <a:r>
              <a:rPr lang="en-AU" dirty="0"/>
              <a:t>Focus discussion on: </a:t>
            </a:r>
          </a:p>
          <a:p>
            <a:pPr marL="742950" lvl="1" indent="-285750">
              <a:buFont typeface="Arial" panose="020B0604020202020204" pitchFamily="34" charset="0"/>
              <a:buChar char="•"/>
            </a:pPr>
            <a:r>
              <a:rPr lang="en-AU" dirty="0"/>
              <a:t>What elements students included successfully</a:t>
            </a:r>
          </a:p>
          <a:p>
            <a:pPr marL="742950" lvl="1" indent="-285750">
              <a:buFont typeface="Arial" panose="020B0604020202020204" pitchFamily="34" charset="0"/>
              <a:buChar char="•"/>
            </a:pPr>
            <a:r>
              <a:rPr lang="en-AU" dirty="0"/>
              <a:t>What could be strengthened in their responses</a:t>
            </a:r>
          </a:p>
          <a:p>
            <a:pPr marL="742950" lvl="1" indent="-285750">
              <a:buFont typeface="Arial" panose="020B0604020202020204" pitchFamily="34" charset="0"/>
              <a:buChar char="•"/>
            </a:pPr>
            <a:r>
              <a:rPr lang="en-AU" dirty="0"/>
              <a:t>Different approaches students took to the same task</a:t>
            </a:r>
          </a:p>
          <a:p>
            <a:pPr marL="285750" indent="-285750">
              <a:buFont typeface="Arial" panose="020B0604020202020204" pitchFamily="34" charset="0"/>
              <a:buChar char="•"/>
            </a:pPr>
            <a:r>
              <a:rPr lang="en-AU" dirty="0"/>
              <a:t>Identify effective techniques used by students that aren't in the model</a:t>
            </a:r>
          </a:p>
          <a:p>
            <a:pPr marL="285750" indent="-285750">
              <a:buFont typeface="Arial" panose="020B0604020202020204" pitchFamily="34" charset="0"/>
              <a:buChar char="•"/>
            </a:pPr>
            <a:r>
              <a:rPr lang="en-AU" dirty="0"/>
              <a:t>Have students self-assess their work against the model</a:t>
            </a:r>
          </a:p>
          <a:p>
            <a:pPr marL="285750" indent="-285750">
              <a:buFont typeface="Arial" panose="020B0604020202020204" pitchFamily="34" charset="0"/>
              <a:buChar char="•"/>
            </a:pPr>
            <a:r>
              <a:rPr lang="en-AU" dirty="0"/>
              <a:t>Create revision goals based on the comparison</a:t>
            </a:r>
          </a:p>
          <a:p>
            <a:pPr marL="285750" indent="-285750">
              <a:buFont typeface="Arial" panose="020B0604020202020204" pitchFamily="34" charset="0"/>
              <a:buChar char="•"/>
            </a:pPr>
            <a:r>
              <a:rPr lang="en-AU" dirty="0"/>
              <a:t>Allow time for students to revise one section of their paragraph</a:t>
            </a:r>
          </a:p>
          <a:p>
            <a:pPr marL="285750" indent="-285750">
              <a:buFont typeface="Arial" panose="020B0604020202020204" pitchFamily="34" charset="0"/>
              <a:buChar char="•"/>
            </a:pPr>
            <a:r>
              <a:rPr lang="en-AU" dirty="0"/>
              <a:t>Share examples of successful student revisions</a:t>
            </a:r>
          </a:p>
          <a:p>
            <a:pPr marL="285750" indent="-285750">
              <a:buFont typeface="Arial" panose="020B0604020202020204" pitchFamily="34" charset="0"/>
              <a:buChar char="•"/>
            </a:pPr>
            <a:r>
              <a:rPr lang="en-AU" dirty="0"/>
              <a:t>Collate class insights about effective analytical writing</a:t>
            </a:r>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765444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Teacher note (for extended discussion, where appropriate):</a:t>
            </a:r>
          </a:p>
          <a:p>
            <a:pPr marL="285750" indent="-285750">
              <a:buFont typeface="Arial" panose="020B0604020202020204" pitchFamily="34" charset="0"/>
              <a:buChar char="•"/>
            </a:pPr>
            <a:endParaRPr lang="en-AU" dirty="0"/>
          </a:p>
          <a:p>
            <a:pPr marL="285750" lvl="0" indent="-285750">
              <a:buFont typeface="Arial" panose="020B0604020202020204" pitchFamily="34" charset="0"/>
              <a:buChar char="•"/>
            </a:pPr>
            <a:r>
              <a:rPr lang="en-AU" dirty="0"/>
              <a:t>Discuss how Kae Tempest's contemporary experiences influence their depiction of childhood. Tempest grew up in urban South London, which shapes their focus on the challenges of modern adolescence.</a:t>
            </a:r>
          </a:p>
          <a:p>
            <a:pPr marL="285750" lvl="0" indent="-285750">
              <a:buFont typeface="Arial" panose="020B0604020202020204" pitchFamily="34" charset="0"/>
              <a:buChar char="•"/>
            </a:pPr>
            <a:r>
              <a:rPr lang="en-AU" dirty="0"/>
              <a:t>Compare this to William Blake’s Romantic perspective, where childhood is often idealised as a time of innocence and freedom in harmony with nature.</a:t>
            </a:r>
          </a:p>
          <a:p>
            <a:pPr marL="285750" lvl="0" indent="-285750">
              <a:buFont typeface="Arial" panose="020B0604020202020204" pitchFamily="34" charset="0"/>
              <a:buChar char="•"/>
            </a:pPr>
            <a:r>
              <a:rPr lang="en-AU" dirty="0"/>
              <a:t>Pose questions such as:</a:t>
            </a:r>
          </a:p>
          <a:p>
            <a:pPr marL="590565" lvl="1" indent="-285750">
              <a:buFont typeface="Arial" panose="020B0604020202020204" pitchFamily="34" charset="0"/>
              <a:buChar char="•"/>
            </a:pPr>
            <a:r>
              <a:rPr lang="en-AU" i="1" dirty="0"/>
              <a:t>What might Blake’s rural and 18th-century context contribute to his views of childhood?</a:t>
            </a:r>
            <a:endParaRPr lang="en-AU" dirty="0"/>
          </a:p>
          <a:p>
            <a:pPr marL="590565" lvl="1" indent="-285750">
              <a:buFont typeface="Arial" panose="020B0604020202020204" pitchFamily="34" charset="0"/>
              <a:buChar char="•"/>
            </a:pPr>
            <a:r>
              <a:rPr lang="en-AU" i="1" dirty="0"/>
              <a:t>Why does Tempest choose to focus on societal pressures and challenges?</a:t>
            </a:r>
            <a:endParaRPr lang="en-AU" dirty="0"/>
          </a:p>
          <a:p>
            <a:pPr marL="0" indent="0">
              <a:buFont typeface="Arial" panose="020B0604020202020204" pitchFamily="34" charset="0"/>
              <a:buNone/>
            </a:pPr>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899600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Teacher note (for extended discussion, where appropriate):</a:t>
            </a:r>
          </a:p>
          <a:p>
            <a:pPr>
              <a:buFont typeface="Arial" panose="020B0604020202020204" pitchFamily="34" charset="0"/>
              <a:buChar char="•"/>
            </a:pPr>
            <a:endParaRPr lang="en-AU" b="1" dirty="0"/>
          </a:p>
          <a:p>
            <a:pPr marL="285750" indent="-285750">
              <a:buFont typeface="Arial" panose="020B0604020202020204" pitchFamily="34" charset="0"/>
              <a:buChar char="•"/>
            </a:pPr>
            <a:r>
              <a:rPr lang="en-AU" dirty="0"/>
              <a:t>Highlight the difference in tone and imagery between the two poets. Blake’s optimistic tone contrasts with Tempest’s more realistic or even critical view of adolescence.</a:t>
            </a:r>
          </a:p>
          <a:p>
            <a:pPr marL="285750" indent="-285750">
              <a:buFont typeface="Arial" panose="020B0604020202020204" pitchFamily="34" charset="0"/>
              <a:buChar char="•"/>
            </a:pPr>
            <a:r>
              <a:rPr lang="en-AU" dirty="0"/>
              <a:t>Explore the Romantic context of Blake’s poetry, which idealises a pastoral vision of childhood as part of nature’s cycle.</a:t>
            </a:r>
          </a:p>
          <a:p>
            <a:pPr marL="285750" indent="-285750">
              <a:buFont typeface="Arial" panose="020B0604020202020204" pitchFamily="34" charset="0"/>
              <a:buChar char="•"/>
            </a:pPr>
            <a:r>
              <a:rPr lang="en-AU" dirty="0"/>
              <a:t>Ask students:</a:t>
            </a:r>
          </a:p>
          <a:p>
            <a:pPr marL="742950" lvl="1" indent="-285750">
              <a:buFont typeface="Arial" panose="020B0604020202020204" pitchFamily="34" charset="0"/>
              <a:buChar char="•"/>
            </a:pPr>
            <a:r>
              <a:rPr lang="en-AU" i="1" dirty="0"/>
              <a:t>How does the historical context of Blake's era influence his emphasis on nature?</a:t>
            </a:r>
            <a:endParaRPr lang="en-AU" dirty="0"/>
          </a:p>
          <a:p>
            <a:pPr marL="742950" lvl="1" indent="-285750">
              <a:buFont typeface="Arial" panose="020B0604020202020204" pitchFamily="34" charset="0"/>
              <a:buChar char="•"/>
            </a:pPr>
            <a:r>
              <a:rPr lang="en-AU" i="1" dirty="0"/>
              <a:t>What might Tempest’s urban setting suggest about modern struggles faced by young people, especially girls?</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8518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BDF20-E4C4-4731-F091-6D41D1717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C134C6-C27A-85B6-4983-3EC785E082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D98D8-F856-C070-0F91-84A5165C4B7F}"/>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Teacher note (for extended discussion, where appropriate):</a:t>
            </a:r>
          </a:p>
          <a:p>
            <a:pPr>
              <a:buFont typeface="Arial" panose="020B0604020202020204" pitchFamily="34" charset="0"/>
              <a:buNone/>
            </a:pPr>
            <a:endParaRPr lang="en-AU" b="1" dirty="0"/>
          </a:p>
          <a:p>
            <a:pPr marL="285750" indent="-285750">
              <a:buFont typeface="Arial" panose="020B0604020202020204" pitchFamily="34" charset="0"/>
              <a:buChar char="•"/>
            </a:pPr>
            <a:r>
              <a:rPr lang="en-AU" dirty="0"/>
              <a:t>Explain the symbolism in Blake’s repetition of "green" as a representation of freedom and the pastoral ideal.</a:t>
            </a:r>
          </a:p>
          <a:p>
            <a:pPr marL="285750" indent="-285750">
              <a:buFont typeface="Arial" panose="020B0604020202020204" pitchFamily="34" charset="0"/>
              <a:buChar char="•"/>
            </a:pPr>
            <a:r>
              <a:rPr lang="en-AU" dirty="0"/>
              <a:t>Discuss Tempest’s use of urban settings, such as the bus, to reflect the confinement or limitations of city life for children today.</a:t>
            </a:r>
          </a:p>
          <a:p>
            <a:pPr marL="285750" indent="-285750">
              <a:buFont typeface="Arial" panose="020B0604020202020204" pitchFamily="34" charset="0"/>
              <a:buChar char="•"/>
            </a:pPr>
            <a:r>
              <a:rPr lang="en-AU" dirty="0"/>
              <a:t>Encourage analysis with questions:</a:t>
            </a:r>
          </a:p>
          <a:p>
            <a:pPr marL="742950" lvl="1" indent="-285750">
              <a:buFont typeface="Arial" panose="020B0604020202020204" pitchFamily="34" charset="0"/>
              <a:buChar char="•"/>
            </a:pPr>
            <a:r>
              <a:rPr lang="en-AU" i="1" dirty="0"/>
              <a:t>Why does Blake associate "green" with joy and innocence?</a:t>
            </a:r>
            <a:endParaRPr lang="en-AU" dirty="0"/>
          </a:p>
          <a:p>
            <a:pPr marL="742950" lvl="1" indent="-285750">
              <a:buFont typeface="Arial" panose="020B0604020202020204" pitchFamily="34" charset="0"/>
              <a:buChar char="•"/>
            </a:pPr>
            <a:r>
              <a:rPr lang="en-AU" i="1" dirty="0"/>
              <a:t>How does the metaphor of a bus highlight modern societal pressures or limitations on freedom?</a:t>
            </a:r>
            <a:endParaRPr lang="en-AU" dirty="0"/>
          </a:p>
          <a:p>
            <a:endParaRPr lang="en-AU" dirty="0"/>
          </a:p>
        </p:txBody>
      </p:sp>
      <p:sp>
        <p:nvSpPr>
          <p:cNvPr id="4" name="Slide Number Placeholder 3">
            <a:extLst>
              <a:ext uri="{FF2B5EF4-FFF2-40B4-BE49-F238E27FC236}">
                <a16:creationId xmlns:a16="http://schemas.microsoft.com/office/drawing/2014/main" id="{4B4F951A-0586-1A8A-570B-F6CB43B872B9}"/>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55609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5E3E5-0A8C-F8F6-BA44-3C6FE48574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FE9A73-6A3B-374C-B266-5710B1954B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A5D564-492E-AD5E-CD2B-673023364B68}"/>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Teacher note (for extended discussion, where appropriate):</a:t>
            </a:r>
          </a:p>
          <a:p>
            <a:pPr>
              <a:buFont typeface="Arial" panose="020B0604020202020204" pitchFamily="34" charset="0"/>
              <a:buNone/>
            </a:pPr>
            <a:endParaRPr lang="en-AU" b="1" dirty="0"/>
          </a:p>
          <a:p>
            <a:pPr marL="285750" indent="-285750">
              <a:buFont typeface="Arial" panose="020B0604020202020204" pitchFamily="34" charset="0"/>
              <a:buChar char="•"/>
            </a:pPr>
            <a:r>
              <a:rPr lang="en-AU" dirty="0"/>
              <a:t>Highlight Tempest’s use of accumulation to underscore societal expectations placed on young women, comparing this to Blake’s collective and inclusive imagery of childhood unity.</a:t>
            </a:r>
          </a:p>
          <a:p>
            <a:pPr marL="285750" indent="-285750">
              <a:buFont typeface="Arial" panose="020B0604020202020204" pitchFamily="34" charset="0"/>
              <a:buChar char="•"/>
            </a:pPr>
            <a:r>
              <a:rPr lang="en-AU" dirty="0"/>
              <a:t>Connect Blake’s use of personal pronouns to his Romantic ideals, promoting the idea of universal childhood innocence.</a:t>
            </a:r>
          </a:p>
          <a:p>
            <a:pPr marL="285750" indent="-285750">
              <a:buFont typeface="Arial" panose="020B0604020202020204" pitchFamily="34" charset="0"/>
              <a:buChar char="•"/>
            </a:pPr>
            <a:r>
              <a:rPr lang="en-AU" dirty="0"/>
              <a:t>Pose questions:</a:t>
            </a:r>
          </a:p>
          <a:p>
            <a:pPr marL="742950" lvl="1" indent="-285750">
              <a:buFont typeface="Arial" panose="020B0604020202020204" pitchFamily="34" charset="0"/>
              <a:buChar char="•"/>
            </a:pPr>
            <a:r>
              <a:rPr lang="en-AU" i="1" dirty="0"/>
              <a:t>What does Tempest’s accumulation of roles for women suggest about societal pressures?</a:t>
            </a:r>
            <a:endParaRPr lang="en-AU" dirty="0"/>
          </a:p>
          <a:p>
            <a:pPr marL="742950" lvl="1" indent="-285750">
              <a:buFont typeface="Arial" panose="020B0604020202020204" pitchFamily="34" charset="0"/>
              <a:buChar char="•"/>
            </a:pPr>
            <a:r>
              <a:rPr lang="en-AU" i="1" dirty="0"/>
              <a:t>How does Blake’s inclusive language create a sense of communal joy and innocence?</a:t>
            </a:r>
            <a:endParaRPr lang="en-AU" dirty="0"/>
          </a:p>
          <a:p>
            <a:endParaRPr lang="en-AU" dirty="0"/>
          </a:p>
        </p:txBody>
      </p:sp>
      <p:sp>
        <p:nvSpPr>
          <p:cNvPr id="4" name="Slide Number Placeholder 3">
            <a:extLst>
              <a:ext uri="{FF2B5EF4-FFF2-40B4-BE49-F238E27FC236}">
                <a16:creationId xmlns:a16="http://schemas.microsoft.com/office/drawing/2014/main" id="{4EE0A3E6-C47E-EABF-7278-03823E25567A}"/>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166795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05BC0-2E32-061A-1465-E14B327675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DFBF9-24C2-0C44-A28F-930D25DA49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4EC394-AB45-CCA7-B43D-A38907DC3EE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Teacher note (for extended discussion, where appropriate):</a:t>
            </a:r>
          </a:p>
          <a:p>
            <a:pPr>
              <a:buFont typeface="Arial" panose="020B0604020202020204" pitchFamily="34" charset="0"/>
              <a:buNone/>
            </a:pPr>
            <a:endParaRPr lang="en-AU" b="1" dirty="0"/>
          </a:p>
          <a:p>
            <a:pPr marL="285750" indent="-285750">
              <a:buFont typeface="Arial" panose="020B0604020202020204" pitchFamily="34" charset="0"/>
              <a:buChar char="•"/>
            </a:pPr>
            <a:r>
              <a:rPr lang="en-AU" dirty="0"/>
              <a:t>Discuss how Blake uses the metaphor of a day’s progression to reflect the inevitable loss of innocence as children grow up, a universal and timeless theme.</a:t>
            </a:r>
          </a:p>
          <a:p>
            <a:pPr marL="285750" indent="-285750">
              <a:buFont typeface="Arial" panose="020B0604020202020204" pitchFamily="34" charset="0"/>
              <a:buChar char="•"/>
            </a:pPr>
            <a:r>
              <a:rPr lang="en-AU" dirty="0"/>
              <a:t>Explore Tempest’s choice of the bus journey as a contemporary symbol of transition from childhood to adulthood.</a:t>
            </a:r>
          </a:p>
          <a:p>
            <a:pPr marL="285750" indent="-285750">
              <a:buFont typeface="Arial" panose="020B0604020202020204" pitchFamily="34" charset="0"/>
              <a:buChar char="•"/>
            </a:pPr>
            <a:r>
              <a:rPr lang="en-AU" dirty="0"/>
              <a:t>Questions to consider:</a:t>
            </a:r>
          </a:p>
          <a:p>
            <a:pPr marL="742950" lvl="1" indent="-285750">
              <a:buFont typeface="Arial" panose="020B0604020202020204" pitchFamily="34" charset="0"/>
              <a:buChar char="•"/>
            </a:pPr>
            <a:r>
              <a:rPr lang="en-AU" i="1" dirty="0"/>
              <a:t>How does the metaphor of a changing day reflect Blake’s themes of innocence and experience?</a:t>
            </a:r>
            <a:endParaRPr lang="en-AU" dirty="0"/>
          </a:p>
          <a:p>
            <a:pPr marL="742950" lvl="1" indent="-285750">
              <a:buFont typeface="Arial" panose="020B0604020202020204" pitchFamily="34" charset="0"/>
              <a:buChar char="•"/>
            </a:pPr>
            <a:r>
              <a:rPr lang="en-AU" i="1" dirty="0"/>
              <a:t>Why might Tempest choose a bus journey to symbolise growing up in a modern urban context?</a:t>
            </a:r>
            <a:endParaRPr lang="en-AU" dirty="0"/>
          </a:p>
          <a:p>
            <a:endParaRPr lang="en-AU" dirty="0"/>
          </a:p>
        </p:txBody>
      </p:sp>
      <p:sp>
        <p:nvSpPr>
          <p:cNvPr id="4" name="Slide Number Placeholder 3">
            <a:extLst>
              <a:ext uri="{FF2B5EF4-FFF2-40B4-BE49-F238E27FC236}">
                <a16:creationId xmlns:a16="http://schemas.microsoft.com/office/drawing/2014/main" id="{20E58387-0E98-D38C-7994-8952587747BD}"/>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899623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1F9AC-495C-A34B-9F73-FB57C4108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1674E-24EB-2E0B-D27C-A8D8387D20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95B45-E002-A91E-172B-6B007D83BF1E}"/>
              </a:ext>
            </a:extLst>
          </p:cNvPr>
          <p:cNvSpPr>
            <a:spLocks noGrp="1"/>
          </p:cNvSpPr>
          <p:nvPr>
            <p:ph type="body" idx="1"/>
          </p:nvPr>
        </p:nvSpPr>
        <p:spPr/>
        <p:txBody>
          <a:bodyPr/>
          <a:lstStyle/>
          <a:p>
            <a:pPr>
              <a:buFont typeface="Arial" panose="020B0604020202020204" pitchFamily="34" charset="0"/>
              <a:buNone/>
            </a:pPr>
            <a:r>
              <a:rPr lang="en-AU" b="1" dirty="0"/>
              <a:t>Teacher note (for extended discussion, where appropriate):</a:t>
            </a:r>
          </a:p>
          <a:p>
            <a:pPr>
              <a:buFont typeface="Arial" panose="020B0604020202020204" pitchFamily="34" charset="0"/>
              <a:buChar char="•"/>
            </a:pPr>
            <a:endParaRPr lang="en-AU" b="1" dirty="0"/>
          </a:p>
          <a:p>
            <a:pPr marL="285750" indent="-285750">
              <a:buFont typeface="Arial" panose="020B0604020202020204" pitchFamily="34" charset="0"/>
              <a:buChar char="•"/>
            </a:pPr>
            <a:r>
              <a:rPr lang="en-AU" dirty="0"/>
              <a:t>Summarise how both poets reflect on the complexities of childhood but through different lenses: Blake’s Romantic idealism versus Tempest’s modern realism.</a:t>
            </a:r>
          </a:p>
          <a:p>
            <a:pPr marL="285750" indent="-285750">
              <a:buFont typeface="Arial" panose="020B0604020202020204" pitchFamily="34" charset="0"/>
              <a:buChar char="•"/>
            </a:pPr>
            <a:r>
              <a:rPr lang="en-AU" dirty="0"/>
              <a:t>Discuss how societal expectations have evolved, particularly with regards to gender roles and urbanisation.</a:t>
            </a:r>
          </a:p>
          <a:p>
            <a:pPr marL="285750" indent="-285750">
              <a:buFont typeface="Arial" panose="020B0604020202020204" pitchFamily="34" charset="0"/>
              <a:buChar char="•"/>
            </a:pPr>
            <a:r>
              <a:rPr lang="en-AU" dirty="0"/>
              <a:t>Prompt students with:</a:t>
            </a:r>
          </a:p>
          <a:p>
            <a:pPr marL="742950" lvl="1" indent="-285750">
              <a:buFont typeface="Arial" panose="020B0604020202020204" pitchFamily="34" charset="0"/>
              <a:buChar char="•"/>
            </a:pPr>
            <a:r>
              <a:rPr lang="en-AU" i="1" dirty="0"/>
              <a:t>How does Tempest’s portrayal of challenges expand upon Blake’s vision of childhood?</a:t>
            </a:r>
            <a:endParaRPr lang="en-AU" dirty="0"/>
          </a:p>
          <a:p>
            <a:pPr marL="742950" lvl="1" indent="-285750">
              <a:buFont typeface="Arial" panose="020B0604020202020204" pitchFamily="34" charset="0"/>
              <a:buChar char="•"/>
            </a:pPr>
            <a:r>
              <a:rPr lang="en-AU" i="1" dirty="0"/>
              <a:t>What do these differences tell us about changing perceptions of childhood across time?</a:t>
            </a:r>
            <a:endParaRPr lang="en-AU" dirty="0"/>
          </a:p>
          <a:p>
            <a:endParaRPr lang="en-AU" dirty="0"/>
          </a:p>
        </p:txBody>
      </p:sp>
      <p:sp>
        <p:nvSpPr>
          <p:cNvPr id="4" name="Slide Number Placeholder 3">
            <a:extLst>
              <a:ext uri="{FF2B5EF4-FFF2-40B4-BE49-F238E27FC236}">
                <a16:creationId xmlns:a16="http://schemas.microsoft.com/office/drawing/2014/main" id="{B4442E30-0CC6-B568-AF97-3DBF4217DE65}"/>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08072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PowerPoint supports the work on analytical writing. It accompanies Phases 4 and 5 in the program. </a:t>
            </a:r>
            <a:r>
              <a:rPr lang="en-US" sz="1600" b="0" i="0" u="none" strike="noStrike" dirty="0">
                <a:solidFill>
                  <a:srgbClr val="000000"/>
                </a:solidFill>
                <a:effectLst/>
                <a:latin typeface="Public Sans" panose="020B0604020202020204" charset="0"/>
              </a:rPr>
              <a:t>It should be used in combination with the instructions from the teaching and learning program and the associated activities and resources in the resource booklet.</a:t>
            </a:r>
            <a:r>
              <a:rPr lang="en-US" sz="1600" b="0" i="0" dirty="0">
                <a:solidFill>
                  <a:srgbClr val="000000"/>
                </a:solidFill>
                <a:effectLst/>
                <a:latin typeface="Public Sans" panose="020B0604020202020204" charset="0"/>
              </a:rPr>
              <a:t>​</a:t>
            </a:r>
            <a:endParaRPr lang="en-AU" sz="1600" b="1"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Calibri" panose="020F0502020204030204" pitchFamily="34" charset="0"/>
              </a:rPr>
              <a:t>Teacher note: </a:t>
            </a:r>
            <a:r>
              <a:rPr lang="en-US" sz="1600" b="0" i="0" u="none" strike="noStrike" dirty="0">
                <a:solidFill>
                  <a:srgbClr val="000000"/>
                </a:solidFill>
                <a:effectLst/>
                <a:latin typeface="Public Sans" panose="020B0604020202020204" charset="0"/>
              </a:rPr>
              <a:t>the following section is designed to support the delivery of </a:t>
            </a:r>
            <a:r>
              <a:rPr lang="en-US" b="1" dirty="0"/>
              <a:t>Phase 5, activity 6 – identifying structural features of a reflection </a:t>
            </a:r>
            <a:r>
              <a:rPr lang="en-US" b="0" dirty="0"/>
              <a:t>and</a:t>
            </a:r>
            <a:r>
              <a:rPr lang="en-US" b="1" dirty="0"/>
              <a:t> </a:t>
            </a:r>
            <a:r>
              <a:rPr lang="en-US" sz="1600" b="1" i="0" u="none" strike="noStrike" dirty="0">
                <a:solidFill>
                  <a:srgbClr val="000000"/>
                </a:solidFill>
                <a:effectLst/>
                <a:latin typeface="Public Sans" panose="020B0604020202020204" charset="0"/>
              </a:rPr>
              <a:t>Phase 6, </a:t>
            </a:r>
            <a:r>
              <a:rPr lang="en-AU" sz="1600" b="1" i="0" u="none" strike="noStrike" dirty="0">
                <a:solidFill>
                  <a:srgbClr val="000000"/>
                </a:solidFill>
                <a:effectLst/>
                <a:latin typeface="Public Sans" panose="020B0604020202020204" charset="0"/>
              </a:rPr>
              <a:t>sequence 2 - working with the marking criteria</a:t>
            </a:r>
            <a:r>
              <a:rPr lang="en-US" sz="1600" b="0" i="0" u="none" strike="noStrike" dirty="0">
                <a:solidFill>
                  <a:srgbClr val="000000"/>
                </a:solidFill>
                <a:effectLst/>
                <a:latin typeface="Public Sans" panose="020B0604020202020204" charset="0"/>
              </a:rPr>
              <a:t>. It should be used in combination with instructions from Phase 5 and 6 of the teaching and learning program and associated Phase 5 and 6 activities and resources in the resource booklet. </a:t>
            </a:r>
            <a:r>
              <a:rPr lang="en-US" b="0" dirty="0"/>
              <a:t>These slides may be used to unpack, highlight, annotate and discuss the sample C range reflection provided in </a:t>
            </a:r>
            <a:r>
              <a:rPr lang="en-US" b="1" dirty="0"/>
              <a:t>Phase 6, resource 3 – C grade sample task.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i="0" dirty="0">
                <a:solidFill>
                  <a:srgbClr val="000000"/>
                </a:solidFill>
                <a:effectLst/>
                <a:latin typeface="Public Sans" panose="020B0604020202020204" charset="0"/>
              </a:rPr>
              <a:t>​</a:t>
            </a:r>
            <a:endParaRPr lang="en-AU" sz="1600" b="1" dirty="0">
              <a:effectLst/>
              <a:latin typeface="Arial" panose="020B0604020202020204" pitchFamily="34" charset="0"/>
              <a:ea typeface="Calibri" panose="020F0502020204030204" pitchFamily="34" charset="0"/>
            </a:endParaRPr>
          </a:p>
          <a:p>
            <a:r>
              <a:rPr lang="en-US" b="1" dirty="0"/>
              <a:t>Activity:</a:t>
            </a:r>
          </a:p>
          <a:p>
            <a:endParaRPr lang="en-US" b="1" dirty="0"/>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Read the poem in </a:t>
            </a:r>
            <a:r>
              <a:rPr lang="en-US" b="1" dirty="0"/>
              <a:t>Phase 6, resource 3 – C grade sample task</a:t>
            </a:r>
            <a:r>
              <a:rPr lang="en-US" b="0" dirty="0"/>
              <a:t> together as a class and discuss what it is about.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Ask students if it is effective and prompt them to explain why or why not, using evidence from the poem to support their discussion.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Ask students to consider the purpose of reflecting on the construction of their poem, and support students to identify the structural features of a reflection using the following slides.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023128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a:t>
            </a:r>
          </a:p>
          <a:p>
            <a:endParaRPr lang="en-US" b="1" dirty="0"/>
          </a:p>
          <a:p>
            <a:pPr>
              <a:buFont typeface="Arial" panose="020B0604020202020204" pitchFamily="34" charset="0"/>
              <a:buNone/>
            </a:pPr>
            <a:r>
              <a:rPr lang="en-AU" b="1" dirty="0"/>
              <a:t>Activity</a:t>
            </a:r>
          </a:p>
          <a:p>
            <a:pPr marL="285750" indent="-285750">
              <a:buFont typeface="Arial" panose="020B0604020202020204" pitchFamily="34" charset="0"/>
              <a:buChar char="•"/>
            </a:pPr>
            <a:r>
              <a:rPr lang="en-AU" dirty="0"/>
              <a:t>Identify the poems being discussed (</a:t>
            </a:r>
            <a:r>
              <a:rPr lang="en-AU" i="1" dirty="0"/>
              <a:t>Barrett Browning’s</a:t>
            </a:r>
            <a:r>
              <a:rPr lang="en-AU" dirty="0"/>
              <a:t> and </a:t>
            </a:r>
            <a:r>
              <a:rPr lang="en-AU" i="1" dirty="0"/>
              <a:t>Tempest’s</a:t>
            </a:r>
            <a:r>
              <a:rPr lang="en-AU" dirty="0"/>
              <a:t>) and explain their relevance to the reflection.</a:t>
            </a:r>
          </a:p>
          <a:p>
            <a:pPr marL="285750" indent="-285750">
              <a:buFont typeface="Arial" panose="020B0604020202020204" pitchFamily="34" charset="0"/>
              <a:buChar char="•"/>
            </a:pPr>
            <a:r>
              <a:rPr lang="en-AU" dirty="0"/>
              <a:t>Highlight the purpose of reflection in creative writing: connecting personal experiences with poetic techniques.</a:t>
            </a:r>
          </a:p>
          <a:p>
            <a:pPr marL="285750" indent="-285750">
              <a:buFont typeface="Arial" panose="020B0604020202020204" pitchFamily="34" charset="0"/>
              <a:buChar char="•"/>
            </a:pPr>
            <a:r>
              <a:rPr lang="en-AU" dirty="0"/>
              <a:t>Emphasise the use of personal voice, such as “That’s why I have drawn on this common idea of love…”</a:t>
            </a:r>
          </a:p>
          <a:p>
            <a:pPr>
              <a:buFont typeface="Arial" panose="020B0604020202020204" pitchFamily="34" charset="0"/>
              <a:buChar char="•"/>
            </a:pPr>
            <a:endParaRPr lang="en-AU" b="1" dirty="0"/>
          </a:p>
          <a:p>
            <a:pPr>
              <a:buFont typeface="Arial" panose="020B0604020202020204" pitchFamily="34" charset="0"/>
              <a:buNone/>
            </a:pPr>
            <a:r>
              <a:rPr lang="en-AU" b="1" dirty="0"/>
              <a:t>Areas to improve</a:t>
            </a:r>
          </a:p>
          <a:p>
            <a:pPr marL="285750" indent="-285750">
              <a:buFont typeface="Arial" panose="020B0604020202020204" pitchFamily="34" charset="0"/>
              <a:buChar char="•"/>
            </a:pPr>
            <a:r>
              <a:rPr lang="en-AU" dirty="0"/>
              <a:t>Suggest adding more detailed analysis of how poetic features (e.g., romantic tone in Barrett Browning’s poem) influenced the student’s creative decisions.</a:t>
            </a:r>
          </a:p>
          <a:p>
            <a:pPr marL="285750" indent="-285750">
              <a:buFont typeface="Arial" panose="020B0604020202020204" pitchFamily="34" charset="0"/>
              <a:buChar char="•"/>
            </a:pPr>
            <a:r>
              <a:rPr lang="en-AU" dirty="0"/>
              <a:t>Recommend using more sophisticated metalanguage when describing poetic forms and features.</a:t>
            </a:r>
          </a:p>
          <a:p>
            <a:pPr>
              <a:buFont typeface="Arial" panose="020B0604020202020204" pitchFamily="34" charset="0"/>
              <a:buChar char="•"/>
            </a:pPr>
            <a:endParaRPr lang="en-AU" b="1" dirty="0"/>
          </a:p>
          <a:p>
            <a:pPr>
              <a:buFont typeface="Arial" panose="020B0604020202020204" pitchFamily="34" charset="0"/>
              <a:buNone/>
            </a:pPr>
            <a:r>
              <a:rPr lang="en-AU" b="1" dirty="0"/>
              <a:t>Analytical writing note</a:t>
            </a:r>
          </a:p>
          <a:p>
            <a:pPr marL="285750" indent="-285750">
              <a:buFont typeface="Arial" panose="020B0604020202020204" pitchFamily="34" charset="0"/>
              <a:buChar char="•"/>
            </a:pPr>
            <a:r>
              <a:rPr lang="en-AU" dirty="0"/>
              <a:t>Discuss the organisation of ideas and transitions. For example, the sentence </a:t>
            </a:r>
            <a:r>
              <a:rPr lang="en-AU" i="1" dirty="0"/>
              <a:t>“I chose to appropriate the romantic profound love idea in Barrett Browning’s poem to familial love…”</a:t>
            </a:r>
            <a:r>
              <a:rPr lang="en-AU" dirty="0"/>
              <a:t> could include linking phrases like “This demonstrates…” or “This reflects…”</a:t>
            </a:r>
          </a:p>
          <a:p>
            <a:endParaRPr lang="en-US" b="1" dirty="0"/>
          </a:p>
          <a:p>
            <a:endParaRPr lang="en-US"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090404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AU" b="1" dirty="0"/>
              <a:t>Teacher note:</a:t>
            </a:r>
            <a:br>
              <a:rPr lang="en-AU" b="1" dirty="0"/>
            </a:br>
            <a:br>
              <a:rPr lang="en-AU" b="1" dirty="0"/>
            </a:br>
            <a:r>
              <a:rPr lang="en-AU" b="1" dirty="0"/>
              <a:t>Activity</a:t>
            </a:r>
          </a:p>
          <a:p>
            <a:pPr marL="285750" indent="-285750">
              <a:buFont typeface="Arial" panose="020B0604020202020204" pitchFamily="34" charset="0"/>
              <a:buChar char="•"/>
            </a:pPr>
            <a:r>
              <a:rPr lang="en-AU" dirty="0"/>
              <a:t>Discuss how the student uses examples from Barrett Browning’s poem, such as assonance and metaphor, and integrates these into their own creative work.</a:t>
            </a:r>
          </a:p>
          <a:p>
            <a:pPr marL="285750" indent="-285750">
              <a:buFont typeface="Arial" panose="020B0604020202020204" pitchFamily="34" charset="0"/>
              <a:buChar char="•"/>
            </a:pPr>
            <a:r>
              <a:rPr lang="en-AU" dirty="0"/>
              <a:t>Highlight the balance between personal voice and technical analysis, encouraging students to deepen their exploration of how and why certain techniques were used.</a:t>
            </a:r>
          </a:p>
          <a:p>
            <a:pPr>
              <a:buFont typeface="Arial" panose="020B0604020202020204" pitchFamily="34" charset="0"/>
              <a:buChar char="•"/>
            </a:pPr>
            <a:endParaRPr lang="en-AU" dirty="0"/>
          </a:p>
          <a:p>
            <a:pPr>
              <a:buFont typeface="Arial" panose="020B0604020202020204" pitchFamily="34" charset="0"/>
              <a:buNone/>
            </a:pPr>
            <a:r>
              <a:rPr lang="en-AU" b="1" dirty="0"/>
              <a:t>Areas to improve</a:t>
            </a:r>
          </a:p>
          <a:p>
            <a:pPr marL="285750" indent="-285750">
              <a:buFont typeface="Arial" panose="020B0604020202020204" pitchFamily="34" charset="0"/>
              <a:buChar char="•"/>
            </a:pPr>
            <a:r>
              <a:rPr lang="en-AU" dirty="0"/>
              <a:t>Strengthen connections between learning and application. For instance, the mention of </a:t>
            </a:r>
            <a:r>
              <a:rPr lang="en-AU" i="1" dirty="0"/>
              <a:t>“alliteration to express my sense of loss…”</a:t>
            </a:r>
            <a:r>
              <a:rPr lang="en-AU" dirty="0"/>
              <a:t> could be expanded to explain why this device is effective in communicating emotion.</a:t>
            </a:r>
          </a:p>
          <a:p>
            <a:pPr marL="285750" indent="-285750">
              <a:buFont typeface="Arial" panose="020B0604020202020204" pitchFamily="34" charset="0"/>
              <a:buChar char="•"/>
            </a:pPr>
            <a:r>
              <a:rPr lang="en-AU" dirty="0"/>
              <a:t>Use better paragraph transitions to clearly separate different techniques (e.g., assonance and metaphor) while linking them to the central theme of familial love.</a:t>
            </a:r>
          </a:p>
          <a:p>
            <a:pPr>
              <a:buFont typeface="Arial" panose="020B0604020202020204" pitchFamily="34" charset="0"/>
              <a:buChar char="•"/>
            </a:pPr>
            <a:endParaRPr lang="en-AU" dirty="0"/>
          </a:p>
          <a:p>
            <a:pPr>
              <a:buFont typeface="Arial" panose="020B0604020202020204" pitchFamily="34" charset="0"/>
              <a:buNone/>
            </a:pPr>
            <a:r>
              <a:rPr lang="en-AU" b="1" dirty="0"/>
              <a:t>Analytical writing note</a:t>
            </a:r>
          </a:p>
          <a:p>
            <a:pPr marL="285750" indent="-285750">
              <a:buFont typeface="Arial" panose="020B0604020202020204" pitchFamily="34" charset="0"/>
              <a:buChar char="•"/>
            </a:pPr>
            <a:r>
              <a:rPr lang="en-AU" dirty="0"/>
              <a:t>Encourage students to revise long sentences with conjunctions and linking words. For example, </a:t>
            </a:r>
            <a:r>
              <a:rPr lang="en-AU" i="1" dirty="0"/>
              <a:t>“These are alliteration to express my sense of loss…”</a:t>
            </a:r>
            <a:r>
              <a:rPr lang="en-AU" dirty="0"/>
              <a:t> could be rephrased with more fluidity, such as, “In my poem, I used alliteration to convey the feeling of loss, similar to…”</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118425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AU" b="1" dirty="0"/>
              <a:t>Teacher note:</a:t>
            </a:r>
          </a:p>
          <a:p>
            <a:pPr>
              <a:buFont typeface="Arial" panose="020B0604020202020204" pitchFamily="34" charset="0"/>
              <a:buNone/>
            </a:pPr>
            <a:endParaRPr lang="en-AU" b="1" dirty="0"/>
          </a:p>
          <a:p>
            <a:pPr>
              <a:buFont typeface="Arial" panose="020B0604020202020204" pitchFamily="34" charset="0"/>
              <a:buNone/>
            </a:pPr>
            <a:r>
              <a:rPr lang="en-AU" b="1" dirty="0"/>
              <a:t>Activity</a:t>
            </a:r>
          </a:p>
          <a:p>
            <a:pPr marL="285750" indent="-285750">
              <a:buFont typeface="Arial" panose="020B0604020202020204" pitchFamily="34" charset="0"/>
              <a:buChar char="•"/>
            </a:pPr>
            <a:r>
              <a:rPr lang="en-AU" dirty="0"/>
              <a:t>Focus on how the student reflects on the structure of their poem and contrasts traditional forms with their creative choices.</a:t>
            </a:r>
          </a:p>
          <a:p>
            <a:pPr marL="285750" indent="-285750">
              <a:buFont typeface="Arial" panose="020B0604020202020204" pitchFamily="34" charset="0"/>
              <a:buChar char="•"/>
            </a:pPr>
            <a:r>
              <a:rPr lang="en-AU" dirty="0"/>
              <a:t>Discuss how the student demonstrates learning through their writing by adapting and diverging from Barrett Browning’s sonnet form.</a:t>
            </a:r>
          </a:p>
          <a:p>
            <a:pPr>
              <a:buFont typeface="Arial" panose="020B0604020202020204" pitchFamily="34" charset="0"/>
              <a:buChar char="•"/>
            </a:pPr>
            <a:endParaRPr lang="en-AU" dirty="0"/>
          </a:p>
          <a:p>
            <a:pPr>
              <a:buFont typeface="Arial" panose="020B0604020202020204" pitchFamily="34" charset="0"/>
              <a:buNone/>
            </a:pPr>
            <a:r>
              <a:rPr lang="en-AU" b="1" dirty="0"/>
              <a:t>Areas to improve</a:t>
            </a:r>
          </a:p>
          <a:p>
            <a:pPr marL="285750" indent="-285750">
              <a:buFont typeface="Arial" panose="020B0604020202020204" pitchFamily="34" charset="0"/>
              <a:buChar char="•"/>
            </a:pPr>
            <a:r>
              <a:rPr lang="en-AU" dirty="0"/>
              <a:t>Encourage more sophisticated metalanguage when discussing poetic forms, such as </a:t>
            </a:r>
            <a:r>
              <a:rPr lang="en-AU" i="1" dirty="0"/>
              <a:t>“rhyming couplets”</a:t>
            </a:r>
            <a:r>
              <a:rPr lang="en-AU" dirty="0"/>
              <a:t> and </a:t>
            </a:r>
            <a:r>
              <a:rPr lang="en-AU" i="1" dirty="0"/>
              <a:t>“free verse.”</a:t>
            </a:r>
            <a:endParaRPr lang="en-AU" dirty="0"/>
          </a:p>
          <a:p>
            <a:pPr marL="285750" indent="-285750">
              <a:buFont typeface="Arial" panose="020B0604020202020204" pitchFamily="34" charset="0"/>
              <a:buChar char="•"/>
            </a:pPr>
            <a:r>
              <a:rPr lang="en-AU" dirty="0"/>
              <a:t>Highlight how transitions could better show progression of ideas. For example, linking the contrast between traditional rhymes and the repetitive structure with </a:t>
            </a:r>
            <a:r>
              <a:rPr lang="en-AU" i="1" dirty="0"/>
              <a:t>“This shift highlights…”</a:t>
            </a:r>
            <a:endParaRPr lang="en-AU" dirty="0"/>
          </a:p>
          <a:p>
            <a:pPr>
              <a:buFont typeface="Arial" panose="020B0604020202020204" pitchFamily="34" charset="0"/>
              <a:buChar char="•"/>
            </a:pPr>
            <a:endParaRPr lang="en-AU" b="1" dirty="0"/>
          </a:p>
          <a:p>
            <a:pPr>
              <a:buFont typeface="Arial" panose="020B0604020202020204" pitchFamily="34" charset="0"/>
              <a:buNone/>
            </a:pPr>
            <a:r>
              <a:rPr lang="en-AU" b="1" dirty="0"/>
              <a:t>Analytical writing note</a:t>
            </a:r>
          </a:p>
          <a:p>
            <a:pPr marL="285750" indent="-285750">
              <a:buFont typeface="Arial" panose="020B0604020202020204" pitchFamily="34" charset="0"/>
              <a:buChar char="•"/>
            </a:pPr>
            <a:r>
              <a:rPr lang="en-AU" dirty="0"/>
              <a:t>Suggest breaking down dense sentences, such as </a:t>
            </a:r>
            <a:r>
              <a:rPr lang="en-AU" i="1" dirty="0"/>
              <a:t>“I then changed the traditional form of rhyming…”</a:t>
            </a:r>
            <a:r>
              <a:rPr lang="en-AU" dirty="0"/>
              <a:t> into smaller, more focused ones to clarify how and why these choices were made.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3949307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Calibri" panose="020F0502020204030204" pitchFamily="34" charset="0"/>
              </a:rPr>
              <a:t>Teacher note: </a:t>
            </a:r>
            <a:r>
              <a:rPr lang="en-US" sz="1600" b="0" i="0" u="none" strike="noStrike" dirty="0">
                <a:solidFill>
                  <a:srgbClr val="000000"/>
                </a:solidFill>
                <a:effectLst/>
                <a:latin typeface="Public Sans" panose="020B0604020202020204" charset="0"/>
              </a:rPr>
              <a:t>the following section is designed to support the delivery of </a:t>
            </a:r>
            <a:r>
              <a:rPr lang="en-US" sz="1600" b="1" i="0" u="none" strike="noStrike" dirty="0">
                <a:solidFill>
                  <a:srgbClr val="000000"/>
                </a:solidFill>
                <a:effectLst/>
                <a:latin typeface="Public Sans" panose="020B0604020202020204" charset="0"/>
              </a:rPr>
              <a:t>Phase 6, </a:t>
            </a:r>
            <a:r>
              <a:rPr lang="en-AU" sz="1600" b="1" i="0" u="none" strike="noStrike" dirty="0">
                <a:solidFill>
                  <a:srgbClr val="000000"/>
                </a:solidFill>
                <a:effectLst/>
                <a:latin typeface="Public Sans" panose="020B0604020202020204" charset="0"/>
              </a:rPr>
              <a:t>sequence 2 - working with the marking criteria</a:t>
            </a:r>
            <a:r>
              <a:rPr lang="en-US" sz="1600" b="0" i="0" u="none" strike="noStrike" dirty="0">
                <a:solidFill>
                  <a:srgbClr val="000000"/>
                </a:solidFill>
                <a:effectLst/>
                <a:latin typeface="Public Sans" panose="020B0604020202020204" charset="0"/>
              </a:rPr>
              <a:t>. It should be used in combination with instructions from Phase 6 of the teaching and learning program and associated Phase 6 activities and resources in the resource booklet. </a:t>
            </a:r>
            <a:r>
              <a:rPr lang="en-US" b="0" dirty="0"/>
              <a:t>These slides may be used to unpack, highlight, annotate and discuss the sample C range reflection provided in </a:t>
            </a:r>
            <a:r>
              <a:rPr lang="en-US" b="1" dirty="0"/>
              <a:t>Phase 6, resource 3 – C grade sample task.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i="0" dirty="0">
                <a:solidFill>
                  <a:srgbClr val="000000"/>
                </a:solidFill>
                <a:effectLst/>
                <a:latin typeface="Public Sans" panose="020B0604020202020204" charset="0"/>
              </a:rPr>
              <a:t>​</a:t>
            </a:r>
            <a:endParaRPr lang="en-AU" sz="1600" b="1" dirty="0">
              <a:effectLst/>
              <a:latin typeface="Arial" panose="020B0604020202020204" pitchFamily="34" charset="0"/>
              <a:ea typeface="Calibri" panose="020F0502020204030204" pitchFamily="34" charset="0"/>
            </a:endParaRPr>
          </a:p>
          <a:p>
            <a:r>
              <a:rPr lang="en-US" b="1" dirty="0"/>
              <a:t>Activity:</a:t>
            </a:r>
          </a:p>
          <a:p>
            <a:endParaRPr lang="en-US" b="1" dirty="0"/>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Read the poem in </a:t>
            </a:r>
            <a:r>
              <a:rPr lang="en-US" b="1" dirty="0"/>
              <a:t>Phase 6, resource 3 – C grade sample task</a:t>
            </a:r>
            <a:r>
              <a:rPr lang="en-US" b="0" dirty="0"/>
              <a:t> together as a class and discuss what it is about.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Ask students if it is effective and prompt them to explain why or why not, using evidence from the poem to support their discussion.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Ask students to consider the purpose of reflecting on the construction of their poem, and support students to identify the structural features of a reflection using the following slides.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226719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200"/>
              </a:spcBef>
              <a:spcAft>
                <a:spcPts val="600"/>
              </a:spcAft>
            </a:pPr>
            <a:r>
              <a:rPr lang="en-US" b="1" dirty="0"/>
              <a:t>Teacher note: </a:t>
            </a:r>
          </a:p>
          <a:p>
            <a:pPr>
              <a:lnSpc>
                <a:spcPct val="150000"/>
              </a:lnSpc>
              <a:spcBef>
                <a:spcPts val="1200"/>
              </a:spcBef>
              <a:spcAft>
                <a:spcPts val="600"/>
              </a:spcAft>
            </a:pPr>
            <a:endParaRPr lang="en-US" sz="1600" b="1" dirty="0">
              <a:effectLst/>
              <a:latin typeface="Arial" panose="020B0604020202020204" pitchFamily="34" charset="0"/>
            </a:endParaRPr>
          </a:p>
          <a:p>
            <a:pPr marL="285750" indent="-285750">
              <a:lnSpc>
                <a:spcPct val="150000"/>
              </a:lnSpc>
              <a:spcBef>
                <a:spcPts val="1200"/>
              </a:spcBef>
              <a:spcAft>
                <a:spcPts val="600"/>
              </a:spcAft>
              <a:buFont typeface="Arial" panose="020B0604020202020204" pitchFamily="34" charset="0"/>
              <a:buChar char="•"/>
            </a:pPr>
            <a:r>
              <a:rPr lang="en-AU" sz="1600" b="0" dirty="0">
                <a:effectLst/>
                <a:latin typeface="Arial" panose="020B0604020202020204" pitchFamily="34" charset="0"/>
              </a:rPr>
              <a:t>Explain to students that e</a:t>
            </a:r>
            <a:r>
              <a:rPr lang="en-AU" sz="1600" dirty="0">
                <a:effectLst/>
                <a:latin typeface="Arial" panose="020B0604020202020204" pitchFamily="34" charset="0"/>
                <a:ea typeface="Calibri" panose="020F0502020204030204" pitchFamily="34" charset="0"/>
              </a:rPr>
              <a:t>mbedding textual evidence is an essential skill for any writer looking to add depth and clarity to their work. </a:t>
            </a:r>
          </a:p>
          <a:p>
            <a:pPr marL="285750" indent="-285750">
              <a:lnSpc>
                <a:spcPct val="150000"/>
              </a:lnSpc>
              <a:spcBef>
                <a:spcPts val="1200"/>
              </a:spcBef>
              <a:spcAft>
                <a:spcPts val="600"/>
              </a:spcAft>
              <a:buFont typeface="Arial" panose="020B0604020202020204" pitchFamily="34" charset="0"/>
              <a:buChar char="•"/>
            </a:pPr>
            <a:r>
              <a:rPr lang="en-AU" sz="1600" dirty="0">
                <a:effectLst/>
                <a:latin typeface="Arial" panose="020B0604020202020204" pitchFamily="34" charset="0"/>
                <a:ea typeface="Calibri" panose="020F0502020204030204" pitchFamily="34" charset="0"/>
              </a:rPr>
              <a:t>Textual evidence provides authority, and a different perspective to support their ideas. By incorporating well-selected textual evidence effectively into their writing, they can enhance your arguments, engage readers, and expand the reach of their message. This is a skill that takes practice.</a:t>
            </a:r>
            <a:endParaRPr lang="en-AU" b="1" dirty="0"/>
          </a:p>
          <a:p>
            <a:pPr>
              <a:lnSpc>
                <a:spcPct val="150000"/>
              </a:lnSpc>
              <a:spcBef>
                <a:spcPts val="1200"/>
              </a:spcBef>
              <a:spcAft>
                <a:spcPts val="600"/>
              </a:spcAft>
            </a:pPr>
            <a:endParaRPr lang="en-AU" b="1" dirty="0"/>
          </a:p>
          <a:p>
            <a:pPr>
              <a:lnSpc>
                <a:spcPct val="150000"/>
              </a:lnSpc>
              <a:spcBef>
                <a:spcPts val="1200"/>
              </a:spcBef>
              <a:spcAft>
                <a:spcPts val="600"/>
              </a:spcAft>
            </a:pPr>
            <a:r>
              <a:rPr lang="en-AU" b="1" dirty="0"/>
              <a:t>Activity:</a:t>
            </a:r>
          </a:p>
          <a:p>
            <a:pPr>
              <a:lnSpc>
                <a:spcPct val="150000"/>
              </a:lnSpc>
              <a:spcBef>
                <a:spcPts val="1200"/>
              </a:spcBef>
              <a:spcAft>
                <a:spcPts val="600"/>
              </a:spcAft>
            </a:pPr>
            <a:endParaRPr lang="en-AU" b="1" dirty="0"/>
          </a:p>
          <a:p>
            <a:pPr marL="285750" indent="-285750">
              <a:lnSpc>
                <a:spcPct val="150000"/>
              </a:lnSpc>
              <a:spcBef>
                <a:spcPts val="1200"/>
              </a:spcBef>
              <a:spcAft>
                <a:spcPts val="600"/>
              </a:spcAft>
              <a:buFont typeface="Arial" panose="020B0604020202020204" pitchFamily="34" charset="0"/>
              <a:buChar char="•"/>
            </a:pPr>
            <a:r>
              <a:rPr lang="en-AU" b="0" dirty="0"/>
              <a:t>Introduce the concept of embedding textual evidence through Rules slide</a:t>
            </a:r>
          </a:p>
          <a:p>
            <a:pPr marL="285750" indent="-285750">
              <a:lnSpc>
                <a:spcPct val="150000"/>
              </a:lnSpc>
              <a:spcBef>
                <a:spcPts val="1200"/>
              </a:spcBef>
              <a:spcAft>
                <a:spcPts val="600"/>
              </a:spcAft>
              <a:buFont typeface="Arial" panose="020B0604020202020204" pitchFamily="34" charset="0"/>
              <a:buChar char="•"/>
            </a:pPr>
            <a:r>
              <a:rPr lang="en-AU" b="0" dirty="0"/>
              <a:t>Model each rule with an example</a:t>
            </a:r>
          </a:p>
          <a:p>
            <a:pPr marL="285750" indent="-285750">
              <a:lnSpc>
                <a:spcPct val="150000"/>
              </a:lnSpc>
              <a:spcBef>
                <a:spcPts val="1200"/>
              </a:spcBef>
              <a:spcAft>
                <a:spcPts val="600"/>
              </a:spcAft>
              <a:buFont typeface="Arial" panose="020B0604020202020204" pitchFamily="34" charset="0"/>
              <a:buChar char="•"/>
            </a:pPr>
            <a:r>
              <a:rPr lang="en-AU" b="0" dirty="0"/>
              <a:t>Have students copy the rules into their workbooks</a:t>
            </a:r>
          </a:p>
          <a:p>
            <a:pPr marL="285750" indent="-285750">
              <a:lnSpc>
                <a:spcPct val="150000"/>
              </a:lnSpc>
              <a:spcBef>
                <a:spcPts val="1200"/>
              </a:spcBef>
              <a:spcAft>
                <a:spcPts val="600"/>
              </a:spcAft>
              <a:buFont typeface="Arial" panose="020B0604020202020204" pitchFamily="34" charset="0"/>
              <a:buChar char="•"/>
            </a:pPr>
            <a:r>
              <a:rPr lang="en-AU" b="0" dirty="0"/>
              <a:t>Show practice examples and give students 5 minutes to improve them independently</a:t>
            </a:r>
          </a:p>
          <a:p>
            <a:pPr marL="285750" indent="-285750">
              <a:lnSpc>
                <a:spcPct val="150000"/>
              </a:lnSpc>
              <a:spcBef>
                <a:spcPts val="1200"/>
              </a:spcBef>
              <a:spcAft>
                <a:spcPts val="600"/>
              </a:spcAft>
              <a:buFont typeface="Arial" panose="020B0604020202020204" pitchFamily="34" charset="0"/>
              <a:buChar char="•"/>
            </a:pPr>
            <a:r>
              <a:rPr lang="en-AU" b="0" dirty="0"/>
              <a:t>Share and discuss improvements as a class</a:t>
            </a:r>
          </a:p>
          <a:p>
            <a:pPr marL="285750" indent="-285750">
              <a:lnSpc>
                <a:spcPct val="150000"/>
              </a:lnSpc>
              <a:spcBef>
                <a:spcPts val="1200"/>
              </a:spcBef>
              <a:spcAft>
                <a:spcPts val="600"/>
              </a:spcAft>
              <a:buFont typeface="Arial" panose="020B0604020202020204" pitchFamily="34" charset="0"/>
              <a:buChar char="•"/>
            </a:pPr>
            <a:r>
              <a:rPr lang="en-AU" b="0" dirty="0"/>
              <a:t>Show model answers and analyse what makes them effective</a:t>
            </a:r>
          </a:p>
          <a:p>
            <a:pPr marL="285750" indent="-285750">
              <a:lnSpc>
                <a:spcPct val="150000"/>
              </a:lnSpc>
              <a:spcBef>
                <a:spcPts val="1200"/>
              </a:spcBef>
              <a:spcAft>
                <a:spcPts val="600"/>
              </a:spcAft>
              <a:buFont typeface="Arial" panose="020B0604020202020204" pitchFamily="34" charset="0"/>
              <a:buChar char="•"/>
            </a:pPr>
            <a:r>
              <a:rPr lang="en-AU" b="0" dirty="0"/>
              <a:t>Have students identify which rules are demonstrated in each model answer</a:t>
            </a:r>
          </a:p>
          <a:p>
            <a:pPr marL="285750" indent="-285750">
              <a:lnSpc>
                <a:spcPct val="150000"/>
              </a:lnSpc>
              <a:spcBef>
                <a:spcPts val="1200"/>
              </a:spcBef>
              <a:spcAft>
                <a:spcPts val="600"/>
              </a:spcAft>
              <a:buFont typeface="Arial" panose="020B0604020202020204" pitchFamily="34" charset="0"/>
              <a:buChar char="•"/>
            </a:pPr>
            <a:r>
              <a:rPr lang="en-AU" b="0" dirty="0"/>
              <a:t>Students create one example of their own to share with a partner</a:t>
            </a:r>
            <a:endParaRPr lang="en-US" b="0" dirty="0"/>
          </a:p>
          <a:p>
            <a:pPr>
              <a:lnSpc>
                <a:spcPct val="150000"/>
              </a:lnSpc>
              <a:spcBef>
                <a:spcPts val="1200"/>
              </a:spcBef>
              <a:spcAft>
                <a:spcPts val="600"/>
              </a:spcAft>
            </a:pPr>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2334832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solidFill>
                  <a:srgbClr val="000000"/>
                </a:solidFill>
                <a:effectLst/>
                <a:latin typeface="Arial" panose="020B0604020202020204" pitchFamily="34" charset="0"/>
                <a:ea typeface="Calibri" panose="020F0502020204030204" pitchFamily="34" charset="0"/>
              </a:rPr>
              <a:t>Teacher note:</a:t>
            </a:r>
            <a:r>
              <a:rPr lang="en-AU" sz="1600" dirty="0">
                <a:solidFill>
                  <a:srgbClr val="000000"/>
                </a:solidFill>
                <a:effectLst/>
                <a:latin typeface="Arial" panose="020B0604020202020204" pitchFamily="34" charset="0"/>
                <a:ea typeface="Calibri" panose="020F0502020204030204" pitchFamily="34" charset="0"/>
              </a:rPr>
              <a:t> this slide is designed to support students to complete </a:t>
            </a:r>
            <a:r>
              <a:rPr lang="en-AU" sz="1600" b="1" dirty="0">
                <a:solidFill>
                  <a:srgbClr val="000000"/>
                </a:solidFill>
                <a:effectLst/>
                <a:latin typeface="Arial" panose="020B0604020202020204" pitchFamily="34" charset="0"/>
                <a:ea typeface="Calibri" panose="020F0502020204030204" pitchFamily="34" charset="0"/>
              </a:rPr>
              <a:t>Phase 5, activity 7 – embedding textual evidence practice. </a:t>
            </a:r>
            <a:r>
              <a:rPr lang="en-AU" sz="1600" b="0" dirty="0">
                <a:solidFill>
                  <a:srgbClr val="000000"/>
                </a:solidFill>
                <a:effectLst/>
                <a:latin typeface="Arial" panose="020B0604020202020204" pitchFamily="34" charset="0"/>
                <a:ea typeface="Calibri" panose="020F0502020204030204" pitchFamily="34" charset="0"/>
              </a:rPr>
              <a:t>S</a:t>
            </a:r>
            <a:r>
              <a:rPr lang="en-AU" sz="1400" b="0" dirty="0">
                <a:solidFill>
                  <a:srgbClr val="000000"/>
                </a:solidFill>
                <a:effectLst/>
                <a:latin typeface="Arial" panose="020B0604020202020204" pitchFamily="34" charset="0"/>
                <a:ea typeface="Calibri" panose="020F0502020204030204" pitchFamily="34" charset="0"/>
              </a:rPr>
              <a:t>uggested </a:t>
            </a:r>
            <a:r>
              <a:rPr lang="en-AU" sz="1400" dirty="0">
                <a:solidFill>
                  <a:srgbClr val="000000"/>
                </a:solidFill>
                <a:effectLst/>
                <a:latin typeface="Arial" panose="020B0604020202020204" pitchFamily="34" charset="0"/>
                <a:ea typeface="Calibri" panose="020F0502020204030204" pitchFamily="34" charset="0"/>
              </a:rPr>
              <a:t>answers are provided on the next slide.</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1899167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E77DD-2EFB-4D8E-84EE-213706461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FE714-E83D-5DD4-3387-8B91C906D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A68ED9-DE83-B4E7-F1CA-713009486AA5}"/>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solidFill>
                  <a:srgbClr val="000000"/>
                </a:solidFill>
                <a:effectLst/>
                <a:latin typeface="Arial" panose="020B0604020202020204" pitchFamily="34" charset="0"/>
                <a:ea typeface="Calibri" panose="020F0502020204030204" pitchFamily="34" charset="0"/>
              </a:rPr>
              <a:t>Teacher note:</a:t>
            </a:r>
            <a:r>
              <a:rPr lang="en-AU" sz="1600" dirty="0">
                <a:solidFill>
                  <a:srgbClr val="000000"/>
                </a:solidFill>
                <a:effectLst/>
                <a:latin typeface="Arial" panose="020B0604020202020204" pitchFamily="34" charset="0"/>
                <a:ea typeface="Calibri" panose="020F0502020204030204" pitchFamily="34" charset="0"/>
              </a:rPr>
              <a:t> this slide is designed to support students to complete </a:t>
            </a:r>
            <a:r>
              <a:rPr lang="en-AU" sz="1600" b="1" dirty="0">
                <a:solidFill>
                  <a:srgbClr val="000000"/>
                </a:solidFill>
                <a:effectLst/>
                <a:latin typeface="Arial" panose="020B0604020202020204" pitchFamily="34" charset="0"/>
                <a:ea typeface="Calibri" panose="020F0502020204030204" pitchFamily="34" charset="0"/>
              </a:rPr>
              <a:t>Phase 5, activity 7 – embedding textual evidence practice.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dirty="0">
              <a:solidFill>
                <a:srgbClr val="000000"/>
              </a:solidFill>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solidFill>
                  <a:srgbClr val="000000"/>
                </a:solidFill>
                <a:effectLst/>
                <a:latin typeface="Arial" panose="020B0604020202020204" pitchFamily="34" charset="0"/>
                <a:ea typeface="Calibri" panose="020F0502020204030204" pitchFamily="34" charset="0"/>
              </a:rPr>
              <a:t>Activity: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dirty="0">
              <a:solidFill>
                <a:srgbClr val="000000"/>
              </a:solidFill>
              <a:effectLst/>
              <a:latin typeface="Arial" panose="020B0604020202020204" pitchFamily="34" charset="0"/>
              <a:ea typeface="Calibri" panose="020F050202020403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rgbClr val="000000"/>
                </a:solidFill>
                <a:effectLst/>
                <a:latin typeface="Arial" panose="020B0604020202020204" pitchFamily="34" charset="0"/>
                <a:ea typeface="Calibri" panose="020F0502020204030204" pitchFamily="34" charset="0"/>
              </a:rPr>
              <a:t>Discuss the suggested answers provided on this slide with your class and ask students to share their answers to check for understanding.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rgbClr val="000000"/>
                </a:solidFill>
                <a:effectLst/>
                <a:latin typeface="Arial" panose="020B0604020202020204" pitchFamily="34" charset="0"/>
                <a:ea typeface="Calibri" panose="020F0502020204030204" pitchFamily="34" charset="0"/>
              </a:rPr>
              <a:t>It is important that all students understand what constitutes an effective answer before moving on to the next activity.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rgbClr val="000000"/>
                </a:solidFill>
                <a:effectLst/>
                <a:latin typeface="Arial" panose="020B0604020202020204" pitchFamily="34" charset="0"/>
                <a:ea typeface="Calibri" panose="020F0502020204030204" pitchFamily="34" charset="0"/>
              </a:rPr>
              <a:t>Move ‘backwards’ in the gradual release of responsibility to clarify any misunderstandings, as required. </a:t>
            </a:r>
            <a:endParaRPr lang="en-AU" dirty="0"/>
          </a:p>
        </p:txBody>
      </p:sp>
      <p:sp>
        <p:nvSpPr>
          <p:cNvPr id="4" name="Slide Number Placeholder 3">
            <a:extLst>
              <a:ext uri="{FF2B5EF4-FFF2-40B4-BE49-F238E27FC236}">
                <a16:creationId xmlns:a16="http://schemas.microsoft.com/office/drawing/2014/main" id="{48D6EC04-22AE-2ED3-1110-6B1A77C57336}"/>
              </a:ext>
            </a:extLst>
          </p:cNvPr>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572616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latin typeface="+mn-lt"/>
                <a:cs typeface="Arial"/>
              </a:rPr>
              <a:t>Teacher note</a:t>
            </a:r>
            <a:r>
              <a:rPr lang="en-AU" sz="1600" dirty="0">
                <a:latin typeface="+mn-lt"/>
                <a:cs typeface="Arial"/>
              </a:rPr>
              <a:t>: this slide has been used to identify the explicit teaching strategies</a:t>
            </a:r>
            <a:r>
              <a:rPr lang="en-AU" sz="1600" dirty="0">
                <a:solidFill>
                  <a:schemeClr val="tx1"/>
                </a:solidFill>
                <a:latin typeface="+mn-lt"/>
              </a:rPr>
              <a:t> sharing learning intentions and sharing success criteria.</a:t>
            </a:r>
            <a:r>
              <a:rPr lang="en-AU" dirty="0">
                <a:latin typeface="+mn-lt"/>
              </a:rPr>
              <a:t> </a:t>
            </a:r>
            <a:r>
              <a:rPr lang="en-AU" sz="1600" dirty="0">
                <a:solidFill>
                  <a:schemeClr val="tx1"/>
                </a:solidFill>
                <a:latin typeface="+mn-lt"/>
              </a:rPr>
              <a:t>This slide</a:t>
            </a:r>
            <a:r>
              <a:rPr lang="en-AU" sz="1600" dirty="0">
                <a:solidFill>
                  <a:srgbClr val="000000"/>
                </a:solidFill>
                <a:latin typeface="+mn-lt"/>
                <a:cs typeface="Arial"/>
              </a:rPr>
              <a:t> </a:t>
            </a:r>
            <a:r>
              <a:rPr lang="en-AU" dirty="0">
                <a:solidFill>
                  <a:srgbClr val="000000"/>
                </a:solidFill>
                <a:latin typeface="+mn-lt"/>
                <a:cs typeface="Arial"/>
              </a:rPr>
              <a:t>could</a:t>
            </a:r>
            <a:r>
              <a:rPr lang="en-AU" dirty="0">
                <a:latin typeface="+mn-lt"/>
                <a:cs typeface="Arial"/>
              </a:rPr>
              <a:t> </a:t>
            </a:r>
            <a:r>
              <a:rPr lang="en-AU" sz="1600" dirty="0">
                <a:latin typeface="+mn-lt"/>
                <a:cs typeface="Arial"/>
              </a:rPr>
              <a:t>be deleted or hidden when </a:t>
            </a:r>
            <a:r>
              <a:rPr lang="en-AU" dirty="0">
                <a:latin typeface="+mn-lt"/>
                <a:cs typeface="Arial"/>
              </a:rPr>
              <a:t>using this content in</a:t>
            </a:r>
            <a:r>
              <a:rPr lang="en-AU" sz="1600" dirty="0">
                <a:latin typeface="+mn-lt"/>
                <a:cs typeface="Arial"/>
              </a:rPr>
              <a:t> a classroom setting.</a:t>
            </a:r>
            <a:r>
              <a:rPr lang="en-AU" dirty="0">
                <a:latin typeface="+mn-lt"/>
                <a:cs typeface="Arial"/>
              </a:rPr>
              <a:t> Alternatively, the teacher could discuss the educational benefit of the process of sharing learning intentions and success criteria and discussing the significance of this learning process. </a:t>
            </a:r>
            <a:r>
              <a:rPr lang="en-AU" sz="1600" dirty="0">
                <a:latin typeface="+mn-lt"/>
                <a:cs typeface="Arial"/>
              </a:rPr>
              <a:t> </a:t>
            </a:r>
            <a:endParaRPr lang="en-US" sz="1600" dirty="0">
              <a:latin typeface="+mn-lt"/>
              <a:cs typeface="Arial"/>
            </a:endParaRPr>
          </a:p>
          <a:p>
            <a:endParaRPr lang="en-AU" sz="1600" dirty="0">
              <a:latin typeface="+mn-lt"/>
              <a:cs typeface="Arial"/>
            </a:endParaRPr>
          </a:p>
          <a:p>
            <a:pPr marL="285750" indent="-285750">
              <a:buFont typeface="Arial"/>
              <a:buChar char="•"/>
            </a:pPr>
            <a:r>
              <a:rPr lang="en-AU" sz="1600" dirty="0">
                <a:solidFill>
                  <a:schemeClr val="tx1"/>
                </a:solidFill>
                <a:latin typeface="+mn-lt"/>
                <a:cs typeface="Arial"/>
              </a:rPr>
              <a:t>Sharing learning intentions allows a teacher to effectively communicate the learning goal with students. They allow students to connect new learning to existing knowledge, skills and understanding. </a:t>
            </a:r>
          </a:p>
          <a:p>
            <a:pPr marL="285750" indent="-285750">
              <a:buFont typeface="Arial"/>
              <a:buChar char="•"/>
            </a:pPr>
            <a:r>
              <a:rPr lang="en-AU" sz="1600" dirty="0">
                <a:solidFill>
                  <a:schemeClr val="tx1"/>
                </a:solidFill>
                <a:latin typeface="+mn-lt"/>
                <a:cs typeface="Arial"/>
              </a:rPr>
              <a:t>When learning intentions are used with success criteria, students have a clear idea of the learning goal and how to get there (AERO 2024). </a:t>
            </a:r>
          </a:p>
          <a:p>
            <a:pPr marL="285750" indent="-285750">
              <a:buFont typeface="Arial"/>
              <a:buChar char="•"/>
            </a:pPr>
            <a:r>
              <a:rPr lang="en-AU" sz="1600" dirty="0">
                <a:solidFill>
                  <a:schemeClr val="tx1"/>
                </a:solidFill>
                <a:latin typeface="+mn-lt"/>
                <a:cs typeface="Arial"/>
              </a:rPr>
              <a:t>The success criteria</a:t>
            </a:r>
            <a:r>
              <a:rPr lang="en-AU" sz="1600" b="1" dirty="0">
                <a:solidFill>
                  <a:schemeClr val="tx1"/>
                </a:solidFill>
                <a:latin typeface="+mn-lt"/>
                <a:cs typeface="Arial"/>
              </a:rPr>
              <a:t> </a:t>
            </a:r>
            <a:r>
              <a:rPr lang="en-AU" sz="1600" dirty="0">
                <a:solidFill>
                  <a:schemeClr val="tx1"/>
                </a:solidFill>
                <a:latin typeface="+mn-lt"/>
                <a:cs typeface="Arial"/>
              </a:rPr>
              <a:t>break the learning intention into smaller and more manageable actions. They show students what they must do, say, make, create or perform to demonstrate their learning (Griffin 2018).</a:t>
            </a:r>
          </a:p>
          <a:p>
            <a:pPr marL="285750" indent="-285750">
              <a:buFont typeface="Arial"/>
              <a:buChar char="•"/>
              <a:defRPr/>
            </a:pPr>
            <a:r>
              <a:rPr lang="en-AU" sz="1600" i="0" dirty="0">
                <a:solidFill>
                  <a:schemeClr val="tx1"/>
                </a:solidFill>
                <a:effectLst/>
                <a:latin typeface="+mn-lt"/>
                <a:cs typeface="Arial"/>
              </a:rPr>
              <a:t>Success criteria</a:t>
            </a:r>
            <a:r>
              <a:rPr lang="en-AU" sz="1600" i="0" dirty="0">
                <a:solidFill>
                  <a:schemeClr val="tx1"/>
                </a:solidFill>
                <a:effectLst/>
                <a:latin typeface="+mn-lt"/>
              </a:rPr>
              <a:t> are communicated to students in ways they understand. Teachers use their expertise to guide student thinking and often model and use exemplars to show students what success 'looks like’ </a:t>
            </a:r>
            <a:r>
              <a:rPr lang="en-AU" sz="1600" dirty="0">
                <a:solidFill>
                  <a:schemeClr val="tx1"/>
                </a:solidFill>
                <a:latin typeface="+mn-lt"/>
                <a:cs typeface="Arial"/>
              </a:rPr>
              <a:t>(DoE 2025).</a:t>
            </a:r>
            <a:r>
              <a:rPr lang="en-AU" sz="1600" i="0" dirty="0">
                <a:solidFill>
                  <a:schemeClr val="tx1"/>
                </a:solidFill>
                <a:effectLst/>
                <a:latin typeface="+mn-lt"/>
              </a:rPr>
              <a:t> </a:t>
            </a:r>
            <a:endParaRPr lang="en-AU" sz="1600" i="0" dirty="0">
              <a:solidFill>
                <a:schemeClr val="tx1"/>
              </a:solidFill>
              <a:effectLst/>
              <a:latin typeface="+mn-lt"/>
              <a:cs typeface="Arial"/>
            </a:endParaRPr>
          </a:p>
          <a:p>
            <a:pPr marL="285750" marR="0" lvl="0" indent="-285750" algn="l" defTabSz="1219170" rtl="0" eaLnBrk="1" fontAlgn="auto" latinLnBrk="0" hangingPunct="1">
              <a:lnSpc>
                <a:spcPct val="100000"/>
              </a:lnSpc>
              <a:spcBef>
                <a:spcPts val="0"/>
              </a:spcBef>
              <a:spcAft>
                <a:spcPts val="0"/>
              </a:spcAft>
              <a:buClrTx/>
              <a:buSzTx/>
              <a:buFont typeface="Arial"/>
              <a:buChar char="•"/>
              <a:tabLst/>
              <a:defRPr/>
            </a:pPr>
            <a:r>
              <a:rPr lang="en-AU" sz="1600" dirty="0">
                <a:solidFill>
                  <a:schemeClr val="tx1"/>
                </a:solidFill>
                <a:latin typeface="+mn-lt"/>
                <a:cs typeface="Arial"/>
              </a:rPr>
              <a:t>The sample learning intentions and success criteria (LISC) on the following slide are aligned to the syllabus. </a:t>
            </a:r>
            <a:endParaRPr lang="en-AU" sz="1600" dirty="0">
              <a:solidFill>
                <a:schemeClr val="tx1"/>
              </a:solidFill>
              <a:latin typeface="+mn-lt"/>
            </a:endParaRPr>
          </a:p>
          <a:p>
            <a:pPr marL="285750" marR="0" lvl="0" indent="-285750" algn="l" defTabSz="1219170">
              <a:lnSpc>
                <a:spcPct val="100000"/>
              </a:lnSpc>
              <a:spcBef>
                <a:spcPts val="0"/>
              </a:spcBef>
              <a:spcAft>
                <a:spcPts val="0"/>
              </a:spcAft>
              <a:buClrTx/>
              <a:buSzTx/>
              <a:buFont typeface="Arial"/>
              <a:buChar char="•"/>
              <a:tabLst/>
              <a:defRPr/>
            </a:pPr>
            <a:r>
              <a:rPr lang="en-AU" sz="1600" dirty="0">
                <a:solidFill>
                  <a:schemeClr val="tx1"/>
                </a:solidFill>
                <a:latin typeface="+mn-lt"/>
              </a:rPr>
              <a:t>When designing LISC for students working above or below stage level, or towards Life Skills outcomes, draw on the </a:t>
            </a:r>
            <a:r>
              <a:rPr lang="en-AU" dirty="0">
                <a:latin typeface="+mn-lt"/>
              </a:rPr>
              <a:t>collaborative</a:t>
            </a:r>
            <a:r>
              <a:rPr lang="en-AU" sz="1600" dirty="0">
                <a:solidFill>
                  <a:schemeClr val="tx1"/>
                </a:solidFill>
                <a:latin typeface="+mn-lt"/>
              </a:rPr>
              <a:t> curriculum planning</a:t>
            </a:r>
            <a:r>
              <a:rPr lang="en-AU" sz="1600" i="0" u="none" strike="noStrike" dirty="0">
                <a:solidFill>
                  <a:schemeClr val="tx1"/>
                </a:solidFill>
                <a:effectLst/>
                <a:latin typeface="+mn-lt"/>
                <a:cs typeface="Arial"/>
              </a:rPr>
              <a:t> p</a:t>
            </a:r>
            <a:r>
              <a:rPr lang="en-AU" sz="1600" u="none" dirty="0">
                <a:solidFill>
                  <a:schemeClr val="tx1"/>
                </a:solidFill>
                <a:latin typeface="+mn-lt"/>
              </a:rPr>
              <a:t>rocess </a:t>
            </a:r>
            <a:r>
              <a:rPr lang="en-AU" sz="1600" dirty="0">
                <a:solidFill>
                  <a:schemeClr val="tx1"/>
                </a:solidFill>
                <a:latin typeface="+mn-lt"/>
              </a:rPr>
              <a:t>to ensure LISC is differentiated and aligned with the relevant syllabus outcomes. </a:t>
            </a:r>
            <a:endParaRPr lang="en-AU" sz="1600" dirty="0">
              <a:solidFill>
                <a:schemeClr val="tx1"/>
              </a:solidFill>
              <a:latin typeface="+mn-lt"/>
              <a:cs typeface="Arial"/>
            </a:endParaRPr>
          </a:p>
          <a:p>
            <a:endParaRPr lang="en-AU"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mn-lt"/>
                <a:cs typeface="Arial"/>
              </a:rPr>
              <a:t>For more </a:t>
            </a:r>
            <a:r>
              <a:rPr lang="en-AU" b="0" dirty="0">
                <a:latin typeface="+mn-lt"/>
                <a:cs typeface="Arial"/>
              </a:rPr>
              <a:t>information, see:</a:t>
            </a:r>
            <a:endParaRPr lang="en-AU" b="0" strike="sngStrike" dirty="0">
              <a:latin typeface="+mn-lt"/>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AITSL: </a:t>
            </a:r>
            <a:r>
              <a:rPr lang="en-AU" b="0" dirty="0">
                <a:latin typeface="+mn-lt"/>
                <a:cs typeface="Arial"/>
              </a:rPr>
              <a:t>https://www.aitsl.edu.au/docs/default-source/feedback/aitsl-learning-intentions-and-success-criteria-strategy.pdf?sfvrsn=382dec3c_2</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learning intentions:  </a:t>
            </a:r>
            <a:r>
              <a:rPr lang="en-AU" dirty="0">
                <a:latin typeface="+mn-lt"/>
                <a:cs typeface="Arial"/>
              </a:rPr>
              <a:t>https://education.nsw.gov.au/teaching-and-learning/curriculum/explicit-teaching/explicit-teaching-strategies/sharing-learning-intentions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success criteria: </a:t>
            </a:r>
            <a:r>
              <a:rPr lang="en-AU" b="0" dirty="0">
                <a:latin typeface="+mn-lt"/>
                <a:cs typeface="Arial"/>
              </a:rPr>
              <a:t>https://education.nsw.gov.au/teaching-and-learning/curriculum/explicit-teaching/explicit-teaching-strategies/sharing-success-criteria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Collaborative curriculum planning: </a:t>
            </a:r>
            <a:r>
              <a:rPr lang="en-AU" b="0" dirty="0">
                <a:latin typeface="+mn-lt"/>
                <a:cs typeface="Arial"/>
              </a:rPr>
              <a:t>https://educationstandards.nsw.edu.au/wps/portal/nesa/k-10/diversity-in-learning/special-education/collaborative-curriculum-planning</a:t>
            </a:r>
            <a:endParaRPr lang="en-AU" b="0" dirty="0">
              <a:latin typeface="+mn-lt"/>
            </a:endParaRPr>
          </a:p>
          <a:p>
            <a:endParaRPr lang="en-AU" b="0" i="0" dirty="0">
              <a:solidFill>
                <a:srgbClr val="333333"/>
              </a:solidFill>
              <a:effectLst/>
              <a:highlight>
                <a:srgbClr val="FFFFFF"/>
              </a:highlight>
              <a:latin typeface="Public Sans" pitchFamily="2" charset="0"/>
            </a:endParaRPr>
          </a:p>
          <a:p>
            <a:endParaRPr lang="en-AU" dirty="0">
              <a:solidFill>
                <a:srgbClr val="333333"/>
              </a:solidFill>
              <a:highlight>
                <a:srgbClr val="FFFFFF"/>
              </a:highlight>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60813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cs typeface="Arial"/>
              </a:rPr>
              <a:t>Teacher note:</a:t>
            </a:r>
            <a:r>
              <a:rPr lang="en-AU" b="1" strike="noStrike" dirty="0">
                <a:latin typeface="+mn-lt"/>
                <a:cs typeface="Arial"/>
              </a:rPr>
              <a:t> </a:t>
            </a:r>
            <a:r>
              <a:rPr lang="en-AU" b="0" strike="noStrike" dirty="0">
                <a:latin typeface="+mn-lt"/>
                <a:cs typeface="Arial"/>
              </a:rPr>
              <a:t>a</a:t>
            </a:r>
            <a:r>
              <a:rPr lang="en-AU" dirty="0">
                <a:latin typeface="+mn-lt"/>
                <a:cs typeface="Arial"/>
              </a:rPr>
              <a:t>dapt </a:t>
            </a:r>
            <a:r>
              <a:rPr lang="en-AU" b="0" dirty="0">
                <a:latin typeface="+mn-lt"/>
                <a:cs typeface="Arial"/>
              </a:rPr>
              <a:t>the provided learning intention and below sample success criteria, as required, </a:t>
            </a:r>
            <a:r>
              <a:rPr lang="en-AU" b="0" strike="noStrike" dirty="0">
                <a:latin typeface="+mn-lt"/>
                <a:cs typeface="Arial"/>
              </a:rPr>
              <a:t>to suit the needs of your students. </a:t>
            </a:r>
          </a:p>
          <a:p>
            <a:pPr marL="285750" indent="-285750">
              <a:buFont typeface="Arial" panose="020B0604020202020204" pitchFamily="34" charset="0"/>
              <a:buChar char="•"/>
              <a:defRPr/>
            </a:pPr>
            <a:r>
              <a:rPr lang="en-AU" b="0" strike="noStrike" dirty="0">
                <a:latin typeface="+mn-lt"/>
                <a:cs typeface="Arial"/>
              </a:rPr>
              <a:t>Compare poems to identify intertextuality</a:t>
            </a:r>
          </a:p>
          <a:p>
            <a:pPr marL="285750" indent="-285750">
              <a:buFont typeface="Arial" panose="020B0604020202020204" pitchFamily="34" charset="0"/>
              <a:buChar char="•"/>
              <a:defRPr/>
            </a:pPr>
            <a:r>
              <a:rPr lang="en-AU" b="0" strike="noStrike" dirty="0">
                <a:latin typeface="+mn-lt"/>
                <a:cs typeface="Arial"/>
              </a:rPr>
              <a:t>Write a paragraph in response to a question</a:t>
            </a:r>
          </a:p>
          <a:p>
            <a:pPr marL="285750" indent="-285750">
              <a:buFont typeface="Arial" panose="020B0604020202020204" pitchFamily="34" charset="0"/>
              <a:buChar char="•"/>
              <a:defRPr/>
            </a:pPr>
            <a:r>
              <a:rPr lang="en-AU" b="0" strike="noStrike" dirty="0">
                <a:latin typeface="+mn-lt"/>
                <a:cs typeface="Arial"/>
              </a:rPr>
              <a:t>Embed textual evidence in a paragraph</a:t>
            </a:r>
          </a:p>
          <a:p>
            <a:pPr marL="285750" indent="-285750">
              <a:buFont typeface="Arial" panose="020B0604020202020204" pitchFamily="34" charset="0"/>
              <a:buChar char="•"/>
              <a:defRPr/>
            </a:pPr>
            <a:endParaRPr lang="en-AU" b="0" strike="noStrike" dirty="0">
              <a:latin typeface="+mn-lt"/>
              <a:cs typeface="Arial"/>
            </a:endParaRPr>
          </a:p>
          <a:p>
            <a:pPr marL="0" indent="0" algn="ctr">
              <a:buFont typeface="Arial" panose="020B0604020202020204" pitchFamily="34" charset="0"/>
              <a:buNone/>
              <a:defRPr/>
            </a:pPr>
            <a:r>
              <a:rPr lang="en-AU" b="0" i="1" strike="noStrike" dirty="0">
                <a:latin typeface="+mn-lt"/>
                <a:cs typeface="Arial"/>
              </a:rPr>
              <a:t>-</a:t>
            </a:r>
            <a:endParaRPr lang="en-AU" b="1" dirty="0">
              <a:latin typeface="+mn-lt"/>
              <a:cs typeface="Arial"/>
            </a:endParaRPr>
          </a:p>
          <a:p>
            <a:pPr marL="171450" indent="-171450">
              <a:buFont typeface="Arial"/>
              <a:buChar char="•"/>
              <a:defRPr/>
            </a:pPr>
            <a:r>
              <a:rPr lang="en-AU" b="0" strike="noStrike" dirty="0">
                <a:latin typeface="+mn-lt"/>
                <a:cs typeface="Arial"/>
              </a:rPr>
              <a:t>LISC is usually shared first or early in the lesson</a:t>
            </a:r>
            <a:r>
              <a:rPr lang="en-AU" b="0" dirty="0">
                <a:latin typeface="+mn-lt"/>
                <a:cs typeface="Arial"/>
              </a:rPr>
              <a:t> and is explained by the teacher who checks for understanding (DoE 2025). </a:t>
            </a:r>
            <a:endParaRPr lang="en-AU" b="0" dirty="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b="0" dirty="0">
                <a:latin typeface="+mn-lt"/>
              </a:rPr>
              <a:t>LISC is referred to regularly to check for understanding, provide feedback or as a self-assessment tool (Wiliam and Leahy 2015). </a:t>
            </a:r>
          </a:p>
          <a:p>
            <a:pPr marL="171450" indent="-171450">
              <a:buFont typeface="Arial"/>
              <a:buChar char="•"/>
              <a:defRPr/>
            </a:pPr>
            <a:r>
              <a:rPr lang="en-AU" b="0" dirty="0">
                <a:latin typeface="+mn-lt"/>
              </a:rPr>
              <a:t>Learning intentions and success criteria can be supported by exemplars, such as 'What A Good One Looks Like' (WAGOLL) or exemplars to demonstrate success criteria (Clarke 2021).</a:t>
            </a:r>
          </a:p>
          <a:p>
            <a:pPr marL="0" indent="0">
              <a:buFont typeface="Arial"/>
              <a:buNone/>
              <a:defRPr/>
            </a:pPr>
            <a:endParaRPr lang="en-AU" b="1" dirty="0">
              <a:latin typeface="+mn-lt"/>
            </a:endParaRP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0" dirty="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1" dirty="0">
                <a:latin typeface="+mn-lt"/>
              </a:rPr>
              <a:t>Sharing learning intentions and success criteria: </a:t>
            </a:r>
            <a:r>
              <a:rPr lang="en-AU" b="0" dirty="0">
                <a:latin typeface="+mn-lt"/>
              </a:rPr>
              <a:t>https://education.nsw.gov.au/content/dam/main-education/documents/teaching-and-learning/curriculum/explicit-teaching/explicit-teaching-technique-guide-lisc-sharing.pdf </a:t>
            </a:r>
            <a:endParaRPr lang="en-AU" b="0" dirty="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rPr>
              <a:t>Planning learning intentions and success criteria: </a:t>
            </a:r>
            <a:r>
              <a:rPr lang="en-AU" b="0" dirty="0">
                <a:latin typeface="+mn-lt"/>
              </a:rPr>
              <a:t>https://education.nsw.gov.au/content/dam/main-education/documents/teaching-and-learning/curriculum/explicit-teaching/explicit-teaching-technique-guide-lisc-planning.pdf</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Calibri" panose="020F0502020204030204" pitchFamily="34" charset="0"/>
              </a:rPr>
              <a:t>Teacher note: </a:t>
            </a:r>
            <a:r>
              <a:rPr lang="en-AU" sz="1600" b="0" dirty="0">
                <a:effectLst/>
                <a:latin typeface="Arial" panose="020B0604020202020204" pitchFamily="34" charset="0"/>
                <a:ea typeface="Calibri" panose="020F0502020204030204" pitchFamily="34" charset="0"/>
              </a:rPr>
              <a:t>this section of the PowerPoint is used with </a:t>
            </a:r>
            <a:r>
              <a:rPr lang="en-AU" sz="1800" b="1" dirty="0">
                <a:effectLst/>
                <a:latin typeface="Arial" panose="020B0604020202020204" pitchFamily="34" charset="0"/>
                <a:ea typeface="Calibri" panose="020F0502020204030204" pitchFamily="34" charset="0"/>
              </a:rPr>
              <a:t>Phase 4, sequence 1 - playing by the rules – ‘The Echoing Green’ by William Blake</a:t>
            </a:r>
            <a:r>
              <a:rPr lang="en-US" sz="1600" b="0" i="0" u="none" strike="noStrike" dirty="0">
                <a:solidFill>
                  <a:srgbClr val="000000"/>
                </a:solidFill>
                <a:effectLst/>
                <a:latin typeface="Public Sans" panose="020B0604020202020204" charset="0"/>
              </a:rPr>
              <a:t>. It should be used in combination with instructions from Phase 4 of the teaching and learning program and associated Phase 4 activities and resources in the resource booklet.</a:t>
            </a:r>
            <a:r>
              <a:rPr lang="en-US" sz="1600" b="0" i="0" dirty="0">
                <a:solidFill>
                  <a:srgbClr val="000000"/>
                </a:solidFill>
                <a:effectLst/>
                <a:latin typeface="Public Sans" panose="020B0604020202020204" charset="0"/>
              </a:rPr>
              <a:t>​</a:t>
            </a:r>
            <a:endParaRPr lang="en-AU" sz="1600" b="1"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dirty="0">
              <a:effectLst/>
              <a:latin typeface="Arial" panose="020B0604020202020204" pitchFamily="34" charset="0"/>
              <a:ea typeface="Calibri" panose="020F0502020204030204" pitchFamily="34" charset="0"/>
            </a:endParaRPr>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84600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45659-54F4-F9C1-83BF-E3BB13D57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5BFCB-AECD-B20A-98A7-1316A6D60A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908150-503F-DEF9-6737-8F37A1B820DD}"/>
              </a:ext>
            </a:extLst>
          </p:cNvPr>
          <p:cNvSpPr>
            <a:spLocks noGrp="1"/>
          </p:cNvSpPr>
          <p:nvPr>
            <p:ph type="body" idx="1"/>
          </p:nvPr>
        </p:nvSpPr>
        <p:spPr/>
        <p:txBody>
          <a:bodyPr/>
          <a:lstStyle/>
          <a:p>
            <a:r>
              <a:rPr lang="en-AU" b="1" dirty="0"/>
              <a:t>Teacher note</a:t>
            </a:r>
            <a:r>
              <a:rPr lang="en-AU" b="0" dirty="0"/>
              <a:t>: </a:t>
            </a:r>
          </a:p>
          <a:p>
            <a:pPr marL="285750" indent="-285750">
              <a:buFont typeface="Arial" panose="020B0604020202020204" pitchFamily="34" charset="0"/>
              <a:buChar char="•"/>
            </a:pPr>
            <a:r>
              <a:rPr lang="en-AU" b="0" dirty="0"/>
              <a:t>T</a:t>
            </a:r>
            <a:r>
              <a:rPr lang="en-AU" dirty="0"/>
              <a:t>his activity builds on students' </a:t>
            </a:r>
            <a:r>
              <a:rPr lang="en-AU" b="1" dirty="0"/>
              <a:t>analytical skills</a:t>
            </a:r>
            <a:r>
              <a:rPr lang="en-AU" dirty="0"/>
              <a:t> by examining the relationship between literary movements and textual features, specifically focusing on how William Blake's "The Echoing Green" relates to Romantic conventions.</a:t>
            </a:r>
          </a:p>
          <a:p>
            <a:pPr marL="285750" indent="-285750">
              <a:buFont typeface="Arial" panose="020B0604020202020204" pitchFamily="34" charset="0"/>
              <a:buChar char="•"/>
            </a:pPr>
            <a:r>
              <a:rPr lang="en-AU" dirty="0"/>
              <a:t>The paired discussion format promotes </a:t>
            </a:r>
            <a:r>
              <a:rPr lang="en-AU" b="1" dirty="0"/>
              <a:t>collaborative learning</a:t>
            </a:r>
            <a:r>
              <a:rPr lang="en-AU" dirty="0"/>
              <a:t> and allows students to </a:t>
            </a:r>
            <a:r>
              <a:rPr lang="en-AU" b="1" dirty="0"/>
              <a:t>scaffold their understanding</a:t>
            </a:r>
            <a:r>
              <a:rPr lang="en-AU" dirty="0"/>
              <a:t> before individual writing. This approach supports both confident and developing learners by providing an opportunity to verbalize and test their ideas before committing them to paper.</a:t>
            </a:r>
          </a:p>
          <a:p>
            <a:pPr marL="285750" indent="-285750">
              <a:buFont typeface="Arial" panose="020B0604020202020204" pitchFamily="34" charset="0"/>
              <a:buChar char="•"/>
            </a:pPr>
            <a:r>
              <a:rPr lang="en-AU" dirty="0"/>
              <a:t>The progression from discussion to individual writing supports the development of </a:t>
            </a:r>
            <a:r>
              <a:rPr lang="en-AU" b="1" dirty="0"/>
              <a:t>metacognitive strategies</a:t>
            </a:r>
            <a:r>
              <a:rPr lang="en-AU" dirty="0"/>
              <a:t> as students move from shared exploration of ideas to independent analysis. This aligns with the </a:t>
            </a:r>
            <a:r>
              <a:rPr lang="en-AU" b="1" dirty="0"/>
              <a:t>gradual release of responsibility</a:t>
            </a:r>
            <a:r>
              <a:rPr lang="en-AU" dirty="0"/>
              <a:t> strategy of explicit teaching.</a:t>
            </a:r>
          </a:p>
          <a:p>
            <a:endParaRPr lang="en-AU" b="1" dirty="0"/>
          </a:p>
          <a:p>
            <a:r>
              <a:rPr lang="en-AU" b="1" dirty="0"/>
              <a:t>Activity:</a:t>
            </a:r>
          </a:p>
          <a:p>
            <a:endParaRPr lang="en-AU" dirty="0"/>
          </a:p>
          <a:p>
            <a:pPr marL="285750" indent="-285750">
              <a:buFont typeface="Arial" panose="020B0604020202020204" pitchFamily="34" charset="0"/>
              <a:buChar char="•"/>
            </a:pPr>
            <a:r>
              <a:rPr lang="en-AU" dirty="0"/>
              <a:t>Organise students into pairs and explain they will be discussing 'The Echoing Green' by William Blake</a:t>
            </a:r>
          </a:p>
          <a:p>
            <a:pPr marL="285750" indent="-285750">
              <a:buFont typeface="Arial" panose="020B0604020202020204" pitchFamily="34" charset="0"/>
              <a:buChar char="•"/>
            </a:pPr>
            <a:r>
              <a:rPr lang="en-AU" dirty="0"/>
              <a:t>Direct students to use their completed work from Phase 4, Activity 2 (Romanticism: movement and style) and their annotations on the poem</a:t>
            </a:r>
          </a:p>
          <a:p>
            <a:pPr marL="285750" indent="-285750">
              <a:buFont typeface="Arial" panose="020B0604020202020204" pitchFamily="34" charset="0"/>
              <a:buChar char="•"/>
            </a:pPr>
            <a:r>
              <a:rPr lang="en-AU" dirty="0"/>
              <a:t>Allow 5-7 minutes for pairs to discuss all three questions</a:t>
            </a:r>
          </a:p>
          <a:p>
            <a:pPr marL="285750" indent="-285750">
              <a:buFont typeface="Arial" panose="020B0604020202020204" pitchFamily="34" charset="0"/>
              <a:buChar char="•"/>
            </a:pPr>
            <a:r>
              <a:rPr lang="en-AU" dirty="0"/>
              <a:t>Monitor discussions, prompting deeper thinking where needed</a:t>
            </a:r>
          </a:p>
          <a:p>
            <a:pPr marL="285750" indent="-285750">
              <a:buFont typeface="Arial" panose="020B0604020202020204" pitchFamily="34" charset="0"/>
              <a:buChar char="•"/>
            </a:pPr>
            <a:r>
              <a:rPr lang="en-AU" dirty="0"/>
              <a:t>Bring class back together for whole-class sharing of ideas</a:t>
            </a:r>
          </a:p>
          <a:p>
            <a:pPr marL="285750" indent="-285750">
              <a:buFont typeface="Arial" panose="020B0604020202020204" pitchFamily="34" charset="0"/>
              <a:buChar char="•"/>
            </a:pPr>
            <a:r>
              <a:rPr lang="en-AU" dirty="0"/>
              <a:t>Have students write individual responses to the questions using insights from their paired discussions</a:t>
            </a:r>
          </a:p>
          <a:p>
            <a:pPr marL="285750" indent="-285750">
              <a:buFont typeface="Arial" panose="020B0604020202020204" pitchFamily="34" charset="0"/>
              <a:buChar char="•"/>
            </a:pPr>
            <a:r>
              <a:rPr lang="en-AU" dirty="0"/>
              <a:t>Set clear expectations for written responses - complete sentences, specific examples from the text, and references to Romantic characteristics</a:t>
            </a:r>
          </a:p>
          <a:p>
            <a:pPr marL="285750" indent="-285750">
              <a:buFont typeface="Arial" panose="020B0604020202020204" pitchFamily="34" charset="0"/>
              <a:buChar char="•"/>
            </a:pPr>
            <a:endParaRPr lang="en-AU" dirty="0"/>
          </a:p>
          <a:p>
            <a:pPr marL="0" indent="0">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A193F19C-0217-6460-B380-1B353E9C93BC}"/>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893761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Calibri" panose="020F0502020204030204" pitchFamily="34" charset="0"/>
              </a:rPr>
              <a:t>Teacher note: </a:t>
            </a:r>
            <a:r>
              <a:rPr lang="en-AU" sz="1600" b="0" dirty="0">
                <a:effectLst/>
                <a:latin typeface="Arial" panose="020B0604020202020204" pitchFamily="34" charset="0"/>
                <a:ea typeface="Calibri" panose="020F0502020204030204" pitchFamily="34" charset="0"/>
              </a:rPr>
              <a:t>this section of the PowerPoint is used with </a:t>
            </a:r>
            <a:r>
              <a:rPr lang="en-AU" sz="1800" b="1" dirty="0">
                <a:effectLst/>
                <a:latin typeface="Arial" panose="020B0604020202020204" pitchFamily="34" charset="0"/>
                <a:ea typeface="Calibri" panose="020F0502020204030204" pitchFamily="34" charset="0"/>
              </a:rPr>
              <a:t>Phase 4, sequence 3 - exploring how intertextuality deepens the meaning of texts and the understanding of context</a:t>
            </a:r>
            <a:r>
              <a:rPr lang="en-US" sz="1600" b="0" i="0" u="none" strike="noStrike" dirty="0">
                <a:solidFill>
                  <a:srgbClr val="000000"/>
                </a:solidFill>
                <a:effectLst/>
                <a:latin typeface="Public Sans" panose="020B0604020202020204" charset="0"/>
              </a:rPr>
              <a:t>. It should be used in combination with instructions from Phase 4 of the teaching and learning program and associated Phase 4 activities and resources in the resource booklet.</a:t>
            </a:r>
            <a:r>
              <a:rPr lang="en-US" sz="1600" b="0" i="0" dirty="0">
                <a:solidFill>
                  <a:srgbClr val="000000"/>
                </a:solidFill>
                <a:effectLst/>
                <a:latin typeface="Public Sans" panose="020B0604020202020204" charset="0"/>
              </a:rPr>
              <a:t>​</a:t>
            </a:r>
            <a:endParaRPr lang="en-AU" sz="1600" b="1"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dirty="0">
              <a:effectLst/>
              <a:latin typeface="Arial" panose="020B0604020202020204" pitchFamily="34" charset="0"/>
              <a:ea typeface="Calibri" panose="020F0502020204030204" pitchFamily="34" charset="0"/>
            </a:endParaRPr>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117138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dirty="0">
                <a:solidFill>
                  <a:srgbClr val="000000"/>
                </a:solidFill>
                <a:effectLst/>
                <a:latin typeface="Arial" panose="020B0604020202020204" pitchFamily="34" charset="0"/>
                <a:ea typeface="Calibri" panose="020F0502020204030204" pitchFamily="34" charset="0"/>
              </a:rPr>
              <a:t>Teacher note</a:t>
            </a:r>
            <a:r>
              <a:rPr lang="en-AU" sz="1800" b="0" dirty="0">
                <a:solidFill>
                  <a:srgbClr val="000000"/>
                </a:solidFill>
                <a:effectLst/>
                <a:latin typeface="Arial" panose="020B0604020202020204" pitchFamily="34" charset="0"/>
                <a:ea typeface="Calibri" panose="020F0502020204030204" pitchFamily="34" charset="0"/>
              </a:rPr>
              <a:t>: support students as they work through this activity.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b="1" dirty="0">
              <a:solidFill>
                <a:srgbClr val="000000"/>
              </a:solidFill>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dirty="0">
                <a:solidFill>
                  <a:srgbClr val="000000"/>
                </a:solidFill>
                <a:effectLst/>
                <a:latin typeface="Arial" panose="020B0604020202020204" pitchFamily="34" charset="0"/>
                <a:ea typeface="Calibri" panose="020F0502020204030204" pitchFamily="34" charset="0"/>
              </a:rPr>
              <a:t>Activity:</a:t>
            </a:r>
            <a:r>
              <a:rPr lang="en-AU" sz="1800" dirty="0">
                <a:solidFill>
                  <a:srgbClr val="000000"/>
                </a:solidFill>
                <a:effectLst/>
                <a:latin typeface="Arial" panose="020B0604020202020204" pitchFamily="34" charset="0"/>
                <a:ea typeface="Calibri" panose="020F0502020204030204" pitchFamily="34" charset="0"/>
              </a:rPr>
              <a: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dirty="0">
              <a:solidFill>
                <a:srgbClr val="000000"/>
              </a:solidFill>
              <a:effectLst/>
              <a:latin typeface="Arial" panose="020B0604020202020204" pitchFamily="34" charset="0"/>
              <a:ea typeface="Calibri" panose="020F050202020403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solidFill>
                  <a:srgbClr val="000000"/>
                </a:solidFill>
                <a:effectLst/>
                <a:latin typeface="Arial" panose="020B0604020202020204" pitchFamily="34" charset="0"/>
                <a:ea typeface="Calibri" panose="020F0502020204030204" pitchFamily="34" charset="0"/>
              </a:rPr>
              <a:t>Introduce the comparison scaffold, explaining that students will analyse similarities and differences between 'The Echoing Green' and 'Thirteen’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solidFill>
                  <a:srgbClr val="000000"/>
                </a:solidFill>
                <a:effectLst/>
                <a:latin typeface="Arial" panose="020B0604020202020204" pitchFamily="34" charset="0"/>
                <a:ea typeface="Calibri" panose="020F0502020204030204" pitchFamily="34" charset="0"/>
              </a:rPr>
              <a:t>Project the scaffold and walk through each category: ideas of childhood, ideas of age, childhood imagery, and natural imagery/symbols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solidFill>
                  <a:srgbClr val="000000"/>
                </a:solidFill>
                <a:effectLst/>
                <a:latin typeface="Arial" panose="020B0604020202020204" pitchFamily="34" charset="0"/>
                <a:ea typeface="Calibri" panose="020F0502020204030204" pitchFamily="34" charset="0"/>
              </a:rPr>
              <a:t>Model one example in each column using the exemplar from Phase 4, Resource 1</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solidFill>
                  <a:srgbClr val="000000"/>
                </a:solidFill>
                <a:effectLst/>
                <a:latin typeface="Arial" panose="020B0604020202020204" pitchFamily="34" charset="0"/>
                <a:ea typeface="Calibri" panose="020F0502020204030204" pitchFamily="34" charset="0"/>
              </a:rPr>
              <a:t>Have students work independently to complete the scaffold</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solidFill>
                  <a:srgbClr val="000000"/>
                </a:solidFill>
                <a:effectLst/>
                <a:latin typeface="Arial" panose="020B0604020202020204" pitchFamily="34" charset="0"/>
                <a:ea typeface="Calibri" panose="020F0502020204030204" pitchFamily="34" charset="0"/>
              </a:rPr>
              <a:t>Circulate to provide support and clarification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solidFill>
                  <a:srgbClr val="000000"/>
                </a:solidFill>
                <a:effectLst/>
                <a:latin typeface="Arial" panose="020B0604020202020204" pitchFamily="34" charset="0"/>
                <a:ea typeface="Calibri" panose="020F0502020204030204" pitchFamily="34" charset="0"/>
              </a:rPr>
              <a:t>Allow 5-10 minutes for completion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solidFill>
                  <a:srgbClr val="000000"/>
                </a:solidFill>
                <a:effectLst/>
                <a:latin typeface="Arial" panose="020B0604020202020204" pitchFamily="34" charset="0"/>
                <a:ea typeface="Calibri" panose="020F0502020204030204" pitchFamily="34" charset="0"/>
              </a:rPr>
              <a:t>Facilitate class discussion of findings, encouraging students to build on each other's observations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solidFill>
                  <a:srgbClr val="000000"/>
                </a:solidFill>
                <a:effectLst/>
                <a:latin typeface="Arial" panose="020B0604020202020204" pitchFamily="34" charset="0"/>
                <a:ea typeface="Calibri" panose="020F0502020204030204" pitchFamily="34" charset="0"/>
              </a:rPr>
              <a:t>The possible answers are provided on the following slide.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069062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dirty="0">
                <a:solidFill>
                  <a:srgbClr val="000000"/>
                </a:solidFill>
                <a:effectLst/>
                <a:latin typeface="Arial" panose="020B0604020202020204" pitchFamily="34" charset="0"/>
                <a:ea typeface="Calibri" panose="020F0502020204030204" pitchFamily="34" charset="0"/>
              </a:rPr>
              <a:t>Teacher note</a:t>
            </a:r>
            <a:r>
              <a:rPr lang="en-AU" sz="1800" b="0" dirty="0">
                <a:solidFill>
                  <a:srgbClr val="000000"/>
                </a:solidFill>
                <a:effectLst/>
                <a:latin typeface="Arial" panose="020B0604020202020204" pitchFamily="34" charset="0"/>
                <a:ea typeface="Calibri" panose="020F0502020204030204" pitchFamily="34" charset="0"/>
              </a:rPr>
              <a:t>: support students as they work through this activity.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b="1" dirty="0">
              <a:solidFill>
                <a:srgbClr val="000000"/>
              </a:solidFill>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dirty="0">
                <a:solidFill>
                  <a:srgbClr val="000000"/>
                </a:solidFill>
                <a:effectLst/>
                <a:latin typeface="Arial" panose="020B0604020202020204" pitchFamily="34" charset="0"/>
                <a:ea typeface="Calibri" panose="020F0502020204030204" pitchFamily="34" charset="0"/>
              </a:rPr>
              <a:t>Activity:</a:t>
            </a:r>
            <a:r>
              <a:rPr lang="en-AU" sz="1800" dirty="0">
                <a:solidFill>
                  <a:srgbClr val="000000"/>
                </a:solidFill>
                <a:effectLst/>
                <a:latin typeface="Arial" panose="020B0604020202020204" pitchFamily="34" charset="0"/>
                <a:ea typeface="Calibri" panose="020F0502020204030204" pitchFamily="34" charset="0"/>
              </a:rPr>
              <a: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dirty="0">
              <a:solidFill>
                <a:srgbClr val="000000"/>
              </a:solidFill>
              <a:effectLst/>
              <a:latin typeface="Arial" panose="020B0604020202020204" pitchFamily="34" charset="0"/>
              <a:ea typeface="Calibri" panose="020F050202020403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solidFill>
                  <a:srgbClr val="000000"/>
                </a:solidFill>
                <a:effectLst/>
                <a:latin typeface="Arial" panose="020B0604020202020204" pitchFamily="34" charset="0"/>
                <a:ea typeface="Calibri" panose="020F0502020204030204" pitchFamily="34" charset="0"/>
              </a:rPr>
              <a:t>Discuss the possible answers provided on this slide with your class and add any suggestions they share.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116456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51767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 id="21474837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unsplash.com/photos/a-person-writing-on-a-piece-of-paper-with-a-pen-8eSrC43qdro" TargetMode="External"/><Relationship Id="rId4" Type="http://schemas.openxmlformats.org/officeDocument/2006/relationships/hyperlink" Target="https://unsplash.com/@hannaholinger"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s://www.researchgate.net/publication/323964092_Classroom_assessment_and_pedagogy" TargetMode="External"/><Relationship Id="rId13" Type="http://schemas.openxmlformats.org/officeDocument/2006/relationships/hyperlink" Target="https://www.ascd.org/el/articles/the-right-questions-the-right-wa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summaries-explainers/explainers/explicit-instruction" TargetMode="External"/><Relationship Id="rId12" Type="http://schemas.openxmlformats.org/officeDocument/2006/relationships/hyperlink" Target="https://app.education.nsw.gov.au/digital-learning-selector/LearningActivity/Browser?cache_id=f77b0"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hyperlink" Target="https://www.edresearch.edu.au/guides-resources/practice-guides/explain-learning-objectives" TargetMode="External"/><Relationship Id="rId11" Type="http://schemas.openxmlformats.org/officeDocument/2006/relationships/hyperlink" Target="https://education.nsw.gov.au/about-us/education-data-and-research/cese/publications/research-reports/what-works-best-2020-update/explicit-teaching-driving-learning-and-engagement" TargetMode="External"/><Relationship Id="rId5" Type="http://schemas.openxmlformats.org/officeDocument/2006/relationships/hyperlink" Target="https://curriculum.nsw.edu.au/" TargetMode="External"/><Relationship Id="rId10" Type="http://schemas.openxmlformats.org/officeDocument/2006/relationships/hyperlink" Target="https://education.nsw.gov.au/teaching-and-learning/curriculum/explicit-teaching/explicit-teaching-strategies"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education.nsw.gov.au/about-us/education-data-and-research/cese/publications/literature-reviews/cognitive-load-theory"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a:t>
            </a:r>
            <a:r>
              <a:rPr lang="en-AU" sz="1800" b="1" dirty="0">
                <a:effectLst/>
                <a:latin typeface="Arial" panose="020B0604020202020204" pitchFamily="34" charset="0"/>
                <a:ea typeface="Calibri" panose="020F0502020204030204" pitchFamily="34" charset="0"/>
              </a:rPr>
              <a:t>Knowing the rules to break the rules’ – Year 8, Term 1.</a:t>
            </a:r>
            <a:endParaRPr lang="en-AU" sz="1800" b="1"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add and adapt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 &gt; Download a Copy </a:t>
            </a:r>
            <a:r>
              <a:rPr lang="en-AU" sz="1800" dirty="0">
                <a:solidFill>
                  <a:srgbClr val="22272B"/>
                </a:solidFill>
                <a:latin typeface="+mn-lt"/>
              </a:rPr>
              <a:t>(this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r>
              <a:rPr lang="en-AU" dirty="0">
                <a:solidFill>
                  <a:srgbClr val="22272B"/>
                </a:solidFill>
                <a:latin typeface="+mn-lt"/>
              </a:rPr>
              <a:t>.</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9EA2F5-04AA-76DB-DF2D-EC4215660F07}"/>
              </a:ext>
            </a:extLst>
          </p:cNvPr>
          <p:cNvSpPr>
            <a:spLocks noGrp="1"/>
          </p:cNvSpPr>
          <p:nvPr>
            <p:ph type="title"/>
          </p:nvPr>
        </p:nvSpPr>
        <p:spPr/>
        <p:txBody>
          <a:bodyPr/>
          <a:lstStyle/>
          <a:p>
            <a:r>
              <a:rPr lang="en-US" dirty="0"/>
              <a:t>Paired discussion</a:t>
            </a:r>
            <a:endParaRPr lang="en-AU" dirty="0"/>
          </a:p>
        </p:txBody>
      </p:sp>
      <p:sp>
        <p:nvSpPr>
          <p:cNvPr id="4" name="Text Placeholder 3">
            <a:extLst>
              <a:ext uri="{FF2B5EF4-FFF2-40B4-BE49-F238E27FC236}">
                <a16:creationId xmlns:a16="http://schemas.microsoft.com/office/drawing/2014/main" id="{0C933067-2CDD-6209-960E-CAB7DEA55967}"/>
              </a:ext>
            </a:extLst>
          </p:cNvPr>
          <p:cNvSpPr>
            <a:spLocks noGrp="1"/>
          </p:cNvSpPr>
          <p:nvPr>
            <p:ph type="body" sz="quarter" idx="18"/>
          </p:nvPr>
        </p:nvSpPr>
        <p:spPr/>
        <p:txBody>
          <a:bodyPr/>
          <a:lstStyle/>
          <a:p>
            <a:r>
              <a:rPr lang="en-US" dirty="0" err="1"/>
              <a:t>Analysing</a:t>
            </a:r>
            <a:r>
              <a:rPr lang="en-US" dirty="0"/>
              <a:t> choices in composition</a:t>
            </a:r>
            <a:endParaRPr lang="en-AU" dirty="0"/>
          </a:p>
        </p:txBody>
      </p:sp>
      <p:sp>
        <p:nvSpPr>
          <p:cNvPr id="5" name="Text Placeholder 4">
            <a:extLst>
              <a:ext uri="{FF2B5EF4-FFF2-40B4-BE49-F238E27FC236}">
                <a16:creationId xmlns:a16="http://schemas.microsoft.com/office/drawing/2014/main" id="{910580BD-0A2E-5CB6-E608-E90F1F5B3995}"/>
              </a:ext>
            </a:extLst>
          </p:cNvPr>
          <p:cNvSpPr>
            <a:spLocks noGrp="1"/>
          </p:cNvSpPr>
          <p:nvPr>
            <p:ph type="body" sz="quarter" idx="17"/>
          </p:nvPr>
        </p:nvSpPr>
        <p:spPr/>
        <p:txBody>
          <a:bodyPr/>
          <a:lstStyle/>
          <a:p>
            <a:pPr marL="342900" indent="-342900">
              <a:spcAft>
                <a:spcPts val="600"/>
              </a:spcAft>
              <a:buFont typeface="Arial" panose="020B0604020202020204" pitchFamily="34" charset="0"/>
              <a:buChar char="•"/>
            </a:pPr>
            <a:r>
              <a:rPr lang="en-US" dirty="0"/>
              <a:t>How does Tempest build on or alter the meaning of the original text?</a:t>
            </a:r>
          </a:p>
          <a:p>
            <a:pPr marL="342900" indent="-342900">
              <a:spcAft>
                <a:spcPts val="600"/>
              </a:spcAft>
              <a:buFont typeface="Arial" panose="020B0604020202020204" pitchFamily="34" charset="0"/>
              <a:buChar char="•"/>
            </a:pPr>
            <a:r>
              <a:rPr lang="en-US" dirty="0"/>
              <a:t>Is Tempest adding something new, or changing what we expect from a traditional poem about childhood?</a:t>
            </a:r>
            <a:endParaRPr lang="en-AU" dirty="0"/>
          </a:p>
        </p:txBody>
      </p:sp>
      <p:sp>
        <p:nvSpPr>
          <p:cNvPr id="2" name="Slide Number Placeholder 1">
            <a:extLst>
              <a:ext uri="{FF2B5EF4-FFF2-40B4-BE49-F238E27FC236}">
                <a16:creationId xmlns:a16="http://schemas.microsoft.com/office/drawing/2014/main" id="{B1513F41-00EA-EC0D-4677-847E7CA5CC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50283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8E7875-1700-2F29-5E00-5371E95C5548}"/>
              </a:ext>
            </a:extLst>
          </p:cNvPr>
          <p:cNvSpPr>
            <a:spLocks noGrp="1"/>
          </p:cNvSpPr>
          <p:nvPr>
            <p:ph type="title"/>
          </p:nvPr>
        </p:nvSpPr>
        <p:spPr/>
        <p:txBody>
          <a:bodyPr/>
          <a:lstStyle/>
          <a:p>
            <a:r>
              <a:rPr lang="en-US" dirty="0"/>
              <a:t>Class discussion – Kae Tempest</a:t>
            </a:r>
            <a:endParaRPr lang="en-AU" dirty="0"/>
          </a:p>
        </p:txBody>
      </p:sp>
      <p:sp>
        <p:nvSpPr>
          <p:cNvPr id="4" name="Text Placeholder 3">
            <a:extLst>
              <a:ext uri="{FF2B5EF4-FFF2-40B4-BE49-F238E27FC236}">
                <a16:creationId xmlns:a16="http://schemas.microsoft.com/office/drawing/2014/main" id="{EF233F91-615E-76EE-14B1-A5A5BCFCD1EB}"/>
              </a:ext>
            </a:extLst>
          </p:cNvPr>
          <p:cNvSpPr>
            <a:spLocks noGrp="1"/>
          </p:cNvSpPr>
          <p:nvPr>
            <p:ph type="body" sz="quarter" idx="18"/>
          </p:nvPr>
        </p:nvSpPr>
        <p:spPr/>
        <p:txBody>
          <a:bodyPr/>
          <a:lstStyle/>
          <a:p>
            <a:r>
              <a:rPr lang="en-US" dirty="0" err="1"/>
              <a:t>Analysing</a:t>
            </a:r>
            <a:r>
              <a:rPr lang="en-US" dirty="0"/>
              <a:t> choices in composition</a:t>
            </a:r>
            <a:endParaRPr lang="en-AU" dirty="0"/>
          </a:p>
        </p:txBody>
      </p:sp>
      <p:sp>
        <p:nvSpPr>
          <p:cNvPr id="5" name="Text Placeholder 4">
            <a:extLst>
              <a:ext uri="{FF2B5EF4-FFF2-40B4-BE49-F238E27FC236}">
                <a16:creationId xmlns:a16="http://schemas.microsoft.com/office/drawing/2014/main" id="{56D951CF-548F-39FD-DE7F-5196D7A4287E}"/>
              </a:ext>
            </a:extLst>
          </p:cNvPr>
          <p:cNvSpPr>
            <a:spLocks noGrp="1"/>
          </p:cNvSpPr>
          <p:nvPr>
            <p:ph type="body" sz="quarter" idx="17"/>
          </p:nvPr>
        </p:nvSpPr>
        <p:spPr/>
        <p:txBody>
          <a:bodyPr/>
          <a:lstStyle/>
          <a:p>
            <a:pPr marL="342900" indent="-342900">
              <a:buFont typeface="Arial" panose="020B0604020202020204" pitchFamily="34" charset="0"/>
              <a:buChar char="•"/>
            </a:pPr>
            <a:r>
              <a:rPr lang="en-US" sz="1800" dirty="0"/>
              <a:t>Why do you think Tempest has kept similarities?</a:t>
            </a:r>
          </a:p>
          <a:p>
            <a:pPr marL="342900" indent="-342900">
              <a:buFont typeface="Arial" panose="020B0604020202020204" pitchFamily="34" charset="0"/>
              <a:buChar char="•"/>
            </a:pPr>
            <a:r>
              <a:rPr lang="en-US" sz="1800" dirty="0"/>
              <a:t>Why do you think Tempest has made changes?</a:t>
            </a:r>
          </a:p>
          <a:p>
            <a:pPr marL="342900" indent="-342900">
              <a:buFont typeface="Arial" panose="020B0604020202020204" pitchFamily="34" charset="0"/>
              <a:buChar char="•"/>
            </a:pPr>
            <a:r>
              <a:rPr lang="en-US" sz="1800" dirty="0"/>
              <a:t>How does Tempest build on Blake’s representation of childhood?</a:t>
            </a:r>
          </a:p>
        </p:txBody>
      </p:sp>
      <p:sp>
        <p:nvSpPr>
          <p:cNvPr id="2" name="Slide Number Placeholder 1">
            <a:extLst>
              <a:ext uri="{FF2B5EF4-FFF2-40B4-BE49-F238E27FC236}">
                <a16:creationId xmlns:a16="http://schemas.microsoft.com/office/drawing/2014/main" id="{928EBB1D-F60E-F74A-897C-DB4B3AC8DF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153082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Gradual release of responsibility</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412292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86C5-9142-3AAB-8DFF-78A54F493866}"/>
              </a:ext>
            </a:extLst>
          </p:cNvPr>
          <p:cNvSpPr>
            <a:spLocks noGrp="1"/>
          </p:cNvSpPr>
          <p:nvPr>
            <p:ph type="ctrTitle"/>
          </p:nvPr>
        </p:nvSpPr>
        <p:spPr/>
        <p:txBody>
          <a:bodyPr/>
          <a:lstStyle/>
          <a:p>
            <a:r>
              <a:rPr lang="en-US" dirty="0"/>
              <a:t>Modelled paragraph</a:t>
            </a:r>
            <a:endParaRPr lang="en-AU" dirty="0"/>
          </a:p>
        </p:txBody>
      </p:sp>
    </p:spTree>
    <p:extLst>
      <p:ext uri="{BB962C8B-B14F-4D97-AF65-F5344CB8AC3E}">
        <p14:creationId xmlns:p14="http://schemas.microsoft.com/office/powerpoint/2010/main" val="130163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D774DC-03F9-7B06-8AF0-0C6283625C12}"/>
              </a:ext>
            </a:extLst>
          </p:cNvPr>
          <p:cNvSpPr>
            <a:spLocks noGrp="1"/>
          </p:cNvSpPr>
          <p:nvPr>
            <p:ph type="title"/>
          </p:nvPr>
        </p:nvSpPr>
        <p:spPr/>
        <p:txBody>
          <a:bodyPr/>
          <a:lstStyle/>
          <a:p>
            <a:r>
              <a:rPr lang="en-US" dirty="0"/>
              <a:t>Modelled paragraph response – topic sentence</a:t>
            </a:r>
            <a:endParaRPr lang="en-AU" dirty="0"/>
          </a:p>
        </p:txBody>
      </p:sp>
      <p:sp>
        <p:nvSpPr>
          <p:cNvPr id="4" name="Text Placeholder 3">
            <a:extLst>
              <a:ext uri="{FF2B5EF4-FFF2-40B4-BE49-F238E27FC236}">
                <a16:creationId xmlns:a16="http://schemas.microsoft.com/office/drawing/2014/main" id="{4E5AFE09-3034-F248-E984-13BB44096733}"/>
              </a:ext>
            </a:extLst>
          </p:cNvPr>
          <p:cNvSpPr>
            <a:spLocks noGrp="1"/>
          </p:cNvSpPr>
          <p:nvPr>
            <p:ph type="body" sz="quarter" idx="18"/>
          </p:nvPr>
        </p:nvSpPr>
        <p:spPr/>
        <p:txBody>
          <a:bodyPr/>
          <a:lstStyle/>
          <a:p>
            <a:r>
              <a:rPr lang="en-AU" dirty="0">
                <a:effectLst/>
                <a:latin typeface="Arial" panose="020B0604020202020204" pitchFamily="34" charset="0"/>
                <a:ea typeface="Calibri" panose="020F0502020204030204" pitchFamily="34" charset="0"/>
              </a:rPr>
              <a:t>‘The Echoing Green’ and ‘Thirteen’</a:t>
            </a:r>
            <a:endParaRPr lang="en-AU" dirty="0"/>
          </a:p>
        </p:txBody>
      </p:sp>
      <p:sp>
        <p:nvSpPr>
          <p:cNvPr id="5" name="Text Placeholder 4">
            <a:extLst>
              <a:ext uri="{FF2B5EF4-FFF2-40B4-BE49-F238E27FC236}">
                <a16:creationId xmlns:a16="http://schemas.microsoft.com/office/drawing/2014/main" id="{2467724F-F068-21A7-AEC2-614A0056C858}"/>
              </a:ext>
            </a:extLst>
          </p:cNvPr>
          <p:cNvSpPr>
            <a:spLocks noGrp="1"/>
          </p:cNvSpPr>
          <p:nvPr>
            <p:ph type="body" sz="quarter" idx="17"/>
          </p:nvPr>
        </p:nvSpPr>
        <p:spPr/>
        <p:txBody>
          <a:bodyPr/>
          <a:lstStyle/>
          <a:p>
            <a:pPr>
              <a:spcAft>
                <a:spcPts val="600"/>
              </a:spcAft>
            </a:pPr>
            <a:r>
              <a:rPr lang="en-AU" sz="1800" dirty="0"/>
              <a:t>Kae Tempest's 'Thirteen' </a:t>
            </a:r>
            <a:r>
              <a:rPr lang="en-AU" sz="1800" b="1" dirty="0"/>
              <a:t>changes</a:t>
            </a:r>
            <a:r>
              <a:rPr lang="en-AU" sz="1800" dirty="0"/>
              <a:t> William Blake's view of childhood in 'The Echoing Green' by showing </a:t>
            </a:r>
            <a:r>
              <a:rPr lang="en-AU" sz="1800" b="1" dirty="0"/>
              <a:t>how hard it is growing up today </a:t>
            </a:r>
            <a:r>
              <a:rPr lang="en-AU" sz="1800" dirty="0"/>
              <a:t>compared to the </a:t>
            </a:r>
            <a:r>
              <a:rPr lang="en-AU" sz="1800" b="1" dirty="0"/>
              <a:t>simple freedom</a:t>
            </a:r>
            <a:r>
              <a:rPr lang="en-AU" sz="1800" dirty="0"/>
              <a:t> he describes.</a:t>
            </a:r>
          </a:p>
        </p:txBody>
      </p:sp>
      <p:sp>
        <p:nvSpPr>
          <p:cNvPr id="2" name="Slide Number Placeholder 1">
            <a:extLst>
              <a:ext uri="{FF2B5EF4-FFF2-40B4-BE49-F238E27FC236}">
                <a16:creationId xmlns:a16="http://schemas.microsoft.com/office/drawing/2014/main" id="{8F3D3244-2B16-0910-2A36-B29D798EF0B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164480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7A510-D931-0A1E-4644-4FC5436AF8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7A98F3-50B5-BE6F-60FC-D34C3AF508B2}"/>
              </a:ext>
            </a:extLst>
          </p:cNvPr>
          <p:cNvSpPr>
            <a:spLocks noGrp="1"/>
          </p:cNvSpPr>
          <p:nvPr>
            <p:ph type="title"/>
          </p:nvPr>
        </p:nvSpPr>
        <p:spPr/>
        <p:txBody>
          <a:bodyPr/>
          <a:lstStyle/>
          <a:p>
            <a:r>
              <a:rPr lang="en-US" dirty="0"/>
              <a:t>Modelled paragraph response – explanation</a:t>
            </a:r>
            <a:endParaRPr lang="en-AU" dirty="0"/>
          </a:p>
        </p:txBody>
      </p:sp>
      <p:sp>
        <p:nvSpPr>
          <p:cNvPr id="4" name="Text Placeholder 3">
            <a:extLst>
              <a:ext uri="{FF2B5EF4-FFF2-40B4-BE49-F238E27FC236}">
                <a16:creationId xmlns:a16="http://schemas.microsoft.com/office/drawing/2014/main" id="{C44E729D-26A7-E91F-C56C-40542E23AD9E}"/>
              </a:ext>
            </a:extLst>
          </p:cNvPr>
          <p:cNvSpPr>
            <a:spLocks noGrp="1"/>
          </p:cNvSpPr>
          <p:nvPr>
            <p:ph type="body" sz="quarter" idx="18"/>
          </p:nvPr>
        </p:nvSpPr>
        <p:spPr/>
        <p:txBody>
          <a:bodyPr/>
          <a:lstStyle/>
          <a:p>
            <a:r>
              <a:rPr lang="en-AU" dirty="0">
                <a:effectLst/>
                <a:latin typeface="Arial" panose="020B0604020202020204" pitchFamily="34" charset="0"/>
                <a:ea typeface="Calibri" panose="020F0502020204030204" pitchFamily="34" charset="0"/>
              </a:rPr>
              <a:t>‘The Echoing Green’ and ‘Thirteen’</a:t>
            </a:r>
            <a:endParaRPr lang="en-AU" dirty="0"/>
          </a:p>
        </p:txBody>
      </p:sp>
      <p:sp>
        <p:nvSpPr>
          <p:cNvPr id="5" name="Text Placeholder 4">
            <a:extLst>
              <a:ext uri="{FF2B5EF4-FFF2-40B4-BE49-F238E27FC236}">
                <a16:creationId xmlns:a16="http://schemas.microsoft.com/office/drawing/2014/main" id="{DC8EBA84-787B-D541-3328-003EDAC51054}"/>
              </a:ext>
            </a:extLst>
          </p:cNvPr>
          <p:cNvSpPr>
            <a:spLocks noGrp="1"/>
          </p:cNvSpPr>
          <p:nvPr>
            <p:ph type="body" sz="quarter" idx="17"/>
          </p:nvPr>
        </p:nvSpPr>
        <p:spPr/>
        <p:txBody>
          <a:bodyPr/>
          <a:lstStyle/>
          <a:p>
            <a:pPr>
              <a:spcAft>
                <a:spcPts val="600"/>
              </a:spcAft>
            </a:pPr>
            <a:r>
              <a:rPr lang="en-AU" sz="1800" dirty="0"/>
              <a:t>The poems are both about childhood but they show it differently. Blake uses </a:t>
            </a:r>
            <a:r>
              <a:rPr lang="en-AU" sz="1800" b="1" dirty="0"/>
              <a:t>positive imagery and metaphors</a:t>
            </a:r>
            <a:r>
              <a:rPr lang="en-AU" sz="1800" dirty="0"/>
              <a:t> to make childhood seem </a:t>
            </a:r>
            <a:r>
              <a:rPr lang="en-AU" sz="1800" b="1" dirty="0"/>
              <a:t>simple</a:t>
            </a:r>
            <a:r>
              <a:rPr lang="en-AU" sz="1800" dirty="0"/>
              <a:t>, with children playing in nature. Tempest uses </a:t>
            </a:r>
            <a:r>
              <a:rPr lang="en-AU" sz="1800" b="1" dirty="0"/>
              <a:t>emotive language </a:t>
            </a:r>
            <a:r>
              <a:rPr lang="en-AU" sz="1800" dirty="0"/>
              <a:t>to show how growing up today is harder, especially for teenage girls who have more pressure on them.</a:t>
            </a:r>
          </a:p>
        </p:txBody>
      </p:sp>
      <p:sp>
        <p:nvSpPr>
          <p:cNvPr id="2" name="Slide Number Placeholder 1">
            <a:extLst>
              <a:ext uri="{FF2B5EF4-FFF2-40B4-BE49-F238E27FC236}">
                <a16:creationId xmlns:a16="http://schemas.microsoft.com/office/drawing/2014/main" id="{EFA8AA28-7E28-0608-7604-179BF0CD0BC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209933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FF994-0E80-2056-B1CD-D909B96164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4E1303-0CEC-9B73-7C9F-849656768E5D}"/>
              </a:ext>
            </a:extLst>
          </p:cNvPr>
          <p:cNvSpPr>
            <a:spLocks noGrp="1"/>
          </p:cNvSpPr>
          <p:nvPr>
            <p:ph type="title"/>
          </p:nvPr>
        </p:nvSpPr>
        <p:spPr/>
        <p:txBody>
          <a:bodyPr/>
          <a:lstStyle/>
          <a:p>
            <a:r>
              <a:rPr lang="en-US" dirty="0"/>
              <a:t>Modelled paragraph response – evidence 1</a:t>
            </a:r>
            <a:endParaRPr lang="en-AU" dirty="0"/>
          </a:p>
        </p:txBody>
      </p:sp>
      <p:sp>
        <p:nvSpPr>
          <p:cNvPr id="4" name="Text Placeholder 3">
            <a:extLst>
              <a:ext uri="{FF2B5EF4-FFF2-40B4-BE49-F238E27FC236}">
                <a16:creationId xmlns:a16="http://schemas.microsoft.com/office/drawing/2014/main" id="{D1B57541-431B-88E4-5AF4-33DCA346DD24}"/>
              </a:ext>
            </a:extLst>
          </p:cNvPr>
          <p:cNvSpPr>
            <a:spLocks noGrp="1"/>
          </p:cNvSpPr>
          <p:nvPr>
            <p:ph type="body" sz="quarter" idx="18"/>
          </p:nvPr>
        </p:nvSpPr>
        <p:spPr/>
        <p:txBody>
          <a:bodyPr/>
          <a:lstStyle/>
          <a:p>
            <a:r>
              <a:rPr lang="en-AU" dirty="0">
                <a:effectLst/>
                <a:latin typeface="Arial" panose="020B0604020202020204" pitchFamily="34" charset="0"/>
                <a:ea typeface="Calibri" panose="020F0502020204030204" pitchFamily="34" charset="0"/>
              </a:rPr>
              <a:t>‘The Echoing Green’ and ‘Thirteen’</a:t>
            </a:r>
            <a:endParaRPr lang="en-AU" dirty="0"/>
          </a:p>
        </p:txBody>
      </p:sp>
      <p:sp>
        <p:nvSpPr>
          <p:cNvPr id="5" name="Text Placeholder 4">
            <a:extLst>
              <a:ext uri="{FF2B5EF4-FFF2-40B4-BE49-F238E27FC236}">
                <a16:creationId xmlns:a16="http://schemas.microsoft.com/office/drawing/2014/main" id="{CE69B1B3-53F5-1284-53D1-2EE3DDCE04C6}"/>
              </a:ext>
            </a:extLst>
          </p:cNvPr>
          <p:cNvSpPr>
            <a:spLocks noGrp="1"/>
          </p:cNvSpPr>
          <p:nvPr>
            <p:ph type="body" sz="quarter" idx="17"/>
          </p:nvPr>
        </p:nvSpPr>
        <p:spPr/>
        <p:txBody>
          <a:bodyPr/>
          <a:lstStyle/>
          <a:p>
            <a:pPr>
              <a:spcAft>
                <a:spcPts val="600"/>
              </a:spcAft>
            </a:pPr>
            <a:r>
              <a:rPr lang="en-AU" sz="1800" dirty="0"/>
              <a:t>In Blake's poem, he </a:t>
            </a:r>
            <a:r>
              <a:rPr lang="en-AU" sz="1800" b="1" dirty="0"/>
              <a:t>repeats the word 'green' as a symbol of nature </a:t>
            </a:r>
            <a:r>
              <a:rPr lang="en-AU" sz="1800" dirty="0"/>
              <a:t>and how children could play outside freely. Tempest's poem uses the </a:t>
            </a:r>
            <a:r>
              <a:rPr lang="en-AU" sz="1800" b="1" dirty="0"/>
              <a:t>setting of a bus </a:t>
            </a:r>
            <a:r>
              <a:rPr lang="en-AU" sz="1800" dirty="0"/>
              <a:t>as a </a:t>
            </a:r>
            <a:r>
              <a:rPr lang="en-AU" sz="1800" b="1" dirty="0"/>
              <a:t>metaphor for modern life</a:t>
            </a:r>
            <a:r>
              <a:rPr lang="en-AU" sz="1800" dirty="0"/>
              <a:t>, showing how children today live in the city. When Tempest writes </a:t>
            </a:r>
            <a:r>
              <a:rPr lang="en-AU" sz="1800" b="1" dirty="0"/>
              <a:t>'They can ride BMX / and play basketball... The girls have shame', </a:t>
            </a:r>
            <a:r>
              <a:rPr lang="en-AU" sz="1800" dirty="0"/>
              <a:t>the </a:t>
            </a:r>
            <a:r>
              <a:rPr lang="en-AU" sz="1800" b="1" dirty="0"/>
              <a:t>contrast</a:t>
            </a:r>
            <a:r>
              <a:rPr lang="en-AU" sz="1800" dirty="0"/>
              <a:t> between these lines shows how boys can still play but girls feel they can't.</a:t>
            </a:r>
          </a:p>
        </p:txBody>
      </p:sp>
      <p:sp>
        <p:nvSpPr>
          <p:cNvPr id="2" name="Slide Number Placeholder 1">
            <a:extLst>
              <a:ext uri="{FF2B5EF4-FFF2-40B4-BE49-F238E27FC236}">
                <a16:creationId xmlns:a16="http://schemas.microsoft.com/office/drawing/2014/main" id="{5DBF8A4A-6091-2C77-4038-33CDCF23964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227114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2A65D-19EA-A3C8-E262-1B80D67057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36936D1-60EC-6D78-739E-1B95135430ED}"/>
              </a:ext>
            </a:extLst>
          </p:cNvPr>
          <p:cNvSpPr>
            <a:spLocks noGrp="1"/>
          </p:cNvSpPr>
          <p:nvPr>
            <p:ph type="title"/>
          </p:nvPr>
        </p:nvSpPr>
        <p:spPr/>
        <p:txBody>
          <a:bodyPr/>
          <a:lstStyle/>
          <a:p>
            <a:r>
              <a:rPr lang="en-US" dirty="0"/>
              <a:t>Modelled paragraph response – evidence 2</a:t>
            </a:r>
            <a:endParaRPr lang="en-AU" dirty="0"/>
          </a:p>
        </p:txBody>
      </p:sp>
      <p:sp>
        <p:nvSpPr>
          <p:cNvPr id="4" name="Text Placeholder 3">
            <a:extLst>
              <a:ext uri="{FF2B5EF4-FFF2-40B4-BE49-F238E27FC236}">
                <a16:creationId xmlns:a16="http://schemas.microsoft.com/office/drawing/2014/main" id="{04F71C90-D357-BF93-CB7C-45AEF91F1944}"/>
              </a:ext>
            </a:extLst>
          </p:cNvPr>
          <p:cNvSpPr>
            <a:spLocks noGrp="1"/>
          </p:cNvSpPr>
          <p:nvPr>
            <p:ph type="body" sz="quarter" idx="18"/>
          </p:nvPr>
        </p:nvSpPr>
        <p:spPr/>
        <p:txBody>
          <a:bodyPr/>
          <a:lstStyle/>
          <a:p>
            <a:r>
              <a:rPr lang="en-AU" dirty="0">
                <a:effectLst/>
                <a:latin typeface="Arial" panose="020B0604020202020204" pitchFamily="34" charset="0"/>
                <a:ea typeface="Calibri" panose="020F0502020204030204" pitchFamily="34" charset="0"/>
              </a:rPr>
              <a:t>‘The Echoing Green’ and ‘Thirteen’</a:t>
            </a:r>
            <a:endParaRPr lang="en-AU" dirty="0"/>
          </a:p>
        </p:txBody>
      </p:sp>
      <p:sp>
        <p:nvSpPr>
          <p:cNvPr id="5" name="Text Placeholder 4">
            <a:extLst>
              <a:ext uri="{FF2B5EF4-FFF2-40B4-BE49-F238E27FC236}">
                <a16:creationId xmlns:a16="http://schemas.microsoft.com/office/drawing/2014/main" id="{04A6942B-F4B2-D110-78BA-899B45E98AC3}"/>
              </a:ext>
            </a:extLst>
          </p:cNvPr>
          <p:cNvSpPr>
            <a:spLocks noGrp="1"/>
          </p:cNvSpPr>
          <p:nvPr>
            <p:ph type="body" sz="quarter" idx="17"/>
          </p:nvPr>
        </p:nvSpPr>
        <p:spPr/>
        <p:txBody>
          <a:bodyPr/>
          <a:lstStyle/>
          <a:p>
            <a:pPr>
              <a:spcAft>
                <a:spcPts val="600"/>
              </a:spcAft>
            </a:pPr>
            <a:r>
              <a:rPr lang="en-AU" sz="1800" dirty="0"/>
              <a:t>Tempest uses </a:t>
            </a:r>
            <a:r>
              <a:rPr lang="en-AU" sz="1800" b="1" dirty="0"/>
              <a:t>accumulation</a:t>
            </a:r>
            <a:r>
              <a:rPr lang="en-AU" sz="1800" dirty="0"/>
              <a:t> in the line </a:t>
            </a:r>
            <a:r>
              <a:rPr lang="en-AU" sz="1800" b="1" dirty="0"/>
              <a:t>'we will be kind women, with nice smiles and families and jobs.' </a:t>
            </a:r>
            <a:r>
              <a:rPr lang="en-AU" sz="1800" dirty="0"/>
              <a:t>This shows how girls today have to act a certain way. Blake is different because he uses </a:t>
            </a:r>
            <a:r>
              <a:rPr lang="en-AU" sz="1800" b="1" dirty="0"/>
              <a:t>personal pronouns like 'our' and 'we' </a:t>
            </a:r>
            <a:r>
              <a:rPr lang="en-AU" sz="1800" dirty="0"/>
              <a:t>to show all children playing together and having fun.</a:t>
            </a:r>
          </a:p>
        </p:txBody>
      </p:sp>
      <p:sp>
        <p:nvSpPr>
          <p:cNvPr id="2" name="Slide Number Placeholder 1">
            <a:extLst>
              <a:ext uri="{FF2B5EF4-FFF2-40B4-BE49-F238E27FC236}">
                <a16:creationId xmlns:a16="http://schemas.microsoft.com/office/drawing/2014/main" id="{6FAFDA0D-77C5-99D8-C18D-17706AD3A8E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32994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D80E6-2A1C-CB15-6777-35A5521238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06FA77-B3FE-5F14-8888-17C98A654529}"/>
              </a:ext>
            </a:extLst>
          </p:cNvPr>
          <p:cNvSpPr>
            <a:spLocks noGrp="1"/>
          </p:cNvSpPr>
          <p:nvPr>
            <p:ph type="title"/>
          </p:nvPr>
        </p:nvSpPr>
        <p:spPr/>
        <p:txBody>
          <a:bodyPr/>
          <a:lstStyle/>
          <a:p>
            <a:r>
              <a:rPr lang="en-US" dirty="0"/>
              <a:t>Modelled paragraph response – evidence 3</a:t>
            </a:r>
            <a:endParaRPr lang="en-AU" dirty="0"/>
          </a:p>
        </p:txBody>
      </p:sp>
      <p:sp>
        <p:nvSpPr>
          <p:cNvPr id="4" name="Text Placeholder 3">
            <a:extLst>
              <a:ext uri="{FF2B5EF4-FFF2-40B4-BE49-F238E27FC236}">
                <a16:creationId xmlns:a16="http://schemas.microsoft.com/office/drawing/2014/main" id="{CC449818-4890-82E4-DF86-863001437F69}"/>
              </a:ext>
            </a:extLst>
          </p:cNvPr>
          <p:cNvSpPr>
            <a:spLocks noGrp="1"/>
          </p:cNvSpPr>
          <p:nvPr>
            <p:ph type="body" sz="quarter" idx="18"/>
          </p:nvPr>
        </p:nvSpPr>
        <p:spPr/>
        <p:txBody>
          <a:bodyPr/>
          <a:lstStyle/>
          <a:p>
            <a:r>
              <a:rPr lang="en-AU" dirty="0">
                <a:effectLst/>
                <a:latin typeface="Arial" panose="020B0604020202020204" pitchFamily="34" charset="0"/>
                <a:ea typeface="Calibri" panose="020F0502020204030204" pitchFamily="34" charset="0"/>
              </a:rPr>
              <a:t>‘The Echoing Green’ and ‘Thirteen’</a:t>
            </a:r>
            <a:endParaRPr lang="en-AU" dirty="0"/>
          </a:p>
        </p:txBody>
      </p:sp>
      <p:sp>
        <p:nvSpPr>
          <p:cNvPr id="5" name="Text Placeholder 4">
            <a:extLst>
              <a:ext uri="{FF2B5EF4-FFF2-40B4-BE49-F238E27FC236}">
                <a16:creationId xmlns:a16="http://schemas.microsoft.com/office/drawing/2014/main" id="{4B1A3141-4175-9A1F-E6FE-AA1B8C2FA019}"/>
              </a:ext>
            </a:extLst>
          </p:cNvPr>
          <p:cNvSpPr>
            <a:spLocks noGrp="1"/>
          </p:cNvSpPr>
          <p:nvPr>
            <p:ph type="body" sz="quarter" idx="17"/>
          </p:nvPr>
        </p:nvSpPr>
        <p:spPr/>
        <p:txBody>
          <a:bodyPr/>
          <a:lstStyle/>
          <a:p>
            <a:r>
              <a:rPr lang="en-AU" sz="1800" dirty="0"/>
              <a:t>Both poems use </a:t>
            </a:r>
            <a:r>
              <a:rPr lang="en-AU" sz="1800" b="1" dirty="0"/>
              <a:t>symbolism</a:t>
            </a:r>
            <a:r>
              <a:rPr lang="en-AU" sz="1800" dirty="0"/>
              <a:t> to show that childhood doesn't last forever. Blake uses the </a:t>
            </a:r>
            <a:r>
              <a:rPr lang="en-AU" sz="1800" b="1" dirty="0"/>
              <a:t>metaphor of a day changing from morning to night</a:t>
            </a:r>
            <a:r>
              <a:rPr lang="en-AU" sz="1800" dirty="0"/>
              <a:t>. Tempest uses the </a:t>
            </a:r>
            <a:r>
              <a:rPr lang="en-AU" sz="1800" b="1" dirty="0"/>
              <a:t>imagery of a bus journey as a symbol </a:t>
            </a:r>
            <a:r>
              <a:rPr lang="en-AU" sz="1800" dirty="0"/>
              <a:t>for how the girls are growing up and leaving childhood behind.</a:t>
            </a:r>
          </a:p>
        </p:txBody>
      </p:sp>
      <p:sp>
        <p:nvSpPr>
          <p:cNvPr id="2" name="Slide Number Placeholder 1">
            <a:extLst>
              <a:ext uri="{FF2B5EF4-FFF2-40B4-BE49-F238E27FC236}">
                <a16:creationId xmlns:a16="http://schemas.microsoft.com/office/drawing/2014/main" id="{80EAC202-3ADA-74FC-A1B7-F0DCC1B51A8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310408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57D73-F69C-8349-8A4F-1C46C8918A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B9AF91-B2A9-A666-699C-070103074BE5}"/>
              </a:ext>
            </a:extLst>
          </p:cNvPr>
          <p:cNvSpPr>
            <a:spLocks noGrp="1"/>
          </p:cNvSpPr>
          <p:nvPr>
            <p:ph type="title"/>
          </p:nvPr>
        </p:nvSpPr>
        <p:spPr/>
        <p:txBody>
          <a:bodyPr/>
          <a:lstStyle/>
          <a:p>
            <a:r>
              <a:rPr lang="en-US" dirty="0"/>
              <a:t>Modelled paragraph response – link</a:t>
            </a:r>
            <a:endParaRPr lang="en-AU" dirty="0"/>
          </a:p>
        </p:txBody>
      </p:sp>
      <p:sp>
        <p:nvSpPr>
          <p:cNvPr id="4" name="Text Placeholder 3">
            <a:extLst>
              <a:ext uri="{FF2B5EF4-FFF2-40B4-BE49-F238E27FC236}">
                <a16:creationId xmlns:a16="http://schemas.microsoft.com/office/drawing/2014/main" id="{2926BE7F-A0CA-8809-BA09-354C0A7D9814}"/>
              </a:ext>
            </a:extLst>
          </p:cNvPr>
          <p:cNvSpPr>
            <a:spLocks noGrp="1"/>
          </p:cNvSpPr>
          <p:nvPr>
            <p:ph type="body" sz="quarter" idx="18"/>
          </p:nvPr>
        </p:nvSpPr>
        <p:spPr/>
        <p:txBody>
          <a:bodyPr/>
          <a:lstStyle/>
          <a:p>
            <a:r>
              <a:rPr lang="en-AU" dirty="0">
                <a:effectLst/>
                <a:latin typeface="Arial" panose="020B0604020202020204" pitchFamily="34" charset="0"/>
                <a:ea typeface="Calibri" panose="020F0502020204030204" pitchFamily="34" charset="0"/>
              </a:rPr>
              <a:t>‘The Echoing Green’ and ‘Thirteen’</a:t>
            </a:r>
            <a:endParaRPr lang="en-AU" dirty="0"/>
          </a:p>
        </p:txBody>
      </p:sp>
      <p:sp>
        <p:nvSpPr>
          <p:cNvPr id="5" name="Text Placeholder 4">
            <a:extLst>
              <a:ext uri="{FF2B5EF4-FFF2-40B4-BE49-F238E27FC236}">
                <a16:creationId xmlns:a16="http://schemas.microsoft.com/office/drawing/2014/main" id="{8DE53D9F-DF51-563D-B1D5-65B8971F5EBA}"/>
              </a:ext>
            </a:extLst>
          </p:cNvPr>
          <p:cNvSpPr>
            <a:spLocks noGrp="1"/>
          </p:cNvSpPr>
          <p:nvPr>
            <p:ph type="body" sz="quarter" idx="17"/>
          </p:nvPr>
        </p:nvSpPr>
        <p:spPr/>
        <p:txBody>
          <a:bodyPr/>
          <a:lstStyle/>
          <a:p>
            <a:pPr>
              <a:spcAft>
                <a:spcPts val="600"/>
              </a:spcAft>
            </a:pPr>
            <a:r>
              <a:rPr lang="en-AU" sz="1800" dirty="0"/>
              <a:t>Tempest takes Blake's ideas about childhood but shows how different it is today. Tempest uses contemporary imagery and words with negative connotations to show how growing up now is harder because there are more expectations, especially for girls.</a:t>
            </a:r>
          </a:p>
        </p:txBody>
      </p:sp>
      <p:sp>
        <p:nvSpPr>
          <p:cNvPr id="2" name="Slide Number Placeholder 1">
            <a:extLst>
              <a:ext uri="{FF2B5EF4-FFF2-40B4-BE49-F238E27FC236}">
                <a16:creationId xmlns:a16="http://schemas.microsoft.com/office/drawing/2014/main" id="{A66F67F4-FB1B-C84F-6EF6-617FB35B9D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381092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cs typeface="Arial"/>
              </a:rPr>
              <a:t>Phases 4 and 5 – writing analytically – 8.1</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a:t>
            </a:r>
            <a:r>
              <a:rPr lang="en-AU" sz="1800" dirty="0">
                <a:effectLst/>
                <a:latin typeface="Arial" panose="020B0604020202020204" pitchFamily="34" charset="0"/>
                <a:ea typeface="Calibri" panose="020F0502020204030204" pitchFamily="34" charset="0"/>
              </a:rPr>
              <a:t> – </a:t>
            </a:r>
            <a:r>
              <a:rPr lang="en-AU" dirty="0">
                <a:latin typeface="+mj-lt"/>
              </a:rPr>
              <a:t>8.1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vert="horz" lIns="0" tIns="0" rIns="0" bIns="0" rtlCol="0" anchor="t">
            <a:noAutofit/>
          </a:bodyPr>
          <a:lstStyle/>
          <a:p>
            <a:r>
              <a:rPr lang="en-AU" sz="1800" dirty="0">
                <a:effectLst/>
                <a:latin typeface="Arial" panose="020B0604020202020204" pitchFamily="34" charset="0"/>
                <a:ea typeface="Calibri" panose="020F0502020204030204" pitchFamily="34" charset="0"/>
              </a:rPr>
              <a:t>‘Knowing the rules to break the rules’ – Year 8, Term 1</a:t>
            </a:r>
            <a:endParaRPr lang="en-AU" dirty="0"/>
          </a:p>
        </p:txBody>
      </p:sp>
      <p:pic>
        <p:nvPicPr>
          <p:cNvPr id="5" name="Picture Placeholder 4" descr="A hand holding a pen over a book">
            <a:extLst>
              <a:ext uri="{FF2B5EF4-FFF2-40B4-BE49-F238E27FC236}">
                <a16:creationId xmlns:a16="http://schemas.microsoft.com/office/drawing/2014/main" id="{E7331BE2-D615-F772-3EF1-B407C590C3A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7128000" y="0"/>
            <a:ext cx="5064000" cy="6309360"/>
          </a:xfrm>
        </p:spPr>
      </p:pic>
      <p:sp>
        <p:nvSpPr>
          <p:cNvPr id="6" name="Rectangle 1">
            <a:extLst>
              <a:ext uri="{FF2B5EF4-FFF2-40B4-BE49-F238E27FC236}">
                <a16:creationId xmlns:a16="http://schemas.microsoft.com/office/drawing/2014/main" id="{6C80FA5A-E077-3E59-1F20-53132A5815DB}"/>
              </a:ext>
            </a:extLst>
          </p:cNvPr>
          <p:cNvSpPr>
            <a:spLocks noChangeArrowheads="1"/>
          </p:cNvSpPr>
          <p:nvPr/>
        </p:nvSpPr>
        <p:spPr bwMode="auto">
          <a:xfrm>
            <a:off x="7329168" y="6473952"/>
            <a:ext cx="42507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Photo by </a:t>
            </a:r>
            <a:r>
              <a:rPr kumimoji="0" lang="en-US" altLang="en-US" sz="1200" b="0" i="0" u="none" strike="noStrike" cap="none" normalizeH="0" baseline="0" dirty="0">
                <a:ln>
                  <a:noFill/>
                </a:ln>
                <a:solidFill>
                  <a:schemeClr val="tx1"/>
                </a:solidFill>
                <a:effectLst/>
                <a:latin typeface="Arial" panose="020B0604020202020204" pitchFamily="34" charset="0"/>
                <a:hlinkClick r:id="rId4"/>
              </a:rPr>
              <a:t>Hannah Olinger </a:t>
            </a:r>
            <a:r>
              <a:rPr kumimoji="0" lang="en-US" altLang="en-US" sz="1200" b="0" i="0" u="none" strike="noStrike" cap="none" normalizeH="0" baseline="0" dirty="0">
                <a:ln>
                  <a:noFill/>
                </a:ln>
                <a:solidFill>
                  <a:schemeClr val="tx1"/>
                </a:solidFill>
                <a:effectLst/>
                <a:latin typeface="Arial" panose="020B0604020202020204" pitchFamily="34" charset="0"/>
              </a:rPr>
              <a:t>on </a:t>
            </a:r>
            <a:r>
              <a:rPr kumimoji="0" lang="en-US" altLang="en-US" sz="1200" b="0" i="0" u="none" strike="noStrike" cap="none" normalizeH="0" baseline="0" dirty="0">
                <a:ln>
                  <a:noFill/>
                </a:ln>
                <a:solidFill>
                  <a:schemeClr val="tx1"/>
                </a:solidFill>
                <a:effectLst/>
                <a:latin typeface="Arial" panose="020B0604020202020204" pitchFamily="34" charset="0"/>
                <a:hlinkClick r:id="rId5"/>
              </a:rPr>
              <a:t>Unsplash</a:t>
            </a:r>
            <a:r>
              <a:rPr kumimoji="0" lang="en-US" altLang="en-US" sz="12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C5E6-8FE6-69AF-D1C3-D46EB9D61D0B}"/>
              </a:ext>
            </a:extLst>
          </p:cNvPr>
          <p:cNvSpPr>
            <a:spLocks noGrp="1"/>
          </p:cNvSpPr>
          <p:nvPr>
            <p:ph type="ctrTitle"/>
          </p:nvPr>
        </p:nvSpPr>
        <p:spPr/>
        <p:txBody>
          <a:bodyPr/>
          <a:lstStyle/>
          <a:p>
            <a:r>
              <a:rPr lang="en-US" dirty="0"/>
              <a:t>Reflecting on creative compositions</a:t>
            </a:r>
            <a:endParaRPr lang="en-AU" dirty="0"/>
          </a:p>
        </p:txBody>
      </p:sp>
    </p:spTree>
    <p:extLst>
      <p:ext uri="{BB962C8B-B14F-4D97-AF65-F5344CB8AC3E}">
        <p14:creationId xmlns:p14="http://schemas.microsoft.com/office/powerpoint/2010/main" val="87144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4A8F46-876A-DC26-1FEC-C88B9BEB4C73}"/>
              </a:ext>
            </a:extLst>
          </p:cNvPr>
          <p:cNvSpPr>
            <a:spLocks noGrp="1"/>
          </p:cNvSpPr>
          <p:nvPr>
            <p:ph type="title"/>
          </p:nvPr>
        </p:nvSpPr>
        <p:spPr/>
        <p:txBody>
          <a:bodyPr/>
          <a:lstStyle/>
          <a:p>
            <a:r>
              <a:rPr lang="en-US" dirty="0"/>
              <a:t>Writing a reflection 1</a:t>
            </a:r>
            <a:endParaRPr lang="en-AU" dirty="0"/>
          </a:p>
        </p:txBody>
      </p:sp>
      <p:sp>
        <p:nvSpPr>
          <p:cNvPr id="4" name="Text Placeholder 3">
            <a:extLst>
              <a:ext uri="{FF2B5EF4-FFF2-40B4-BE49-F238E27FC236}">
                <a16:creationId xmlns:a16="http://schemas.microsoft.com/office/drawing/2014/main" id="{B43FFC9F-CBC2-5E94-C45A-7729442E16CE}"/>
              </a:ext>
            </a:extLst>
          </p:cNvPr>
          <p:cNvSpPr>
            <a:spLocks noGrp="1"/>
          </p:cNvSpPr>
          <p:nvPr>
            <p:ph type="body" sz="quarter" idx="18"/>
          </p:nvPr>
        </p:nvSpPr>
        <p:spPr/>
        <p:txBody>
          <a:bodyPr/>
          <a:lstStyle/>
          <a:p>
            <a:r>
              <a:rPr lang="en-US" dirty="0"/>
              <a:t>C grade sample reflection</a:t>
            </a:r>
            <a:endParaRPr lang="en-AU" dirty="0"/>
          </a:p>
        </p:txBody>
      </p:sp>
      <p:sp>
        <p:nvSpPr>
          <p:cNvPr id="5" name="Text Placeholder 4">
            <a:extLst>
              <a:ext uri="{FF2B5EF4-FFF2-40B4-BE49-F238E27FC236}">
                <a16:creationId xmlns:a16="http://schemas.microsoft.com/office/drawing/2014/main" id="{DB5CA24E-5ADD-C4FD-AFF3-8EA8882CE651}"/>
              </a:ext>
            </a:extLst>
          </p:cNvPr>
          <p:cNvSpPr>
            <a:spLocks noGrp="1"/>
          </p:cNvSpPr>
          <p:nvPr>
            <p:ph type="body" sz="quarter" idx="17"/>
          </p:nvPr>
        </p:nvSpPr>
        <p:spPr/>
        <p:txBody>
          <a:bodyPr/>
          <a:lstStyle/>
          <a:p>
            <a:pPr>
              <a:spcAft>
                <a:spcPts val="600"/>
              </a:spcAft>
            </a:pPr>
            <a:r>
              <a:rPr lang="en-US" sz="1800" dirty="0"/>
              <a:t>After studying the poems, Barrett Browning’s ‘How Do I Love Thee? and ‘For my Niece’ by Kae Tempest, I have a greater understanding of how poets use poetic forms and features to express and explore the same idea but in different ways as well as borrow from existing work to do so.</a:t>
            </a:r>
          </a:p>
          <a:p>
            <a:pPr>
              <a:spcAft>
                <a:spcPts val="600"/>
              </a:spcAft>
            </a:pPr>
            <a:r>
              <a:rPr lang="en-US" sz="1800" dirty="0"/>
              <a:t>That’s why I have drawn on this common idea of love to inspire my own poem ‘Brother’ and adapted some of the forms and features of Barrett Browning’s poems to express my love for my older brother who was my idol in many ways and how I felt when he recently left home to travel overseas. I chose to appropriate the romantic profound love idea in Barrett Browning’s poem to familial love in my poem.</a:t>
            </a:r>
          </a:p>
        </p:txBody>
      </p:sp>
      <p:sp>
        <p:nvSpPr>
          <p:cNvPr id="2" name="Slide Number Placeholder 1">
            <a:extLst>
              <a:ext uri="{FF2B5EF4-FFF2-40B4-BE49-F238E27FC236}">
                <a16:creationId xmlns:a16="http://schemas.microsoft.com/office/drawing/2014/main" id="{0011DC9A-8371-BDEF-1605-B616E7A4FBA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361057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B9034-3DE7-3967-FF25-FE333345F7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18E43F2-256F-B0A9-E59A-1A3B88FC9579}"/>
              </a:ext>
            </a:extLst>
          </p:cNvPr>
          <p:cNvSpPr>
            <a:spLocks noGrp="1"/>
          </p:cNvSpPr>
          <p:nvPr>
            <p:ph type="title"/>
          </p:nvPr>
        </p:nvSpPr>
        <p:spPr/>
        <p:txBody>
          <a:bodyPr/>
          <a:lstStyle/>
          <a:p>
            <a:r>
              <a:rPr lang="en-US" dirty="0"/>
              <a:t>Writing a reflection 2</a:t>
            </a:r>
            <a:endParaRPr lang="en-AU" dirty="0"/>
          </a:p>
        </p:txBody>
      </p:sp>
      <p:sp>
        <p:nvSpPr>
          <p:cNvPr id="4" name="Text Placeholder 3">
            <a:extLst>
              <a:ext uri="{FF2B5EF4-FFF2-40B4-BE49-F238E27FC236}">
                <a16:creationId xmlns:a16="http://schemas.microsoft.com/office/drawing/2014/main" id="{39D034A6-9142-63A7-C652-B61BE5678CAE}"/>
              </a:ext>
            </a:extLst>
          </p:cNvPr>
          <p:cNvSpPr>
            <a:spLocks noGrp="1"/>
          </p:cNvSpPr>
          <p:nvPr>
            <p:ph type="body" sz="quarter" idx="18"/>
          </p:nvPr>
        </p:nvSpPr>
        <p:spPr/>
        <p:txBody>
          <a:bodyPr/>
          <a:lstStyle/>
          <a:p>
            <a:r>
              <a:rPr lang="en-US" dirty="0"/>
              <a:t>C grade sample reflection</a:t>
            </a:r>
            <a:endParaRPr lang="en-AU" dirty="0"/>
          </a:p>
        </p:txBody>
      </p:sp>
      <p:sp>
        <p:nvSpPr>
          <p:cNvPr id="5" name="Text Placeholder 4">
            <a:extLst>
              <a:ext uri="{FF2B5EF4-FFF2-40B4-BE49-F238E27FC236}">
                <a16:creationId xmlns:a16="http://schemas.microsoft.com/office/drawing/2014/main" id="{A3425596-54CE-B4CE-1FC2-A28EC1B91621}"/>
              </a:ext>
            </a:extLst>
          </p:cNvPr>
          <p:cNvSpPr>
            <a:spLocks noGrp="1"/>
          </p:cNvSpPr>
          <p:nvPr>
            <p:ph type="body" sz="quarter" idx="17"/>
          </p:nvPr>
        </p:nvSpPr>
        <p:spPr/>
        <p:txBody>
          <a:bodyPr/>
          <a:lstStyle/>
          <a:p>
            <a:pPr>
              <a:spcAft>
                <a:spcPts val="600"/>
              </a:spcAft>
            </a:pPr>
            <a:r>
              <a:rPr lang="en-US" sz="1800" dirty="0"/>
              <a:t>I have learnt that poets try to control language through sound and image devices to get across what they want to say. In Barrett-Browning’s ‘How do I love thee?’ she uses assonance, the strongest one appears in lines 3-4, when the speaker makes repeated use of the long /e/ sound in ‘My soul can reach, when feeling out of sight/ For the ends of being and ideal grace’. This means that the sound device matches the action. I have used sound devices in my poem. These are alliteration to express my sense of loss in the line ‘The day you drove down our dappled drive’.</a:t>
            </a:r>
          </a:p>
          <a:p>
            <a:pPr>
              <a:spcAft>
                <a:spcPts val="600"/>
              </a:spcAft>
            </a:pPr>
            <a:r>
              <a:rPr lang="en-US" sz="1800" dirty="0"/>
              <a:t>Metaphors are also used by Barrett Browning “By sun and candle-light” to talk about the passage of time of her love. I have used a simile with the same symbol of the sun for the same purpose and to reinforce this idea showing how my love for my brother was really my guide over time. ‘You were like a warm Sun to me/ Warm, constant and golden’.</a:t>
            </a:r>
          </a:p>
        </p:txBody>
      </p:sp>
      <p:sp>
        <p:nvSpPr>
          <p:cNvPr id="2" name="Slide Number Placeholder 1">
            <a:extLst>
              <a:ext uri="{FF2B5EF4-FFF2-40B4-BE49-F238E27FC236}">
                <a16:creationId xmlns:a16="http://schemas.microsoft.com/office/drawing/2014/main" id="{39A83C40-906B-39A7-5690-18B7AF9F5D9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288630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F1B09-6807-F89F-C71E-63C45E3EAF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30C349-DCDA-2AA3-087C-85A2DDD531F5}"/>
              </a:ext>
            </a:extLst>
          </p:cNvPr>
          <p:cNvSpPr>
            <a:spLocks noGrp="1"/>
          </p:cNvSpPr>
          <p:nvPr>
            <p:ph type="title"/>
          </p:nvPr>
        </p:nvSpPr>
        <p:spPr/>
        <p:txBody>
          <a:bodyPr/>
          <a:lstStyle/>
          <a:p>
            <a:r>
              <a:rPr lang="en-US" dirty="0"/>
              <a:t>Writing a reflection 3</a:t>
            </a:r>
            <a:endParaRPr lang="en-AU" dirty="0"/>
          </a:p>
        </p:txBody>
      </p:sp>
      <p:sp>
        <p:nvSpPr>
          <p:cNvPr id="4" name="Text Placeholder 3">
            <a:extLst>
              <a:ext uri="{FF2B5EF4-FFF2-40B4-BE49-F238E27FC236}">
                <a16:creationId xmlns:a16="http://schemas.microsoft.com/office/drawing/2014/main" id="{6FB3EF77-E793-E636-04A3-F11E3C868FC7}"/>
              </a:ext>
            </a:extLst>
          </p:cNvPr>
          <p:cNvSpPr>
            <a:spLocks noGrp="1"/>
          </p:cNvSpPr>
          <p:nvPr>
            <p:ph type="body" sz="quarter" idx="18"/>
          </p:nvPr>
        </p:nvSpPr>
        <p:spPr/>
        <p:txBody>
          <a:bodyPr/>
          <a:lstStyle/>
          <a:p>
            <a:r>
              <a:rPr lang="en-US" dirty="0"/>
              <a:t>C grade sample reflection</a:t>
            </a:r>
            <a:endParaRPr lang="en-AU" dirty="0"/>
          </a:p>
        </p:txBody>
      </p:sp>
      <p:sp>
        <p:nvSpPr>
          <p:cNvPr id="5" name="Text Placeholder 4">
            <a:extLst>
              <a:ext uri="{FF2B5EF4-FFF2-40B4-BE49-F238E27FC236}">
                <a16:creationId xmlns:a16="http://schemas.microsoft.com/office/drawing/2014/main" id="{4F11BCD9-C46B-2BE7-6DD0-28BBCB8C28D8}"/>
              </a:ext>
            </a:extLst>
          </p:cNvPr>
          <p:cNvSpPr>
            <a:spLocks noGrp="1"/>
          </p:cNvSpPr>
          <p:nvPr>
            <p:ph type="body" sz="quarter" idx="17"/>
          </p:nvPr>
        </p:nvSpPr>
        <p:spPr/>
        <p:txBody>
          <a:bodyPr/>
          <a:lstStyle/>
          <a:p>
            <a:pPr>
              <a:spcAft>
                <a:spcPts val="600"/>
              </a:spcAft>
            </a:pPr>
            <a:r>
              <a:rPr lang="en-US" sz="1800" dirty="0"/>
              <a:t>I have also learnt that poetry does not have to always rhyme but it should always be an expression of ‘powerful feeling’. Barret Browning’s poem in the form of a sonnet is a ridged verse pattern. I decided to appropriate and then contrast this in my own poem ‘Brother’ by choosing to begin with a very traditional rhyming couplet such as ‘my brother dear/In this poem, my love for you is clear’. I then changed the traditional form of rhyming, such as in the repetition of ‘I cried/I cried like a little child I no longer was’.</a:t>
            </a:r>
          </a:p>
          <a:p>
            <a:pPr>
              <a:spcAft>
                <a:spcPts val="600"/>
              </a:spcAft>
            </a:pPr>
            <a:r>
              <a:rPr lang="en-US" sz="1800" dirty="0"/>
              <a:t>In this way, I have learnt a lot from studying poetry and I am really happy with the work I have done.</a:t>
            </a:r>
          </a:p>
          <a:p>
            <a:pPr>
              <a:spcAft>
                <a:spcPts val="600"/>
              </a:spcAft>
            </a:pPr>
            <a:endParaRPr lang="en-AU" sz="1800" dirty="0"/>
          </a:p>
        </p:txBody>
      </p:sp>
      <p:sp>
        <p:nvSpPr>
          <p:cNvPr id="2" name="Slide Number Placeholder 1">
            <a:extLst>
              <a:ext uri="{FF2B5EF4-FFF2-40B4-BE49-F238E27FC236}">
                <a16:creationId xmlns:a16="http://schemas.microsoft.com/office/drawing/2014/main" id="{9F86A620-8CAE-DD3E-7276-D5AC13B1CF1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99492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C5E6-8FE6-69AF-D1C3-D46EB9D61D0B}"/>
              </a:ext>
            </a:extLst>
          </p:cNvPr>
          <p:cNvSpPr>
            <a:spLocks noGrp="1"/>
          </p:cNvSpPr>
          <p:nvPr>
            <p:ph type="ctrTitle"/>
          </p:nvPr>
        </p:nvSpPr>
        <p:spPr/>
        <p:txBody>
          <a:bodyPr/>
          <a:lstStyle/>
          <a:p>
            <a:r>
              <a:rPr lang="en-US" dirty="0"/>
              <a:t>Embedding textual evidence</a:t>
            </a:r>
            <a:endParaRPr lang="en-AU" dirty="0"/>
          </a:p>
        </p:txBody>
      </p:sp>
    </p:spTree>
    <p:extLst>
      <p:ext uri="{BB962C8B-B14F-4D97-AF65-F5344CB8AC3E}">
        <p14:creationId xmlns:p14="http://schemas.microsoft.com/office/powerpoint/2010/main" val="230138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ADB1B-2E31-AAF3-B062-8A7D6D6922E7}"/>
              </a:ext>
            </a:extLst>
          </p:cNvPr>
          <p:cNvSpPr>
            <a:spLocks noGrp="1"/>
          </p:cNvSpPr>
          <p:nvPr>
            <p:ph type="title"/>
          </p:nvPr>
        </p:nvSpPr>
        <p:spPr/>
        <p:txBody>
          <a:bodyPr/>
          <a:lstStyle/>
          <a:p>
            <a:r>
              <a:rPr lang="en-US" dirty="0"/>
              <a:t>Rules for embedding textual evidence</a:t>
            </a:r>
            <a:endParaRPr lang="en-AU" dirty="0"/>
          </a:p>
        </p:txBody>
      </p:sp>
      <p:sp>
        <p:nvSpPr>
          <p:cNvPr id="4" name="Text Placeholder 3">
            <a:extLst>
              <a:ext uri="{FF2B5EF4-FFF2-40B4-BE49-F238E27FC236}">
                <a16:creationId xmlns:a16="http://schemas.microsoft.com/office/drawing/2014/main" id="{51B3EA61-79D8-46C1-9968-338836B63738}"/>
              </a:ext>
            </a:extLst>
          </p:cNvPr>
          <p:cNvSpPr>
            <a:spLocks noGrp="1"/>
          </p:cNvSpPr>
          <p:nvPr>
            <p:ph type="body" sz="quarter" idx="18"/>
          </p:nvPr>
        </p:nvSpPr>
        <p:spPr/>
        <p:txBody>
          <a:bodyPr/>
          <a:lstStyle/>
          <a:p>
            <a:r>
              <a:rPr lang="en-US" dirty="0"/>
              <a:t>Keys to success</a:t>
            </a:r>
            <a:endParaRPr lang="en-AU" dirty="0"/>
          </a:p>
        </p:txBody>
      </p:sp>
      <p:sp>
        <p:nvSpPr>
          <p:cNvPr id="5" name="Text Placeholder 4">
            <a:extLst>
              <a:ext uri="{FF2B5EF4-FFF2-40B4-BE49-F238E27FC236}">
                <a16:creationId xmlns:a16="http://schemas.microsoft.com/office/drawing/2014/main" id="{2E6BFD25-90AB-F896-B586-D06BC6AEC29A}"/>
              </a:ext>
            </a:extLst>
          </p:cNvPr>
          <p:cNvSpPr>
            <a:spLocks noGrp="1"/>
          </p:cNvSpPr>
          <p:nvPr>
            <p:ph type="body" sz="quarter" idx="17"/>
          </p:nvPr>
        </p:nvSpPr>
        <p:spPr>
          <a:xfrm>
            <a:off x="360000" y="1567086"/>
            <a:ext cx="11143152" cy="4807835"/>
          </a:xfrm>
        </p:spPr>
        <p:txBody>
          <a:bodyPr/>
          <a:lstStyle/>
          <a:p>
            <a:pPr marL="285750" indent="-285750">
              <a:lnSpc>
                <a:spcPct val="150000"/>
              </a:lnSpc>
              <a:spcAft>
                <a:spcPts val="600"/>
              </a:spcAft>
              <a:buFont typeface="Arial" panose="020B0604020202020204" pitchFamily="34" charset="0"/>
              <a:buChar char="•"/>
            </a:pPr>
            <a:r>
              <a:rPr lang="en-US" sz="1800" b="1" dirty="0">
                <a:effectLst/>
                <a:latin typeface="Arial" panose="020B0604020202020204" pitchFamily="34" charset="0"/>
                <a:ea typeface="Calibri" panose="020F0502020204030204" pitchFamily="34" charset="0"/>
              </a:rPr>
              <a:t>select the right textual evidence </a:t>
            </a:r>
            <a:r>
              <a:rPr lang="en-US" sz="1800" dirty="0">
                <a:effectLst/>
                <a:latin typeface="Arial" panose="020B0604020202020204" pitchFamily="34" charset="0"/>
                <a:ea typeface="Calibri" panose="020F0502020204030204" pitchFamily="34" charset="0"/>
              </a:rPr>
              <a:t>– ensure that you have selected evidence that is relevant, accurate and extends you argument</a:t>
            </a:r>
          </a:p>
          <a:p>
            <a:pPr marL="285750" indent="-285750">
              <a:lnSpc>
                <a:spcPct val="150000"/>
              </a:lnSpc>
              <a:spcAft>
                <a:spcPts val="600"/>
              </a:spcAft>
              <a:buFont typeface="Arial" panose="020B0604020202020204" pitchFamily="34" charset="0"/>
              <a:buChar char="•"/>
            </a:pPr>
            <a:r>
              <a:rPr lang="en-US" sz="1800" b="1" dirty="0">
                <a:effectLst/>
                <a:latin typeface="Arial" panose="020B0604020202020204" pitchFamily="34" charset="0"/>
                <a:ea typeface="Calibri" panose="020F0502020204030204" pitchFamily="34" charset="0"/>
              </a:rPr>
              <a:t>introduce your textual evidence </a:t>
            </a:r>
            <a:r>
              <a:rPr lang="en-US" sz="1800" dirty="0">
                <a:effectLst/>
                <a:latin typeface="Arial" panose="020B0604020202020204" pitchFamily="34" charset="0"/>
                <a:ea typeface="Calibri" panose="020F0502020204030204" pitchFamily="34" charset="0"/>
              </a:rPr>
              <a:t>– make sure that you are explaining your evidence by providing context and argument</a:t>
            </a:r>
          </a:p>
          <a:p>
            <a:pPr marL="285750" indent="-285750">
              <a:lnSpc>
                <a:spcPct val="150000"/>
              </a:lnSpc>
              <a:spcAft>
                <a:spcPts val="600"/>
              </a:spcAft>
              <a:buFont typeface="Arial" panose="020B0604020202020204" pitchFamily="34" charset="0"/>
              <a:buChar char="•"/>
            </a:pPr>
            <a:r>
              <a:rPr lang="en-US" sz="1800" b="1" dirty="0">
                <a:effectLst/>
                <a:latin typeface="Arial" panose="020B0604020202020204" pitchFamily="34" charset="0"/>
                <a:ea typeface="Calibri" panose="020F0502020204030204" pitchFamily="34" charset="0"/>
              </a:rPr>
              <a:t>format your textual evidence correctly </a:t>
            </a:r>
            <a:r>
              <a:rPr lang="en-US" sz="1800" dirty="0">
                <a:effectLst/>
                <a:latin typeface="Arial" panose="020B0604020202020204" pitchFamily="34" charset="0"/>
                <a:ea typeface="Calibri" panose="020F0502020204030204" pitchFamily="34" charset="0"/>
              </a:rPr>
              <a:t>– make sure you are using quotation marks by enclosing any direct quotes. If you are using textual evidence from outside of your core texts, for example, by using a critic or expert make sure you supply the author’s name, the title or source of the evidence.</a:t>
            </a:r>
          </a:p>
          <a:p>
            <a:pPr marL="285750" indent="-285750">
              <a:lnSpc>
                <a:spcPct val="150000"/>
              </a:lnSpc>
              <a:spcAft>
                <a:spcPts val="600"/>
              </a:spcAft>
              <a:buFont typeface="Arial" panose="020B0604020202020204" pitchFamily="34" charset="0"/>
              <a:buChar char="•"/>
            </a:pPr>
            <a:r>
              <a:rPr lang="en-US" sz="1800" b="1" dirty="0">
                <a:effectLst/>
                <a:latin typeface="Arial" panose="020B0604020202020204" pitchFamily="34" charset="0"/>
                <a:ea typeface="Calibri" panose="020F0502020204030204" pitchFamily="34" charset="0"/>
              </a:rPr>
              <a:t>explain the textual evidence </a:t>
            </a:r>
            <a:r>
              <a:rPr lang="en-US" sz="1800" dirty="0">
                <a:effectLst/>
                <a:latin typeface="Arial" panose="020B0604020202020204" pitchFamily="34" charset="0"/>
                <a:ea typeface="Calibri" panose="020F0502020204030204" pitchFamily="34" charset="0"/>
              </a:rPr>
              <a:t>– make sure that after providing your evidence you give a detailed explanation and connect this back to your main line of argument.</a:t>
            </a:r>
          </a:p>
        </p:txBody>
      </p:sp>
      <p:sp>
        <p:nvSpPr>
          <p:cNvPr id="2" name="Slide Number Placeholder 1">
            <a:extLst>
              <a:ext uri="{FF2B5EF4-FFF2-40B4-BE49-F238E27FC236}">
                <a16:creationId xmlns:a16="http://schemas.microsoft.com/office/drawing/2014/main" id="{BA3BC12A-BAC7-EA72-A3A8-5AB72FB64C7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417478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14A7BF-FBE6-4F4D-D2A3-185D4B959E94}"/>
              </a:ext>
            </a:extLst>
          </p:cNvPr>
          <p:cNvSpPr>
            <a:spLocks noGrp="1"/>
          </p:cNvSpPr>
          <p:nvPr>
            <p:ph type="title"/>
          </p:nvPr>
        </p:nvSpPr>
        <p:spPr/>
        <p:txBody>
          <a:bodyPr/>
          <a:lstStyle/>
          <a:p>
            <a:r>
              <a:rPr lang="en-US" dirty="0"/>
              <a:t>Embedding textual evidence practice</a:t>
            </a:r>
            <a:endParaRPr lang="en-AU" dirty="0"/>
          </a:p>
        </p:txBody>
      </p:sp>
      <p:sp>
        <p:nvSpPr>
          <p:cNvPr id="5" name="Text Placeholder 4">
            <a:extLst>
              <a:ext uri="{FF2B5EF4-FFF2-40B4-BE49-F238E27FC236}">
                <a16:creationId xmlns:a16="http://schemas.microsoft.com/office/drawing/2014/main" id="{D081C2BE-A2A4-B952-BB94-D146E13DFDF4}"/>
              </a:ext>
            </a:extLst>
          </p:cNvPr>
          <p:cNvSpPr>
            <a:spLocks noGrp="1"/>
          </p:cNvSpPr>
          <p:nvPr>
            <p:ph type="body" sz="quarter" idx="17"/>
          </p:nvPr>
        </p:nvSpPr>
        <p:spPr/>
        <p:txBody>
          <a:bodyPr/>
          <a:lstStyle/>
          <a:p>
            <a:pPr>
              <a:spcAft>
                <a:spcPts val="600"/>
              </a:spcAft>
            </a:pPr>
            <a:r>
              <a:rPr lang="en-US" sz="1800" b="1" dirty="0" err="1"/>
              <a:t>Practise</a:t>
            </a:r>
            <a:r>
              <a:rPr lang="en-US" sz="1800" b="1" dirty="0"/>
              <a:t> embedding textual evidence for these examples by rewriting them correctly:</a:t>
            </a:r>
          </a:p>
          <a:p>
            <a:pPr marL="342900" indent="-342900">
              <a:spcAft>
                <a:spcPts val="600"/>
              </a:spcAft>
              <a:buFont typeface="+mj-lt"/>
              <a:buAutoNum type="arabicPeriod"/>
            </a:pPr>
            <a:r>
              <a:rPr lang="en-US" sz="1800" dirty="0"/>
              <a:t>Alliteration is briefly used in the first stanza of the poem ’Destroying dreams during the daytime ...’</a:t>
            </a:r>
          </a:p>
          <a:p>
            <a:pPr marL="342900" indent="-342900">
              <a:spcAft>
                <a:spcPts val="600"/>
              </a:spcAft>
              <a:buFont typeface="+mj-lt"/>
              <a:buAutoNum type="arabicPeriod"/>
            </a:pPr>
            <a:r>
              <a:rPr lang="en-US" sz="1800" dirty="0"/>
              <a:t>The first 2 stanzas include the rhyming scheme of AABB though the last 2 differ from this,</a:t>
            </a:r>
          </a:p>
          <a:p>
            <a:pPr marL="342900" indent="-342900">
              <a:spcAft>
                <a:spcPts val="600"/>
              </a:spcAft>
              <a:buFont typeface="+mj-lt"/>
              <a:buAutoNum type="arabicPeriod"/>
            </a:pPr>
            <a:r>
              <a:rPr lang="en-US" sz="1800" dirty="0"/>
              <a:t>At the beginning of Tempest’s poem 'For my Niece’, the line I hold you in my arms, to give a sense of size of the person being spoken to.</a:t>
            </a:r>
          </a:p>
        </p:txBody>
      </p:sp>
      <p:sp>
        <p:nvSpPr>
          <p:cNvPr id="2" name="Slide Number Placeholder 1">
            <a:extLst>
              <a:ext uri="{FF2B5EF4-FFF2-40B4-BE49-F238E27FC236}">
                <a16:creationId xmlns:a16="http://schemas.microsoft.com/office/drawing/2014/main" id="{18CF598E-8B2E-FFBA-4E57-5CBEDCB4646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Tree>
    <p:extLst>
      <p:ext uri="{BB962C8B-B14F-4D97-AF65-F5344CB8AC3E}">
        <p14:creationId xmlns:p14="http://schemas.microsoft.com/office/powerpoint/2010/main" val="422677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7A63E-1DA8-0EAE-1780-3EE2EF7916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1CEA7C-60D8-CE35-85AF-C1848391AC51}"/>
              </a:ext>
            </a:extLst>
          </p:cNvPr>
          <p:cNvSpPr>
            <a:spLocks noGrp="1"/>
          </p:cNvSpPr>
          <p:nvPr>
            <p:ph type="title"/>
          </p:nvPr>
        </p:nvSpPr>
        <p:spPr/>
        <p:txBody>
          <a:bodyPr/>
          <a:lstStyle/>
          <a:p>
            <a:r>
              <a:rPr lang="en-US" dirty="0"/>
              <a:t>Embedding textual evidence practice – answers </a:t>
            </a:r>
            <a:endParaRPr lang="en-AU" dirty="0"/>
          </a:p>
        </p:txBody>
      </p:sp>
      <p:sp>
        <p:nvSpPr>
          <p:cNvPr id="5" name="Text Placeholder 4">
            <a:extLst>
              <a:ext uri="{FF2B5EF4-FFF2-40B4-BE49-F238E27FC236}">
                <a16:creationId xmlns:a16="http://schemas.microsoft.com/office/drawing/2014/main" id="{D8B3888A-5784-7666-B090-D6B2ACB0DF49}"/>
              </a:ext>
            </a:extLst>
          </p:cNvPr>
          <p:cNvSpPr>
            <a:spLocks noGrp="1"/>
          </p:cNvSpPr>
          <p:nvPr>
            <p:ph type="body" sz="quarter" idx="17"/>
          </p:nvPr>
        </p:nvSpPr>
        <p:spPr>
          <a:xfrm>
            <a:off x="360000" y="1567086"/>
            <a:ext cx="11070000" cy="4807835"/>
          </a:xfrm>
        </p:spPr>
        <p:txBody>
          <a:bodyPr/>
          <a:lstStyle/>
          <a:p>
            <a:pPr marL="342900" indent="-342900">
              <a:spcAft>
                <a:spcPts val="600"/>
              </a:spcAft>
              <a:buFont typeface="+mj-lt"/>
              <a:buAutoNum type="arabicPeriod"/>
            </a:pPr>
            <a:r>
              <a:rPr lang="en-US" sz="1800" dirty="0"/>
              <a:t>Alliteration, for example ‘Destroying dreams during the daytime ... ’, is used in the first stanza of the poem.</a:t>
            </a:r>
          </a:p>
          <a:p>
            <a:pPr marL="342900" indent="-342900">
              <a:spcAft>
                <a:spcPts val="600"/>
              </a:spcAft>
              <a:buFont typeface="+mj-lt"/>
              <a:buAutoNum type="arabicPeriod"/>
            </a:pPr>
            <a:r>
              <a:rPr lang="en-US" sz="1800" dirty="0"/>
              <a:t>The first 2 stanzas include the rhyming scheme of AABB. An example of this is the use of the final words: ‘night, right, come and bun’.</a:t>
            </a:r>
          </a:p>
          <a:p>
            <a:pPr marL="342900" indent="-342900">
              <a:spcAft>
                <a:spcPts val="600"/>
              </a:spcAft>
              <a:buFont typeface="+mj-lt"/>
              <a:buAutoNum type="arabicPeriod"/>
            </a:pPr>
            <a:r>
              <a:rPr lang="en-US" sz="1800" dirty="0"/>
              <a:t>At the beginning of Tempest’s poem ‘For my Niece’, the line ‘I hold you in my arms,’ is used to give a sense of the size of the person the poet is speaking to.</a:t>
            </a:r>
          </a:p>
        </p:txBody>
      </p:sp>
      <p:sp>
        <p:nvSpPr>
          <p:cNvPr id="2" name="Slide Number Placeholder 1">
            <a:extLst>
              <a:ext uri="{FF2B5EF4-FFF2-40B4-BE49-F238E27FC236}">
                <a16:creationId xmlns:a16="http://schemas.microsoft.com/office/drawing/2014/main" id="{E12C5F15-8DE5-0A0D-992D-3DFA993C8EF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147535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355848"/>
            <a:ext cx="11015136" cy="3502152"/>
          </a:xfrm>
        </p:spPr>
        <p:txBody>
          <a:bodyPr/>
          <a:lstStyle/>
          <a:p>
            <a:pPr>
              <a:lnSpc>
                <a:spcPct val="100000"/>
              </a:lnSpc>
              <a:spcAft>
                <a:spcPts val="600"/>
              </a:spcAft>
            </a:pPr>
            <a:r>
              <a:rPr lang="en-AU" sz="1100" dirty="0">
                <a:latin typeface="+mn-lt"/>
              </a:rPr>
              <a:t>English K-10 © Syllabus NSW Education Standards Authority (NESA) for and on behalf of the Crown in right of the State of New South Wales, 2022.</a:t>
            </a:r>
          </a:p>
          <a:p>
            <a:pPr>
              <a:lnSpc>
                <a:spcPct val="100000"/>
              </a:lnSpc>
              <a:spcAft>
                <a:spcPts val="600"/>
              </a:spcAft>
            </a:pPr>
            <a:r>
              <a:rPr lang="en-AU" sz="1100" dirty="0">
                <a:latin typeface="+mn-lt"/>
              </a:rPr>
              <a:t>Australian Education Research Organisation (AERO) (2024a) </a:t>
            </a:r>
            <a:r>
              <a:rPr lang="en-AU" sz="1100" dirty="0">
                <a:latin typeface="+mn-lt"/>
                <a:hlinkClick r:id="rId6"/>
              </a:rPr>
              <a:t>Explain learning objectives</a:t>
            </a:r>
            <a:r>
              <a:rPr lang="en-AU" sz="1100" dirty="0">
                <a:latin typeface="+mn-lt"/>
              </a:rPr>
              <a:t>, AERO, accessed 16 April 2024.</a:t>
            </a:r>
          </a:p>
          <a:p>
            <a:pPr>
              <a:lnSpc>
                <a:spcPct val="100000"/>
              </a:lnSpc>
              <a:spcAft>
                <a:spcPts val="600"/>
              </a:spcAft>
            </a:pPr>
            <a:r>
              <a:rPr lang="en-AU" sz="1100" dirty="0">
                <a:latin typeface="+mn-lt"/>
              </a:rPr>
              <a:t>AERO (Australian Education Research Organisation) (2024b) </a:t>
            </a:r>
            <a:r>
              <a:rPr lang="en-AU" sz="1100" dirty="0">
                <a:latin typeface="+mn-lt"/>
                <a:hlinkClick r:id="rId7"/>
              </a:rPr>
              <a:t>Why explicit instruction works</a:t>
            </a:r>
            <a:r>
              <a:rPr lang="en-AU" sz="1100" dirty="0">
                <a:latin typeface="+mn-lt"/>
              </a:rPr>
              <a:t>, AERO website, accessed 16 April 2024.</a:t>
            </a:r>
          </a:p>
          <a:p>
            <a:pPr>
              <a:lnSpc>
                <a:spcPct val="100000"/>
              </a:lnSpc>
              <a:spcAft>
                <a:spcPts val="600"/>
              </a:spcAft>
            </a:pPr>
            <a:r>
              <a:rPr lang="en-AU" sz="1100" dirty="0">
                <a:latin typeface="+mn-lt"/>
              </a:rPr>
              <a:t>Black P and Wiliam D (2018) ‘</a:t>
            </a:r>
            <a:r>
              <a:rPr lang="en-AU" sz="1100" dirty="0">
                <a:latin typeface="+mn-lt"/>
                <a:hlinkClick r:id="rId8"/>
              </a:rPr>
              <a:t>Classroom assessment and pedagogy</a:t>
            </a:r>
            <a:r>
              <a:rPr lang="en-AU" sz="1100" dirty="0">
                <a:latin typeface="+mn-lt"/>
              </a:rPr>
              <a:t>’, Assessment in Education Principles Policy and Practice, 25(1):1–25.</a:t>
            </a:r>
          </a:p>
          <a:p>
            <a:pPr>
              <a:lnSpc>
                <a:spcPct val="100000"/>
              </a:lnSpc>
              <a:spcAft>
                <a:spcPts val="600"/>
              </a:spcAft>
            </a:pPr>
            <a:r>
              <a:rPr lang="en-AU" sz="1100" dirty="0">
                <a:latin typeface="+mn-lt"/>
              </a:rPr>
              <a:t>CESE (Centre for Education Statistics and Evaluation) (2017) </a:t>
            </a:r>
            <a:r>
              <a:rPr lang="en-AU" sz="1100" dirty="0">
                <a:latin typeface="+mn-lt"/>
                <a:hlinkClick r:id="rId9"/>
              </a:rPr>
              <a:t>Cognitive load theory: Research that teachers really need to understand</a:t>
            </a:r>
            <a:r>
              <a:rPr lang="en-AU" sz="1100" dirty="0">
                <a:latin typeface="+mn-lt"/>
              </a:rPr>
              <a:t>, NSW Department of Education, accessed 16 April 2024.</a:t>
            </a:r>
          </a:p>
          <a:p>
            <a:pPr>
              <a:lnSpc>
                <a:spcPct val="100000"/>
              </a:lnSpc>
              <a:spcAft>
                <a:spcPts val="600"/>
              </a:spcAft>
            </a:pPr>
            <a:r>
              <a:rPr lang="en-AU" sz="1100" dirty="0">
                <a:latin typeface="+mn-lt"/>
              </a:rPr>
              <a:t>Clarke S (2014) Outstanding formative assessment: culture and practice, Hodder Education, Great Britain.</a:t>
            </a:r>
          </a:p>
          <a:p>
            <a:pPr>
              <a:lnSpc>
                <a:spcPct val="100000"/>
              </a:lnSpc>
              <a:spcAft>
                <a:spcPts val="600"/>
              </a:spcAft>
            </a:pPr>
            <a:r>
              <a:rPr lang="en-AU" sz="1100" dirty="0">
                <a:latin typeface="+mn-lt"/>
              </a:rPr>
              <a:t>Clarke S, Timperley H, Hattie J (2003) Unlocking formative assessment: Practical strategies for enhancing students’ learning in the primary and intermediate classroom, Hodder Moa Beckett, Auckland NZ, 2003.</a:t>
            </a:r>
          </a:p>
          <a:p>
            <a:pPr>
              <a:lnSpc>
                <a:spcPct val="100000"/>
              </a:lnSpc>
              <a:spcAft>
                <a:spcPts val="600"/>
              </a:spcAft>
            </a:pPr>
            <a:r>
              <a:rPr lang="en-AU" sz="1100" dirty="0">
                <a:latin typeface="+mn-lt"/>
              </a:rPr>
              <a:t>Griffin P (2018) Assessment for teaching, Cambridge University Press. </a:t>
            </a:r>
          </a:p>
          <a:p>
            <a:pPr>
              <a:lnSpc>
                <a:spcPct val="100000"/>
              </a:lnSpc>
              <a:spcAft>
                <a:spcPts val="600"/>
              </a:spcAft>
            </a:pPr>
            <a:r>
              <a:rPr lang="en-AU" sz="1100" dirty="0">
                <a:latin typeface="+mn-lt"/>
              </a:rPr>
              <a:t>State of New South Wales (Department of Education) (2024.) </a:t>
            </a:r>
            <a:r>
              <a:rPr lang="en-AU" sz="1100" dirty="0">
                <a:latin typeface="+mn-lt"/>
                <a:hlinkClick r:id="rId10"/>
              </a:rPr>
              <a:t>Explicit teaching strategies</a:t>
            </a:r>
            <a:r>
              <a:rPr lang="en-AU" sz="1100" dirty="0">
                <a:latin typeface="+mn-lt"/>
              </a:rPr>
              <a:t>, NSW Department of Education website, accessed 5 April 2024. </a:t>
            </a:r>
          </a:p>
          <a:p>
            <a:pPr>
              <a:lnSpc>
                <a:spcPct val="100000"/>
              </a:lnSpc>
              <a:spcAft>
                <a:spcPts val="600"/>
              </a:spcAft>
            </a:pPr>
            <a:r>
              <a:rPr lang="en-AU" sz="1100" dirty="0">
                <a:latin typeface="+mn-lt"/>
              </a:rPr>
              <a:t>State of New South Wales (Department of Education) (2024) the </a:t>
            </a:r>
            <a:r>
              <a:rPr lang="en-AU" sz="1100" dirty="0">
                <a:latin typeface="+mn-lt"/>
                <a:hlinkClick r:id="rId11"/>
              </a:rPr>
              <a:t>Explicit teaching – Driving learning and engagement</a:t>
            </a:r>
            <a:r>
              <a:rPr lang="en-AU" sz="1100" dirty="0">
                <a:latin typeface="+mn-lt"/>
              </a:rPr>
              <a:t>, Centre for Education Statistics and Evaluation website, accessed 5 April 2024. </a:t>
            </a:r>
          </a:p>
          <a:p>
            <a:pPr>
              <a:lnSpc>
                <a:spcPct val="100000"/>
              </a:lnSpc>
              <a:spcAft>
                <a:spcPts val="600"/>
              </a:spcAft>
            </a:pPr>
            <a:r>
              <a:rPr lang="en-AU" sz="1100" dirty="0">
                <a:latin typeface="+mn-lt"/>
              </a:rPr>
              <a:t>State of New South Wales (Department of Education) (n.d.) </a:t>
            </a:r>
            <a:r>
              <a:rPr lang="en-AU" sz="1100" dirty="0">
                <a:latin typeface="+mn-lt"/>
                <a:hlinkClick r:id="rId12"/>
              </a:rPr>
              <a:t>Digital Learning Selector</a:t>
            </a:r>
            <a:r>
              <a:rPr lang="en-AU" sz="1100" dirty="0">
                <a:latin typeface="+mn-lt"/>
              </a:rPr>
              <a:t>, NSW Department of Education website, accessed 5 April 2024. </a:t>
            </a:r>
          </a:p>
          <a:p>
            <a:pPr>
              <a:lnSpc>
                <a:spcPct val="100000"/>
              </a:lnSpc>
              <a:spcAft>
                <a:spcPts val="600"/>
              </a:spcAft>
            </a:pPr>
            <a:r>
              <a:rPr lang="en-AU" sz="1100" dirty="0">
                <a:latin typeface="+mn-lt"/>
              </a:rPr>
              <a:t>Wiliam D (2014) ‘</a:t>
            </a:r>
            <a:r>
              <a:rPr lang="en-AU" sz="1100" dirty="0">
                <a:latin typeface="+mn-lt"/>
                <a:hlinkClick r:id="rId13"/>
              </a:rPr>
              <a:t>The right questions, the right way </a:t>
            </a:r>
            <a:r>
              <a:rPr lang="en-AU" sz="1100" dirty="0">
                <a:latin typeface="+mn-lt"/>
              </a:rPr>
              <a:t>’, Educational Leadership, 71(6).</a:t>
            </a:r>
          </a:p>
          <a:p>
            <a:pPr>
              <a:lnSpc>
                <a:spcPct val="100000"/>
              </a:lnSpc>
              <a:spcAft>
                <a:spcPts val="600"/>
              </a:spcAft>
            </a:pPr>
            <a:endParaRPr lang="en-AU" sz="1100"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6" name="Text Placeholder 6">
            <a:extLst>
              <a:ext uri="{FF2B5EF4-FFF2-40B4-BE49-F238E27FC236}">
                <a16:creationId xmlns:a16="http://schemas.microsoft.com/office/drawing/2014/main" id="{92F308C5-C51B-D7AD-79B3-79220E18F020}"/>
              </a:ext>
            </a:extLst>
          </p:cNvPr>
          <p:cNvSpPr>
            <a:spLocks noGrp="1"/>
          </p:cNvSpPr>
          <p:nvPr>
            <p:ph type="body" sz="quarter" idx="18"/>
          </p:nvPr>
        </p:nvSpPr>
        <p:spPr>
          <a:xfrm>
            <a:off x="360000" y="981264"/>
            <a:ext cx="10080000" cy="310015"/>
          </a:xfrm>
        </p:spPr>
        <p:txBody>
          <a:bodyPr/>
          <a:lstStyle/>
          <a:p>
            <a:r>
              <a:rPr lang="en-AU" dirty="0">
                <a:latin typeface="+mj-lt"/>
              </a:rPr>
              <a:t>© State of New South Wales (Department of Education), 2025</a:t>
            </a:r>
          </a:p>
        </p:txBody>
      </p:sp>
      <p:sp>
        <p:nvSpPr>
          <p:cNvPr id="9" name="TextBox 8">
            <a:extLst>
              <a:ext uri="{FF2B5EF4-FFF2-40B4-BE49-F238E27FC236}">
                <a16:creationId xmlns:a16="http://schemas.microsoft.com/office/drawing/2014/main" id="{1667DCCB-0E3D-77E1-E119-9D5EE0993898}"/>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Arial" panose="020B0604020202020204" pitchFamily="34" charset="0"/>
                <a:cs typeface="Arial" panose="020B0604020202020204" pitchFamily="34" charset="0"/>
              </a:rPr>
              <a:t>Sharing learning intentions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and success criteria</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73207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22673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1800" b="1" dirty="0">
                <a:solidFill>
                  <a:schemeClr val="accent1"/>
                </a:solidFill>
                <a:latin typeface="+mj-lt"/>
                <a:cs typeface="Arial" panose="020B0604020202020204" pitchFamily="34" charset="0"/>
              </a:rPr>
              <a:t>We are learning to</a:t>
            </a:r>
            <a:r>
              <a:rPr lang="en-AU" sz="1800" b="1" dirty="0">
                <a:solidFill>
                  <a:schemeClr val="accent1"/>
                </a:solidFill>
                <a:latin typeface="+mj-lt"/>
                <a:ea typeface="+mn-lt"/>
                <a:cs typeface="Arial" panose="020B0604020202020204" pitchFamily="34" charset="0"/>
              </a:rPr>
              <a:t>:</a:t>
            </a:r>
          </a:p>
          <a:p>
            <a:pPr marL="342900" indent="-342900">
              <a:lnSpc>
                <a:spcPct val="150000"/>
              </a:lnSpc>
              <a:spcAft>
                <a:spcPts val="600"/>
              </a:spcAft>
              <a:buFont typeface="Arial" panose="020B0604020202020204" pitchFamily="34" charset="0"/>
              <a:buChar char="•"/>
            </a:pPr>
            <a:r>
              <a:rPr lang="en-AU" sz="1800" dirty="0">
                <a:ea typeface="+mn-lt"/>
                <a:cs typeface="+mn-lt"/>
              </a:rPr>
              <a:t>understand how the language features of a poem support the development of ideas</a:t>
            </a:r>
          </a:p>
          <a:p>
            <a:pPr marL="342900" indent="-342900">
              <a:lnSpc>
                <a:spcPct val="150000"/>
              </a:lnSpc>
              <a:spcAft>
                <a:spcPts val="600"/>
              </a:spcAft>
              <a:buFont typeface="Arial" panose="020B0604020202020204" pitchFamily="34" charset="0"/>
              <a:buChar char="•"/>
            </a:pPr>
            <a:r>
              <a:rPr lang="en-AU" sz="1800" dirty="0">
                <a:cs typeface="Arial"/>
              </a:rPr>
              <a:t>write about multiple texts simultaneously through their similarities and difference in context, form, style and point of view.</a:t>
            </a:r>
          </a:p>
          <a:p>
            <a:pPr>
              <a:lnSpc>
                <a:spcPct val="150000"/>
              </a:lnSpc>
              <a:spcAft>
                <a:spcPts val="600"/>
              </a:spcAft>
            </a:pPr>
            <a:endParaRPr lang="en-AU" sz="1800" b="1" dirty="0">
              <a:solidFill>
                <a:schemeClr val="accent1"/>
              </a:solidFill>
              <a:latin typeface="+mj-lt"/>
              <a:cs typeface="Arial" panose="020B0604020202020204" pitchFamily="34" charset="0"/>
            </a:endParaRPr>
          </a:p>
          <a:p>
            <a:pPr>
              <a:lnSpc>
                <a:spcPct val="150000"/>
              </a:lnSpc>
              <a:spcAft>
                <a:spcPts val="600"/>
              </a:spcAft>
            </a:pPr>
            <a:r>
              <a:rPr lang="en-AU" sz="1800" b="1" dirty="0">
                <a:solidFill>
                  <a:schemeClr val="accent1"/>
                </a:solidFill>
                <a:latin typeface="+mj-lt"/>
                <a:cs typeface="Arial" panose="020B0604020202020204" pitchFamily="34" charset="0"/>
              </a:rPr>
              <a:t>We can:</a:t>
            </a:r>
            <a:endParaRPr lang="en-US" sz="18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1800" dirty="0">
                <a:cs typeface="Arial" panose="020B0604020202020204" pitchFamily="34" charset="0"/>
              </a:rPr>
              <a:t>[classroom teacher to insert co-constructed success criteria]</a:t>
            </a:r>
            <a:endParaRPr lang="en-US" sz="1800" dirty="0">
              <a:cs typeface="Arial" panose="020B0604020202020204" pitchFamily="34" charset="0"/>
            </a:endParaRPr>
          </a:p>
          <a:p>
            <a:pPr marL="342900" indent="-342900">
              <a:lnSpc>
                <a:spcPct val="150000"/>
              </a:lnSpc>
              <a:spcAft>
                <a:spcPts val="600"/>
              </a:spcAft>
              <a:buFont typeface="Arial"/>
              <a:buChar char="•"/>
            </a:pPr>
            <a:r>
              <a:rPr lang="en-AU" sz="1800" dirty="0">
                <a:ea typeface="+mn-lt"/>
                <a:cs typeface="Arial" panose="020B0604020202020204" pitchFamily="34" charset="0"/>
              </a:rPr>
              <a:t>[classroom teacher to insert co-constructed success criteria]</a:t>
            </a:r>
            <a:endParaRPr lang="en-US" sz="1800" dirty="0">
              <a:ea typeface="+mn-lt"/>
              <a:cs typeface="Arial" panose="020B0604020202020204" pitchFamily="34" charset="0"/>
            </a:endParaRPr>
          </a:p>
          <a:p>
            <a:pPr marL="342900" indent="-342900">
              <a:lnSpc>
                <a:spcPct val="150000"/>
              </a:lnSpc>
              <a:spcAft>
                <a:spcPts val="600"/>
              </a:spcAft>
              <a:buFont typeface="Arial"/>
              <a:buChar char="•"/>
            </a:pPr>
            <a:r>
              <a:rPr lang="en-AU" sz="1800" dirty="0">
                <a:ea typeface="+mn-lt"/>
                <a:cs typeface="Arial" panose="020B0604020202020204" pitchFamily="34" charset="0"/>
              </a:rPr>
              <a:t>[classroom teacher to insert co-constructed success criteria].</a:t>
            </a:r>
            <a:endParaRPr lang="en-AU" sz="1800"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64896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t>Understanding the relationship between context and text</a:t>
            </a:r>
            <a:br>
              <a:rPr lang="en-US" dirty="0"/>
            </a:br>
            <a:endParaRPr lang="en-AU" dirty="0">
              <a:latin typeface="+mj-lt"/>
            </a:endParaRP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1832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DB885-B0D5-3E08-665A-6DEDDE6702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D5BF2D-7A5A-3D20-AABF-D7396C08A8EF}"/>
              </a:ext>
            </a:extLst>
          </p:cNvPr>
          <p:cNvSpPr>
            <a:spLocks noGrp="1"/>
          </p:cNvSpPr>
          <p:nvPr>
            <p:ph type="title"/>
          </p:nvPr>
        </p:nvSpPr>
        <p:spPr/>
        <p:txBody>
          <a:bodyPr/>
          <a:lstStyle/>
          <a:p>
            <a:r>
              <a:rPr lang="en-US" dirty="0"/>
              <a:t>Understanding the relationship between context and text</a:t>
            </a:r>
            <a:endParaRPr lang="en-AU" dirty="0"/>
          </a:p>
        </p:txBody>
      </p:sp>
      <p:sp>
        <p:nvSpPr>
          <p:cNvPr id="4" name="Text Placeholder 3">
            <a:extLst>
              <a:ext uri="{FF2B5EF4-FFF2-40B4-BE49-F238E27FC236}">
                <a16:creationId xmlns:a16="http://schemas.microsoft.com/office/drawing/2014/main" id="{97338EBA-214D-CBF5-DFFA-739876D83F4F}"/>
              </a:ext>
            </a:extLst>
          </p:cNvPr>
          <p:cNvSpPr>
            <a:spLocks noGrp="1"/>
          </p:cNvSpPr>
          <p:nvPr>
            <p:ph type="body" sz="quarter" idx="18"/>
          </p:nvPr>
        </p:nvSpPr>
        <p:spPr/>
        <p:txBody>
          <a:bodyPr/>
          <a:lstStyle/>
          <a:p>
            <a:r>
              <a:rPr lang="en-US" dirty="0"/>
              <a:t>Re-reading ‘The Echoing Green’ by William Blake</a:t>
            </a:r>
            <a:endParaRPr lang="en-AU" dirty="0"/>
          </a:p>
        </p:txBody>
      </p:sp>
      <p:sp>
        <p:nvSpPr>
          <p:cNvPr id="5" name="Text Placeholder 4">
            <a:extLst>
              <a:ext uri="{FF2B5EF4-FFF2-40B4-BE49-F238E27FC236}">
                <a16:creationId xmlns:a16="http://schemas.microsoft.com/office/drawing/2014/main" id="{3389861E-3C32-AFF5-E0C4-ECB99767E3CB}"/>
              </a:ext>
            </a:extLst>
          </p:cNvPr>
          <p:cNvSpPr>
            <a:spLocks noGrp="1"/>
          </p:cNvSpPr>
          <p:nvPr>
            <p:ph type="body" sz="quarter" idx="17"/>
          </p:nvPr>
        </p:nvSpPr>
        <p:spPr/>
        <p:txBody>
          <a:bodyPr/>
          <a:lstStyle/>
          <a:p>
            <a:pPr>
              <a:spcAft>
                <a:spcPts val="600"/>
              </a:spcAft>
            </a:pPr>
            <a:r>
              <a:rPr lang="en-US" sz="1800" dirty="0"/>
              <a:t>In pairs, discuss the following questions and share your ideas with the class:</a:t>
            </a:r>
          </a:p>
          <a:p>
            <a:pPr marL="457200" indent="-457200">
              <a:spcAft>
                <a:spcPts val="600"/>
              </a:spcAft>
              <a:buFont typeface="+mj-lt"/>
              <a:buAutoNum type="arabicPeriod"/>
            </a:pPr>
            <a:r>
              <a:rPr lang="en-US" sz="1800" dirty="0"/>
              <a:t>What is the theme of the poem?</a:t>
            </a:r>
          </a:p>
          <a:p>
            <a:pPr marL="457200" indent="-457200">
              <a:spcAft>
                <a:spcPts val="600"/>
              </a:spcAft>
              <a:buFont typeface="+mj-lt"/>
              <a:buAutoNum type="arabicPeriod"/>
            </a:pPr>
            <a:r>
              <a:rPr lang="en-US" sz="1800" dirty="0"/>
              <a:t>How does the poem reflect the Romanticism movement?</a:t>
            </a:r>
          </a:p>
          <a:p>
            <a:pPr marL="457200" indent="-457200">
              <a:spcAft>
                <a:spcPts val="600"/>
              </a:spcAft>
              <a:buFont typeface="+mj-lt"/>
              <a:buAutoNum type="arabicPeriod"/>
            </a:pPr>
            <a:r>
              <a:rPr lang="en-US" sz="1800" dirty="0"/>
              <a:t>Does this poem follow the rules of Romanticism or break them? Explain.</a:t>
            </a:r>
            <a:endParaRPr lang="en-AU" sz="1800" dirty="0"/>
          </a:p>
        </p:txBody>
      </p:sp>
      <p:sp>
        <p:nvSpPr>
          <p:cNvPr id="2" name="Slide Number Placeholder 1">
            <a:extLst>
              <a:ext uri="{FF2B5EF4-FFF2-40B4-BE49-F238E27FC236}">
                <a16:creationId xmlns:a16="http://schemas.microsoft.com/office/drawing/2014/main" id="{98D96C33-15D3-51D2-CC2A-1833ED6E9C0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82118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86C5-9142-3AAB-8DFF-78A54F493866}"/>
              </a:ext>
            </a:extLst>
          </p:cNvPr>
          <p:cNvSpPr>
            <a:spLocks noGrp="1"/>
          </p:cNvSpPr>
          <p:nvPr>
            <p:ph type="ctrTitle"/>
          </p:nvPr>
        </p:nvSpPr>
        <p:spPr/>
        <p:txBody>
          <a:bodyPr/>
          <a:lstStyle/>
          <a:p>
            <a:r>
              <a:rPr lang="en-US" dirty="0"/>
              <a:t>Exploring how intertextuality deepens the meaning of texts</a:t>
            </a:r>
            <a:endParaRPr lang="en-AU" dirty="0"/>
          </a:p>
        </p:txBody>
      </p:sp>
    </p:spTree>
    <p:extLst>
      <p:ext uri="{BB962C8B-B14F-4D97-AF65-F5344CB8AC3E}">
        <p14:creationId xmlns:p14="http://schemas.microsoft.com/office/powerpoint/2010/main" val="27337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861AB-EEA5-4BB5-09E6-9AF6D9D74C41}"/>
              </a:ext>
            </a:extLst>
          </p:cNvPr>
          <p:cNvSpPr>
            <a:spLocks noGrp="1"/>
          </p:cNvSpPr>
          <p:nvPr>
            <p:ph type="title"/>
          </p:nvPr>
        </p:nvSpPr>
        <p:spPr/>
        <p:txBody>
          <a:bodyPr/>
          <a:lstStyle/>
          <a:p>
            <a:r>
              <a:rPr lang="en-US" dirty="0"/>
              <a:t>Similar and different scaffold – ‘Thirteen’ (1)</a:t>
            </a:r>
            <a:endParaRPr lang="en-AU" dirty="0"/>
          </a:p>
        </p:txBody>
      </p:sp>
      <p:sp>
        <p:nvSpPr>
          <p:cNvPr id="4" name="Text Placeholder 3">
            <a:extLst>
              <a:ext uri="{FF2B5EF4-FFF2-40B4-BE49-F238E27FC236}">
                <a16:creationId xmlns:a16="http://schemas.microsoft.com/office/drawing/2014/main" id="{8B88CE94-6D0A-EA75-C495-C43409F88938}"/>
              </a:ext>
            </a:extLst>
          </p:cNvPr>
          <p:cNvSpPr>
            <a:spLocks noGrp="1"/>
          </p:cNvSpPr>
          <p:nvPr>
            <p:ph type="body" sz="quarter" idx="18"/>
          </p:nvPr>
        </p:nvSpPr>
        <p:spPr/>
        <p:txBody>
          <a:bodyPr/>
          <a:lstStyle/>
          <a:p>
            <a:r>
              <a:rPr lang="en-AU" dirty="0"/>
              <a:t>Comparing Blake’s ‘The Echoing Green’ to Tempest’s ‘Thirteen’</a:t>
            </a:r>
          </a:p>
        </p:txBody>
      </p:sp>
      <p:graphicFrame>
        <p:nvGraphicFramePr>
          <p:cNvPr id="6" name="Table 5">
            <a:extLst>
              <a:ext uri="{FF2B5EF4-FFF2-40B4-BE49-F238E27FC236}">
                <a16:creationId xmlns:a16="http://schemas.microsoft.com/office/drawing/2014/main" id="{4A283DA6-48E5-24BF-BD38-0F57EC638748}"/>
              </a:ext>
            </a:extLst>
          </p:cNvPr>
          <p:cNvGraphicFramePr>
            <a:graphicFrameLocks noGrp="1"/>
          </p:cNvGraphicFramePr>
          <p:nvPr>
            <p:extLst>
              <p:ext uri="{D42A27DB-BD31-4B8C-83A1-F6EECF244321}">
                <p14:modId xmlns:p14="http://schemas.microsoft.com/office/powerpoint/2010/main" val="1422815149"/>
              </p:ext>
            </p:extLst>
          </p:nvPr>
        </p:nvGraphicFramePr>
        <p:xfrm>
          <a:off x="359999" y="1473199"/>
          <a:ext cx="11129269" cy="4961468"/>
        </p:xfrm>
        <a:graphic>
          <a:graphicData uri="http://schemas.openxmlformats.org/drawingml/2006/table">
            <a:tbl>
              <a:tblPr firstRow="1" bandRow="1">
                <a:tableStyleId>{5A111915-BE36-4E01-A7E5-04B1672EAD32}</a:tableStyleId>
              </a:tblPr>
              <a:tblGrid>
                <a:gridCol w="1646601">
                  <a:extLst>
                    <a:ext uri="{9D8B030D-6E8A-4147-A177-3AD203B41FA5}">
                      <a16:colId xmlns:a16="http://schemas.microsoft.com/office/drawing/2014/main" val="3657301611"/>
                    </a:ext>
                  </a:extLst>
                </a:gridCol>
                <a:gridCol w="4741334">
                  <a:extLst>
                    <a:ext uri="{9D8B030D-6E8A-4147-A177-3AD203B41FA5}">
                      <a16:colId xmlns:a16="http://schemas.microsoft.com/office/drawing/2014/main" val="2605841818"/>
                    </a:ext>
                  </a:extLst>
                </a:gridCol>
                <a:gridCol w="4741334">
                  <a:extLst>
                    <a:ext uri="{9D8B030D-6E8A-4147-A177-3AD203B41FA5}">
                      <a16:colId xmlns:a16="http://schemas.microsoft.com/office/drawing/2014/main" val="3644973984"/>
                    </a:ext>
                  </a:extLst>
                </a:gridCol>
              </a:tblGrid>
              <a:tr h="427612">
                <a:tc>
                  <a:txBody>
                    <a:bodyPr/>
                    <a:lstStyle/>
                    <a:p>
                      <a:r>
                        <a:rPr lang="en-US" dirty="0"/>
                        <a:t>What or how</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dirty="0"/>
                        <a:t>Similar</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dirty="0"/>
                        <a:t>Different</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76126321"/>
                  </a:ext>
                </a:extLst>
              </a:tr>
              <a:tr h="1054385">
                <a:tc>
                  <a:txBody>
                    <a:bodyPr/>
                    <a:lstStyle/>
                    <a:p>
                      <a:r>
                        <a:rPr lang="en-US" dirty="0"/>
                        <a:t>Ideas of childhood (what)</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834741"/>
                  </a:ext>
                </a:extLst>
              </a:tr>
              <a:tr h="1054385">
                <a:tc>
                  <a:txBody>
                    <a:bodyPr/>
                    <a:lstStyle/>
                    <a:p>
                      <a:r>
                        <a:rPr lang="en-US" dirty="0"/>
                        <a:t>Ideas of age (what)</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4949823"/>
                  </a:ext>
                </a:extLst>
              </a:tr>
              <a:tr h="738070">
                <a:tc>
                  <a:txBody>
                    <a:bodyPr/>
                    <a:lstStyle/>
                    <a:p>
                      <a:r>
                        <a:rPr lang="en-US" dirty="0"/>
                        <a:t>Childhood imagery (how)</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7043385"/>
                  </a:ext>
                </a:extLst>
              </a:tr>
              <a:tr h="1687016">
                <a:tc>
                  <a:txBody>
                    <a:bodyPr/>
                    <a:lstStyle/>
                    <a:p>
                      <a:r>
                        <a:rPr lang="en-US" dirty="0"/>
                        <a:t>Natural imagery and symbols (how)</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7187021"/>
                  </a:ext>
                </a:extLst>
              </a:tr>
            </a:tbl>
          </a:graphicData>
        </a:graphic>
      </p:graphicFrame>
      <p:sp>
        <p:nvSpPr>
          <p:cNvPr id="2" name="Slide Number Placeholder 1">
            <a:extLst>
              <a:ext uri="{FF2B5EF4-FFF2-40B4-BE49-F238E27FC236}">
                <a16:creationId xmlns:a16="http://schemas.microsoft.com/office/drawing/2014/main" id="{C00FD502-02C7-6FB9-BFF1-6C511011B3A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99669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861AB-EEA5-4BB5-09E6-9AF6D9D74C41}"/>
              </a:ext>
            </a:extLst>
          </p:cNvPr>
          <p:cNvSpPr>
            <a:spLocks noGrp="1"/>
          </p:cNvSpPr>
          <p:nvPr>
            <p:ph type="title"/>
          </p:nvPr>
        </p:nvSpPr>
        <p:spPr/>
        <p:txBody>
          <a:bodyPr/>
          <a:lstStyle/>
          <a:p>
            <a:r>
              <a:rPr lang="en-US" dirty="0"/>
              <a:t>Similar and different scaffold – ‘Thirteen’ (2)</a:t>
            </a:r>
            <a:endParaRPr lang="en-AU" dirty="0"/>
          </a:p>
        </p:txBody>
      </p:sp>
      <p:sp>
        <p:nvSpPr>
          <p:cNvPr id="4" name="Text Placeholder 3">
            <a:extLst>
              <a:ext uri="{FF2B5EF4-FFF2-40B4-BE49-F238E27FC236}">
                <a16:creationId xmlns:a16="http://schemas.microsoft.com/office/drawing/2014/main" id="{8B88CE94-6D0A-EA75-C495-C43409F88938}"/>
              </a:ext>
            </a:extLst>
          </p:cNvPr>
          <p:cNvSpPr>
            <a:spLocks noGrp="1"/>
          </p:cNvSpPr>
          <p:nvPr>
            <p:ph type="body" sz="quarter" idx="18"/>
          </p:nvPr>
        </p:nvSpPr>
        <p:spPr/>
        <p:txBody>
          <a:bodyPr/>
          <a:lstStyle/>
          <a:p>
            <a:r>
              <a:rPr lang="en-AU" dirty="0"/>
              <a:t>Comparing Blake’s ‘The Echoing Green’ to Tempest’s ‘Thirteen’</a:t>
            </a:r>
          </a:p>
        </p:txBody>
      </p:sp>
      <p:graphicFrame>
        <p:nvGraphicFramePr>
          <p:cNvPr id="6" name="Table 5">
            <a:extLst>
              <a:ext uri="{FF2B5EF4-FFF2-40B4-BE49-F238E27FC236}">
                <a16:creationId xmlns:a16="http://schemas.microsoft.com/office/drawing/2014/main" id="{4A283DA6-48E5-24BF-BD38-0F57EC638748}"/>
              </a:ext>
            </a:extLst>
          </p:cNvPr>
          <p:cNvGraphicFramePr>
            <a:graphicFrameLocks noGrp="1"/>
          </p:cNvGraphicFramePr>
          <p:nvPr>
            <p:extLst>
              <p:ext uri="{D42A27DB-BD31-4B8C-83A1-F6EECF244321}">
                <p14:modId xmlns:p14="http://schemas.microsoft.com/office/powerpoint/2010/main" val="3217561618"/>
              </p:ext>
            </p:extLst>
          </p:nvPr>
        </p:nvGraphicFramePr>
        <p:xfrm>
          <a:off x="359999" y="1473199"/>
          <a:ext cx="11129269" cy="4961468"/>
        </p:xfrm>
        <a:graphic>
          <a:graphicData uri="http://schemas.openxmlformats.org/drawingml/2006/table">
            <a:tbl>
              <a:tblPr firstRow="1" bandRow="1">
                <a:tableStyleId>{5A111915-BE36-4E01-A7E5-04B1672EAD32}</a:tableStyleId>
              </a:tblPr>
              <a:tblGrid>
                <a:gridCol w="1646601">
                  <a:extLst>
                    <a:ext uri="{9D8B030D-6E8A-4147-A177-3AD203B41FA5}">
                      <a16:colId xmlns:a16="http://schemas.microsoft.com/office/drawing/2014/main" val="3657301611"/>
                    </a:ext>
                  </a:extLst>
                </a:gridCol>
                <a:gridCol w="4741334">
                  <a:extLst>
                    <a:ext uri="{9D8B030D-6E8A-4147-A177-3AD203B41FA5}">
                      <a16:colId xmlns:a16="http://schemas.microsoft.com/office/drawing/2014/main" val="2605841818"/>
                    </a:ext>
                  </a:extLst>
                </a:gridCol>
                <a:gridCol w="4741334">
                  <a:extLst>
                    <a:ext uri="{9D8B030D-6E8A-4147-A177-3AD203B41FA5}">
                      <a16:colId xmlns:a16="http://schemas.microsoft.com/office/drawing/2014/main" val="3644973984"/>
                    </a:ext>
                  </a:extLst>
                </a:gridCol>
              </a:tblGrid>
              <a:tr h="427612">
                <a:tc>
                  <a:txBody>
                    <a:bodyPr/>
                    <a:lstStyle/>
                    <a:p>
                      <a:r>
                        <a:rPr lang="en-US" dirty="0"/>
                        <a:t>What or how</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dirty="0"/>
                        <a:t>Similar</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dirty="0"/>
                        <a:t>Different</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76126321"/>
                  </a:ext>
                </a:extLst>
              </a:tr>
              <a:tr h="1054385">
                <a:tc>
                  <a:txBody>
                    <a:bodyPr/>
                    <a:lstStyle/>
                    <a:p>
                      <a:r>
                        <a:rPr lang="en-US" dirty="0"/>
                        <a:t>Ideas of childhood (what)</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Innocent</a:t>
                      </a:r>
                    </a:p>
                    <a:p>
                      <a:pPr marL="285750" indent="-285750">
                        <a:buFont typeface="Arial" panose="020B0604020202020204" pitchFamily="34" charset="0"/>
                        <a:buChar char="•"/>
                      </a:pPr>
                      <a:r>
                        <a:rPr lang="en-US" dirty="0"/>
                        <a:t>Free </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Freedom is equal between girls and boys (Blake)</a:t>
                      </a:r>
                    </a:p>
                    <a:p>
                      <a:pPr marL="285750" indent="-285750">
                        <a:buFont typeface="Arial" panose="020B0604020202020204" pitchFamily="34" charset="0"/>
                        <a:buChar char="•"/>
                      </a:pPr>
                      <a:r>
                        <a:rPr lang="en-US" dirty="0"/>
                        <a:t>Freedom is only for boys (Tempest)</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834741"/>
                  </a:ext>
                </a:extLst>
              </a:tr>
              <a:tr h="1054385">
                <a:tc>
                  <a:txBody>
                    <a:bodyPr/>
                    <a:lstStyle/>
                    <a:p>
                      <a:r>
                        <a:rPr lang="en-US" dirty="0"/>
                        <a:t>Ideas of age (what)</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Decay of age</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Fond memories of youth (Blake)</a:t>
                      </a:r>
                    </a:p>
                    <a:p>
                      <a:pPr marL="285750" indent="-285750">
                        <a:buFont typeface="Arial" panose="020B0604020202020204" pitchFamily="34" charset="0"/>
                        <a:buChar char="•"/>
                      </a:pPr>
                      <a:r>
                        <a:rPr lang="en-US" dirty="0"/>
                        <a:t>Distant or fading memories of youth (Tempest)</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4949823"/>
                  </a:ext>
                </a:extLst>
              </a:tr>
              <a:tr h="738070">
                <a:tc>
                  <a:txBody>
                    <a:bodyPr/>
                    <a:lstStyle/>
                    <a:p>
                      <a:r>
                        <a:rPr lang="en-US" dirty="0"/>
                        <a:t>Childhood imagery (how)</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Positive images of childhood play</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Positive only for boys, negative for girls (Tempest)</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7043385"/>
                  </a:ext>
                </a:extLst>
              </a:tr>
              <a:tr h="1687016">
                <a:tc>
                  <a:txBody>
                    <a:bodyPr/>
                    <a:lstStyle/>
                    <a:p>
                      <a:r>
                        <a:rPr lang="en-US" dirty="0"/>
                        <a:t>Natural imagery and symbols (how)</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Sunshine or start of day</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Extended natural imagery suggesting the freedom and harmony of youth (Blake)</a:t>
                      </a:r>
                    </a:p>
                    <a:p>
                      <a:pPr marL="285750" indent="-285750">
                        <a:buFont typeface="Arial" panose="020B0604020202020204" pitchFamily="34" charset="0"/>
                        <a:buChar char="•"/>
                      </a:pPr>
                      <a:r>
                        <a:rPr lang="en-US" dirty="0"/>
                        <a:t>Limited natural imagery for boys and absence of natural imagery for girls (Tempest)</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7187021"/>
                  </a:ext>
                </a:extLst>
              </a:tr>
            </a:tbl>
          </a:graphicData>
        </a:graphic>
      </p:graphicFrame>
      <p:sp>
        <p:nvSpPr>
          <p:cNvPr id="2" name="Slide Number Placeholder 1">
            <a:extLst>
              <a:ext uri="{FF2B5EF4-FFF2-40B4-BE49-F238E27FC236}">
                <a16:creationId xmlns:a16="http://schemas.microsoft.com/office/drawing/2014/main" id="{C00FD502-02C7-6FB9-BFF1-6C511011B3A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47071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6DB239-B9FE-4BD0-B9FD-BCEB6D2DCEF0}">
  <ds:schemaRefs>
    <ds:schemaRef ds:uri="http://schemas.openxmlformats.org/package/2006/metadata/core-properties"/>
    <ds:schemaRef ds:uri="http://schemas.microsoft.com/office/infopath/2007/PartnerControls"/>
    <ds:schemaRef ds:uri="http://purl.org/dc/terms/"/>
    <ds:schemaRef ds:uri="http://schemas.microsoft.com/office/2006/metadata/properties"/>
    <ds:schemaRef ds:uri="094ce8ca-8c20-4eb0-bb23-b47a1c76b753"/>
    <ds:schemaRef ds:uri="http://schemas.microsoft.com/office/2006/documentManagement/types"/>
    <ds:schemaRef ds:uri="98740c54-966f-451d-a76c-e38eb7fddd55"/>
    <ds:schemaRef ds:uri="http://purl.org/dc/elements/1.1/"/>
    <ds:schemaRef ds:uri="http://purl.org/dc/dcmitype/"/>
    <ds:schemaRef ds:uri="http://www.w3.org/XML/1998/namespace"/>
  </ds:schemaRefs>
</ds:datastoreItem>
</file>

<file path=customXml/itemProps2.xml><?xml version="1.0" encoding="utf-8"?>
<ds:datastoreItem xmlns:ds="http://schemas.openxmlformats.org/officeDocument/2006/customXml" ds:itemID="{8B867FEA-7374-4E76-B792-FF31478B7A97}">
  <ds:schemaRefs>
    <ds:schemaRef ds:uri="http://schemas.microsoft.com/sharepoint/v3/contenttype/forms"/>
  </ds:schemaRefs>
</ds:datastoreItem>
</file>

<file path=customXml/itemProps3.xml><?xml version="1.0" encoding="utf-8"?>
<ds:datastoreItem xmlns:ds="http://schemas.openxmlformats.org/officeDocument/2006/customXml" ds:itemID="{251B44F2-6F42-49A4-98FA-C8416AC88F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student-facing-secondary-template-v1.4</Template>
  <TotalTime>1</TotalTime>
  <Words>6250</Words>
  <Application>Microsoft Office PowerPoint</Application>
  <PresentationFormat>Widescreen</PresentationFormat>
  <Paragraphs>457</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Times New Roman</vt:lpstr>
      <vt:lpstr>Public Sans</vt:lpstr>
      <vt:lpstr>Calibri</vt:lpstr>
      <vt:lpstr>NSWG Corporate</vt:lpstr>
      <vt:lpstr>Instructions for use</vt:lpstr>
      <vt:lpstr>Phases 4 and 5 – writing analytically – 8.1</vt:lpstr>
      <vt:lpstr>Sharing learning intentions  and success criteria</vt:lpstr>
      <vt:lpstr>Learning intentions and success criteria</vt:lpstr>
      <vt:lpstr>Understanding the relationship between context and text </vt:lpstr>
      <vt:lpstr>Understanding the relationship between context and text</vt:lpstr>
      <vt:lpstr>Exploring how intertextuality deepens the meaning of texts</vt:lpstr>
      <vt:lpstr>Similar and different scaffold – ‘Thirteen’ (1)</vt:lpstr>
      <vt:lpstr>Similar and different scaffold – ‘Thirteen’ (2)</vt:lpstr>
      <vt:lpstr>Paired discussion</vt:lpstr>
      <vt:lpstr>Class discussion – Kae Tempest</vt:lpstr>
      <vt:lpstr>Gradual release of responsibility</vt:lpstr>
      <vt:lpstr>Modelled paragraph</vt:lpstr>
      <vt:lpstr>Modelled paragraph response – topic sentence</vt:lpstr>
      <vt:lpstr>Modelled paragraph response – explanation</vt:lpstr>
      <vt:lpstr>Modelled paragraph response – evidence 1</vt:lpstr>
      <vt:lpstr>Modelled paragraph response – evidence 2</vt:lpstr>
      <vt:lpstr>Modelled paragraph response – evidence 3</vt:lpstr>
      <vt:lpstr>Modelled paragraph response – link</vt:lpstr>
      <vt:lpstr>Reflecting on creative compositions</vt:lpstr>
      <vt:lpstr>Writing a reflection 1</vt:lpstr>
      <vt:lpstr>Writing a reflection 2</vt:lpstr>
      <vt:lpstr>Writing a reflection 3</vt:lpstr>
      <vt:lpstr>Embedding textual evidence</vt:lpstr>
      <vt:lpstr>Rules for embedding textual evidence</vt:lpstr>
      <vt:lpstr>Embedding textual evidence practice</vt:lpstr>
      <vt:lpstr>Embedding textual evidence practice – answers </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Phases 4 and 5 – writing analytically – 8.1 – Knowing the rules to break the rules</dc:title>
  <dc:creator>NSW Department of Education</dc:creator>
  <cp:lastModifiedBy>Kath Puxty</cp:lastModifiedBy>
  <cp:revision>1</cp:revision>
  <dcterms:created xsi:type="dcterms:W3CDTF">2025-06-29T23:47:37Z</dcterms:created>
  <dcterms:modified xsi:type="dcterms:W3CDTF">2025-07-14T04:52:18Z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2025-06-29T23:47:48Z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dcc2f9b6-9f12-42cc-8bde-0a78192bb94f</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