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handoutMasterIdLst>
    <p:handoutMasterId r:id="rId33"/>
  </p:handoutMasterIdLst>
  <p:sldIdLst>
    <p:sldId id="26381" r:id="rId5"/>
    <p:sldId id="266" r:id="rId6"/>
    <p:sldId id="26529" r:id="rId7"/>
    <p:sldId id="26513" r:id="rId8"/>
    <p:sldId id="26514" r:id="rId9"/>
    <p:sldId id="26403" r:id="rId10"/>
    <p:sldId id="26407" r:id="rId11"/>
    <p:sldId id="26408" r:id="rId12"/>
    <p:sldId id="26409" r:id="rId13"/>
    <p:sldId id="26411" r:id="rId14"/>
    <p:sldId id="26414" r:id="rId15"/>
    <p:sldId id="26415" r:id="rId16"/>
    <p:sldId id="26416" r:id="rId17"/>
    <p:sldId id="271" r:id="rId18"/>
    <p:sldId id="26530" r:id="rId19"/>
    <p:sldId id="26375" r:id="rId20"/>
    <p:sldId id="26515" r:id="rId21"/>
    <p:sldId id="26394" r:id="rId22"/>
    <p:sldId id="26395" r:id="rId23"/>
    <p:sldId id="26441" r:id="rId24"/>
    <p:sldId id="26442" r:id="rId25"/>
    <p:sldId id="26443" r:id="rId26"/>
    <p:sldId id="26444" r:id="rId27"/>
    <p:sldId id="26445" r:id="rId28"/>
    <p:sldId id="26446" r:id="rId29"/>
    <p:sldId id="360" r:id="rId30"/>
    <p:sldId id="361" r:id="rId31"/>
  </p:sldIdLst>
  <p:sldSz cx="12192000" cy="6858000"/>
  <p:notesSz cx="6858000" cy="9144000"/>
  <p:embeddedFontLst>
    <p:embeddedFont>
      <p:font typeface="Public Sans" pitchFamily="2"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0000"/>
    <a:srgbClr val="F07CAE"/>
    <a:srgbClr val="FCE0EC"/>
    <a:srgbClr val="F8C0D8"/>
    <a:srgbClr val="E61E74"/>
    <a:srgbClr val="EB4B90"/>
    <a:srgbClr val="DAF3BF"/>
    <a:srgbClr val="CFEFAB"/>
    <a:srgbClr val="EDF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0A618-A4B4-4D17-81E9-A41CB75271B2}" v="1" dt="2025-07-14T05:16:45.22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p:restoredTop sz="83265" autoAdjust="0"/>
  </p:normalViewPr>
  <p:slideViewPr>
    <p:cSldViewPr snapToGrid="0">
      <p:cViewPr varScale="1">
        <p:scale>
          <a:sx n="103" d="100"/>
          <a:sy n="103" d="100"/>
        </p:scale>
        <p:origin x="552" y="10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14/07/2025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14/07/2025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explicit-teaching-strategies/connecting-learni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ducation.nsw.gov.au/teaching-and-learning/curriculum/explicit-teaching/explicit-teaching-strategies/using-effective-questioning" TargetMode="External"/><Relationship Id="rId5" Type="http://schemas.openxmlformats.org/officeDocument/2006/relationships/hyperlink" Target="https://education.nsw.gov.au/teaching-and-learning/curriculum/explicit-teaching/explicit-teaching-strategies/sharing-learning-intentions" TargetMode="External"/><Relationship Id="rId4" Type="http://schemas.openxmlformats.org/officeDocument/2006/relationships/hyperlink" Target="https://education.nsw.gov.au/teaching-and-learning/curriculum/explicit-teaching/explicit-teaching-strategie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explicit-teaching-strategies/chunking-and-sequencing-learnin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ducation.nsw.gov.au/teaching-and-learning/curriculum/explicit-teaching/explicit-teaching-strategie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utenberg.org/files/26197/26197-h/26197-h.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zartart.com.au/zartstatic/page/blackout-poetry-art-literacy-activit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explicit-teaching-strategies/chunking-and-sequencing-learnin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ducation.nsw.gov.au/teaching-and-learning/curriculum/explicit-teaching/explicit-teaching-strategies/gradual-release-of-responsibilit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i="0" dirty="0">
                <a:solidFill>
                  <a:srgbClr val="000000"/>
                </a:solidFill>
                <a:effectLst/>
                <a:latin typeface="Arial" panose="020B0604020202020204" pitchFamily="34" charset="0"/>
              </a:rPr>
              <a:t>Teacher note: </a:t>
            </a:r>
            <a:r>
              <a:rPr lang="en-AU" sz="1600" b="0" i="0" dirty="0">
                <a:solidFill>
                  <a:srgbClr val="000000"/>
                </a:solidFill>
                <a:effectLst/>
                <a:latin typeface="Arial" panose="020B0604020202020204" pitchFamily="34" charset="0"/>
              </a:rPr>
              <a:t>support students to complete the activity outlined below.</a:t>
            </a:r>
          </a:p>
          <a:p>
            <a:pPr marL="0" indent="0">
              <a:buFont typeface="Arial" panose="020B0604020202020204" pitchFamily="34" charset="0"/>
              <a:buNone/>
            </a:pPr>
            <a:endParaRPr lang="en-AU" b="1" dirty="0"/>
          </a:p>
          <a:p>
            <a:pPr marL="0" indent="0">
              <a:buFont typeface="Arial" panose="020B0604020202020204" pitchFamily="34" charset="0"/>
              <a:buNone/>
            </a:pPr>
            <a:r>
              <a:rPr lang="en-AU" b="1" dirty="0"/>
              <a:t>Activity</a:t>
            </a:r>
            <a:r>
              <a:rPr lang="en-AU" dirty="0"/>
              <a:t>: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Before students begin their individual work, review the four-step process displayed on the slide. Have students take out their copies of the Peter Pan extract (included in resource booklet).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Give students 5 minutes to read the text silently</a:t>
            </a:r>
          </a:p>
          <a:p>
            <a:pPr marL="285750" indent="-285750">
              <a:buFont typeface="Arial" panose="020B0604020202020204" pitchFamily="34" charset="0"/>
              <a:buChar char="•"/>
            </a:pPr>
            <a:r>
              <a:rPr lang="en-AU" dirty="0"/>
              <a:t>Emphasize the importance of using pencil first for word selection </a:t>
            </a:r>
          </a:p>
          <a:p>
            <a:pPr marL="285750" indent="-285750">
              <a:buFont typeface="Arial" panose="020B0604020202020204" pitchFamily="34" charset="0"/>
              <a:buChar char="•"/>
            </a:pPr>
            <a:r>
              <a:rPr lang="en-AU" dirty="0"/>
              <a:t>Demonstrate how to thoughtfully select words that connect to 'growing up'</a:t>
            </a:r>
          </a:p>
          <a:p>
            <a:pPr marL="285750" indent="-285750">
              <a:buFont typeface="Arial" panose="020B0604020202020204" pitchFamily="34" charset="0"/>
              <a:buChar char="•"/>
            </a:pPr>
            <a:r>
              <a:rPr lang="en-AU" dirty="0"/>
              <a:t>Show examples of different artistic approaches they might consider</a:t>
            </a:r>
          </a:p>
          <a:p>
            <a:pPr marL="285750" indent="-285750">
              <a:buFont typeface="Arial" panose="020B0604020202020204" pitchFamily="34" charset="0"/>
              <a:buChar char="•"/>
            </a:pPr>
            <a:r>
              <a:rPr lang="en-AU" dirty="0"/>
              <a:t>Remind students to think about how their artistic choices can enhance their poem's meaning</a:t>
            </a:r>
          </a:p>
          <a:p>
            <a:endParaRPr lang="en-AU" dirty="0"/>
          </a:p>
          <a:p>
            <a:r>
              <a:rPr lang="en-AU" dirty="0"/>
              <a:t>While students work:</a:t>
            </a:r>
          </a:p>
          <a:p>
            <a:endParaRPr lang="en-AU" dirty="0"/>
          </a:p>
          <a:p>
            <a:pPr marL="285750" indent="-285750">
              <a:buFont typeface="Arial" panose="020B0604020202020204" pitchFamily="34" charset="0"/>
              <a:buChar char="•"/>
            </a:pPr>
            <a:r>
              <a:rPr lang="en-AU" dirty="0"/>
              <a:t>Circulate to offer guidance and encouragement</a:t>
            </a:r>
          </a:p>
          <a:p>
            <a:pPr marL="285750" indent="-285750">
              <a:buFont typeface="Arial" panose="020B0604020202020204" pitchFamily="34" charset="0"/>
              <a:buChar char="•"/>
            </a:pPr>
            <a:r>
              <a:rPr lang="en-AU" dirty="0"/>
              <a:t>Suggest they step back occasionally to read their selected words as a sequence</a:t>
            </a:r>
          </a:p>
          <a:p>
            <a:pPr marL="285750" indent="-285750">
              <a:buFont typeface="Arial" panose="020B0604020202020204" pitchFamily="34" charset="0"/>
              <a:buChar char="•"/>
            </a:pPr>
            <a:r>
              <a:rPr lang="en-AU" dirty="0"/>
              <a:t>Remind them to think about flow and coherence</a:t>
            </a:r>
          </a:p>
          <a:p>
            <a:pPr marL="285750" indent="-285750">
              <a:buFont typeface="Arial" panose="020B0604020202020204" pitchFamily="34" charset="0"/>
              <a:buChar char="•"/>
            </a:pPr>
            <a:r>
              <a:rPr lang="en-AU" dirty="0"/>
              <a:t>Have extra copies available in case students want to start over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56165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i="0" dirty="0">
                <a:solidFill>
                  <a:srgbClr val="000000"/>
                </a:solidFill>
                <a:effectLst/>
                <a:latin typeface="Arial" panose="020B0604020202020204" pitchFamily="34" charset="0"/>
              </a:rPr>
              <a:t>Teacher note: </a:t>
            </a:r>
            <a:r>
              <a:rPr lang="en-AU" sz="1600" b="0" i="0" dirty="0">
                <a:solidFill>
                  <a:srgbClr val="000000"/>
                </a:solidFill>
                <a:effectLst/>
                <a:latin typeface="Arial" panose="020B0604020202020204" pitchFamily="34" charset="0"/>
              </a:rPr>
              <a:t>support students to complete the activity outlined below.</a:t>
            </a:r>
          </a:p>
          <a:p>
            <a:endParaRPr lang="en-AU" b="1" dirty="0"/>
          </a:p>
          <a:p>
            <a:r>
              <a:rPr lang="en-AU" b="1" dirty="0"/>
              <a:t>Activity:</a:t>
            </a:r>
          </a:p>
          <a:p>
            <a:endParaRPr lang="en-AU" dirty="0"/>
          </a:p>
          <a:p>
            <a:r>
              <a:rPr lang="en-AU" b="1" dirty="0"/>
              <a:t>Before (5 mins)</a:t>
            </a:r>
          </a:p>
          <a:p>
            <a:pPr marL="285750" indent="-285750">
              <a:buFont typeface="Arial" panose="020B0604020202020204" pitchFamily="34" charset="0"/>
              <a:buChar char="•"/>
            </a:pPr>
            <a:r>
              <a:rPr lang="en-AU" dirty="0"/>
              <a:t>Discuss with class what makes good feedback</a:t>
            </a:r>
          </a:p>
          <a:p>
            <a:pPr marL="285750" indent="-285750">
              <a:buFont typeface="Arial" panose="020B0604020202020204" pitchFamily="34" charset="0"/>
              <a:buChar char="•"/>
            </a:pPr>
            <a:r>
              <a:rPr lang="en-AU" dirty="0"/>
              <a:t>Display work around room</a:t>
            </a:r>
          </a:p>
          <a:p>
            <a:pPr marL="285750" indent="-285750">
              <a:buFont typeface="Arial" panose="020B0604020202020204" pitchFamily="34" charset="0"/>
              <a:buChar char="•"/>
            </a:pPr>
            <a:r>
              <a:rPr lang="en-AU" dirty="0"/>
              <a:t>Provide sticky notes for comments</a:t>
            </a:r>
          </a:p>
          <a:p>
            <a:endParaRPr lang="en-AU" dirty="0"/>
          </a:p>
          <a:p>
            <a:r>
              <a:rPr lang="en-AU" b="1" dirty="0"/>
              <a:t>During (15 mins)</a:t>
            </a:r>
          </a:p>
          <a:p>
            <a:pPr marL="285750" indent="-285750">
              <a:buFont typeface="Arial" panose="020B0604020202020204" pitchFamily="34" charset="0"/>
              <a:buChar char="•"/>
            </a:pPr>
            <a:r>
              <a:rPr lang="en-AU" dirty="0"/>
              <a:t>Split into small groups of 3-4</a:t>
            </a:r>
          </a:p>
          <a:p>
            <a:pPr marL="285750" indent="-285750">
              <a:buFont typeface="Arial" panose="020B0604020202020204" pitchFamily="34" charset="0"/>
              <a:buChar char="•"/>
            </a:pPr>
            <a:r>
              <a:rPr lang="en-AU" dirty="0"/>
              <a:t>Rotate every 2-3 minutes</a:t>
            </a:r>
          </a:p>
          <a:p>
            <a:pPr marL="285750" indent="-285750">
              <a:buFont typeface="Arial" panose="020B0604020202020204" pitchFamily="34" charset="0"/>
              <a:buChar char="•"/>
            </a:pPr>
            <a:r>
              <a:rPr lang="en-AU" dirty="0"/>
              <a:t>Students view 4-5 poems each</a:t>
            </a:r>
          </a:p>
          <a:p>
            <a:pPr marL="285750" indent="-285750">
              <a:buFont typeface="Arial" panose="020B0604020202020204" pitchFamily="34" charset="0"/>
              <a:buChar char="•"/>
            </a:pPr>
            <a:r>
              <a:rPr lang="en-AU" dirty="0"/>
              <a:t>Use guiding questions: </a:t>
            </a:r>
          </a:p>
          <a:p>
            <a:pPr marL="742950" lvl="1" indent="-285750">
              <a:buFont typeface="Arial" panose="020B0604020202020204" pitchFamily="34" charset="0"/>
              <a:buChar char="•"/>
            </a:pPr>
            <a:r>
              <a:rPr lang="en-AU" dirty="0"/>
              <a:t>What words stand out?</a:t>
            </a:r>
          </a:p>
          <a:p>
            <a:pPr marL="742950" lvl="1" indent="-285750">
              <a:buFont typeface="Arial" panose="020B0604020202020204" pitchFamily="34" charset="0"/>
              <a:buChar char="•"/>
            </a:pPr>
            <a:r>
              <a:rPr lang="en-AU" dirty="0"/>
              <a:t>How does the design support meaning?</a:t>
            </a:r>
          </a:p>
          <a:p>
            <a:pPr marL="742950" lvl="1" indent="-285750">
              <a:buFont typeface="Arial" panose="020B0604020202020204" pitchFamily="34" charset="0"/>
              <a:buChar char="•"/>
            </a:pPr>
            <a:r>
              <a:rPr lang="en-AU" dirty="0"/>
              <a:t>What emotions do you feel?</a:t>
            </a:r>
          </a:p>
          <a:p>
            <a:pPr marL="742950" lvl="1" indent="-285750">
              <a:buFont typeface="Arial" panose="020B0604020202020204" pitchFamily="34" charset="0"/>
              <a:buChar char="•"/>
            </a:pPr>
            <a:r>
              <a:rPr lang="en-AU" dirty="0"/>
              <a:t>How well does it show 'growing up’?</a:t>
            </a:r>
          </a:p>
          <a:p>
            <a:endParaRPr lang="en-AU" dirty="0"/>
          </a:p>
          <a:p>
            <a:r>
              <a:rPr lang="en-AU" b="1" dirty="0"/>
              <a:t>After (5 mins)</a:t>
            </a:r>
          </a:p>
          <a:p>
            <a:pPr marL="285750" indent="-285750">
              <a:buFont typeface="Arial" panose="020B0604020202020204" pitchFamily="34" charset="0"/>
              <a:buChar char="•"/>
            </a:pPr>
            <a:r>
              <a:rPr lang="en-AU" dirty="0"/>
              <a:t>Quick class discussion, keeping atmosphere supportive and collaborative, focusing on constructive feedback and creative choices</a:t>
            </a:r>
          </a:p>
          <a:p>
            <a:pPr marL="285750" indent="-285750">
              <a:buFont typeface="Arial" panose="020B0604020202020204" pitchFamily="34" charset="0"/>
              <a:buChar char="•"/>
            </a:pPr>
            <a:r>
              <a:rPr lang="en-AU" dirty="0"/>
              <a:t>Share standout examples</a:t>
            </a:r>
          </a:p>
          <a:p>
            <a:pPr marL="285750" indent="-285750">
              <a:buFont typeface="Arial" panose="020B0604020202020204" pitchFamily="34" charset="0"/>
              <a:buChar char="•"/>
            </a:pPr>
            <a:r>
              <a:rPr lang="en-AU" dirty="0"/>
              <a:t>Reflect on different interpretations of same text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47077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i="0" dirty="0">
                <a:solidFill>
                  <a:srgbClr val="000000"/>
                </a:solidFill>
                <a:effectLst/>
                <a:latin typeface="Arial" panose="020B0604020202020204" pitchFamily="34" charset="0"/>
              </a:rPr>
              <a:t>Teacher note: </a:t>
            </a:r>
            <a:r>
              <a:rPr lang="en-AU" sz="1600" b="0" i="0" dirty="0">
                <a:solidFill>
                  <a:srgbClr val="000000"/>
                </a:solidFill>
                <a:effectLst/>
                <a:latin typeface="Arial" panose="020B0604020202020204" pitchFamily="34" charset="0"/>
              </a:rPr>
              <a:t>support students to complete the activity outlined on the slide.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234589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i="0" dirty="0">
                <a:solidFill>
                  <a:srgbClr val="000000"/>
                </a:solidFill>
                <a:effectLst/>
                <a:latin typeface="Arial" panose="020B0604020202020204" pitchFamily="34" charset="0"/>
              </a:rPr>
              <a:t>Teacher note: </a:t>
            </a:r>
            <a:r>
              <a:rPr lang="en-AU" sz="1600" b="0" i="0" dirty="0">
                <a:solidFill>
                  <a:srgbClr val="000000"/>
                </a:solidFill>
                <a:effectLst/>
                <a:latin typeface="Arial" panose="020B0604020202020204" pitchFamily="34" charset="0"/>
              </a:rPr>
              <a:t>support students to complete the activity outlined below.</a:t>
            </a:r>
          </a:p>
          <a:p>
            <a:pPr algn="l"/>
            <a:endParaRPr lang="en-AU" b="1" i="0" dirty="0">
              <a:solidFill>
                <a:srgbClr val="29261B"/>
              </a:solidFill>
              <a:effectLst/>
              <a:latin typeface="Arial"/>
            </a:endParaRPr>
          </a:p>
          <a:p>
            <a:pPr algn="l"/>
            <a:r>
              <a:rPr lang="en-AU" b="1" i="0" dirty="0">
                <a:solidFill>
                  <a:srgbClr val="29261B"/>
                </a:solidFill>
                <a:effectLst/>
                <a:latin typeface="Arial"/>
              </a:rPr>
              <a:t>Activity</a:t>
            </a:r>
            <a:r>
              <a:rPr lang="en-AU" b="0" i="0" dirty="0">
                <a:solidFill>
                  <a:srgbClr val="29261B"/>
                </a:solidFill>
                <a:effectLst/>
                <a:latin typeface="Arial"/>
              </a:rPr>
              <a:t>: </a:t>
            </a:r>
          </a:p>
          <a:p>
            <a:pPr algn="l"/>
            <a:endParaRPr lang="en-AU" b="0" i="0" dirty="0">
              <a:solidFill>
                <a:srgbClr val="29261B"/>
              </a:solidFill>
              <a:effectLst/>
              <a:latin typeface="Arial"/>
            </a:endParaRPr>
          </a:p>
          <a:p>
            <a:pPr marL="285750" indent="-285750" algn="l">
              <a:buFont typeface="Arial" panose="020B0604020202020204" pitchFamily="34" charset="0"/>
              <a:buChar char="•"/>
            </a:pPr>
            <a:r>
              <a:rPr lang="en-AU" b="0" i="0" dirty="0">
                <a:solidFill>
                  <a:srgbClr val="29261B"/>
                </a:solidFill>
                <a:effectLst/>
                <a:latin typeface="Arial"/>
              </a:rPr>
              <a:t>Direct students to reflect on their blackout poetry experience using this visual feedback tool (5 mins).</a:t>
            </a:r>
          </a:p>
          <a:p>
            <a:pPr marL="285750" indent="-285750" algn="l">
              <a:buFont typeface="Arial" panose="020B0604020202020204" pitchFamily="34" charset="0"/>
              <a:buChar char="•"/>
            </a:pPr>
            <a:r>
              <a:rPr lang="en-AU" b="0" i="0" dirty="0">
                <a:solidFill>
                  <a:srgbClr val="29261B"/>
                </a:solidFill>
                <a:effectLst/>
                <a:latin typeface="Arial"/>
              </a:rPr>
              <a:t>Rose: Write one success from today's activity</a:t>
            </a:r>
          </a:p>
          <a:p>
            <a:pPr marL="285750" indent="-285750" algn="l">
              <a:buFont typeface="Arial" panose="020B0604020202020204" pitchFamily="34" charset="0"/>
              <a:buChar char="•"/>
            </a:pPr>
            <a:r>
              <a:rPr lang="en-AU" b="0" i="0" dirty="0">
                <a:solidFill>
                  <a:srgbClr val="29261B"/>
                </a:solidFill>
                <a:effectLst/>
                <a:latin typeface="Arial"/>
              </a:rPr>
              <a:t>Bud: Note something they want to try or develop in future poetry work</a:t>
            </a:r>
          </a:p>
          <a:p>
            <a:pPr marL="285750" indent="-285750" algn="l">
              <a:buFont typeface="Arial" panose="020B0604020202020204" pitchFamily="34" charset="0"/>
              <a:buChar char="•"/>
            </a:pPr>
            <a:r>
              <a:rPr lang="en-AU" b="0" i="0" dirty="0">
                <a:solidFill>
                  <a:srgbClr val="29261B"/>
                </a:solidFill>
                <a:effectLst/>
                <a:latin typeface="Arial"/>
              </a:rPr>
              <a:t>Thorn: Identify a challenge they faced in the process</a:t>
            </a:r>
          </a:p>
          <a:p>
            <a:pPr marL="285750" indent="-285750" algn="l">
              <a:buFont typeface="Arial" panose="020B0604020202020204" pitchFamily="34" charset="0"/>
              <a:buChar char="•"/>
            </a:pPr>
            <a:r>
              <a:rPr lang="en-AU" b="0" i="0" dirty="0">
                <a:solidFill>
                  <a:srgbClr val="29261B"/>
                </a:solidFill>
                <a:effectLst/>
                <a:latin typeface="Arial"/>
              </a:rPr>
              <a:t>Keep responses brief - one or two sentences per section. Collect these exit tickets to inform future lesson planning and identify students who may need additional support.</a:t>
            </a:r>
          </a:p>
          <a:p>
            <a:pPr marL="285750" indent="-285750" algn="l">
              <a:buFont typeface="Arial" panose="020B0604020202020204" pitchFamily="34" charset="0"/>
              <a:buChar char="•"/>
            </a:pPr>
            <a:r>
              <a:rPr lang="en-AU" b="0" i="0" dirty="0">
                <a:solidFill>
                  <a:srgbClr val="29261B"/>
                </a:solidFill>
                <a:effectLst/>
                <a:latin typeface="Arial"/>
              </a:rPr>
              <a:t>Model an example using your own experience of the lesson to demonstrate the kind of reflection you're looking for.</a:t>
            </a:r>
          </a:p>
          <a:p>
            <a:br>
              <a:rPr lang="en-AU" b="0" i="0" dirty="0">
                <a:solidFill>
                  <a:srgbClr val="29261B"/>
                </a:solidFill>
                <a:effectLst/>
                <a:latin typeface="Arial"/>
              </a:rPr>
            </a:b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757498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Teacher note: </a:t>
            </a:r>
            <a:r>
              <a:rPr lang="en-AU" sz="1800" b="0" dirty="0">
                <a:effectLst/>
                <a:latin typeface="Arial" panose="020B0604020202020204" pitchFamily="34" charset="0"/>
                <a:ea typeface="Calibri" panose="020F0502020204030204" pitchFamily="34" charset="0"/>
              </a:rPr>
              <a:t>this section of the PowerPoint is used with </a:t>
            </a:r>
            <a:r>
              <a:rPr lang="en-AU" sz="1800" b="1" dirty="0">
                <a:effectLst/>
                <a:latin typeface="Arial" panose="020B0604020202020204" pitchFamily="34" charset="0"/>
                <a:ea typeface="Calibri" panose="020F0502020204030204" pitchFamily="34" charset="0"/>
              </a:rPr>
              <a:t>Phase 1, sequence 4 – building the field to create poetry.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panose="020B0604020202020204" pitchFamily="34" charset="0"/>
              <a:cs typeface="Arial" panose="020B0604020202020204" pitchFamily="34" charset="0"/>
            </a:endParaRPr>
          </a:p>
          <a:p>
            <a:pPr>
              <a:defRPr/>
            </a:pPr>
            <a:r>
              <a:rPr lang="en-AU">
                <a:latin typeface="Arial" panose="020B0604020202020204" pitchFamily="34" charset="0"/>
                <a:cs typeface="Arial" panose="020B0604020202020204" pitchFamily="34" charset="0"/>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250843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mj-lt"/>
              <a:buNone/>
              <a:tabLst/>
              <a:defRPr/>
            </a:pPr>
            <a:r>
              <a:rPr kumimoji="0" lang="en-AU" sz="1600" b="1" i="0" u="none" strike="noStrike" kern="1200" cap="none" spc="0" normalizeH="0" baseline="0" noProof="0" dirty="0">
                <a:ln>
                  <a:noFill/>
                </a:ln>
                <a:solidFill>
                  <a:srgbClr val="00ACC2"/>
                </a:solidFill>
                <a:effectLst/>
                <a:uLnTx/>
                <a:uFillTx/>
                <a:latin typeface="Arial" panose="020B0604020202020204" pitchFamily="34" charset="0"/>
                <a:ea typeface="+mn-ea"/>
                <a:cs typeface="Arial" panose="020B0604020202020204" pitchFamily="34" charset="0"/>
              </a:rPr>
              <a:t>Teacher note: </a:t>
            </a:r>
          </a:p>
          <a:p>
            <a:pPr marL="0" marR="0" lvl="0" indent="0" algn="l" defTabSz="1219170" rtl="0" eaLnBrk="1" fontAlgn="auto" latinLnBrk="0" hangingPunct="1">
              <a:lnSpc>
                <a:spcPct val="100000"/>
              </a:lnSpc>
              <a:spcBef>
                <a:spcPts val="0"/>
              </a:spcBef>
              <a:spcAft>
                <a:spcPts val="0"/>
              </a:spcAft>
              <a:buClrTx/>
              <a:buSzTx/>
              <a:buFont typeface="+mj-lt"/>
              <a:buNone/>
              <a:tabLst/>
              <a:defRPr/>
            </a:pPr>
            <a:endParaRPr kumimoji="0" lang="en-AU" sz="1600" b="1" i="0" u="none" strike="noStrike" kern="1200" cap="none" spc="0" normalizeH="0" baseline="0" noProof="0" dirty="0">
              <a:ln>
                <a:noFill/>
              </a:ln>
              <a:solidFill>
                <a:srgbClr val="00ACC2"/>
              </a:solidFill>
              <a:effectLst/>
              <a:uLnTx/>
              <a:uFillTx/>
              <a:latin typeface="Arial" panose="020B0604020202020204" pitchFamily="34" charset="0"/>
              <a:ea typeface="+mn-ea"/>
              <a:cs typeface="Arial" panose="020B0604020202020204" pitchFamily="34" charset="0"/>
            </a:endParaRPr>
          </a:p>
          <a:p>
            <a:pPr marL="285750" indent="-285750" rtl="0">
              <a:buFont typeface="Arial" panose="020B0604020202020204" pitchFamily="34" charset="0"/>
              <a:buChar char="•"/>
            </a:pPr>
            <a:r>
              <a:rPr lang="en-AU" dirty="0">
                <a:latin typeface="Arial" panose="020B0604020202020204" pitchFamily="34" charset="0"/>
                <a:cs typeface="Arial" panose="020B0604020202020204" pitchFamily="34" charset="0"/>
              </a:rPr>
              <a:t>This slide encourages students to further </a:t>
            </a:r>
            <a:r>
              <a:rPr lang="en-AU" b="1" dirty="0">
                <a:latin typeface="Arial" panose="020B0604020202020204" pitchFamily="34" charset="0"/>
                <a:cs typeface="Arial" panose="020B0604020202020204" pitchFamily="34" charset="0"/>
              </a:rPr>
              <a:t>connect their learning</a:t>
            </a:r>
            <a:r>
              <a:rPr lang="en-AU" dirty="0">
                <a:latin typeface="Arial" panose="020B0604020202020204" pitchFamily="34" charset="0"/>
                <a:cs typeface="Arial" panose="020B0604020202020204" pitchFamily="34" charset="0"/>
              </a:rPr>
              <a:t> by identifying poetic terms and devices that they may recognise from Stage 3. This slide enables students to integrate their prior knowledge of terms with new knowledge, providing an opportunity to further understand the </a:t>
            </a:r>
            <a:r>
              <a:rPr lang="en-AU" b="1" dirty="0">
                <a:latin typeface="Arial" panose="020B0604020202020204" pitchFamily="34" charset="0"/>
                <a:cs typeface="Arial" panose="020B0604020202020204" pitchFamily="34" charset="0"/>
              </a:rPr>
              <a:t>shared learning intention</a:t>
            </a:r>
            <a:r>
              <a:rPr lang="en-AU" dirty="0">
                <a:latin typeface="Arial" panose="020B0604020202020204" pitchFamily="34" charset="0"/>
                <a:cs typeface="Arial" panose="020B0604020202020204" pitchFamily="34" charset="0"/>
              </a:rPr>
              <a:t> of understanding how their Stage 3 knowledge connects to new learning in Stage 4.</a:t>
            </a:r>
            <a:endParaRPr lang="en-AU" b="0" i="0" dirty="0">
              <a:solidFill>
                <a:srgbClr val="333333"/>
              </a:solidFill>
              <a:effectLst/>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333333"/>
                </a:solidFill>
                <a:effectLst/>
                <a:latin typeface="Arial" panose="020B0604020202020204" pitchFamily="34" charset="0"/>
                <a:cs typeface="Arial" panose="020B0604020202020204" pitchFamily="34" charset="0"/>
              </a:rPr>
              <a:t>Preparing for bingo provides the opportunity for the teacher to introduce </a:t>
            </a:r>
            <a:r>
              <a:rPr lang="en-AU" b="1" dirty="0"/>
              <a:t>questioning</a:t>
            </a:r>
            <a:r>
              <a:rPr lang="en-AU" dirty="0"/>
              <a:t> techniques to </a:t>
            </a:r>
            <a:r>
              <a:rPr lang="en-AU" b="1" dirty="0"/>
              <a:t>check for understanding</a:t>
            </a:r>
            <a:r>
              <a:rPr lang="en-AU" dirty="0"/>
              <a:t> in order gauge a benchmark for student understanding of poetic devices. </a:t>
            </a:r>
            <a:endParaRPr lang="en-AU" b="0" i="0" dirty="0">
              <a:solidFill>
                <a:srgbClr val="333333"/>
              </a:solidFill>
              <a:effectLst/>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For more information on </a:t>
            </a:r>
            <a:r>
              <a:rPr lang="en-AU" b="0" i="0" dirty="0">
                <a:solidFill>
                  <a:srgbClr val="333333"/>
                </a:solidFill>
                <a:effectLst/>
                <a:latin typeface="Arial" panose="020B0604020202020204" pitchFamily="34" charset="0"/>
                <a:cs typeface="Arial" panose="020B0604020202020204" pitchFamily="34" charset="0"/>
              </a:rPr>
              <a:t>supporting students to make connections within and across learning to develop increasingly complex schemas, visit </a:t>
            </a:r>
            <a:r>
              <a:rPr lang="en-AU" dirty="0">
                <a:latin typeface="Arial" panose="020B0604020202020204" pitchFamily="34" charset="0"/>
                <a:cs typeface="Arial" panose="020B0604020202020204" pitchFamily="34" charset="0"/>
                <a:hlinkClick r:id="rId3"/>
              </a:rPr>
              <a:t>Connecting learning</a:t>
            </a:r>
            <a:r>
              <a:rPr lang="en-AU" dirty="0">
                <a:latin typeface="Arial" panose="020B0604020202020204" pitchFamily="34" charset="0"/>
                <a:cs typeface="Arial" panose="020B0604020202020204" pitchFamily="34" charset="0"/>
              </a:rPr>
              <a:t> as a part of the NSW DoE’s </a:t>
            </a:r>
            <a:r>
              <a:rPr lang="en-AU" dirty="0">
                <a:latin typeface="Arial" panose="020B0604020202020204" pitchFamily="34" charset="0"/>
                <a:cs typeface="Arial" panose="020B0604020202020204" pitchFamily="34" charset="0"/>
                <a:hlinkClick r:id="rId4"/>
              </a:rPr>
              <a:t>Explicit teaching strategies</a:t>
            </a:r>
            <a:r>
              <a:rPr lang="en-AU" dirty="0">
                <a:latin typeface="Arial" panose="020B0604020202020204" pitchFamily="34" charset="0"/>
                <a:cs typeface="Arial" panose="020B0604020202020204" pitchFamily="34" charset="0"/>
              </a:rPr>
              <a:t>. Further information is also available on the strategies of </a:t>
            </a:r>
            <a:r>
              <a:rPr lang="en-AU" dirty="0">
                <a:hlinkClick r:id="rId5"/>
              </a:rPr>
              <a:t>Sharing learning intentions</a:t>
            </a:r>
            <a:r>
              <a:rPr lang="en-AU" dirty="0"/>
              <a:t> and</a:t>
            </a:r>
            <a:r>
              <a:rPr lang="en-AU" dirty="0">
                <a:latin typeface="Arial" panose="020B0604020202020204" pitchFamily="34" charset="0"/>
                <a:cs typeface="Arial" panose="020B0604020202020204" pitchFamily="34" charset="0"/>
              </a:rPr>
              <a:t> </a:t>
            </a:r>
            <a:r>
              <a:rPr lang="en-AU" dirty="0">
                <a:hlinkClick r:id="rId6"/>
              </a:rPr>
              <a:t>Using effective questioning</a:t>
            </a:r>
            <a:r>
              <a:rPr lang="en-AU" dirty="0"/>
              <a:t>.</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Activity: </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Begin by explaining that students will play a poetry terms bingo game that will help them build their poetry glossary.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Direct students to their workbooks where they will create a blank grid of 3 x 3. This will be their bingo grid.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Have students independently select and write down 9 terms from the displayed options into their bingo grid.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Allow 2-3 minutes for term selection.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Remind students to choose terms randomly rather than copying from their neighbours to ensure varied game play.</a:t>
            </a:r>
            <a:endParaRPr kumimoji="0" lang="en-AU" sz="1600" b="1" i="0" u="none" strike="noStrike" kern="1200" cap="none" spc="0" normalizeH="0" baseline="0" noProof="0" dirty="0">
              <a:ln>
                <a:noFill/>
              </a:ln>
              <a:solidFill>
                <a:srgbClr val="00ACC2"/>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mj-lt"/>
              <a:buNone/>
              <a:tabLst/>
              <a:defRPr/>
            </a:pPr>
            <a:br>
              <a:rPr kumimoji="0" lang="en-AU" sz="1600" b="1" i="0" u="none" strike="noStrike" kern="1200" cap="none" spc="0" normalizeH="0" baseline="0" noProof="0" dirty="0">
                <a:ln>
                  <a:noFill/>
                </a:ln>
                <a:solidFill>
                  <a:srgbClr val="00ACC2"/>
                </a:solidFill>
                <a:effectLst/>
                <a:uLnTx/>
                <a:uFillTx/>
                <a:latin typeface="Arial" panose="020B0604020202020204" pitchFamily="34" charset="0"/>
                <a:ea typeface="+mn-ea"/>
                <a:cs typeface="Arial" panose="020B0604020202020204" pitchFamily="34" charset="0"/>
              </a:rPr>
            </a:br>
            <a:br>
              <a:rPr lang="en-AU" dirty="0"/>
            </a:br>
            <a:br>
              <a:rPr lang="en-AU" dirty="0"/>
            </a:b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Teachers note: </a:t>
            </a:r>
            <a:r>
              <a:rPr lang="en-AU">
                <a:latin typeface="Arial" panose="020B0604020202020204" pitchFamily="34" charset="0"/>
                <a:cs typeface="Arial" panose="020B0604020202020204" pitchFamily="34" charset="0"/>
              </a:rPr>
              <a:t>this slide has been used to identify the explicit teaching and learning strategy and should be deleted or hidden when using in a classroom setting. </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Chunking learning into manageable components reduces demand on students’ working memory. Sequencing those chunks in a logical progression supports students to incorporate new information into their mental model, or schema (AERO 2024a).</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00423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mj-lt"/>
              <a:buNone/>
              <a:tabLst/>
              <a:defRPr/>
            </a:pPr>
            <a:r>
              <a:rPr kumimoji="0" lang="en-AU" sz="1600" b="1" i="0" u="none" strike="noStrike" kern="1200" cap="none" spc="0" normalizeH="0" baseline="0" noProof="0" dirty="0">
                <a:ln>
                  <a:noFill/>
                </a:ln>
                <a:solidFill>
                  <a:srgbClr val="00ACC2"/>
                </a:solidFill>
                <a:effectLst/>
                <a:uLnTx/>
                <a:uFillTx/>
                <a:latin typeface="Arial" panose="020B0604020202020204" pitchFamily="34" charset="0"/>
                <a:ea typeface="+mn-ea"/>
                <a:cs typeface="Arial" panose="020B0604020202020204" pitchFamily="34" charset="0"/>
              </a:rPr>
              <a:t>Teacher note:</a:t>
            </a:r>
          </a:p>
          <a:p>
            <a:pPr marL="0" marR="0" lvl="0" indent="0" algn="l" defTabSz="1219170" rtl="0" eaLnBrk="1" fontAlgn="auto" latinLnBrk="0" hangingPunct="1">
              <a:lnSpc>
                <a:spcPct val="100000"/>
              </a:lnSpc>
              <a:spcBef>
                <a:spcPts val="0"/>
              </a:spcBef>
              <a:spcAft>
                <a:spcPts val="0"/>
              </a:spcAft>
              <a:buClrTx/>
              <a:buSzTx/>
              <a:buFont typeface="+mj-lt"/>
              <a:buNone/>
              <a:tabLst/>
              <a:defRPr/>
            </a:pPr>
            <a:endParaRPr kumimoji="0" lang="en-AU" sz="1600" b="1" i="0" u="none" strike="noStrike" kern="1200" cap="none" spc="0" normalizeH="0" baseline="0" noProof="0" dirty="0">
              <a:ln>
                <a:noFill/>
              </a:ln>
              <a:solidFill>
                <a:srgbClr val="00ACC2"/>
              </a:solidFill>
              <a:effectLst/>
              <a:uLnTx/>
              <a:uFillTx/>
              <a:latin typeface="Arial" panose="020B0604020202020204" pitchFamily="34" charset="0"/>
              <a:ea typeface="+mn-ea"/>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This slide encourages students to understand the purpose of building their glossary of terms and why it is important to their learning. Students are given the opportunity on how to record their collated information and being given the opportunity to use graphic organisers supports them to reorganise information in the most appropriate form for their learning style. </a:t>
            </a:r>
            <a:r>
              <a:rPr lang="en-AU" b="1" dirty="0">
                <a:latin typeface="Arial" panose="020B0604020202020204" pitchFamily="34" charset="0"/>
                <a:cs typeface="Arial" panose="020B0604020202020204" pitchFamily="34" charset="0"/>
              </a:rPr>
              <a:t>Chunking the learning </a:t>
            </a:r>
            <a:r>
              <a:rPr lang="en-AU" b="0" dirty="0">
                <a:latin typeface="Arial" panose="020B0604020202020204" pitchFamily="34" charset="0"/>
                <a:cs typeface="Arial" panose="020B0604020202020204" pitchFamily="34" charset="0"/>
              </a:rPr>
              <a:t>of poetic terms into manageable components allows students to incorporate this new information into a schema, which in the long term enables them </a:t>
            </a:r>
            <a:r>
              <a:rPr lang="en-AU" dirty="0">
                <a:latin typeface="Arial" panose="020B0604020202020204" pitchFamily="34" charset="0"/>
                <a:cs typeface="Arial" panose="020B0604020202020204" pitchFamily="34" charset="0"/>
              </a:rPr>
              <a:t>to manage their cognitive load more effectively.</a:t>
            </a:r>
            <a:endParaRPr kumimoji="0" lang="en-AU"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For more information on </a:t>
            </a:r>
            <a:r>
              <a:rPr lang="en-AU" b="0" i="0" dirty="0">
                <a:solidFill>
                  <a:srgbClr val="333333"/>
                </a:solidFill>
                <a:effectLst/>
                <a:latin typeface="Arial" panose="020B0604020202020204" pitchFamily="34" charset="0"/>
                <a:cs typeface="Arial" panose="020B0604020202020204" pitchFamily="34" charset="0"/>
              </a:rPr>
              <a:t>supporting students to consolidate this learning as a schema in their long-term memory , visit </a:t>
            </a:r>
            <a:r>
              <a:rPr lang="en-AU" dirty="0">
                <a:hlinkClick r:id="rId3"/>
              </a:rPr>
              <a:t>Chunking and sequencing learning</a:t>
            </a:r>
            <a:r>
              <a:rPr lang="en-AU" dirty="0"/>
              <a:t> </a:t>
            </a:r>
            <a:r>
              <a:rPr lang="en-AU" dirty="0">
                <a:latin typeface="Arial" panose="020B0604020202020204" pitchFamily="34" charset="0"/>
                <a:cs typeface="Arial" panose="020B0604020202020204" pitchFamily="34" charset="0"/>
              </a:rPr>
              <a:t>as a part of the NSW DoE’s </a:t>
            </a:r>
            <a:r>
              <a:rPr lang="en-AU" dirty="0">
                <a:latin typeface="Arial" panose="020B0604020202020204" pitchFamily="34" charset="0"/>
                <a:cs typeface="Arial" panose="020B0604020202020204" pitchFamily="34" charset="0"/>
                <a:hlinkClick r:id="rId4"/>
              </a:rPr>
              <a:t>Explicit teaching strategies</a:t>
            </a:r>
            <a:r>
              <a:rPr lang="en-AU" dirty="0">
                <a:latin typeface="Arial" panose="020B0604020202020204" pitchFamily="34" charset="0"/>
                <a:cs typeface="Arial" panose="020B0604020202020204" pitchFamily="34" charset="0"/>
              </a:rPr>
              <a: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Instructions</a:t>
            </a:r>
            <a:r>
              <a:rPr lang="en-AU" dirty="0"/>
              <a:t>: Before starting the bingo game, take 2 minutes to discuss the importance of building a poetry glossary, emphasising how it will support their learning throughout the unit. Show students where to record definitions in their workbooks below their bingo grid. Model the process by demonstrating how to write one concise definition. Explain that students can either list terms traditionally or create a mind map - let them choose their preferred format before the game begins.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44934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Activity</a:t>
            </a:r>
            <a:r>
              <a:rPr lang="en-AU" dirty="0"/>
              <a:t>: </a:t>
            </a:r>
          </a:p>
          <a:p>
            <a:endParaRPr lang="en-AU" dirty="0"/>
          </a:p>
          <a:p>
            <a:pPr marL="285750" indent="-285750">
              <a:buFont typeface="Arial" panose="020B0604020202020204" pitchFamily="34" charset="0"/>
              <a:buChar char="•"/>
            </a:pPr>
            <a:r>
              <a:rPr lang="en-AU" dirty="0"/>
              <a:t>After completing the bingo game, ensure all students have recorded the 9 terms and their class-agreed definitions. </a:t>
            </a:r>
          </a:p>
          <a:p>
            <a:pPr marL="285750" indent="-285750">
              <a:buFont typeface="Arial" panose="020B0604020202020204" pitchFamily="34" charset="0"/>
              <a:buChar char="•"/>
            </a:pPr>
            <a:r>
              <a:rPr lang="en-AU" dirty="0"/>
              <a:t>Direct students to independently look up and add definitions for any remaining terms from the original list that weren't called during bingo. This can be done using dictionaries or approved online resources. </a:t>
            </a:r>
          </a:p>
          <a:p>
            <a:pPr marL="285750" indent="-285750">
              <a:buFont typeface="Arial" panose="020B0604020202020204" pitchFamily="34" charset="0"/>
              <a:buChar char="•"/>
            </a:pPr>
            <a:r>
              <a:rPr lang="en-AU" dirty="0"/>
              <a:t>Emphasise that their glossary is a ‘working document’ that will grow throughout the program. </a:t>
            </a:r>
          </a:p>
          <a:p>
            <a:pPr marL="285750" indent="-285750">
              <a:buFont typeface="Arial" panose="020B0604020202020204" pitchFamily="34" charset="0"/>
              <a:buChar char="•"/>
            </a:pPr>
            <a:r>
              <a:rPr lang="en-AU" dirty="0"/>
              <a:t>End by celebrating students' first step in becoming ‘poetic terms masters’ and preview that they'll be using these terms in upcoming lessons.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50259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PowerPoint supports the work on creating a glossary of poetic terms, manipulating poetry and imaginative writing. It accompanies Phase 1 in the program. </a:t>
            </a:r>
            <a:r>
              <a:rPr lang="en-US" sz="1600" b="0" i="0" u="none" strike="noStrike" dirty="0">
                <a:solidFill>
                  <a:srgbClr val="000000"/>
                </a:solidFill>
                <a:effectLst/>
                <a:latin typeface="Public Sans" panose="020B0604020202020204" charset="0"/>
              </a:rPr>
              <a:t>It should be used in combination with the instructions from the teaching and learning program and the associated activities and resources in the resource booklet.</a:t>
            </a:r>
            <a:r>
              <a:rPr lang="en-US" sz="1600" b="0" i="0" dirty="0">
                <a:solidFill>
                  <a:srgbClr val="000000"/>
                </a:solidFill>
                <a:effectLst/>
                <a:latin typeface="Public Sans" panose="020B0604020202020204" charset="0"/>
              </a:rPr>
              <a:t>​</a:t>
            </a:r>
            <a:endParaRPr lang="en-AU" sz="1600" b="1"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effectLst/>
                <a:latin typeface="Arial" panose="020B0604020202020204" pitchFamily="34" charset="0"/>
                <a:ea typeface="Calibri" panose="020F0502020204030204" pitchFamily="34" charset="0"/>
              </a:rPr>
              <a:t>Teacher note: </a:t>
            </a:r>
            <a:r>
              <a:rPr lang="en-AU" sz="1400" b="0" dirty="0">
                <a:effectLst/>
                <a:latin typeface="Arial" panose="020B0604020202020204" pitchFamily="34" charset="0"/>
                <a:ea typeface="Calibri" panose="020F0502020204030204" pitchFamily="34" charset="0"/>
              </a:rPr>
              <a:t>this section of the PowerPoint is used with </a:t>
            </a:r>
            <a:r>
              <a:rPr lang="en-AU" sz="1600" b="1" dirty="0">
                <a:effectLst/>
                <a:latin typeface="Arial" panose="020B0604020202020204" pitchFamily="34" charset="0"/>
                <a:ea typeface="Calibri" panose="020F0502020204030204" pitchFamily="34" charset="0"/>
              </a:rPr>
              <a:t>Phase 1, sequence 5 – developing an understanding of OULIPO poetry.</a:t>
            </a:r>
            <a:endParaRPr lang="en-AU" sz="16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687666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can be used for teacher reference or to help explain what OULIPO poetry is.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834355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these are the steps for creating OULIPO poetry. Display this slide for students when they create their own work.</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172379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model to students how to identify the nouns in the first stanza of the poem </a:t>
            </a:r>
            <a:r>
              <a:rPr lang="en-AU" sz="1600" dirty="0">
                <a:effectLst/>
                <a:latin typeface="Arial" panose="020B0604020202020204" pitchFamily="34" charset="0"/>
                <a:ea typeface="Calibri" panose="020F0502020204030204" pitchFamily="34" charset="0"/>
              </a:rPr>
              <a:t>Little Bo Beep from </a:t>
            </a:r>
            <a:r>
              <a:rPr lang="en-AU" sz="1600" u="sng" dirty="0">
                <a:solidFill>
                  <a:srgbClr val="002664"/>
                </a:solidFill>
                <a:effectLst/>
                <a:latin typeface="Arial" panose="020B0604020202020204" pitchFamily="34" charset="0"/>
                <a:ea typeface="Calibri" panose="020F0502020204030204" pitchFamily="34" charset="0"/>
                <a:hlinkClick r:id="rId3"/>
              </a:rPr>
              <a:t>The Nursery Rhyme Book</a:t>
            </a:r>
            <a:r>
              <a:rPr lang="en-AU" sz="1600" u="sng" dirty="0">
                <a:solidFill>
                  <a:srgbClr val="002664"/>
                </a:solidFill>
                <a:effectLst/>
                <a:latin typeface="Arial" panose="020B0604020202020204" pitchFamily="34" charset="0"/>
                <a:ea typeface="Calibri" panose="020F0502020204030204" pitchFamily="34" charset="0"/>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u="none" dirty="0">
                <a:solidFill>
                  <a:srgbClr val="002664"/>
                </a:solidFill>
                <a:effectLst/>
                <a:latin typeface="Arial" panose="020B0604020202020204" pitchFamily="34" charset="0"/>
                <a:ea typeface="Calibri" panose="020F0502020204030204" pitchFamily="34" charset="0"/>
              </a:rPr>
              <a:t>This could also be a good opportunity to check understanding of other parts of speech used in the text.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u="none" dirty="0">
                <a:solidFill>
                  <a:srgbClr val="002664"/>
                </a:solidFill>
                <a:effectLst/>
                <a:latin typeface="Arial" panose="020B0604020202020204" pitchFamily="34" charset="0"/>
                <a:ea typeface="Calibri" panose="020F0502020204030204" pitchFamily="34" charset="0"/>
              </a:rPr>
              <a:t>The full modelled example is in </a:t>
            </a:r>
            <a:r>
              <a:rPr lang="en-AU" sz="1600" b="1" u="none" dirty="0">
                <a:solidFill>
                  <a:srgbClr val="002664"/>
                </a:solidFill>
                <a:effectLst/>
                <a:latin typeface="Arial" panose="020B0604020202020204" pitchFamily="34" charset="0"/>
                <a:ea typeface="Calibri" panose="020F0502020204030204" pitchFamily="34" charset="0"/>
              </a:rPr>
              <a:t>Phase 1, resource 5 – model of OULIPO poetry.</a:t>
            </a:r>
            <a:endParaRPr lang="en-AU" b="1" u="none"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523482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sz="1800" b="0" dirty="0">
                <a:effectLst/>
                <a:latin typeface="Arial" panose="020B0604020202020204" pitchFamily="34" charset="0"/>
                <a:ea typeface="Calibri" panose="020F0502020204030204" pitchFamily="34" charset="0"/>
              </a:rPr>
              <a:t>after applying the N +7 formula, the new text is as displayed on the slide.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dirty="0">
                <a:effectLst/>
                <a:latin typeface="Arial" panose="020B0604020202020204" pitchFamily="34" charset="0"/>
                <a:ea typeface="Calibri" panose="020F0502020204030204" pitchFamily="34" charset="0"/>
              </a:rPr>
              <a:t>Explain the meaning of: </a:t>
            </a:r>
            <a:r>
              <a:rPr lang="en-AU" sz="2400" b="1" dirty="0">
                <a:effectLst/>
                <a:latin typeface="Arial" panose="020B0604020202020204" pitchFamily="34" charset="0"/>
                <a:ea typeface="Calibri" panose="020F0502020204030204" pitchFamily="34" charset="0"/>
              </a:rPr>
              <a:t>*Tallow </a:t>
            </a:r>
            <a:r>
              <a:rPr lang="en-AU" sz="2400" dirty="0">
                <a:effectLst/>
                <a:latin typeface="Arial" panose="020B0604020202020204" pitchFamily="34" charset="0"/>
                <a:ea typeface="Calibri" panose="020F0502020204030204" pitchFamily="34" charset="0"/>
              </a:rPr>
              <a:t>– fat from an animal.</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439803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explain to students that it did not quite make sense, so some words have been changed. </a:t>
            </a:r>
            <a:r>
              <a:rPr lang="en-AU" sz="1800" b="0" dirty="0">
                <a:effectLst/>
                <a:latin typeface="Arial" panose="020B0604020202020204" pitchFamily="34" charset="0"/>
                <a:ea typeface="Calibri" panose="020F0502020204030204" pitchFamily="34" charset="0"/>
              </a:rPr>
              <a:t>The changed words are </a:t>
            </a:r>
            <a:r>
              <a:rPr lang="en-AU" sz="1800" b="1" dirty="0">
                <a:effectLst/>
                <a:latin typeface="Arial" panose="020B0604020202020204" pitchFamily="34" charset="0"/>
                <a:ea typeface="Calibri" panose="020F0502020204030204" pitchFamily="34" charset="0"/>
              </a:rPr>
              <a:t>bolded.</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778520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a:t>
            </a:r>
            <a:r>
              <a:rPr lang="en-AU" b="0" dirty="0">
                <a:latin typeface="+mn-lt"/>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learning intentions:  </a:t>
            </a:r>
            <a:r>
              <a:rPr lang="en-AU" dirty="0">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success criteria: </a:t>
            </a:r>
            <a:r>
              <a:rPr lang="en-AU" b="0" dirty="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Collaborative curriculum planning: </a:t>
            </a:r>
            <a:r>
              <a:rPr lang="en-AU" b="0" dirty="0">
                <a:latin typeface="+mn-lt"/>
                <a:cs typeface="Arial"/>
              </a:rPr>
              <a:t>https://educationstandards.nsw.edu.au/wps/portal/nesa/k-10/diversity-in-learning/special-education/collaborative-curriculum-planning</a:t>
            </a:r>
            <a:endParaRPr lang="en-AU" b="0" dirty="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cs typeface="Arial"/>
              </a:rPr>
              <a:t>Teacher note:</a:t>
            </a:r>
            <a:r>
              <a:rPr lang="en-AU" b="1" strike="noStrike" dirty="0">
                <a:latin typeface="+mn-lt"/>
                <a:cs typeface="Arial"/>
              </a:rPr>
              <a:t> </a:t>
            </a:r>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285750" indent="-285750">
              <a:buFont typeface="Arial" panose="020B0604020202020204" pitchFamily="34" charset="0"/>
              <a:buChar char="•"/>
            </a:pPr>
            <a:r>
              <a:rPr lang="en-AU" b="0" strike="noStrike" dirty="0">
                <a:latin typeface="+mn-lt"/>
                <a:cs typeface="Arial"/>
              </a:rPr>
              <a:t>Create a blackout poem</a:t>
            </a:r>
          </a:p>
          <a:p>
            <a:pPr marL="285750" indent="-285750">
              <a:buFont typeface="Arial" panose="020B0604020202020204" pitchFamily="34" charset="0"/>
              <a:buChar char="•"/>
            </a:pPr>
            <a:r>
              <a:rPr lang="en-AU" b="0" strike="noStrike" dirty="0">
                <a:latin typeface="+mn-lt"/>
                <a:cs typeface="Arial"/>
              </a:rPr>
              <a:t>Identify the intended message of poetry</a:t>
            </a:r>
          </a:p>
          <a:p>
            <a:pPr marL="285750" indent="-285750">
              <a:buFont typeface="Arial" panose="020B0604020202020204" pitchFamily="34" charset="0"/>
              <a:buChar char="•"/>
            </a:pPr>
            <a:r>
              <a:rPr lang="en-AU" b="0" strike="noStrike" dirty="0">
                <a:latin typeface="+mn-lt"/>
                <a:cs typeface="Arial"/>
              </a:rPr>
              <a:t>Develop a glossary of poetic terms</a:t>
            </a:r>
          </a:p>
          <a:p>
            <a:pPr marL="285750" indent="-285750">
              <a:buFont typeface="Arial" panose="020B0604020202020204" pitchFamily="34" charset="0"/>
              <a:buChar char="•"/>
            </a:pPr>
            <a:r>
              <a:rPr lang="en-AU" b="0" strike="noStrike" dirty="0">
                <a:latin typeface="+mn-lt"/>
                <a:cs typeface="Arial"/>
              </a:rPr>
              <a:t>Manipulate language to transform a poem</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latin typeface="+mn-lt"/>
              <a:cs typeface="Arial"/>
            </a:endParaRPr>
          </a:p>
          <a:p>
            <a:pPr marL="171450" indent="-171450">
              <a:buFont typeface="Arial"/>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latin typeface="+mn-lt"/>
              </a:rPr>
              <a:t>LISC is referred to regularly to check for understanding, provide feedback or as a self-assessment tool (Wiliam and Leahy 2015). </a:t>
            </a:r>
          </a:p>
          <a:p>
            <a:pPr marL="171450" indent="-171450">
              <a:buFont typeface="Arial"/>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dirty="0">
                <a:latin typeface="+mn-lt"/>
              </a:rPr>
              <a:t>Sharing learning intentions and success criteria: </a:t>
            </a:r>
            <a:r>
              <a:rPr lang="en-AU" b="0" dirty="0">
                <a:latin typeface="+mn-lt"/>
              </a:rPr>
              <a:t>https://education.nsw.gov.au/content/dam/main-education/documents/teaching-and-learning/curriculum/explicit-teaching/explicit-teaching-technique-guide-lisc-sharing.pdf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https://education.nsw.gov.au/content/dam/main-education/documents/teaching-and-learning/curriculum/explicit-teaching/explicit-teaching-technique-guide-lisc-planning.pdf</a:t>
            </a:r>
          </a:p>
          <a:p>
            <a:pPr>
              <a:defRPr/>
            </a:pPr>
            <a:endParaRPr lang="en-AU" dirty="0">
              <a:latin typeface="Public San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7473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600" b="1" dirty="0">
                <a:effectLst/>
                <a:latin typeface="Arial" panose="020B0604020202020204" pitchFamily="34" charset="0"/>
                <a:ea typeface="Calibri" panose="020F0502020204030204" pitchFamily="34" charset="0"/>
              </a:rPr>
              <a:t>Teacher note: </a:t>
            </a:r>
            <a:r>
              <a:rPr lang="en-AU" sz="1600" b="0" dirty="0">
                <a:effectLst/>
                <a:latin typeface="Arial" panose="020B0604020202020204" pitchFamily="34" charset="0"/>
                <a:ea typeface="Calibri" panose="020F0502020204030204" pitchFamily="34" charset="0"/>
              </a:rPr>
              <a:t>this section of the PowerPoint is used with </a:t>
            </a:r>
            <a:r>
              <a:rPr lang="en-AU" sz="1800" b="1" dirty="0">
                <a:effectLst/>
                <a:latin typeface="Arial" panose="020B0604020202020204" pitchFamily="34" charset="0"/>
                <a:ea typeface="Calibri" panose="020F0502020204030204" pitchFamily="34" charset="0"/>
              </a:rPr>
              <a:t>Phase 1, sequence 3 – experimenting with poetry (blackout poetry).</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07433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n-AU" sz="1600" b="1" i="0" dirty="0">
                <a:solidFill>
                  <a:srgbClr val="000000"/>
                </a:solidFill>
                <a:effectLst/>
                <a:latin typeface="Arial" panose="020B0604020202020204" pitchFamily="34" charset="0"/>
              </a:rPr>
              <a:t>Teacher note: </a:t>
            </a:r>
            <a:r>
              <a:rPr lang="en-AU" sz="1600" b="0" i="0" dirty="0">
                <a:solidFill>
                  <a:srgbClr val="000000"/>
                </a:solidFill>
                <a:effectLst/>
                <a:latin typeface="Arial" panose="020B0604020202020204" pitchFamily="34" charset="0"/>
              </a:rPr>
              <a:t>support students to complete the activity outlined below.</a:t>
            </a:r>
          </a:p>
          <a:p>
            <a:pPr marL="0" indent="0" algn="l" rtl="0" fontAlgn="base">
              <a:buFont typeface="Arial" panose="020B0604020202020204" pitchFamily="34" charset="0"/>
              <a:buNone/>
            </a:pPr>
            <a:endParaRPr lang="en-AU" sz="1600" b="1" i="0" dirty="0">
              <a:solidFill>
                <a:srgbClr val="000000"/>
              </a:solidFill>
              <a:effectLst/>
              <a:latin typeface="Arial" panose="020B0604020202020204" pitchFamily="34" charset="0"/>
            </a:endParaRPr>
          </a:p>
          <a:p>
            <a:pPr marL="0" indent="0" algn="l" rtl="0" fontAlgn="base">
              <a:buFont typeface="Arial" panose="020B0604020202020204" pitchFamily="34" charset="0"/>
              <a:buNone/>
            </a:pPr>
            <a:r>
              <a:rPr lang="en-AU" sz="1600" b="1" i="0" dirty="0">
                <a:solidFill>
                  <a:srgbClr val="000000"/>
                </a:solidFill>
                <a:effectLst/>
                <a:latin typeface="Arial" panose="020B0604020202020204" pitchFamily="34" charset="0"/>
              </a:rPr>
              <a:t>Activity:</a:t>
            </a:r>
            <a:endParaRPr lang="en-AU" sz="16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endParaRPr lang="en-AU" sz="16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AU" sz="1600" b="0" i="0" dirty="0">
                <a:solidFill>
                  <a:srgbClr val="000000"/>
                </a:solidFill>
                <a:effectLst/>
                <a:latin typeface="Arial" panose="020B0604020202020204" pitchFamily="34" charset="0"/>
              </a:rPr>
              <a:t>Blackout poetry is an artistic form of poetry that uses an existing text to create a poem. </a:t>
            </a:r>
          </a:p>
          <a:p>
            <a:pPr marL="285750" indent="-285750" algn="l" rtl="0" fontAlgn="base">
              <a:buFont typeface="Arial" panose="020B0604020202020204" pitchFamily="34" charset="0"/>
              <a:buChar char="•"/>
            </a:pPr>
            <a:r>
              <a:rPr lang="en-AU" dirty="0"/>
              <a:t>Begin by showing students examples of blackout poetry in the image. </a:t>
            </a:r>
          </a:p>
          <a:p>
            <a:pPr marL="285750" indent="-285750" algn="l" rtl="0" fontAlgn="base">
              <a:buFont typeface="Arial" panose="020B0604020202020204" pitchFamily="34" charset="0"/>
              <a:buChar char="•"/>
            </a:pPr>
            <a:r>
              <a:rPr lang="en-AU" dirty="0"/>
              <a:t>Point out how some are decorative (the flower version) while others are stark (the scribbled version). </a:t>
            </a:r>
          </a:p>
          <a:p>
            <a:pPr marL="285750" indent="-285750" algn="l" rtl="0" fontAlgn="base">
              <a:buFont typeface="Arial" panose="020B0604020202020204" pitchFamily="34" charset="0"/>
              <a:buChar char="•"/>
            </a:pPr>
            <a:r>
              <a:rPr lang="en-AU" dirty="0"/>
              <a:t>Explain that blackout poetry transforms existing text into both visual art and poetry. </a:t>
            </a:r>
          </a:p>
          <a:p>
            <a:pPr marL="285750" indent="-285750" algn="l" rtl="0" fontAlgn="base">
              <a:buFont typeface="Arial" panose="020B0604020202020204" pitchFamily="34" charset="0"/>
              <a:buChar char="•"/>
            </a:pPr>
            <a:r>
              <a:rPr lang="en-AU" dirty="0"/>
              <a:t>Mention that students will create their own artistic interpretations after they understand the concept. </a:t>
            </a:r>
          </a:p>
          <a:p>
            <a:pPr marL="285750" indent="-285750" algn="l" rtl="0" fontAlgn="base">
              <a:buFont typeface="Arial" panose="020B0604020202020204" pitchFamily="34" charset="0"/>
              <a:buChar char="•"/>
            </a:pPr>
            <a:r>
              <a:rPr lang="en-AU" dirty="0"/>
              <a:t>Allow 2-3 minutes for students to observe and share what they notice about the different styles shown.</a:t>
            </a:r>
          </a:p>
          <a:p>
            <a:pPr marL="285750" indent="-285750" algn="l" rtl="0" fontAlgn="base">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View </a:t>
            </a:r>
            <a:r>
              <a:rPr lang="en-AU" sz="1800" u="sng" dirty="0">
                <a:solidFill>
                  <a:srgbClr val="2F5496"/>
                </a:solidFill>
                <a:effectLst/>
                <a:latin typeface="Arial" panose="020B0604020202020204" pitchFamily="34" charset="0"/>
                <a:ea typeface="Calibri" panose="020F0502020204030204" pitchFamily="34" charset="0"/>
                <a:hlinkClick r:id="rId3"/>
              </a:rPr>
              <a:t>Blackout Poetry | Art and Literacy Activity (7:48)</a:t>
            </a:r>
            <a:r>
              <a:rPr lang="en-AU" sz="1800" dirty="0">
                <a:effectLst/>
                <a:latin typeface="Arial" panose="020B0604020202020204" pitchFamily="34" charset="0"/>
                <a:ea typeface="Calibri" panose="020F0502020204030204" pitchFamily="34" charset="0"/>
              </a:rPr>
              <a:t> to further develop an understanding of blackout poetry.</a:t>
            </a:r>
          </a:p>
          <a:p>
            <a:pPr algn="l" rtl="0" fontAlgn="base"/>
            <a:endParaRPr lang="en-AU" b="0" i="0" dirty="0">
              <a:solidFill>
                <a:srgbClr val="000000"/>
              </a:solidFill>
              <a:effectLst/>
              <a:latin typeface="Segoe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13876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mj-lt"/>
              <a:buNone/>
              <a:tabLst/>
              <a:defRPr/>
            </a:pPr>
            <a:r>
              <a:rPr kumimoji="0" lang="en-AU" sz="1600" b="1" i="0" u="none" strike="noStrike" kern="1200" cap="none" spc="0" normalizeH="0" baseline="0" noProof="0" dirty="0">
                <a:ln>
                  <a:noFill/>
                </a:ln>
                <a:solidFill>
                  <a:srgbClr val="00ACC2"/>
                </a:solidFill>
                <a:effectLst/>
                <a:uLnTx/>
                <a:uFillTx/>
                <a:latin typeface="Arial" panose="020B0604020202020204" pitchFamily="34" charset="0"/>
                <a:ea typeface="+mn-ea"/>
                <a:cs typeface="Arial" panose="020B0604020202020204" pitchFamily="34" charset="0"/>
              </a:rPr>
              <a:t>Teacher note: </a:t>
            </a:r>
            <a:r>
              <a:rPr lang="en-AU" dirty="0">
                <a:latin typeface="Arial" panose="020B0604020202020204" pitchFamily="34" charset="0"/>
                <a:cs typeface="Arial" panose="020B0604020202020204" pitchFamily="34" charset="0"/>
              </a:rPr>
              <a:t>this slide employs the explicit teaching strategies of:</a:t>
            </a:r>
            <a:endParaRPr lang="en-AU" dirty="0"/>
          </a:p>
          <a:p>
            <a:pPr marL="285750" indent="-285750">
              <a:buFont typeface="Arial" panose="020B0604020202020204" pitchFamily="34" charset="0"/>
              <a:buChar char="•"/>
            </a:pPr>
            <a:r>
              <a:rPr lang="en-AU" dirty="0"/>
              <a:t>Gradual release of responsibility</a:t>
            </a:r>
          </a:p>
          <a:p>
            <a:endParaRPr lang="en-AU" b="1" dirty="0"/>
          </a:p>
          <a:p>
            <a:r>
              <a:rPr lang="en-AU" b="1" dirty="0"/>
              <a:t>Activity</a:t>
            </a:r>
            <a:r>
              <a:rPr lang="en-AU" dirty="0"/>
              <a:t>: </a:t>
            </a:r>
          </a:p>
          <a:p>
            <a:endParaRPr lang="en-AU" dirty="0"/>
          </a:p>
          <a:p>
            <a:pPr marL="285750" indent="-285750">
              <a:buFont typeface="Arial" panose="020B0604020202020204" pitchFamily="34" charset="0"/>
              <a:buChar char="•"/>
            </a:pPr>
            <a:r>
              <a:rPr lang="en-AU" dirty="0"/>
              <a:t>Use this slide to demonstrate how blackout poetry works through the Alice in Wonderland example. </a:t>
            </a:r>
          </a:p>
          <a:p>
            <a:pPr marL="285750" indent="-285750">
              <a:buFont typeface="Arial" panose="020B0604020202020204" pitchFamily="34" charset="0"/>
              <a:buChar char="•"/>
            </a:pPr>
            <a:r>
              <a:rPr lang="en-AU" dirty="0"/>
              <a:t>Point out how specific words were chosen to create a new meaning around identity. </a:t>
            </a:r>
          </a:p>
          <a:p>
            <a:pPr marL="285750" indent="-285750">
              <a:buFont typeface="Arial" panose="020B0604020202020204" pitchFamily="34" charset="0"/>
              <a:buChar char="•"/>
            </a:pPr>
            <a:r>
              <a:rPr lang="en-AU" dirty="0"/>
              <a:t>Walk through the visible words: "Who are you? hardly know just at present, I think I have changed, I can't explain, I'm not myself." </a:t>
            </a:r>
          </a:p>
          <a:p>
            <a:pPr marL="285750" indent="-285750">
              <a:buFont typeface="Arial" panose="020B0604020202020204" pitchFamily="34" charset="0"/>
              <a:buChar char="•"/>
            </a:pPr>
            <a:r>
              <a:rPr lang="en-AU" dirty="0"/>
              <a:t>Discuss how these selected words create a new meaning different from the original text. This modelling is important before students attempt their own.</a:t>
            </a:r>
          </a:p>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03373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mj-lt"/>
              <a:buNone/>
              <a:tabLst/>
              <a:defRPr/>
            </a:pPr>
            <a:r>
              <a:rPr kumimoji="0" lang="en-AU" sz="1600" b="1" i="0" u="none" strike="noStrike" kern="1200" cap="none" spc="0" normalizeH="0" baseline="0" noProof="0" dirty="0">
                <a:ln>
                  <a:noFill/>
                </a:ln>
                <a:solidFill>
                  <a:srgbClr val="00ACC2"/>
                </a:solidFill>
                <a:effectLst/>
                <a:uLnTx/>
                <a:uFillTx/>
                <a:latin typeface="Arial" panose="020B0604020202020204" pitchFamily="34" charset="0"/>
                <a:ea typeface="+mn-ea"/>
                <a:cs typeface="Arial" panose="020B0604020202020204" pitchFamily="34" charset="0"/>
              </a:rPr>
              <a:t>Teacher note: </a:t>
            </a:r>
            <a:r>
              <a:rPr lang="en-AU" dirty="0">
                <a:latin typeface="Arial" panose="020B0604020202020204" pitchFamily="34" charset="0"/>
                <a:cs typeface="Arial" panose="020B0604020202020204" pitchFamily="34" charset="0"/>
              </a:rPr>
              <a:t>this slide employs the explicit teaching strategies of:</a:t>
            </a:r>
            <a:endParaRPr lang="en-AU" dirty="0">
              <a:hlinkClick r:id="rId3"/>
            </a:endParaRPr>
          </a:p>
          <a:p>
            <a:pPr marL="285750" indent="-285750">
              <a:buFont typeface="Arial" panose="020B0604020202020204" pitchFamily="34" charset="0"/>
              <a:buChar char="•"/>
            </a:pPr>
            <a:r>
              <a:rPr lang="en-AU" dirty="0">
                <a:hlinkClick r:id="rId3"/>
              </a:rPr>
              <a:t>Chunking and sequencing learning</a:t>
            </a:r>
            <a:endParaRPr lang="en-AU" dirty="0"/>
          </a:p>
          <a:p>
            <a:pPr marL="285750" indent="-285750">
              <a:buFont typeface="Arial" panose="020B0604020202020204" pitchFamily="34" charset="0"/>
              <a:buChar char="•"/>
            </a:pPr>
            <a:r>
              <a:rPr lang="en-AU" dirty="0">
                <a:hlinkClick r:id="rId4"/>
              </a:rPr>
              <a:t>Gradual release of responsibility</a:t>
            </a:r>
            <a:endParaRPr lang="en-AU" dirty="0"/>
          </a:p>
          <a:p>
            <a:endParaRPr lang="en-AU" b="1" dirty="0"/>
          </a:p>
          <a:p>
            <a:r>
              <a:rPr lang="en-AU" b="1" dirty="0"/>
              <a:t>Activity</a:t>
            </a:r>
            <a:r>
              <a:rPr lang="en-AU" dirty="0"/>
              <a:t>: </a:t>
            </a:r>
          </a:p>
          <a:p>
            <a:endParaRPr lang="en-AU" dirty="0"/>
          </a:p>
          <a:p>
            <a:pPr marL="285750" indent="-285750">
              <a:buFont typeface="Arial" panose="020B0604020202020204" pitchFamily="34" charset="0"/>
              <a:buChar char="•"/>
            </a:pPr>
            <a:r>
              <a:rPr lang="en-AU" dirty="0"/>
              <a:t>Lead a whole-class collaborative activity using the provided Alice text. This activity can work well by having students co-create a ‘live’ blackout poem using whiteboard marks and the slide projected on a whiteboard</a:t>
            </a:r>
          </a:p>
          <a:p>
            <a:pPr marL="285750" indent="-285750">
              <a:buFont typeface="Arial" panose="020B0604020202020204" pitchFamily="34" charset="0"/>
              <a:buChar char="•"/>
            </a:pPr>
            <a:r>
              <a:rPr lang="en-AU" dirty="0"/>
              <a:t>First, have students read the passage silently. </a:t>
            </a:r>
          </a:p>
          <a:p>
            <a:pPr marL="285750" indent="-285750">
              <a:buFont typeface="Arial" panose="020B0604020202020204" pitchFamily="34" charset="0"/>
              <a:buChar char="•"/>
            </a:pPr>
            <a:r>
              <a:rPr lang="en-AU" dirty="0"/>
              <a:t>Then guide them through word selection around the themes of 'identity' or 'growing up’. </a:t>
            </a:r>
          </a:p>
          <a:p>
            <a:endParaRPr lang="en-AU" dirty="0"/>
          </a:p>
          <a:p>
            <a:r>
              <a:rPr lang="en-AU" dirty="0"/>
              <a:t>Consider using these steps:</a:t>
            </a:r>
          </a:p>
          <a:p>
            <a:endParaRPr lang="en-AU" dirty="0"/>
          </a:p>
          <a:p>
            <a:pPr marL="285750" indent="-285750">
              <a:buFont typeface="Arial" panose="020B0604020202020204" pitchFamily="34" charset="0"/>
              <a:buChar char="•"/>
            </a:pPr>
            <a:r>
              <a:rPr lang="en-AU" dirty="0"/>
              <a:t>Ask students to suggest words that stand out to them</a:t>
            </a:r>
          </a:p>
          <a:p>
            <a:pPr marL="285750" indent="-285750">
              <a:buFont typeface="Arial" panose="020B0604020202020204" pitchFamily="34" charset="0"/>
              <a:buChar char="•"/>
            </a:pPr>
            <a:r>
              <a:rPr lang="en-AU" dirty="0"/>
              <a:t>Circle potential words first</a:t>
            </a:r>
          </a:p>
          <a:p>
            <a:pPr marL="285750" indent="-285750">
              <a:buFont typeface="Arial" panose="020B0604020202020204" pitchFamily="34" charset="0"/>
              <a:buChar char="•"/>
            </a:pPr>
            <a:r>
              <a:rPr lang="en-AU" dirty="0"/>
              <a:t>Discuss as a class which words create the strongest message</a:t>
            </a:r>
          </a:p>
          <a:p>
            <a:pPr marL="285750" indent="-285750">
              <a:buFont typeface="Arial" panose="020B0604020202020204" pitchFamily="34" charset="0"/>
              <a:buChar char="•"/>
            </a:pPr>
            <a:r>
              <a:rPr lang="en-AU" dirty="0"/>
              <a:t>Demonstrate how to black out other text or have a student demonstrate</a:t>
            </a:r>
          </a:p>
          <a:p>
            <a:pPr marL="285750" indent="-285750">
              <a:buFont typeface="Arial" panose="020B0604020202020204" pitchFamily="34" charset="0"/>
              <a:buChar char="•"/>
            </a:pPr>
            <a:r>
              <a:rPr lang="en-AU" dirty="0"/>
              <a:t>Consider artistic elements that could enhance the meaning</a:t>
            </a:r>
          </a:p>
          <a:p>
            <a:pPr marL="285750" indent="-285750">
              <a:buFont typeface="Arial" panose="020B0604020202020204" pitchFamily="34" charset="0"/>
              <a:buChar char="•"/>
            </a:pPr>
            <a:endParaRPr lang="en-AU" dirty="0"/>
          </a:p>
          <a:p>
            <a:pPr marL="0" indent="0">
              <a:buFont typeface="Arial" panose="020B0604020202020204" pitchFamily="34" charset="0"/>
              <a:buNone/>
            </a:pPr>
            <a:endParaRPr lang="en-AU" dirty="0"/>
          </a:p>
          <a:p>
            <a:pPr>
              <a:buFont typeface="+mj-lt"/>
              <a:buAutoNum type="arabicPeriod"/>
            </a:pPr>
            <a:endParaRPr lang="en-AU" dirty="0"/>
          </a:p>
          <a:p>
            <a:pPr>
              <a:buFont typeface="+mj-lt"/>
              <a:buNone/>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349104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obj">
  <p:cSld name="Two Conten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1640720" y="489273"/>
            <a:ext cx="1874620" cy="983673"/>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451" b="0" i="0">
                <a:solidFill>
                  <a:srgbClr val="2A2E3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noAutofit/>
          </a:bodyPr>
          <a:lstStyle>
            <a:lvl1pPr marL="717164" lvl="0" indent="-358582" algn="l">
              <a:spcBef>
                <a:spcPts val="0"/>
              </a:spcBef>
              <a:spcAft>
                <a:spcPts val="0"/>
              </a:spcAft>
              <a:buSzPts val="1400"/>
              <a:buNone/>
              <a:defRPr/>
            </a:lvl1pPr>
            <a:lvl2pPr marL="1434328" lvl="1" indent="-358582" algn="l">
              <a:spcBef>
                <a:spcPts val="0"/>
              </a:spcBef>
              <a:spcAft>
                <a:spcPts val="0"/>
              </a:spcAft>
              <a:buSzPts val="1400"/>
              <a:buNone/>
              <a:defRPr/>
            </a:lvl2pPr>
            <a:lvl3pPr marL="2151492" lvl="2" indent="-358582" algn="l">
              <a:spcBef>
                <a:spcPts val="0"/>
              </a:spcBef>
              <a:spcAft>
                <a:spcPts val="0"/>
              </a:spcAft>
              <a:buSzPts val="1400"/>
              <a:buNone/>
              <a:defRPr/>
            </a:lvl3pPr>
            <a:lvl4pPr marL="2868656" lvl="3" indent="-358582" algn="l">
              <a:spcBef>
                <a:spcPts val="0"/>
              </a:spcBef>
              <a:spcAft>
                <a:spcPts val="0"/>
              </a:spcAft>
              <a:buSzPts val="1400"/>
              <a:buNone/>
              <a:defRPr/>
            </a:lvl4pPr>
            <a:lvl5pPr marL="3585820" lvl="4" indent="-358582" algn="l">
              <a:spcBef>
                <a:spcPts val="0"/>
              </a:spcBef>
              <a:spcAft>
                <a:spcPts val="0"/>
              </a:spcAft>
              <a:buSzPts val="1400"/>
              <a:buNone/>
              <a:defRPr/>
            </a:lvl5pPr>
            <a:lvl6pPr marL="4302984" lvl="5" indent="-358582" algn="l">
              <a:spcBef>
                <a:spcPts val="0"/>
              </a:spcBef>
              <a:spcAft>
                <a:spcPts val="0"/>
              </a:spcAft>
              <a:buSzPts val="1400"/>
              <a:buNone/>
              <a:defRPr/>
            </a:lvl6pPr>
            <a:lvl7pPr marL="5020147" lvl="6" indent="-358582" algn="l">
              <a:spcBef>
                <a:spcPts val="0"/>
              </a:spcBef>
              <a:spcAft>
                <a:spcPts val="0"/>
              </a:spcAft>
              <a:buSzPts val="1400"/>
              <a:buNone/>
              <a:defRPr/>
            </a:lvl7pPr>
            <a:lvl8pPr marL="5737311" lvl="7" indent="-358582" algn="l">
              <a:spcBef>
                <a:spcPts val="0"/>
              </a:spcBef>
              <a:spcAft>
                <a:spcPts val="0"/>
              </a:spcAft>
              <a:buSzPts val="1400"/>
              <a:buNone/>
              <a:defRPr/>
            </a:lvl8pPr>
            <a:lvl9pPr marL="6454475" lvl="8" indent="-358582" algn="l">
              <a:spcBef>
                <a:spcPts val="0"/>
              </a:spcBef>
              <a:spcAft>
                <a:spcPts val="0"/>
              </a:spcAft>
              <a:buSzPts val="1400"/>
              <a:buNone/>
              <a:defRPr/>
            </a:lvl9pPr>
          </a:lstStyle>
          <a:p>
            <a:endParaRPr/>
          </a:p>
        </p:txBody>
      </p:sp>
      <p:sp>
        <p:nvSpPr>
          <p:cNvPr id="20" name="Google Shape;20;p2"/>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noAutofit/>
          </a:bodyPr>
          <a:lstStyle>
            <a:lvl1pPr marL="717164" lvl="0" indent="-358582" algn="l">
              <a:spcBef>
                <a:spcPts val="0"/>
              </a:spcBef>
              <a:spcAft>
                <a:spcPts val="0"/>
              </a:spcAft>
              <a:buSzPts val="1400"/>
              <a:buNone/>
              <a:defRPr/>
            </a:lvl1pPr>
            <a:lvl2pPr marL="1434328" lvl="1" indent="-358582" algn="l">
              <a:spcBef>
                <a:spcPts val="0"/>
              </a:spcBef>
              <a:spcAft>
                <a:spcPts val="0"/>
              </a:spcAft>
              <a:buSzPts val="1400"/>
              <a:buNone/>
              <a:defRPr/>
            </a:lvl2pPr>
            <a:lvl3pPr marL="2151492" lvl="2" indent="-358582" algn="l">
              <a:spcBef>
                <a:spcPts val="0"/>
              </a:spcBef>
              <a:spcAft>
                <a:spcPts val="0"/>
              </a:spcAft>
              <a:buSzPts val="1400"/>
              <a:buNone/>
              <a:defRPr/>
            </a:lvl3pPr>
            <a:lvl4pPr marL="2868656" lvl="3" indent="-358582" algn="l">
              <a:spcBef>
                <a:spcPts val="0"/>
              </a:spcBef>
              <a:spcAft>
                <a:spcPts val="0"/>
              </a:spcAft>
              <a:buSzPts val="1400"/>
              <a:buNone/>
              <a:defRPr/>
            </a:lvl4pPr>
            <a:lvl5pPr marL="3585820" lvl="4" indent="-358582" algn="l">
              <a:spcBef>
                <a:spcPts val="0"/>
              </a:spcBef>
              <a:spcAft>
                <a:spcPts val="0"/>
              </a:spcAft>
              <a:buSzPts val="1400"/>
              <a:buNone/>
              <a:defRPr/>
            </a:lvl5pPr>
            <a:lvl6pPr marL="4302984" lvl="5" indent="-358582" algn="l">
              <a:spcBef>
                <a:spcPts val="0"/>
              </a:spcBef>
              <a:spcAft>
                <a:spcPts val="0"/>
              </a:spcAft>
              <a:buSzPts val="1400"/>
              <a:buNone/>
              <a:defRPr/>
            </a:lvl6pPr>
            <a:lvl7pPr marL="5020147" lvl="6" indent="-358582" algn="l">
              <a:spcBef>
                <a:spcPts val="0"/>
              </a:spcBef>
              <a:spcAft>
                <a:spcPts val="0"/>
              </a:spcAft>
              <a:buSzPts val="1400"/>
              <a:buNone/>
              <a:defRPr/>
            </a:lvl7pPr>
            <a:lvl8pPr marL="5737311" lvl="7" indent="-358582" algn="l">
              <a:spcBef>
                <a:spcPts val="0"/>
              </a:spcBef>
              <a:spcAft>
                <a:spcPts val="0"/>
              </a:spcAft>
              <a:buSzPts val="1400"/>
              <a:buNone/>
              <a:defRPr/>
            </a:lvl8pPr>
            <a:lvl9pPr marL="6454475" lvl="8" indent="-358582"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AU" smtClean="0"/>
              <a:pPr/>
              <a:t>‹#›</a:t>
            </a:fld>
            <a:endParaRPr lang="en-AU" sz="2823">
              <a:latin typeface="Calibri"/>
              <a:ea typeface="Calibri"/>
              <a:cs typeface="Calibri"/>
              <a:sym typeface="Calibri"/>
            </a:endParaRPr>
          </a:p>
        </p:txBody>
      </p:sp>
    </p:spTree>
    <p:extLst>
      <p:ext uri="{BB962C8B-B14F-4D97-AF65-F5344CB8AC3E}">
        <p14:creationId xmlns:p14="http://schemas.microsoft.com/office/powerpoint/2010/main" val="101224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42484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763" r:id="rId11"/>
    <p:sldLayoutId id="214748376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photos/person-using-macbook-pro-npxXWgQ33ZQ" TargetMode="External"/><Relationship Id="rId4" Type="http://schemas.openxmlformats.org/officeDocument/2006/relationships/hyperlink" Target="https://unsplash.com/@glenncarstenspeter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gutenberg.org/files/26197/26197-h/26197-h.ht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gutenberg.org/files/26197/26197-h/26197-h.ht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gutenberg.org/files/26197/26197-h/26197-h.ht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gutenberg.org/files/26197/26197-h/26197-h.htm"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12" Type="http://schemas.openxmlformats.org/officeDocument/2006/relationships/hyperlink" Target="https://www.ascd.org/el/articles/the-right-questions-the-right-way"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www.edresearch.edu.au/guides-resources/practice-guides/explain-learning-objectives" TargetMode="External"/><Relationship Id="rId11" Type="http://schemas.openxmlformats.org/officeDocument/2006/relationships/hyperlink" Target="https://education.nsw.gov.au/about-us/education-data-and-research/cese/publications/research-reports/what-works-best-2020-update/explicit-teaching-driving-learning-and-engagement"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teaching-and-learning/curriculum/explicit-teaching/explicit-teaching-strategies"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app.education.nsw.gov.au/digital-learning-selector/LearningActivity/Browser?cache_id=f77b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vOPfyE0Ei8U?feature=oembed"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'Knowing the rules to break the rules' - Year  8, Term 1. </a:t>
            </a:r>
            <a:endParaRPr lang="en-AU" sz="1800" b="1"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cs typeface="Arial"/>
              </a:rPr>
              <a:t>Classroom teachers are encouraged to add and adapt slides as required to meet the needs of their students.</a:t>
            </a:r>
          </a:p>
          <a:p>
            <a:pPr marL="342900" indent="-342900">
              <a:lnSpc>
                <a:spcPct val="150000"/>
              </a:lnSpc>
              <a:buFont typeface="Arial"/>
              <a:buChar char="•"/>
            </a:pPr>
            <a:r>
              <a:rPr lang="en-AU" sz="1800" dirty="0">
                <a:solidFill>
                  <a:srgbClr val="22272B"/>
                </a:solidFill>
                <a:latin typeface="+mn-lt"/>
                <a:cs typeface="Arial"/>
              </a:rPr>
              <a:t>Save a copy of the file to make changes to the slide deck. Go to </a:t>
            </a:r>
            <a:r>
              <a:rPr lang="en-AU" sz="1800" b="1" dirty="0">
                <a:solidFill>
                  <a:srgbClr val="22272B"/>
                </a:solidFill>
                <a:latin typeface="+mn-lt"/>
                <a:cs typeface="Arial"/>
              </a:rPr>
              <a:t>File &gt; Download a Copy</a:t>
            </a:r>
            <a:r>
              <a:rPr lang="en-AU" sz="1800" dirty="0">
                <a:solidFill>
                  <a:srgbClr val="22272B"/>
                </a:solidFill>
                <a:latin typeface="+mn-lt"/>
                <a:cs typeface="Arial"/>
              </a:rPr>
              <a:t> (this downloads a copy to the computer to edit in the PowerPoint app).</a:t>
            </a:r>
          </a:p>
          <a:p>
            <a:pPr marL="342900" indent="-342900">
              <a:lnSpc>
                <a:spcPct val="150000"/>
              </a:lnSpc>
              <a:buFont typeface="Arial"/>
              <a:buChar char="•"/>
            </a:pPr>
            <a:r>
              <a:rPr lang="en-AU" sz="1800" dirty="0">
                <a:solidFill>
                  <a:srgbClr val="22272B"/>
                </a:solidFill>
                <a:latin typeface="+mn-lt"/>
                <a:cs typeface="Arial"/>
              </a:rPr>
              <a:t>To convert the PowerPoint to Google Slides:</a:t>
            </a:r>
          </a:p>
          <a:p>
            <a:pPr marL="913765" lvl="1" indent="-457200">
              <a:lnSpc>
                <a:spcPct val="150000"/>
              </a:lnSpc>
              <a:buFont typeface="+mj-lt"/>
              <a:buAutoNum type="arabicPeriod"/>
            </a:pPr>
            <a:r>
              <a:rPr lang="en-AU" dirty="0">
                <a:solidFill>
                  <a:srgbClr val="22272B"/>
                </a:solidFill>
                <a:latin typeface="+mn-lt"/>
                <a:cs typeface="Arial"/>
              </a:rPr>
              <a:t>Upload the file into Google Drive and open it.</a:t>
            </a:r>
          </a:p>
          <a:p>
            <a:pPr marL="913765" lvl="1" indent="-457200">
              <a:lnSpc>
                <a:spcPct val="150000"/>
              </a:lnSpc>
              <a:buFont typeface="+mj-lt"/>
              <a:buAutoNum type="arabicPeriod"/>
            </a:pPr>
            <a:r>
              <a:rPr lang="en-AU" dirty="0">
                <a:solidFill>
                  <a:srgbClr val="22272B"/>
                </a:solidFill>
                <a:latin typeface="+mn-lt"/>
                <a:cs typeface="Arial"/>
              </a:rPr>
              <a:t>Go to </a:t>
            </a:r>
            <a:r>
              <a:rPr lang="en-AU" b="1" dirty="0">
                <a:solidFill>
                  <a:srgbClr val="22272B"/>
                </a:solidFill>
                <a:latin typeface="+mn-lt"/>
                <a:cs typeface="Arial"/>
              </a:rPr>
              <a:t>File &gt; Save as Google Slides.</a:t>
            </a:r>
          </a:p>
          <a:p>
            <a:pPr marL="456565" lvl="1">
              <a:lnSpc>
                <a:spcPct val="150000"/>
              </a:lnSpc>
            </a:pPr>
            <a:r>
              <a:rPr lang="en-AU" dirty="0">
                <a:solidFill>
                  <a:srgbClr val="22272B"/>
                </a:solidFill>
                <a:latin typeface="+mn-lt"/>
                <a:cs typeface="Aria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D4A21-AC5B-CB2A-6988-184D36D9C7B7}"/>
              </a:ext>
            </a:extLst>
          </p:cNvPr>
          <p:cNvSpPr>
            <a:spLocks noGrp="1"/>
          </p:cNvSpPr>
          <p:nvPr>
            <p:ph type="title"/>
          </p:nvPr>
        </p:nvSpPr>
        <p:spPr/>
        <p:txBody>
          <a:bodyPr/>
          <a:lstStyle/>
          <a:p>
            <a:r>
              <a:rPr lang="en-AU" dirty="0"/>
              <a:t>Creating your own blackout poem</a:t>
            </a:r>
          </a:p>
        </p:txBody>
      </p:sp>
      <p:sp>
        <p:nvSpPr>
          <p:cNvPr id="4" name="Text Placeholder 3">
            <a:extLst>
              <a:ext uri="{FF2B5EF4-FFF2-40B4-BE49-F238E27FC236}">
                <a16:creationId xmlns:a16="http://schemas.microsoft.com/office/drawing/2014/main" id="{9FB8A804-7877-5EAA-16BD-314676AE57F0}"/>
              </a:ext>
            </a:extLst>
          </p:cNvPr>
          <p:cNvSpPr>
            <a:spLocks noGrp="1"/>
          </p:cNvSpPr>
          <p:nvPr>
            <p:ph type="body" sz="quarter" idx="18"/>
          </p:nvPr>
        </p:nvSpPr>
        <p:spPr/>
        <p:txBody>
          <a:bodyPr/>
          <a:lstStyle/>
          <a:p>
            <a:r>
              <a:rPr lang="en-AU" dirty="0"/>
              <a:t>What steps do I take to create my own artistic piece of poetry?</a:t>
            </a:r>
          </a:p>
        </p:txBody>
      </p:sp>
      <p:sp>
        <p:nvSpPr>
          <p:cNvPr id="7" name="Picture Placeholder 9">
            <a:extLst>
              <a:ext uri="{FF2B5EF4-FFF2-40B4-BE49-F238E27FC236}">
                <a16:creationId xmlns:a16="http://schemas.microsoft.com/office/drawing/2014/main" id="{EB508EC6-EE05-4114-B964-A3902E816146}"/>
              </a:ext>
            </a:extLst>
          </p:cNvPr>
          <p:cNvSpPr>
            <a:spLocks noGrp="1"/>
          </p:cNvSpPr>
          <p:nvPr>
            <p:ph type="body" sz="quarter" idx="17"/>
          </p:nvPr>
        </p:nvSpPr>
        <p:spPr>
          <a:xfrm>
            <a:off x="360363" y="1566864"/>
            <a:ext cx="10295445" cy="4699258"/>
          </a:xfrm>
        </p:spPr>
        <p:txBody>
          <a:bodyPr/>
          <a:lstStyle/>
          <a:p>
            <a:pPr marL="342900" indent="-342900">
              <a:spcAft>
                <a:spcPts val="600"/>
              </a:spcAft>
              <a:buFont typeface="+mj-lt"/>
              <a:buAutoNum type="arabicPeriod"/>
            </a:pPr>
            <a:r>
              <a:rPr lang="en-AU" sz="1800" dirty="0"/>
              <a:t>Read the text ‘Peter Pan’ extract in </a:t>
            </a:r>
            <a:r>
              <a:rPr lang="en-AU" sz="1800" b="1" dirty="0"/>
              <a:t>Phase 1, resource 2 – blackout poetry</a:t>
            </a:r>
            <a:r>
              <a:rPr lang="en-AU" sz="1800" dirty="0"/>
              <a:t>.</a:t>
            </a:r>
          </a:p>
          <a:p>
            <a:pPr marL="342900" indent="-342900">
              <a:spcAft>
                <a:spcPts val="600"/>
              </a:spcAft>
              <a:buFont typeface="+mj-lt"/>
              <a:buAutoNum type="arabicPeriod"/>
            </a:pPr>
            <a:r>
              <a:rPr lang="en-AU" sz="1800" dirty="0"/>
              <a:t>Using the topic of ‘growing up’, select words from the text that represent the topic. You may want to use pencil for this in case you change or mind or want to add in different words.</a:t>
            </a:r>
          </a:p>
          <a:p>
            <a:pPr marL="342900" indent="-342900">
              <a:spcAft>
                <a:spcPts val="600"/>
              </a:spcAft>
              <a:buFont typeface="+mj-lt"/>
              <a:buAutoNum type="arabicPeriod"/>
            </a:pPr>
            <a:r>
              <a:rPr lang="en-AU" sz="1800" dirty="0"/>
              <a:t>Emphasise these words by drawing around them with black markers. </a:t>
            </a:r>
          </a:p>
          <a:p>
            <a:pPr marL="342900" indent="-342900">
              <a:spcAft>
                <a:spcPts val="600"/>
              </a:spcAft>
              <a:buFont typeface="+mj-lt"/>
              <a:buAutoNum type="arabicPeriod"/>
            </a:pPr>
            <a:r>
              <a:rPr lang="en-AU" sz="1800" dirty="0"/>
              <a:t>Blackout or decorate the rest of the text. Consider how you can do this creatively to add meaning to your poem. </a:t>
            </a:r>
          </a:p>
        </p:txBody>
      </p:sp>
      <p:sp>
        <p:nvSpPr>
          <p:cNvPr id="2" name="Slide Number Placeholder 1">
            <a:extLst>
              <a:ext uri="{FF2B5EF4-FFF2-40B4-BE49-F238E27FC236}">
                <a16:creationId xmlns:a16="http://schemas.microsoft.com/office/drawing/2014/main" id="{FB0BA6AC-310F-7E86-00A2-6AD2C41AE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85976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anim calcmode="lin" valueType="num">
                                      <p:cBhvr>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anim calcmode="lin" valueType="num">
                                      <p:cBhvr>
                                        <p:cTn id="2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anim calcmode="lin" valueType="num">
                                      <p:cBhvr>
                                        <p:cTn id="2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596E17-4C16-CD1B-87AA-4D3F8A732CB2}"/>
              </a:ext>
            </a:extLst>
          </p:cNvPr>
          <p:cNvSpPr>
            <a:spLocks noGrp="1"/>
          </p:cNvSpPr>
          <p:nvPr>
            <p:ph type="title"/>
          </p:nvPr>
        </p:nvSpPr>
        <p:spPr/>
        <p:txBody>
          <a:bodyPr/>
          <a:lstStyle/>
          <a:p>
            <a:r>
              <a:rPr lang="en-AU"/>
              <a:t>Participating in a gallery walk</a:t>
            </a:r>
          </a:p>
        </p:txBody>
      </p:sp>
      <p:sp>
        <p:nvSpPr>
          <p:cNvPr id="4" name="Text Placeholder 3">
            <a:extLst>
              <a:ext uri="{FF2B5EF4-FFF2-40B4-BE49-F238E27FC236}">
                <a16:creationId xmlns:a16="http://schemas.microsoft.com/office/drawing/2014/main" id="{54B52C67-7F74-DEAE-921D-7CEDCA2EFB09}"/>
              </a:ext>
            </a:extLst>
          </p:cNvPr>
          <p:cNvSpPr>
            <a:spLocks noGrp="1"/>
          </p:cNvSpPr>
          <p:nvPr>
            <p:ph type="body" sz="quarter" idx="18"/>
          </p:nvPr>
        </p:nvSpPr>
        <p:spPr/>
        <p:txBody>
          <a:bodyPr/>
          <a:lstStyle/>
          <a:p>
            <a:r>
              <a:rPr lang="en-AU" dirty="0"/>
              <a:t>Let’s wrap up our understanding of blackout poetry by sharing our learning.</a:t>
            </a:r>
          </a:p>
        </p:txBody>
      </p:sp>
      <p:sp>
        <p:nvSpPr>
          <p:cNvPr id="5" name="Text Placeholder 4">
            <a:extLst>
              <a:ext uri="{FF2B5EF4-FFF2-40B4-BE49-F238E27FC236}">
                <a16:creationId xmlns:a16="http://schemas.microsoft.com/office/drawing/2014/main" id="{7CE0092C-EBB0-F057-D79C-2A5A946B37B7}"/>
              </a:ext>
            </a:extLst>
          </p:cNvPr>
          <p:cNvSpPr>
            <a:spLocks noGrp="1"/>
          </p:cNvSpPr>
          <p:nvPr>
            <p:ph type="body" sz="quarter" idx="17"/>
          </p:nvPr>
        </p:nvSpPr>
        <p:spPr/>
        <p:txBody>
          <a:bodyPr/>
          <a:lstStyle/>
          <a:p>
            <a:pPr>
              <a:spcAft>
                <a:spcPts val="600"/>
              </a:spcAft>
            </a:pPr>
            <a:r>
              <a:rPr lang="en-AU" sz="1800" dirty="0"/>
              <a:t>A gallery walk is kind of like visiting an art gallery full of paintings, pondering their value and meaning, except in this case, you’ll be looking at each other’s blackout poetry! </a:t>
            </a:r>
          </a:p>
          <a:p>
            <a:pPr>
              <a:spcAft>
                <a:spcPts val="600"/>
              </a:spcAft>
            </a:pPr>
            <a:r>
              <a:rPr lang="en-AU" sz="1800" dirty="0"/>
              <a:t>This activity will provide you with the opportunity to further you understanding of how one text has been manipulated to construct a new creative piece.</a:t>
            </a:r>
          </a:p>
          <a:p>
            <a:pPr>
              <a:spcAft>
                <a:spcPts val="600"/>
              </a:spcAft>
            </a:pPr>
            <a:r>
              <a:rPr lang="en-AU" sz="1800" dirty="0"/>
              <a:t>As you peruse 4-5 blackout poems created by your peers, you should consider the questions on the following slide.</a:t>
            </a:r>
          </a:p>
        </p:txBody>
      </p:sp>
      <p:sp>
        <p:nvSpPr>
          <p:cNvPr id="2" name="Slide Number Placeholder 1">
            <a:extLst>
              <a:ext uri="{FF2B5EF4-FFF2-40B4-BE49-F238E27FC236}">
                <a16:creationId xmlns:a16="http://schemas.microsoft.com/office/drawing/2014/main" id="{88B7633C-8C95-0BBD-0C9F-D7B0193865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22475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B81455-F5F1-7AEF-6A94-15D4F36A4A18}"/>
              </a:ext>
            </a:extLst>
          </p:cNvPr>
          <p:cNvSpPr>
            <a:spLocks noGrp="1"/>
          </p:cNvSpPr>
          <p:nvPr>
            <p:ph type="title"/>
          </p:nvPr>
        </p:nvSpPr>
        <p:spPr/>
        <p:txBody>
          <a:bodyPr/>
          <a:lstStyle/>
          <a:p>
            <a:r>
              <a:rPr lang="en-AU" dirty="0"/>
              <a:t>Activity 2 – gathering at your gallery</a:t>
            </a:r>
          </a:p>
        </p:txBody>
      </p:sp>
      <p:sp>
        <p:nvSpPr>
          <p:cNvPr id="5" name="Content Placeholder 4">
            <a:extLst>
              <a:ext uri="{FF2B5EF4-FFF2-40B4-BE49-F238E27FC236}">
                <a16:creationId xmlns:a16="http://schemas.microsoft.com/office/drawing/2014/main" id="{A2166B2A-A2C0-1375-B82E-C1F783B13F98}"/>
              </a:ext>
            </a:extLst>
          </p:cNvPr>
          <p:cNvSpPr>
            <a:spLocks noGrp="1"/>
          </p:cNvSpPr>
          <p:nvPr>
            <p:ph type="body" sz="quarter" idx="18"/>
          </p:nvPr>
        </p:nvSpPr>
        <p:spPr/>
        <p:txBody>
          <a:bodyPr anchor="ctr"/>
          <a:lstStyle/>
          <a:p>
            <a:pPr>
              <a:lnSpc>
                <a:spcPct val="100000"/>
              </a:lnSpc>
            </a:pPr>
            <a:r>
              <a:rPr lang="en-AU" dirty="0"/>
              <a:t>How do I meander my class gallery meaningfully?</a:t>
            </a:r>
          </a:p>
        </p:txBody>
      </p:sp>
      <p:sp>
        <p:nvSpPr>
          <p:cNvPr id="4" name="Text Placeholder 3">
            <a:extLst>
              <a:ext uri="{FF2B5EF4-FFF2-40B4-BE49-F238E27FC236}">
                <a16:creationId xmlns:a16="http://schemas.microsoft.com/office/drawing/2014/main" id="{3D21ECE3-6B73-1772-97E3-D609EA634E69}"/>
              </a:ext>
            </a:extLst>
          </p:cNvPr>
          <p:cNvSpPr>
            <a:spLocks noGrp="1"/>
          </p:cNvSpPr>
          <p:nvPr>
            <p:ph type="body" sz="quarter" idx="17"/>
          </p:nvPr>
        </p:nvSpPr>
        <p:spPr>
          <a:xfrm>
            <a:off x="360000" y="1567086"/>
            <a:ext cx="11198016" cy="4807835"/>
          </a:xfrm>
        </p:spPr>
        <p:txBody>
          <a:bodyPr/>
          <a:lstStyle/>
          <a:p>
            <a:pPr>
              <a:spcAft>
                <a:spcPts val="600"/>
              </a:spcAft>
            </a:pPr>
            <a:r>
              <a:rPr lang="en-AU" sz="1800" b="1" dirty="0"/>
              <a:t>Step 1 – write the following questions in your book:</a:t>
            </a:r>
          </a:p>
          <a:p>
            <a:pPr marL="285750" indent="-285750">
              <a:spcAft>
                <a:spcPts val="600"/>
              </a:spcAft>
              <a:buFont typeface="Arial" panose="020B0604020202020204" pitchFamily="34" charset="0"/>
              <a:buChar char="•"/>
            </a:pPr>
            <a:r>
              <a:rPr lang="en-AU" sz="1800" dirty="0"/>
              <a:t>What is the </a:t>
            </a:r>
            <a:r>
              <a:rPr lang="en-AU" sz="1800" b="1" dirty="0">
                <a:solidFill>
                  <a:schemeClr val="tx2"/>
                </a:solidFill>
              </a:rPr>
              <a:t>intended message </a:t>
            </a:r>
            <a:r>
              <a:rPr lang="en-AU" sz="1800" dirty="0"/>
              <a:t>of you peer’s poem?</a:t>
            </a:r>
          </a:p>
          <a:p>
            <a:pPr marL="285750" indent="-285750">
              <a:spcAft>
                <a:spcPts val="600"/>
              </a:spcAft>
              <a:buFont typeface="Arial" panose="020B0604020202020204" pitchFamily="34" charset="0"/>
              <a:buChar char="•"/>
            </a:pPr>
            <a:r>
              <a:rPr lang="en-AU" sz="1800" dirty="0"/>
              <a:t>How does the visual arrangement of the text (the blackout design itself) </a:t>
            </a:r>
            <a:r>
              <a:rPr lang="en-AU" sz="1800" b="1" dirty="0">
                <a:solidFill>
                  <a:schemeClr val="tx2"/>
                </a:solidFill>
              </a:rPr>
              <a:t>contribute to the poem’s impact</a:t>
            </a:r>
            <a:r>
              <a:rPr lang="en-AU" sz="1800" dirty="0"/>
              <a:t>?</a:t>
            </a:r>
          </a:p>
          <a:p>
            <a:pPr marL="285750" indent="-285750">
              <a:spcAft>
                <a:spcPts val="600"/>
              </a:spcAft>
              <a:buFont typeface="Arial" panose="020B0604020202020204" pitchFamily="34" charset="0"/>
              <a:buChar char="•"/>
            </a:pPr>
            <a:r>
              <a:rPr lang="en-AU" sz="1800" dirty="0"/>
              <a:t>Does the design </a:t>
            </a:r>
            <a:r>
              <a:rPr lang="en-AU" sz="1800" b="1" dirty="0">
                <a:solidFill>
                  <a:schemeClr val="tx2"/>
                </a:solidFill>
              </a:rPr>
              <a:t>enhance or distract </a:t>
            </a:r>
            <a:r>
              <a:rPr lang="en-AU" sz="1800" dirty="0"/>
              <a:t>from the poem’s message? Why? </a:t>
            </a:r>
          </a:p>
          <a:p>
            <a:pPr marL="285750" indent="-285750">
              <a:spcAft>
                <a:spcPts val="600"/>
              </a:spcAft>
              <a:buFont typeface="Arial" panose="020B0604020202020204" pitchFamily="34" charset="0"/>
              <a:buChar char="•"/>
            </a:pPr>
            <a:r>
              <a:rPr lang="en-AU" sz="1800" dirty="0"/>
              <a:t>What is one thing you </a:t>
            </a:r>
            <a:r>
              <a:rPr lang="en-AU" sz="1800" b="1" dirty="0">
                <a:solidFill>
                  <a:schemeClr val="tx2"/>
                </a:solidFill>
              </a:rPr>
              <a:t>appreciated</a:t>
            </a:r>
            <a:r>
              <a:rPr lang="en-AU" sz="1800" dirty="0"/>
              <a:t> about this poem (word choice, theme, design)?</a:t>
            </a:r>
          </a:p>
          <a:p>
            <a:pPr marL="285750" indent="-285750">
              <a:spcAft>
                <a:spcPts val="600"/>
              </a:spcAft>
              <a:buFont typeface="Arial" panose="020B0604020202020204" pitchFamily="34" charset="0"/>
              <a:buChar char="•"/>
            </a:pPr>
            <a:r>
              <a:rPr lang="en-AU" sz="1800" dirty="0"/>
              <a:t>What is one question you have for the poet about their </a:t>
            </a:r>
            <a:r>
              <a:rPr lang="en-AU" sz="1800" b="1" dirty="0">
                <a:solidFill>
                  <a:schemeClr val="tx2"/>
                </a:solidFill>
              </a:rPr>
              <a:t>creative choices</a:t>
            </a:r>
            <a:r>
              <a:rPr lang="en-AU" sz="1800" dirty="0"/>
              <a:t>?</a:t>
            </a:r>
            <a:endParaRPr lang="en-AU" sz="1800" b="1" dirty="0"/>
          </a:p>
          <a:p>
            <a:pPr>
              <a:spcAft>
                <a:spcPts val="600"/>
              </a:spcAft>
            </a:pPr>
            <a:endParaRPr lang="en-AU" sz="1800" b="1" dirty="0">
              <a:latin typeface="+mj-lt"/>
            </a:endParaRPr>
          </a:p>
          <a:p>
            <a:pPr>
              <a:spcAft>
                <a:spcPts val="600"/>
              </a:spcAft>
            </a:pPr>
            <a:r>
              <a:rPr lang="en-AU" sz="1800" b="1" dirty="0">
                <a:latin typeface="+mj-lt"/>
              </a:rPr>
              <a:t>Step 2 – wander through the class blackout poetry gallery and answer the above questions for at least 4 different poems.</a:t>
            </a:r>
          </a:p>
          <a:p>
            <a:pPr>
              <a:spcAft>
                <a:spcPts val="600"/>
              </a:spcAft>
            </a:pPr>
            <a:endParaRPr lang="en-AU" sz="1800" dirty="0"/>
          </a:p>
        </p:txBody>
      </p:sp>
      <p:sp>
        <p:nvSpPr>
          <p:cNvPr id="2" name="Slide Number Placeholder 1">
            <a:extLst>
              <a:ext uri="{FF2B5EF4-FFF2-40B4-BE49-F238E27FC236}">
                <a16:creationId xmlns:a16="http://schemas.microsoft.com/office/drawing/2014/main" id="{AEBCFC0F-BBB7-0148-EE2F-240FE8B7D1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16982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616CD0-CC87-430A-E05A-8E7F5F0CFADD}"/>
              </a:ext>
            </a:extLst>
          </p:cNvPr>
          <p:cNvSpPr>
            <a:spLocks noGrp="1"/>
          </p:cNvSpPr>
          <p:nvPr>
            <p:ph type="title"/>
          </p:nvPr>
        </p:nvSpPr>
        <p:spPr/>
        <p:txBody>
          <a:bodyPr/>
          <a:lstStyle/>
          <a:p>
            <a:r>
              <a:rPr lang="en-AU" dirty="0">
                <a:latin typeface="+mj-lt"/>
              </a:rPr>
              <a:t>Exit ticket – rose, bud, thorn</a:t>
            </a:r>
          </a:p>
        </p:txBody>
      </p:sp>
      <p:sp>
        <p:nvSpPr>
          <p:cNvPr id="6" name="Rectangle: Rounded Corners 5">
            <a:extLst>
              <a:ext uri="{FF2B5EF4-FFF2-40B4-BE49-F238E27FC236}">
                <a16:creationId xmlns:a16="http://schemas.microsoft.com/office/drawing/2014/main" id="{B9F8BBA4-1475-DDF1-64A2-98F0198DE022}"/>
              </a:ext>
              <a:ext uri="{C183D7F6-B498-43B3-948B-1728B52AA6E4}">
                <adec:decorative xmlns:adec="http://schemas.microsoft.com/office/drawing/2017/decorative" val="1"/>
              </a:ext>
            </a:extLst>
          </p:cNvPr>
          <p:cNvSpPr/>
          <p:nvPr/>
        </p:nvSpPr>
        <p:spPr>
          <a:xfrm>
            <a:off x="4317384"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a:solidFill>
                <a:schemeClr val="tx1"/>
              </a:solidFill>
              <a:cs typeface="Arial" panose="020B0604020202020204" pitchFamily="34" charset="0"/>
            </a:endParaRPr>
          </a:p>
        </p:txBody>
      </p:sp>
      <p:sp>
        <p:nvSpPr>
          <p:cNvPr id="8" name="Rectangle: Rounded Corners 7">
            <a:extLst>
              <a:ext uri="{FF2B5EF4-FFF2-40B4-BE49-F238E27FC236}">
                <a16:creationId xmlns:a16="http://schemas.microsoft.com/office/drawing/2014/main" id="{434B013E-7C0A-BE67-55B2-B9EE6CC76F9A}"/>
              </a:ext>
              <a:ext uri="{C183D7F6-B498-43B3-948B-1728B52AA6E4}">
                <adec:decorative xmlns:adec="http://schemas.microsoft.com/office/drawing/2017/decorative" val="1"/>
              </a:ext>
            </a:extLst>
          </p:cNvPr>
          <p:cNvSpPr/>
          <p:nvPr/>
        </p:nvSpPr>
        <p:spPr>
          <a:xfrm>
            <a:off x="8298362"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a:solidFill>
                <a:schemeClr val="tx1"/>
              </a:solidFill>
              <a:cs typeface="Arial" panose="020B0604020202020204" pitchFamily="34" charset="0"/>
            </a:endParaRPr>
          </a:p>
        </p:txBody>
      </p:sp>
      <p:sp>
        <p:nvSpPr>
          <p:cNvPr id="7" name="Rectangle: Rounded Corners 6">
            <a:extLst>
              <a:ext uri="{FF2B5EF4-FFF2-40B4-BE49-F238E27FC236}">
                <a16:creationId xmlns:a16="http://schemas.microsoft.com/office/drawing/2014/main" id="{89786DAC-25E1-915F-1CDB-4F3CC720F4AE}"/>
              </a:ext>
              <a:ext uri="{C183D7F6-B498-43B3-948B-1728B52AA6E4}">
                <adec:decorative xmlns:adec="http://schemas.microsoft.com/office/drawing/2017/decorative" val="1"/>
              </a:ext>
            </a:extLst>
          </p:cNvPr>
          <p:cNvSpPr/>
          <p:nvPr/>
        </p:nvSpPr>
        <p:spPr>
          <a:xfrm>
            <a:off x="336406"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a:solidFill>
                <a:schemeClr val="tx1"/>
              </a:solidFill>
              <a:cs typeface="Arial" panose="020B0604020202020204" pitchFamily="34" charset="0"/>
            </a:endParaRPr>
          </a:p>
        </p:txBody>
      </p:sp>
      <p:sp>
        <p:nvSpPr>
          <p:cNvPr id="2" name="Slide Number Placeholder 1">
            <a:extLst>
              <a:ext uri="{FF2B5EF4-FFF2-40B4-BE49-F238E27FC236}">
                <a16:creationId xmlns:a16="http://schemas.microsoft.com/office/drawing/2014/main" id="{000A214F-C47C-BC91-359E-E907F60561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pic>
        <p:nvPicPr>
          <p:cNvPr id="1026" name="Picture 2">
            <a:extLst>
              <a:ext uri="{FF2B5EF4-FFF2-40B4-BE49-F238E27FC236}">
                <a16:creationId xmlns:a16="http://schemas.microsoft.com/office/drawing/2014/main" id="{0357DDD8-C903-28CF-2FD3-094B39CEFA5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5" y="1126584"/>
            <a:ext cx="1409700" cy="1181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AF1076D-D82C-9402-368E-041953D74DB7}"/>
              </a:ext>
            </a:extLst>
          </p:cNvPr>
          <p:cNvSpPr txBox="1"/>
          <p:nvPr/>
        </p:nvSpPr>
        <p:spPr>
          <a:xfrm>
            <a:off x="1538422" y="1360380"/>
            <a:ext cx="2106986" cy="732971"/>
          </a:xfrm>
          <a:prstGeom prst="rect">
            <a:avLst/>
          </a:prstGeom>
          <a:noFill/>
          <a:ln>
            <a:noFill/>
          </a:ln>
        </p:spPr>
        <p:txBody>
          <a:bodyPr wrap="square" lIns="0" tIns="0" rIns="0" bIns="0" rtlCol="0">
            <a:noAutofit/>
          </a:bodyPr>
          <a:lstStyle/>
          <a:p>
            <a:pPr algn="l">
              <a:lnSpc>
                <a:spcPct val="130000"/>
              </a:lnSpc>
            </a:pPr>
            <a:r>
              <a:rPr lang="en-AU" sz="1800" dirty="0">
                <a:latin typeface="+mj-lt"/>
                <a:cs typeface="Arial" panose="020B0604020202020204" pitchFamily="34" charset="0"/>
              </a:rPr>
              <a:t>A positive success or highlight</a:t>
            </a:r>
          </a:p>
        </p:txBody>
      </p:sp>
      <p:pic>
        <p:nvPicPr>
          <p:cNvPr id="1027" name="Picture 3">
            <a:extLst>
              <a:ext uri="{FF2B5EF4-FFF2-40B4-BE49-F238E27FC236}">
                <a16:creationId xmlns:a16="http://schemas.microsoft.com/office/drawing/2014/main" id="{3ABE0F39-2771-6801-7585-A02A1DCD78B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891" y="993234"/>
            <a:ext cx="742950" cy="1447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D8AA260-0399-0CBB-4CA8-B5C485F4942D}"/>
              </a:ext>
            </a:extLst>
          </p:cNvPr>
          <p:cNvSpPr txBox="1"/>
          <p:nvPr/>
        </p:nvSpPr>
        <p:spPr>
          <a:xfrm>
            <a:off x="5251388" y="1360380"/>
            <a:ext cx="2660307" cy="775020"/>
          </a:xfrm>
          <a:prstGeom prst="rect">
            <a:avLst/>
          </a:prstGeom>
          <a:noFill/>
        </p:spPr>
        <p:txBody>
          <a:bodyPr wrap="square">
            <a:spAutoFit/>
          </a:bodyPr>
          <a:lstStyle/>
          <a:p>
            <a:pPr algn="l">
              <a:lnSpc>
                <a:spcPct val="130000"/>
              </a:lnSpc>
            </a:pPr>
            <a:r>
              <a:rPr lang="en-AU" sz="1800" dirty="0">
                <a:latin typeface="+mj-lt"/>
                <a:cs typeface="Arial" panose="020B0604020202020204" pitchFamily="34" charset="0"/>
              </a:rPr>
              <a:t>Something you are looking forward to</a:t>
            </a:r>
          </a:p>
        </p:txBody>
      </p:sp>
      <p:pic>
        <p:nvPicPr>
          <p:cNvPr id="1028" name="Picture 4">
            <a:extLst>
              <a:ext uri="{FF2B5EF4-FFF2-40B4-BE49-F238E27FC236}">
                <a16:creationId xmlns:a16="http://schemas.microsoft.com/office/drawing/2014/main" id="{D2BD0DDF-4A5C-304D-392A-AB76CD98D6F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6657" y="993234"/>
            <a:ext cx="542925" cy="14478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B4D40E2-7605-6F6B-5EED-CA07BAAA9D97}"/>
              </a:ext>
            </a:extLst>
          </p:cNvPr>
          <p:cNvSpPr txBox="1"/>
          <p:nvPr/>
        </p:nvSpPr>
        <p:spPr>
          <a:xfrm>
            <a:off x="9117735" y="1360380"/>
            <a:ext cx="2949663" cy="414922"/>
          </a:xfrm>
          <a:prstGeom prst="rect">
            <a:avLst/>
          </a:prstGeom>
          <a:noFill/>
        </p:spPr>
        <p:txBody>
          <a:bodyPr wrap="square">
            <a:spAutoFit/>
          </a:bodyPr>
          <a:lstStyle/>
          <a:p>
            <a:pPr algn="l">
              <a:lnSpc>
                <a:spcPct val="130000"/>
              </a:lnSpc>
            </a:pPr>
            <a:r>
              <a:rPr lang="en-AU" sz="1800" dirty="0">
                <a:latin typeface="+mj-lt"/>
                <a:cs typeface="Arial" panose="020B0604020202020204" pitchFamily="34" charset="0"/>
              </a:rPr>
              <a:t>A challenge experienced</a:t>
            </a:r>
          </a:p>
        </p:txBody>
      </p:sp>
    </p:spTree>
    <p:extLst>
      <p:ext uri="{BB962C8B-B14F-4D97-AF65-F5344CB8AC3E}">
        <p14:creationId xmlns:p14="http://schemas.microsoft.com/office/powerpoint/2010/main" val="41127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Building a glossary of poetic terms</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Connecting learning</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3400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BEA5B-BE4C-669A-862F-C3D127D22827}"/>
              </a:ext>
            </a:extLst>
          </p:cNvPr>
          <p:cNvSpPr>
            <a:spLocks noGrp="1"/>
          </p:cNvSpPr>
          <p:nvPr>
            <p:ph type="title"/>
          </p:nvPr>
        </p:nvSpPr>
        <p:spPr/>
        <p:txBody>
          <a:bodyPr/>
          <a:lstStyle/>
          <a:p>
            <a:r>
              <a:rPr lang="en-AU" dirty="0"/>
              <a:t>Identifying poetic terms</a:t>
            </a:r>
          </a:p>
        </p:txBody>
      </p:sp>
      <p:sp>
        <p:nvSpPr>
          <p:cNvPr id="7" name="Text Placeholder 6">
            <a:extLst>
              <a:ext uri="{FF2B5EF4-FFF2-40B4-BE49-F238E27FC236}">
                <a16:creationId xmlns:a16="http://schemas.microsoft.com/office/drawing/2014/main" id="{243BA01B-429A-F429-8897-24A40F28DC4A}"/>
              </a:ext>
            </a:extLst>
          </p:cNvPr>
          <p:cNvSpPr>
            <a:spLocks noGrp="1"/>
          </p:cNvSpPr>
          <p:nvPr>
            <p:ph type="body" sz="quarter" idx="18"/>
          </p:nvPr>
        </p:nvSpPr>
        <p:spPr>
          <a:xfrm>
            <a:off x="354000" y="1034060"/>
            <a:ext cx="11483999" cy="310015"/>
          </a:xfrm>
        </p:spPr>
        <p:txBody>
          <a:bodyPr/>
          <a:lstStyle/>
          <a:p>
            <a:r>
              <a:rPr lang="en-AU" dirty="0"/>
              <a:t>Below is a list of poetic terms. Choose 9 and add them to your bingo box.</a:t>
            </a:r>
          </a:p>
        </p:txBody>
      </p:sp>
      <p:sp>
        <p:nvSpPr>
          <p:cNvPr id="5" name="Freeform 4">
            <a:extLst>
              <a:ext uri="{FF2B5EF4-FFF2-40B4-BE49-F238E27FC236}">
                <a16:creationId xmlns:a16="http://schemas.microsoft.com/office/drawing/2014/main" id="{94ABF3F6-4800-4684-BEFC-6465639E664C}"/>
              </a:ext>
            </a:extLst>
          </p:cNvPr>
          <p:cNvSpPr/>
          <p:nvPr/>
        </p:nvSpPr>
        <p:spPr>
          <a:xfrm>
            <a:off x="410802" y="173735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imagery</a:t>
            </a:r>
          </a:p>
        </p:txBody>
      </p:sp>
      <p:sp>
        <p:nvSpPr>
          <p:cNvPr id="6" name="Freeform 5">
            <a:extLst>
              <a:ext uri="{FF2B5EF4-FFF2-40B4-BE49-F238E27FC236}">
                <a16:creationId xmlns:a16="http://schemas.microsoft.com/office/drawing/2014/main" id="{51888A8F-B866-23E0-D9D9-8A5755C28878}"/>
              </a:ext>
            </a:extLst>
          </p:cNvPr>
          <p:cNvSpPr/>
          <p:nvPr/>
        </p:nvSpPr>
        <p:spPr>
          <a:xfrm>
            <a:off x="2726993" y="173735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poetry</a:t>
            </a:r>
          </a:p>
        </p:txBody>
      </p:sp>
      <p:sp>
        <p:nvSpPr>
          <p:cNvPr id="8" name="Freeform 7">
            <a:extLst>
              <a:ext uri="{FF2B5EF4-FFF2-40B4-BE49-F238E27FC236}">
                <a16:creationId xmlns:a16="http://schemas.microsoft.com/office/drawing/2014/main" id="{B32DC134-BF3E-E717-851A-BB06DA7FD826}"/>
              </a:ext>
            </a:extLst>
          </p:cNvPr>
          <p:cNvSpPr/>
          <p:nvPr/>
        </p:nvSpPr>
        <p:spPr>
          <a:xfrm>
            <a:off x="5043184" y="173735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a:t>poet</a:t>
            </a:r>
          </a:p>
        </p:txBody>
      </p:sp>
      <p:sp>
        <p:nvSpPr>
          <p:cNvPr id="9" name="Freeform 8">
            <a:extLst>
              <a:ext uri="{FF2B5EF4-FFF2-40B4-BE49-F238E27FC236}">
                <a16:creationId xmlns:a16="http://schemas.microsoft.com/office/drawing/2014/main" id="{7D06ACB0-0F17-3895-3E50-15BC2B0E0127}"/>
              </a:ext>
            </a:extLst>
          </p:cNvPr>
          <p:cNvSpPr/>
          <p:nvPr/>
        </p:nvSpPr>
        <p:spPr>
          <a:xfrm>
            <a:off x="7359376" y="173735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metaphor</a:t>
            </a:r>
          </a:p>
        </p:txBody>
      </p:sp>
      <p:sp>
        <p:nvSpPr>
          <p:cNvPr id="11" name="Freeform 10">
            <a:extLst>
              <a:ext uri="{FF2B5EF4-FFF2-40B4-BE49-F238E27FC236}">
                <a16:creationId xmlns:a16="http://schemas.microsoft.com/office/drawing/2014/main" id="{CB82AB34-BB79-1583-0729-1F6E7C1449A7}"/>
              </a:ext>
            </a:extLst>
          </p:cNvPr>
          <p:cNvSpPr/>
          <p:nvPr/>
        </p:nvSpPr>
        <p:spPr>
          <a:xfrm>
            <a:off x="9675567" y="173735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figurative language</a:t>
            </a:r>
          </a:p>
        </p:txBody>
      </p:sp>
      <p:sp>
        <p:nvSpPr>
          <p:cNvPr id="12" name="Freeform 11">
            <a:extLst>
              <a:ext uri="{FF2B5EF4-FFF2-40B4-BE49-F238E27FC236}">
                <a16:creationId xmlns:a16="http://schemas.microsoft.com/office/drawing/2014/main" id="{19CDD258-3B3B-53C5-067E-04EB6B12F7E9}"/>
              </a:ext>
            </a:extLst>
          </p:cNvPr>
          <p:cNvSpPr/>
          <p:nvPr/>
        </p:nvSpPr>
        <p:spPr>
          <a:xfrm>
            <a:off x="410802" y="321129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a:t>syllables</a:t>
            </a:r>
          </a:p>
        </p:txBody>
      </p:sp>
      <p:sp>
        <p:nvSpPr>
          <p:cNvPr id="13" name="Freeform 12">
            <a:extLst>
              <a:ext uri="{FF2B5EF4-FFF2-40B4-BE49-F238E27FC236}">
                <a16:creationId xmlns:a16="http://schemas.microsoft.com/office/drawing/2014/main" id="{A9D98C0F-BFB9-83D0-406E-00635BDBD418}"/>
              </a:ext>
            </a:extLst>
          </p:cNvPr>
          <p:cNvSpPr/>
          <p:nvPr/>
        </p:nvSpPr>
        <p:spPr>
          <a:xfrm>
            <a:off x="2726993" y="321129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stanza</a:t>
            </a:r>
          </a:p>
        </p:txBody>
      </p:sp>
      <p:sp>
        <p:nvSpPr>
          <p:cNvPr id="14" name="Freeform 13">
            <a:extLst>
              <a:ext uri="{FF2B5EF4-FFF2-40B4-BE49-F238E27FC236}">
                <a16:creationId xmlns:a16="http://schemas.microsoft.com/office/drawing/2014/main" id="{01E5FC3D-6490-892A-4531-9FC396D7EFDD}"/>
              </a:ext>
            </a:extLst>
          </p:cNvPr>
          <p:cNvSpPr/>
          <p:nvPr/>
        </p:nvSpPr>
        <p:spPr>
          <a:xfrm>
            <a:off x="5043184" y="321129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lines</a:t>
            </a:r>
          </a:p>
        </p:txBody>
      </p:sp>
      <p:sp>
        <p:nvSpPr>
          <p:cNvPr id="15" name="Freeform 14">
            <a:extLst>
              <a:ext uri="{FF2B5EF4-FFF2-40B4-BE49-F238E27FC236}">
                <a16:creationId xmlns:a16="http://schemas.microsoft.com/office/drawing/2014/main" id="{AF60BB7D-E260-69F5-3D68-2F13850E1585}"/>
              </a:ext>
            </a:extLst>
          </p:cNvPr>
          <p:cNvSpPr/>
          <p:nvPr/>
        </p:nvSpPr>
        <p:spPr>
          <a:xfrm>
            <a:off x="7359376" y="321129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alliteration</a:t>
            </a:r>
          </a:p>
        </p:txBody>
      </p:sp>
      <p:sp>
        <p:nvSpPr>
          <p:cNvPr id="16" name="Freeform 15">
            <a:extLst>
              <a:ext uri="{FF2B5EF4-FFF2-40B4-BE49-F238E27FC236}">
                <a16:creationId xmlns:a16="http://schemas.microsoft.com/office/drawing/2014/main" id="{5931EF99-0FBF-F1AB-DF2C-C3963A8337C3}"/>
              </a:ext>
            </a:extLst>
          </p:cNvPr>
          <p:cNvSpPr/>
          <p:nvPr/>
        </p:nvSpPr>
        <p:spPr>
          <a:xfrm>
            <a:off x="9675567" y="321129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simile</a:t>
            </a:r>
          </a:p>
        </p:txBody>
      </p:sp>
      <p:sp>
        <p:nvSpPr>
          <p:cNvPr id="17" name="Freeform 16">
            <a:extLst>
              <a:ext uri="{FF2B5EF4-FFF2-40B4-BE49-F238E27FC236}">
                <a16:creationId xmlns:a16="http://schemas.microsoft.com/office/drawing/2014/main" id="{9B97C063-8BAF-C6A5-6B0C-C767AEA19CF4}"/>
              </a:ext>
            </a:extLst>
          </p:cNvPr>
          <p:cNvSpPr/>
          <p:nvPr/>
        </p:nvSpPr>
        <p:spPr>
          <a:xfrm>
            <a:off x="410802" y="468523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onomatopoeia</a:t>
            </a:r>
          </a:p>
        </p:txBody>
      </p:sp>
      <p:sp>
        <p:nvSpPr>
          <p:cNvPr id="18" name="Freeform 17">
            <a:extLst>
              <a:ext uri="{FF2B5EF4-FFF2-40B4-BE49-F238E27FC236}">
                <a16:creationId xmlns:a16="http://schemas.microsoft.com/office/drawing/2014/main" id="{5076D414-8208-9410-3D1F-F907A89D551A}"/>
              </a:ext>
            </a:extLst>
          </p:cNvPr>
          <p:cNvSpPr/>
          <p:nvPr/>
        </p:nvSpPr>
        <p:spPr>
          <a:xfrm>
            <a:off x="2726993" y="468523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a:t>rhyme</a:t>
            </a:r>
            <a:endParaRPr lang="en-AU" sz="1800" kern="1200" dirty="0"/>
          </a:p>
        </p:txBody>
      </p:sp>
      <p:sp>
        <p:nvSpPr>
          <p:cNvPr id="19" name="Freeform 18">
            <a:extLst>
              <a:ext uri="{FF2B5EF4-FFF2-40B4-BE49-F238E27FC236}">
                <a16:creationId xmlns:a16="http://schemas.microsoft.com/office/drawing/2014/main" id="{CD9B1EAF-0488-2FC3-88CB-FC4737C4C8E2}"/>
              </a:ext>
            </a:extLst>
          </p:cNvPr>
          <p:cNvSpPr/>
          <p:nvPr/>
        </p:nvSpPr>
        <p:spPr>
          <a:xfrm>
            <a:off x="5043184" y="468523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personification</a:t>
            </a:r>
          </a:p>
        </p:txBody>
      </p:sp>
      <p:sp>
        <p:nvSpPr>
          <p:cNvPr id="20" name="Freeform 19">
            <a:extLst>
              <a:ext uri="{FF2B5EF4-FFF2-40B4-BE49-F238E27FC236}">
                <a16:creationId xmlns:a16="http://schemas.microsoft.com/office/drawing/2014/main" id="{C386EDBE-2214-1B9E-1CD2-EC5A7D2E86F9}"/>
              </a:ext>
            </a:extLst>
          </p:cNvPr>
          <p:cNvSpPr/>
          <p:nvPr/>
        </p:nvSpPr>
        <p:spPr>
          <a:xfrm>
            <a:off x="7359376" y="468523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symbol</a:t>
            </a:r>
          </a:p>
        </p:txBody>
      </p:sp>
      <p:sp>
        <p:nvSpPr>
          <p:cNvPr id="21" name="Freeform 20">
            <a:extLst>
              <a:ext uri="{FF2B5EF4-FFF2-40B4-BE49-F238E27FC236}">
                <a16:creationId xmlns:a16="http://schemas.microsoft.com/office/drawing/2014/main" id="{2264A55B-0193-75BB-0DAB-123B9A86A8B8}"/>
              </a:ext>
            </a:extLst>
          </p:cNvPr>
          <p:cNvSpPr/>
          <p:nvPr/>
        </p:nvSpPr>
        <p:spPr>
          <a:xfrm>
            <a:off x="9675567" y="4685235"/>
            <a:ext cx="2105628" cy="1263377"/>
          </a:xfrm>
          <a:custGeom>
            <a:avLst/>
            <a:gdLst>
              <a:gd name="connsiteX0" fmla="*/ 0 w 2105628"/>
              <a:gd name="connsiteY0" fmla="*/ 0 h 1263377"/>
              <a:gd name="connsiteX1" fmla="*/ 2105628 w 2105628"/>
              <a:gd name="connsiteY1" fmla="*/ 0 h 1263377"/>
              <a:gd name="connsiteX2" fmla="*/ 2105628 w 2105628"/>
              <a:gd name="connsiteY2" fmla="*/ 1263377 h 1263377"/>
              <a:gd name="connsiteX3" fmla="*/ 0 w 2105628"/>
              <a:gd name="connsiteY3" fmla="*/ 1263377 h 1263377"/>
              <a:gd name="connsiteX4" fmla="*/ 0 w 2105628"/>
              <a:gd name="connsiteY4" fmla="*/ 0 h 126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628" h="1263377">
                <a:moveTo>
                  <a:pt x="0" y="0"/>
                </a:moveTo>
                <a:lnTo>
                  <a:pt x="2105628" y="0"/>
                </a:lnTo>
                <a:lnTo>
                  <a:pt x="2105628" y="1263377"/>
                </a:lnTo>
                <a:lnTo>
                  <a:pt x="0" y="1263377"/>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150000"/>
              </a:lnSpc>
              <a:spcBef>
                <a:spcPct val="0"/>
              </a:spcBef>
              <a:spcAft>
                <a:spcPct val="35000"/>
              </a:spcAft>
              <a:buNone/>
            </a:pPr>
            <a:r>
              <a:rPr lang="en-AU" sz="1800" kern="1200" dirty="0"/>
              <a:t>rhythm</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Chunking and sequencing learning</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9759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Creating your glossary</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What is the purpose of building a glossary of terms?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59999" y="1583657"/>
            <a:ext cx="11399980" cy="4857489"/>
          </a:xfrm>
        </p:spPr>
        <p:txBody>
          <a:bodyPr/>
          <a:lstStyle/>
          <a:p>
            <a:r>
              <a:rPr lang="en-AU" sz="1800" dirty="0">
                <a:latin typeface="+mn-lt"/>
              </a:rPr>
              <a:t>The purpose of building a glossary of poetic terms is so that you have a </a:t>
            </a:r>
            <a:r>
              <a:rPr lang="en-AU" sz="1800" b="1" dirty="0">
                <a:solidFill>
                  <a:schemeClr val="tx2"/>
                </a:solidFill>
                <a:latin typeface="+mn-lt"/>
              </a:rPr>
              <a:t>comprehensive list of definitions</a:t>
            </a:r>
            <a:r>
              <a:rPr lang="en-AU" sz="1800" dirty="0">
                <a:latin typeface="+mn-lt"/>
              </a:rPr>
              <a:t> for the vocabulary that we will use in our study of poetry. It is a reference tool that will support you in understanding the key concepts of poetry.</a:t>
            </a:r>
          </a:p>
          <a:p>
            <a:r>
              <a:rPr lang="en-AU" sz="1800" b="1" dirty="0">
                <a:solidFill>
                  <a:schemeClr val="tx2"/>
                </a:solidFill>
                <a:latin typeface="+mn-lt"/>
              </a:rPr>
              <a:t>As we play bingo, you will build a glossary in your workbook, underneath the bingo box. </a:t>
            </a:r>
          </a:p>
          <a:p>
            <a:r>
              <a:rPr lang="en-AU" sz="1800" dirty="0">
                <a:latin typeface="+mn-lt"/>
              </a:rPr>
              <a:t>As each term is called out during the game of bingo, you will note the word in your book and as a class we will build a concise definition to add next to it. You may choose to list your terms and definitions, or you may choose to build your glossary through another graphic organiser, such as a mind map.</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12620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anim calcmode="lin" valueType="num">
                                      <p:cBhvr>
                                        <p:cTn id="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500"/>
                                        <p:tgtEl>
                                          <p:spTgt spid="12">
                                            <p:txEl>
                                              <p:pRg st="1" end="1"/>
                                            </p:txEl>
                                          </p:spTgt>
                                        </p:tgtEl>
                                      </p:cBhvr>
                                    </p:animEffect>
                                    <p:anim calcmode="lin" valueType="num">
                                      <p:cBhvr>
                                        <p:cTn id="1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500"/>
                                        <p:tgtEl>
                                          <p:spTgt spid="12">
                                            <p:txEl>
                                              <p:pRg st="2" end="2"/>
                                            </p:txEl>
                                          </p:spTgt>
                                        </p:tgtEl>
                                      </p:cBhvr>
                                    </p:animEffect>
                                    <p:anim calcmode="lin" valueType="num">
                                      <p:cBhvr>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8D78C-D2AA-4424-1255-33BBB39AE29C}"/>
              </a:ext>
            </a:extLst>
          </p:cNvPr>
          <p:cNvSpPr>
            <a:spLocks noGrp="1"/>
          </p:cNvSpPr>
          <p:nvPr>
            <p:ph type="title"/>
          </p:nvPr>
        </p:nvSpPr>
        <p:spPr/>
        <p:txBody>
          <a:bodyPr/>
          <a:lstStyle/>
          <a:p>
            <a:r>
              <a:rPr lang="en-AU"/>
              <a:t>Finalising your initial glossary</a:t>
            </a:r>
          </a:p>
        </p:txBody>
      </p:sp>
      <p:sp>
        <p:nvSpPr>
          <p:cNvPr id="5" name="Text Placeholder 4">
            <a:extLst>
              <a:ext uri="{FF2B5EF4-FFF2-40B4-BE49-F238E27FC236}">
                <a16:creationId xmlns:a16="http://schemas.microsoft.com/office/drawing/2014/main" id="{24D62A44-D7DD-F119-3509-37EF94B96413}"/>
              </a:ext>
            </a:extLst>
          </p:cNvPr>
          <p:cNvSpPr>
            <a:spLocks noGrp="1"/>
          </p:cNvSpPr>
          <p:nvPr>
            <p:ph type="body" sz="quarter" idx="17"/>
          </p:nvPr>
        </p:nvSpPr>
        <p:spPr>
          <a:xfrm>
            <a:off x="354000" y="1982580"/>
            <a:ext cx="10770000" cy="3416060"/>
          </a:xfrm>
        </p:spPr>
        <p:txBody>
          <a:bodyPr/>
          <a:lstStyle/>
          <a:p>
            <a:r>
              <a:rPr lang="en-AU" sz="1800" dirty="0"/>
              <a:t>You should now have 9 poetic terms and definitions listed in your glossary. </a:t>
            </a:r>
            <a:r>
              <a:rPr lang="en-AU" sz="1800" b="1" dirty="0">
                <a:solidFill>
                  <a:schemeClr val="tx2"/>
                </a:solidFill>
              </a:rPr>
              <a:t>To finish your glossary </a:t>
            </a:r>
            <a:r>
              <a:rPr lang="en-AU" sz="1800" dirty="0"/>
              <a:t>for today, revisit </a:t>
            </a:r>
            <a:r>
              <a:rPr lang="en-AU" sz="1800" b="1" dirty="0">
                <a:solidFill>
                  <a:schemeClr val="tx2"/>
                </a:solidFill>
                <a:hlinkClick r:id="rId3" action="ppaction://hlinksldjump">
                  <a:extLst>
                    <a:ext uri="{A12FA001-AC4F-418D-AE19-62706E023703}">
                      <ahyp:hlinkClr xmlns:ahyp="http://schemas.microsoft.com/office/drawing/2018/hyperlinkcolor" val="tx"/>
                    </a:ext>
                  </a:extLst>
                </a:hlinkClick>
              </a:rPr>
              <a:t>this slide</a:t>
            </a:r>
            <a:r>
              <a:rPr lang="en-AU" sz="1800" dirty="0">
                <a:solidFill>
                  <a:schemeClr val="tx2"/>
                </a:solidFill>
              </a:rPr>
              <a:t> </a:t>
            </a:r>
            <a:r>
              <a:rPr lang="en-AU" sz="1800" dirty="0"/>
              <a:t>and </a:t>
            </a:r>
            <a:r>
              <a:rPr lang="en-AU" sz="1800" b="1" dirty="0">
                <a:solidFill>
                  <a:schemeClr val="tx2"/>
                </a:solidFill>
              </a:rPr>
              <a:t>add the terms and definitions that have not been completed</a:t>
            </a:r>
            <a:r>
              <a:rPr lang="en-AU" sz="1800" dirty="0"/>
              <a:t>. </a:t>
            </a:r>
          </a:p>
          <a:p>
            <a:r>
              <a:rPr lang="en-AU" sz="1800" dirty="0"/>
              <a:t>You may choose to do this in several ways, which could include constructing a definition as a class, or using a hardcopy dictionary to find the term, or researching a definition online.</a:t>
            </a:r>
          </a:p>
          <a:p>
            <a:r>
              <a:rPr lang="en-AU" sz="1800" b="1" dirty="0">
                <a:solidFill>
                  <a:schemeClr val="tx2"/>
                </a:solidFill>
              </a:rPr>
              <a:t>REMEMBER! </a:t>
            </a:r>
            <a:r>
              <a:rPr lang="en-AU" sz="1800" b="1" dirty="0">
                <a:solidFill>
                  <a:schemeClr val="accent1">
                    <a:lumMod val="75000"/>
                    <a:lumOff val="25000"/>
                  </a:schemeClr>
                </a:solidFill>
              </a:rPr>
              <a:t>This</a:t>
            </a:r>
            <a:r>
              <a:rPr lang="en-AU" sz="1800" b="1" dirty="0"/>
              <a:t> </a:t>
            </a:r>
            <a:r>
              <a:rPr lang="en-AU" sz="1800" b="1" dirty="0">
                <a:solidFill>
                  <a:schemeClr val="accent1">
                    <a:lumMod val="75000"/>
                    <a:lumOff val="25000"/>
                  </a:schemeClr>
                </a:solidFill>
              </a:rPr>
              <a:t>glossary is a ‘working document’ and is not complete</a:t>
            </a:r>
            <a:r>
              <a:rPr lang="en-AU" sz="1800" dirty="0"/>
              <a:t>.</a:t>
            </a:r>
            <a:r>
              <a:rPr lang="en-AU" sz="1800" dirty="0">
                <a:solidFill>
                  <a:schemeClr val="accent1">
                    <a:lumMod val="75000"/>
                    <a:lumOff val="25000"/>
                  </a:schemeClr>
                </a:solidFill>
              </a:rPr>
              <a:t> </a:t>
            </a:r>
            <a:r>
              <a:rPr lang="en-AU" sz="1800" dirty="0"/>
              <a:t>Remember to leave space at the bottom of your list or on your mind map to add in any additional poetic terms you come throughout this unit of work.</a:t>
            </a:r>
          </a:p>
        </p:txBody>
      </p:sp>
      <p:sp>
        <p:nvSpPr>
          <p:cNvPr id="6" name="Rectangle 5">
            <a:extLst>
              <a:ext uri="{FF2B5EF4-FFF2-40B4-BE49-F238E27FC236}">
                <a16:creationId xmlns:a16="http://schemas.microsoft.com/office/drawing/2014/main" id="{1A53D5C0-AA4F-8CBE-F6B6-9409E97053FE}"/>
              </a:ext>
            </a:extLst>
          </p:cNvPr>
          <p:cNvSpPr/>
          <p:nvPr/>
        </p:nvSpPr>
        <p:spPr>
          <a:xfrm>
            <a:off x="274240" y="1081184"/>
            <a:ext cx="11643520" cy="523220"/>
          </a:xfrm>
          <a:prstGeom prst="rect">
            <a:avLst/>
          </a:prstGeom>
          <a:solidFill>
            <a:schemeClr val="accent1"/>
          </a:solidFill>
        </p:spPr>
        <p:txBody>
          <a:bodyPr wrap="square" lIns="91440" tIns="45720" rIns="91440" bIns="45720">
            <a:spAutoFit/>
          </a:bodyPr>
          <a:lstStyle/>
          <a:p>
            <a:pPr algn="ctr"/>
            <a:r>
              <a:rPr lang="en-US" sz="2800" b="1" dirty="0">
                <a:solidFill>
                  <a:schemeClr val="bg1"/>
                </a:solidFill>
              </a:rPr>
              <a:t>Congratulations to the winner of bingo!</a:t>
            </a:r>
          </a:p>
        </p:txBody>
      </p:sp>
      <p:sp>
        <p:nvSpPr>
          <p:cNvPr id="11" name="Rectangle 10">
            <a:extLst>
              <a:ext uri="{FF2B5EF4-FFF2-40B4-BE49-F238E27FC236}">
                <a16:creationId xmlns:a16="http://schemas.microsoft.com/office/drawing/2014/main" id="{2B082DBA-B62A-44B8-54DF-6562976BFE38}"/>
              </a:ext>
            </a:extLst>
          </p:cNvPr>
          <p:cNvSpPr/>
          <p:nvPr/>
        </p:nvSpPr>
        <p:spPr>
          <a:xfrm>
            <a:off x="194480" y="5776816"/>
            <a:ext cx="11643520" cy="523220"/>
          </a:xfrm>
          <a:prstGeom prst="rect">
            <a:avLst/>
          </a:prstGeom>
          <a:solidFill>
            <a:schemeClr val="tx2"/>
          </a:solidFill>
        </p:spPr>
        <p:txBody>
          <a:bodyPr wrap="square" lIns="91440" tIns="45720" rIns="91440" bIns="45720">
            <a:spAutoFit/>
          </a:bodyPr>
          <a:lstStyle/>
          <a:p>
            <a:pPr algn="ctr"/>
            <a:r>
              <a:rPr lang="en-US" sz="2800" b="1" dirty="0">
                <a:solidFill>
                  <a:schemeClr val="bg1"/>
                </a:solidFill>
              </a:rPr>
              <a:t>Well done – you are now a poetic terms master!</a:t>
            </a:r>
          </a:p>
        </p:txBody>
      </p:sp>
      <p:sp>
        <p:nvSpPr>
          <p:cNvPr id="2" name="Slide Number Placeholder 1">
            <a:extLst>
              <a:ext uri="{FF2B5EF4-FFF2-40B4-BE49-F238E27FC236}">
                <a16:creationId xmlns:a16="http://schemas.microsoft.com/office/drawing/2014/main" id="{F77227F8-F507-CCB9-D198-000E4557687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269117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Phase 1 – writing imaginatively – 8.1</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r>
              <a:rPr lang="en-AU" sz="1800" dirty="0">
                <a:effectLst/>
                <a:latin typeface="Arial" panose="020B0604020202020204" pitchFamily="34" charset="0"/>
                <a:ea typeface="Calibri" panose="020F0502020204030204" pitchFamily="34" charset="0"/>
              </a:rPr>
              <a:t> – </a:t>
            </a:r>
            <a:r>
              <a:rPr lang="en-AU" dirty="0">
                <a:latin typeface="+mj-lt"/>
              </a:rPr>
              <a:t>8.1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sz="1800" dirty="0">
                <a:effectLst/>
                <a:latin typeface="Arial" panose="020B0604020202020204" pitchFamily="34" charset="0"/>
                <a:ea typeface="Calibri" panose="020F0502020204030204" pitchFamily="34" charset="0"/>
              </a:rPr>
              <a:t>‘Knowing the rules to break the rules’ – Year 8, Term 1</a:t>
            </a:r>
            <a:endParaRPr lang="en-AU" dirty="0"/>
          </a:p>
        </p:txBody>
      </p:sp>
      <p:pic>
        <p:nvPicPr>
          <p:cNvPr id="5" name="Picture Placeholder 4">
            <a:extLst>
              <a:ext uri="{FF2B5EF4-FFF2-40B4-BE49-F238E27FC236}">
                <a16:creationId xmlns:a16="http://schemas.microsoft.com/office/drawing/2014/main" id="{A7C7DE25-6AB1-86D2-544F-E08275524DF6}"/>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8000" y="0"/>
            <a:ext cx="5064000" cy="6486144"/>
          </a:xfrm>
        </p:spPr>
      </p:pic>
      <p:sp>
        <p:nvSpPr>
          <p:cNvPr id="6" name="Rectangle 1">
            <a:extLst>
              <a:ext uri="{FF2B5EF4-FFF2-40B4-BE49-F238E27FC236}">
                <a16:creationId xmlns:a16="http://schemas.microsoft.com/office/drawing/2014/main" id="{9A35E5D2-35A4-E1A8-3F8D-150823202219}"/>
              </a:ext>
            </a:extLst>
          </p:cNvPr>
          <p:cNvSpPr>
            <a:spLocks noChangeArrowheads="1"/>
          </p:cNvSpPr>
          <p:nvPr/>
        </p:nvSpPr>
        <p:spPr bwMode="auto">
          <a:xfrm>
            <a:off x="7225536" y="6538109"/>
            <a:ext cx="42507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Photo by</a:t>
            </a:r>
            <a:r>
              <a:rPr lang="en-US" altLang="en-US" sz="1000" dirty="0">
                <a:latin typeface="Arial" panose="020B0604020202020204" pitchFamily="34" charset="0"/>
              </a:rPr>
              <a:t> </a:t>
            </a:r>
            <a:r>
              <a:rPr lang="en-US" altLang="en-US" sz="1000" dirty="0">
                <a:latin typeface="Arial" panose="020B0604020202020204" pitchFamily="34" charset="0"/>
                <a:hlinkClick r:id="rId4"/>
              </a:rPr>
              <a:t>Glenn Carstens-Peters </a:t>
            </a:r>
            <a:r>
              <a:rPr kumimoji="0" lang="en-US" altLang="en-US" sz="1000" b="0" i="0" u="none" strike="noStrike" cap="none" normalizeH="0" baseline="0" dirty="0">
                <a:ln>
                  <a:noFill/>
                </a:ln>
                <a:solidFill>
                  <a:schemeClr val="tx1"/>
                </a:solidFill>
                <a:effectLst/>
                <a:latin typeface="Arial" panose="020B0604020202020204" pitchFamily="34" charset="0"/>
              </a:rPr>
              <a:t>on </a:t>
            </a:r>
            <a:r>
              <a:rPr kumimoji="0" lang="en-US" altLang="en-US" sz="1000" b="0" i="0" u="none" strike="noStrike" cap="none" normalizeH="0" baseline="0" dirty="0">
                <a:ln>
                  <a:noFill/>
                </a:ln>
                <a:solidFill>
                  <a:schemeClr val="tx1"/>
                </a:solidFill>
                <a:effectLst/>
                <a:latin typeface="Arial" panose="020B0604020202020204" pitchFamily="34" charset="0"/>
                <a:hlinkClick r:id="rId5"/>
              </a:rPr>
              <a:t>Unsplash</a:t>
            </a:r>
            <a:r>
              <a:rPr kumimoji="0" lang="en-US" altLang="en-US" sz="10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228A-06BD-9D8F-F2F8-06C0C082361E}"/>
              </a:ext>
            </a:extLst>
          </p:cNvPr>
          <p:cNvSpPr>
            <a:spLocks noGrp="1"/>
          </p:cNvSpPr>
          <p:nvPr>
            <p:ph type="ctrTitle"/>
          </p:nvPr>
        </p:nvSpPr>
        <p:spPr/>
        <p:txBody>
          <a:bodyPr/>
          <a:lstStyle/>
          <a:p>
            <a:r>
              <a:rPr lang="en-AU" dirty="0"/>
              <a:t>OULIPO poetry</a:t>
            </a:r>
          </a:p>
        </p:txBody>
      </p:sp>
    </p:spTree>
    <p:extLst>
      <p:ext uri="{BB962C8B-B14F-4D97-AF65-F5344CB8AC3E}">
        <p14:creationId xmlns:p14="http://schemas.microsoft.com/office/powerpoint/2010/main" val="125272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C27EF-A303-A669-A572-52274F84E37D}"/>
              </a:ext>
            </a:extLst>
          </p:cNvPr>
          <p:cNvSpPr>
            <a:spLocks noGrp="1"/>
          </p:cNvSpPr>
          <p:nvPr>
            <p:ph type="title"/>
          </p:nvPr>
        </p:nvSpPr>
        <p:spPr/>
        <p:txBody>
          <a:bodyPr/>
          <a:lstStyle/>
          <a:p>
            <a:r>
              <a:rPr lang="en-AU" dirty="0"/>
              <a:t>OULIPO poetry – What is it?</a:t>
            </a:r>
          </a:p>
        </p:txBody>
      </p:sp>
      <p:sp>
        <p:nvSpPr>
          <p:cNvPr id="5" name="Text Placeholder 4">
            <a:extLst>
              <a:ext uri="{FF2B5EF4-FFF2-40B4-BE49-F238E27FC236}">
                <a16:creationId xmlns:a16="http://schemas.microsoft.com/office/drawing/2014/main" id="{CD776730-9250-CE3F-A4CB-2BB6E15B018C}"/>
              </a:ext>
            </a:extLst>
          </p:cNvPr>
          <p:cNvSpPr>
            <a:spLocks noGrp="1"/>
          </p:cNvSpPr>
          <p:nvPr>
            <p:ph type="body" sz="quarter" idx="17"/>
          </p:nvPr>
        </p:nvSpPr>
        <p:spPr/>
        <p:txBody>
          <a:bodyPr/>
          <a:lstStyle/>
          <a:p>
            <a:pPr>
              <a:spcAft>
                <a:spcPts val="600"/>
              </a:spcAft>
            </a:pPr>
            <a:r>
              <a:rPr lang="en-AU" sz="1800" dirty="0">
                <a:solidFill>
                  <a:srgbClr val="000000"/>
                </a:solidFill>
                <a:effectLst/>
                <a:latin typeface="Arial" panose="020B0604020202020204" pitchFamily="34" charset="0"/>
                <a:ea typeface="Calibri" panose="020F0502020204030204" pitchFamily="34" charset="0"/>
              </a:rPr>
              <a:t>OULIPO poetry is a form of poetry that uses a formula to write it. It was started in 1960 by the French mathematician, Francois de </a:t>
            </a:r>
            <a:r>
              <a:rPr lang="en-AU" sz="1800" dirty="0" err="1">
                <a:solidFill>
                  <a:srgbClr val="000000"/>
                </a:solidFill>
                <a:effectLst/>
                <a:latin typeface="Arial" panose="020B0604020202020204" pitchFamily="34" charset="0"/>
                <a:ea typeface="Calibri" panose="020F0502020204030204" pitchFamily="34" charset="0"/>
              </a:rPr>
              <a:t>Lionnais</a:t>
            </a:r>
            <a:r>
              <a:rPr lang="en-AU" sz="1800" dirty="0">
                <a:solidFill>
                  <a:srgbClr val="000000"/>
                </a:solidFill>
                <a:effectLst/>
                <a:latin typeface="Arial" panose="020B0604020202020204" pitchFamily="34" charset="0"/>
                <a:ea typeface="Calibri" panose="020F0502020204030204" pitchFamily="34" charset="0"/>
              </a:rPr>
              <a:t>, and the French writer, Raymond Queneau. </a:t>
            </a:r>
          </a:p>
          <a:p>
            <a:pPr>
              <a:spcAft>
                <a:spcPts val="600"/>
              </a:spcAft>
            </a:pPr>
            <a:r>
              <a:rPr lang="en-AU" sz="1800" dirty="0">
                <a:solidFill>
                  <a:srgbClr val="000000"/>
                </a:solidFill>
                <a:effectLst/>
                <a:latin typeface="Arial" panose="020B0604020202020204" pitchFamily="34" charset="0"/>
                <a:ea typeface="Calibri" panose="020F0502020204030204" pitchFamily="34" charset="0"/>
              </a:rPr>
              <a:t>The acronym OULIPO stands for ‘</a:t>
            </a:r>
            <a:r>
              <a:rPr lang="en-AU" sz="1800" dirty="0" err="1">
                <a:solidFill>
                  <a:srgbClr val="000000"/>
                </a:solidFill>
                <a:effectLst/>
                <a:latin typeface="Arial" panose="020B0604020202020204" pitchFamily="34" charset="0"/>
                <a:ea typeface="Calibri" panose="020F0502020204030204" pitchFamily="34" charset="0"/>
              </a:rPr>
              <a:t>Ouvroir</a:t>
            </a:r>
            <a:r>
              <a:rPr lang="en-AU" sz="1800" dirty="0">
                <a:solidFill>
                  <a:srgbClr val="000000"/>
                </a:solidFill>
                <a:effectLst/>
                <a:latin typeface="Arial" panose="020B0604020202020204" pitchFamily="34" charset="0"/>
                <a:ea typeface="Calibri" panose="020F0502020204030204" pitchFamily="34" charset="0"/>
              </a:rPr>
              <a:t> de </a:t>
            </a:r>
            <a:r>
              <a:rPr lang="en-AU" sz="1800" dirty="0" err="1">
                <a:solidFill>
                  <a:srgbClr val="000000"/>
                </a:solidFill>
                <a:effectLst/>
                <a:latin typeface="Arial" panose="020B0604020202020204" pitchFamily="34" charset="0"/>
                <a:ea typeface="Calibri" panose="020F0502020204030204" pitchFamily="34" charset="0"/>
              </a:rPr>
              <a:t>Litterature</a:t>
            </a:r>
            <a:r>
              <a:rPr lang="en-AU" sz="1800" dirty="0">
                <a:solidFill>
                  <a:srgbClr val="000000"/>
                </a:solidFill>
                <a:effectLst/>
                <a:latin typeface="Arial" panose="020B0604020202020204" pitchFamily="34" charset="0"/>
                <a:ea typeface="Calibri" panose="020F0502020204030204" pitchFamily="34" charset="0"/>
              </a:rPr>
              <a:t> </a:t>
            </a:r>
            <a:r>
              <a:rPr lang="en-AU" sz="1800" dirty="0" err="1">
                <a:solidFill>
                  <a:srgbClr val="000000"/>
                </a:solidFill>
                <a:effectLst/>
                <a:latin typeface="Arial" panose="020B0604020202020204" pitchFamily="34" charset="0"/>
                <a:ea typeface="Calibri" panose="020F0502020204030204" pitchFamily="34" charset="0"/>
              </a:rPr>
              <a:t>Potentielle</a:t>
            </a:r>
            <a:r>
              <a:rPr lang="en-AU" sz="1800" dirty="0">
                <a:solidFill>
                  <a:srgbClr val="000000"/>
                </a:solidFill>
                <a:effectLst/>
                <a:latin typeface="Arial" panose="020B0604020202020204" pitchFamily="34" charset="0"/>
                <a:ea typeface="Calibri" panose="020F0502020204030204" pitchFamily="34" charset="0"/>
              </a:rPr>
              <a:t>’ which is French for Workshop of Potential Literature. </a:t>
            </a:r>
          </a:p>
          <a:p>
            <a:pPr>
              <a:spcAft>
                <a:spcPts val="600"/>
              </a:spcAft>
            </a:pPr>
            <a:r>
              <a:rPr lang="en-AU" sz="1800" dirty="0">
                <a:solidFill>
                  <a:srgbClr val="000000"/>
                </a:solidFill>
                <a:effectLst/>
                <a:latin typeface="Arial" panose="020B0604020202020204" pitchFamily="34" charset="0"/>
                <a:ea typeface="Calibri" panose="020F0502020204030204" pitchFamily="34" charset="0"/>
              </a:rPr>
              <a:t>The most popular OULIPO formula is </a:t>
            </a:r>
            <a:r>
              <a:rPr lang="en-AU" sz="1800" b="1" dirty="0">
                <a:solidFill>
                  <a:srgbClr val="000000"/>
                </a:solidFill>
                <a:effectLst/>
                <a:latin typeface="Arial" panose="020B0604020202020204" pitchFamily="34" charset="0"/>
                <a:ea typeface="Calibri" panose="020F0502020204030204" pitchFamily="34" charset="0"/>
              </a:rPr>
              <a:t>N + 7</a:t>
            </a:r>
            <a:r>
              <a:rPr lang="en-AU" sz="1800" dirty="0">
                <a:solidFill>
                  <a:srgbClr val="000000"/>
                </a:solidFill>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155D3D0F-7973-66B4-FC63-F7BB6930371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34847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2CBD50-70D2-742E-3D9A-477AC69FECE1}"/>
              </a:ext>
            </a:extLst>
          </p:cNvPr>
          <p:cNvSpPr>
            <a:spLocks noGrp="1"/>
          </p:cNvSpPr>
          <p:nvPr>
            <p:ph type="title"/>
          </p:nvPr>
        </p:nvSpPr>
        <p:spPr/>
        <p:txBody>
          <a:bodyPr/>
          <a:lstStyle/>
          <a:p>
            <a:r>
              <a:rPr lang="en-AU" dirty="0"/>
              <a:t>Steps for using N + 7 to create a poem:</a:t>
            </a:r>
          </a:p>
        </p:txBody>
      </p:sp>
      <p:sp>
        <p:nvSpPr>
          <p:cNvPr id="7" name="Text Placeholder 6">
            <a:extLst>
              <a:ext uri="{FF2B5EF4-FFF2-40B4-BE49-F238E27FC236}">
                <a16:creationId xmlns:a16="http://schemas.microsoft.com/office/drawing/2014/main" id="{7A7F29BB-CCFC-533F-B844-E31533A58689}"/>
              </a:ext>
            </a:extLst>
          </p:cNvPr>
          <p:cNvSpPr>
            <a:spLocks noGrp="1"/>
          </p:cNvSpPr>
          <p:nvPr>
            <p:ph type="body" sz="quarter" idx="17"/>
          </p:nvPr>
        </p:nvSpPr>
        <p:spPr/>
        <p:txBody>
          <a:bodyPr/>
          <a:lstStyle/>
          <a:p>
            <a:pPr>
              <a:lnSpc>
                <a:spcPct val="150000"/>
              </a:lnSpc>
              <a:spcAft>
                <a:spcPts val="600"/>
              </a:spcAft>
            </a:pPr>
            <a:r>
              <a:rPr lang="en-AU" sz="1800" dirty="0">
                <a:effectLst/>
                <a:latin typeface="Arial" panose="020B0604020202020204" pitchFamily="34" charset="0"/>
                <a:ea typeface="Calibri" panose="020F0502020204030204" pitchFamily="34" charset="0"/>
              </a:rPr>
              <a:t>Follow the steps to create your new poem.</a:t>
            </a:r>
          </a:p>
          <a:p>
            <a:pPr marL="342900" lvl="0" indent="-342900">
              <a:lnSpc>
                <a:spcPct val="150000"/>
              </a:lnSpc>
              <a:spcAft>
                <a:spcPts val="600"/>
              </a:spcAft>
              <a:buFont typeface="+mj-lt"/>
              <a:buAutoNum type="arabicPeriod"/>
            </a:pPr>
            <a:r>
              <a:rPr lang="en-AU" sz="1800" dirty="0">
                <a:effectLst/>
                <a:latin typeface="Arial" panose="020B0604020202020204" pitchFamily="34" charset="0"/>
                <a:ea typeface="Calibri" panose="020F0502020204030204" pitchFamily="34" charset="0"/>
              </a:rPr>
              <a:t>Find a poem that you like.</a:t>
            </a:r>
          </a:p>
          <a:p>
            <a:pPr marL="342900" lvl="0" indent="-342900">
              <a:lnSpc>
                <a:spcPct val="150000"/>
              </a:lnSpc>
              <a:spcAft>
                <a:spcPts val="600"/>
              </a:spcAft>
              <a:buFont typeface="+mj-lt"/>
              <a:buAutoNum type="arabicPeriod"/>
            </a:pPr>
            <a:r>
              <a:rPr lang="en-AU" sz="1800" dirty="0">
                <a:effectLst/>
                <a:latin typeface="Arial" panose="020B0604020202020204" pitchFamily="34" charset="0"/>
                <a:ea typeface="Calibri" panose="020F0502020204030204" pitchFamily="34" charset="0"/>
              </a:rPr>
              <a:t>Identify and highlight each noun in the poem.</a:t>
            </a:r>
          </a:p>
          <a:p>
            <a:pPr marL="342900" lvl="0" indent="-342900">
              <a:lnSpc>
                <a:spcPct val="150000"/>
              </a:lnSpc>
              <a:spcAft>
                <a:spcPts val="600"/>
              </a:spcAft>
              <a:buFont typeface="+mj-lt"/>
              <a:buAutoNum type="arabicPeriod"/>
            </a:pPr>
            <a:r>
              <a:rPr lang="en-AU" sz="1800" dirty="0">
                <a:effectLst/>
                <a:latin typeface="Arial" panose="020B0604020202020204" pitchFamily="34" charset="0"/>
                <a:ea typeface="Calibri" panose="020F0502020204030204" pitchFamily="34" charset="0"/>
              </a:rPr>
              <a:t>Find each noun in the dictionary.</a:t>
            </a:r>
          </a:p>
          <a:p>
            <a:pPr marL="342900" lvl="0" indent="-342900">
              <a:lnSpc>
                <a:spcPct val="150000"/>
              </a:lnSpc>
              <a:spcAft>
                <a:spcPts val="600"/>
              </a:spcAft>
              <a:buFont typeface="+mj-lt"/>
              <a:buAutoNum type="arabicPeriod"/>
            </a:pPr>
            <a:r>
              <a:rPr lang="en-AU" sz="1800" dirty="0">
                <a:effectLst/>
                <a:latin typeface="Arial" panose="020B0604020202020204" pitchFamily="34" charset="0"/>
                <a:ea typeface="Calibri" panose="020F0502020204030204" pitchFamily="34" charset="0"/>
              </a:rPr>
              <a:t>Find the word that is 7 nouns away in the dictionary – it must be a completely different word.</a:t>
            </a:r>
          </a:p>
          <a:p>
            <a:pPr marL="342900" lvl="0" indent="-342900">
              <a:lnSpc>
                <a:spcPct val="150000"/>
              </a:lnSpc>
              <a:spcAft>
                <a:spcPts val="600"/>
              </a:spcAft>
              <a:buFont typeface="+mj-lt"/>
              <a:buAutoNum type="arabicPeriod"/>
            </a:pPr>
            <a:r>
              <a:rPr lang="en-AU" sz="1800" dirty="0">
                <a:effectLst/>
                <a:latin typeface="Arial" panose="020B0604020202020204" pitchFamily="34" charset="0"/>
                <a:ea typeface="Calibri" panose="020F0502020204030204" pitchFamily="34" charset="0"/>
              </a:rPr>
              <a:t>Replace the original noun with the new noun.</a:t>
            </a:r>
          </a:p>
        </p:txBody>
      </p:sp>
      <p:sp>
        <p:nvSpPr>
          <p:cNvPr id="2" name="Slide Number Placeholder 1">
            <a:extLst>
              <a:ext uri="{FF2B5EF4-FFF2-40B4-BE49-F238E27FC236}">
                <a16:creationId xmlns:a16="http://schemas.microsoft.com/office/drawing/2014/main" id="{6590EFE9-89F7-00FF-ED6A-739C1EB4852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134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D7303-2432-C20E-9DF9-84BE17D1AC81}"/>
              </a:ext>
            </a:extLst>
          </p:cNvPr>
          <p:cNvSpPr>
            <a:spLocks noGrp="1"/>
          </p:cNvSpPr>
          <p:nvPr>
            <p:ph type="title"/>
          </p:nvPr>
        </p:nvSpPr>
        <p:spPr/>
        <p:txBody>
          <a:bodyPr/>
          <a:lstStyle/>
          <a:p>
            <a:r>
              <a:rPr lang="en-AU" dirty="0"/>
              <a:t>Model of OULIPO poetry (1)</a:t>
            </a:r>
          </a:p>
        </p:txBody>
      </p:sp>
      <p:sp>
        <p:nvSpPr>
          <p:cNvPr id="4" name="Text Placeholder 3">
            <a:extLst>
              <a:ext uri="{FF2B5EF4-FFF2-40B4-BE49-F238E27FC236}">
                <a16:creationId xmlns:a16="http://schemas.microsoft.com/office/drawing/2014/main" id="{85ACF80A-B76E-8398-68B3-A31573FD4484}"/>
              </a:ext>
            </a:extLst>
          </p:cNvPr>
          <p:cNvSpPr>
            <a:spLocks noGrp="1"/>
          </p:cNvSpPr>
          <p:nvPr>
            <p:ph type="body" sz="quarter" idx="18"/>
          </p:nvPr>
        </p:nvSpPr>
        <p:spPr/>
        <p:txBody>
          <a:bodyPr/>
          <a:lstStyle/>
          <a:p>
            <a:r>
              <a:rPr lang="en-AU" sz="1800" dirty="0">
                <a:effectLst/>
                <a:latin typeface="Arial" panose="020B0604020202020204" pitchFamily="34" charset="0"/>
                <a:ea typeface="Calibri" panose="020F0502020204030204" pitchFamily="34" charset="0"/>
              </a:rPr>
              <a:t>Little Bo Beep from </a:t>
            </a:r>
            <a:r>
              <a:rPr lang="en-AU" sz="1800" u="sng" dirty="0">
                <a:solidFill>
                  <a:srgbClr val="002664"/>
                </a:solidFill>
                <a:effectLst/>
                <a:latin typeface="Arial" panose="020B0604020202020204" pitchFamily="34" charset="0"/>
                <a:ea typeface="Calibri" panose="020F0502020204030204" pitchFamily="34" charset="0"/>
                <a:hlinkClick r:id="rId3"/>
              </a:rPr>
              <a:t>The Nursery Rhyme Book</a:t>
            </a:r>
            <a:endParaRPr lang="en-AU" dirty="0"/>
          </a:p>
        </p:txBody>
      </p:sp>
      <p:sp>
        <p:nvSpPr>
          <p:cNvPr id="5" name="Text Placeholder 4">
            <a:extLst>
              <a:ext uri="{FF2B5EF4-FFF2-40B4-BE49-F238E27FC236}">
                <a16:creationId xmlns:a16="http://schemas.microsoft.com/office/drawing/2014/main" id="{B3E0AFEA-F124-0B2B-673A-0B2581D5832C}"/>
              </a:ext>
            </a:extLst>
          </p:cNvPr>
          <p:cNvSpPr>
            <a:spLocks noGrp="1"/>
          </p:cNvSpPr>
          <p:nvPr>
            <p:ph type="body" sz="quarter" idx="17"/>
          </p:nvPr>
        </p:nvSpPr>
        <p:spPr/>
        <p:txBody>
          <a:bodyPr/>
          <a:lstStyle/>
          <a:p>
            <a:pPr>
              <a:lnSpc>
                <a:spcPct val="150000"/>
              </a:lnSpc>
              <a:spcBef>
                <a:spcPts val="1200"/>
              </a:spcBef>
            </a:pPr>
            <a:r>
              <a:rPr lang="en-AU" sz="1800" dirty="0">
                <a:effectLst/>
                <a:latin typeface="Arial" panose="020B0604020202020204" pitchFamily="34" charset="0"/>
                <a:ea typeface="Calibri" panose="020F0502020204030204" pitchFamily="34" charset="0"/>
              </a:rPr>
              <a:t>Little Bo-Peep has lost her </a:t>
            </a:r>
            <a:r>
              <a:rPr lang="en-AU" sz="1800" b="1" dirty="0">
                <a:solidFill>
                  <a:srgbClr val="4472C4"/>
                </a:solidFill>
                <a:effectLst/>
                <a:latin typeface="Arial" panose="020B0604020202020204" pitchFamily="34" charset="0"/>
                <a:ea typeface="Calibri" panose="020F0502020204030204" pitchFamily="34" charset="0"/>
              </a:rPr>
              <a:t>sheep</a:t>
            </a:r>
            <a:r>
              <a:rPr lang="en-AU" sz="1800" dirty="0">
                <a:effectLst/>
                <a:latin typeface="Arial" panose="020B0604020202020204" pitchFamily="34" charset="0"/>
                <a:ea typeface="Calibri" panose="020F0502020204030204" pitchFamily="34" charset="0"/>
              </a:rPr>
              <a:t>,</a:t>
            </a:r>
          </a:p>
          <a:p>
            <a:pPr>
              <a:lnSpc>
                <a:spcPct val="150000"/>
              </a:lnSpc>
              <a:spcBef>
                <a:spcPts val="1200"/>
              </a:spcBef>
            </a:pPr>
            <a:r>
              <a:rPr lang="en-AU" sz="1800" dirty="0">
                <a:effectLst/>
                <a:latin typeface="Arial" panose="020B0604020202020204" pitchFamily="34" charset="0"/>
                <a:ea typeface="Calibri" panose="020F0502020204030204" pitchFamily="34" charset="0"/>
              </a:rPr>
              <a:t>And can't tell where to find them;</a:t>
            </a:r>
          </a:p>
          <a:p>
            <a:pPr>
              <a:lnSpc>
                <a:spcPct val="150000"/>
              </a:lnSpc>
              <a:spcBef>
                <a:spcPts val="1200"/>
              </a:spcBef>
            </a:pPr>
            <a:r>
              <a:rPr lang="en-AU" sz="1800" dirty="0">
                <a:effectLst/>
                <a:latin typeface="Arial" panose="020B0604020202020204" pitchFamily="34" charset="0"/>
                <a:ea typeface="Calibri" panose="020F0502020204030204" pitchFamily="34" charset="0"/>
              </a:rPr>
              <a:t>Leave them alone, and they'll come </a:t>
            </a:r>
            <a:r>
              <a:rPr lang="en-AU" sz="1800" b="1" dirty="0">
                <a:solidFill>
                  <a:srgbClr val="4472C4"/>
                </a:solidFill>
                <a:effectLst/>
                <a:latin typeface="Arial" panose="020B0604020202020204" pitchFamily="34" charset="0"/>
                <a:ea typeface="Calibri" panose="020F0502020204030204" pitchFamily="34" charset="0"/>
              </a:rPr>
              <a:t>home</a:t>
            </a:r>
            <a:r>
              <a:rPr lang="en-AU" sz="1800" dirty="0">
                <a:effectLst/>
                <a:latin typeface="Arial" panose="020B0604020202020204" pitchFamily="34" charset="0"/>
                <a:ea typeface="Calibri" panose="020F0502020204030204" pitchFamily="34" charset="0"/>
              </a:rPr>
              <a:t>,</a:t>
            </a:r>
          </a:p>
          <a:p>
            <a:pPr>
              <a:lnSpc>
                <a:spcPct val="150000"/>
              </a:lnSpc>
              <a:spcBef>
                <a:spcPts val="1200"/>
              </a:spcBef>
            </a:pPr>
            <a:r>
              <a:rPr lang="en-AU" sz="1800" dirty="0">
                <a:effectLst/>
                <a:latin typeface="Arial" panose="020B0604020202020204" pitchFamily="34" charset="0"/>
                <a:ea typeface="Calibri" panose="020F0502020204030204" pitchFamily="34" charset="0"/>
              </a:rPr>
              <a:t>And bring their </a:t>
            </a:r>
            <a:r>
              <a:rPr lang="en-AU" sz="1800" b="1" dirty="0">
                <a:solidFill>
                  <a:srgbClr val="4472C4"/>
                </a:solidFill>
                <a:effectLst/>
                <a:latin typeface="Arial" panose="020B0604020202020204" pitchFamily="34" charset="0"/>
                <a:ea typeface="Calibri" panose="020F0502020204030204" pitchFamily="34" charset="0"/>
              </a:rPr>
              <a:t>tails</a:t>
            </a:r>
            <a:r>
              <a:rPr lang="en-AU" sz="1800" dirty="0">
                <a:effectLst/>
                <a:latin typeface="Arial" panose="020B0604020202020204" pitchFamily="34" charset="0"/>
                <a:ea typeface="Calibri" panose="020F0502020204030204" pitchFamily="34" charset="0"/>
              </a:rPr>
              <a:t> behind them.</a:t>
            </a:r>
          </a:p>
        </p:txBody>
      </p:sp>
      <p:sp>
        <p:nvSpPr>
          <p:cNvPr id="2" name="Slide Number Placeholder 1">
            <a:extLst>
              <a:ext uri="{FF2B5EF4-FFF2-40B4-BE49-F238E27FC236}">
                <a16:creationId xmlns:a16="http://schemas.microsoft.com/office/drawing/2014/main" id="{B7425F3E-23DC-5CEC-E992-8D93185441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351935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3F5510-C22A-1569-2F87-49C1C9D3A3E7}"/>
              </a:ext>
            </a:extLst>
          </p:cNvPr>
          <p:cNvSpPr>
            <a:spLocks noGrp="1"/>
          </p:cNvSpPr>
          <p:nvPr>
            <p:ph type="title"/>
          </p:nvPr>
        </p:nvSpPr>
        <p:spPr/>
        <p:txBody>
          <a:bodyPr/>
          <a:lstStyle/>
          <a:p>
            <a:r>
              <a:rPr lang="en-AU" dirty="0"/>
              <a:t>Model of OULIPO poetry (2)</a:t>
            </a:r>
          </a:p>
        </p:txBody>
      </p:sp>
      <p:sp>
        <p:nvSpPr>
          <p:cNvPr id="4" name="Text Placeholder 3">
            <a:extLst>
              <a:ext uri="{FF2B5EF4-FFF2-40B4-BE49-F238E27FC236}">
                <a16:creationId xmlns:a16="http://schemas.microsoft.com/office/drawing/2014/main" id="{0925CA74-364C-0B24-6CC7-A1BEFC7515CE}"/>
              </a:ext>
            </a:extLst>
          </p:cNvPr>
          <p:cNvSpPr>
            <a:spLocks noGrp="1"/>
          </p:cNvSpPr>
          <p:nvPr>
            <p:ph type="body" sz="quarter" idx="18"/>
          </p:nvPr>
        </p:nvSpPr>
        <p:spPr/>
        <p:txBody>
          <a:bodyPr/>
          <a:lstStyle/>
          <a:p>
            <a:r>
              <a:rPr lang="en-AU" dirty="0"/>
              <a:t>Adapted from </a:t>
            </a:r>
            <a:r>
              <a:rPr lang="en-AU" sz="2000" dirty="0">
                <a:effectLst/>
                <a:latin typeface="Arial" panose="020B0604020202020204" pitchFamily="34" charset="0"/>
                <a:ea typeface="Calibri" panose="020F0502020204030204" pitchFamily="34" charset="0"/>
              </a:rPr>
              <a:t>Little Bo Beep from </a:t>
            </a:r>
            <a:r>
              <a:rPr lang="en-AU" sz="2000" u="sng" dirty="0">
                <a:solidFill>
                  <a:srgbClr val="002664"/>
                </a:solidFill>
                <a:effectLst/>
                <a:latin typeface="Arial" panose="020B0604020202020204" pitchFamily="34" charset="0"/>
                <a:ea typeface="Calibri" panose="020F0502020204030204" pitchFamily="34" charset="0"/>
                <a:hlinkClick r:id="rId3"/>
              </a:rPr>
              <a:t>The Nursery Rhyme Book</a:t>
            </a:r>
            <a:endParaRPr lang="en-AU" dirty="0"/>
          </a:p>
        </p:txBody>
      </p:sp>
      <p:sp>
        <p:nvSpPr>
          <p:cNvPr id="5" name="Text Placeholder 4">
            <a:extLst>
              <a:ext uri="{FF2B5EF4-FFF2-40B4-BE49-F238E27FC236}">
                <a16:creationId xmlns:a16="http://schemas.microsoft.com/office/drawing/2014/main" id="{452229DD-B57A-4E16-AB27-0B987336D084}"/>
              </a:ext>
            </a:extLst>
          </p:cNvPr>
          <p:cNvSpPr>
            <a:spLocks noGrp="1"/>
          </p:cNvSpPr>
          <p:nvPr>
            <p:ph type="body" sz="quarter" idx="17"/>
          </p:nvPr>
        </p:nvSpPr>
        <p:spPr/>
        <p:txBody>
          <a:bodyPr/>
          <a:lstStyle/>
          <a:p>
            <a:pPr>
              <a:lnSpc>
                <a:spcPct val="150000"/>
              </a:lnSpc>
              <a:spcBef>
                <a:spcPts val="1200"/>
              </a:spcBef>
            </a:pPr>
            <a:r>
              <a:rPr lang="en-AU" sz="1800" dirty="0">
                <a:effectLst/>
                <a:latin typeface="Arial" panose="020B0604020202020204" pitchFamily="34" charset="0"/>
                <a:ea typeface="Calibri" panose="020F0502020204030204" pitchFamily="34" charset="0"/>
              </a:rPr>
              <a:t>LITTLE Bo-Peep has lost her </a:t>
            </a:r>
            <a:r>
              <a:rPr lang="en-AU" sz="1800" b="1" dirty="0">
                <a:solidFill>
                  <a:srgbClr val="4472C4"/>
                </a:solidFill>
                <a:effectLst/>
                <a:latin typeface="Arial" panose="020B0604020202020204" pitchFamily="34" charset="0"/>
                <a:ea typeface="Calibri" panose="020F0502020204030204" pitchFamily="34" charset="0"/>
              </a:rPr>
              <a:t>sherbet</a:t>
            </a:r>
            <a:r>
              <a:rPr lang="en-AU" sz="1800" dirty="0">
                <a:effectLst/>
                <a:latin typeface="Arial" panose="020B0604020202020204" pitchFamily="34" charset="0"/>
                <a:ea typeface="Calibri" panose="020F0502020204030204" pitchFamily="34" charset="0"/>
              </a:rPr>
              <a:t>,</a:t>
            </a:r>
          </a:p>
          <a:p>
            <a:pPr>
              <a:lnSpc>
                <a:spcPct val="150000"/>
              </a:lnSpc>
              <a:spcBef>
                <a:spcPts val="1200"/>
              </a:spcBef>
            </a:pPr>
            <a:r>
              <a:rPr lang="en-AU" sz="1800" dirty="0">
                <a:effectLst/>
                <a:latin typeface="Arial" panose="020B0604020202020204" pitchFamily="34" charset="0"/>
                <a:ea typeface="Calibri" panose="020F0502020204030204" pitchFamily="34" charset="0"/>
              </a:rPr>
              <a:t>And can't tell where to find them;</a:t>
            </a:r>
          </a:p>
          <a:p>
            <a:pPr>
              <a:lnSpc>
                <a:spcPct val="150000"/>
              </a:lnSpc>
              <a:spcBef>
                <a:spcPts val="1200"/>
              </a:spcBef>
            </a:pPr>
            <a:r>
              <a:rPr lang="en-AU" sz="1800" dirty="0">
                <a:effectLst/>
                <a:latin typeface="Arial" panose="020B0604020202020204" pitchFamily="34" charset="0"/>
                <a:ea typeface="Calibri" panose="020F0502020204030204" pitchFamily="34" charset="0"/>
              </a:rPr>
              <a:t>Leave them alone, and they'll come </a:t>
            </a:r>
            <a:r>
              <a:rPr lang="en-AU" sz="1800" b="1" dirty="0">
                <a:solidFill>
                  <a:srgbClr val="4472C4"/>
                </a:solidFill>
                <a:effectLst/>
                <a:latin typeface="Arial" panose="020B0604020202020204" pitchFamily="34" charset="0"/>
                <a:ea typeface="Calibri" panose="020F0502020204030204" pitchFamily="34" charset="0"/>
              </a:rPr>
              <a:t>honey</a:t>
            </a:r>
            <a:r>
              <a:rPr lang="en-AU" sz="1800" dirty="0">
                <a:effectLst/>
                <a:latin typeface="Arial" panose="020B0604020202020204" pitchFamily="34" charset="0"/>
                <a:ea typeface="Calibri" panose="020F0502020204030204" pitchFamily="34" charset="0"/>
              </a:rPr>
              <a:t>,</a:t>
            </a:r>
          </a:p>
          <a:p>
            <a:pPr>
              <a:lnSpc>
                <a:spcPct val="150000"/>
              </a:lnSpc>
              <a:spcBef>
                <a:spcPts val="1200"/>
              </a:spcBef>
            </a:pPr>
            <a:r>
              <a:rPr lang="en-AU" sz="1800" dirty="0">
                <a:effectLst/>
                <a:latin typeface="Arial" panose="020B0604020202020204" pitchFamily="34" charset="0"/>
                <a:ea typeface="Calibri" panose="020F0502020204030204" pitchFamily="34" charset="0"/>
              </a:rPr>
              <a:t>And bring their </a:t>
            </a:r>
            <a:r>
              <a:rPr lang="en-AU" sz="1800" b="1" dirty="0">
                <a:solidFill>
                  <a:srgbClr val="4472C4"/>
                </a:solidFill>
                <a:effectLst/>
                <a:latin typeface="Arial" panose="020B0604020202020204" pitchFamily="34" charset="0"/>
                <a:ea typeface="Calibri" panose="020F0502020204030204" pitchFamily="34" charset="0"/>
              </a:rPr>
              <a:t>tallow</a:t>
            </a:r>
            <a:r>
              <a:rPr lang="en-AU" sz="1800" dirty="0">
                <a:effectLst/>
                <a:latin typeface="Arial" panose="020B0604020202020204" pitchFamily="34" charset="0"/>
                <a:ea typeface="Calibri" panose="020F0502020204030204" pitchFamily="34" charset="0"/>
              </a:rPr>
              <a:t> behind them.</a:t>
            </a:r>
            <a:endParaRPr lang="en-AU" sz="1800" dirty="0">
              <a:ea typeface="Calibri" panose="020F0502020204030204" pitchFamily="34" charset="0"/>
            </a:endParaRPr>
          </a:p>
          <a:p>
            <a:pPr>
              <a:spcBef>
                <a:spcPts val="1200"/>
              </a:spcBef>
            </a:pPr>
            <a:r>
              <a:rPr lang="en-AU" sz="1600" b="1" dirty="0">
                <a:effectLst/>
                <a:latin typeface="Arial" panose="020B0604020202020204" pitchFamily="34" charset="0"/>
                <a:ea typeface="Calibri" panose="020F0502020204030204" pitchFamily="34" charset="0"/>
              </a:rPr>
              <a:t>*Tallow </a:t>
            </a:r>
            <a:r>
              <a:rPr lang="en-AU" sz="1600" dirty="0">
                <a:effectLst/>
                <a:latin typeface="Arial" panose="020B0604020202020204" pitchFamily="34" charset="0"/>
                <a:ea typeface="Calibri" panose="020F0502020204030204" pitchFamily="34" charset="0"/>
              </a:rPr>
              <a:t>– fat from an animal</a:t>
            </a:r>
          </a:p>
          <a:p>
            <a:pPr>
              <a:spcBef>
                <a:spcPts val="1200"/>
              </a:spcBef>
            </a:pPr>
            <a:endParaRPr lang="en-AU" sz="1800" dirty="0"/>
          </a:p>
        </p:txBody>
      </p:sp>
      <p:sp>
        <p:nvSpPr>
          <p:cNvPr id="2" name="Slide Number Placeholder 1">
            <a:extLst>
              <a:ext uri="{FF2B5EF4-FFF2-40B4-BE49-F238E27FC236}">
                <a16:creationId xmlns:a16="http://schemas.microsoft.com/office/drawing/2014/main" id="{1F4E62A2-6A14-CAB9-1930-AE0D05DA012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276634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486C87-2D67-0AF0-A074-C3DDD1CCB82C}"/>
              </a:ext>
            </a:extLst>
          </p:cNvPr>
          <p:cNvSpPr>
            <a:spLocks noGrp="1"/>
          </p:cNvSpPr>
          <p:nvPr>
            <p:ph type="title"/>
          </p:nvPr>
        </p:nvSpPr>
        <p:spPr/>
        <p:txBody>
          <a:bodyPr/>
          <a:lstStyle/>
          <a:p>
            <a:r>
              <a:rPr lang="en-AU" dirty="0"/>
              <a:t>Model of OULIPO poetry (3)</a:t>
            </a:r>
          </a:p>
        </p:txBody>
      </p:sp>
      <p:sp>
        <p:nvSpPr>
          <p:cNvPr id="4" name="Text Placeholder 3">
            <a:extLst>
              <a:ext uri="{FF2B5EF4-FFF2-40B4-BE49-F238E27FC236}">
                <a16:creationId xmlns:a16="http://schemas.microsoft.com/office/drawing/2014/main" id="{85A0DBF9-D54E-52F8-BC6E-AAB6623905EE}"/>
              </a:ext>
            </a:extLst>
          </p:cNvPr>
          <p:cNvSpPr>
            <a:spLocks noGrp="1"/>
          </p:cNvSpPr>
          <p:nvPr>
            <p:ph type="body" sz="quarter" idx="18"/>
          </p:nvPr>
        </p:nvSpPr>
        <p:spPr/>
        <p:txBody>
          <a:bodyPr/>
          <a:lstStyle/>
          <a:p>
            <a:r>
              <a:rPr lang="en-AU" dirty="0"/>
              <a:t>Adapted from </a:t>
            </a:r>
            <a:r>
              <a:rPr lang="en-AU" sz="2000" dirty="0">
                <a:effectLst/>
                <a:latin typeface="Arial" panose="020B0604020202020204" pitchFamily="34" charset="0"/>
                <a:ea typeface="Calibri" panose="020F0502020204030204" pitchFamily="34" charset="0"/>
              </a:rPr>
              <a:t>Little Bo Beep from </a:t>
            </a:r>
            <a:r>
              <a:rPr lang="en-AU" sz="2000" u="sng" dirty="0">
                <a:solidFill>
                  <a:srgbClr val="002664"/>
                </a:solidFill>
                <a:effectLst/>
                <a:latin typeface="Arial" panose="020B0604020202020204" pitchFamily="34" charset="0"/>
                <a:ea typeface="Calibri" panose="020F0502020204030204" pitchFamily="34" charset="0"/>
                <a:hlinkClick r:id="rId3"/>
              </a:rPr>
              <a:t>The Nursery Rhyme Book</a:t>
            </a:r>
            <a:endParaRPr lang="en-AU" dirty="0"/>
          </a:p>
        </p:txBody>
      </p:sp>
      <p:sp>
        <p:nvSpPr>
          <p:cNvPr id="5" name="Text Placeholder 4">
            <a:extLst>
              <a:ext uri="{FF2B5EF4-FFF2-40B4-BE49-F238E27FC236}">
                <a16:creationId xmlns:a16="http://schemas.microsoft.com/office/drawing/2014/main" id="{7B29E45A-15E5-839E-E450-7C3C6BCC2CE4}"/>
              </a:ext>
            </a:extLst>
          </p:cNvPr>
          <p:cNvSpPr>
            <a:spLocks noGrp="1"/>
          </p:cNvSpPr>
          <p:nvPr>
            <p:ph type="body" sz="quarter" idx="17"/>
          </p:nvPr>
        </p:nvSpPr>
        <p:spPr/>
        <p:txBody>
          <a:bodyPr/>
          <a:lstStyle/>
          <a:p>
            <a:pPr>
              <a:lnSpc>
                <a:spcPct val="150000"/>
              </a:lnSpc>
              <a:spcBef>
                <a:spcPts val="1200"/>
              </a:spcBef>
            </a:pPr>
            <a:r>
              <a:rPr lang="en-AU" sz="1800" dirty="0">
                <a:effectLst/>
                <a:latin typeface="Arial" panose="020B0604020202020204" pitchFamily="34" charset="0"/>
                <a:ea typeface="Calibri" panose="020F0502020204030204" pitchFamily="34" charset="0"/>
              </a:rPr>
              <a:t>Little Bo-Peep lost her </a:t>
            </a:r>
            <a:r>
              <a:rPr lang="en-AU" sz="1800" b="1" dirty="0">
                <a:solidFill>
                  <a:srgbClr val="4472C4"/>
                </a:solidFill>
                <a:effectLst/>
                <a:latin typeface="Arial" panose="020B0604020202020204" pitchFamily="34" charset="0"/>
                <a:ea typeface="Calibri" panose="020F0502020204030204" pitchFamily="34" charset="0"/>
              </a:rPr>
              <a:t>sherbet</a:t>
            </a:r>
            <a:r>
              <a:rPr lang="en-AU" sz="1800" dirty="0">
                <a:effectLst/>
                <a:latin typeface="Arial" panose="020B0604020202020204" pitchFamily="34" charset="0"/>
                <a:ea typeface="Calibri" panose="020F0502020204030204" pitchFamily="34" charset="0"/>
              </a:rPr>
              <a:t>,</a:t>
            </a:r>
          </a:p>
          <a:p>
            <a:pPr>
              <a:lnSpc>
                <a:spcPct val="150000"/>
              </a:lnSpc>
              <a:spcBef>
                <a:spcPts val="1200"/>
              </a:spcBef>
            </a:pPr>
            <a:r>
              <a:rPr lang="en-AU" sz="1800" dirty="0">
                <a:effectLst/>
                <a:latin typeface="Arial" panose="020B0604020202020204" pitchFamily="34" charset="0"/>
                <a:ea typeface="Calibri" panose="020F0502020204030204" pitchFamily="34" charset="0"/>
              </a:rPr>
              <a:t>And </a:t>
            </a:r>
            <a:r>
              <a:rPr lang="en-AU" sz="1800" b="1" dirty="0">
                <a:effectLst/>
                <a:latin typeface="Arial" panose="020B0604020202020204" pitchFamily="34" charset="0"/>
                <a:ea typeface="Calibri" panose="020F0502020204030204" pitchFamily="34" charset="0"/>
              </a:rPr>
              <a:t>couldn't</a:t>
            </a:r>
            <a:r>
              <a:rPr lang="en-AU" sz="1800" dirty="0">
                <a:effectLst/>
                <a:latin typeface="Arial" panose="020B0604020202020204" pitchFamily="34" charset="0"/>
                <a:ea typeface="Calibri" panose="020F0502020204030204" pitchFamily="34" charset="0"/>
              </a:rPr>
              <a:t> tell where to find </a:t>
            </a:r>
            <a:r>
              <a:rPr lang="en-AU" sz="1800" b="1" dirty="0">
                <a:effectLst/>
                <a:latin typeface="Arial" panose="020B0604020202020204" pitchFamily="34" charset="0"/>
                <a:ea typeface="Calibri" panose="020F0502020204030204" pitchFamily="34" charset="0"/>
              </a:rPr>
              <a:t>it;</a:t>
            </a:r>
            <a:endParaRPr lang="en-AU" sz="1800" dirty="0">
              <a:effectLst/>
              <a:latin typeface="Arial" panose="020B0604020202020204" pitchFamily="34" charset="0"/>
              <a:ea typeface="Calibri" panose="020F0502020204030204" pitchFamily="34" charset="0"/>
            </a:endParaRPr>
          </a:p>
          <a:p>
            <a:pPr>
              <a:lnSpc>
                <a:spcPct val="150000"/>
              </a:lnSpc>
              <a:spcBef>
                <a:spcPts val="1200"/>
              </a:spcBef>
            </a:pPr>
            <a:r>
              <a:rPr lang="en-AU" sz="1800" dirty="0">
                <a:effectLst/>
                <a:latin typeface="Arial" panose="020B0604020202020204" pitchFamily="34" charset="0"/>
                <a:ea typeface="Calibri" panose="020F0502020204030204" pitchFamily="34" charset="0"/>
              </a:rPr>
              <a:t>Leave </a:t>
            </a:r>
            <a:r>
              <a:rPr lang="en-AU" sz="1800" b="1" dirty="0">
                <a:effectLst/>
                <a:latin typeface="Arial" panose="020B0604020202020204" pitchFamily="34" charset="0"/>
                <a:ea typeface="Calibri" panose="020F0502020204030204" pitchFamily="34" charset="0"/>
              </a:rPr>
              <a:t>it </a:t>
            </a:r>
            <a:r>
              <a:rPr lang="en-AU" sz="1800" dirty="0">
                <a:effectLst/>
                <a:latin typeface="Arial" panose="020B0604020202020204" pitchFamily="34" charset="0"/>
                <a:ea typeface="Calibri" panose="020F0502020204030204" pitchFamily="34" charset="0"/>
              </a:rPr>
              <a:t>alone, and </a:t>
            </a:r>
            <a:r>
              <a:rPr lang="en-AU" sz="1800" b="1" dirty="0">
                <a:effectLst/>
                <a:latin typeface="Arial" panose="020B0604020202020204" pitchFamily="34" charset="0"/>
                <a:ea typeface="Calibri" panose="020F0502020204030204" pitchFamily="34" charset="0"/>
              </a:rPr>
              <a:t>it'll</a:t>
            </a:r>
            <a:r>
              <a:rPr lang="en-AU" sz="1800" dirty="0">
                <a:effectLst/>
                <a:latin typeface="Arial" panose="020B0604020202020204" pitchFamily="34" charset="0"/>
                <a:ea typeface="Calibri" panose="020F0502020204030204" pitchFamily="34" charset="0"/>
              </a:rPr>
              <a:t> </a:t>
            </a:r>
            <a:r>
              <a:rPr lang="en-AU" sz="1800" b="1" dirty="0">
                <a:effectLst/>
                <a:latin typeface="Arial" panose="020B0604020202020204" pitchFamily="34" charset="0"/>
                <a:ea typeface="Calibri" panose="020F0502020204030204" pitchFamily="34" charset="0"/>
              </a:rPr>
              <a:t>be</a:t>
            </a:r>
            <a:r>
              <a:rPr lang="en-AU" sz="1800" dirty="0">
                <a:effectLst/>
                <a:latin typeface="Arial" panose="020B0604020202020204" pitchFamily="34" charset="0"/>
                <a:ea typeface="Calibri" panose="020F0502020204030204" pitchFamily="34" charset="0"/>
              </a:rPr>
              <a:t>come </a:t>
            </a:r>
            <a:r>
              <a:rPr lang="en-AU" sz="1800" b="1" dirty="0">
                <a:solidFill>
                  <a:srgbClr val="4472C4"/>
                </a:solidFill>
                <a:effectLst/>
                <a:latin typeface="Arial" panose="020B0604020202020204" pitchFamily="34" charset="0"/>
                <a:ea typeface="Calibri" panose="020F0502020204030204" pitchFamily="34" charset="0"/>
              </a:rPr>
              <a:t>honey</a:t>
            </a:r>
            <a:r>
              <a:rPr lang="en-AU" sz="1800" dirty="0">
                <a:effectLst/>
                <a:latin typeface="Arial" panose="020B0604020202020204" pitchFamily="34" charset="0"/>
                <a:ea typeface="Calibri" panose="020F0502020204030204" pitchFamily="34" charset="0"/>
              </a:rPr>
              <a:t>,</a:t>
            </a:r>
          </a:p>
          <a:p>
            <a:pPr>
              <a:lnSpc>
                <a:spcPct val="150000"/>
              </a:lnSpc>
              <a:spcBef>
                <a:spcPts val="1200"/>
              </a:spcBef>
            </a:pPr>
            <a:r>
              <a:rPr lang="en-AU" sz="1800" dirty="0">
                <a:effectLst/>
                <a:latin typeface="Arial" panose="020B0604020202020204" pitchFamily="34" charset="0"/>
                <a:ea typeface="Calibri" panose="020F0502020204030204" pitchFamily="34" charset="0"/>
              </a:rPr>
              <a:t>And bring </a:t>
            </a:r>
            <a:r>
              <a:rPr lang="en-AU" sz="1800" b="1" dirty="0">
                <a:effectLst/>
                <a:latin typeface="Arial" panose="020B0604020202020204" pitchFamily="34" charset="0"/>
                <a:ea typeface="Calibri" panose="020F0502020204030204" pitchFamily="34" charset="0"/>
              </a:rPr>
              <a:t>its</a:t>
            </a:r>
            <a:r>
              <a:rPr lang="en-AU" sz="1800" dirty="0">
                <a:effectLst/>
                <a:latin typeface="Arial" panose="020B0604020202020204" pitchFamily="34" charset="0"/>
                <a:ea typeface="Calibri" panose="020F0502020204030204" pitchFamily="34" charset="0"/>
              </a:rPr>
              <a:t> </a:t>
            </a:r>
            <a:r>
              <a:rPr lang="en-AU" sz="1800" b="1" dirty="0">
                <a:solidFill>
                  <a:srgbClr val="4472C4"/>
                </a:solidFill>
                <a:effectLst/>
                <a:latin typeface="Arial" panose="020B0604020202020204" pitchFamily="34" charset="0"/>
                <a:ea typeface="Calibri" panose="020F0502020204030204" pitchFamily="34" charset="0"/>
              </a:rPr>
              <a:t>tallow</a:t>
            </a:r>
            <a:r>
              <a:rPr lang="en-AU" sz="1800" dirty="0">
                <a:effectLst/>
                <a:latin typeface="Arial" panose="020B0604020202020204" pitchFamily="34" charset="0"/>
                <a:ea typeface="Calibri" panose="020F0502020204030204" pitchFamily="34" charset="0"/>
              </a:rPr>
              <a:t> </a:t>
            </a:r>
            <a:r>
              <a:rPr lang="en-AU" sz="1800" b="1" dirty="0">
                <a:effectLst/>
                <a:latin typeface="Arial" panose="020B0604020202020204" pitchFamily="34" charset="0"/>
                <a:ea typeface="Calibri" panose="020F0502020204030204" pitchFamily="34" charset="0"/>
              </a:rPr>
              <a:t>with it.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9FD8E98B-508E-927B-0B02-B600CDE263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347310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90155"/>
            <a:ext cx="11484000" cy="2739957"/>
          </a:xfrm>
        </p:spPr>
        <p:txBody>
          <a:bodyPr/>
          <a:lstStyle/>
          <a:p>
            <a:pPr>
              <a:spcAft>
                <a:spcPts val="600"/>
              </a:spcAft>
            </a:pPr>
            <a:r>
              <a:rPr lang="en-AU" dirty="0">
                <a:latin typeface="+mn-lt"/>
              </a:rPr>
              <a:t>English K-10 © Syllabus NSW Education Standards Authority (NESA) for and on behalf of the Crown in right of the State of New South Wales, 2022.</a:t>
            </a:r>
          </a:p>
          <a:p>
            <a:pPr>
              <a:spcAft>
                <a:spcPts val="600"/>
              </a:spcAft>
            </a:pPr>
            <a:r>
              <a:rPr lang="en-AU" dirty="0">
                <a:latin typeface="+mn-lt"/>
              </a:rPr>
              <a:t>Australian Education Research Organisation (AERO) (2024a) </a:t>
            </a:r>
            <a:r>
              <a:rPr lang="en-AU" dirty="0">
                <a:latin typeface="+mn-lt"/>
                <a:hlinkClick r:id="rId6"/>
              </a:rPr>
              <a:t>Explain learning objectives</a:t>
            </a:r>
            <a:r>
              <a:rPr lang="en-AU" dirty="0">
                <a:latin typeface="+mn-lt"/>
              </a:rPr>
              <a:t>, AERO, accessed 16 April 2024.</a:t>
            </a:r>
          </a:p>
          <a:p>
            <a:pPr>
              <a:spcAft>
                <a:spcPts val="600"/>
              </a:spcAft>
            </a:pPr>
            <a:r>
              <a:rPr lang="en-AU" dirty="0">
                <a:effectLst/>
                <a:latin typeface="+mn-lt"/>
                <a:ea typeface="Calibri" panose="020F0502020204030204" pitchFamily="34" charset="0"/>
              </a:rPr>
              <a:t>—-</a:t>
            </a:r>
            <a:r>
              <a:rPr lang="en-AU" dirty="0">
                <a:latin typeface="+mn-lt"/>
              </a:rPr>
              <a:t>(2024b) </a:t>
            </a:r>
            <a:r>
              <a:rPr lang="en-AU" dirty="0">
                <a:latin typeface="+mn-lt"/>
                <a:hlinkClick r:id="rId7"/>
              </a:rPr>
              <a:t>Why explicit instruction works</a:t>
            </a:r>
            <a:r>
              <a:rPr lang="en-AU" dirty="0">
                <a:latin typeface="+mn-lt"/>
              </a:rPr>
              <a:t>, AERO website, accessed 16 April 2024.</a:t>
            </a:r>
          </a:p>
          <a:p>
            <a:pPr>
              <a:spcAft>
                <a:spcPts val="600"/>
              </a:spcAft>
            </a:pPr>
            <a:r>
              <a:rPr lang="en-AU" dirty="0">
                <a:effectLst/>
                <a:latin typeface="+mn-lt"/>
                <a:ea typeface="Calibri" panose="020F0502020204030204" pitchFamily="34" charset="0"/>
              </a:rPr>
              <a:t>Lang A (Ed) (2008) ‘Little Bo Beep’, </a:t>
            </a:r>
            <a:r>
              <a:rPr lang="en-AU" i="1" u="sng" dirty="0">
                <a:solidFill>
                  <a:srgbClr val="002664"/>
                </a:solidFill>
                <a:effectLst/>
                <a:latin typeface="+mn-lt"/>
                <a:ea typeface="Calibri" panose="020F0502020204030204" pitchFamily="34" charset="0"/>
                <a:hlinkClick r:id="rId8"/>
              </a:rPr>
              <a:t>The Nursery Rhyme Book</a:t>
            </a:r>
            <a:r>
              <a:rPr lang="en-AU" dirty="0">
                <a:effectLst/>
                <a:latin typeface="+mn-lt"/>
                <a:ea typeface="Calibri" panose="020F0502020204030204" pitchFamily="34" charset="0"/>
              </a:rPr>
              <a:t>, Project Gutenberg website, US, accessed 27 February 2024.</a:t>
            </a:r>
          </a:p>
          <a:p>
            <a:pPr>
              <a:spcAft>
                <a:spcPts val="600"/>
              </a:spcAft>
            </a:pPr>
            <a:r>
              <a:rPr lang="en-AU" dirty="0">
                <a:latin typeface="+mn-lt"/>
              </a:rPr>
              <a:t>State of New South Wales (Department of Education) (n.d.) </a:t>
            </a:r>
            <a:r>
              <a:rPr lang="en-AU" dirty="0">
                <a:latin typeface="+mn-lt"/>
                <a:hlinkClick r:id="rId9"/>
              </a:rPr>
              <a:t>Digital Learning Selector</a:t>
            </a:r>
            <a:r>
              <a:rPr lang="en-AU" dirty="0">
                <a:latin typeface="+mn-lt"/>
              </a:rPr>
              <a:t>, NSW Department of Education website, accessed 5 April 2024. </a:t>
            </a:r>
          </a:p>
          <a:p>
            <a:pPr>
              <a:spcAft>
                <a:spcPts val="600"/>
              </a:spcAft>
            </a:pPr>
            <a:r>
              <a:rPr lang="en-AU" dirty="0">
                <a:effectLst/>
                <a:latin typeface="+mn-lt"/>
                <a:ea typeface="Calibri" panose="020F0502020204030204" pitchFamily="34" charset="0"/>
              </a:rPr>
              <a:t>—</a:t>
            </a:r>
            <a:r>
              <a:rPr lang="en-AU" dirty="0">
                <a:latin typeface="+mn-lt"/>
              </a:rPr>
              <a:t>(2024.) </a:t>
            </a:r>
            <a:r>
              <a:rPr lang="en-AU" dirty="0">
                <a:latin typeface="+mn-lt"/>
                <a:hlinkClick r:id="rId10"/>
              </a:rPr>
              <a:t>Explicit teaching strategies</a:t>
            </a:r>
            <a:r>
              <a:rPr lang="en-AU" dirty="0">
                <a:latin typeface="+mn-lt"/>
              </a:rPr>
              <a:t>, NSW Department of Education website, accessed 5 April 2024. </a:t>
            </a:r>
          </a:p>
          <a:p>
            <a:pPr>
              <a:spcAft>
                <a:spcPts val="600"/>
              </a:spcAft>
            </a:pPr>
            <a:r>
              <a:rPr lang="en-AU" dirty="0">
                <a:effectLst/>
                <a:latin typeface="+mn-lt"/>
                <a:ea typeface="Calibri" panose="020F0502020204030204" pitchFamily="34" charset="0"/>
              </a:rPr>
              <a:t>—</a:t>
            </a:r>
            <a:r>
              <a:rPr lang="en-AU" dirty="0">
                <a:latin typeface="+mn-lt"/>
              </a:rPr>
              <a:t>(2024) the </a:t>
            </a:r>
            <a:r>
              <a:rPr lang="en-AU" dirty="0">
                <a:latin typeface="+mn-lt"/>
                <a:hlinkClick r:id="rId11"/>
              </a:rPr>
              <a:t>Explicit teaching – Driving learning and engagement</a:t>
            </a:r>
            <a:r>
              <a:rPr lang="en-AU" dirty="0">
                <a:latin typeface="+mn-lt"/>
              </a:rPr>
              <a:t>, Centre for Education Statistics and Evaluation website, accessed 5 April 2024. </a:t>
            </a:r>
          </a:p>
          <a:p>
            <a:pPr>
              <a:spcAft>
                <a:spcPts val="600"/>
              </a:spcAft>
            </a:pPr>
            <a:r>
              <a:rPr lang="en-AU" dirty="0">
                <a:latin typeface="+mn-lt"/>
              </a:rPr>
              <a:t>Wiliam D (2014) ‘</a:t>
            </a:r>
            <a:r>
              <a:rPr lang="en-AU" dirty="0">
                <a:latin typeface="+mn-lt"/>
                <a:hlinkClick r:id="rId12"/>
              </a:rPr>
              <a:t>The right questions, the right way </a:t>
            </a:r>
            <a:r>
              <a:rPr lang="en-AU" dirty="0">
                <a:latin typeface="+mn-lt"/>
              </a:rPr>
              <a:t>’, Educational Leadership, 71(6).</a:t>
            </a:r>
          </a:p>
          <a:p>
            <a:endParaRPr lang="en-AU" dirty="0">
              <a:latin typeface="+mn-lt"/>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6" name="Text Placeholder 6">
            <a:extLst>
              <a:ext uri="{FF2B5EF4-FFF2-40B4-BE49-F238E27FC236}">
                <a16:creationId xmlns:a16="http://schemas.microsoft.com/office/drawing/2014/main" id="{34F24D27-3B08-3686-81FE-8A72443F42F1}"/>
              </a:ext>
            </a:extLst>
          </p:cNvPr>
          <p:cNvSpPr>
            <a:spLocks noGrp="1"/>
          </p:cNvSpPr>
          <p:nvPr>
            <p:ph type="body" sz="quarter" idx="18"/>
          </p:nvPr>
        </p:nvSpPr>
        <p:spPr>
          <a:xfrm>
            <a:off x="360000" y="981264"/>
            <a:ext cx="10080000" cy="310015"/>
          </a:xfrm>
        </p:spPr>
        <p:txBody>
          <a:bodyPr/>
          <a:lstStyle/>
          <a:p>
            <a:r>
              <a:rPr lang="en-AU" dirty="0">
                <a:latin typeface="+mj-lt"/>
              </a:rPr>
              <a:t>© State of New South Wales (Department of Education), 2025</a:t>
            </a:r>
          </a:p>
        </p:txBody>
      </p:sp>
      <p:sp>
        <p:nvSpPr>
          <p:cNvPr id="9" name="TextBox 8">
            <a:extLst>
              <a:ext uri="{FF2B5EF4-FFF2-40B4-BE49-F238E27FC236}">
                <a16:creationId xmlns:a16="http://schemas.microsoft.com/office/drawing/2014/main" id="{E8F18F82-94D4-C1E3-F4D0-BC620F2B6B58}"/>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a:xfrm>
            <a:off x="540000" y="4067881"/>
            <a:ext cx="8835648" cy="1906199"/>
          </a:xfrm>
        </p:spPr>
        <p:txBody>
          <a:bodyPr/>
          <a:lstStyle/>
          <a:p>
            <a:r>
              <a:rPr lang="en-AU" dirty="0"/>
              <a:t>Sharing learning intentions and success criteria</a:t>
            </a:r>
          </a:p>
        </p:txBody>
      </p:sp>
      <p:sp>
        <p:nvSpPr>
          <p:cNvPr id="6" name="Slide Number Placeholder 5">
            <a:extLst>
              <a:ext uri="{FF2B5EF4-FFF2-40B4-BE49-F238E27FC236}">
                <a16:creationId xmlns:a16="http://schemas.microsoft.com/office/drawing/2014/main" id="{DB153694-4588-7CE1-39DD-DC343B592C7E}"/>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1985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444500" y="1973439"/>
            <a:ext cx="11303000" cy="381123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dirty="0">
                <a:solidFill>
                  <a:schemeClr val="accent1"/>
                </a:solidFill>
                <a:latin typeface="Arial"/>
                <a:cs typeface="Arial"/>
              </a:rPr>
              <a:t>We are learning to</a:t>
            </a:r>
            <a:r>
              <a:rPr lang="en-AU" sz="1800" b="1" dirty="0">
                <a:solidFill>
                  <a:schemeClr val="accent1"/>
                </a:solidFill>
                <a:latin typeface="Arial"/>
                <a:ea typeface="+mn-lt"/>
                <a:cs typeface="Arial"/>
              </a:rPr>
              <a:t>:</a:t>
            </a:r>
          </a:p>
          <a:p>
            <a:pPr marL="342900" indent="-342900">
              <a:lnSpc>
                <a:spcPct val="150000"/>
              </a:lnSpc>
              <a:spcAft>
                <a:spcPts val="600"/>
              </a:spcAft>
              <a:buFont typeface="Arial" panose="020B0604020202020204" pitchFamily="34" charset="0"/>
              <a:buChar char="•"/>
            </a:pPr>
            <a:r>
              <a:rPr lang="en-AU" sz="1800" dirty="0">
                <a:latin typeface="Arial"/>
                <a:cs typeface="Arial"/>
              </a:rPr>
              <a:t>experiment with different types of poetry</a:t>
            </a:r>
          </a:p>
          <a:p>
            <a:pPr marL="342900" indent="-342900">
              <a:lnSpc>
                <a:spcPct val="150000"/>
              </a:lnSpc>
              <a:spcAft>
                <a:spcPts val="600"/>
              </a:spcAft>
              <a:buFont typeface="Arial" panose="020B0604020202020204" pitchFamily="34" charset="0"/>
              <a:buChar char="•"/>
            </a:pPr>
            <a:r>
              <a:rPr lang="en-AU" sz="1800" dirty="0">
                <a:latin typeface="Arial"/>
                <a:cs typeface="Arial"/>
              </a:rPr>
              <a:t>build our understanding of poetic terminology.</a:t>
            </a:r>
          </a:p>
          <a:p>
            <a:pPr marL="342900" indent="-342900">
              <a:lnSpc>
                <a:spcPct val="150000"/>
              </a:lnSpc>
              <a:spcAft>
                <a:spcPts val="600"/>
              </a:spcAft>
              <a:buFont typeface="Arial" panose="020B0604020202020204" pitchFamily="34" charset="0"/>
              <a:buChar char="•"/>
            </a:pPr>
            <a:endParaRPr lang="en-AU" sz="1800" dirty="0">
              <a:latin typeface="Arial" panose="020B0604020202020204" pitchFamily="34" charset="0"/>
              <a:cs typeface="Arial" panose="020B0604020202020204" pitchFamily="34" charset="0"/>
            </a:endParaRPr>
          </a:p>
          <a:p>
            <a:pPr>
              <a:lnSpc>
                <a:spcPct val="150000"/>
              </a:lnSpc>
              <a:spcAft>
                <a:spcPts val="600"/>
              </a:spcAft>
            </a:pPr>
            <a:r>
              <a:rPr lang="en-AU" sz="1800" b="1" dirty="0">
                <a:solidFill>
                  <a:schemeClr val="accent1"/>
                </a:solidFill>
                <a:latin typeface="Arial"/>
                <a:cs typeface="Arial"/>
              </a:rPr>
              <a:t>We can:</a:t>
            </a:r>
            <a:endParaRPr lang="en-US" sz="1800" dirty="0">
              <a:solidFill>
                <a:schemeClr val="accent1"/>
              </a:solidFill>
              <a:latin typeface="Arial"/>
              <a:cs typeface="Arial"/>
            </a:endParaRPr>
          </a:p>
          <a:p>
            <a:pPr marL="342900" indent="-342900">
              <a:lnSpc>
                <a:spcPct val="150000"/>
              </a:lnSpc>
              <a:spcAft>
                <a:spcPts val="600"/>
              </a:spcAft>
              <a:buFont typeface="Arial"/>
              <a:buChar char="•"/>
            </a:pPr>
            <a:r>
              <a:rPr lang="en-AU" sz="1800" dirty="0">
                <a:latin typeface="Arial"/>
                <a:cs typeface="Arial"/>
              </a:rPr>
              <a:t>[classroom teacher to insert sample success criteria]</a:t>
            </a:r>
            <a:endParaRPr lang="en-US" sz="1800" dirty="0">
              <a:latin typeface="Arial"/>
              <a:cs typeface="Arial"/>
            </a:endParaRPr>
          </a:p>
          <a:p>
            <a:pPr marL="342900" indent="-342900">
              <a:lnSpc>
                <a:spcPct val="150000"/>
              </a:lnSpc>
              <a:spcAft>
                <a:spcPts val="600"/>
              </a:spcAft>
              <a:buFont typeface="Arial"/>
              <a:buChar char="•"/>
            </a:pPr>
            <a:r>
              <a:rPr lang="en-AU" sz="1800" dirty="0">
                <a:latin typeface="Arial"/>
                <a:ea typeface="+mn-lt"/>
                <a:cs typeface="Arial"/>
              </a:rPr>
              <a:t>[classroom teacher to insert sample success criteria]</a:t>
            </a:r>
            <a:endParaRPr lang="en-US" sz="1800" dirty="0">
              <a:latin typeface="Arial"/>
              <a:ea typeface="+mn-lt"/>
              <a:cs typeface="Arial"/>
            </a:endParaRPr>
          </a:p>
          <a:p>
            <a:pPr marL="342900" indent="-342900">
              <a:lnSpc>
                <a:spcPct val="150000"/>
              </a:lnSpc>
              <a:spcAft>
                <a:spcPts val="600"/>
              </a:spcAft>
              <a:buFont typeface="Arial"/>
              <a:buChar char="•"/>
            </a:pPr>
            <a:r>
              <a:rPr lang="en-AU" sz="1800" dirty="0">
                <a:latin typeface="Arial"/>
                <a:ea typeface="+mn-lt"/>
                <a:cs typeface="Arial"/>
              </a:rPr>
              <a:t>[classroom teacher to insert sample success criteria].</a:t>
            </a:r>
            <a:endParaRPr lang="en-AU" sz="1800" dirty="0">
              <a:latin typeface="Arial"/>
              <a:cs typeface="Arial"/>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04169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Gradual release of responsibility</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41229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96BFCE-4A50-CE81-AE5B-07EA209E0F1F}"/>
              </a:ext>
            </a:extLst>
          </p:cNvPr>
          <p:cNvSpPr>
            <a:spLocks noGrp="1"/>
          </p:cNvSpPr>
          <p:nvPr>
            <p:ph type="ctrTitle"/>
          </p:nvPr>
        </p:nvSpPr>
        <p:spPr/>
        <p:txBody>
          <a:bodyPr/>
          <a:lstStyle/>
          <a:p>
            <a:r>
              <a:rPr lang="en-AU" dirty="0"/>
              <a:t>Blackout poetry</a:t>
            </a:r>
          </a:p>
        </p:txBody>
      </p:sp>
      <p:sp>
        <p:nvSpPr>
          <p:cNvPr id="2" name="Slide Number Placeholder 1">
            <a:extLst>
              <a:ext uri="{FF2B5EF4-FFF2-40B4-BE49-F238E27FC236}">
                <a16:creationId xmlns:a16="http://schemas.microsoft.com/office/drawing/2014/main" id="{E1F2ED8C-409A-6266-B104-014A639E3E3C}"/>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86947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DA9451-49D4-484B-B785-D0D45E3E32F9}"/>
              </a:ext>
            </a:extLst>
          </p:cNvPr>
          <p:cNvSpPr>
            <a:spLocks noGrp="1"/>
          </p:cNvSpPr>
          <p:nvPr>
            <p:ph type="title"/>
          </p:nvPr>
        </p:nvSpPr>
        <p:spPr/>
        <p:txBody>
          <a:bodyPr/>
          <a:lstStyle/>
          <a:p>
            <a:r>
              <a:rPr lang="en-AU" dirty="0"/>
              <a:t>Poetry as artwork</a:t>
            </a:r>
          </a:p>
        </p:txBody>
      </p:sp>
      <p:sp>
        <p:nvSpPr>
          <p:cNvPr id="8" name="Text Placeholder 7">
            <a:extLst>
              <a:ext uri="{FF2B5EF4-FFF2-40B4-BE49-F238E27FC236}">
                <a16:creationId xmlns:a16="http://schemas.microsoft.com/office/drawing/2014/main" id="{4BBECC5D-4A43-192C-7C04-B290A5748952}"/>
              </a:ext>
            </a:extLst>
          </p:cNvPr>
          <p:cNvSpPr>
            <a:spLocks noGrp="1"/>
          </p:cNvSpPr>
          <p:nvPr>
            <p:ph type="body" sz="quarter" idx="18"/>
          </p:nvPr>
        </p:nvSpPr>
        <p:spPr/>
        <p:txBody>
          <a:bodyPr/>
          <a:lstStyle/>
          <a:p>
            <a:r>
              <a:rPr lang="en-AU" dirty="0"/>
              <a:t>What is blackout poetry and why is it considered artistic?</a:t>
            </a:r>
          </a:p>
        </p:txBody>
      </p:sp>
      <p:pic>
        <p:nvPicPr>
          <p:cNvPr id="9" name="Online Media 8" title="How to Make Blackout Poetry - Art and Literacy Activity | Zart Art">
            <a:hlinkClick r:id="" action="ppaction://media"/>
            <a:extLst>
              <a:ext uri="{FF2B5EF4-FFF2-40B4-BE49-F238E27FC236}">
                <a16:creationId xmlns:a16="http://schemas.microsoft.com/office/drawing/2014/main" id="{FD29E1DA-3E7F-8235-6BBF-6F03C0879D81}"/>
              </a:ext>
            </a:extLst>
          </p:cNvPr>
          <p:cNvPicPr>
            <a:picLocks noRot="1" noChangeAspect="1"/>
          </p:cNvPicPr>
          <p:nvPr>
            <a:videoFile r:link="rId1"/>
          </p:nvPr>
        </p:nvPicPr>
        <p:blipFill>
          <a:blip r:embed="rId4"/>
          <a:stretch>
            <a:fillRect/>
          </a:stretch>
        </p:blipFill>
        <p:spPr>
          <a:xfrm>
            <a:off x="1474372" y="1616393"/>
            <a:ext cx="8831163" cy="4989607"/>
          </a:xfrm>
          <a:prstGeom prst="rect">
            <a:avLst/>
          </a:prstGeom>
        </p:spPr>
      </p:pic>
      <p:sp>
        <p:nvSpPr>
          <p:cNvPr id="3" name="Slide Number Placeholder 2">
            <a:extLst>
              <a:ext uri="{FF2B5EF4-FFF2-40B4-BE49-F238E27FC236}">
                <a16:creationId xmlns:a16="http://schemas.microsoft.com/office/drawing/2014/main" id="{F6688BB7-208C-A0C4-212E-5D7866363F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0281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842999-F5FF-C2AC-2B25-2EB6E390E63A}"/>
              </a:ext>
            </a:extLst>
          </p:cNvPr>
          <p:cNvSpPr>
            <a:spLocks noGrp="1"/>
          </p:cNvSpPr>
          <p:nvPr>
            <p:ph type="title"/>
          </p:nvPr>
        </p:nvSpPr>
        <p:spPr/>
        <p:txBody>
          <a:bodyPr/>
          <a:lstStyle/>
          <a:p>
            <a:r>
              <a:rPr lang="en-AU" dirty="0"/>
              <a:t>Reworking an existing text</a:t>
            </a:r>
          </a:p>
        </p:txBody>
      </p:sp>
      <p:sp>
        <p:nvSpPr>
          <p:cNvPr id="4" name="Text Placeholder 3">
            <a:extLst>
              <a:ext uri="{FF2B5EF4-FFF2-40B4-BE49-F238E27FC236}">
                <a16:creationId xmlns:a16="http://schemas.microsoft.com/office/drawing/2014/main" id="{0115E725-03D1-84B3-E089-F6387B069378}"/>
              </a:ext>
            </a:extLst>
          </p:cNvPr>
          <p:cNvSpPr>
            <a:spLocks noGrp="1"/>
          </p:cNvSpPr>
          <p:nvPr>
            <p:ph type="body" sz="quarter" idx="18"/>
          </p:nvPr>
        </p:nvSpPr>
        <p:spPr/>
        <p:txBody>
          <a:bodyPr/>
          <a:lstStyle/>
          <a:p>
            <a:r>
              <a:rPr lang="en-AU" dirty="0"/>
              <a:t>How can I manipulate an existing text to make my own creative piece of writing?</a:t>
            </a:r>
          </a:p>
        </p:txBody>
      </p:sp>
      <p:sp>
        <p:nvSpPr>
          <p:cNvPr id="5" name="Text Placeholder 4">
            <a:extLst>
              <a:ext uri="{FF2B5EF4-FFF2-40B4-BE49-F238E27FC236}">
                <a16:creationId xmlns:a16="http://schemas.microsoft.com/office/drawing/2014/main" id="{FCB4834B-6B48-7AFE-F92D-236DE1DA51B7}"/>
              </a:ext>
            </a:extLst>
          </p:cNvPr>
          <p:cNvSpPr>
            <a:spLocks noGrp="1"/>
          </p:cNvSpPr>
          <p:nvPr>
            <p:ph type="body" sz="quarter" idx="17"/>
          </p:nvPr>
        </p:nvSpPr>
        <p:spPr>
          <a:xfrm>
            <a:off x="360000" y="1567087"/>
            <a:ext cx="11484000" cy="1419954"/>
          </a:xfrm>
        </p:spPr>
        <p:txBody>
          <a:bodyPr/>
          <a:lstStyle/>
          <a:p>
            <a:r>
              <a:rPr lang="en-AU" sz="1800" dirty="0"/>
              <a:t>In this activity, we will focus on </a:t>
            </a:r>
            <a:r>
              <a:rPr lang="en-AU" sz="1800" b="1" dirty="0">
                <a:solidFill>
                  <a:schemeClr val="tx2"/>
                </a:solidFill>
              </a:rPr>
              <a:t>manipulating a piece of writing to creatively construct something original</a:t>
            </a:r>
            <a:r>
              <a:rPr lang="en-AU" sz="1800" dirty="0"/>
              <a:t>. </a:t>
            </a:r>
          </a:p>
          <a:p>
            <a:r>
              <a:rPr lang="en-AU" sz="1800" dirty="0"/>
              <a:t>Below is a mini modelled version of blackout poetry using a short passage from ‘Alice’s Adventures in Wonderland’. The topic is ‘identity’.</a:t>
            </a:r>
          </a:p>
          <a:p>
            <a:endParaRPr lang="en-AU" dirty="0"/>
          </a:p>
        </p:txBody>
      </p:sp>
      <p:sp>
        <p:nvSpPr>
          <p:cNvPr id="6" name="Rectangle: Rounded Corners 5">
            <a:extLst>
              <a:ext uri="{FF2B5EF4-FFF2-40B4-BE49-F238E27FC236}">
                <a16:creationId xmlns:a16="http://schemas.microsoft.com/office/drawing/2014/main" id="{87AA4128-A844-D086-8FDE-8838F30F3F3C}"/>
              </a:ext>
            </a:extLst>
          </p:cNvPr>
          <p:cNvSpPr/>
          <p:nvPr/>
        </p:nvSpPr>
        <p:spPr>
          <a:xfrm>
            <a:off x="359999" y="3558362"/>
            <a:ext cx="11483999" cy="2882101"/>
          </a:xfrm>
          <a:prstGeom prst="roundRect">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a:t>“Who are you?” said the Caterpillar.</a:t>
            </a:r>
          </a:p>
          <a:p>
            <a:endParaRPr lang="en-AU" sz="2000" b="1"/>
          </a:p>
          <a:p>
            <a:r>
              <a:rPr lang="en-AU" sz="2000" b="1"/>
              <a:t>This was not an encouraging opening for a conversation. Alice replied, rather shyly, “I—I hardly know, sir, just at present—at least I know who I </a:t>
            </a:r>
            <a:r>
              <a:rPr lang="en-AU" sz="2000" b="1" i="1"/>
              <a:t>was</a:t>
            </a:r>
            <a:r>
              <a:rPr lang="en-AU" sz="2000" b="1"/>
              <a:t> when I got up this morning, but I think I must have been changed several times since then.”</a:t>
            </a:r>
          </a:p>
          <a:p>
            <a:endParaRPr lang="en-AU" sz="2000" b="1"/>
          </a:p>
          <a:p>
            <a:r>
              <a:rPr lang="en-AU" sz="2000" b="1"/>
              <a:t>“What do you mean by that?” said the Caterpillar sternly. “Explain yourself!”</a:t>
            </a:r>
          </a:p>
          <a:p>
            <a:endParaRPr lang="en-AU" sz="2000" b="1"/>
          </a:p>
          <a:p>
            <a:r>
              <a:rPr lang="en-AU" sz="2000" b="1"/>
              <a:t>“I can’t explain </a:t>
            </a:r>
            <a:r>
              <a:rPr lang="en-AU" sz="2000" b="1" i="1"/>
              <a:t>myself</a:t>
            </a:r>
            <a:r>
              <a:rPr lang="en-AU" sz="2000" b="1"/>
              <a:t>, I’m afraid, sir,” said Alice, “because I’m not myself, you see.”</a:t>
            </a:r>
          </a:p>
        </p:txBody>
      </p:sp>
      <p:sp>
        <p:nvSpPr>
          <p:cNvPr id="7" name="Rectangle: Rounded Corners 6">
            <a:extLst>
              <a:ext uri="{FF2B5EF4-FFF2-40B4-BE49-F238E27FC236}">
                <a16:creationId xmlns:a16="http://schemas.microsoft.com/office/drawing/2014/main" id="{9EFF1FAF-CC86-D921-014B-551C1FBA2153}"/>
              </a:ext>
            </a:extLst>
          </p:cNvPr>
          <p:cNvSpPr/>
          <p:nvPr/>
        </p:nvSpPr>
        <p:spPr>
          <a:xfrm>
            <a:off x="359999" y="3558362"/>
            <a:ext cx="11483999" cy="2882101"/>
          </a:xfrm>
          <a:prstGeom prst="roundRect">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dirty="0">
                <a:solidFill>
                  <a:srgbClr val="000000"/>
                </a:solidFill>
                <a:highlight>
                  <a:srgbClr val="000000"/>
                </a:highlight>
              </a:rPr>
              <a:t>“</a:t>
            </a:r>
            <a:r>
              <a:rPr lang="en-AU" sz="2000" b="1" dirty="0"/>
              <a:t>Who are you?</a:t>
            </a:r>
            <a:r>
              <a:rPr lang="en-AU" sz="2000" b="1" dirty="0">
                <a:solidFill>
                  <a:srgbClr val="000000"/>
                </a:solidFill>
                <a:highlight>
                  <a:srgbClr val="000000"/>
                </a:highlight>
              </a:rPr>
              <a:t>” said the Caterpillar.</a:t>
            </a:r>
          </a:p>
          <a:p>
            <a:endParaRPr lang="en-AU" sz="2000" b="1" dirty="0"/>
          </a:p>
          <a:p>
            <a:r>
              <a:rPr lang="en-AU" sz="2000" b="1" dirty="0">
                <a:solidFill>
                  <a:srgbClr val="000000"/>
                </a:solidFill>
                <a:highlight>
                  <a:srgbClr val="000000"/>
                </a:highlight>
              </a:rPr>
              <a:t>This was not an encouraging opening for a conversation. Alice replied, rather shyly, “I—</a:t>
            </a:r>
            <a:r>
              <a:rPr lang="en-AU" sz="2000" b="1" dirty="0"/>
              <a:t>I hardly know</a:t>
            </a:r>
            <a:r>
              <a:rPr lang="en-AU" sz="2000" b="1" dirty="0">
                <a:solidFill>
                  <a:srgbClr val="000000"/>
                </a:solidFill>
                <a:highlight>
                  <a:srgbClr val="000000"/>
                </a:highlight>
              </a:rPr>
              <a:t>, sir, </a:t>
            </a:r>
            <a:r>
              <a:rPr lang="en-AU" sz="2000" b="1" dirty="0"/>
              <a:t>just at present</a:t>
            </a:r>
            <a:r>
              <a:rPr lang="en-AU" sz="2000" b="1" dirty="0">
                <a:solidFill>
                  <a:srgbClr val="000000"/>
                </a:solidFill>
                <a:highlight>
                  <a:srgbClr val="000000"/>
                </a:highlight>
              </a:rPr>
              <a:t>—at least I know who I </a:t>
            </a:r>
            <a:r>
              <a:rPr lang="en-AU" sz="2000" b="1" i="1" dirty="0">
                <a:solidFill>
                  <a:srgbClr val="000000"/>
                </a:solidFill>
                <a:highlight>
                  <a:srgbClr val="000000"/>
                </a:highlight>
              </a:rPr>
              <a:t>was</a:t>
            </a:r>
            <a:r>
              <a:rPr lang="en-AU" sz="2000" b="1" dirty="0">
                <a:solidFill>
                  <a:srgbClr val="000000"/>
                </a:solidFill>
                <a:highlight>
                  <a:srgbClr val="000000"/>
                </a:highlight>
              </a:rPr>
              <a:t> when I got up this morning, but </a:t>
            </a:r>
            <a:r>
              <a:rPr lang="en-AU" sz="2000" b="1" dirty="0"/>
              <a:t>I think I </a:t>
            </a:r>
            <a:r>
              <a:rPr lang="en-AU" sz="2000" b="1" dirty="0">
                <a:solidFill>
                  <a:srgbClr val="000000"/>
                </a:solidFill>
                <a:highlight>
                  <a:srgbClr val="000000"/>
                </a:highlight>
              </a:rPr>
              <a:t>must</a:t>
            </a:r>
            <a:r>
              <a:rPr lang="en-AU" sz="2000" b="1" dirty="0"/>
              <a:t> have </a:t>
            </a:r>
            <a:r>
              <a:rPr lang="en-AU" sz="2000" b="1" dirty="0">
                <a:solidFill>
                  <a:srgbClr val="000000"/>
                </a:solidFill>
                <a:highlight>
                  <a:srgbClr val="000000"/>
                </a:highlight>
              </a:rPr>
              <a:t>been</a:t>
            </a:r>
            <a:r>
              <a:rPr lang="en-AU" sz="2000" b="1" dirty="0"/>
              <a:t> changed </a:t>
            </a:r>
            <a:r>
              <a:rPr lang="en-AU" sz="2000" b="1" dirty="0">
                <a:solidFill>
                  <a:srgbClr val="000000"/>
                </a:solidFill>
                <a:highlight>
                  <a:srgbClr val="000000"/>
                </a:highlight>
              </a:rPr>
              <a:t>several times since then.”</a:t>
            </a:r>
          </a:p>
          <a:p>
            <a:endParaRPr lang="en-AU" sz="2000" b="1" dirty="0"/>
          </a:p>
          <a:p>
            <a:r>
              <a:rPr lang="en-AU" sz="2000" b="1" dirty="0">
                <a:solidFill>
                  <a:srgbClr val="000000"/>
                </a:solidFill>
                <a:highlight>
                  <a:srgbClr val="000000"/>
                </a:highlight>
              </a:rPr>
              <a:t>“What do you mean by that?” said the Caterpillar sternly. “Explain yourself!”</a:t>
            </a:r>
          </a:p>
          <a:p>
            <a:endParaRPr lang="en-AU" sz="2000" b="1" dirty="0"/>
          </a:p>
          <a:p>
            <a:r>
              <a:rPr lang="en-AU" sz="2000" b="1" dirty="0">
                <a:solidFill>
                  <a:srgbClr val="000000"/>
                </a:solidFill>
                <a:highlight>
                  <a:srgbClr val="000000"/>
                </a:highlight>
              </a:rPr>
              <a:t>“</a:t>
            </a:r>
            <a:r>
              <a:rPr lang="en-AU" sz="2000" b="1" dirty="0"/>
              <a:t>I can’t explain </a:t>
            </a:r>
            <a:r>
              <a:rPr lang="en-AU" sz="2000" b="1" i="1" dirty="0">
                <a:solidFill>
                  <a:srgbClr val="000000"/>
                </a:solidFill>
                <a:highlight>
                  <a:srgbClr val="000000"/>
                </a:highlight>
              </a:rPr>
              <a:t>myself</a:t>
            </a:r>
            <a:r>
              <a:rPr lang="en-AU" sz="2000" b="1" dirty="0">
                <a:solidFill>
                  <a:srgbClr val="000000"/>
                </a:solidFill>
                <a:highlight>
                  <a:srgbClr val="000000"/>
                </a:highlight>
              </a:rPr>
              <a:t>, I’m afraid, sir,” said Alice</a:t>
            </a:r>
            <a:r>
              <a:rPr lang="en-AU" sz="2000" b="1" dirty="0"/>
              <a:t>, </a:t>
            </a:r>
            <a:r>
              <a:rPr lang="en-AU" sz="2000" b="1" dirty="0">
                <a:solidFill>
                  <a:srgbClr val="000000"/>
                </a:solidFill>
                <a:highlight>
                  <a:srgbClr val="000000"/>
                </a:highlight>
              </a:rPr>
              <a:t>“because </a:t>
            </a:r>
            <a:r>
              <a:rPr lang="en-AU" sz="2000" b="1" dirty="0"/>
              <a:t>I’m not myself</a:t>
            </a:r>
            <a:r>
              <a:rPr lang="en-AU" sz="2000" b="1" dirty="0">
                <a:solidFill>
                  <a:srgbClr val="000000"/>
                </a:solidFill>
                <a:highlight>
                  <a:srgbClr val="000000"/>
                </a:highlight>
              </a:rPr>
              <a:t>, you see.”</a:t>
            </a:r>
          </a:p>
        </p:txBody>
      </p:sp>
      <p:sp>
        <p:nvSpPr>
          <p:cNvPr id="2" name="Slide Number Placeholder 1">
            <a:extLst>
              <a:ext uri="{FF2B5EF4-FFF2-40B4-BE49-F238E27FC236}">
                <a16:creationId xmlns:a16="http://schemas.microsoft.com/office/drawing/2014/main" id="{3DA1C111-3DCA-44FA-4425-A5098BF0ABF6}"/>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78324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anim calcmode="lin" valueType="num">
                                      <p:cBhvr>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3A063D-FD6C-CC56-431F-8BB14A4D3CD5}"/>
              </a:ext>
            </a:extLst>
          </p:cNvPr>
          <p:cNvSpPr>
            <a:spLocks noGrp="1"/>
          </p:cNvSpPr>
          <p:nvPr>
            <p:ph type="title"/>
          </p:nvPr>
        </p:nvSpPr>
        <p:spPr/>
        <p:txBody>
          <a:bodyPr/>
          <a:lstStyle/>
          <a:p>
            <a:r>
              <a:rPr lang="en-AU" dirty="0"/>
              <a:t>Working together to create blackout poetry</a:t>
            </a:r>
          </a:p>
        </p:txBody>
      </p:sp>
      <p:sp>
        <p:nvSpPr>
          <p:cNvPr id="4" name="Text Placeholder 3">
            <a:extLst>
              <a:ext uri="{FF2B5EF4-FFF2-40B4-BE49-F238E27FC236}">
                <a16:creationId xmlns:a16="http://schemas.microsoft.com/office/drawing/2014/main" id="{79BEE01D-D386-341F-AC98-1BD679EFD502}"/>
              </a:ext>
            </a:extLst>
          </p:cNvPr>
          <p:cNvSpPr>
            <a:spLocks noGrp="1"/>
          </p:cNvSpPr>
          <p:nvPr>
            <p:ph type="body" sz="quarter" idx="18"/>
          </p:nvPr>
        </p:nvSpPr>
        <p:spPr/>
        <p:txBody>
          <a:bodyPr/>
          <a:lstStyle/>
          <a:p>
            <a:r>
              <a:rPr lang="en-AU" dirty="0"/>
              <a:t>How can we use our understanding of the concept of blackout poetry to manipulate and rework a text?</a:t>
            </a:r>
          </a:p>
        </p:txBody>
      </p:sp>
      <p:sp>
        <p:nvSpPr>
          <p:cNvPr id="5" name="Text Placeholder 4">
            <a:extLst>
              <a:ext uri="{FF2B5EF4-FFF2-40B4-BE49-F238E27FC236}">
                <a16:creationId xmlns:a16="http://schemas.microsoft.com/office/drawing/2014/main" id="{7E0782C3-AA24-E4D5-8128-EEE7476A6630}"/>
              </a:ext>
            </a:extLst>
          </p:cNvPr>
          <p:cNvSpPr>
            <a:spLocks noGrp="1"/>
          </p:cNvSpPr>
          <p:nvPr>
            <p:ph type="body" sz="quarter" idx="17"/>
          </p:nvPr>
        </p:nvSpPr>
        <p:spPr>
          <a:xfrm>
            <a:off x="360000" y="1567087"/>
            <a:ext cx="11484000" cy="949286"/>
          </a:xfrm>
        </p:spPr>
        <p:txBody>
          <a:bodyPr/>
          <a:lstStyle/>
          <a:p>
            <a:r>
              <a:rPr lang="en-AU" sz="1800" dirty="0"/>
              <a:t>As a class or in groups, </a:t>
            </a:r>
            <a:r>
              <a:rPr lang="en-AU" sz="1800" b="1" dirty="0">
                <a:solidFill>
                  <a:schemeClr val="tx2"/>
                </a:solidFill>
              </a:rPr>
              <a:t>let’s work together to create our own short blackout poem</a:t>
            </a:r>
            <a:r>
              <a:rPr lang="en-AU" sz="1800" dirty="0"/>
              <a:t>. Below is another short passage from ‘Alice’s Adventures in Wonderland’. The theme of your poem should be ‘identity’ or ‘growing up’.</a:t>
            </a:r>
          </a:p>
        </p:txBody>
      </p:sp>
      <p:sp>
        <p:nvSpPr>
          <p:cNvPr id="6" name="Rectangle: Rounded Corners 5">
            <a:extLst>
              <a:ext uri="{FF2B5EF4-FFF2-40B4-BE49-F238E27FC236}">
                <a16:creationId xmlns:a16="http://schemas.microsoft.com/office/drawing/2014/main" id="{853FEDED-1FD9-EA4C-9612-74BB2D56D16B}"/>
              </a:ext>
            </a:extLst>
          </p:cNvPr>
          <p:cNvSpPr/>
          <p:nvPr/>
        </p:nvSpPr>
        <p:spPr>
          <a:xfrm>
            <a:off x="354000" y="2670394"/>
            <a:ext cx="11483999" cy="3745536"/>
          </a:xfrm>
          <a:prstGeom prst="roundRect">
            <a:avLst>
              <a:gd name="adj" fmla="val 6761"/>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600" b="1" dirty="0"/>
              <a:t>And when she woke up, she found herself in her sister's arms, and the world was bright and clear around her. 'Oh, how wonderful it is to be home!' she thought, as she looked around her. The familiar sights and sounds of her own world brought back all the comfort and joy of childhood, but she knew she had changed.</a:t>
            </a:r>
          </a:p>
          <a:p>
            <a:pPr>
              <a:lnSpc>
                <a:spcPct val="150000"/>
              </a:lnSpc>
              <a:spcAft>
                <a:spcPts val="600"/>
              </a:spcAft>
            </a:pPr>
            <a:r>
              <a:rPr lang="en-AU" sz="1600" b="1" dirty="0"/>
              <a:t>'I’m not just the same little girl who fell down the rabbit-hole,' she realized. 'I’ve been to wonderful places and met the most extraordinary creatures. I can think for myself now, and I understand more about who I am and what I want.’</a:t>
            </a:r>
          </a:p>
          <a:p>
            <a:pPr>
              <a:lnSpc>
                <a:spcPct val="150000"/>
              </a:lnSpc>
              <a:spcAft>
                <a:spcPts val="600"/>
              </a:spcAft>
            </a:pPr>
            <a:r>
              <a:rPr lang="en-AU" sz="1600" b="1" dirty="0"/>
              <a:t>Alice took a deep breath, feeling grateful for her adventure, knowing that while she would always carry a piece of Wonderland within her, she was now ready to embrace the world outside with a new sense of confidence and understanding."</a:t>
            </a:r>
          </a:p>
        </p:txBody>
      </p:sp>
      <p:sp>
        <p:nvSpPr>
          <p:cNvPr id="2" name="Slide Number Placeholder 1">
            <a:extLst>
              <a:ext uri="{FF2B5EF4-FFF2-40B4-BE49-F238E27FC236}">
                <a16:creationId xmlns:a16="http://schemas.microsoft.com/office/drawing/2014/main" id="{3C5C2236-479B-01B0-45D2-3C18756C14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7428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B81A63-FF5A-4D2B-BF38-3A3395B089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FCE8E7-02E7-4ABB-985A-505F64CC04FA}">
  <ds:schemaRefs>
    <ds:schemaRef ds:uri="http://schemas.microsoft.com/sharepoint/v3/contenttype/forms"/>
  </ds:schemaRefs>
</ds:datastoreItem>
</file>

<file path=customXml/itemProps3.xml><?xml version="1.0" encoding="utf-8"?>
<ds:datastoreItem xmlns:ds="http://schemas.openxmlformats.org/officeDocument/2006/customXml" ds:itemID="{321C4938-3DF0-4D26-A01A-2B22998A3244}">
  <ds:schemaRefs>
    <ds:schemaRef ds:uri="http://schemas.openxmlformats.org/package/2006/metadata/core-properties"/>
    <ds:schemaRef ds:uri="98740c54-966f-451d-a76c-e38eb7fddd55"/>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094ce8ca-8c20-4eb0-bb23-b47a1c76b75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student-facing-secondary-template-v1.4</Template>
  <TotalTime>2</TotalTime>
  <Words>4906</Words>
  <Application>Microsoft Office PowerPoint</Application>
  <PresentationFormat>Widescreen</PresentationFormat>
  <Paragraphs>378</Paragraphs>
  <Slides>27</Slides>
  <Notes>27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Times New Roman</vt:lpstr>
      <vt:lpstr>Public Sans</vt:lpstr>
      <vt:lpstr>Calibri</vt:lpstr>
      <vt:lpstr>Segoe UI</vt:lpstr>
      <vt:lpstr>NSWG Corporate</vt:lpstr>
      <vt:lpstr>Instructions for use</vt:lpstr>
      <vt:lpstr>Phase 1 – writing imaginatively – 8.1</vt:lpstr>
      <vt:lpstr>Sharing learning intentions and success criteria</vt:lpstr>
      <vt:lpstr>Learning intentions and success criteria</vt:lpstr>
      <vt:lpstr>Gradual release of responsibility</vt:lpstr>
      <vt:lpstr>Blackout poetry</vt:lpstr>
      <vt:lpstr>Poetry as artwork</vt:lpstr>
      <vt:lpstr>Reworking an existing text</vt:lpstr>
      <vt:lpstr>Working together to create blackout poetry</vt:lpstr>
      <vt:lpstr>Creating your own blackout poem</vt:lpstr>
      <vt:lpstr>Participating in a gallery walk</vt:lpstr>
      <vt:lpstr>Activity 2 – gathering at your gallery</vt:lpstr>
      <vt:lpstr>Exit ticket – rose, bud, thorn</vt:lpstr>
      <vt:lpstr>Building a glossary of poetic terms</vt:lpstr>
      <vt:lpstr>Connecting learning</vt:lpstr>
      <vt:lpstr>Identifying poetic terms</vt:lpstr>
      <vt:lpstr>Chunking and sequencing learning</vt:lpstr>
      <vt:lpstr>Creating your glossary</vt:lpstr>
      <vt:lpstr>Finalising your initial glossary</vt:lpstr>
      <vt:lpstr>OULIPO poetry</vt:lpstr>
      <vt:lpstr>OULIPO poetry – What is it?</vt:lpstr>
      <vt:lpstr>Steps for using N + 7 to create a poem:</vt:lpstr>
      <vt:lpstr>Model of OULIPO poetry (1)</vt:lpstr>
      <vt:lpstr>Model of OULIPO poetry (2)</vt:lpstr>
      <vt:lpstr>Model of OULIPO poetry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 writing imaginatively – 8.1 – Knowing the rules to break the rules</dc:title>
  <dc:creator>NSW Department of Education</dc:creator>
  <dcterms:created xsi:type="dcterms:W3CDTF">2025-06-29T23:37:06Z</dcterms:created>
  <dcterms:modified xsi:type="dcterms:W3CDTF">2025-07-14T05:16:50Z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2025-06-29T23:37:15Z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fd17f48d-2377-45ca-b789-5b56caaaf340</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