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4"/>
  </p:sldMasterIdLst>
  <p:notesMasterIdLst>
    <p:notesMasterId r:id="rId221"/>
  </p:notesMasterIdLst>
  <p:handoutMasterIdLst>
    <p:handoutMasterId r:id="rId222"/>
  </p:handoutMasterIdLst>
  <p:sldIdLst>
    <p:sldId id="26690" r:id="rId5"/>
    <p:sldId id="26777" r:id="rId6"/>
    <p:sldId id="271" r:id="rId7"/>
    <p:sldId id="26807" r:id="rId8"/>
    <p:sldId id="289" r:id="rId9"/>
    <p:sldId id="26509" r:id="rId10"/>
    <p:sldId id="292" r:id="rId11"/>
    <p:sldId id="26662" r:id="rId12"/>
    <p:sldId id="26616" r:id="rId13"/>
    <p:sldId id="26664" r:id="rId14"/>
    <p:sldId id="26383" r:id="rId15"/>
    <p:sldId id="26778" r:id="rId16"/>
    <p:sldId id="26661" r:id="rId17"/>
    <p:sldId id="26787" r:id="rId18"/>
    <p:sldId id="26810" r:id="rId19"/>
    <p:sldId id="26781" r:id="rId20"/>
    <p:sldId id="26783" r:id="rId21"/>
    <p:sldId id="26788" r:id="rId22"/>
    <p:sldId id="26784" r:id="rId23"/>
    <p:sldId id="26786" r:id="rId24"/>
    <p:sldId id="26779" r:id="rId25"/>
    <p:sldId id="26665" r:id="rId26"/>
    <p:sldId id="26375" r:id="rId27"/>
    <p:sldId id="26669" r:id="rId28"/>
    <p:sldId id="26670" r:id="rId29"/>
    <p:sldId id="26671" r:id="rId30"/>
    <p:sldId id="26691" r:id="rId31"/>
    <p:sldId id="26672" r:id="rId32"/>
    <p:sldId id="26387" r:id="rId33"/>
    <p:sldId id="26518" r:id="rId34"/>
    <p:sldId id="26511" r:id="rId35"/>
    <p:sldId id="26692" r:id="rId36"/>
    <p:sldId id="26512" r:id="rId37"/>
    <p:sldId id="26693" r:id="rId38"/>
    <p:sldId id="26764" r:id="rId39"/>
    <p:sldId id="26765" r:id="rId40"/>
    <p:sldId id="26808" r:id="rId41"/>
    <p:sldId id="26809" r:id="rId42"/>
    <p:sldId id="26695" r:id="rId43"/>
    <p:sldId id="26612" r:id="rId44"/>
    <p:sldId id="26513" r:id="rId45"/>
    <p:sldId id="26696" r:id="rId46"/>
    <p:sldId id="26515" r:id="rId47"/>
    <p:sldId id="26697" r:id="rId48"/>
    <p:sldId id="26516" r:id="rId49"/>
    <p:sldId id="26614" r:id="rId50"/>
    <p:sldId id="26699" r:id="rId51"/>
    <p:sldId id="26620" r:id="rId52"/>
    <p:sldId id="26519" r:id="rId53"/>
    <p:sldId id="26700" r:id="rId54"/>
    <p:sldId id="26701" r:id="rId55"/>
    <p:sldId id="26703" r:id="rId56"/>
    <p:sldId id="26705" r:id="rId57"/>
    <p:sldId id="26706" r:id="rId58"/>
    <p:sldId id="26766" r:id="rId59"/>
    <p:sldId id="26520" r:id="rId60"/>
    <p:sldId id="26708" r:id="rId61"/>
    <p:sldId id="26622" r:id="rId62"/>
    <p:sldId id="26618" r:id="rId63"/>
    <p:sldId id="26624" r:id="rId64"/>
    <p:sldId id="26623" r:id="rId65"/>
    <p:sldId id="26523" r:id="rId66"/>
    <p:sldId id="26524" r:id="rId67"/>
    <p:sldId id="26525" r:id="rId68"/>
    <p:sldId id="26526" r:id="rId69"/>
    <p:sldId id="26625" r:id="rId70"/>
    <p:sldId id="26527" r:id="rId71"/>
    <p:sldId id="26529" r:id="rId72"/>
    <p:sldId id="26710" r:id="rId73"/>
    <p:sldId id="26528" r:id="rId74"/>
    <p:sldId id="26711" r:id="rId75"/>
    <p:sldId id="26533" r:id="rId76"/>
    <p:sldId id="26709" r:id="rId77"/>
    <p:sldId id="26530" r:id="rId78"/>
    <p:sldId id="26768" r:id="rId79"/>
    <p:sldId id="26769" r:id="rId80"/>
    <p:sldId id="26767" r:id="rId81"/>
    <p:sldId id="26534" r:id="rId82"/>
    <p:sldId id="26535" r:id="rId83"/>
    <p:sldId id="26539" r:id="rId84"/>
    <p:sldId id="26538" r:id="rId85"/>
    <p:sldId id="26540" r:id="rId86"/>
    <p:sldId id="26542" r:id="rId87"/>
    <p:sldId id="26712" r:id="rId88"/>
    <p:sldId id="26714" r:id="rId89"/>
    <p:sldId id="26628" r:id="rId90"/>
    <p:sldId id="26773" r:id="rId91"/>
    <p:sldId id="26536" r:id="rId92"/>
    <p:sldId id="26634" r:id="rId93"/>
    <p:sldId id="26626" r:id="rId94"/>
    <p:sldId id="26630" r:id="rId95"/>
    <p:sldId id="26627" r:id="rId96"/>
    <p:sldId id="26716" r:id="rId97"/>
    <p:sldId id="26792" r:id="rId98"/>
    <p:sldId id="26546" r:id="rId99"/>
    <p:sldId id="26717" r:id="rId100"/>
    <p:sldId id="26549" r:id="rId101"/>
    <p:sldId id="26633" r:id="rId102"/>
    <p:sldId id="26552" r:id="rId103"/>
    <p:sldId id="26551" r:id="rId104"/>
    <p:sldId id="26553" r:id="rId105"/>
    <p:sldId id="26547" r:id="rId106"/>
    <p:sldId id="26635" r:id="rId107"/>
    <p:sldId id="26610" r:id="rId108"/>
    <p:sldId id="26636" r:id="rId109"/>
    <p:sldId id="26639" r:id="rId110"/>
    <p:sldId id="26640" r:id="rId111"/>
    <p:sldId id="26558" r:id="rId112"/>
    <p:sldId id="26559" r:id="rId113"/>
    <p:sldId id="26719" r:id="rId114"/>
    <p:sldId id="26793" r:id="rId115"/>
    <p:sldId id="26642" r:id="rId116"/>
    <p:sldId id="26565" r:id="rId117"/>
    <p:sldId id="26562" r:id="rId118"/>
    <p:sldId id="26568" r:id="rId119"/>
    <p:sldId id="26720" r:id="rId120"/>
    <p:sldId id="26718" r:id="rId121"/>
    <p:sldId id="26794" r:id="rId122"/>
    <p:sldId id="26569" r:id="rId123"/>
    <p:sldId id="26645" r:id="rId124"/>
    <p:sldId id="26644" r:id="rId125"/>
    <p:sldId id="26722" r:id="rId126"/>
    <p:sldId id="26573" r:id="rId127"/>
    <p:sldId id="26721" r:id="rId128"/>
    <p:sldId id="26726" r:id="rId129"/>
    <p:sldId id="26723" r:id="rId130"/>
    <p:sldId id="26725" r:id="rId131"/>
    <p:sldId id="26727" r:id="rId132"/>
    <p:sldId id="26804" r:id="rId133"/>
    <p:sldId id="26805" r:id="rId134"/>
    <p:sldId id="26643" r:id="rId135"/>
    <p:sldId id="26646" r:id="rId136"/>
    <p:sldId id="26570" r:id="rId137"/>
    <p:sldId id="26775" r:id="rId138"/>
    <p:sldId id="26728" r:id="rId139"/>
    <p:sldId id="26795" r:id="rId140"/>
    <p:sldId id="26796" r:id="rId141"/>
    <p:sldId id="26729" r:id="rId142"/>
    <p:sldId id="26574" r:id="rId143"/>
    <p:sldId id="26579" r:id="rId144"/>
    <p:sldId id="26581" r:id="rId145"/>
    <p:sldId id="26580" r:id="rId146"/>
    <p:sldId id="26582" r:id="rId147"/>
    <p:sldId id="26770" r:id="rId148"/>
    <p:sldId id="26789" r:id="rId149"/>
    <p:sldId id="26790" r:id="rId150"/>
    <p:sldId id="26586" r:id="rId151"/>
    <p:sldId id="26772" r:id="rId152"/>
    <p:sldId id="26797" r:id="rId153"/>
    <p:sldId id="26771" r:id="rId154"/>
    <p:sldId id="26791" r:id="rId155"/>
    <p:sldId id="26732" r:id="rId156"/>
    <p:sldId id="26733" r:id="rId157"/>
    <p:sldId id="26734" r:id="rId158"/>
    <p:sldId id="26735" r:id="rId159"/>
    <p:sldId id="26736" r:id="rId160"/>
    <p:sldId id="26737" r:id="rId161"/>
    <p:sldId id="26738" r:id="rId162"/>
    <p:sldId id="26739" r:id="rId163"/>
    <p:sldId id="26740" r:id="rId164"/>
    <p:sldId id="26741" r:id="rId165"/>
    <p:sldId id="26742" r:id="rId166"/>
    <p:sldId id="26595" r:id="rId167"/>
    <p:sldId id="26593" r:id="rId168"/>
    <p:sldId id="26596" r:id="rId169"/>
    <p:sldId id="26745" r:id="rId170"/>
    <p:sldId id="26746" r:id="rId171"/>
    <p:sldId id="26654" r:id="rId172"/>
    <p:sldId id="26651" r:id="rId173"/>
    <p:sldId id="26806" r:id="rId174"/>
    <p:sldId id="26798" r:id="rId175"/>
    <p:sldId id="26652" r:id="rId176"/>
    <p:sldId id="26597" r:id="rId177"/>
    <p:sldId id="26799" r:id="rId178"/>
    <p:sldId id="26802" r:id="rId179"/>
    <p:sldId id="26801" r:id="rId180"/>
    <p:sldId id="26747" r:id="rId181"/>
    <p:sldId id="26811" r:id="rId182"/>
    <p:sldId id="26749" r:id="rId183"/>
    <p:sldId id="26812" r:id="rId184"/>
    <p:sldId id="26750" r:id="rId185"/>
    <p:sldId id="26813" r:id="rId186"/>
    <p:sldId id="26751" r:id="rId187"/>
    <p:sldId id="26814" r:id="rId188"/>
    <p:sldId id="26752" r:id="rId189"/>
    <p:sldId id="26815" r:id="rId190"/>
    <p:sldId id="26748" r:id="rId191"/>
    <p:sldId id="26756" r:id="rId192"/>
    <p:sldId id="26653" r:id="rId193"/>
    <p:sldId id="26755" r:id="rId194"/>
    <p:sldId id="26656" r:id="rId195"/>
    <p:sldId id="26757" r:id="rId196"/>
    <p:sldId id="26657" r:id="rId197"/>
    <p:sldId id="26754" r:id="rId198"/>
    <p:sldId id="26389" r:id="rId199"/>
    <p:sldId id="26758" r:id="rId200"/>
    <p:sldId id="26730" r:id="rId201"/>
    <p:sldId id="26590" r:id="rId202"/>
    <p:sldId id="26589" r:id="rId203"/>
    <p:sldId id="26803" r:id="rId204"/>
    <p:sldId id="26591" r:id="rId205"/>
    <p:sldId id="26592" r:id="rId206"/>
    <p:sldId id="26594" r:id="rId207"/>
    <p:sldId id="26760" r:id="rId208"/>
    <p:sldId id="26743" r:id="rId209"/>
    <p:sldId id="26659" r:id="rId210"/>
    <p:sldId id="26600" r:id="rId211"/>
    <p:sldId id="26602" r:id="rId212"/>
    <p:sldId id="26762" r:id="rId213"/>
    <p:sldId id="26604" r:id="rId214"/>
    <p:sldId id="26605" r:id="rId215"/>
    <p:sldId id="360" r:id="rId216"/>
    <p:sldId id="26707" r:id="rId217"/>
    <p:sldId id="26713" r:id="rId218"/>
    <p:sldId id="26763" r:id="rId219"/>
    <p:sldId id="361" r:id="rId220"/>
  </p:sldIdLst>
  <p:sldSz cx="12192000" cy="6858000"/>
  <p:notesSz cx="6858000" cy="9144000"/>
  <p:embeddedFontLst>
    <p:embeddedFont>
      <p:font typeface="Montserrat" panose="00000500000000000000" pitchFamily="2" charset="0"/>
      <p:regular r:id="rId223"/>
      <p:bold r:id="rId224"/>
      <p:italic r:id="rId225"/>
      <p:boldItalic r:id="rId226"/>
    </p:embeddedFont>
    <p:embeddedFont>
      <p:font typeface="Public Sans" pitchFamily="2" charset="0"/>
      <p:regular r:id="rId227"/>
      <p:bold r:id="rId228"/>
      <p:italic r:id="rId229"/>
      <p:boldItalic r:id="rId230"/>
    </p:embeddedFont>
    <p:embeddedFont>
      <p:font typeface="Roboto" panose="02000000000000000000" pitchFamily="2" charset="0"/>
      <p:regular r:id="rId231"/>
      <p:bold r:id="rId232"/>
      <p:italic r:id="rId233"/>
      <p:boldItalic r:id="rId234"/>
    </p:embeddedFont>
    <p:embeddedFont>
      <p:font typeface="Segoe UI" panose="020B0502040204020203" pitchFamily="34" charset="0"/>
      <p:regular r:id="rId235"/>
      <p:bold r:id="rId236"/>
      <p:italic r:id="rId237"/>
      <p:boldItalic r:id="rId238"/>
    </p:embeddedFont>
    <p:embeddedFont>
      <p:font typeface="Tahoma" panose="020B0604030504040204" pitchFamily="34" charset="0"/>
      <p:regular r:id="rId239"/>
      <p:bold r:id="rId240"/>
    </p:embeddedFont>
  </p:embeddedFontLst>
  <p:defaultTex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defaultTextStyle>
  <p:extLst>
    <p:ext uri="{521415D9-36F7-43E2-AB2F-B90AF26B5E84}">
      <p14:sectionLst xmlns:p14="http://schemas.microsoft.com/office/powerpoint/2010/main">
        <p14:section name="Instructions for teachers" id="{E2540145-C446-48E2-9140-9B215E91A42D}">
          <p14:sldIdLst>
            <p14:sldId id="26690"/>
          </p14:sldIdLst>
        </p14:section>
        <p14:section name="Slide templates" id="{D5A8010D-981F-43AA-A0D6-182EC53CAA84}">
          <p14:sldIdLst>
            <p14:sldId id="26777"/>
            <p14:sldId id="271"/>
            <p14:sldId id="26807"/>
            <p14:sldId id="289"/>
            <p14:sldId id="26509"/>
            <p14:sldId id="292"/>
            <p14:sldId id="26662"/>
            <p14:sldId id="26616"/>
            <p14:sldId id="26664"/>
            <p14:sldId id="26383"/>
            <p14:sldId id="26778"/>
            <p14:sldId id="26661"/>
            <p14:sldId id="26787"/>
            <p14:sldId id="26810"/>
            <p14:sldId id="26781"/>
            <p14:sldId id="26783"/>
            <p14:sldId id="26788"/>
            <p14:sldId id="26784"/>
            <p14:sldId id="26786"/>
            <p14:sldId id="26779"/>
            <p14:sldId id="26665"/>
            <p14:sldId id="26375"/>
            <p14:sldId id="26669"/>
            <p14:sldId id="26670"/>
            <p14:sldId id="26671"/>
            <p14:sldId id="26691"/>
            <p14:sldId id="26672"/>
            <p14:sldId id="26387"/>
            <p14:sldId id="26518"/>
            <p14:sldId id="26511"/>
            <p14:sldId id="26692"/>
            <p14:sldId id="26512"/>
            <p14:sldId id="26693"/>
            <p14:sldId id="26764"/>
            <p14:sldId id="26765"/>
            <p14:sldId id="26808"/>
            <p14:sldId id="26809"/>
            <p14:sldId id="26695"/>
            <p14:sldId id="26612"/>
            <p14:sldId id="26513"/>
            <p14:sldId id="26696"/>
            <p14:sldId id="26515"/>
            <p14:sldId id="26697"/>
            <p14:sldId id="26516"/>
            <p14:sldId id="26614"/>
            <p14:sldId id="26699"/>
            <p14:sldId id="26620"/>
            <p14:sldId id="26519"/>
            <p14:sldId id="26700"/>
            <p14:sldId id="26701"/>
            <p14:sldId id="26703"/>
            <p14:sldId id="26705"/>
            <p14:sldId id="26706"/>
            <p14:sldId id="26766"/>
            <p14:sldId id="26520"/>
            <p14:sldId id="26708"/>
            <p14:sldId id="26622"/>
            <p14:sldId id="26618"/>
            <p14:sldId id="26624"/>
            <p14:sldId id="26623"/>
            <p14:sldId id="26523"/>
            <p14:sldId id="26524"/>
            <p14:sldId id="26525"/>
            <p14:sldId id="26526"/>
            <p14:sldId id="26625"/>
            <p14:sldId id="26527"/>
            <p14:sldId id="26529"/>
            <p14:sldId id="26710"/>
            <p14:sldId id="26528"/>
            <p14:sldId id="26711"/>
            <p14:sldId id="26533"/>
            <p14:sldId id="26709"/>
            <p14:sldId id="26530"/>
            <p14:sldId id="26768"/>
            <p14:sldId id="26769"/>
            <p14:sldId id="26767"/>
            <p14:sldId id="26534"/>
            <p14:sldId id="26535"/>
            <p14:sldId id="26539"/>
            <p14:sldId id="26538"/>
            <p14:sldId id="26540"/>
            <p14:sldId id="26542"/>
            <p14:sldId id="26712"/>
            <p14:sldId id="26714"/>
            <p14:sldId id="26628"/>
            <p14:sldId id="26773"/>
            <p14:sldId id="26536"/>
            <p14:sldId id="26634"/>
            <p14:sldId id="26626"/>
            <p14:sldId id="26630"/>
            <p14:sldId id="26627"/>
            <p14:sldId id="26716"/>
            <p14:sldId id="26792"/>
            <p14:sldId id="26546"/>
            <p14:sldId id="26717"/>
            <p14:sldId id="26549"/>
            <p14:sldId id="26633"/>
            <p14:sldId id="26552"/>
            <p14:sldId id="26551"/>
            <p14:sldId id="26553"/>
            <p14:sldId id="26547"/>
            <p14:sldId id="26635"/>
            <p14:sldId id="26610"/>
            <p14:sldId id="26636"/>
            <p14:sldId id="26639"/>
            <p14:sldId id="26640"/>
            <p14:sldId id="26558"/>
            <p14:sldId id="26559"/>
            <p14:sldId id="26719"/>
            <p14:sldId id="26793"/>
            <p14:sldId id="26642"/>
            <p14:sldId id="26565"/>
            <p14:sldId id="26562"/>
            <p14:sldId id="26568"/>
            <p14:sldId id="26720"/>
            <p14:sldId id="26718"/>
            <p14:sldId id="26794"/>
            <p14:sldId id="26569"/>
            <p14:sldId id="26645"/>
            <p14:sldId id="26644"/>
            <p14:sldId id="26722"/>
            <p14:sldId id="26573"/>
            <p14:sldId id="26721"/>
            <p14:sldId id="26726"/>
            <p14:sldId id="26723"/>
            <p14:sldId id="26725"/>
            <p14:sldId id="26727"/>
            <p14:sldId id="26804"/>
            <p14:sldId id="26805"/>
            <p14:sldId id="26643"/>
            <p14:sldId id="26646"/>
            <p14:sldId id="26570"/>
            <p14:sldId id="26775"/>
            <p14:sldId id="26728"/>
            <p14:sldId id="26795"/>
            <p14:sldId id="26796"/>
            <p14:sldId id="26729"/>
            <p14:sldId id="26574"/>
            <p14:sldId id="26579"/>
            <p14:sldId id="26581"/>
            <p14:sldId id="26580"/>
            <p14:sldId id="26582"/>
            <p14:sldId id="26770"/>
            <p14:sldId id="26789"/>
            <p14:sldId id="26790"/>
            <p14:sldId id="26586"/>
            <p14:sldId id="26772"/>
            <p14:sldId id="26797"/>
            <p14:sldId id="26771"/>
            <p14:sldId id="26791"/>
            <p14:sldId id="26732"/>
            <p14:sldId id="26733"/>
            <p14:sldId id="26734"/>
            <p14:sldId id="26735"/>
            <p14:sldId id="26736"/>
            <p14:sldId id="26737"/>
            <p14:sldId id="26738"/>
            <p14:sldId id="26739"/>
            <p14:sldId id="26740"/>
            <p14:sldId id="26741"/>
            <p14:sldId id="26742"/>
            <p14:sldId id="26595"/>
            <p14:sldId id="26593"/>
            <p14:sldId id="26596"/>
            <p14:sldId id="26745"/>
            <p14:sldId id="26746"/>
            <p14:sldId id="26654"/>
            <p14:sldId id="26651"/>
            <p14:sldId id="26806"/>
            <p14:sldId id="26798"/>
            <p14:sldId id="26652"/>
            <p14:sldId id="26597"/>
            <p14:sldId id="26799"/>
            <p14:sldId id="26802"/>
            <p14:sldId id="26801"/>
            <p14:sldId id="26747"/>
            <p14:sldId id="26811"/>
            <p14:sldId id="26749"/>
            <p14:sldId id="26812"/>
            <p14:sldId id="26750"/>
            <p14:sldId id="26813"/>
            <p14:sldId id="26751"/>
            <p14:sldId id="26814"/>
            <p14:sldId id="26752"/>
            <p14:sldId id="26815"/>
            <p14:sldId id="26748"/>
            <p14:sldId id="26756"/>
            <p14:sldId id="26653"/>
            <p14:sldId id="26755"/>
            <p14:sldId id="26656"/>
            <p14:sldId id="26757"/>
            <p14:sldId id="26657"/>
            <p14:sldId id="26754"/>
            <p14:sldId id="26389"/>
            <p14:sldId id="26758"/>
            <p14:sldId id="26730"/>
            <p14:sldId id="26590"/>
            <p14:sldId id="26589"/>
            <p14:sldId id="26803"/>
            <p14:sldId id="26591"/>
            <p14:sldId id="26592"/>
            <p14:sldId id="26594"/>
            <p14:sldId id="26760"/>
            <p14:sldId id="26743"/>
            <p14:sldId id="26659"/>
            <p14:sldId id="26600"/>
            <p14:sldId id="26602"/>
            <p14:sldId id="26762"/>
            <p14:sldId id="26604"/>
            <p14:sldId id="26605"/>
          </p14:sldIdLst>
        </p14:section>
        <p14:section name="References &amp; copyright" id="{DBC31484-F5F8-4CB1-8DB4-A562A9780899}">
          <p14:sldIdLst>
            <p14:sldId id="360"/>
            <p14:sldId id="26707"/>
            <p14:sldId id="26713"/>
            <p14:sldId id="26763"/>
            <p14:sldId id="361"/>
          </p14:sldIdLst>
        </p14:section>
      </p14:sectionLst>
    </p:ext>
    <p:ext uri="{EFAFB233-063F-42B5-8137-9DF3F51BA10A}">
      <p15:sldGuideLst xmlns:p15="http://schemas.microsoft.com/office/powerpoint/2012/main">
        <p15:guide id="1" orient="horz" pos="2160" userDrawn="1">
          <p15:clr>
            <a:srgbClr val="A4A3A4"/>
          </p15:clr>
        </p15:guide>
        <p15:guide id="2" pos="3863"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EC26BB2D-066D-B1C9-5D3A-2625D33FF5BF}" name="Carolyn Mattick" initials="CM" userId="S::CAROLYN.MATTICK@det.nsw.edu.au::d51e2938-3ca4-4596-adc0-5d0eebeb2a00" providerId="AD"/>
  <p188:author id="{EA4D7633-F6FE-9318-CC73-0CDF0A550655}" name="Rachel Mcneilly" initials="RM" userId="S::RACHEL.MCNEILLY@det.nsw.edu.au::e2f97e3e-b88d-430e-bed9-5ff97dac5cb0" providerId="AD"/>
  <p188:author id="{95743365-A535-0134-6281-8273B8751520}" name="Shae Dunbar" initials="SD" userId="S::Shaelee.Dunbar@det.nsw.edu.au::93e0ce17-20ae-4648-af1f-569baa2eb7cc" providerId="AD"/>
  <p188:author id="{0F35E2A8-82BC-995E-5DFD-3870DA102FE8}" name="Loren Keir" initials="LK" userId="S::Loren.Keir@det.nsw.edu.au::6ead09ed-7963-4e80-8d87-3dbc013bfdd6" providerId="AD"/>
  <p188:author id="{29D116C4-AF22-BB50-3D38-90CE98C31542}" name="Aneeta Purewal" initials="AP" userId="S::aneeta.purewal@det.nsw.edu.au::9ace5c0b-dd4f-4676-8b1f-7fd2eb6d24a8" providerId="AD"/>
  <p188:author id="{F48AE4C8-8340-42BC-B81D-066BB16BD016}" name="Ben Donaghey" initials="BD" userId="S::Ben.Donaghey@det.nsw.edu.au::1bcd2bff-3112-4c2f-a93a-f710304bf8b8" providerId="AD"/>
  <p188:author id="{25DA6DF3-10BC-13A1-9575-E3D92277FD7C}" name="Amy KLEINDIENST" initials="AK" userId="S::AMY.KLEINDIENST@det.nsw.edu.au::525bb88e-c39c-4cb9-88f1-e3c05b0a161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F9FE"/>
    <a:srgbClr val="FFFF8A"/>
    <a:srgbClr val="EDB1D0"/>
    <a:srgbClr val="B686DA"/>
    <a:srgbClr val="FFDE75"/>
    <a:srgbClr val="ABD795"/>
    <a:srgbClr val="B48FC9"/>
    <a:srgbClr val="FF8800"/>
    <a:srgbClr val="64BB47"/>
    <a:srgbClr val="00ACC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E5C388-85EA-4943-9763-21E98B6AB7CE}" v="1" dt="2026-08-19T05:31:53.426"/>
  </p1510:revLst>
</p1510:revInfo>
</file>

<file path=ppt/tableStyles.xml><?xml version="1.0" encoding="utf-8"?>
<a:tblStyleLst xmlns:a="http://schemas.openxmlformats.org/drawingml/2006/main" def="{5A111915-BE36-4E01-A7E5-04B1672EAD3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035" autoAdjust="0"/>
    <p:restoredTop sz="66724" autoAdjust="0"/>
  </p:normalViewPr>
  <p:slideViewPr>
    <p:cSldViewPr snapToGrid="0">
      <p:cViewPr varScale="1">
        <p:scale>
          <a:sx n="63" d="100"/>
          <a:sy n="63" d="100"/>
        </p:scale>
        <p:origin x="1386" y="66"/>
      </p:cViewPr>
      <p:guideLst>
        <p:guide orient="horz" pos="2160"/>
        <p:guide pos="3863"/>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slide" Target="slides/slide155.xml"/><Relationship Id="rId170" Type="http://schemas.openxmlformats.org/officeDocument/2006/relationships/slide" Target="slides/slide166.xml"/><Relationship Id="rId191" Type="http://schemas.openxmlformats.org/officeDocument/2006/relationships/slide" Target="slides/slide187.xml"/><Relationship Id="rId205" Type="http://schemas.openxmlformats.org/officeDocument/2006/relationships/slide" Target="slides/slide201.xml"/><Relationship Id="rId226" Type="http://schemas.openxmlformats.org/officeDocument/2006/relationships/font" Target="fonts/font4.fntdata"/><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slide" Target="slides/slide156.xml"/><Relationship Id="rId181" Type="http://schemas.openxmlformats.org/officeDocument/2006/relationships/slide" Target="slides/slide177.xml"/><Relationship Id="rId216" Type="http://schemas.openxmlformats.org/officeDocument/2006/relationships/slide" Target="slides/slide212.xml"/><Relationship Id="rId237" Type="http://schemas.openxmlformats.org/officeDocument/2006/relationships/font" Target="fonts/font15.fntdata"/><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71" Type="http://schemas.openxmlformats.org/officeDocument/2006/relationships/slide" Target="slides/slide167.xml"/><Relationship Id="rId192" Type="http://schemas.openxmlformats.org/officeDocument/2006/relationships/slide" Target="slides/slide188.xml"/><Relationship Id="rId206" Type="http://schemas.openxmlformats.org/officeDocument/2006/relationships/slide" Target="slides/slide202.xml"/><Relationship Id="rId227" Type="http://schemas.openxmlformats.org/officeDocument/2006/relationships/font" Target="fonts/font5.fntdata"/><Relationship Id="rId12" Type="http://schemas.openxmlformats.org/officeDocument/2006/relationships/slide" Target="slides/slide8.xml"/><Relationship Id="rId33" Type="http://schemas.openxmlformats.org/officeDocument/2006/relationships/slide" Target="slides/slide29.xml"/><Relationship Id="rId108" Type="http://schemas.openxmlformats.org/officeDocument/2006/relationships/slide" Target="slides/slide104.xml"/><Relationship Id="rId129" Type="http://schemas.openxmlformats.org/officeDocument/2006/relationships/slide" Target="slides/slide125.xml"/><Relationship Id="rId54" Type="http://schemas.openxmlformats.org/officeDocument/2006/relationships/slide" Target="slides/slide50.xml"/><Relationship Id="rId75" Type="http://schemas.openxmlformats.org/officeDocument/2006/relationships/slide" Target="slides/slide71.xml"/><Relationship Id="rId96" Type="http://schemas.openxmlformats.org/officeDocument/2006/relationships/slide" Target="slides/slide92.xml"/><Relationship Id="rId140" Type="http://schemas.openxmlformats.org/officeDocument/2006/relationships/slide" Target="slides/slide136.xml"/><Relationship Id="rId161" Type="http://schemas.openxmlformats.org/officeDocument/2006/relationships/slide" Target="slides/slide157.xml"/><Relationship Id="rId182" Type="http://schemas.openxmlformats.org/officeDocument/2006/relationships/slide" Target="slides/slide178.xml"/><Relationship Id="rId217" Type="http://schemas.openxmlformats.org/officeDocument/2006/relationships/slide" Target="slides/slide213.xml"/><Relationship Id="rId6" Type="http://schemas.openxmlformats.org/officeDocument/2006/relationships/slide" Target="slides/slide2.xml"/><Relationship Id="rId238" Type="http://schemas.openxmlformats.org/officeDocument/2006/relationships/font" Target="fonts/font16.fntdata"/><Relationship Id="rId23" Type="http://schemas.openxmlformats.org/officeDocument/2006/relationships/slide" Target="slides/slide19.xml"/><Relationship Id="rId119" Type="http://schemas.openxmlformats.org/officeDocument/2006/relationships/slide" Target="slides/slide115.xml"/><Relationship Id="rId44" Type="http://schemas.openxmlformats.org/officeDocument/2006/relationships/slide" Target="slides/slide40.xml"/><Relationship Id="rId65" Type="http://schemas.openxmlformats.org/officeDocument/2006/relationships/slide" Target="slides/slide61.xml"/><Relationship Id="rId86" Type="http://schemas.openxmlformats.org/officeDocument/2006/relationships/slide" Target="slides/slide82.xml"/><Relationship Id="rId130" Type="http://schemas.openxmlformats.org/officeDocument/2006/relationships/slide" Target="slides/slide126.xml"/><Relationship Id="rId151" Type="http://schemas.openxmlformats.org/officeDocument/2006/relationships/slide" Target="slides/slide147.xml"/><Relationship Id="rId172" Type="http://schemas.openxmlformats.org/officeDocument/2006/relationships/slide" Target="slides/slide168.xml"/><Relationship Id="rId193" Type="http://schemas.openxmlformats.org/officeDocument/2006/relationships/slide" Target="slides/slide189.xml"/><Relationship Id="rId207" Type="http://schemas.openxmlformats.org/officeDocument/2006/relationships/slide" Target="slides/slide203.xml"/><Relationship Id="rId228" Type="http://schemas.openxmlformats.org/officeDocument/2006/relationships/font" Target="fonts/font6.fntdata"/><Relationship Id="rId13" Type="http://schemas.openxmlformats.org/officeDocument/2006/relationships/slide" Target="slides/slide9.xml"/><Relationship Id="rId109" Type="http://schemas.openxmlformats.org/officeDocument/2006/relationships/slide" Target="slides/slide105.xml"/><Relationship Id="rId34" Type="http://schemas.openxmlformats.org/officeDocument/2006/relationships/slide" Target="slides/slide30.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20" Type="http://schemas.openxmlformats.org/officeDocument/2006/relationships/slide" Target="slides/slide116.xml"/><Relationship Id="rId141" Type="http://schemas.openxmlformats.org/officeDocument/2006/relationships/slide" Target="slides/slide137.xml"/><Relationship Id="rId7" Type="http://schemas.openxmlformats.org/officeDocument/2006/relationships/slide" Target="slides/slide3.xml"/><Relationship Id="rId162" Type="http://schemas.openxmlformats.org/officeDocument/2006/relationships/slide" Target="slides/slide158.xml"/><Relationship Id="rId183" Type="http://schemas.openxmlformats.org/officeDocument/2006/relationships/slide" Target="slides/slide179.xml"/><Relationship Id="rId218" Type="http://schemas.openxmlformats.org/officeDocument/2006/relationships/slide" Target="slides/slide214.xml"/><Relationship Id="rId239" Type="http://schemas.openxmlformats.org/officeDocument/2006/relationships/font" Target="fonts/font17.fntdata"/><Relationship Id="rId24" Type="http://schemas.openxmlformats.org/officeDocument/2006/relationships/slide" Target="slides/slide20.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31" Type="http://schemas.openxmlformats.org/officeDocument/2006/relationships/slide" Target="slides/slide127.xml"/><Relationship Id="rId152" Type="http://schemas.openxmlformats.org/officeDocument/2006/relationships/slide" Target="slides/slide148.xml"/><Relationship Id="rId173" Type="http://schemas.openxmlformats.org/officeDocument/2006/relationships/slide" Target="slides/slide169.xml"/><Relationship Id="rId194" Type="http://schemas.openxmlformats.org/officeDocument/2006/relationships/slide" Target="slides/slide190.xml"/><Relationship Id="rId208" Type="http://schemas.openxmlformats.org/officeDocument/2006/relationships/slide" Target="slides/slide204.xml"/><Relationship Id="rId229" Type="http://schemas.openxmlformats.org/officeDocument/2006/relationships/font" Target="fonts/font7.fntdata"/><Relationship Id="rId240" Type="http://schemas.openxmlformats.org/officeDocument/2006/relationships/font" Target="fonts/font18.fntdata"/><Relationship Id="rId14" Type="http://schemas.openxmlformats.org/officeDocument/2006/relationships/slide" Target="slides/slide10.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8" Type="http://schemas.openxmlformats.org/officeDocument/2006/relationships/slide" Target="slides/slide4.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slide" Target="slides/slide159.xml"/><Relationship Id="rId184" Type="http://schemas.openxmlformats.org/officeDocument/2006/relationships/slide" Target="slides/slide180.xml"/><Relationship Id="rId219" Type="http://schemas.openxmlformats.org/officeDocument/2006/relationships/slide" Target="slides/slide215.xml"/><Relationship Id="rId230" Type="http://schemas.openxmlformats.org/officeDocument/2006/relationships/font" Target="fonts/font8.fntdata"/><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74" Type="http://schemas.openxmlformats.org/officeDocument/2006/relationships/slide" Target="slides/slide170.xml"/><Relationship Id="rId195" Type="http://schemas.openxmlformats.org/officeDocument/2006/relationships/slide" Target="slides/slide191.xml"/><Relationship Id="rId209" Type="http://schemas.openxmlformats.org/officeDocument/2006/relationships/slide" Target="slides/slide205.xml"/><Relationship Id="rId220" Type="http://schemas.openxmlformats.org/officeDocument/2006/relationships/slide" Target="slides/slide216.xml"/><Relationship Id="rId241" Type="http://schemas.openxmlformats.org/officeDocument/2006/relationships/presProps" Target="presProps.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164" Type="http://schemas.openxmlformats.org/officeDocument/2006/relationships/slide" Target="slides/slide160.xml"/><Relationship Id="rId169" Type="http://schemas.openxmlformats.org/officeDocument/2006/relationships/slide" Target="slides/slide165.xml"/><Relationship Id="rId185" Type="http://schemas.openxmlformats.org/officeDocument/2006/relationships/slide" Target="slides/slide181.xml"/><Relationship Id="rId4" Type="http://schemas.openxmlformats.org/officeDocument/2006/relationships/slideMaster" Target="slideMasters/slideMaster1.xml"/><Relationship Id="rId9" Type="http://schemas.openxmlformats.org/officeDocument/2006/relationships/slide" Target="slides/slide5.xml"/><Relationship Id="rId180" Type="http://schemas.openxmlformats.org/officeDocument/2006/relationships/slide" Target="slides/slide176.xml"/><Relationship Id="rId210" Type="http://schemas.openxmlformats.org/officeDocument/2006/relationships/slide" Target="slides/slide206.xml"/><Relationship Id="rId215" Type="http://schemas.openxmlformats.org/officeDocument/2006/relationships/slide" Target="slides/slide211.xml"/><Relationship Id="rId236" Type="http://schemas.openxmlformats.org/officeDocument/2006/relationships/font" Target="fonts/font14.fntdata"/><Relationship Id="rId26" Type="http://schemas.openxmlformats.org/officeDocument/2006/relationships/slide" Target="slides/slide22.xml"/><Relationship Id="rId231" Type="http://schemas.openxmlformats.org/officeDocument/2006/relationships/font" Target="fonts/font9.fntdata"/><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75" Type="http://schemas.openxmlformats.org/officeDocument/2006/relationships/slide" Target="slides/slide171.xml"/><Relationship Id="rId196" Type="http://schemas.openxmlformats.org/officeDocument/2006/relationships/slide" Target="slides/slide192.xml"/><Relationship Id="rId200" Type="http://schemas.openxmlformats.org/officeDocument/2006/relationships/slide" Target="slides/slide196.xml"/><Relationship Id="rId16" Type="http://schemas.openxmlformats.org/officeDocument/2006/relationships/slide" Target="slides/slide12.xml"/><Relationship Id="rId221" Type="http://schemas.openxmlformats.org/officeDocument/2006/relationships/notesMaster" Target="notesMasters/notesMaster1.xml"/><Relationship Id="rId242" Type="http://schemas.openxmlformats.org/officeDocument/2006/relationships/viewProps" Target="viewProps.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165" Type="http://schemas.openxmlformats.org/officeDocument/2006/relationships/slide" Target="slides/slide161.xml"/><Relationship Id="rId186" Type="http://schemas.openxmlformats.org/officeDocument/2006/relationships/slide" Target="slides/slide182.xml"/><Relationship Id="rId211" Type="http://schemas.openxmlformats.org/officeDocument/2006/relationships/slide" Target="slides/slide207.xml"/><Relationship Id="rId232" Type="http://schemas.openxmlformats.org/officeDocument/2006/relationships/font" Target="fonts/font10.fntdata"/><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 Id="rId176" Type="http://schemas.openxmlformats.org/officeDocument/2006/relationships/slide" Target="slides/slide172.xml"/><Relationship Id="rId197" Type="http://schemas.openxmlformats.org/officeDocument/2006/relationships/slide" Target="slides/slide193.xml"/><Relationship Id="rId201" Type="http://schemas.openxmlformats.org/officeDocument/2006/relationships/slide" Target="slides/slide197.xml"/><Relationship Id="rId222" Type="http://schemas.openxmlformats.org/officeDocument/2006/relationships/handoutMaster" Target="handoutMasters/handoutMaster1.xml"/><Relationship Id="rId243" Type="http://schemas.openxmlformats.org/officeDocument/2006/relationships/theme" Target="theme/theme1.xml"/><Relationship Id="rId17" Type="http://schemas.openxmlformats.org/officeDocument/2006/relationships/slide" Target="slides/slide13.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24" Type="http://schemas.openxmlformats.org/officeDocument/2006/relationships/slide" Target="slides/slide120.xml"/><Relationship Id="rId70" Type="http://schemas.openxmlformats.org/officeDocument/2006/relationships/slide" Target="slides/slide66.xml"/><Relationship Id="rId91" Type="http://schemas.openxmlformats.org/officeDocument/2006/relationships/slide" Target="slides/slide87.xml"/><Relationship Id="rId145" Type="http://schemas.openxmlformats.org/officeDocument/2006/relationships/slide" Target="slides/slide141.xml"/><Relationship Id="rId166" Type="http://schemas.openxmlformats.org/officeDocument/2006/relationships/slide" Target="slides/slide162.xml"/><Relationship Id="rId187" Type="http://schemas.openxmlformats.org/officeDocument/2006/relationships/slide" Target="slides/slide183.xml"/><Relationship Id="rId1" Type="http://schemas.openxmlformats.org/officeDocument/2006/relationships/customXml" Target="../customXml/item1.xml"/><Relationship Id="rId212" Type="http://schemas.openxmlformats.org/officeDocument/2006/relationships/slide" Target="slides/slide208.xml"/><Relationship Id="rId233" Type="http://schemas.openxmlformats.org/officeDocument/2006/relationships/font" Target="fonts/font11.fntdata"/><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60" Type="http://schemas.openxmlformats.org/officeDocument/2006/relationships/slide" Target="slides/slide56.xml"/><Relationship Id="rId81" Type="http://schemas.openxmlformats.org/officeDocument/2006/relationships/slide" Target="slides/slide77.xml"/><Relationship Id="rId135" Type="http://schemas.openxmlformats.org/officeDocument/2006/relationships/slide" Target="slides/slide131.xml"/><Relationship Id="rId156" Type="http://schemas.openxmlformats.org/officeDocument/2006/relationships/slide" Target="slides/slide152.xml"/><Relationship Id="rId177" Type="http://schemas.openxmlformats.org/officeDocument/2006/relationships/slide" Target="slides/slide173.xml"/><Relationship Id="rId198" Type="http://schemas.openxmlformats.org/officeDocument/2006/relationships/slide" Target="slides/slide194.xml"/><Relationship Id="rId202" Type="http://schemas.openxmlformats.org/officeDocument/2006/relationships/slide" Target="slides/slide198.xml"/><Relationship Id="rId223" Type="http://schemas.openxmlformats.org/officeDocument/2006/relationships/font" Target="fonts/font1.fntdata"/><Relationship Id="rId244" Type="http://schemas.openxmlformats.org/officeDocument/2006/relationships/tableStyles" Target="tableStyles.xml"/><Relationship Id="rId18" Type="http://schemas.openxmlformats.org/officeDocument/2006/relationships/slide" Target="slides/slide14.xml"/><Relationship Id="rId39" Type="http://schemas.openxmlformats.org/officeDocument/2006/relationships/slide" Target="slides/slide35.xml"/><Relationship Id="rId50" Type="http://schemas.openxmlformats.org/officeDocument/2006/relationships/slide" Target="slides/slide46.xml"/><Relationship Id="rId104" Type="http://schemas.openxmlformats.org/officeDocument/2006/relationships/slide" Target="slides/slide100.xml"/><Relationship Id="rId125" Type="http://schemas.openxmlformats.org/officeDocument/2006/relationships/slide" Target="slides/slide121.xml"/><Relationship Id="rId146" Type="http://schemas.openxmlformats.org/officeDocument/2006/relationships/slide" Target="slides/slide142.xml"/><Relationship Id="rId167" Type="http://schemas.openxmlformats.org/officeDocument/2006/relationships/slide" Target="slides/slide163.xml"/><Relationship Id="rId188" Type="http://schemas.openxmlformats.org/officeDocument/2006/relationships/slide" Target="slides/slide184.xml"/><Relationship Id="rId71" Type="http://schemas.openxmlformats.org/officeDocument/2006/relationships/slide" Target="slides/slide67.xml"/><Relationship Id="rId92" Type="http://schemas.openxmlformats.org/officeDocument/2006/relationships/slide" Target="slides/slide88.xml"/><Relationship Id="rId213" Type="http://schemas.openxmlformats.org/officeDocument/2006/relationships/slide" Target="slides/slide209.xml"/><Relationship Id="rId234" Type="http://schemas.openxmlformats.org/officeDocument/2006/relationships/font" Target="fonts/font12.fntdata"/><Relationship Id="rId2" Type="http://schemas.openxmlformats.org/officeDocument/2006/relationships/customXml" Target="../customXml/item2.xml"/><Relationship Id="rId29" Type="http://schemas.openxmlformats.org/officeDocument/2006/relationships/slide" Target="slides/slide25.xml"/><Relationship Id="rId40" Type="http://schemas.openxmlformats.org/officeDocument/2006/relationships/slide" Target="slides/slide36.xml"/><Relationship Id="rId115" Type="http://schemas.openxmlformats.org/officeDocument/2006/relationships/slide" Target="slides/slide111.xml"/><Relationship Id="rId136" Type="http://schemas.openxmlformats.org/officeDocument/2006/relationships/slide" Target="slides/slide132.xml"/><Relationship Id="rId157" Type="http://schemas.openxmlformats.org/officeDocument/2006/relationships/slide" Target="slides/slide153.xml"/><Relationship Id="rId178" Type="http://schemas.openxmlformats.org/officeDocument/2006/relationships/slide" Target="slides/slide174.xml"/><Relationship Id="rId61" Type="http://schemas.openxmlformats.org/officeDocument/2006/relationships/slide" Target="slides/slide57.xml"/><Relationship Id="rId82" Type="http://schemas.openxmlformats.org/officeDocument/2006/relationships/slide" Target="slides/slide78.xml"/><Relationship Id="rId199" Type="http://schemas.openxmlformats.org/officeDocument/2006/relationships/slide" Target="slides/slide195.xml"/><Relationship Id="rId203" Type="http://schemas.openxmlformats.org/officeDocument/2006/relationships/slide" Target="slides/slide199.xml"/><Relationship Id="rId19" Type="http://schemas.openxmlformats.org/officeDocument/2006/relationships/slide" Target="slides/slide15.xml"/><Relationship Id="rId224" Type="http://schemas.openxmlformats.org/officeDocument/2006/relationships/font" Target="fonts/font2.fntdata"/><Relationship Id="rId245" Type="http://schemas.microsoft.com/office/2015/10/relationships/revisionInfo" Target="revisionInfo.xml"/><Relationship Id="rId30" Type="http://schemas.openxmlformats.org/officeDocument/2006/relationships/slide" Target="slides/slide2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slide" Target="slides/slide16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189" Type="http://schemas.openxmlformats.org/officeDocument/2006/relationships/slide" Target="slides/slide185.xml"/><Relationship Id="rId3" Type="http://schemas.openxmlformats.org/officeDocument/2006/relationships/customXml" Target="../customXml/item3.xml"/><Relationship Id="rId214" Type="http://schemas.openxmlformats.org/officeDocument/2006/relationships/slide" Target="slides/slide210.xml"/><Relationship Id="rId235" Type="http://schemas.openxmlformats.org/officeDocument/2006/relationships/font" Target="fonts/font13.fntdata"/><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179" Type="http://schemas.openxmlformats.org/officeDocument/2006/relationships/slide" Target="slides/slide175.xml"/><Relationship Id="rId190" Type="http://schemas.openxmlformats.org/officeDocument/2006/relationships/slide" Target="slides/slide186.xml"/><Relationship Id="rId204" Type="http://schemas.openxmlformats.org/officeDocument/2006/relationships/slide" Target="slides/slide200.xml"/><Relationship Id="rId225" Type="http://schemas.openxmlformats.org/officeDocument/2006/relationships/font" Target="fonts/font3.fntdata"/><Relationship Id="rId246" Type="http://schemas.microsoft.com/office/2018/10/relationships/authors" Target="authors.xml"/><Relationship Id="rId106" Type="http://schemas.openxmlformats.org/officeDocument/2006/relationships/slide" Target="slides/slide102.xml"/><Relationship Id="rId127" Type="http://schemas.openxmlformats.org/officeDocument/2006/relationships/slide" Target="slides/slide12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43F5A19-4E20-4EDB-9EC8-DF02AC748E7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latin typeface="Public Sans" pitchFamily="2" charset="0"/>
            </a:endParaRPr>
          </a:p>
        </p:txBody>
      </p:sp>
      <p:sp>
        <p:nvSpPr>
          <p:cNvPr id="3" name="Date Placeholder 2">
            <a:extLst>
              <a:ext uri="{FF2B5EF4-FFF2-40B4-BE49-F238E27FC236}">
                <a16:creationId xmlns:a16="http://schemas.microsoft.com/office/drawing/2014/main" id="{6F2B4FC2-E151-470D-9291-01D2A5A6D34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0BF4B7B-ADA4-42BE-A113-1D67CA67812F}" type="datetimeFigureOut">
              <a:rPr lang="en-AU" smtClean="0">
                <a:latin typeface="Public Sans" pitchFamily="2" charset="0"/>
              </a:rPr>
              <a:t>19/08/2026</a:t>
            </a:fld>
            <a:endParaRPr lang="en-AU">
              <a:latin typeface="Public Sans" pitchFamily="2" charset="0"/>
            </a:endParaRPr>
          </a:p>
        </p:txBody>
      </p:sp>
      <p:sp>
        <p:nvSpPr>
          <p:cNvPr id="4" name="Footer Placeholder 3">
            <a:extLst>
              <a:ext uri="{FF2B5EF4-FFF2-40B4-BE49-F238E27FC236}">
                <a16:creationId xmlns:a16="http://schemas.microsoft.com/office/drawing/2014/main" id="{2F07DE46-ED0B-49F3-8199-C129451A46B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latin typeface="Public Sans" pitchFamily="2" charset="0"/>
            </a:endParaRPr>
          </a:p>
        </p:txBody>
      </p:sp>
      <p:sp>
        <p:nvSpPr>
          <p:cNvPr id="5" name="Slide Number Placeholder 4">
            <a:extLst>
              <a:ext uri="{FF2B5EF4-FFF2-40B4-BE49-F238E27FC236}">
                <a16:creationId xmlns:a16="http://schemas.microsoft.com/office/drawing/2014/main" id="{56DA6684-5527-4DB9-88B5-C4F66FB5F78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AAF8501-5769-46EC-B8B9-363B75FA9999}" type="slidenum">
              <a:rPr lang="en-AU" smtClean="0">
                <a:latin typeface="Public Sans" pitchFamily="2" charset="0"/>
              </a:rPr>
              <a:t>‹#›</a:t>
            </a:fld>
            <a:endParaRPr lang="en-AU">
              <a:latin typeface="Public Sans" pitchFamily="2" charset="0"/>
            </a:endParaRPr>
          </a:p>
        </p:txBody>
      </p:sp>
    </p:spTree>
    <p:extLst>
      <p:ext uri="{BB962C8B-B14F-4D97-AF65-F5344CB8AC3E}">
        <p14:creationId xmlns:p14="http://schemas.microsoft.com/office/powerpoint/2010/main" val="41447938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Public Sans" pitchFamily="2" charset="0"/>
              </a:defRPr>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Public Sans" pitchFamily="2" charset="0"/>
              </a:defRPr>
            </a:lvl1pPr>
          </a:lstStyle>
          <a:p>
            <a:fld id="{EC6F825C-382E-4C1A-82AB-BCE4AFD21ABE}" type="datetimeFigureOut">
              <a:rPr lang="en-AU" smtClean="0"/>
              <a:pPr/>
              <a:t>19/08/2026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Public Sans" pitchFamily="2" charset="0"/>
              </a:defRPr>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Public Sans" pitchFamily="2" charset="0"/>
              </a:defRPr>
            </a:lvl1pPr>
          </a:lstStyle>
          <a:p>
            <a:fld id="{B07158C4-A119-4B78-9DE8-A50001BC31DC}" type="slidenum">
              <a:rPr lang="en-AU" smtClean="0"/>
              <a:pPr/>
              <a:t>‹#›</a:t>
            </a:fld>
            <a:endParaRPr lang="en-AU"/>
          </a:p>
        </p:txBody>
      </p:sp>
    </p:spTree>
    <p:extLst>
      <p:ext uri="{BB962C8B-B14F-4D97-AF65-F5344CB8AC3E}">
        <p14:creationId xmlns:p14="http://schemas.microsoft.com/office/powerpoint/2010/main" val="3301092027"/>
      </p:ext>
    </p:extLst>
  </p:cSld>
  <p:clrMap bg1="lt1" tx1="dk1" bg2="lt2" tx2="dk2" accent1="accent1" accent2="accent2" accent3="accent3" accent4="accent4" accent5="accent5" accent6="accent6" hlink="hlink" folHlink="folHlink"/>
  <p:notesStyle>
    <a:lvl1pPr marL="0"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1pPr>
    <a:lvl2pPr marL="609585"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2pPr>
    <a:lvl3pPr marL="1219170"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3pPr>
    <a:lvl4pPr marL="1828754"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4pPr>
    <a:lvl5pPr marL="2438339"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heelofnames.com/"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heelofnames.com/"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heelofnames.com/"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a:t>
            </a:fld>
            <a:endParaRPr lang="en-AU"/>
          </a:p>
        </p:txBody>
      </p:sp>
    </p:spTree>
    <p:extLst>
      <p:ext uri="{BB962C8B-B14F-4D97-AF65-F5344CB8AC3E}">
        <p14:creationId xmlns:p14="http://schemas.microsoft.com/office/powerpoint/2010/main" val="19335899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1704DB-5C37-73DF-396C-A2FDA88442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AD2040-0F62-99C2-B9B4-6C256A8F72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AE4875-5915-A97D-DFA6-65B46FA0077F}"/>
              </a:ext>
            </a:extLst>
          </p:cNvPr>
          <p:cNvSpPr>
            <a:spLocks noGrp="1"/>
          </p:cNvSpPr>
          <p:nvPr>
            <p:ph type="body" idx="1"/>
          </p:nvPr>
        </p:nvSpPr>
        <p:spPr/>
        <p:txBody>
          <a:bodyPr/>
          <a:lstStyle/>
          <a:p>
            <a:r>
              <a:rPr lang="en-US" b="1" dirty="0">
                <a:latin typeface="Arial"/>
                <a:cs typeface="Arial"/>
              </a:rPr>
              <a:t>Purpose: </a:t>
            </a:r>
          </a:p>
          <a:p>
            <a:r>
              <a:rPr lang="en-US" b="0" dirty="0">
                <a:latin typeface="Arial"/>
                <a:cs typeface="Arial"/>
              </a:rPr>
              <a:t>To revise last lesson’s content</a:t>
            </a:r>
          </a:p>
          <a:p>
            <a:r>
              <a:rPr lang="en-US" b="1" dirty="0">
                <a:latin typeface="Arial"/>
                <a:cs typeface="Arial"/>
              </a:rPr>
              <a:t>Speaker:</a:t>
            </a:r>
            <a:endParaRPr lang="en-US" dirty="0">
              <a:latin typeface="Arial"/>
              <a:cs typeface="Arial"/>
            </a:endParaRPr>
          </a:p>
          <a:p>
            <a:r>
              <a:rPr lang="en-US" b="0" dirty="0">
                <a:latin typeface="Arial"/>
                <a:cs typeface="Arial"/>
              </a:rPr>
              <a:t>Think back to last lesson and in your books, I want you to write a summary of what we covered, as if you were writing a note for a friend who missed last lesson. Make sure you cover the three dot points on the slide. </a:t>
            </a:r>
          </a:p>
          <a:p>
            <a:pPr lvl="0"/>
            <a:r>
              <a:rPr lang="en-AU" sz="1600" b="1" i="0" kern="1200" dirty="0">
                <a:solidFill>
                  <a:schemeClr val="tx1"/>
                </a:solidFill>
                <a:effectLst/>
                <a:latin typeface="Arial"/>
                <a:cs typeface="Arial"/>
              </a:rPr>
              <a:t>Note:</a:t>
            </a:r>
            <a:endParaRPr lang="en-AU" sz="1600" i="0" kern="1200" dirty="0">
              <a:solidFill>
                <a:schemeClr val="tx1"/>
              </a:solidFill>
              <a:effectLst/>
            </a:endParaRPr>
          </a:p>
          <a:p>
            <a:r>
              <a:rPr lang="en-AU" dirty="0">
                <a:solidFill>
                  <a:srgbClr val="000000"/>
                </a:solidFill>
                <a:latin typeface="Arial"/>
                <a:cs typeface="Arial"/>
              </a:rPr>
              <a:t>Ask students to complete this task in their books. To check understanding, do a rapid-fire cold call of as many students as possible to check their responses to the first two dot points and then explain that we will come back to check their definition at the end of the lesson. </a:t>
            </a:r>
            <a:endParaRPr lang="en-AU" b="1" dirty="0">
              <a:solidFill>
                <a:srgbClr val="000000"/>
              </a:solidFill>
              <a:latin typeface="Arial"/>
              <a:cs typeface="Arial"/>
            </a:endParaRPr>
          </a:p>
          <a:p>
            <a:r>
              <a:rPr lang="en-GB" dirty="0">
                <a:solidFill>
                  <a:srgbClr val="000000"/>
                </a:solidFill>
                <a:latin typeface="Times New Roman"/>
                <a:cs typeface="Times New Roman"/>
              </a:rPr>
              <a:t> </a:t>
            </a:r>
            <a:endParaRPr lang="en-AU" dirty="0"/>
          </a:p>
        </p:txBody>
      </p:sp>
      <p:sp>
        <p:nvSpPr>
          <p:cNvPr id="4" name="Slide Number Placeholder 3">
            <a:extLst>
              <a:ext uri="{FF2B5EF4-FFF2-40B4-BE49-F238E27FC236}">
                <a16:creationId xmlns:a16="http://schemas.microsoft.com/office/drawing/2014/main" id="{D2F41835-CB0E-7625-4CA3-F9B4737B826A}"/>
              </a:ext>
            </a:extLst>
          </p:cNvPr>
          <p:cNvSpPr>
            <a:spLocks noGrp="1"/>
          </p:cNvSpPr>
          <p:nvPr>
            <p:ph type="sldNum" sz="quarter" idx="5"/>
          </p:nvPr>
        </p:nvSpPr>
        <p:spPr/>
        <p:txBody>
          <a:bodyPr/>
          <a:lstStyle/>
          <a:p>
            <a:fld id="{B07158C4-A119-4B78-9DE8-A50001BC31DC}" type="slidenum">
              <a:rPr lang="en-AU" smtClean="0"/>
              <a:pPr/>
              <a:t>10</a:t>
            </a:fld>
            <a:endParaRPr lang="en-AU"/>
          </a:p>
        </p:txBody>
      </p:sp>
    </p:spTree>
    <p:extLst>
      <p:ext uri="{BB962C8B-B14F-4D97-AF65-F5344CB8AC3E}">
        <p14:creationId xmlns:p14="http://schemas.microsoft.com/office/powerpoint/2010/main" val="1092926649"/>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Calibri"/>
                <a:ea typeface="Calibri"/>
                <a:cs typeface="Calibri"/>
              </a:rPr>
              <a:t>Purpose:</a:t>
            </a:r>
          </a:p>
          <a:p>
            <a:r>
              <a:rPr lang="en-US" dirty="0">
                <a:latin typeface="Calibri"/>
                <a:ea typeface="Calibri"/>
                <a:cs typeface="Calibri"/>
              </a:rPr>
              <a:t>To engage students in critically thinking about the opinions that matter to them.</a:t>
            </a:r>
          </a:p>
          <a:p>
            <a:r>
              <a:rPr lang="en-US" b="1" dirty="0">
                <a:latin typeface="Calibri"/>
                <a:ea typeface="Calibri"/>
                <a:cs typeface="Calibri"/>
              </a:rPr>
              <a:t>Speaker:</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kern="1200" dirty="0">
                <a:solidFill>
                  <a:schemeClr val="tx1"/>
                </a:solidFill>
                <a:effectLst/>
                <a:latin typeface="Arial" panose="020B0604020202020204" pitchFamily="34" charset="0"/>
                <a:ea typeface="+mn-ea"/>
                <a:cs typeface="Arial" panose="020B0604020202020204" pitchFamily="34" charset="0"/>
              </a:rPr>
              <a:t>To start the lesson, I want you to start thinking about the opinions you hold and what matters to you. Look at the claims on the screen. Take a moment to read through them carefully and then </a:t>
            </a:r>
            <a:r>
              <a:rPr lang="en-US" sz="1600" kern="1200" dirty="0">
                <a:solidFill>
                  <a:schemeClr val="tx1"/>
                </a:solidFill>
                <a:effectLst/>
                <a:latin typeface="Arial" panose="020B0604020202020204" pitchFamily="34" charset="0"/>
                <a:ea typeface="+mn-ea"/>
                <a:cs typeface="Arial" panose="020B0604020202020204" pitchFamily="34" charset="0"/>
              </a:rPr>
              <a:t>r</a:t>
            </a:r>
            <a:r>
              <a:rPr lang="en-US" dirty="0"/>
              <a:t>ank them from 1-5 with 1 being the claim you agree with the most strongly and 5 being the claim that you agree with the least. Be prepared to defend your responses. </a:t>
            </a:r>
          </a:p>
          <a:p>
            <a:pPr marL="0" marR="0" lvl="0" indent="0" algn="l" defTabSz="1219170" rtl="0" eaLnBrk="1" fontAlgn="auto" latinLnBrk="0" hangingPunct="1">
              <a:lnSpc>
                <a:spcPct val="100000"/>
              </a:lnSpc>
              <a:spcBef>
                <a:spcPts val="0"/>
              </a:spcBef>
              <a:spcAft>
                <a:spcPts val="0"/>
              </a:spcAft>
              <a:buClrTx/>
              <a:buSzTx/>
              <a:buFontTx/>
              <a:buNone/>
              <a:tabLst/>
              <a:defRPr/>
            </a:pPr>
            <a:r>
              <a:rPr lang="en-US" dirty="0"/>
              <a:t>(After students have had time to complete ranking).</a:t>
            </a:r>
          </a:p>
          <a:p>
            <a:pPr marL="0" marR="0" lvl="0" indent="0" algn="l" defTabSz="1219170" rtl="0" eaLnBrk="1" fontAlgn="auto" latinLnBrk="0" hangingPunct="1">
              <a:lnSpc>
                <a:spcPct val="100000"/>
              </a:lnSpc>
              <a:spcBef>
                <a:spcPts val="0"/>
              </a:spcBef>
              <a:spcAft>
                <a:spcPts val="0"/>
              </a:spcAft>
              <a:buClrTx/>
              <a:buSzTx/>
              <a:buFontTx/>
              <a:buNone/>
              <a:tabLst/>
              <a:defRPr/>
            </a:pPr>
            <a:r>
              <a:rPr lang="en-US" dirty="0"/>
              <a:t>Note:</a:t>
            </a:r>
          </a:p>
          <a:p>
            <a:pPr marL="0" marR="0" lvl="0" indent="0" algn="l" defTabSz="1219170" rtl="0" eaLnBrk="1" fontAlgn="auto" latinLnBrk="0" hangingPunct="1">
              <a:lnSpc>
                <a:spcPct val="100000"/>
              </a:lnSpc>
              <a:spcBef>
                <a:spcPts val="0"/>
              </a:spcBef>
              <a:spcAft>
                <a:spcPts val="0"/>
              </a:spcAft>
              <a:buClrTx/>
              <a:buSzTx/>
              <a:buFontTx/>
              <a:buNone/>
              <a:tabLst/>
              <a:defRPr/>
            </a:pPr>
            <a:r>
              <a:rPr lang="en-US" dirty="0"/>
              <a:t>Teacher leads a discussion of the ranking of these claims. A suggested activity is to go through each claim and have students stand up if they had that claim ranked as either 1 or 5. Get students to give their explanation as to why they had ranked these in that order. Encourage respectful challenging of each others' ideas.</a:t>
            </a:r>
          </a:p>
          <a:p>
            <a:pPr marL="0" marR="0" lvl="0" indent="0" algn="l" defTabSz="1219170" rtl="0" eaLnBrk="1" fontAlgn="auto" latinLnBrk="0" hangingPunct="1">
              <a:lnSpc>
                <a:spcPct val="100000"/>
              </a:lnSpc>
              <a:spcBef>
                <a:spcPts val="0"/>
              </a:spcBef>
              <a:spcAft>
                <a:spcPts val="0"/>
              </a:spcAft>
              <a:buClrTx/>
              <a:buSzTx/>
              <a:buFontTx/>
              <a:buNone/>
              <a:tabLst/>
              <a:defRPr/>
            </a:pPr>
            <a:endParaRPr lang="en-AU" sz="1600" kern="1200" dirty="0">
              <a:solidFill>
                <a:schemeClr val="tx1"/>
              </a:solidFill>
              <a:effectLs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B07158C4-A119-4B78-9DE8-A50001BC31DC}" type="slidenum">
              <a:rPr lang="en-AU" smtClean="0"/>
              <a:pPr/>
              <a:t>100</a:t>
            </a:fld>
            <a:endParaRPr lang="en-AU"/>
          </a:p>
        </p:txBody>
      </p:sp>
    </p:spTree>
    <p:extLst>
      <p:ext uri="{BB962C8B-B14F-4D97-AF65-F5344CB8AC3E}">
        <p14:creationId xmlns:p14="http://schemas.microsoft.com/office/powerpoint/2010/main" val="605256540"/>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69CE1C-3E44-3B1A-392C-C0AB0930D8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A77686-ADFA-6277-594C-6AA68AF34B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3816FB-CCBE-D859-6B43-B649E5CA78B4}"/>
              </a:ext>
            </a:extLst>
          </p:cNvPr>
          <p:cNvSpPr>
            <a:spLocks noGrp="1"/>
          </p:cNvSpPr>
          <p:nvPr>
            <p:ph type="body" idx="1"/>
          </p:nvPr>
        </p:nvSpPr>
        <p:spPr/>
        <p:txBody>
          <a:bodyPr/>
          <a:lstStyle/>
          <a:p>
            <a:r>
              <a:rPr lang="en-AU" b="1" dirty="0"/>
              <a:t>Notes for teachers:</a:t>
            </a:r>
            <a:endParaRPr lang="en-AU" dirty="0">
              <a:solidFill>
                <a:srgbClr val="444444"/>
              </a:solidFill>
            </a:endParaRPr>
          </a:p>
          <a:p>
            <a:pPr marL="171450" indent="-171450">
              <a:buFont typeface="Arial"/>
              <a:buChar char="•"/>
            </a:pPr>
            <a:r>
              <a:rPr lang="en-AU" dirty="0">
                <a:latin typeface="Arial"/>
                <a:cs typeface="Arial"/>
              </a:rPr>
              <a:t>Adapt the learning intention as required and add matching success criteria.</a:t>
            </a:r>
          </a:p>
          <a:p>
            <a:pPr marL="171450" indent="-171450">
              <a:buFont typeface="Arial"/>
              <a:buChar char="•"/>
            </a:pPr>
            <a:r>
              <a:rPr lang="en-AU" sz="1600" kern="100" dirty="0">
                <a:effectLst/>
                <a:latin typeface="Aptos" panose="020B0004020202020204" pitchFamily="34" charset="0"/>
                <a:ea typeface="Aptos" panose="020B0004020202020204" pitchFamily="34" charset="0"/>
                <a:cs typeface="Times New Roman" panose="02020603050405020304" pitchFamily="18" charset="0"/>
              </a:rPr>
              <a:t>For more information see </a:t>
            </a:r>
            <a:r>
              <a:rPr lang="en-AU" sz="1600" kern="100" dirty="0">
                <a:effectLst/>
                <a:latin typeface="Tahoma" panose="020B0604030504040204" pitchFamily="34" charset="0"/>
                <a:ea typeface="Aptos" panose="020B0004020202020204" pitchFamily="34" charset="0"/>
                <a:cs typeface="Times New Roman" panose="02020603050405020304" pitchFamily="18" charset="0"/>
              </a:rPr>
              <a:t>⁠</a:t>
            </a:r>
            <a:r>
              <a:rPr lang="en-AU" sz="1600" kern="100" dirty="0">
                <a:effectLst/>
                <a:latin typeface="Aptos" panose="020B0004020202020204" pitchFamily="34" charset="0"/>
                <a:ea typeface="Aptos" panose="020B0004020202020204" pitchFamily="34" charset="0"/>
                <a:cs typeface="Times New Roman" panose="02020603050405020304" pitchFamily="18" charset="0"/>
              </a:rPr>
              <a:t>NSW Department of Education Explicit teaching strategies.</a:t>
            </a:r>
          </a:p>
          <a:p>
            <a:pPr marL="171450" indent="-171450">
              <a:buFont typeface="Arial"/>
              <a:buChar char="•"/>
            </a:pPr>
            <a:r>
              <a:rPr lang="en-AU" sz="1600" u="none" kern="100" dirty="0">
                <a:solidFill>
                  <a:srgbClr val="467886"/>
                </a:solidFill>
                <a:effectLst/>
                <a:latin typeface="Aptos" panose="020B0004020202020204" pitchFamily="34" charset="0"/>
                <a:cs typeface="Times New Roman" panose="02020603050405020304" pitchFamily="18" charset="0"/>
              </a:rPr>
              <a:t>Learning intentions and success criteria (</a:t>
            </a:r>
            <a:r>
              <a:rPr lang="en-AU" dirty="0">
                <a:latin typeface="Arial" panose="020B0604020202020204" pitchFamily="34" charset="0"/>
                <a:cs typeface="Arial" panose="020B0604020202020204" pitchFamily="34" charset="0"/>
              </a:rPr>
              <a:t>LISC) are not necessarily presented at the beginning of the lesson. Teacher needs to consider most effectual time to introduce.</a:t>
            </a:r>
          </a:p>
          <a:p>
            <a:pPr marL="171450" indent="-171450">
              <a:buFont typeface="Arial"/>
              <a:buChar char="•"/>
            </a:pPr>
            <a:r>
              <a:rPr lang="en-AU" dirty="0">
                <a:latin typeface="Arial" panose="020B0604020202020204" pitchFamily="34" charset="0"/>
                <a:cs typeface="Arial" panose="020B0604020202020204" pitchFamily="34" charset="0"/>
              </a:rPr>
              <a:t>LISC should be revisited during the lesson to support students' evaluation of their learning.</a:t>
            </a:r>
          </a:p>
          <a:p>
            <a:endParaRPr lang="en-AU" b="0" dirty="0">
              <a:cs typeface="Calibri"/>
            </a:endParaRPr>
          </a:p>
        </p:txBody>
      </p:sp>
      <p:sp>
        <p:nvSpPr>
          <p:cNvPr id="4" name="Slide Number Placeholder 3">
            <a:extLst>
              <a:ext uri="{FF2B5EF4-FFF2-40B4-BE49-F238E27FC236}">
                <a16:creationId xmlns:a16="http://schemas.microsoft.com/office/drawing/2014/main" id="{9E5CF17B-76D1-A4EE-0035-BAB5780453E3}"/>
              </a:ext>
            </a:extLst>
          </p:cNvPr>
          <p:cNvSpPr>
            <a:spLocks noGrp="1"/>
          </p:cNvSpPr>
          <p:nvPr>
            <p:ph type="sldNum" sz="quarter" idx="5"/>
          </p:nvPr>
        </p:nvSpPr>
        <p:spPr/>
        <p:txBody>
          <a:bodyPr/>
          <a:lstStyle/>
          <a:p>
            <a:fld id="{D09C5488-DD16-4714-9519-7BE21BA11D4E}" type="slidenum">
              <a:rPr lang="en-AU" smtClean="0"/>
              <a:t>101</a:t>
            </a:fld>
            <a:endParaRPr lang="en-AU"/>
          </a:p>
        </p:txBody>
      </p:sp>
    </p:spTree>
    <p:extLst>
      <p:ext uri="{BB962C8B-B14F-4D97-AF65-F5344CB8AC3E}">
        <p14:creationId xmlns:p14="http://schemas.microsoft.com/office/powerpoint/2010/main" val="2937124262"/>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Calibri"/>
                <a:ea typeface="Calibri"/>
                <a:cs typeface="Calibri"/>
              </a:rPr>
              <a:t>Purpose:</a:t>
            </a:r>
          </a:p>
          <a:p>
            <a:r>
              <a:rPr lang="en-US" dirty="0">
                <a:latin typeface="Calibri"/>
                <a:ea typeface="Calibri"/>
                <a:cs typeface="Calibri"/>
              </a:rPr>
              <a:t>To use the Toulmin argumentation model (TAM) to form arguments for increasingly complex ideas. </a:t>
            </a:r>
          </a:p>
          <a:p>
            <a:r>
              <a:rPr lang="en-US" b="1" dirty="0">
                <a:latin typeface="Calibri"/>
                <a:ea typeface="Calibri"/>
                <a:cs typeface="Calibri"/>
              </a:rPr>
              <a:t>Speaker:</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kern="1200" dirty="0">
                <a:solidFill>
                  <a:schemeClr val="tx1"/>
                </a:solidFill>
                <a:effectLst/>
                <a:latin typeface="Arial" panose="020B0604020202020204" pitchFamily="34" charset="0"/>
                <a:ea typeface="+mn-ea"/>
                <a:cs typeface="Arial" panose="020B0604020202020204" pitchFamily="34" charset="0"/>
              </a:rPr>
              <a:t>Now it is your turn to develop an argument using the TAM building on one of the claims that you just ranked. You are going to do this in pairs, so firstly I want you to find a partner who had the same claim ranked as number 1.</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kern="1200" dirty="0">
                <a:solidFill>
                  <a:schemeClr val="tx1"/>
                </a:solidFill>
                <a:effectLst/>
                <a:latin typeface="Arial" panose="020B0604020202020204" pitchFamily="34" charset="0"/>
                <a:ea typeface="+mn-ea"/>
                <a:cs typeface="Arial" panose="020B0604020202020204" pitchFamily="34" charset="0"/>
              </a:rPr>
              <a:t>Now that you are in pairs, you are going to work together to develop the claim you ranked number 1 into a strong argument by working through the components of the TAM. </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kern="1200" dirty="0">
                <a:solidFill>
                  <a:schemeClr val="tx1"/>
                </a:solidFill>
                <a:effectLst/>
                <a:latin typeface="Arial" panose="020B0604020202020204" pitchFamily="34" charset="0"/>
                <a:ea typeface="+mn-ea"/>
                <a:cs typeface="Arial" panose="020B0604020202020204" pitchFamily="34" charset="0"/>
              </a:rPr>
              <a:t> </a:t>
            </a:r>
            <a:r>
              <a:rPr lang="en-AU" sz="1600" b="1" kern="1200" dirty="0">
                <a:solidFill>
                  <a:schemeClr val="tx1"/>
                </a:solidFill>
                <a:effectLst/>
                <a:latin typeface="Arial" panose="020B0604020202020204" pitchFamily="34" charset="0"/>
                <a:ea typeface="+mn-ea"/>
                <a:cs typeface="Arial" panose="020B0604020202020204" pitchFamily="34" charset="0"/>
              </a:rPr>
              <a:t>Note:</a:t>
            </a:r>
          </a:p>
          <a:p>
            <a:r>
              <a:rPr lang="en-AU" dirty="0"/>
              <a:t>Circulate to check that students are able to effectively build on their chosen claim. </a:t>
            </a:r>
          </a:p>
        </p:txBody>
      </p:sp>
      <p:sp>
        <p:nvSpPr>
          <p:cNvPr id="4" name="Slide Number Placeholder 3"/>
          <p:cNvSpPr>
            <a:spLocks noGrp="1"/>
          </p:cNvSpPr>
          <p:nvPr>
            <p:ph type="sldNum" sz="quarter" idx="5"/>
          </p:nvPr>
        </p:nvSpPr>
        <p:spPr/>
        <p:txBody>
          <a:bodyPr/>
          <a:lstStyle/>
          <a:p>
            <a:fld id="{B07158C4-A119-4B78-9DE8-A50001BC31DC}" type="slidenum">
              <a:rPr lang="en-AU" smtClean="0"/>
              <a:pPr/>
              <a:t>102</a:t>
            </a:fld>
            <a:endParaRPr lang="en-AU"/>
          </a:p>
        </p:txBody>
      </p:sp>
    </p:spTree>
    <p:extLst>
      <p:ext uri="{BB962C8B-B14F-4D97-AF65-F5344CB8AC3E}">
        <p14:creationId xmlns:p14="http://schemas.microsoft.com/office/powerpoint/2010/main" val="2719430014"/>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7591D4-D908-2F1A-EA66-56E5D90FFC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431A2D-21B9-5F97-3CFB-2B9D539AAD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13E3F7-3DFF-5CAD-4902-B3A8B8E11E51}"/>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037E8221-4C67-8B62-50C9-F876C710BECE}"/>
              </a:ext>
            </a:extLst>
          </p:cNvPr>
          <p:cNvSpPr>
            <a:spLocks noGrp="1"/>
          </p:cNvSpPr>
          <p:nvPr>
            <p:ph type="sldNum" sz="quarter" idx="5"/>
          </p:nvPr>
        </p:nvSpPr>
        <p:spPr/>
        <p:txBody>
          <a:bodyPr/>
          <a:lstStyle/>
          <a:p>
            <a:fld id="{B07158C4-A119-4B78-9DE8-A50001BC31DC}" type="slidenum">
              <a:rPr lang="en-AU" smtClean="0"/>
              <a:pPr/>
              <a:t>103</a:t>
            </a:fld>
            <a:endParaRPr lang="en-AU"/>
          </a:p>
        </p:txBody>
      </p:sp>
    </p:spTree>
    <p:extLst>
      <p:ext uri="{BB962C8B-B14F-4D97-AF65-F5344CB8AC3E}">
        <p14:creationId xmlns:p14="http://schemas.microsoft.com/office/powerpoint/2010/main" val="1296694789"/>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F51E51-6BDC-D0A9-3517-8E640B9A14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27212B-87F7-6F3F-8B90-4F36278644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B15C88-D0F1-EB6E-C1F5-82178C18BAE2}"/>
              </a:ext>
            </a:extLst>
          </p:cNvPr>
          <p:cNvSpPr>
            <a:spLocks noGrp="1"/>
          </p:cNvSpPr>
          <p:nvPr>
            <p:ph type="body" idx="1"/>
          </p:nvPr>
        </p:nvSpPr>
        <p:spPr/>
        <p:txBody>
          <a:bodyPr/>
          <a:lstStyle/>
          <a:p>
            <a:r>
              <a:rPr lang="en-US" b="1" dirty="0"/>
              <a:t>Purpose:</a:t>
            </a:r>
            <a:endParaRPr lang="en-US" dirty="0">
              <a:solidFill>
                <a:srgbClr val="444444"/>
              </a:solidFill>
            </a:endParaRPr>
          </a:p>
          <a:p>
            <a:r>
              <a:rPr lang="en-US" dirty="0">
                <a:latin typeface="Arial"/>
                <a:cs typeface="Arial"/>
              </a:rPr>
              <a:t>For students to reflect on how well they are using the Toulmin argumentation model</a:t>
            </a:r>
            <a:endParaRPr lang="en-US" dirty="0">
              <a:solidFill>
                <a:srgbClr val="444444"/>
              </a:solidFill>
            </a:endParaRPr>
          </a:p>
          <a:p>
            <a:r>
              <a:rPr lang="en-US" b="1" dirty="0"/>
              <a:t>Speaker:</a:t>
            </a:r>
            <a:endParaRPr lang="en-US" dirty="0"/>
          </a:p>
          <a:p>
            <a:r>
              <a:rPr lang="en-US" dirty="0">
                <a:latin typeface="Arial"/>
                <a:ea typeface="Calibri"/>
                <a:cs typeface="Arial"/>
              </a:rPr>
              <a:t>Find your partner from the last lesson. Together, read through the table you used to develop the claim into an argument. In your books, answer the two reflection questions. </a:t>
            </a:r>
          </a:p>
          <a:p>
            <a:r>
              <a:rPr lang="en-US" b="1" dirty="0">
                <a:latin typeface="Arial"/>
                <a:ea typeface="Calibri"/>
                <a:cs typeface="Arial"/>
              </a:rPr>
              <a:t>Note:</a:t>
            </a:r>
          </a:p>
          <a:p>
            <a:r>
              <a:rPr lang="en-AU" sz="1600" b="0" kern="1200" dirty="0">
                <a:solidFill>
                  <a:schemeClr val="tx1"/>
                </a:solidFill>
                <a:effectLst/>
                <a:latin typeface="Arial" panose="020B0604020202020204" pitchFamily="34" charset="0"/>
                <a:ea typeface="+mn-ea"/>
                <a:cs typeface="Arial" panose="020B0604020202020204" pitchFamily="34" charset="0"/>
              </a:rPr>
              <a:t>Once the students have finished, cold call a few students to check for engagement and also look for patterns in students understanding. </a:t>
            </a:r>
            <a:endParaRPr lang="en-US" dirty="0">
              <a:latin typeface="Arial"/>
              <a:ea typeface="Calibri"/>
              <a:cs typeface="Arial"/>
            </a:endParaRPr>
          </a:p>
        </p:txBody>
      </p:sp>
      <p:sp>
        <p:nvSpPr>
          <p:cNvPr id="4" name="Slide Number Placeholder 3">
            <a:extLst>
              <a:ext uri="{FF2B5EF4-FFF2-40B4-BE49-F238E27FC236}">
                <a16:creationId xmlns:a16="http://schemas.microsoft.com/office/drawing/2014/main" id="{814CD668-CD46-5C74-D2E2-31A1446BA29E}"/>
              </a:ext>
            </a:extLst>
          </p:cNvPr>
          <p:cNvSpPr>
            <a:spLocks noGrp="1"/>
          </p:cNvSpPr>
          <p:nvPr>
            <p:ph type="sldNum" sz="quarter" idx="5"/>
          </p:nvPr>
        </p:nvSpPr>
        <p:spPr/>
        <p:txBody>
          <a:bodyPr/>
          <a:lstStyle/>
          <a:p>
            <a:fld id="{B07158C4-A119-4B78-9DE8-A50001BC31DC}" type="slidenum">
              <a:rPr lang="en-AU" smtClean="0"/>
              <a:pPr/>
              <a:t>104</a:t>
            </a:fld>
            <a:endParaRPr lang="en-AU"/>
          </a:p>
        </p:txBody>
      </p:sp>
    </p:spTree>
    <p:extLst>
      <p:ext uri="{BB962C8B-B14F-4D97-AF65-F5344CB8AC3E}">
        <p14:creationId xmlns:p14="http://schemas.microsoft.com/office/powerpoint/2010/main" val="4093254650"/>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DADAB-F1E7-7D00-9553-7EF929F079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BA7C80-2AFA-AE72-BB39-195FEBC2F4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CFC9A2-C0F5-E600-1F7D-307C8B3A168E}"/>
              </a:ext>
            </a:extLst>
          </p:cNvPr>
          <p:cNvSpPr>
            <a:spLocks noGrp="1"/>
          </p:cNvSpPr>
          <p:nvPr>
            <p:ph type="body" idx="1"/>
          </p:nvPr>
        </p:nvSpPr>
        <p:spPr/>
        <p:txBody>
          <a:bodyPr/>
          <a:lstStyle/>
          <a:p>
            <a:r>
              <a:rPr lang="en-AU" b="1" dirty="0"/>
              <a:t>Notes for teachers:</a:t>
            </a:r>
            <a:endParaRPr lang="en-AU" dirty="0">
              <a:solidFill>
                <a:srgbClr val="444444"/>
              </a:solidFill>
            </a:endParaRPr>
          </a:p>
          <a:p>
            <a:r>
              <a:rPr lang="en-AU" b="1" dirty="0">
                <a:latin typeface="Arial" panose="020B0604020202020204" pitchFamily="34" charset="0"/>
                <a:cs typeface="Arial" panose="020B0604020202020204" pitchFamily="34" charset="0"/>
              </a:rPr>
              <a:t>Notes for teachers:</a:t>
            </a:r>
            <a:endParaRPr lang="en-AU" dirty="0">
              <a:latin typeface="Arial" panose="020B0604020202020204" pitchFamily="34" charset="0"/>
              <a:cs typeface="Arial" panose="020B0604020202020204" pitchFamily="34" charset="0"/>
            </a:endParaRPr>
          </a:p>
          <a:p>
            <a:pPr marL="171450" indent="-171450">
              <a:buFont typeface="Arial"/>
              <a:buChar char="•"/>
            </a:pPr>
            <a:r>
              <a:rPr lang="en-AU" dirty="0">
                <a:latin typeface="Arial"/>
                <a:cs typeface="Arial"/>
              </a:rPr>
              <a:t>Adapt the learning intention as required and add matching success criteria.</a:t>
            </a:r>
          </a:p>
          <a:p>
            <a:pPr marL="171450" indent="-171450">
              <a:buFont typeface="Arial"/>
              <a:buChar char="•"/>
            </a:pPr>
            <a:r>
              <a:rPr lang="en-AU" sz="1600" kern="100" dirty="0">
                <a:effectLst/>
                <a:latin typeface="Aptos" panose="020B0004020202020204" pitchFamily="34" charset="0"/>
                <a:ea typeface="Aptos" panose="020B0004020202020204" pitchFamily="34" charset="0"/>
                <a:cs typeface="Times New Roman" panose="02020603050405020304" pitchFamily="18" charset="0"/>
              </a:rPr>
              <a:t>For more information see </a:t>
            </a:r>
            <a:r>
              <a:rPr lang="en-AU" sz="1600" kern="100" dirty="0">
                <a:effectLst/>
                <a:latin typeface="Tahoma" panose="020B0604030504040204" pitchFamily="34" charset="0"/>
                <a:ea typeface="Aptos" panose="020B0004020202020204" pitchFamily="34" charset="0"/>
                <a:cs typeface="Times New Roman" panose="02020603050405020304" pitchFamily="18" charset="0"/>
              </a:rPr>
              <a:t>⁠</a:t>
            </a:r>
            <a:r>
              <a:rPr lang="en-AU" sz="1600" kern="100" dirty="0">
                <a:effectLst/>
                <a:latin typeface="Aptos" panose="020B0004020202020204" pitchFamily="34" charset="0"/>
                <a:ea typeface="Aptos" panose="020B0004020202020204" pitchFamily="34" charset="0"/>
                <a:cs typeface="Times New Roman" panose="02020603050405020304" pitchFamily="18" charset="0"/>
              </a:rPr>
              <a:t>NSW Department of Education Explicit teaching strategies.</a:t>
            </a:r>
          </a:p>
          <a:p>
            <a:pPr marL="171450" indent="-171450">
              <a:buFont typeface="Arial"/>
              <a:buChar char="•"/>
            </a:pPr>
            <a:r>
              <a:rPr lang="en-AU" sz="1600" u="none" kern="100" dirty="0">
                <a:solidFill>
                  <a:srgbClr val="467886"/>
                </a:solidFill>
                <a:effectLst/>
                <a:latin typeface="Aptos" panose="020B0004020202020204" pitchFamily="34" charset="0"/>
                <a:cs typeface="Times New Roman" panose="02020603050405020304" pitchFamily="18" charset="0"/>
              </a:rPr>
              <a:t>Learning intentions and success criteria (</a:t>
            </a:r>
            <a:r>
              <a:rPr lang="en-AU" dirty="0">
                <a:latin typeface="Arial" panose="020B0604020202020204" pitchFamily="34" charset="0"/>
                <a:cs typeface="Arial" panose="020B0604020202020204" pitchFamily="34" charset="0"/>
              </a:rPr>
              <a:t>LISC) are not necessarily presented at the beginning of the lesson. Teacher needs to consider most effectual time to introduce.</a:t>
            </a:r>
          </a:p>
          <a:p>
            <a:pPr marL="171450" indent="-171450">
              <a:buFont typeface="Arial"/>
              <a:buChar char="•"/>
            </a:pPr>
            <a:r>
              <a:rPr lang="en-AU" dirty="0">
                <a:latin typeface="Arial" panose="020B0604020202020204" pitchFamily="34" charset="0"/>
                <a:cs typeface="Arial" panose="020B0604020202020204" pitchFamily="34" charset="0"/>
              </a:rPr>
              <a:t>LISC should be revisited during the lesson to support students' evaluation of their learning.</a:t>
            </a:r>
          </a:p>
          <a:p>
            <a:endParaRPr lang="en-AU" b="1" dirty="0">
              <a:cs typeface="Calibri"/>
            </a:endParaRPr>
          </a:p>
        </p:txBody>
      </p:sp>
      <p:sp>
        <p:nvSpPr>
          <p:cNvPr id="4" name="Slide Number Placeholder 3">
            <a:extLst>
              <a:ext uri="{FF2B5EF4-FFF2-40B4-BE49-F238E27FC236}">
                <a16:creationId xmlns:a16="http://schemas.microsoft.com/office/drawing/2014/main" id="{34B3B33D-BD18-B1A8-9E0A-C2BC6DFA8726}"/>
              </a:ext>
            </a:extLst>
          </p:cNvPr>
          <p:cNvSpPr>
            <a:spLocks noGrp="1"/>
          </p:cNvSpPr>
          <p:nvPr>
            <p:ph type="sldNum" sz="quarter" idx="5"/>
          </p:nvPr>
        </p:nvSpPr>
        <p:spPr/>
        <p:txBody>
          <a:bodyPr/>
          <a:lstStyle/>
          <a:p>
            <a:fld id="{D09C5488-DD16-4714-9519-7BE21BA11D4E}" type="slidenum">
              <a:rPr lang="en-AU" smtClean="0"/>
              <a:t>105</a:t>
            </a:fld>
            <a:endParaRPr lang="en-AU"/>
          </a:p>
        </p:txBody>
      </p:sp>
    </p:spTree>
    <p:extLst>
      <p:ext uri="{BB962C8B-B14F-4D97-AF65-F5344CB8AC3E}">
        <p14:creationId xmlns:p14="http://schemas.microsoft.com/office/powerpoint/2010/main" val="3244937397"/>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a:t>
            </a:r>
            <a:endParaRPr lang="en-US" dirty="0">
              <a:solidFill>
                <a:srgbClr val="444444"/>
              </a:solidFill>
            </a:endParaRPr>
          </a:p>
          <a:p>
            <a:r>
              <a:rPr lang="en-US" dirty="0">
                <a:latin typeface="Arial"/>
                <a:cs typeface="Arial"/>
              </a:rPr>
              <a:t>For students to independently use the Toulmin argumentation model (TAM).</a:t>
            </a:r>
            <a:endParaRPr lang="en-US" dirty="0">
              <a:solidFill>
                <a:srgbClr val="444444"/>
              </a:solidFill>
            </a:endParaRPr>
          </a:p>
          <a:p>
            <a:r>
              <a:rPr lang="en-US" b="1" dirty="0"/>
              <a:t>Speaker:</a:t>
            </a:r>
            <a:endParaRPr lang="en-US" dirty="0"/>
          </a:p>
          <a:p>
            <a:r>
              <a:rPr lang="en-US" dirty="0">
                <a:latin typeface="Arial"/>
                <a:ea typeface="Calibri"/>
                <a:cs typeface="Arial"/>
              </a:rPr>
              <a:t>Today you are going to continue to develop your skills in argumentation, but this time you are going to do this independently. You are able to choose one of the claims from the list that you didn’t use last lesson or, if you are feeling confident, you can develop an argument based on a claim that you feel passionate about. When you have finished this, you will present this to other students, and we will work together to give feedback on the effectiveness of your use of the TAM.</a:t>
            </a:r>
          </a:p>
          <a:p>
            <a:pPr marL="0" marR="0" lvl="0" indent="0" algn="l" defTabSz="1219170" rtl="0" eaLnBrk="1" fontAlgn="auto" latinLnBrk="0" hangingPunct="1">
              <a:lnSpc>
                <a:spcPct val="100000"/>
              </a:lnSpc>
              <a:spcBef>
                <a:spcPts val="0"/>
              </a:spcBef>
              <a:spcAft>
                <a:spcPts val="0"/>
              </a:spcAft>
              <a:buClrTx/>
              <a:buSzTx/>
              <a:buFontTx/>
              <a:buNone/>
              <a:tabLst/>
              <a:defRPr/>
            </a:pPr>
            <a:r>
              <a:rPr lang="en-US" b="1" dirty="0">
                <a:latin typeface="Arial"/>
                <a:ea typeface="Calibri"/>
                <a:cs typeface="Arial"/>
              </a:rPr>
              <a:t>Note: </a:t>
            </a:r>
          </a:p>
          <a:p>
            <a:pPr marL="0" marR="0" lvl="0" indent="0" algn="l" defTabSz="1219170" rtl="0" eaLnBrk="1" fontAlgn="auto" latinLnBrk="0" hangingPunct="1">
              <a:lnSpc>
                <a:spcPct val="100000"/>
              </a:lnSpc>
              <a:spcBef>
                <a:spcPts val="0"/>
              </a:spcBef>
              <a:spcAft>
                <a:spcPts val="0"/>
              </a:spcAft>
              <a:buClrTx/>
              <a:buSzTx/>
              <a:buFontTx/>
              <a:buNone/>
              <a:tabLst/>
              <a:defRPr/>
            </a:pPr>
            <a:r>
              <a:rPr lang="en-US" sz="1600" kern="1200" dirty="0">
                <a:solidFill>
                  <a:schemeClr val="tx1"/>
                </a:solidFill>
                <a:effectLst/>
                <a:latin typeface="Arial" panose="020B0604020202020204" pitchFamily="34" charset="0"/>
                <a:ea typeface="+mn-ea"/>
                <a:cs typeface="Arial" panose="020B0604020202020204" pitchFamily="34" charset="0"/>
              </a:rPr>
              <a:t>Throughout the activity, circulate and </a:t>
            </a:r>
            <a:r>
              <a:rPr lang="en-AU" sz="1600" kern="1200" dirty="0">
                <a:solidFill>
                  <a:schemeClr val="tx1"/>
                </a:solidFill>
                <a:effectLst/>
                <a:latin typeface="Arial" panose="020B0604020202020204" pitchFamily="34" charset="0"/>
                <a:ea typeface="+mn-ea"/>
                <a:cs typeface="Arial" panose="020B0604020202020204" pitchFamily="34" charset="0"/>
              </a:rPr>
              <a:t>confer with individuals to check reasoning.</a:t>
            </a:r>
          </a:p>
          <a:p>
            <a:endParaRPr lang="en-US" dirty="0">
              <a:latin typeface="Arial"/>
              <a:ea typeface="Calibri"/>
              <a:cs typeface="Arial"/>
            </a:endParaRPr>
          </a:p>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106</a:t>
            </a:fld>
            <a:endParaRPr lang="en-AU"/>
          </a:p>
        </p:txBody>
      </p:sp>
    </p:spTree>
    <p:extLst>
      <p:ext uri="{BB962C8B-B14F-4D97-AF65-F5344CB8AC3E}">
        <p14:creationId xmlns:p14="http://schemas.microsoft.com/office/powerpoint/2010/main" val="549872843"/>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CC6669-FEA2-2556-DD68-AF7F59664D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D368C6-9A32-68F4-8593-F7F07058D4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53BDCD-687D-874D-1266-5BBC71732140}"/>
              </a:ext>
            </a:extLst>
          </p:cNvPr>
          <p:cNvSpPr>
            <a:spLocks noGrp="1"/>
          </p:cNvSpPr>
          <p:nvPr>
            <p:ph type="body" idx="1"/>
          </p:nvPr>
        </p:nvSpPr>
        <p:spPr/>
        <p:txBody>
          <a:bodyPr/>
          <a:lstStyle/>
          <a:p>
            <a:r>
              <a:rPr lang="en-US" b="1" dirty="0"/>
              <a:t>Purpose:</a:t>
            </a:r>
            <a:endParaRPr lang="en-US" dirty="0">
              <a:solidFill>
                <a:srgbClr val="444444"/>
              </a:solidFill>
            </a:endParaRPr>
          </a:p>
          <a:p>
            <a:r>
              <a:rPr lang="en-US" dirty="0">
                <a:latin typeface="Arial"/>
                <a:cs typeface="Arial"/>
              </a:rPr>
              <a:t>For students to review the arguments developed by their peers and have their arguments reviewed for feedback.</a:t>
            </a:r>
            <a:endParaRPr lang="en-US" dirty="0">
              <a:solidFill>
                <a:srgbClr val="444444"/>
              </a:solidFill>
            </a:endParaRPr>
          </a:p>
          <a:p>
            <a:r>
              <a:rPr lang="en-US" b="1" dirty="0"/>
              <a:t>Speaker:</a:t>
            </a:r>
            <a:endParaRPr lang="en-US" dirty="0"/>
          </a:p>
          <a:p>
            <a:r>
              <a:rPr lang="en-US" dirty="0">
                <a:latin typeface="Arial"/>
                <a:ea typeface="Calibri"/>
                <a:cs typeface="Arial"/>
              </a:rPr>
              <a:t>In your groups, you are to share your arguments and then take it in turns to have the rest of the group use the questions on the board to evaluate the effectiveness of your argument. Remember that when you are giving feedback, the intention is always to provide constructive feedback that will help the other students develop their arguments further. </a:t>
            </a:r>
          </a:p>
          <a:p>
            <a:endParaRPr lang="en-US" dirty="0">
              <a:latin typeface="Calibri"/>
              <a:ea typeface="Calibri"/>
              <a:cs typeface="Calibri"/>
            </a:endParaRPr>
          </a:p>
        </p:txBody>
      </p:sp>
      <p:sp>
        <p:nvSpPr>
          <p:cNvPr id="4" name="Slide Number Placeholder 3">
            <a:extLst>
              <a:ext uri="{FF2B5EF4-FFF2-40B4-BE49-F238E27FC236}">
                <a16:creationId xmlns:a16="http://schemas.microsoft.com/office/drawing/2014/main" id="{86EA5B95-577B-A466-685F-A784C83FB090}"/>
              </a:ext>
            </a:extLst>
          </p:cNvPr>
          <p:cNvSpPr>
            <a:spLocks noGrp="1"/>
          </p:cNvSpPr>
          <p:nvPr>
            <p:ph type="sldNum" sz="quarter" idx="5"/>
          </p:nvPr>
        </p:nvSpPr>
        <p:spPr/>
        <p:txBody>
          <a:bodyPr/>
          <a:lstStyle/>
          <a:p>
            <a:fld id="{B07158C4-A119-4B78-9DE8-A50001BC31DC}" type="slidenum">
              <a:rPr lang="en-AU" smtClean="0"/>
              <a:pPr/>
              <a:t>107</a:t>
            </a:fld>
            <a:endParaRPr lang="en-AU"/>
          </a:p>
        </p:txBody>
      </p:sp>
    </p:spTree>
    <p:extLst>
      <p:ext uri="{BB962C8B-B14F-4D97-AF65-F5344CB8AC3E}">
        <p14:creationId xmlns:p14="http://schemas.microsoft.com/office/powerpoint/2010/main" val="1128962563"/>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a:t>
            </a:r>
            <a:endParaRPr lang="en-US" dirty="0">
              <a:solidFill>
                <a:srgbClr val="444444"/>
              </a:solidFill>
            </a:endParaRPr>
          </a:p>
          <a:p>
            <a:r>
              <a:rPr lang="en-US" dirty="0">
                <a:latin typeface="Arial"/>
                <a:cs typeface="Arial"/>
              </a:rPr>
              <a:t>For students to reflect on the effectiveness with which they have used the Toulmin argumentation model.</a:t>
            </a:r>
            <a:endParaRPr lang="en-US" dirty="0">
              <a:solidFill>
                <a:srgbClr val="444444"/>
              </a:solidFill>
            </a:endParaRPr>
          </a:p>
          <a:p>
            <a:r>
              <a:rPr lang="en-US" b="1" dirty="0"/>
              <a:t>Speaker:</a:t>
            </a:r>
            <a:endParaRPr lang="en-US" dirty="0"/>
          </a:p>
          <a:p>
            <a:r>
              <a:rPr lang="en-US" dirty="0">
                <a:latin typeface="Arial"/>
                <a:ea typeface="Calibri"/>
                <a:cs typeface="Arial"/>
              </a:rPr>
              <a:t>I want you to reflect on the argument that you have developed and also think about the feedback that you have received from your peers. You are going to use the handout I have given you to complete the two tasks listed on the slide. </a:t>
            </a:r>
          </a:p>
          <a:p>
            <a:r>
              <a:rPr lang="en-US" b="1" dirty="0">
                <a:latin typeface="Arial"/>
                <a:ea typeface="Calibri"/>
                <a:cs typeface="Arial"/>
              </a:rPr>
              <a:t>Note:</a:t>
            </a:r>
          </a:p>
          <a:p>
            <a:r>
              <a:rPr lang="en-AU" dirty="0"/>
              <a:t>Collect student’s exit tickets as they leave the class to check for understanding.</a:t>
            </a:r>
          </a:p>
        </p:txBody>
      </p:sp>
      <p:sp>
        <p:nvSpPr>
          <p:cNvPr id="4" name="Slide Number Placeholder 3"/>
          <p:cNvSpPr>
            <a:spLocks noGrp="1"/>
          </p:cNvSpPr>
          <p:nvPr>
            <p:ph type="sldNum" sz="quarter" idx="5"/>
          </p:nvPr>
        </p:nvSpPr>
        <p:spPr/>
        <p:txBody>
          <a:bodyPr/>
          <a:lstStyle/>
          <a:p>
            <a:fld id="{B07158C4-A119-4B78-9DE8-A50001BC31DC}" type="slidenum">
              <a:rPr lang="en-AU" smtClean="0"/>
              <a:pPr/>
              <a:t>108</a:t>
            </a:fld>
            <a:endParaRPr lang="en-AU"/>
          </a:p>
        </p:txBody>
      </p:sp>
    </p:spTree>
    <p:extLst>
      <p:ext uri="{BB962C8B-B14F-4D97-AF65-F5344CB8AC3E}">
        <p14:creationId xmlns:p14="http://schemas.microsoft.com/office/powerpoint/2010/main" val="56302593"/>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B34471-CAC1-9F25-5E74-6F22A62476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457127-A502-597A-EC9E-54222B93FF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ACB5E5-5C4A-FEFA-08BD-59B6A5830385}"/>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1551BA76-8D70-8C3D-7085-F3A41BDDE974}"/>
              </a:ext>
            </a:extLst>
          </p:cNvPr>
          <p:cNvSpPr>
            <a:spLocks noGrp="1"/>
          </p:cNvSpPr>
          <p:nvPr>
            <p:ph type="sldNum" sz="quarter" idx="5"/>
          </p:nvPr>
        </p:nvSpPr>
        <p:spPr/>
        <p:txBody>
          <a:bodyPr/>
          <a:lstStyle/>
          <a:p>
            <a:fld id="{B07158C4-A119-4B78-9DE8-A50001BC31DC}" type="slidenum">
              <a:rPr lang="en-AU" smtClean="0"/>
              <a:pPr/>
              <a:t>109</a:t>
            </a:fld>
            <a:endParaRPr lang="en-AU"/>
          </a:p>
        </p:txBody>
      </p:sp>
    </p:spTree>
    <p:extLst>
      <p:ext uri="{BB962C8B-B14F-4D97-AF65-F5344CB8AC3E}">
        <p14:creationId xmlns:p14="http://schemas.microsoft.com/office/powerpoint/2010/main" val="30821659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latin typeface="Arial" panose="020B0604020202020204" pitchFamily="34" charset="0"/>
                <a:cs typeface="Arial" panose="020B0604020202020204" pitchFamily="34" charset="0"/>
              </a:rPr>
              <a:t>Notes for teachers:</a:t>
            </a:r>
            <a:endParaRPr lang="en-AU" dirty="0">
              <a:latin typeface="Arial" panose="020B0604020202020204" pitchFamily="34" charset="0"/>
              <a:cs typeface="Arial" panose="020B0604020202020204" pitchFamily="34" charset="0"/>
            </a:endParaRPr>
          </a:p>
          <a:p>
            <a:pPr marL="171450" indent="-171450">
              <a:buFont typeface="Arial"/>
              <a:buChar char="•"/>
            </a:pPr>
            <a:r>
              <a:rPr lang="en-AU" dirty="0">
                <a:latin typeface="Arial"/>
                <a:cs typeface="Arial"/>
              </a:rPr>
              <a:t>Adapt the learning intention as required and add matching success criteria.</a:t>
            </a:r>
          </a:p>
          <a:p>
            <a:pPr marL="171450" indent="-171450">
              <a:buFont typeface="Arial"/>
              <a:buChar char="•"/>
            </a:pPr>
            <a:r>
              <a:rPr lang="en-AU" sz="1600" kern="100" dirty="0">
                <a:effectLst/>
                <a:latin typeface="Aptos" panose="020B0004020202020204" pitchFamily="34" charset="0"/>
                <a:ea typeface="Aptos" panose="020B0004020202020204" pitchFamily="34" charset="0"/>
                <a:cs typeface="Times New Roman" panose="02020603050405020304" pitchFamily="18" charset="0"/>
              </a:rPr>
              <a:t>For more information see </a:t>
            </a:r>
            <a:r>
              <a:rPr lang="en-AU" sz="1600" kern="100" dirty="0">
                <a:effectLst/>
                <a:latin typeface="Tahoma" panose="020B0604030504040204" pitchFamily="34" charset="0"/>
                <a:ea typeface="Aptos" panose="020B0004020202020204" pitchFamily="34" charset="0"/>
                <a:cs typeface="Times New Roman" panose="02020603050405020304" pitchFamily="18" charset="0"/>
              </a:rPr>
              <a:t>⁠</a:t>
            </a:r>
            <a:r>
              <a:rPr lang="en-AU" sz="1600" kern="100" dirty="0">
                <a:effectLst/>
                <a:latin typeface="Aptos" panose="020B0004020202020204" pitchFamily="34" charset="0"/>
                <a:ea typeface="Aptos" panose="020B0004020202020204" pitchFamily="34" charset="0"/>
                <a:cs typeface="Times New Roman" panose="02020603050405020304" pitchFamily="18" charset="0"/>
              </a:rPr>
              <a:t>NSW Department of Education Explicit teaching strategies.</a:t>
            </a:r>
          </a:p>
          <a:p>
            <a:pPr marL="171450" indent="-171450">
              <a:buFont typeface="Arial"/>
              <a:buChar char="•"/>
            </a:pPr>
            <a:r>
              <a:rPr lang="en-AU" sz="1600" u="none" kern="100" dirty="0">
                <a:solidFill>
                  <a:srgbClr val="467886"/>
                </a:solidFill>
                <a:effectLst/>
                <a:latin typeface="Aptos" panose="020B0004020202020204" pitchFamily="34" charset="0"/>
                <a:cs typeface="Times New Roman" panose="02020603050405020304" pitchFamily="18" charset="0"/>
              </a:rPr>
              <a:t>Learning intentions and success criteria (</a:t>
            </a:r>
            <a:r>
              <a:rPr lang="en-AU" dirty="0">
                <a:latin typeface="Arial" panose="020B0604020202020204" pitchFamily="34" charset="0"/>
                <a:cs typeface="Arial" panose="020B0604020202020204" pitchFamily="34" charset="0"/>
              </a:rPr>
              <a:t>LISC) are not necessarily presented at the beginning of the lesson. Teacher needs to consider most effectual time to introduce.</a:t>
            </a:r>
          </a:p>
          <a:p>
            <a:pPr marL="171450" indent="-171450">
              <a:buFont typeface="Arial"/>
              <a:buChar char="•"/>
            </a:pPr>
            <a:r>
              <a:rPr lang="en-AU" dirty="0">
                <a:latin typeface="Arial" panose="020B0604020202020204" pitchFamily="34" charset="0"/>
                <a:cs typeface="Arial" panose="020B0604020202020204" pitchFamily="34" charset="0"/>
              </a:rPr>
              <a:t>LISC should be revisited during the lesson to support students' evaluation of their learning.</a:t>
            </a:r>
          </a:p>
          <a:p>
            <a:endParaRPr lang="en-AU" b="1" dirty="0">
              <a:cs typeface="Calibri"/>
            </a:endParaRPr>
          </a:p>
          <a:p>
            <a:endParaRPr lang="en-AU" b="1" dirty="0">
              <a:cs typeface="Calibri"/>
            </a:endParaRPr>
          </a:p>
        </p:txBody>
      </p:sp>
      <p:sp>
        <p:nvSpPr>
          <p:cNvPr id="4" name="Slide Number Placeholder 3"/>
          <p:cNvSpPr>
            <a:spLocks noGrp="1"/>
          </p:cNvSpPr>
          <p:nvPr>
            <p:ph type="sldNum" sz="quarter" idx="5"/>
          </p:nvPr>
        </p:nvSpPr>
        <p:spPr/>
        <p:txBody>
          <a:bodyPr/>
          <a:lstStyle/>
          <a:p>
            <a:fld id="{D09C5488-DD16-4714-9519-7BE21BA11D4E}" type="slidenum">
              <a:rPr lang="en-AU" smtClean="0"/>
              <a:t>11</a:t>
            </a:fld>
            <a:endParaRPr lang="en-AU"/>
          </a:p>
        </p:txBody>
      </p:sp>
    </p:spTree>
    <p:extLst>
      <p:ext uri="{BB962C8B-B14F-4D97-AF65-F5344CB8AC3E}">
        <p14:creationId xmlns:p14="http://schemas.microsoft.com/office/powerpoint/2010/main" val="191512605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7035E3-F62D-165E-3BCE-2DC598D826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6378B9-10B9-F731-15F3-0E37E648A2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D74455-919D-F2BF-B0A3-E748C21BA82B}"/>
              </a:ext>
            </a:extLst>
          </p:cNvPr>
          <p:cNvSpPr>
            <a:spLocks noGrp="1"/>
          </p:cNvSpPr>
          <p:nvPr>
            <p:ph type="body" idx="1"/>
          </p:nvPr>
        </p:nvSpPr>
        <p:spPr/>
        <p:txBody>
          <a:bodyPr/>
          <a:lstStyle/>
          <a:p>
            <a:r>
              <a:rPr lang="en-US" b="1" dirty="0"/>
              <a:t>Purpose:</a:t>
            </a:r>
            <a:endParaRPr lang="en-US" dirty="0">
              <a:solidFill>
                <a:srgbClr val="444444"/>
              </a:solidFill>
            </a:endParaRPr>
          </a:p>
          <a:p>
            <a:r>
              <a:rPr lang="en-US" dirty="0"/>
              <a:t>To recall the thinking matrix, accessing prior knowledge. </a:t>
            </a:r>
          </a:p>
          <a:p>
            <a:r>
              <a:rPr lang="en-US" b="1" dirty="0">
                <a:latin typeface="Arial"/>
                <a:cs typeface="Arial"/>
              </a:rPr>
              <a:t>Speaker:</a:t>
            </a:r>
          </a:p>
          <a:p>
            <a:r>
              <a:rPr lang="en-US" dirty="0">
                <a:latin typeface="Arial"/>
                <a:cs typeface="Arial"/>
              </a:rPr>
              <a:t>Let’s start today by re-visiting Bloom’s Taxonomy and more specifically, the thinking matrix. In your books, see if you can remember the types of thinking that are in the matrix and see if you can place them in their correct position on the thinking matrix. </a:t>
            </a:r>
          </a:p>
          <a:p>
            <a:r>
              <a:rPr lang="en-US" b="1" dirty="0">
                <a:latin typeface="Arial"/>
                <a:cs typeface="Arial"/>
              </a:rPr>
              <a:t>Note:</a:t>
            </a:r>
          </a:p>
          <a:p>
            <a:pPr marL="0" marR="0" lvl="0" indent="0" algn="l" defTabSz="1219170" rtl="0" eaLnBrk="1" fontAlgn="auto" latinLnBrk="0" hangingPunct="1">
              <a:lnSpc>
                <a:spcPct val="100000"/>
              </a:lnSpc>
              <a:spcBef>
                <a:spcPts val="0"/>
              </a:spcBef>
              <a:spcAft>
                <a:spcPts val="0"/>
              </a:spcAft>
              <a:buClrTx/>
              <a:buSzTx/>
              <a:buFontTx/>
              <a:buNone/>
              <a:tabLst/>
              <a:defRPr/>
            </a:pPr>
            <a:r>
              <a:rPr lang="en-US" b="0" dirty="0">
                <a:latin typeface="Arial"/>
                <a:cs typeface="Arial"/>
              </a:rPr>
              <a:t>If students experience difficulty, you may need to prompt them by telling them that the types of thinking are </a:t>
            </a:r>
            <a:r>
              <a:rPr lang="en-AU" sz="1600" kern="1200" dirty="0">
                <a:solidFill>
                  <a:schemeClr val="tx1"/>
                </a:solidFill>
                <a:effectLst/>
                <a:latin typeface="Arial" panose="020B0604020202020204" pitchFamily="34" charset="0"/>
                <a:ea typeface="+mn-ea"/>
                <a:cs typeface="Arial" panose="020B0604020202020204" pitchFamily="34" charset="0"/>
              </a:rPr>
              <a:t>remembering, understanding, applying, creating, analysing, evaluating and ask them to recall where they sit on the matrix.</a:t>
            </a:r>
          </a:p>
          <a:p>
            <a:endParaRPr lang="en-US" b="1" dirty="0">
              <a:latin typeface="Arial"/>
              <a:cs typeface="Arial"/>
            </a:endParaRPr>
          </a:p>
        </p:txBody>
      </p:sp>
      <p:sp>
        <p:nvSpPr>
          <p:cNvPr id="4" name="Slide Number Placeholder 3">
            <a:extLst>
              <a:ext uri="{FF2B5EF4-FFF2-40B4-BE49-F238E27FC236}">
                <a16:creationId xmlns:a16="http://schemas.microsoft.com/office/drawing/2014/main" id="{20DD0313-A544-AFFA-8034-DD366B685EA4}"/>
              </a:ext>
            </a:extLst>
          </p:cNvPr>
          <p:cNvSpPr>
            <a:spLocks noGrp="1"/>
          </p:cNvSpPr>
          <p:nvPr>
            <p:ph type="sldNum" sz="quarter" idx="5"/>
          </p:nvPr>
        </p:nvSpPr>
        <p:spPr/>
        <p:txBody>
          <a:bodyPr/>
          <a:lstStyle/>
          <a:p>
            <a:fld id="{B07158C4-A119-4B78-9DE8-A50001BC31DC}" type="slidenum">
              <a:rPr lang="en-AU" smtClean="0"/>
              <a:pPr/>
              <a:t>110</a:t>
            </a:fld>
            <a:endParaRPr lang="en-AU"/>
          </a:p>
        </p:txBody>
      </p:sp>
    </p:spTree>
    <p:extLst>
      <p:ext uri="{BB962C8B-B14F-4D97-AF65-F5344CB8AC3E}">
        <p14:creationId xmlns:p14="http://schemas.microsoft.com/office/powerpoint/2010/main" val="459966603"/>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899180-C6BD-35CB-EE71-A93E8AB06A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5CCB67-6D79-92C8-9427-0171021C99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956DC9-C06F-5D2B-B39D-492E226CA377}"/>
              </a:ext>
            </a:extLst>
          </p:cNvPr>
          <p:cNvSpPr>
            <a:spLocks noGrp="1"/>
          </p:cNvSpPr>
          <p:nvPr>
            <p:ph type="body" idx="1"/>
          </p:nvPr>
        </p:nvSpPr>
        <p:spPr/>
        <p:txBody>
          <a:bodyPr/>
          <a:lstStyle/>
          <a:p>
            <a:r>
              <a:rPr lang="en-US" b="1" dirty="0"/>
              <a:t>Purpose:</a:t>
            </a:r>
            <a:endParaRPr lang="en-US" dirty="0">
              <a:solidFill>
                <a:srgbClr val="444444"/>
              </a:solidFill>
            </a:endParaRPr>
          </a:p>
          <a:p>
            <a:r>
              <a:rPr lang="en-US" dirty="0"/>
              <a:t>To recall the thinking matrix, accessing prior knowledge. </a:t>
            </a:r>
          </a:p>
          <a:p>
            <a:r>
              <a:rPr lang="en-US" b="1" dirty="0">
                <a:latin typeface="Arial"/>
                <a:cs typeface="Arial"/>
              </a:rPr>
              <a:t>Speaker:</a:t>
            </a:r>
          </a:p>
          <a:p>
            <a:r>
              <a:rPr lang="en-US" dirty="0">
                <a:latin typeface="Arial"/>
                <a:cs typeface="Arial"/>
              </a:rPr>
              <a:t>Here is the matrix – check your ordering of thinking to make sure that you have correctly ordered the different types of thinking. I want a show of hands – who got the 6 types of thinking in the right order? Who got 5? 4? 3? 2? And 1?</a:t>
            </a:r>
          </a:p>
          <a:p>
            <a:r>
              <a:rPr lang="en-US" b="1" dirty="0">
                <a:latin typeface="Arial"/>
                <a:cs typeface="Arial"/>
              </a:rPr>
              <a:t>Note:</a:t>
            </a:r>
          </a:p>
          <a:p>
            <a:pPr marL="0" marR="0" lvl="0" indent="0" algn="l" defTabSz="1219170" rtl="0" eaLnBrk="1" fontAlgn="auto" latinLnBrk="0" hangingPunct="1">
              <a:lnSpc>
                <a:spcPct val="100000"/>
              </a:lnSpc>
              <a:spcBef>
                <a:spcPts val="0"/>
              </a:spcBef>
              <a:spcAft>
                <a:spcPts val="0"/>
              </a:spcAft>
              <a:buClrTx/>
              <a:buSzTx/>
              <a:buFontTx/>
              <a:buNone/>
              <a:tabLst/>
              <a:defRPr/>
            </a:pPr>
            <a:r>
              <a:rPr lang="en-US" b="0" dirty="0">
                <a:latin typeface="Arial"/>
                <a:cs typeface="Arial"/>
              </a:rPr>
              <a:t>If </a:t>
            </a:r>
            <a:r>
              <a:rPr lang="en-AU" b="0" dirty="0">
                <a:latin typeface="Arial"/>
                <a:cs typeface="Arial"/>
              </a:rPr>
              <a:t>a large number of students find this difficult, you may need to look at it closely again. </a:t>
            </a:r>
            <a:endParaRPr lang="en-AU" sz="1600" kern="1200" dirty="0">
              <a:solidFill>
                <a:schemeClr val="tx1"/>
              </a:solidFill>
              <a:effectLst/>
              <a:latin typeface="Arial" panose="020B0604020202020204" pitchFamily="34" charset="0"/>
              <a:ea typeface="+mn-ea"/>
              <a:cs typeface="Arial" panose="020B0604020202020204" pitchFamily="34" charset="0"/>
            </a:endParaRPr>
          </a:p>
        </p:txBody>
      </p:sp>
      <p:sp>
        <p:nvSpPr>
          <p:cNvPr id="4" name="Slide Number Placeholder 3">
            <a:extLst>
              <a:ext uri="{FF2B5EF4-FFF2-40B4-BE49-F238E27FC236}">
                <a16:creationId xmlns:a16="http://schemas.microsoft.com/office/drawing/2014/main" id="{7DE3D65A-0400-C116-3DCB-5B2C3BAD45D0}"/>
              </a:ext>
            </a:extLst>
          </p:cNvPr>
          <p:cNvSpPr>
            <a:spLocks noGrp="1"/>
          </p:cNvSpPr>
          <p:nvPr>
            <p:ph type="sldNum" sz="quarter" idx="5"/>
          </p:nvPr>
        </p:nvSpPr>
        <p:spPr/>
        <p:txBody>
          <a:bodyPr/>
          <a:lstStyle/>
          <a:p>
            <a:fld id="{B07158C4-A119-4B78-9DE8-A50001BC31DC}" type="slidenum">
              <a:rPr lang="en-AU" smtClean="0"/>
              <a:pPr/>
              <a:t>111</a:t>
            </a:fld>
            <a:endParaRPr lang="en-AU"/>
          </a:p>
        </p:txBody>
      </p:sp>
    </p:spTree>
    <p:extLst>
      <p:ext uri="{BB962C8B-B14F-4D97-AF65-F5344CB8AC3E}">
        <p14:creationId xmlns:p14="http://schemas.microsoft.com/office/powerpoint/2010/main" val="3716532602"/>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323CF5-E72D-4DBA-8A20-F8EE6599AC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84AA33-69B0-6381-7818-1BD210E7A4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129503-F3BB-5966-7AD4-537C2F711214}"/>
              </a:ext>
            </a:extLst>
          </p:cNvPr>
          <p:cNvSpPr>
            <a:spLocks noGrp="1"/>
          </p:cNvSpPr>
          <p:nvPr>
            <p:ph type="body" idx="1"/>
          </p:nvPr>
        </p:nvSpPr>
        <p:spPr/>
        <p:txBody>
          <a:bodyPr/>
          <a:lstStyle/>
          <a:p>
            <a:r>
              <a:rPr lang="en-AU" b="1" dirty="0"/>
              <a:t>Notes for teachers:</a:t>
            </a:r>
            <a:endParaRPr lang="en-AU" dirty="0">
              <a:solidFill>
                <a:srgbClr val="444444"/>
              </a:solidFill>
            </a:endParaRPr>
          </a:p>
          <a:p>
            <a:pPr marL="171450" indent="-171450">
              <a:buFont typeface="Arial"/>
              <a:buChar char="•"/>
            </a:pPr>
            <a:r>
              <a:rPr lang="en-AU" dirty="0">
                <a:latin typeface="Arial"/>
                <a:cs typeface="Arial"/>
              </a:rPr>
              <a:t>Adapt the learning intention as required and add matching success criteria.</a:t>
            </a:r>
          </a:p>
          <a:p>
            <a:pPr marL="171450" indent="-171450">
              <a:buFont typeface="Arial"/>
              <a:buChar char="•"/>
            </a:pPr>
            <a:r>
              <a:rPr lang="en-AU" sz="1600" kern="100" dirty="0">
                <a:effectLst/>
                <a:latin typeface="Aptos" panose="020B0004020202020204" pitchFamily="34" charset="0"/>
                <a:ea typeface="Aptos" panose="020B0004020202020204" pitchFamily="34" charset="0"/>
                <a:cs typeface="Times New Roman" panose="02020603050405020304" pitchFamily="18" charset="0"/>
              </a:rPr>
              <a:t>For more information see </a:t>
            </a:r>
            <a:r>
              <a:rPr lang="en-AU" sz="1600" kern="100" dirty="0">
                <a:effectLst/>
                <a:latin typeface="Tahoma" panose="020B0604030504040204" pitchFamily="34" charset="0"/>
                <a:ea typeface="Aptos" panose="020B0004020202020204" pitchFamily="34" charset="0"/>
                <a:cs typeface="Times New Roman" panose="02020603050405020304" pitchFamily="18" charset="0"/>
              </a:rPr>
              <a:t>⁠</a:t>
            </a:r>
            <a:r>
              <a:rPr lang="en-AU" sz="1600" kern="100" dirty="0">
                <a:effectLst/>
                <a:latin typeface="Aptos" panose="020B0004020202020204" pitchFamily="34" charset="0"/>
                <a:ea typeface="Aptos" panose="020B0004020202020204" pitchFamily="34" charset="0"/>
                <a:cs typeface="Times New Roman" panose="02020603050405020304" pitchFamily="18" charset="0"/>
              </a:rPr>
              <a:t>NSW Department of Education Explicit teaching strategies.</a:t>
            </a:r>
          </a:p>
          <a:p>
            <a:pPr marL="171450" indent="-171450">
              <a:buFont typeface="Arial"/>
              <a:buChar char="•"/>
            </a:pPr>
            <a:r>
              <a:rPr lang="en-AU" sz="1600" u="none" kern="100" dirty="0">
                <a:solidFill>
                  <a:srgbClr val="467886"/>
                </a:solidFill>
                <a:effectLst/>
                <a:latin typeface="Aptos" panose="020B0004020202020204" pitchFamily="34" charset="0"/>
                <a:cs typeface="Times New Roman" panose="02020603050405020304" pitchFamily="18" charset="0"/>
              </a:rPr>
              <a:t>Learning intentions and success criteria (</a:t>
            </a:r>
            <a:r>
              <a:rPr lang="en-AU" dirty="0">
                <a:latin typeface="Arial" panose="020B0604020202020204" pitchFamily="34" charset="0"/>
                <a:cs typeface="Arial" panose="020B0604020202020204" pitchFamily="34" charset="0"/>
              </a:rPr>
              <a:t>LISC) are not necessarily presented at the beginning of the lesson. Teacher needs to consider most effectual time to introduce.</a:t>
            </a:r>
          </a:p>
          <a:p>
            <a:pPr marL="171450" indent="-171450">
              <a:buFont typeface="Arial"/>
              <a:buChar char="•"/>
            </a:pPr>
            <a:r>
              <a:rPr lang="en-AU" dirty="0">
                <a:latin typeface="Arial" panose="020B0604020202020204" pitchFamily="34" charset="0"/>
                <a:cs typeface="Arial" panose="020B0604020202020204" pitchFamily="34" charset="0"/>
              </a:rPr>
              <a:t>LISC should be revisited during the lesson to support students' evaluation of their learning.</a:t>
            </a:r>
          </a:p>
          <a:p>
            <a:endParaRPr lang="en-AU" b="1" dirty="0">
              <a:cs typeface="Calibri"/>
            </a:endParaRPr>
          </a:p>
        </p:txBody>
      </p:sp>
      <p:sp>
        <p:nvSpPr>
          <p:cNvPr id="4" name="Slide Number Placeholder 3">
            <a:extLst>
              <a:ext uri="{FF2B5EF4-FFF2-40B4-BE49-F238E27FC236}">
                <a16:creationId xmlns:a16="http://schemas.microsoft.com/office/drawing/2014/main" id="{8FB1D81B-85AA-D31D-9550-E0B4E85FC024}"/>
              </a:ext>
            </a:extLst>
          </p:cNvPr>
          <p:cNvSpPr>
            <a:spLocks noGrp="1"/>
          </p:cNvSpPr>
          <p:nvPr>
            <p:ph type="sldNum" sz="quarter" idx="5"/>
          </p:nvPr>
        </p:nvSpPr>
        <p:spPr/>
        <p:txBody>
          <a:bodyPr/>
          <a:lstStyle/>
          <a:p>
            <a:fld id="{D09C5488-DD16-4714-9519-7BE21BA11D4E}" type="slidenum">
              <a:rPr lang="en-AU" smtClean="0"/>
              <a:t>112</a:t>
            </a:fld>
            <a:endParaRPr lang="en-AU"/>
          </a:p>
        </p:txBody>
      </p:sp>
    </p:spTree>
    <p:extLst>
      <p:ext uri="{BB962C8B-B14F-4D97-AF65-F5344CB8AC3E}">
        <p14:creationId xmlns:p14="http://schemas.microsoft.com/office/powerpoint/2010/main" val="1290467068"/>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CF54A6-585F-DE6D-6EA3-28A3618BFD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EC6064-BE51-2219-A2A2-FE5D5DD961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5EA8E6-FF17-408C-9C3D-4AEB73999DA5}"/>
              </a:ext>
            </a:extLst>
          </p:cNvPr>
          <p:cNvSpPr>
            <a:spLocks noGrp="1"/>
          </p:cNvSpPr>
          <p:nvPr>
            <p:ph type="body" idx="1"/>
          </p:nvPr>
        </p:nvSpPr>
        <p:spPr/>
        <p:txBody>
          <a:bodyPr/>
          <a:lstStyle/>
          <a:p>
            <a:r>
              <a:rPr lang="en-US" b="1" dirty="0"/>
              <a:t>Purpose:</a:t>
            </a:r>
            <a:endParaRPr lang="en-US" dirty="0">
              <a:solidFill>
                <a:srgbClr val="444444"/>
              </a:solidFill>
            </a:endParaRPr>
          </a:p>
          <a:p>
            <a:r>
              <a:rPr lang="en-US" dirty="0"/>
              <a:t>To make connections between the thinking matrix and the Toulmin argumentation model (TAM).</a:t>
            </a:r>
          </a:p>
          <a:p>
            <a:r>
              <a:rPr lang="en-US" b="1" dirty="0">
                <a:latin typeface="Arial"/>
                <a:cs typeface="Arial"/>
              </a:rPr>
              <a:t>Speaker:</a:t>
            </a:r>
          </a:p>
          <a:p>
            <a:pPr marL="0" indent="0">
              <a:buFont typeface="Arial"/>
              <a:buNone/>
            </a:pPr>
            <a:r>
              <a:rPr lang="en-US" dirty="0">
                <a:latin typeface="Arial"/>
                <a:cs typeface="Arial"/>
              </a:rPr>
              <a:t>Now that we have recalled the thinking matrix, let’s think about how it connects to the Toulmin argumentation model. Through the steps on the TAM, we engage in different types of thinking. On the screen, you can see the different types of thinking listed. Take a moment now to write up the table of the Toulmin argumentation model and then match the type of thinking that is occurring in each stage. Just a hint, you may not use all types of thinking, and some may be used more than once. </a:t>
            </a:r>
            <a:endParaRPr lang="en-US" dirty="0">
              <a:latin typeface="Calibri"/>
              <a:ea typeface="Calibri"/>
              <a:cs typeface="Calibri"/>
            </a:endParaRPr>
          </a:p>
          <a:p>
            <a:pPr marL="0" indent="0">
              <a:buFont typeface="Arial"/>
              <a:buNone/>
            </a:pPr>
            <a:r>
              <a:rPr lang="en-US" b="1" dirty="0">
                <a:latin typeface="Calibri"/>
                <a:ea typeface="Calibri"/>
                <a:cs typeface="Calibri"/>
              </a:rPr>
              <a:t>Note:</a:t>
            </a:r>
          </a:p>
          <a:p>
            <a:pPr marL="0" indent="0">
              <a:buFont typeface="Arial"/>
              <a:buNone/>
            </a:pPr>
            <a:r>
              <a:rPr lang="en-US" b="0" dirty="0">
                <a:latin typeface="Calibri"/>
                <a:ea typeface="Calibri"/>
                <a:cs typeface="Calibri"/>
              </a:rPr>
              <a:t>Circulate and assist students, checking for understanding.</a:t>
            </a:r>
          </a:p>
        </p:txBody>
      </p:sp>
      <p:sp>
        <p:nvSpPr>
          <p:cNvPr id="4" name="Slide Number Placeholder 3">
            <a:extLst>
              <a:ext uri="{FF2B5EF4-FFF2-40B4-BE49-F238E27FC236}">
                <a16:creationId xmlns:a16="http://schemas.microsoft.com/office/drawing/2014/main" id="{66C6156B-C4D8-60D3-2215-5D1FFF6FA09A}"/>
              </a:ext>
            </a:extLst>
          </p:cNvPr>
          <p:cNvSpPr>
            <a:spLocks noGrp="1"/>
          </p:cNvSpPr>
          <p:nvPr>
            <p:ph type="sldNum" sz="quarter" idx="5"/>
          </p:nvPr>
        </p:nvSpPr>
        <p:spPr/>
        <p:txBody>
          <a:bodyPr/>
          <a:lstStyle/>
          <a:p>
            <a:fld id="{B07158C4-A119-4B78-9DE8-A50001BC31DC}" type="slidenum">
              <a:rPr lang="en-AU" smtClean="0"/>
              <a:pPr/>
              <a:t>113</a:t>
            </a:fld>
            <a:endParaRPr lang="en-AU"/>
          </a:p>
        </p:txBody>
      </p:sp>
    </p:spTree>
    <p:extLst>
      <p:ext uri="{BB962C8B-B14F-4D97-AF65-F5344CB8AC3E}">
        <p14:creationId xmlns:p14="http://schemas.microsoft.com/office/powerpoint/2010/main" val="1563905927"/>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a:t>
            </a:r>
            <a:endParaRPr lang="en-US" dirty="0">
              <a:solidFill>
                <a:srgbClr val="444444"/>
              </a:solidFill>
            </a:endParaRPr>
          </a:p>
          <a:p>
            <a:r>
              <a:rPr lang="en-US" dirty="0"/>
              <a:t>To make connections between the thinking matrix and the Toulmin argumentation model</a:t>
            </a:r>
          </a:p>
          <a:p>
            <a:r>
              <a:rPr lang="en-US" b="1" dirty="0">
                <a:latin typeface="Arial"/>
                <a:cs typeface="Arial"/>
              </a:rPr>
              <a:t>Speaker:</a:t>
            </a:r>
          </a:p>
          <a:p>
            <a:r>
              <a:rPr lang="en-US" dirty="0">
                <a:latin typeface="Arial"/>
                <a:cs typeface="Arial"/>
              </a:rPr>
              <a:t>So now you have had a go at matching the types of thinking, let’s look at these together. We start by (click) ‘creating’ a claim. We then (click) ‘remember’ the evidence that we use as the grounds for our argument. Then we use (click) ‘understanding’ to connect our evidence to our claim in the warrant. We (click) ‘</a:t>
            </a:r>
            <a:r>
              <a:rPr lang="en-US" dirty="0" err="1">
                <a:latin typeface="Arial"/>
                <a:cs typeface="Arial"/>
              </a:rPr>
              <a:t>analyse</a:t>
            </a:r>
            <a:r>
              <a:rPr lang="en-US" dirty="0">
                <a:latin typeface="Arial"/>
                <a:cs typeface="Arial"/>
              </a:rPr>
              <a:t>’ extra support to show how it gives authority to the claim in the backing. Then finally we use (click) evaluating to test our claim against a rebuttal and again we (click) ‘evaluate’ when we adjust our claim in developing a qualifier. </a:t>
            </a:r>
          </a:p>
          <a:p>
            <a:r>
              <a:rPr lang="en-US" b="1" dirty="0">
                <a:latin typeface="Arial"/>
                <a:cs typeface="Arial"/>
              </a:rPr>
              <a:t>Note:</a:t>
            </a:r>
          </a:p>
          <a:p>
            <a:r>
              <a:rPr lang="en-US" b="0" dirty="0">
                <a:latin typeface="Arial"/>
                <a:cs typeface="Arial"/>
              </a:rPr>
              <a:t>Check for understanding by asking students to indicate with their fingers how many they were able to correctly identify.</a:t>
            </a:r>
          </a:p>
        </p:txBody>
      </p:sp>
      <p:sp>
        <p:nvSpPr>
          <p:cNvPr id="4" name="Slide Number Placeholder 3"/>
          <p:cNvSpPr>
            <a:spLocks noGrp="1"/>
          </p:cNvSpPr>
          <p:nvPr>
            <p:ph type="sldNum" sz="quarter" idx="5"/>
          </p:nvPr>
        </p:nvSpPr>
        <p:spPr/>
        <p:txBody>
          <a:bodyPr/>
          <a:lstStyle/>
          <a:p>
            <a:fld id="{B07158C4-A119-4B78-9DE8-A50001BC31DC}" type="slidenum">
              <a:rPr lang="en-AU" smtClean="0"/>
              <a:pPr/>
              <a:t>114</a:t>
            </a:fld>
            <a:endParaRPr lang="en-AU"/>
          </a:p>
        </p:txBody>
      </p:sp>
    </p:spTree>
    <p:extLst>
      <p:ext uri="{BB962C8B-B14F-4D97-AF65-F5344CB8AC3E}">
        <p14:creationId xmlns:p14="http://schemas.microsoft.com/office/powerpoint/2010/main" val="71597245"/>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a:t>
            </a:r>
            <a:endParaRPr lang="en-US" dirty="0">
              <a:solidFill>
                <a:srgbClr val="444444"/>
              </a:solidFill>
            </a:endParaRPr>
          </a:p>
          <a:p>
            <a:r>
              <a:rPr lang="en-US" dirty="0"/>
              <a:t>To see how the Toulmin argumentation model (TAM) can be used to develop persuasive texts</a:t>
            </a:r>
          </a:p>
          <a:p>
            <a:r>
              <a:rPr lang="en-US" b="1" dirty="0">
                <a:latin typeface="Arial"/>
                <a:cs typeface="Arial"/>
              </a:rPr>
              <a:t>Speaker:</a:t>
            </a:r>
          </a:p>
          <a:p>
            <a:r>
              <a:rPr lang="en-US" dirty="0">
                <a:latin typeface="Arial"/>
                <a:cs typeface="Arial"/>
              </a:rPr>
              <a:t>We know that TAM is an effective tool to develop arguments, but we are now going to look to see how this can also provide us with an effective scaffold to develop an argument in a written test. On the slide you can see the steps in TAM and then you can see how these can be fleshed out to become parts of paragraphs. So, the claim is the main point of the paragraph, the grounds are the evidence or facts you include in the paragraph, the warrant is where you explain how the evidence supports the claim and backing refers to further evidence that strengthens your claim. We introduce a rebuttal or argument that challenges our claim and that lead us to adjust the claim and perhaps introduce a condition and finally, we end our paragraph with the final argument.</a:t>
            </a:r>
          </a:p>
          <a:p>
            <a:r>
              <a:rPr lang="en-US" dirty="0">
                <a:latin typeface="Arial"/>
                <a:cs typeface="Arial"/>
              </a:rPr>
              <a:t>In the final column we see some sentence starters that we will come back to as we look further at how to use the TAM to create a written paragraph.</a:t>
            </a:r>
          </a:p>
        </p:txBody>
      </p:sp>
      <p:sp>
        <p:nvSpPr>
          <p:cNvPr id="4" name="Slide Number Placeholder 3"/>
          <p:cNvSpPr>
            <a:spLocks noGrp="1"/>
          </p:cNvSpPr>
          <p:nvPr>
            <p:ph type="sldNum" sz="quarter" idx="5"/>
          </p:nvPr>
        </p:nvSpPr>
        <p:spPr/>
        <p:txBody>
          <a:bodyPr/>
          <a:lstStyle/>
          <a:p>
            <a:fld id="{B07158C4-A119-4B78-9DE8-A50001BC31DC}" type="slidenum">
              <a:rPr lang="en-AU" smtClean="0"/>
              <a:pPr/>
              <a:t>115</a:t>
            </a:fld>
            <a:endParaRPr lang="en-AU"/>
          </a:p>
        </p:txBody>
      </p:sp>
    </p:spTree>
    <p:extLst>
      <p:ext uri="{BB962C8B-B14F-4D97-AF65-F5344CB8AC3E}">
        <p14:creationId xmlns:p14="http://schemas.microsoft.com/office/powerpoint/2010/main" val="1587448152"/>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2840AF-C44D-0188-02A0-3CA3E6C542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71C829-D05C-C5C9-AA9B-7A57174ED9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D3F021-A58A-2CC5-CFA7-1014B834BD8B}"/>
              </a:ext>
            </a:extLst>
          </p:cNvPr>
          <p:cNvSpPr>
            <a:spLocks noGrp="1"/>
          </p:cNvSpPr>
          <p:nvPr>
            <p:ph type="body" idx="1"/>
          </p:nvPr>
        </p:nvSpPr>
        <p:spPr/>
        <p:txBody>
          <a:bodyPr/>
          <a:lstStyle/>
          <a:p>
            <a:r>
              <a:rPr lang="en-US" b="1" dirty="0"/>
              <a:t>Purpose:</a:t>
            </a:r>
            <a:endParaRPr lang="en-US" dirty="0">
              <a:solidFill>
                <a:srgbClr val="444444"/>
              </a:solidFill>
            </a:endParaRPr>
          </a:p>
          <a:p>
            <a:r>
              <a:rPr lang="en-US" dirty="0"/>
              <a:t>To see how the Toulmin argumentation model (TAM) can be used to develop persuasive texts</a:t>
            </a:r>
          </a:p>
          <a:p>
            <a:r>
              <a:rPr lang="en-US" b="1" dirty="0">
                <a:latin typeface="Arial"/>
                <a:cs typeface="Arial"/>
              </a:rPr>
              <a:t>Speaker:</a:t>
            </a:r>
          </a:p>
          <a:p>
            <a:r>
              <a:rPr lang="en-US" dirty="0">
                <a:latin typeface="Arial"/>
                <a:cs typeface="Arial"/>
              </a:rPr>
              <a:t>Here we have a sample paragraph that is persuading readers that school uniforms should be mandatory in all schools. Read through the paragraph and notice the steps of TAM within the writing. </a:t>
            </a:r>
          </a:p>
          <a:p>
            <a:pPr marL="0" marR="0" lvl="0" indent="0" algn="l" defTabSz="1219170" rtl="0" eaLnBrk="1" fontAlgn="auto" latinLnBrk="0" hangingPunct="1">
              <a:lnSpc>
                <a:spcPct val="100000"/>
              </a:lnSpc>
              <a:spcBef>
                <a:spcPts val="0"/>
              </a:spcBef>
              <a:spcAft>
                <a:spcPts val="0"/>
              </a:spcAft>
              <a:buClrTx/>
              <a:buSzTx/>
              <a:buFontTx/>
              <a:buNone/>
              <a:tabLst/>
              <a:defRPr/>
            </a:pPr>
            <a:r>
              <a:rPr lang="en-US" dirty="0">
                <a:latin typeface="Arial"/>
                <a:cs typeface="Arial"/>
              </a:rPr>
              <a:t>Let’s look at each sentence together and I will show you how the sentence starters have been used to create the paragraph. ‘</a:t>
            </a:r>
            <a:r>
              <a:rPr lang="en-AU" sz="1600" i="0" kern="1200" dirty="0">
                <a:solidFill>
                  <a:srgbClr val="000000"/>
                </a:solidFill>
                <a:effectLst/>
                <a:latin typeface="Arial" panose="020B0604020202020204" pitchFamily="34" charset="0"/>
                <a:ea typeface="+mn-ea"/>
                <a:cs typeface="Arial" panose="020B0604020202020204" pitchFamily="34" charset="0"/>
              </a:rPr>
              <a:t>It is clear that school uniforms should be mandatory in all schools’ – which is the ‘claim’. Notice the sentence starter (click). ‘it is clear that’, this provides a strong convincing start to the presentation of the claim. (Click) ‘This is supported by research showing improved student focus and reduced bullying when uniforms are worn’ which covers the ‘grounds’. (Click), ‘This is because uniforms minimise distraction and foster a sense of equality’ which is the ‘warrant’. (Click) ‘Furthermore, studies in NSW schools back up these findings, highlighting positive impacts on student wellbeing’ which is the ‘backing’. We then introduce the ‘rebuttal’ (click), ‘some may argue that uniforms limit self-expression’, but (click) ‘in most cases, the benefits outweigh the disadvantages’ which is the ‘qualifier’. Finally, we wrap up the paragraph with the ‘final argument’ (click), ‘therefore, school uniforms are an important policy for enhancing learning and social cohesion’.</a:t>
            </a:r>
          </a:p>
        </p:txBody>
      </p:sp>
      <p:sp>
        <p:nvSpPr>
          <p:cNvPr id="4" name="Slide Number Placeholder 3">
            <a:extLst>
              <a:ext uri="{FF2B5EF4-FFF2-40B4-BE49-F238E27FC236}">
                <a16:creationId xmlns:a16="http://schemas.microsoft.com/office/drawing/2014/main" id="{83A248AA-6F09-6895-C99B-15AB319B9BEC}"/>
              </a:ext>
            </a:extLst>
          </p:cNvPr>
          <p:cNvSpPr>
            <a:spLocks noGrp="1"/>
          </p:cNvSpPr>
          <p:nvPr>
            <p:ph type="sldNum" sz="quarter" idx="5"/>
          </p:nvPr>
        </p:nvSpPr>
        <p:spPr/>
        <p:txBody>
          <a:bodyPr/>
          <a:lstStyle/>
          <a:p>
            <a:fld id="{B07158C4-A119-4B78-9DE8-A50001BC31DC}" type="slidenum">
              <a:rPr lang="en-AU" smtClean="0"/>
              <a:pPr/>
              <a:t>116</a:t>
            </a:fld>
            <a:endParaRPr lang="en-AU"/>
          </a:p>
        </p:txBody>
      </p:sp>
    </p:spTree>
    <p:extLst>
      <p:ext uri="{BB962C8B-B14F-4D97-AF65-F5344CB8AC3E}">
        <p14:creationId xmlns:p14="http://schemas.microsoft.com/office/powerpoint/2010/main" val="2021450235"/>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E9598-FED1-375C-9801-F842306274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692229-9BB1-0D26-0F90-51CF9E0488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C6E717-8AB2-E375-32FF-1998281794C1}"/>
              </a:ext>
            </a:extLst>
          </p:cNvPr>
          <p:cNvSpPr>
            <a:spLocks noGrp="1"/>
          </p:cNvSpPr>
          <p:nvPr>
            <p:ph type="body" idx="1"/>
          </p:nvPr>
        </p:nvSpPr>
        <p:spPr/>
        <p:txBody>
          <a:bodyPr/>
          <a:lstStyle/>
          <a:p>
            <a:r>
              <a:rPr lang="en-US" b="1" dirty="0"/>
              <a:t>Purpose:</a:t>
            </a:r>
            <a:endParaRPr lang="en-US" dirty="0">
              <a:solidFill>
                <a:srgbClr val="444444"/>
              </a:solidFill>
            </a:endParaRPr>
          </a:p>
          <a:p>
            <a:r>
              <a:rPr lang="en-US" dirty="0"/>
              <a:t>For students to use the </a:t>
            </a:r>
            <a:r>
              <a:rPr lang="en-US" dirty="0">
                <a:latin typeface="Calibri"/>
                <a:ea typeface="Calibri"/>
                <a:cs typeface="Calibri"/>
              </a:rPr>
              <a:t>Toulmin argumentation model (TAM)</a:t>
            </a:r>
            <a:r>
              <a:rPr lang="en-US" dirty="0"/>
              <a:t> to write a persuasive text.</a:t>
            </a:r>
          </a:p>
          <a:p>
            <a:r>
              <a:rPr lang="en-US" b="1" dirty="0">
                <a:latin typeface="Arial"/>
                <a:cs typeface="Arial"/>
              </a:rPr>
              <a:t>Speaker:</a:t>
            </a:r>
          </a:p>
          <a:p>
            <a:r>
              <a:rPr lang="en-US" b="0" dirty="0">
                <a:latin typeface="Arial"/>
                <a:cs typeface="Arial"/>
              </a:rPr>
              <a:t>You are now going to have a go at writing a paragraph using TAM to write a paragraph. You will use the claim that ‘the Toulmin argumentation model is helpful in developing an idea into a well-supported argument’. Using the table that you have been given, work with your partner to try to write a paragraph using the steps of the TAM. There are a number of sentence starters that you can use as you construct the paragraph. Here we see sentence starters for the claim, grounds and warrant.</a:t>
            </a:r>
          </a:p>
          <a:p>
            <a:r>
              <a:rPr lang="en-US" b="1" dirty="0">
                <a:latin typeface="Arial"/>
                <a:cs typeface="Arial"/>
              </a:rPr>
              <a:t>Notes:</a:t>
            </a:r>
          </a:p>
          <a:p>
            <a:r>
              <a:rPr lang="en-US" b="0" dirty="0">
                <a:latin typeface="Arial"/>
                <a:cs typeface="Arial"/>
              </a:rPr>
              <a:t>Continued on next slide.</a:t>
            </a:r>
          </a:p>
        </p:txBody>
      </p:sp>
      <p:sp>
        <p:nvSpPr>
          <p:cNvPr id="4" name="Slide Number Placeholder 3">
            <a:extLst>
              <a:ext uri="{FF2B5EF4-FFF2-40B4-BE49-F238E27FC236}">
                <a16:creationId xmlns:a16="http://schemas.microsoft.com/office/drawing/2014/main" id="{7CC8BEF0-B10E-AAEA-94F0-0AE7C6EC3F0E}"/>
              </a:ext>
            </a:extLst>
          </p:cNvPr>
          <p:cNvSpPr>
            <a:spLocks noGrp="1"/>
          </p:cNvSpPr>
          <p:nvPr>
            <p:ph type="sldNum" sz="quarter" idx="5"/>
          </p:nvPr>
        </p:nvSpPr>
        <p:spPr/>
        <p:txBody>
          <a:bodyPr/>
          <a:lstStyle/>
          <a:p>
            <a:fld id="{B07158C4-A119-4B78-9DE8-A50001BC31DC}" type="slidenum">
              <a:rPr lang="en-AU" smtClean="0"/>
              <a:pPr/>
              <a:t>117</a:t>
            </a:fld>
            <a:endParaRPr lang="en-AU"/>
          </a:p>
        </p:txBody>
      </p:sp>
    </p:spTree>
    <p:extLst>
      <p:ext uri="{BB962C8B-B14F-4D97-AF65-F5344CB8AC3E}">
        <p14:creationId xmlns:p14="http://schemas.microsoft.com/office/powerpoint/2010/main" val="3827488279"/>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93CCEB-E627-0134-5FDD-8A3C71FB70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4384D1-21B3-40C1-952A-A149494FA2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D9FEE0-0388-4491-57A7-D3E80CEC1B36}"/>
              </a:ext>
            </a:extLst>
          </p:cNvPr>
          <p:cNvSpPr>
            <a:spLocks noGrp="1"/>
          </p:cNvSpPr>
          <p:nvPr>
            <p:ph type="body" idx="1"/>
          </p:nvPr>
        </p:nvSpPr>
        <p:spPr/>
        <p:txBody>
          <a:bodyPr/>
          <a:lstStyle/>
          <a:p>
            <a:r>
              <a:rPr lang="en-US" b="1" dirty="0"/>
              <a:t>Purpose:</a:t>
            </a:r>
            <a:endParaRPr lang="en-US" dirty="0">
              <a:solidFill>
                <a:srgbClr val="444444"/>
              </a:solidFill>
            </a:endParaRPr>
          </a:p>
          <a:p>
            <a:r>
              <a:rPr lang="en-US" dirty="0"/>
              <a:t>For students to use the </a:t>
            </a:r>
            <a:r>
              <a:rPr lang="en-US" dirty="0">
                <a:latin typeface="Calibri"/>
                <a:ea typeface="Calibri"/>
                <a:cs typeface="Calibri"/>
              </a:rPr>
              <a:t>Toulmin argumentation model </a:t>
            </a:r>
            <a:r>
              <a:rPr lang="en-US" dirty="0"/>
              <a:t>to write a persuasive text.</a:t>
            </a:r>
          </a:p>
          <a:p>
            <a:r>
              <a:rPr lang="en-US" b="1" dirty="0">
                <a:latin typeface="Arial"/>
                <a:cs typeface="Arial"/>
              </a:rPr>
              <a:t>Speaker:</a:t>
            </a:r>
          </a:p>
          <a:p>
            <a:r>
              <a:rPr lang="en-US" b="0" dirty="0">
                <a:latin typeface="Arial"/>
                <a:cs typeface="Arial"/>
              </a:rPr>
              <a:t>And here we have the backing, rebuttal, qualifier and final argument. </a:t>
            </a:r>
          </a:p>
          <a:p>
            <a:r>
              <a:rPr lang="en-US" b="1" dirty="0">
                <a:latin typeface="Arial"/>
                <a:cs typeface="Arial"/>
              </a:rPr>
              <a:t>Notes:</a:t>
            </a:r>
          </a:p>
          <a:p>
            <a:r>
              <a:rPr lang="en-US" b="0" dirty="0">
                <a:latin typeface="Arial"/>
                <a:cs typeface="Arial"/>
              </a:rPr>
              <a:t>Once the students have completed their paragraphs, have them read them to the class to check for understanding. </a:t>
            </a:r>
          </a:p>
        </p:txBody>
      </p:sp>
      <p:sp>
        <p:nvSpPr>
          <p:cNvPr id="4" name="Slide Number Placeholder 3">
            <a:extLst>
              <a:ext uri="{FF2B5EF4-FFF2-40B4-BE49-F238E27FC236}">
                <a16:creationId xmlns:a16="http://schemas.microsoft.com/office/drawing/2014/main" id="{41874433-7336-8F12-42BB-3D629129E691}"/>
              </a:ext>
            </a:extLst>
          </p:cNvPr>
          <p:cNvSpPr>
            <a:spLocks noGrp="1"/>
          </p:cNvSpPr>
          <p:nvPr>
            <p:ph type="sldNum" sz="quarter" idx="5"/>
          </p:nvPr>
        </p:nvSpPr>
        <p:spPr/>
        <p:txBody>
          <a:bodyPr/>
          <a:lstStyle/>
          <a:p>
            <a:fld id="{B07158C4-A119-4B78-9DE8-A50001BC31DC}" type="slidenum">
              <a:rPr lang="en-AU" smtClean="0"/>
              <a:pPr/>
              <a:t>118</a:t>
            </a:fld>
            <a:endParaRPr lang="en-AU"/>
          </a:p>
        </p:txBody>
      </p:sp>
    </p:spTree>
    <p:extLst>
      <p:ext uri="{BB962C8B-B14F-4D97-AF65-F5344CB8AC3E}">
        <p14:creationId xmlns:p14="http://schemas.microsoft.com/office/powerpoint/2010/main" val="3155437464"/>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171247-6A48-D0EF-F50E-40FE92E6DC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910201-22C1-6114-7A8D-81EFF42C36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F393E1-EFAA-5282-8244-7B1F00CC7538}"/>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73882A31-6435-7E69-BFFD-05204D7833BA}"/>
              </a:ext>
            </a:extLst>
          </p:cNvPr>
          <p:cNvSpPr>
            <a:spLocks noGrp="1"/>
          </p:cNvSpPr>
          <p:nvPr>
            <p:ph type="sldNum" sz="quarter" idx="5"/>
          </p:nvPr>
        </p:nvSpPr>
        <p:spPr/>
        <p:txBody>
          <a:bodyPr/>
          <a:lstStyle/>
          <a:p>
            <a:fld id="{B07158C4-A119-4B78-9DE8-A50001BC31DC}" type="slidenum">
              <a:rPr lang="en-AU" smtClean="0"/>
              <a:pPr/>
              <a:t>119</a:t>
            </a:fld>
            <a:endParaRPr lang="en-AU"/>
          </a:p>
        </p:txBody>
      </p:sp>
    </p:spTree>
    <p:extLst>
      <p:ext uri="{BB962C8B-B14F-4D97-AF65-F5344CB8AC3E}">
        <p14:creationId xmlns:p14="http://schemas.microsoft.com/office/powerpoint/2010/main" val="27305503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FA664-4801-5577-2A25-3FFB09F89D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CB8C44-6D61-2F6F-5581-A9AB46380F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A79B32-F710-0EAC-64AA-540A7CC45909}"/>
              </a:ext>
            </a:extLst>
          </p:cNvPr>
          <p:cNvSpPr>
            <a:spLocks noGrp="1"/>
          </p:cNvSpPr>
          <p:nvPr>
            <p:ph type="body" idx="1"/>
          </p:nvPr>
        </p:nvSpPr>
        <p:spPr/>
        <p:txBody>
          <a:bodyPr/>
          <a:lstStyle/>
          <a:p>
            <a:r>
              <a:rPr lang="en-AU" b="1" dirty="0"/>
              <a:t>Purpose: </a:t>
            </a:r>
          </a:p>
          <a:p>
            <a:r>
              <a:rPr lang="en-AU" dirty="0">
                <a:latin typeface="Arial"/>
                <a:cs typeface="Arial"/>
              </a:rPr>
              <a:t>To explore what thinking is, the different types of thought processes that occur everyday and to explore the influences that shape thinking</a:t>
            </a:r>
          </a:p>
          <a:p>
            <a:r>
              <a:rPr lang="en-AU" b="1" dirty="0">
                <a:latin typeface="Arial"/>
                <a:cs typeface="Arial"/>
              </a:rPr>
              <a:t>Speaker:</a:t>
            </a:r>
            <a:endParaRPr lang="en-AU" dirty="0">
              <a:latin typeface="Arial"/>
              <a:cs typeface="Arial"/>
            </a:endParaRPr>
          </a:p>
          <a:p>
            <a:pPr>
              <a:defRPr/>
            </a:pPr>
            <a:r>
              <a:rPr lang="en-AU" sz="1600" kern="1200" dirty="0">
                <a:solidFill>
                  <a:schemeClr val="tx1"/>
                </a:solidFill>
                <a:effectLst/>
                <a:latin typeface="Arial"/>
                <a:cs typeface="Arial"/>
              </a:rPr>
              <a:t>As we saw in the slippers and shoes activity, we all have different ways of knowing. It is also true to say that we have different ways of thinking. Different ways that we address problems in order to find solutions. </a:t>
            </a:r>
            <a:endParaRPr lang="en-AU" dirty="0"/>
          </a:p>
          <a:p>
            <a:r>
              <a:rPr lang="en-AU" b="1" dirty="0">
                <a:latin typeface="Arial"/>
                <a:cs typeface="Arial"/>
              </a:rPr>
              <a:t>Notes:</a:t>
            </a:r>
            <a:endParaRPr lang="en-AU" dirty="0">
              <a:latin typeface="Arial"/>
              <a:cs typeface="Arial"/>
            </a:endParaRPr>
          </a:p>
          <a:p>
            <a:r>
              <a:rPr lang="en-AU" b="0" dirty="0"/>
              <a:t>Use appendix 2 to unpack the different ways of thinking. </a:t>
            </a:r>
            <a:endParaRPr lang="en-AU" b="0" dirty="0">
              <a:latin typeface="Arial"/>
              <a:cs typeface="Arial"/>
            </a:endParaRPr>
          </a:p>
        </p:txBody>
      </p:sp>
      <p:sp>
        <p:nvSpPr>
          <p:cNvPr id="4" name="Slide Number Placeholder 3">
            <a:extLst>
              <a:ext uri="{FF2B5EF4-FFF2-40B4-BE49-F238E27FC236}">
                <a16:creationId xmlns:a16="http://schemas.microsoft.com/office/drawing/2014/main" id="{41CDEB52-60C5-0747-E922-9C7045146285}"/>
              </a:ext>
            </a:extLst>
          </p:cNvPr>
          <p:cNvSpPr>
            <a:spLocks noGrp="1"/>
          </p:cNvSpPr>
          <p:nvPr>
            <p:ph type="sldNum" sz="quarter" idx="5"/>
          </p:nvPr>
        </p:nvSpPr>
        <p:spPr/>
        <p:txBody>
          <a:bodyPr/>
          <a:lstStyle/>
          <a:p>
            <a:fld id="{B07158C4-A119-4B78-9DE8-A50001BC31DC}" type="slidenum">
              <a:rPr lang="en-AU" smtClean="0"/>
              <a:pPr/>
              <a:t>12</a:t>
            </a:fld>
            <a:endParaRPr lang="en-AU"/>
          </a:p>
        </p:txBody>
      </p:sp>
    </p:spTree>
    <p:extLst>
      <p:ext uri="{BB962C8B-B14F-4D97-AF65-F5344CB8AC3E}">
        <p14:creationId xmlns:p14="http://schemas.microsoft.com/office/powerpoint/2010/main" val="2974215942"/>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099ADA-78AB-AAFA-C1D2-1BC7D4BCAF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12AD4E-5156-48B2-5292-5863F62B50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EABD41-036B-C861-87CA-E92648B49954}"/>
              </a:ext>
            </a:extLst>
          </p:cNvPr>
          <p:cNvSpPr>
            <a:spLocks noGrp="1"/>
          </p:cNvSpPr>
          <p:nvPr>
            <p:ph type="body" idx="1"/>
          </p:nvPr>
        </p:nvSpPr>
        <p:spPr/>
        <p:txBody>
          <a:bodyPr/>
          <a:lstStyle/>
          <a:p>
            <a:r>
              <a:rPr lang="en-US" b="1" dirty="0"/>
              <a:t>Purpose:</a:t>
            </a:r>
            <a:endParaRPr lang="en-US" dirty="0">
              <a:solidFill>
                <a:srgbClr val="444444"/>
              </a:solidFill>
            </a:endParaRPr>
          </a:p>
          <a:p>
            <a:r>
              <a:rPr lang="en-US" dirty="0"/>
              <a:t>For students to start to think about the reasons that people’s thinking is not clear or clouded. </a:t>
            </a:r>
          </a:p>
          <a:p>
            <a:r>
              <a:rPr lang="en-US" b="1" dirty="0">
                <a:latin typeface="Arial"/>
                <a:cs typeface="Arial"/>
              </a:rPr>
              <a:t>Speaker:</a:t>
            </a:r>
          </a:p>
          <a:p>
            <a:r>
              <a:rPr lang="en-US" b="0" dirty="0">
                <a:latin typeface="Arial"/>
                <a:cs typeface="Arial"/>
              </a:rPr>
              <a:t>We have been looking at different types of thinking and looking closely at critical thinking. Now I want you to brainstorm any reasons that you can think of that might cause a person to not think clearly. Think about all the types of thinking we have talked about. Why might someone not remember clearly? Why might they not be able to understand something? What might limit someone's ability to </a:t>
            </a:r>
            <a:r>
              <a:rPr lang="en-US" b="0" dirty="0" err="1">
                <a:latin typeface="Arial"/>
                <a:cs typeface="Arial"/>
              </a:rPr>
              <a:t>analyse</a:t>
            </a:r>
            <a:r>
              <a:rPr lang="en-US" b="0" dirty="0">
                <a:latin typeface="Arial"/>
                <a:cs typeface="Arial"/>
              </a:rPr>
              <a:t> something?</a:t>
            </a:r>
          </a:p>
          <a:p>
            <a:r>
              <a:rPr lang="en-US" b="1" dirty="0">
                <a:latin typeface="Arial"/>
                <a:cs typeface="Arial"/>
              </a:rPr>
              <a:t>Notes:</a:t>
            </a:r>
          </a:p>
          <a:p>
            <a:r>
              <a:rPr lang="en-US" dirty="0">
                <a:latin typeface="Calibri"/>
                <a:ea typeface="Calibri"/>
                <a:cs typeface="Calibri"/>
              </a:rPr>
              <a:t>Circulate to check students understanding of the task. </a:t>
            </a:r>
          </a:p>
        </p:txBody>
      </p:sp>
      <p:sp>
        <p:nvSpPr>
          <p:cNvPr id="4" name="Slide Number Placeholder 3">
            <a:extLst>
              <a:ext uri="{FF2B5EF4-FFF2-40B4-BE49-F238E27FC236}">
                <a16:creationId xmlns:a16="http://schemas.microsoft.com/office/drawing/2014/main" id="{9A02BA21-E403-2431-64DF-8A361905AF95}"/>
              </a:ext>
            </a:extLst>
          </p:cNvPr>
          <p:cNvSpPr>
            <a:spLocks noGrp="1"/>
          </p:cNvSpPr>
          <p:nvPr>
            <p:ph type="sldNum" sz="quarter" idx="5"/>
          </p:nvPr>
        </p:nvSpPr>
        <p:spPr/>
        <p:txBody>
          <a:bodyPr/>
          <a:lstStyle/>
          <a:p>
            <a:fld id="{B07158C4-A119-4B78-9DE8-A50001BC31DC}" type="slidenum">
              <a:rPr lang="en-AU" smtClean="0"/>
              <a:pPr/>
              <a:t>120</a:t>
            </a:fld>
            <a:endParaRPr lang="en-AU"/>
          </a:p>
        </p:txBody>
      </p:sp>
    </p:spTree>
    <p:extLst>
      <p:ext uri="{BB962C8B-B14F-4D97-AF65-F5344CB8AC3E}">
        <p14:creationId xmlns:p14="http://schemas.microsoft.com/office/powerpoint/2010/main" val="1507186577"/>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6AC82A-42BA-600C-5DC2-90FA87AF39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021223-3CB6-6C84-C14A-433F54B9D8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3EA804-ACEF-475B-EDE3-7D5F1AC4346C}"/>
              </a:ext>
            </a:extLst>
          </p:cNvPr>
          <p:cNvSpPr>
            <a:spLocks noGrp="1"/>
          </p:cNvSpPr>
          <p:nvPr>
            <p:ph type="body" idx="1"/>
          </p:nvPr>
        </p:nvSpPr>
        <p:spPr/>
        <p:txBody>
          <a:bodyPr/>
          <a:lstStyle/>
          <a:p>
            <a:r>
              <a:rPr lang="en-AU" b="1" dirty="0"/>
              <a:t>Notes for teachers:</a:t>
            </a:r>
            <a:endParaRPr lang="en-AU" dirty="0">
              <a:solidFill>
                <a:srgbClr val="444444"/>
              </a:solidFill>
            </a:endParaRPr>
          </a:p>
          <a:p>
            <a:pPr marL="171450" indent="-171450">
              <a:buFont typeface="Arial"/>
              <a:buChar char="•"/>
            </a:pPr>
            <a:r>
              <a:rPr lang="en-AU" dirty="0">
                <a:latin typeface="Arial"/>
                <a:cs typeface="Arial"/>
              </a:rPr>
              <a:t>Adapt the learning intention as required and add matching success criteria.</a:t>
            </a:r>
          </a:p>
          <a:p>
            <a:pPr marL="171450" indent="-171450">
              <a:buFont typeface="Arial"/>
              <a:buChar char="•"/>
            </a:pPr>
            <a:r>
              <a:rPr lang="en-AU" sz="1600" kern="100" dirty="0">
                <a:effectLst/>
                <a:latin typeface="Aptos" panose="020B0004020202020204" pitchFamily="34" charset="0"/>
                <a:ea typeface="Aptos" panose="020B0004020202020204" pitchFamily="34" charset="0"/>
                <a:cs typeface="Times New Roman" panose="02020603050405020304" pitchFamily="18" charset="0"/>
              </a:rPr>
              <a:t>For more information see </a:t>
            </a:r>
            <a:r>
              <a:rPr lang="en-AU" sz="1600" kern="100" dirty="0">
                <a:effectLst/>
                <a:latin typeface="Tahoma" panose="020B0604030504040204" pitchFamily="34" charset="0"/>
                <a:ea typeface="Aptos" panose="020B0004020202020204" pitchFamily="34" charset="0"/>
                <a:cs typeface="Times New Roman" panose="02020603050405020304" pitchFamily="18" charset="0"/>
              </a:rPr>
              <a:t>⁠</a:t>
            </a:r>
            <a:r>
              <a:rPr lang="en-AU" sz="1600" kern="100" dirty="0">
                <a:effectLst/>
                <a:latin typeface="Aptos" panose="020B0004020202020204" pitchFamily="34" charset="0"/>
                <a:ea typeface="Aptos" panose="020B0004020202020204" pitchFamily="34" charset="0"/>
                <a:cs typeface="Times New Roman" panose="02020603050405020304" pitchFamily="18" charset="0"/>
              </a:rPr>
              <a:t>NSW Department of Education Explicit teaching strategies.</a:t>
            </a:r>
          </a:p>
          <a:p>
            <a:pPr marL="171450" indent="-171450">
              <a:buFont typeface="Arial"/>
              <a:buChar char="•"/>
            </a:pPr>
            <a:r>
              <a:rPr lang="en-AU" sz="1600" u="none" kern="100" dirty="0">
                <a:solidFill>
                  <a:srgbClr val="467886"/>
                </a:solidFill>
                <a:effectLst/>
                <a:latin typeface="Aptos" panose="020B0004020202020204" pitchFamily="34" charset="0"/>
                <a:cs typeface="Times New Roman" panose="02020603050405020304" pitchFamily="18" charset="0"/>
              </a:rPr>
              <a:t>Learning intentions and success criteria (</a:t>
            </a:r>
            <a:r>
              <a:rPr lang="en-AU" dirty="0">
                <a:latin typeface="Arial" panose="020B0604020202020204" pitchFamily="34" charset="0"/>
                <a:cs typeface="Arial" panose="020B0604020202020204" pitchFamily="34" charset="0"/>
              </a:rPr>
              <a:t>LISC) are not necessarily presented at the beginning of the lesson. Teacher needs to consider most effectual time to introduce.</a:t>
            </a:r>
          </a:p>
          <a:p>
            <a:pPr marL="171450" indent="-171450">
              <a:buFont typeface="Arial"/>
              <a:buChar char="•"/>
            </a:pPr>
            <a:r>
              <a:rPr lang="en-AU" dirty="0">
                <a:latin typeface="Arial" panose="020B0604020202020204" pitchFamily="34" charset="0"/>
                <a:cs typeface="Arial" panose="020B0604020202020204" pitchFamily="34" charset="0"/>
              </a:rPr>
              <a:t>LISC should be revisited during the lesson to support students' evaluation of their learning.</a:t>
            </a:r>
          </a:p>
          <a:p>
            <a:endParaRPr lang="en-AU" b="1" dirty="0">
              <a:cs typeface="Calibri"/>
            </a:endParaRPr>
          </a:p>
        </p:txBody>
      </p:sp>
      <p:sp>
        <p:nvSpPr>
          <p:cNvPr id="4" name="Slide Number Placeholder 3">
            <a:extLst>
              <a:ext uri="{FF2B5EF4-FFF2-40B4-BE49-F238E27FC236}">
                <a16:creationId xmlns:a16="http://schemas.microsoft.com/office/drawing/2014/main" id="{F0AC1550-14BD-27ED-3E4B-9D77988B60D0}"/>
              </a:ext>
            </a:extLst>
          </p:cNvPr>
          <p:cNvSpPr>
            <a:spLocks noGrp="1"/>
          </p:cNvSpPr>
          <p:nvPr>
            <p:ph type="sldNum" sz="quarter" idx="5"/>
          </p:nvPr>
        </p:nvSpPr>
        <p:spPr/>
        <p:txBody>
          <a:bodyPr/>
          <a:lstStyle/>
          <a:p>
            <a:fld id="{D09C5488-DD16-4714-9519-7BE21BA11D4E}" type="slidenum">
              <a:rPr lang="en-AU" smtClean="0"/>
              <a:t>121</a:t>
            </a:fld>
            <a:endParaRPr lang="en-AU"/>
          </a:p>
        </p:txBody>
      </p:sp>
    </p:spTree>
    <p:extLst>
      <p:ext uri="{BB962C8B-B14F-4D97-AF65-F5344CB8AC3E}">
        <p14:creationId xmlns:p14="http://schemas.microsoft.com/office/powerpoint/2010/main" val="1042440776"/>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50302B-C133-ABBA-F079-D35D058DA1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066B8A-1B31-98AA-DA94-073AFFAAFE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93B8EF-AE2F-4A26-14E8-F4813516B212}"/>
              </a:ext>
            </a:extLst>
          </p:cNvPr>
          <p:cNvSpPr>
            <a:spLocks noGrp="1"/>
          </p:cNvSpPr>
          <p:nvPr>
            <p:ph type="body" idx="1"/>
          </p:nvPr>
        </p:nvSpPr>
        <p:spPr/>
        <p:txBody>
          <a:bodyPr/>
          <a:lstStyle/>
          <a:p>
            <a:r>
              <a:rPr lang="en-US" b="1" dirty="0"/>
              <a:t>Purpose:</a:t>
            </a:r>
            <a:endParaRPr lang="en-US" dirty="0">
              <a:solidFill>
                <a:srgbClr val="444444"/>
              </a:solidFill>
            </a:endParaRPr>
          </a:p>
          <a:p>
            <a:r>
              <a:rPr lang="en-US" dirty="0"/>
              <a:t>To define cognitive biases and fallacies</a:t>
            </a:r>
          </a:p>
          <a:p>
            <a:r>
              <a:rPr lang="en-US" b="1" dirty="0">
                <a:latin typeface="Arial"/>
                <a:cs typeface="Arial"/>
              </a:rPr>
              <a:t>Speaker:</a:t>
            </a:r>
          </a:p>
          <a:p>
            <a:r>
              <a:rPr lang="en-US" b="0" dirty="0">
                <a:latin typeface="Arial"/>
                <a:cs typeface="Arial"/>
              </a:rPr>
              <a:t>Today we are going to be looking at how errors in thinking can come about. Firstly, we need to understand some key terms. Who can remember what the word cognitive means? (Cold call to get students responses). (Click) So yes – ‘cognitive’ refers to the mental processes involved in knowing, learning and understanding, or thinking. </a:t>
            </a:r>
          </a:p>
          <a:p>
            <a:r>
              <a:rPr lang="en-US" b="0" dirty="0">
                <a:latin typeface="Arial"/>
                <a:cs typeface="Arial"/>
              </a:rPr>
              <a:t>The other two terms that we need to know are (click) ‘biases’ which refers to preferences that we have whether that is for a person or a thing, and it means that we </a:t>
            </a:r>
            <a:r>
              <a:rPr lang="en-US" b="0" dirty="0" err="1">
                <a:latin typeface="Arial"/>
                <a:cs typeface="Arial"/>
              </a:rPr>
              <a:t>favour</a:t>
            </a:r>
            <a:r>
              <a:rPr lang="en-US" b="0" dirty="0">
                <a:latin typeface="Arial"/>
                <a:cs typeface="Arial"/>
              </a:rPr>
              <a:t> that person or thing. The next term we will be using is (click) ‘fallacies’ which basically means an incorrect idea that is based on facts or reasoning that is wrong. </a:t>
            </a:r>
          </a:p>
          <a:p>
            <a:r>
              <a:rPr lang="en-US" b="0" dirty="0">
                <a:latin typeface="Arial"/>
                <a:cs typeface="Arial"/>
              </a:rPr>
              <a:t>Please write these definitions in your books now. </a:t>
            </a:r>
          </a:p>
          <a:p>
            <a:r>
              <a:rPr lang="en-US" b="1" dirty="0">
                <a:latin typeface="Arial"/>
                <a:cs typeface="Arial"/>
              </a:rPr>
              <a:t>Notes:</a:t>
            </a:r>
          </a:p>
          <a:p>
            <a:r>
              <a:rPr lang="en-US" b="0" dirty="0">
                <a:latin typeface="Arial"/>
                <a:cs typeface="Arial"/>
              </a:rPr>
              <a:t>Add these words to the class word-wall if you have one. </a:t>
            </a:r>
          </a:p>
        </p:txBody>
      </p:sp>
      <p:sp>
        <p:nvSpPr>
          <p:cNvPr id="4" name="Slide Number Placeholder 3">
            <a:extLst>
              <a:ext uri="{FF2B5EF4-FFF2-40B4-BE49-F238E27FC236}">
                <a16:creationId xmlns:a16="http://schemas.microsoft.com/office/drawing/2014/main" id="{85AB62B6-62C1-D03B-EB4A-E5AF734A7EC2}"/>
              </a:ext>
            </a:extLst>
          </p:cNvPr>
          <p:cNvSpPr>
            <a:spLocks noGrp="1"/>
          </p:cNvSpPr>
          <p:nvPr>
            <p:ph type="sldNum" sz="quarter" idx="5"/>
          </p:nvPr>
        </p:nvSpPr>
        <p:spPr/>
        <p:txBody>
          <a:bodyPr/>
          <a:lstStyle/>
          <a:p>
            <a:fld id="{B07158C4-A119-4B78-9DE8-A50001BC31DC}" type="slidenum">
              <a:rPr lang="en-AU" smtClean="0"/>
              <a:pPr/>
              <a:t>122</a:t>
            </a:fld>
            <a:endParaRPr lang="en-AU"/>
          </a:p>
        </p:txBody>
      </p:sp>
    </p:spTree>
    <p:extLst>
      <p:ext uri="{BB962C8B-B14F-4D97-AF65-F5344CB8AC3E}">
        <p14:creationId xmlns:p14="http://schemas.microsoft.com/office/powerpoint/2010/main" val="1981841138"/>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a:t>
            </a:r>
          </a:p>
          <a:p>
            <a:r>
              <a:rPr lang="en-US" b="0" dirty="0">
                <a:solidFill>
                  <a:srgbClr val="444444"/>
                </a:solidFill>
              </a:rPr>
              <a:t>To clarify what errors in thinking looks like</a:t>
            </a:r>
          </a:p>
          <a:p>
            <a:r>
              <a:rPr lang="en-US" b="1" dirty="0">
                <a:latin typeface="Arial"/>
                <a:cs typeface="Arial"/>
              </a:rPr>
              <a:t>Speaker:</a:t>
            </a:r>
          </a:p>
          <a:p>
            <a:r>
              <a:rPr lang="en-US" b="0" dirty="0">
                <a:latin typeface="Arial"/>
                <a:cs typeface="Arial"/>
              </a:rPr>
              <a:t>We have errors in thinking that are caused by our biases or our preferences, and we have errors in our thinking because of incorrect facts or incorrect reasoning. Read through each of these examples. See how the examples of cognitive biases are based on people or things that are preferred. The ones on the right are based on thinking that is incorrect. </a:t>
            </a:r>
          </a:p>
          <a:p>
            <a:r>
              <a:rPr lang="en-US" b="1" dirty="0">
                <a:latin typeface="Arial"/>
                <a:cs typeface="Arial"/>
              </a:rPr>
              <a:t>Notes:</a:t>
            </a:r>
          </a:p>
          <a:p>
            <a:r>
              <a:rPr lang="en-US" b="0" dirty="0">
                <a:latin typeface="Arial"/>
                <a:cs typeface="Arial"/>
              </a:rPr>
              <a:t>Give the students time to read through all the examples and lead a class discussion on what is wrong with the thinking in each example. </a:t>
            </a:r>
          </a:p>
        </p:txBody>
      </p:sp>
      <p:sp>
        <p:nvSpPr>
          <p:cNvPr id="4" name="Slide Number Placeholder 3"/>
          <p:cNvSpPr>
            <a:spLocks noGrp="1"/>
          </p:cNvSpPr>
          <p:nvPr>
            <p:ph type="sldNum" sz="quarter" idx="5"/>
          </p:nvPr>
        </p:nvSpPr>
        <p:spPr/>
        <p:txBody>
          <a:bodyPr/>
          <a:lstStyle/>
          <a:p>
            <a:fld id="{B07158C4-A119-4B78-9DE8-A50001BC31DC}" type="slidenum">
              <a:rPr lang="en-AU" smtClean="0"/>
              <a:pPr/>
              <a:t>123</a:t>
            </a:fld>
            <a:endParaRPr lang="en-AU"/>
          </a:p>
        </p:txBody>
      </p:sp>
    </p:spTree>
    <p:extLst>
      <p:ext uri="{BB962C8B-B14F-4D97-AF65-F5344CB8AC3E}">
        <p14:creationId xmlns:p14="http://schemas.microsoft.com/office/powerpoint/2010/main" val="1310601630"/>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F8632-0CD1-0C02-F29B-4177D90BA7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CA547B-B622-4DA9-D1CC-8EC31349B4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E4DAD3-FAAC-66A6-EFF5-43C228436DB7}"/>
              </a:ext>
            </a:extLst>
          </p:cNvPr>
          <p:cNvSpPr>
            <a:spLocks noGrp="1"/>
          </p:cNvSpPr>
          <p:nvPr>
            <p:ph type="body" idx="1"/>
          </p:nvPr>
        </p:nvSpPr>
        <p:spPr/>
        <p:txBody>
          <a:bodyPr/>
          <a:lstStyle/>
          <a:p>
            <a:r>
              <a:rPr lang="en-US" b="1" dirty="0"/>
              <a:t>Purpose:</a:t>
            </a:r>
          </a:p>
          <a:p>
            <a:r>
              <a:rPr lang="en-US" b="0" dirty="0">
                <a:solidFill>
                  <a:srgbClr val="444444"/>
                </a:solidFill>
              </a:rPr>
              <a:t>To show the different categories of errors that can occur in thinking</a:t>
            </a:r>
          </a:p>
          <a:p>
            <a:r>
              <a:rPr lang="en-US" b="1" dirty="0">
                <a:latin typeface="Arial"/>
                <a:cs typeface="Arial"/>
              </a:rPr>
              <a:t>Speaker:</a:t>
            </a:r>
          </a:p>
          <a:p>
            <a:pPr marL="0" marR="0" lvl="0" indent="0" algn="l" defTabSz="1219170" rtl="0" eaLnBrk="1" fontAlgn="auto" latinLnBrk="0" hangingPunct="1">
              <a:lnSpc>
                <a:spcPct val="100000"/>
              </a:lnSpc>
              <a:spcBef>
                <a:spcPts val="0"/>
              </a:spcBef>
              <a:spcAft>
                <a:spcPts val="0"/>
              </a:spcAft>
              <a:buClrTx/>
              <a:buSzTx/>
              <a:buFontTx/>
              <a:buNone/>
              <a:tabLst/>
              <a:defRPr/>
            </a:pPr>
            <a:r>
              <a:rPr lang="en-US" b="0" dirty="0">
                <a:latin typeface="Arial"/>
                <a:cs typeface="Arial"/>
              </a:rPr>
              <a:t>When classifying errors in thinking or barriers to thinking, we can </a:t>
            </a:r>
            <a:r>
              <a:rPr lang="en-US" b="0" dirty="0" err="1">
                <a:latin typeface="Arial"/>
                <a:cs typeface="Arial"/>
              </a:rPr>
              <a:t>categorise</a:t>
            </a:r>
            <a:r>
              <a:rPr lang="en-US" b="0" dirty="0">
                <a:latin typeface="Arial"/>
                <a:cs typeface="Arial"/>
              </a:rPr>
              <a:t> these further. The first three we will look at are confirmation bias, the bandwagon effect and optimism bias. Confirmation bias is </a:t>
            </a:r>
            <a:r>
              <a:rPr lang="en-AU" sz="1600" b="0" kern="1200" dirty="0">
                <a:solidFill>
                  <a:schemeClr val="tx1"/>
                </a:solidFill>
                <a:effectLst/>
                <a:latin typeface="Arial" panose="020B0604020202020204" pitchFamily="34" charset="0"/>
                <a:ea typeface="+mn-ea"/>
                <a:cs typeface="Arial" panose="020B0604020202020204" pitchFamily="34" charset="0"/>
              </a:rPr>
              <a:t>‘l</a:t>
            </a:r>
            <a:r>
              <a:rPr lang="en-AU" sz="1600" kern="1200" dirty="0">
                <a:solidFill>
                  <a:schemeClr val="tx1"/>
                </a:solidFill>
                <a:effectLst/>
                <a:latin typeface="Arial" panose="020B0604020202020204" pitchFamily="34" charset="0"/>
                <a:ea typeface="+mn-ea"/>
                <a:cs typeface="Arial" panose="020B0604020202020204" pitchFamily="34" charset="0"/>
              </a:rPr>
              <a:t>ooking for, remembering, noticing or giving more weight to data that supports an existing view. This includes rejecting new evidence that contradicts our current thinking.’. The next is the bandwagon effect which is ‘group thinking, going with the flow of the crowd or not thinking independently, it is often based on a conscious or unconscious desire to fit in.’. And the third is optimism bias – ‘over-emphasising satisfactory outcomes while failing to identify limitations and weaknesses. This might come about through evaluating ambiguous information in a favourable light. It might also take the form of requiring a higher standard of evidence for a negative conclusion while accepting a lower standard of evidence for a positive conclusion.’. Let’s look at the examples of each and think about why these might cause problems.</a:t>
            </a:r>
            <a:endParaRPr lang="en-US" b="0" dirty="0">
              <a:latin typeface="Arial"/>
              <a:cs typeface="Arial"/>
            </a:endParaRPr>
          </a:p>
          <a:p>
            <a:r>
              <a:rPr lang="en-US" b="1" dirty="0">
                <a:latin typeface="Arial"/>
                <a:cs typeface="Arial"/>
              </a:rPr>
              <a:t>Notes:</a:t>
            </a:r>
          </a:p>
          <a:p>
            <a:r>
              <a:rPr lang="en-US" b="0" dirty="0">
                <a:latin typeface="Arial"/>
                <a:cs typeface="Arial"/>
              </a:rPr>
              <a:t>Read through all the examples and lead a class discussion on what problems might be caused by these types of thinking. </a:t>
            </a:r>
          </a:p>
        </p:txBody>
      </p:sp>
      <p:sp>
        <p:nvSpPr>
          <p:cNvPr id="4" name="Slide Number Placeholder 3">
            <a:extLst>
              <a:ext uri="{FF2B5EF4-FFF2-40B4-BE49-F238E27FC236}">
                <a16:creationId xmlns:a16="http://schemas.microsoft.com/office/drawing/2014/main" id="{FD92F9C5-FF29-2BA6-A8CF-A20411B22060}"/>
              </a:ext>
            </a:extLst>
          </p:cNvPr>
          <p:cNvSpPr>
            <a:spLocks noGrp="1"/>
          </p:cNvSpPr>
          <p:nvPr>
            <p:ph type="sldNum" sz="quarter" idx="5"/>
          </p:nvPr>
        </p:nvSpPr>
        <p:spPr/>
        <p:txBody>
          <a:bodyPr/>
          <a:lstStyle/>
          <a:p>
            <a:fld id="{B07158C4-A119-4B78-9DE8-A50001BC31DC}" type="slidenum">
              <a:rPr lang="en-AU" smtClean="0"/>
              <a:pPr/>
              <a:t>124</a:t>
            </a:fld>
            <a:endParaRPr lang="en-AU"/>
          </a:p>
        </p:txBody>
      </p:sp>
    </p:spTree>
    <p:extLst>
      <p:ext uri="{BB962C8B-B14F-4D97-AF65-F5344CB8AC3E}">
        <p14:creationId xmlns:p14="http://schemas.microsoft.com/office/powerpoint/2010/main" val="3149086129"/>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7D17BB-5C79-AB95-894D-6CDD2A3AB2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B92E0A-4568-6EE7-B2A5-6B7CE1D8E9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8A60AE-03DC-47F3-EEAD-75BDBC809698}"/>
              </a:ext>
            </a:extLst>
          </p:cNvPr>
          <p:cNvSpPr>
            <a:spLocks noGrp="1"/>
          </p:cNvSpPr>
          <p:nvPr>
            <p:ph type="body" idx="1"/>
          </p:nvPr>
        </p:nvSpPr>
        <p:spPr/>
        <p:txBody>
          <a:bodyPr/>
          <a:lstStyle/>
          <a:p>
            <a:r>
              <a:rPr lang="en-US" b="1" dirty="0"/>
              <a:t>Purpose:</a:t>
            </a:r>
          </a:p>
          <a:p>
            <a:r>
              <a:rPr lang="en-US" b="0" dirty="0">
                <a:solidFill>
                  <a:srgbClr val="444444"/>
                </a:solidFill>
              </a:rPr>
              <a:t>To show the different categories of errors that can occur in thinking</a:t>
            </a:r>
          </a:p>
          <a:p>
            <a:r>
              <a:rPr lang="en-US" b="1" dirty="0">
                <a:latin typeface="Arial"/>
                <a:cs typeface="Arial"/>
              </a:rPr>
              <a:t>Speaker:</a:t>
            </a:r>
          </a:p>
          <a:p>
            <a:pPr marL="0" marR="0" lvl="0" indent="0" algn="l" defTabSz="1219170" rtl="0" eaLnBrk="1" fontAlgn="auto" latinLnBrk="0" hangingPunct="1">
              <a:lnSpc>
                <a:spcPct val="100000"/>
              </a:lnSpc>
              <a:spcBef>
                <a:spcPts val="0"/>
              </a:spcBef>
              <a:spcAft>
                <a:spcPts val="0"/>
              </a:spcAft>
              <a:buClrTx/>
              <a:buSzTx/>
              <a:buFontTx/>
              <a:buNone/>
              <a:tabLst/>
              <a:defRPr/>
            </a:pPr>
            <a:r>
              <a:rPr lang="en-US" b="0" dirty="0">
                <a:latin typeface="Arial"/>
                <a:cs typeface="Arial"/>
              </a:rPr>
              <a:t>The next three we will look at are pessimism bias, </a:t>
            </a:r>
            <a:r>
              <a:rPr lang="en-AU" sz="1600" b="0" kern="1200" dirty="0">
                <a:solidFill>
                  <a:schemeClr val="tx1"/>
                </a:solidFill>
                <a:effectLst/>
                <a:latin typeface="Arial" panose="020B0604020202020204" pitchFamily="34" charset="0"/>
                <a:ea typeface="+mn-ea"/>
                <a:cs typeface="Arial" panose="020B0604020202020204" pitchFamily="34" charset="0"/>
              </a:rPr>
              <a:t>s</a:t>
            </a:r>
            <a:r>
              <a:rPr lang="en-AU" sz="1600" kern="1200" dirty="0">
                <a:solidFill>
                  <a:schemeClr val="tx1"/>
                </a:solidFill>
                <a:effectLst/>
                <a:latin typeface="Arial" panose="020B0604020202020204" pitchFamily="34" charset="0"/>
                <a:ea typeface="+mn-ea"/>
                <a:cs typeface="Arial" panose="020B0604020202020204" pitchFamily="34" charset="0"/>
              </a:rPr>
              <a:t>tatus quo bias </a:t>
            </a:r>
            <a:r>
              <a:rPr lang="en-US" b="0" dirty="0">
                <a:latin typeface="Arial"/>
                <a:cs typeface="Arial"/>
              </a:rPr>
              <a:t>and </a:t>
            </a:r>
            <a:r>
              <a:rPr lang="en-AU" sz="1600" b="0" kern="1200" dirty="0">
                <a:solidFill>
                  <a:schemeClr val="tx1"/>
                </a:solidFill>
                <a:effectLst/>
                <a:latin typeface="Arial" panose="020B0604020202020204" pitchFamily="34" charset="0"/>
                <a:ea typeface="+mn-ea"/>
                <a:cs typeface="Arial" panose="020B0604020202020204" pitchFamily="34" charset="0"/>
              </a:rPr>
              <a:t>s</a:t>
            </a:r>
            <a:r>
              <a:rPr lang="en-AU" sz="1600" kern="1200" dirty="0">
                <a:solidFill>
                  <a:schemeClr val="tx1"/>
                </a:solidFill>
                <a:effectLst/>
                <a:latin typeface="Arial" panose="020B0604020202020204" pitchFamily="34" charset="0"/>
                <a:ea typeface="+mn-ea"/>
                <a:cs typeface="Arial" panose="020B0604020202020204" pitchFamily="34" charset="0"/>
              </a:rPr>
              <a:t>elf-serving bias</a:t>
            </a:r>
            <a:r>
              <a:rPr lang="en-US" b="0" dirty="0">
                <a:latin typeface="Arial"/>
                <a:cs typeface="Arial"/>
              </a:rPr>
              <a:t>. Pessimism bias is </a:t>
            </a:r>
            <a:r>
              <a:rPr lang="en-AU" sz="1600" b="0" kern="1200" dirty="0">
                <a:solidFill>
                  <a:schemeClr val="tx1"/>
                </a:solidFill>
                <a:effectLst/>
                <a:latin typeface="Arial" panose="020B0604020202020204" pitchFamily="34" charset="0"/>
                <a:ea typeface="+mn-ea"/>
                <a:cs typeface="Arial" panose="020B0604020202020204" pitchFamily="34" charset="0"/>
              </a:rPr>
              <a:t>‘t</a:t>
            </a:r>
            <a:r>
              <a:rPr lang="en-AU" sz="1600" kern="1200" dirty="0">
                <a:solidFill>
                  <a:schemeClr val="tx1"/>
                </a:solidFill>
                <a:effectLst/>
                <a:latin typeface="Arial" panose="020B0604020202020204" pitchFamily="34" charset="0"/>
                <a:ea typeface="+mn-ea"/>
                <a:cs typeface="Arial" panose="020B0604020202020204" pitchFamily="34" charset="0"/>
              </a:rPr>
              <a:t>he opposite of optimism bias, where we over-emphasise negative events or outcomes. This can include ‘negativity bias’, where we perceive criticism or bad news as more important, profound or trustworthy than praise or good news.’. The next is status quo bias which is when ‘we prefer to do what we have always done simply because we have always done it that way.’ And the third is self-serving bias – ‘claiming more personal responsibility for successes than for failures.’. Let’s look at the examples for these ones and think about how these might be problematic. </a:t>
            </a:r>
            <a:endParaRPr lang="en-US" b="0" dirty="0">
              <a:latin typeface="Arial"/>
              <a:cs typeface="Arial"/>
            </a:endParaRPr>
          </a:p>
          <a:p>
            <a:r>
              <a:rPr lang="en-US" b="1" dirty="0">
                <a:latin typeface="Arial"/>
                <a:cs typeface="Arial"/>
              </a:rPr>
              <a:t>Notes:</a:t>
            </a:r>
          </a:p>
          <a:p>
            <a:r>
              <a:rPr lang="en-US" b="0" dirty="0">
                <a:latin typeface="Arial"/>
                <a:cs typeface="Arial"/>
              </a:rPr>
              <a:t>Read through all the examples and lead a class discussion on what problems might be caused by these types of thinking. </a:t>
            </a:r>
          </a:p>
          <a:p>
            <a:endParaRPr lang="en-US" b="0" dirty="0">
              <a:latin typeface="Arial"/>
              <a:cs typeface="Arial"/>
            </a:endParaRPr>
          </a:p>
        </p:txBody>
      </p:sp>
      <p:sp>
        <p:nvSpPr>
          <p:cNvPr id="4" name="Slide Number Placeholder 3">
            <a:extLst>
              <a:ext uri="{FF2B5EF4-FFF2-40B4-BE49-F238E27FC236}">
                <a16:creationId xmlns:a16="http://schemas.microsoft.com/office/drawing/2014/main" id="{A36B8088-9046-F9B7-DBC6-9C29DC77592F}"/>
              </a:ext>
            </a:extLst>
          </p:cNvPr>
          <p:cNvSpPr>
            <a:spLocks noGrp="1"/>
          </p:cNvSpPr>
          <p:nvPr>
            <p:ph type="sldNum" sz="quarter" idx="5"/>
          </p:nvPr>
        </p:nvSpPr>
        <p:spPr/>
        <p:txBody>
          <a:bodyPr/>
          <a:lstStyle/>
          <a:p>
            <a:fld id="{B07158C4-A119-4B78-9DE8-A50001BC31DC}" type="slidenum">
              <a:rPr lang="en-AU" smtClean="0"/>
              <a:pPr/>
              <a:t>125</a:t>
            </a:fld>
            <a:endParaRPr lang="en-AU"/>
          </a:p>
        </p:txBody>
      </p:sp>
    </p:spTree>
    <p:extLst>
      <p:ext uri="{BB962C8B-B14F-4D97-AF65-F5344CB8AC3E}">
        <p14:creationId xmlns:p14="http://schemas.microsoft.com/office/powerpoint/2010/main" val="4294530396"/>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B35826-C64E-B90D-B79C-206C962CD6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C572BC-92CF-E8D3-91C6-E1D25E5AA3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C0809C-78CB-7935-295C-C8DD435403C1}"/>
              </a:ext>
            </a:extLst>
          </p:cNvPr>
          <p:cNvSpPr>
            <a:spLocks noGrp="1"/>
          </p:cNvSpPr>
          <p:nvPr>
            <p:ph type="body" idx="1"/>
          </p:nvPr>
        </p:nvSpPr>
        <p:spPr/>
        <p:txBody>
          <a:bodyPr/>
          <a:lstStyle/>
          <a:p>
            <a:r>
              <a:rPr lang="en-US" b="1" dirty="0"/>
              <a:t>Purpose:</a:t>
            </a:r>
          </a:p>
          <a:p>
            <a:r>
              <a:rPr lang="en-US" b="0" dirty="0">
                <a:solidFill>
                  <a:srgbClr val="444444"/>
                </a:solidFill>
              </a:rPr>
              <a:t>To show the different categories of errors that can occur in thinking</a:t>
            </a:r>
          </a:p>
          <a:p>
            <a:r>
              <a:rPr lang="en-US" b="1" dirty="0">
                <a:latin typeface="Arial"/>
                <a:cs typeface="Arial"/>
              </a:rPr>
              <a:t>Speaker:</a:t>
            </a:r>
          </a:p>
          <a:p>
            <a:pPr marL="0" marR="0" lvl="0" indent="0" algn="l" defTabSz="1219170" rtl="0" eaLnBrk="1" fontAlgn="auto" latinLnBrk="0" hangingPunct="1">
              <a:lnSpc>
                <a:spcPct val="100000"/>
              </a:lnSpc>
              <a:spcBef>
                <a:spcPts val="0"/>
              </a:spcBef>
              <a:spcAft>
                <a:spcPts val="0"/>
              </a:spcAft>
              <a:buClrTx/>
              <a:buSzTx/>
              <a:buFontTx/>
              <a:buNone/>
              <a:tabLst/>
              <a:defRPr/>
            </a:pPr>
            <a:r>
              <a:rPr lang="en-US" b="0" dirty="0">
                <a:latin typeface="Arial"/>
                <a:cs typeface="Arial"/>
              </a:rPr>
              <a:t>The last three we will look at are </a:t>
            </a:r>
            <a:r>
              <a:rPr lang="en-AU" sz="1600" b="0" kern="1200" dirty="0">
                <a:solidFill>
                  <a:schemeClr val="tx1"/>
                </a:solidFill>
                <a:effectLst/>
                <a:latin typeface="Arial" panose="020B0604020202020204" pitchFamily="34" charset="0"/>
                <a:ea typeface="+mn-ea"/>
                <a:cs typeface="Arial" panose="020B0604020202020204" pitchFamily="34" charset="0"/>
              </a:rPr>
              <a:t>the clustering illusion, social desirability bias </a:t>
            </a:r>
            <a:r>
              <a:rPr lang="en-AU" sz="1600" kern="1200" dirty="0">
                <a:solidFill>
                  <a:schemeClr val="tx1"/>
                </a:solidFill>
                <a:effectLst/>
                <a:latin typeface="Arial" panose="020B0604020202020204" pitchFamily="34" charset="0"/>
                <a:ea typeface="+mn-ea"/>
                <a:cs typeface="Arial" panose="020B0604020202020204" pitchFamily="34" charset="0"/>
              </a:rPr>
              <a:t>and the appeal to novelty fallacy</a:t>
            </a:r>
            <a:r>
              <a:rPr lang="en-US" b="0" dirty="0">
                <a:latin typeface="Arial"/>
                <a:cs typeface="Arial"/>
              </a:rPr>
              <a:t>. </a:t>
            </a:r>
            <a:r>
              <a:rPr lang="en-AU" sz="1600" b="0" kern="1200" dirty="0">
                <a:solidFill>
                  <a:schemeClr val="tx1"/>
                </a:solidFill>
                <a:effectLst/>
                <a:latin typeface="Arial" panose="020B0604020202020204" pitchFamily="34" charset="0"/>
                <a:ea typeface="+mn-ea"/>
                <a:cs typeface="Arial" panose="020B0604020202020204" pitchFamily="34" charset="0"/>
              </a:rPr>
              <a:t>The clustering illusion </a:t>
            </a:r>
            <a:r>
              <a:rPr lang="en-US" b="0" dirty="0">
                <a:latin typeface="Arial"/>
                <a:cs typeface="Arial"/>
              </a:rPr>
              <a:t>is </a:t>
            </a:r>
            <a:r>
              <a:rPr lang="en-AU" sz="1600" b="0" kern="1200" dirty="0">
                <a:solidFill>
                  <a:schemeClr val="tx1"/>
                </a:solidFill>
                <a:effectLst/>
                <a:latin typeface="Arial" panose="020B0604020202020204" pitchFamily="34" charset="0"/>
                <a:ea typeface="+mn-ea"/>
                <a:cs typeface="Arial" panose="020B0604020202020204" pitchFamily="34" charset="0"/>
              </a:rPr>
              <a:t>‘w</a:t>
            </a:r>
            <a:r>
              <a:rPr lang="en-AU" sz="1600" kern="1200" dirty="0">
                <a:solidFill>
                  <a:schemeClr val="tx1"/>
                </a:solidFill>
                <a:effectLst/>
                <a:latin typeface="Arial" panose="020B0604020202020204" pitchFamily="34" charset="0"/>
                <a:ea typeface="+mn-ea"/>
                <a:cs typeface="Arial" panose="020B0604020202020204" pitchFamily="34" charset="0"/>
              </a:rPr>
              <a:t>hen we become aware of something, we start to see it everywhere and believe that it’s becoming more prevalent (when it’s just that we are noticing it more).’. The next is </a:t>
            </a:r>
            <a:r>
              <a:rPr lang="en-AU" sz="1600" b="0" kern="1200" dirty="0">
                <a:solidFill>
                  <a:schemeClr val="tx1"/>
                </a:solidFill>
                <a:effectLst/>
                <a:latin typeface="Arial" panose="020B0604020202020204" pitchFamily="34" charset="0"/>
                <a:ea typeface="+mn-ea"/>
                <a:cs typeface="Arial" panose="020B0604020202020204" pitchFamily="34" charset="0"/>
              </a:rPr>
              <a:t>social desirability bias </a:t>
            </a:r>
            <a:r>
              <a:rPr lang="en-AU" sz="1600" kern="1200" dirty="0">
                <a:solidFill>
                  <a:schemeClr val="tx1"/>
                </a:solidFill>
                <a:effectLst/>
                <a:latin typeface="Arial" panose="020B0604020202020204" pitchFamily="34" charset="0"/>
                <a:ea typeface="+mn-ea"/>
                <a:cs typeface="Arial" panose="020B0604020202020204" pitchFamily="34" charset="0"/>
              </a:rPr>
              <a:t>which is ‘the natural human desire not to ‘say the wrong thing’. This is particularly important to be aware of when collecting self-report data, using tools such as surveys, focus groups or interviews.’ And the last is </a:t>
            </a:r>
            <a:r>
              <a:rPr lang="en-AU" sz="1600" b="0" kern="1200" dirty="0">
                <a:solidFill>
                  <a:schemeClr val="tx1"/>
                </a:solidFill>
                <a:effectLst/>
                <a:latin typeface="Arial" panose="020B0604020202020204" pitchFamily="34" charset="0"/>
                <a:ea typeface="+mn-ea"/>
                <a:cs typeface="Arial" panose="020B0604020202020204" pitchFamily="34" charset="0"/>
              </a:rPr>
              <a:t>the appeal to novelty fallacy ‘w</a:t>
            </a:r>
            <a:r>
              <a:rPr lang="en-AU" sz="1600" kern="1200" dirty="0">
                <a:solidFill>
                  <a:schemeClr val="tx1"/>
                </a:solidFill>
                <a:effectLst/>
                <a:latin typeface="Arial" panose="020B0604020202020204" pitchFamily="34" charset="0"/>
                <a:ea typeface="+mn-ea"/>
                <a:cs typeface="Arial" panose="020B0604020202020204" pitchFamily="34" charset="0"/>
              </a:rPr>
              <a:t>here we prematurely approve of a proposal merely because it is new and modern.’</a:t>
            </a:r>
            <a:endParaRPr lang="en-AU" sz="1600" dirty="0"/>
          </a:p>
          <a:p>
            <a:r>
              <a:rPr lang="en-US" b="1" dirty="0">
                <a:latin typeface="Arial"/>
                <a:cs typeface="Arial"/>
              </a:rPr>
              <a:t>Notes:</a:t>
            </a:r>
          </a:p>
          <a:p>
            <a:r>
              <a:rPr lang="en-US" b="0" dirty="0">
                <a:latin typeface="Arial"/>
                <a:cs typeface="Arial"/>
              </a:rPr>
              <a:t>Read through all the examples and lead a class discussion on what problems might be caused by these types of thinking. </a:t>
            </a:r>
          </a:p>
          <a:p>
            <a:endParaRPr lang="en-US" b="0" dirty="0">
              <a:latin typeface="Arial"/>
              <a:cs typeface="Arial"/>
            </a:endParaRPr>
          </a:p>
        </p:txBody>
      </p:sp>
      <p:sp>
        <p:nvSpPr>
          <p:cNvPr id="4" name="Slide Number Placeholder 3">
            <a:extLst>
              <a:ext uri="{FF2B5EF4-FFF2-40B4-BE49-F238E27FC236}">
                <a16:creationId xmlns:a16="http://schemas.microsoft.com/office/drawing/2014/main" id="{8B716EA6-1358-1C98-DAAF-9A136EDCBB1B}"/>
              </a:ext>
            </a:extLst>
          </p:cNvPr>
          <p:cNvSpPr>
            <a:spLocks noGrp="1"/>
          </p:cNvSpPr>
          <p:nvPr>
            <p:ph type="sldNum" sz="quarter" idx="5"/>
          </p:nvPr>
        </p:nvSpPr>
        <p:spPr/>
        <p:txBody>
          <a:bodyPr/>
          <a:lstStyle/>
          <a:p>
            <a:fld id="{B07158C4-A119-4B78-9DE8-A50001BC31DC}" type="slidenum">
              <a:rPr lang="en-AU" smtClean="0"/>
              <a:pPr/>
              <a:t>126</a:t>
            </a:fld>
            <a:endParaRPr lang="en-AU"/>
          </a:p>
        </p:txBody>
      </p:sp>
    </p:spTree>
    <p:extLst>
      <p:ext uri="{BB962C8B-B14F-4D97-AF65-F5344CB8AC3E}">
        <p14:creationId xmlns:p14="http://schemas.microsoft.com/office/powerpoint/2010/main" val="3054865586"/>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1EDA85-24A7-A8E3-C75E-01C42F606E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A29C69-9C64-626D-A69F-26A7028076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A05740-B88A-E69D-2C05-176AC0B09DCE}"/>
              </a:ext>
            </a:extLst>
          </p:cNvPr>
          <p:cNvSpPr>
            <a:spLocks noGrp="1"/>
          </p:cNvSpPr>
          <p:nvPr>
            <p:ph type="body" idx="1"/>
          </p:nvPr>
        </p:nvSpPr>
        <p:spPr/>
        <p:txBody>
          <a:bodyPr/>
          <a:lstStyle/>
          <a:p>
            <a:r>
              <a:rPr lang="en-US" b="1" dirty="0"/>
              <a:t>Purpose:</a:t>
            </a:r>
          </a:p>
          <a:p>
            <a:r>
              <a:rPr lang="en-US" b="0" dirty="0">
                <a:solidFill>
                  <a:srgbClr val="444444"/>
                </a:solidFill>
              </a:rPr>
              <a:t>To show the different categories of errors that can occur in thinking</a:t>
            </a:r>
          </a:p>
          <a:p>
            <a:r>
              <a:rPr lang="en-US" b="1" dirty="0">
                <a:latin typeface="Arial"/>
                <a:cs typeface="Arial"/>
              </a:rPr>
              <a:t>Speaker:</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b="0" dirty="0">
                <a:latin typeface="Arial"/>
                <a:cs typeface="Arial"/>
              </a:rPr>
              <a:t>You are going to check your understanding of the different types of barriers to thinking. Using the table that you have been given, work through each example and decide which type of barrier has caused that error in thinking. Is it pessimism bias? Is it self-serving bias? Write the type of barrier next to the corresponding number in your books. There are 9 examples in total</a:t>
            </a:r>
          </a:p>
          <a:p>
            <a:pPr marL="0" marR="0" lvl="0" indent="0" algn="l" defTabSz="1219170" rtl="0" eaLnBrk="1" fontAlgn="auto" latinLnBrk="0" hangingPunct="1">
              <a:lnSpc>
                <a:spcPct val="100000"/>
              </a:lnSpc>
              <a:spcBef>
                <a:spcPts val="0"/>
              </a:spcBef>
              <a:spcAft>
                <a:spcPts val="0"/>
              </a:spcAft>
              <a:buClrTx/>
              <a:buSzTx/>
              <a:buFontTx/>
              <a:buNone/>
              <a:tabLst/>
              <a:defRPr/>
            </a:pPr>
            <a:r>
              <a:rPr lang="en-US" b="1" dirty="0">
                <a:latin typeface="Arial"/>
                <a:cs typeface="Arial"/>
              </a:rPr>
              <a:t>Notes:</a:t>
            </a:r>
          </a:p>
          <a:p>
            <a:r>
              <a:rPr lang="en-US" b="0" dirty="0">
                <a:latin typeface="Arial"/>
                <a:cs typeface="Arial"/>
              </a:rPr>
              <a:t>When the students have had enough time to answer the first 4, move onto the next slide. </a:t>
            </a:r>
          </a:p>
        </p:txBody>
      </p:sp>
      <p:sp>
        <p:nvSpPr>
          <p:cNvPr id="4" name="Slide Number Placeholder 3">
            <a:extLst>
              <a:ext uri="{FF2B5EF4-FFF2-40B4-BE49-F238E27FC236}">
                <a16:creationId xmlns:a16="http://schemas.microsoft.com/office/drawing/2014/main" id="{29D78B70-8CF6-F5A2-7E34-B788A2D8BFA6}"/>
              </a:ext>
            </a:extLst>
          </p:cNvPr>
          <p:cNvSpPr>
            <a:spLocks noGrp="1"/>
          </p:cNvSpPr>
          <p:nvPr>
            <p:ph type="sldNum" sz="quarter" idx="5"/>
          </p:nvPr>
        </p:nvSpPr>
        <p:spPr/>
        <p:txBody>
          <a:bodyPr/>
          <a:lstStyle/>
          <a:p>
            <a:fld id="{B07158C4-A119-4B78-9DE8-A50001BC31DC}" type="slidenum">
              <a:rPr lang="en-AU" smtClean="0"/>
              <a:pPr/>
              <a:t>127</a:t>
            </a:fld>
            <a:endParaRPr lang="en-AU"/>
          </a:p>
        </p:txBody>
      </p:sp>
    </p:spTree>
    <p:extLst>
      <p:ext uri="{BB962C8B-B14F-4D97-AF65-F5344CB8AC3E}">
        <p14:creationId xmlns:p14="http://schemas.microsoft.com/office/powerpoint/2010/main" val="3346919519"/>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C2BBBE-E2B2-D4CA-08B1-551852B1D9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C54F51-676C-1133-395D-F002F04645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0C9907-445C-80EA-8DE9-BA1FD6F675A2}"/>
              </a:ext>
            </a:extLst>
          </p:cNvPr>
          <p:cNvSpPr>
            <a:spLocks noGrp="1"/>
          </p:cNvSpPr>
          <p:nvPr>
            <p:ph type="body" idx="1"/>
          </p:nvPr>
        </p:nvSpPr>
        <p:spPr/>
        <p:txBody>
          <a:bodyPr/>
          <a:lstStyle/>
          <a:p>
            <a:r>
              <a:rPr lang="en-US" b="1" dirty="0"/>
              <a:t>Purpose:</a:t>
            </a:r>
          </a:p>
          <a:p>
            <a:r>
              <a:rPr lang="en-US" b="0" dirty="0">
                <a:solidFill>
                  <a:srgbClr val="444444"/>
                </a:solidFill>
              </a:rPr>
              <a:t>To show the different categories of errors that can occur in thinking</a:t>
            </a:r>
          </a:p>
          <a:p>
            <a:r>
              <a:rPr lang="en-US" b="1" dirty="0">
                <a:latin typeface="Arial"/>
                <a:cs typeface="Arial"/>
              </a:rPr>
              <a:t>Notes:</a:t>
            </a:r>
          </a:p>
          <a:p>
            <a:r>
              <a:rPr lang="en-US" b="0" dirty="0">
                <a:latin typeface="Arial"/>
                <a:cs typeface="Arial"/>
              </a:rPr>
              <a:t>After the students have had time to complete this, reveal the answers are revealed on the following slides.</a:t>
            </a:r>
          </a:p>
        </p:txBody>
      </p:sp>
      <p:sp>
        <p:nvSpPr>
          <p:cNvPr id="4" name="Slide Number Placeholder 3">
            <a:extLst>
              <a:ext uri="{FF2B5EF4-FFF2-40B4-BE49-F238E27FC236}">
                <a16:creationId xmlns:a16="http://schemas.microsoft.com/office/drawing/2014/main" id="{BA0A1E73-2793-1603-EF63-2ED5842E365F}"/>
              </a:ext>
            </a:extLst>
          </p:cNvPr>
          <p:cNvSpPr>
            <a:spLocks noGrp="1"/>
          </p:cNvSpPr>
          <p:nvPr>
            <p:ph type="sldNum" sz="quarter" idx="5"/>
          </p:nvPr>
        </p:nvSpPr>
        <p:spPr/>
        <p:txBody>
          <a:bodyPr/>
          <a:lstStyle/>
          <a:p>
            <a:fld id="{B07158C4-A119-4B78-9DE8-A50001BC31DC}" type="slidenum">
              <a:rPr lang="en-AU" smtClean="0"/>
              <a:pPr/>
              <a:t>128</a:t>
            </a:fld>
            <a:endParaRPr lang="en-AU"/>
          </a:p>
        </p:txBody>
      </p:sp>
    </p:spTree>
    <p:extLst>
      <p:ext uri="{BB962C8B-B14F-4D97-AF65-F5344CB8AC3E}">
        <p14:creationId xmlns:p14="http://schemas.microsoft.com/office/powerpoint/2010/main" val="3595075286"/>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275822-DC32-6048-B055-68AB47480A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38C56F-B4A4-0EBF-A4D9-ADBA399099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AB08E3-3541-E8B4-7CF3-9BC58EFEC1EB}"/>
              </a:ext>
            </a:extLst>
          </p:cNvPr>
          <p:cNvSpPr>
            <a:spLocks noGrp="1"/>
          </p:cNvSpPr>
          <p:nvPr>
            <p:ph type="body" idx="1"/>
          </p:nvPr>
        </p:nvSpPr>
        <p:spPr/>
        <p:txBody>
          <a:bodyPr/>
          <a:lstStyle/>
          <a:p>
            <a:r>
              <a:rPr lang="en-US" b="1" dirty="0"/>
              <a:t>Purpose:</a:t>
            </a:r>
          </a:p>
          <a:p>
            <a:r>
              <a:rPr lang="en-US" b="0" dirty="0">
                <a:solidFill>
                  <a:srgbClr val="444444"/>
                </a:solidFill>
              </a:rPr>
              <a:t>To show the different categories of errors that can occur in thinking</a:t>
            </a:r>
          </a:p>
          <a:p>
            <a:r>
              <a:rPr lang="en-US" b="1" dirty="0">
                <a:latin typeface="Arial"/>
                <a:cs typeface="Arial"/>
              </a:rPr>
              <a:t>Notes:</a:t>
            </a:r>
          </a:p>
          <a:p>
            <a:r>
              <a:rPr lang="en-US" b="0" dirty="0">
                <a:latin typeface="Arial"/>
                <a:cs typeface="Arial"/>
              </a:rPr>
              <a:t>Reveal the answers by ‘clicking’ to revel the animations.</a:t>
            </a:r>
          </a:p>
          <a:p>
            <a:r>
              <a:rPr lang="en-US" b="0" dirty="0">
                <a:latin typeface="Arial"/>
                <a:cs typeface="Arial"/>
              </a:rPr>
              <a:t>Further answers on next slide.</a:t>
            </a:r>
          </a:p>
        </p:txBody>
      </p:sp>
      <p:sp>
        <p:nvSpPr>
          <p:cNvPr id="4" name="Slide Number Placeholder 3">
            <a:extLst>
              <a:ext uri="{FF2B5EF4-FFF2-40B4-BE49-F238E27FC236}">
                <a16:creationId xmlns:a16="http://schemas.microsoft.com/office/drawing/2014/main" id="{60308F74-81AB-6B12-EBBC-8D1EBBC27E5E}"/>
              </a:ext>
            </a:extLst>
          </p:cNvPr>
          <p:cNvSpPr>
            <a:spLocks noGrp="1"/>
          </p:cNvSpPr>
          <p:nvPr>
            <p:ph type="sldNum" sz="quarter" idx="5"/>
          </p:nvPr>
        </p:nvSpPr>
        <p:spPr/>
        <p:txBody>
          <a:bodyPr/>
          <a:lstStyle/>
          <a:p>
            <a:fld id="{B07158C4-A119-4B78-9DE8-A50001BC31DC}" type="slidenum">
              <a:rPr lang="en-AU" smtClean="0"/>
              <a:pPr/>
              <a:t>129</a:t>
            </a:fld>
            <a:endParaRPr lang="en-AU"/>
          </a:p>
        </p:txBody>
      </p:sp>
    </p:spTree>
    <p:extLst>
      <p:ext uri="{BB962C8B-B14F-4D97-AF65-F5344CB8AC3E}">
        <p14:creationId xmlns:p14="http://schemas.microsoft.com/office/powerpoint/2010/main" val="34318570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1AA3B0-3E5B-032C-CA94-41B328B098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96FD65-FA29-D625-5CAD-8765950FED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95D405-B240-1576-4D08-07623FA8511C}"/>
              </a:ext>
            </a:extLst>
          </p:cNvPr>
          <p:cNvSpPr>
            <a:spLocks noGrp="1"/>
          </p:cNvSpPr>
          <p:nvPr>
            <p:ph type="body" idx="1"/>
          </p:nvPr>
        </p:nvSpPr>
        <p:spPr/>
        <p:txBody>
          <a:bodyPr/>
          <a:lstStyle/>
          <a:p>
            <a:r>
              <a:rPr lang="en-US" b="1" dirty="0">
                <a:latin typeface="Arial"/>
                <a:cs typeface="Arial"/>
              </a:rPr>
              <a:t>Purpose: </a:t>
            </a:r>
          </a:p>
          <a:p>
            <a:r>
              <a:rPr lang="en-US" dirty="0">
                <a:latin typeface="Arial"/>
                <a:cs typeface="Arial"/>
              </a:rPr>
              <a:t>Identify and reflect on ways of thinking</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b="1" i="0" kern="1200" dirty="0">
                <a:solidFill>
                  <a:schemeClr val="tx1"/>
                </a:solidFill>
                <a:effectLst/>
                <a:latin typeface="Arial"/>
                <a:cs typeface="Arial"/>
              </a:rPr>
              <a:t>Note: </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b="0" i="0" kern="1200" dirty="0">
                <a:solidFill>
                  <a:schemeClr val="tx1"/>
                </a:solidFill>
                <a:effectLst/>
                <a:latin typeface="Arial"/>
                <a:cs typeface="Arial"/>
              </a:rPr>
              <a:t>Teacher reads the riddle to the class. Appendix 3 can be printed and given as a handout to the students.</a:t>
            </a:r>
          </a:p>
          <a:p>
            <a:pPr>
              <a:lnSpc>
                <a:spcPct val="150000"/>
              </a:lnSpc>
            </a:pPr>
            <a:r>
              <a:rPr lang="en-US" dirty="0">
                <a:latin typeface="Arial"/>
                <a:cs typeface="Arial"/>
              </a:rPr>
              <a:t>Please note, this slide contains animations. Please click the right-hand arrow when you read 'click' in the speaker notes. </a:t>
            </a:r>
            <a:endParaRPr lang="en-AU" sz="1600" b="0" i="0" kern="1200" dirty="0">
              <a:solidFill>
                <a:schemeClr val="tx1"/>
              </a:solidFill>
              <a:effectLst/>
              <a:latin typeface="Arial"/>
              <a:cs typeface="Arial"/>
            </a:endParaRPr>
          </a:p>
          <a:p>
            <a:r>
              <a:rPr lang="en-US" b="1" dirty="0">
                <a:latin typeface="Arial"/>
                <a:cs typeface="Arial"/>
              </a:rPr>
              <a:t>Speaker: </a:t>
            </a:r>
          </a:p>
          <a:p>
            <a:r>
              <a:rPr lang="en-AU" sz="1600" kern="1200" dirty="0">
                <a:solidFill>
                  <a:schemeClr val="tx1"/>
                </a:solidFill>
                <a:effectLst/>
                <a:latin typeface="Arial" panose="020B0604020202020204" pitchFamily="34" charset="0"/>
                <a:ea typeface="+mn-ea"/>
                <a:cs typeface="Arial" panose="020B0604020202020204" pitchFamily="34" charset="0"/>
              </a:rPr>
              <a:t>Ameira has been working with a lab assistant, a janitor and an elderly professor in a remote mountain lab where they have been working on a super-secret mission to create an unstoppable army of mutant zombies. (Click)</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kern="1200" dirty="0">
                <a:solidFill>
                  <a:schemeClr val="tx1"/>
                </a:solidFill>
                <a:effectLst/>
                <a:latin typeface="Arial" panose="020B0604020202020204" pitchFamily="34" charset="0"/>
                <a:ea typeface="+mn-ea"/>
                <a:cs typeface="Arial" panose="020B0604020202020204" pitchFamily="34" charset="0"/>
              </a:rPr>
              <a:t>In a moment of madness, Ameira pulls a lever which releases the army of zombies who want blood. (Click)</a:t>
            </a:r>
          </a:p>
          <a:p>
            <a:r>
              <a:rPr lang="en-AU" sz="1600" kern="1200" dirty="0">
                <a:solidFill>
                  <a:schemeClr val="tx1"/>
                </a:solidFill>
                <a:effectLst/>
                <a:latin typeface="Arial" panose="020B0604020202020204" pitchFamily="34" charset="0"/>
                <a:ea typeface="+mn-ea"/>
                <a:cs typeface="Arial" panose="020B0604020202020204" pitchFamily="34" charset="0"/>
              </a:rPr>
              <a:t>The only way for the team to escape is across a rickety old rope bridge. (Click)</a:t>
            </a:r>
          </a:p>
          <a:p>
            <a:r>
              <a:rPr lang="en-AU" sz="1600" kern="1200" dirty="0">
                <a:solidFill>
                  <a:schemeClr val="tx1"/>
                </a:solidFill>
                <a:effectLst/>
                <a:latin typeface="Arial" panose="020B0604020202020204" pitchFamily="34" charset="0"/>
                <a:ea typeface="+mn-ea"/>
                <a:cs typeface="Arial" panose="020B0604020202020204" pitchFamily="34" charset="0"/>
              </a:rPr>
              <a:t>Once the team is safely across, the rope bridge can be cut, and the team will be safe from the mutants.  </a:t>
            </a:r>
          </a:p>
          <a:p>
            <a:endParaRPr lang="en-US" dirty="0">
              <a:latin typeface="Arial"/>
              <a:cs typeface="Arial"/>
            </a:endParaRPr>
          </a:p>
          <a:p>
            <a:endParaRPr lang="en-US" dirty="0">
              <a:latin typeface="Arial"/>
              <a:ea typeface="Calibri"/>
              <a:cs typeface="Arial"/>
            </a:endParaRPr>
          </a:p>
          <a:p>
            <a:endParaRPr lang="en-US" dirty="0">
              <a:latin typeface="Arial"/>
              <a:ea typeface="Calibri"/>
              <a:cs typeface="Arial"/>
            </a:endParaRPr>
          </a:p>
          <a:p>
            <a:endParaRPr lang="en-US" dirty="0">
              <a:latin typeface="Calibri"/>
              <a:ea typeface="Calibri"/>
              <a:cs typeface="Calibri"/>
            </a:endParaRPr>
          </a:p>
        </p:txBody>
      </p:sp>
      <p:sp>
        <p:nvSpPr>
          <p:cNvPr id="4" name="Slide Number Placeholder 3">
            <a:extLst>
              <a:ext uri="{FF2B5EF4-FFF2-40B4-BE49-F238E27FC236}">
                <a16:creationId xmlns:a16="http://schemas.microsoft.com/office/drawing/2014/main" id="{335E2DF4-A681-14AF-0EC5-74302A049BE3}"/>
              </a:ext>
            </a:extLst>
          </p:cNvPr>
          <p:cNvSpPr>
            <a:spLocks noGrp="1"/>
          </p:cNvSpPr>
          <p:nvPr>
            <p:ph type="sldNum" sz="quarter" idx="5"/>
          </p:nvPr>
        </p:nvSpPr>
        <p:spPr/>
        <p:txBody>
          <a:bodyPr/>
          <a:lstStyle/>
          <a:p>
            <a:fld id="{B07158C4-A119-4B78-9DE8-A50001BC31DC}" type="slidenum">
              <a:rPr lang="en-AU" smtClean="0"/>
              <a:pPr/>
              <a:t>13</a:t>
            </a:fld>
            <a:endParaRPr lang="en-AU"/>
          </a:p>
        </p:txBody>
      </p:sp>
    </p:spTree>
    <p:extLst>
      <p:ext uri="{BB962C8B-B14F-4D97-AF65-F5344CB8AC3E}">
        <p14:creationId xmlns:p14="http://schemas.microsoft.com/office/powerpoint/2010/main" val="1482715651"/>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7145FA-2182-A4C1-79A6-9D84C911AF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E9509A-E272-F869-7F82-7A318F4DFD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7AD0AD-7587-AC43-8CC1-2A8E6A0165C3}"/>
              </a:ext>
            </a:extLst>
          </p:cNvPr>
          <p:cNvSpPr>
            <a:spLocks noGrp="1"/>
          </p:cNvSpPr>
          <p:nvPr>
            <p:ph type="body" idx="1"/>
          </p:nvPr>
        </p:nvSpPr>
        <p:spPr/>
        <p:txBody>
          <a:bodyPr/>
          <a:lstStyle/>
          <a:p>
            <a:r>
              <a:rPr lang="en-US" b="1" dirty="0"/>
              <a:t>Purpose:</a:t>
            </a:r>
          </a:p>
          <a:p>
            <a:r>
              <a:rPr lang="en-US" b="0" dirty="0">
                <a:solidFill>
                  <a:srgbClr val="444444"/>
                </a:solidFill>
              </a:rPr>
              <a:t>To show the different categories of errors that can occur in thinking</a:t>
            </a:r>
          </a:p>
          <a:p>
            <a:r>
              <a:rPr lang="en-US" b="1" dirty="0">
                <a:latin typeface="Arial"/>
                <a:cs typeface="Arial"/>
              </a:rPr>
              <a:t>Notes:</a:t>
            </a:r>
          </a:p>
          <a:p>
            <a:r>
              <a:rPr lang="en-US" b="0" dirty="0">
                <a:latin typeface="Arial"/>
                <a:cs typeface="Arial"/>
              </a:rPr>
              <a:t>Reveal the answers by ‘clicking’ to revel the animations.</a:t>
            </a:r>
          </a:p>
        </p:txBody>
      </p:sp>
      <p:sp>
        <p:nvSpPr>
          <p:cNvPr id="4" name="Slide Number Placeholder 3">
            <a:extLst>
              <a:ext uri="{FF2B5EF4-FFF2-40B4-BE49-F238E27FC236}">
                <a16:creationId xmlns:a16="http://schemas.microsoft.com/office/drawing/2014/main" id="{77267568-0CCD-E8F5-01CA-935748A00ED4}"/>
              </a:ext>
            </a:extLst>
          </p:cNvPr>
          <p:cNvSpPr>
            <a:spLocks noGrp="1"/>
          </p:cNvSpPr>
          <p:nvPr>
            <p:ph type="sldNum" sz="quarter" idx="5"/>
          </p:nvPr>
        </p:nvSpPr>
        <p:spPr/>
        <p:txBody>
          <a:bodyPr/>
          <a:lstStyle/>
          <a:p>
            <a:fld id="{B07158C4-A119-4B78-9DE8-A50001BC31DC}" type="slidenum">
              <a:rPr lang="en-AU" smtClean="0"/>
              <a:pPr/>
              <a:t>130</a:t>
            </a:fld>
            <a:endParaRPr lang="en-AU"/>
          </a:p>
        </p:txBody>
      </p:sp>
    </p:spTree>
    <p:extLst>
      <p:ext uri="{BB962C8B-B14F-4D97-AF65-F5344CB8AC3E}">
        <p14:creationId xmlns:p14="http://schemas.microsoft.com/office/powerpoint/2010/main" val="121279707"/>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B68A2A-8943-817D-E484-FCB78B77EF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AE7BDB-B880-CF8D-7619-7DCF8E8637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7EBBB4-2EFD-B545-9206-F0EC9A2D8BDD}"/>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8C1CB243-20BF-5740-5FB6-278EDF6D042E}"/>
              </a:ext>
            </a:extLst>
          </p:cNvPr>
          <p:cNvSpPr>
            <a:spLocks noGrp="1"/>
          </p:cNvSpPr>
          <p:nvPr>
            <p:ph type="sldNum" sz="quarter" idx="5"/>
          </p:nvPr>
        </p:nvSpPr>
        <p:spPr/>
        <p:txBody>
          <a:bodyPr/>
          <a:lstStyle/>
          <a:p>
            <a:fld id="{B07158C4-A119-4B78-9DE8-A50001BC31DC}" type="slidenum">
              <a:rPr lang="en-AU" smtClean="0"/>
              <a:pPr/>
              <a:t>131</a:t>
            </a:fld>
            <a:endParaRPr lang="en-AU"/>
          </a:p>
        </p:txBody>
      </p:sp>
    </p:spTree>
    <p:extLst>
      <p:ext uri="{BB962C8B-B14F-4D97-AF65-F5344CB8AC3E}">
        <p14:creationId xmlns:p14="http://schemas.microsoft.com/office/powerpoint/2010/main" val="4277447603"/>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11647C-054D-D59B-8750-4C11435789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AC1722-4649-2A99-0B35-864BB86914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BF2A90-5626-00F1-35F0-11E613B064B9}"/>
              </a:ext>
            </a:extLst>
          </p:cNvPr>
          <p:cNvSpPr>
            <a:spLocks noGrp="1"/>
          </p:cNvSpPr>
          <p:nvPr>
            <p:ph type="body" idx="1"/>
          </p:nvPr>
        </p:nvSpPr>
        <p:spPr/>
        <p:txBody>
          <a:bodyPr/>
          <a:lstStyle/>
          <a:p>
            <a:r>
              <a:rPr lang="en-US" b="1" dirty="0"/>
              <a:t>Purpose:</a:t>
            </a:r>
          </a:p>
          <a:p>
            <a:r>
              <a:rPr lang="en-US" b="0" dirty="0">
                <a:solidFill>
                  <a:srgbClr val="444444"/>
                </a:solidFill>
              </a:rPr>
              <a:t>To reactivate prior learning of barriers to thinking </a:t>
            </a:r>
          </a:p>
          <a:p>
            <a:r>
              <a:rPr lang="en-US" b="1" dirty="0">
                <a:latin typeface="Arial"/>
                <a:cs typeface="Arial"/>
              </a:rPr>
              <a:t>Speaker:</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b="0" dirty="0">
                <a:latin typeface="Arial"/>
                <a:cs typeface="Arial"/>
              </a:rPr>
              <a:t>You are going to remember some of the different barriers to thinking that we learnt about last lesson. In your books, write the 4 barriers. You have 3 minutes to write a basic definition and an example for each of the terms.</a:t>
            </a:r>
            <a:endParaRPr lang="en-US" b="0" dirty="0">
              <a:latin typeface="Arial"/>
              <a:cs typeface="Arial"/>
            </a:endParaRPr>
          </a:p>
          <a:p>
            <a:r>
              <a:rPr lang="en-US" b="1" dirty="0">
                <a:latin typeface="Arial"/>
                <a:cs typeface="Arial"/>
              </a:rPr>
              <a:t>Notes:</a:t>
            </a:r>
          </a:p>
          <a:p>
            <a:r>
              <a:rPr lang="en-US" b="0" dirty="0">
                <a:latin typeface="Arial"/>
                <a:cs typeface="Arial"/>
              </a:rPr>
              <a:t>Cold call on students to get responses and clarify any inaccuracies. </a:t>
            </a:r>
          </a:p>
          <a:p>
            <a:endParaRPr lang="en-US" dirty="0">
              <a:latin typeface="Calibri"/>
              <a:ea typeface="Calibri"/>
              <a:cs typeface="Calibri"/>
            </a:endParaRPr>
          </a:p>
        </p:txBody>
      </p:sp>
      <p:sp>
        <p:nvSpPr>
          <p:cNvPr id="4" name="Slide Number Placeholder 3">
            <a:extLst>
              <a:ext uri="{FF2B5EF4-FFF2-40B4-BE49-F238E27FC236}">
                <a16:creationId xmlns:a16="http://schemas.microsoft.com/office/drawing/2014/main" id="{F38A1AE4-DA30-49CD-ED9B-A95007490E88}"/>
              </a:ext>
            </a:extLst>
          </p:cNvPr>
          <p:cNvSpPr>
            <a:spLocks noGrp="1"/>
          </p:cNvSpPr>
          <p:nvPr>
            <p:ph type="sldNum" sz="quarter" idx="5"/>
          </p:nvPr>
        </p:nvSpPr>
        <p:spPr/>
        <p:txBody>
          <a:bodyPr/>
          <a:lstStyle/>
          <a:p>
            <a:fld id="{B07158C4-A119-4B78-9DE8-A50001BC31DC}" type="slidenum">
              <a:rPr lang="en-AU" smtClean="0"/>
              <a:pPr/>
              <a:t>132</a:t>
            </a:fld>
            <a:endParaRPr lang="en-AU"/>
          </a:p>
        </p:txBody>
      </p:sp>
    </p:spTree>
    <p:extLst>
      <p:ext uri="{BB962C8B-B14F-4D97-AF65-F5344CB8AC3E}">
        <p14:creationId xmlns:p14="http://schemas.microsoft.com/office/powerpoint/2010/main" val="3030315005"/>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EAC7F8-98F8-48D7-9218-5AEA53BE99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14955A-A713-5B74-35EC-9EF26CB259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16833C-9727-F965-10B5-C9179676B46A}"/>
              </a:ext>
            </a:extLst>
          </p:cNvPr>
          <p:cNvSpPr>
            <a:spLocks noGrp="1"/>
          </p:cNvSpPr>
          <p:nvPr>
            <p:ph type="body" idx="1"/>
          </p:nvPr>
        </p:nvSpPr>
        <p:spPr/>
        <p:txBody>
          <a:bodyPr/>
          <a:lstStyle/>
          <a:p>
            <a:r>
              <a:rPr lang="en-AU" b="1" dirty="0"/>
              <a:t>Notes for teachers:</a:t>
            </a:r>
            <a:endParaRPr lang="en-AU" dirty="0">
              <a:solidFill>
                <a:srgbClr val="444444"/>
              </a:solidFill>
            </a:endParaRPr>
          </a:p>
          <a:p>
            <a:pPr marL="171450" indent="-171450">
              <a:buFont typeface="Arial"/>
              <a:buChar char="•"/>
            </a:pPr>
            <a:r>
              <a:rPr lang="en-AU" dirty="0">
                <a:latin typeface="Arial"/>
                <a:cs typeface="Arial"/>
              </a:rPr>
              <a:t>Adapt the learning intention as required and add matching success criteria.</a:t>
            </a:r>
          </a:p>
          <a:p>
            <a:pPr marL="171450" indent="-171450">
              <a:buFont typeface="Arial"/>
              <a:buChar char="•"/>
            </a:pPr>
            <a:r>
              <a:rPr lang="en-AU" sz="1600" kern="100" dirty="0">
                <a:effectLst/>
                <a:latin typeface="Aptos" panose="020B0004020202020204" pitchFamily="34" charset="0"/>
                <a:ea typeface="Aptos" panose="020B0004020202020204" pitchFamily="34" charset="0"/>
                <a:cs typeface="Times New Roman" panose="02020603050405020304" pitchFamily="18" charset="0"/>
              </a:rPr>
              <a:t>For more information see </a:t>
            </a:r>
            <a:r>
              <a:rPr lang="en-AU" sz="1600" kern="100" dirty="0">
                <a:effectLst/>
                <a:latin typeface="Tahoma" panose="020B0604030504040204" pitchFamily="34" charset="0"/>
                <a:ea typeface="Aptos" panose="020B0004020202020204" pitchFamily="34" charset="0"/>
                <a:cs typeface="Times New Roman" panose="02020603050405020304" pitchFamily="18" charset="0"/>
              </a:rPr>
              <a:t>⁠</a:t>
            </a:r>
            <a:r>
              <a:rPr lang="en-AU" sz="1600" kern="100" dirty="0">
                <a:effectLst/>
                <a:latin typeface="Aptos" panose="020B0004020202020204" pitchFamily="34" charset="0"/>
                <a:ea typeface="Aptos" panose="020B0004020202020204" pitchFamily="34" charset="0"/>
                <a:cs typeface="Times New Roman" panose="02020603050405020304" pitchFamily="18" charset="0"/>
              </a:rPr>
              <a:t>NSW Department of Education Explicit teaching strategies.</a:t>
            </a:r>
          </a:p>
          <a:p>
            <a:pPr marL="171450" indent="-171450">
              <a:buFont typeface="Arial"/>
              <a:buChar char="•"/>
            </a:pPr>
            <a:r>
              <a:rPr lang="en-AU" sz="1600" u="none" kern="100" dirty="0">
                <a:solidFill>
                  <a:srgbClr val="467886"/>
                </a:solidFill>
                <a:effectLst/>
                <a:latin typeface="Aptos" panose="020B0004020202020204" pitchFamily="34" charset="0"/>
                <a:cs typeface="Times New Roman" panose="02020603050405020304" pitchFamily="18" charset="0"/>
              </a:rPr>
              <a:t>Learning intentions and success criteria (</a:t>
            </a:r>
            <a:r>
              <a:rPr lang="en-AU" dirty="0">
                <a:latin typeface="Arial" panose="020B0604020202020204" pitchFamily="34" charset="0"/>
                <a:cs typeface="Arial" panose="020B0604020202020204" pitchFamily="34" charset="0"/>
              </a:rPr>
              <a:t>LISC) are not necessarily presented at the beginning of the lesson. Teacher needs to consider most effectual time to introduce.</a:t>
            </a:r>
          </a:p>
          <a:p>
            <a:pPr marL="171450" indent="-171450">
              <a:buFont typeface="Arial"/>
              <a:buChar char="•"/>
            </a:pPr>
            <a:r>
              <a:rPr lang="en-AU" dirty="0">
                <a:latin typeface="Arial" panose="020B0604020202020204" pitchFamily="34" charset="0"/>
                <a:cs typeface="Arial" panose="020B0604020202020204" pitchFamily="34" charset="0"/>
              </a:rPr>
              <a:t>LISC should be revisited during the lesson to support students' evaluation of their learning.</a:t>
            </a:r>
          </a:p>
          <a:p>
            <a:endParaRPr lang="en-AU" b="1" dirty="0">
              <a:cs typeface="Calibri"/>
            </a:endParaRPr>
          </a:p>
        </p:txBody>
      </p:sp>
      <p:sp>
        <p:nvSpPr>
          <p:cNvPr id="4" name="Slide Number Placeholder 3">
            <a:extLst>
              <a:ext uri="{FF2B5EF4-FFF2-40B4-BE49-F238E27FC236}">
                <a16:creationId xmlns:a16="http://schemas.microsoft.com/office/drawing/2014/main" id="{8D085B4D-B311-99D8-DFD2-2A4A0E8FAE26}"/>
              </a:ext>
            </a:extLst>
          </p:cNvPr>
          <p:cNvSpPr>
            <a:spLocks noGrp="1"/>
          </p:cNvSpPr>
          <p:nvPr>
            <p:ph type="sldNum" sz="quarter" idx="5"/>
          </p:nvPr>
        </p:nvSpPr>
        <p:spPr/>
        <p:txBody>
          <a:bodyPr/>
          <a:lstStyle/>
          <a:p>
            <a:fld id="{D09C5488-DD16-4714-9519-7BE21BA11D4E}" type="slidenum">
              <a:rPr lang="en-AU" smtClean="0"/>
              <a:t>133</a:t>
            </a:fld>
            <a:endParaRPr lang="en-AU"/>
          </a:p>
        </p:txBody>
      </p:sp>
    </p:spTree>
    <p:extLst>
      <p:ext uri="{BB962C8B-B14F-4D97-AF65-F5344CB8AC3E}">
        <p14:creationId xmlns:p14="http://schemas.microsoft.com/office/powerpoint/2010/main" val="467977830"/>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925D63-CED2-6BD2-9A86-574A547807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65EAFF-194B-D6B8-01C1-EADFBD0A98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B53E8C-F235-51C7-982A-BCD909651148}"/>
              </a:ext>
            </a:extLst>
          </p:cNvPr>
          <p:cNvSpPr>
            <a:spLocks noGrp="1"/>
          </p:cNvSpPr>
          <p:nvPr>
            <p:ph type="body" idx="1"/>
          </p:nvPr>
        </p:nvSpPr>
        <p:spPr/>
        <p:txBody>
          <a:bodyPr/>
          <a:lstStyle/>
          <a:p>
            <a:r>
              <a:rPr lang="en-US" b="1" dirty="0"/>
              <a:t>Purpose:</a:t>
            </a:r>
          </a:p>
          <a:p>
            <a:r>
              <a:rPr lang="en-US" b="0" dirty="0">
                <a:solidFill>
                  <a:srgbClr val="444444"/>
                </a:solidFill>
              </a:rPr>
              <a:t>To model how to critically evaluate arguments to address barriers that exist in our thinking. </a:t>
            </a:r>
          </a:p>
          <a:p>
            <a:r>
              <a:rPr lang="en-US" b="1" dirty="0">
                <a:latin typeface="Arial"/>
                <a:cs typeface="Arial"/>
              </a:rPr>
              <a:t>Speaker:</a:t>
            </a:r>
          </a:p>
          <a:p>
            <a:pPr marL="0" marR="0" lvl="0" indent="0" algn="l" defTabSz="1219170" rtl="0" eaLnBrk="1" fontAlgn="auto" latinLnBrk="0" hangingPunct="1">
              <a:lnSpc>
                <a:spcPct val="100000"/>
              </a:lnSpc>
              <a:spcBef>
                <a:spcPts val="0"/>
              </a:spcBef>
              <a:spcAft>
                <a:spcPts val="0"/>
              </a:spcAft>
              <a:buClrTx/>
              <a:buSzTx/>
              <a:buFontTx/>
              <a:buNone/>
              <a:tabLst/>
              <a:defRPr/>
            </a:pPr>
            <a:r>
              <a:rPr lang="en-US" b="0" dirty="0">
                <a:latin typeface="Arial"/>
                <a:cs typeface="Arial"/>
              </a:rPr>
              <a:t>Today we are going to be looking at how errors in thinking can undermine the strength of our arguments. For this, I have created an argument using the Toulmin argumentation model. The claim is that </a:t>
            </a:r>
            <a:r>
              <a:rPr lang="en-AU" sz="1600" b="0" kern="1200" dirty="0">
                <a:solidFill>
                  <a:schemeClr val="tx1"/>
                </a:solidFill>
                <a:effectLst/>
                <a:latin typeface="Arial" panose="020B0604020202020204" pitchFamily="34" charset="0"/>
                <a:ea typeface="+mn-ea"/>
                <a:cs typeface="Arial" panose="020B0604020202020204" pitchFamily="34" charset="0"/>
              </a:rPr>
              <a:t>c</a:t>
            </a:r>
            <a:r>
              <a:rPr lang="en-AU" sz="1600" kern="1200" dirty="0">
                <a:solidFill>
                  <a:schemeClr val="tx1"/>
                </a:solidFill>
                <a:effectLst/>
                <a:latin typeface="Arial" panose="020B0604020202020204" pitchFamily="34" charset="0"/>
                <a:ea typeface="+mn-ea"/>
                <a:cs typeface="Arial" panose="020B0604020202020204" pitchFamily="34" charset="0"/>
              </a:rPr>
              <a:t>at memes are the best memes. </a:t>
            </a:r>
            <a:r>
              <a:rPr lang="en-AU" sz="1600" b="0" kern="1200" dirty="0">
                <a:solidFill>
                  <a:schemeClr val="tx1"/>
                </a:solidFill>
                <a:effectLst/>
                <a:latin typeface="Arial" panose="020B0604020202020204" pitchFamily="34" charset="0"/>
                <a:ea typeface="+mn-ea"/>
                <a:cs typeface="Arial" panose="020B0604020202020204" pitchFamily="34" charset="0"/>
              </a:rPr>
              <a:t>The grounds or evidence is that a</a:t>
            </a:r>
            <a:r>
              <a:rPr lang="en-AU" sz="1600" kern="1200" dirty="0">
                <a:solidFill>
                  <a:schemeClr val="tx1"/>
                </a:solidFill>
                <a:effectLst/>
                <a:latin typeface="Arial" panose="020B0604020202020204" pitchFamily="34" charset="0"/>
                <a:ea typeface="+mn-ea"/>
                <a:cs typeface="Arial" panose="020B0604020202020204" pitchFamily="34" charset="0"/>
              </a:rPr>
              <a:t> study from </a:t>
            </a:r>
            <a:r>
              <a:rPr lang="en-AU" sz="1600" i="1" kern="1200" dirty="0">
                <a:solidFill>
                  <a:schemeClr val="tx1"/>
                </a:solidFill>
                <a:effectLst/>
                <a:latin typeface="Arial" panose="020B0604020202020204" pitchFamily="34" charset="0"/>
                <a:ea typeface="+mn-ea"/>
                <a:cs typeface="Arial" panose="020B0604020202020204" pitchFamily="34" charset="0"/>
              </a:rPr>
              <a:t>Made Up Statistics</a:t>
            </a:r>
            <a:r>
              <a:rPr lang="en-AU" sz="1600" kern="1200" dirty="0">
                <a:solidFill>
                  <a:schemeClr val="tx1"/>
                </a:solidFill>
                <a:effectLst/>
                <a:latin typeface="Arial" panose="020B0604020202020204" pitchFamily="34" charset="0"/>
                <a:ea typeface="+mn-ea"/>
                <a:cs typeface="Arial" panose="020B0604020202020204" pitchFamily="34" charset="0"/>
              </a:rPr>
              <a:t> in 2025 showed that 76% of people feel happier after seeing cat memes. </a:t>
            </a:r>
            <a:r>
              <a:rPr lang="en-AU" sz="1600" b="0" kern="1200" dirty="0">
                <a:solidFill>
                  <a:schemeClr val="tx1"/>
                </a:solidFill>
                <a:effectLst/>
                <a:latin typeface="Arial" panose="020B0604020202020204" pitchFamily="34" charset="0"/>
                <a:ea typeface="+mn-ea"/>
                <a:cs typeface="Arial" panose="020B0604020202020204" pitchFamily="34" charset="0"/>
              </a:rPr>
              <a:t>Just a note -  this statistic is made up; however, when you create your arguments, you must use reliable and real evidence. The warrant is that i</a:t>
            </a:r>
            <a:r>
              <a:rPr lang="en-AU" sz="1600" kern="1200" dirty="0">
                <a:solidFill>
                  <a:schemeClr val="tx1"/>
                </a:solidFill>
                <a:effectLst/>
                <a:latin typeface="Arial" panose="020B0604020202020204" pitchFamily="34" charset="0"/>
                <a:ea typeface="+mn-ea"/>
                <a:cs typeface="Arial" panose="020B0604020202020204" pitchFamily="34" charset="0"/>
              </a:rPr>
              <a:t>f a meme makes more people happy it is good </a:t>
            </a:r>
            <a:r>
              <a:rPr lang="en-AU" sz="1600" b="0" kern="1200" dirty="0">
                <a:solidFill>
                  <a:schemeClr val="tx1"/>
                </a:solidFill>
                <a:effectLst/>
                <a:latin typeface="Arial" panose="020B0604020202020204" pitchFamily="34" charset="0"/>
                <a:ea typeface="+mn-ea"/>
                <a:cs typeface="Arial" panose="020B0604020202020204" pitchFamily="34" charset="0"/>
              </a:rPr>
              <a:t>which leads to the backing which is that a</a:t>
            </a:r>
            <a:r>
              <a:rPr lang="en-AU" sz="1600" kern="1200" dirty="0">
                <a:solidFill>
                  <a:schemeClr val="tx1"/>
                </a:solidFill>
                <a:effectLst/>
                <a:latin typeface="Arial" panose="020B0604020202020204" pitchFamily="34" charset="0"/>
                <a:ea typeface="+mn-ea"/>
                <a:cs typeface="Arial" panose="020B0604020202020204" pitchFamily="34" charset="0"/>
              </a:rPr>
              <a:t>nother pretend research group found 9 out of 10 cat memes made people laugh and feel less stressed. </a:t>
            </a:r>
            <a:r>
              <a:rPr lang="en-AU" sz="1600" b="0" kern="1200" dirty="0">
                <a:solidFill>
                  <a:schemeClr val="tx1"/>
                </a:solidFill>
                <a:effectLst/>
                <a:latin typeface="Arial" panose="020B0604020202020204" pitchFamily="34" charset="0"/>
                <a:ea typeface="+mn-ea"/>
                <a:cs typeface="Arial" panose="020B0604020202020204" pitchFamily="34" charset="0"/>
              </a:rPr>
              <a:t>Again, this is a made-up statistic. When then introduce the rebuttal that s</a:t>
            </a:r>
            <a:r>
              <a:rPr lang="en-AU" sz="1600" kern="1200" dirty="0">
                <a:solidFill>
                  <a:schemeClr val="tx1"/>
                </a:solidFill>
                <a:effectLst/>
                <a:latin typeface="Arial" panose="020B0604020202020204" pitchFamily="34" charset="0"/>
                <a:ea typeface="+mn-ea"/>
                <a:cs typeface="Arial" panose="020B0604020202020204" pitchFamily="34" charset="0"/>
              </a:rPr>
              <a:t>ome people think dog memes are good, </a:t>
            </a:r>
            <a:r>
              <a:rPr lang="en-AU" sz="1600" b="0" kern="1200" dirty="0">
                <a:solidFill>
                  <a:schemeClr val="tx1"/>
                </a:solidFill>
                <a:effectLst/>
                <a:latin typeface="Arial" panose="020B0604020202020204" pitchFamily="34" charset="0"/>
                <a:ea typeface="+mn-ea"/>
                <a:cs typeface="Arial" panose="020B0604020202020204" pitchFamily="34" charset="0"/>
              </a:rPr>
              <a:t>leading to the qualifier that d</a:t>
            </a:r>
            <a:r>
              <a:rPr lang="en-AU" sz="1600" kern="1200" dirty="0">
                <a:solidFill>
                  <a:schemeClr val="tx1"/>
                </a:solidFill>
                <a:effectLst/>
                <a:latin typeface="Arial" panose="020B0604020202020204" pitchFamily="34" charset="0"/>
                <a:ea typeface="+mn-ea"/>
                <a:cs typeface="Arial" panose="020B0604020202020204" pitchFamily="34" charset="0"/>
              </a:rPr>
              <a:t>ogs are scary so these memes can frighten people. </a:t>
            </a:r>
            <a:r>
              <a:rPr lang="en-AU" sz="1600" b="0" kern="1200" dirty="0">
                <a:solidFill>
                  <a:schemeClr val="tx1"/>
                </a:solidFill>
                <a:effectLst/>
                <a:latin typeface="Arial" panose="020B0604020202020204" pitchFamily="34" charset="0"/>
                <a:ea typeface="+mn-ea"/>
                <a:cs typeface="Arial" panose="020B0604020202020204" pitchFamily="34" charset="0"/>
              </a:rPr>
              <a:t>So finally, the overall argument is that w</a:t>
            </a:r>
            <a:r>
              <a:rPr lang="en-AU" dirty="0"/>
              <a:t>hilst there are a</a:t>
            </a:r>
            <a:r>
              <a:rPr lang="en-AU" b="1" dirty="0"/>
              <a:t> </a:t>
            </a:r>
            <a:r>
              <a:rPr lang="en-AU" dirty="0"/>
              <a:t>lot of memes that people enjoy, cat memes are the best as they increase people’s happiness and are excellent at making people less stressed.</a:t>
            </a:r>
          </a:p>
          <a:p>
            <a:pPr lvl="0"/>
            <a:r>
              <a:rPr lang="en-AU" sz="1600" b="0" kern="1200" dirty="0">
                <a:solidFill>
                  <a:schemeClr val="tx1"/>
                </a:solidFill>
                <a:effectLst/>
                <a:latin typeface="Arial" panose="020B0604020202020204" pitchFamily="34" charset="0"/>
                <a:ea typeface="+mn-ea"/>
                <a:cs typeface="Arial" panose="020B0604020202020204" pitchFamily="34" charset="0"/>
              </a:rPr>
              <a:t>Now I am going to look at this argument with a critical eye and think about how barriers in my thinking have impacted the strength of my argument. </a:t>
            </a:r>
          </a:p>
          <a:p>
            <a:pPr lvl="0"/>
            <a:r>
              <a:rPr lang="en-AU" sz="1600" b="0" kern="1200" dirty="0">
                <a:solidFill>
                  <a:schemeClr val="tx1"/>
                </a:solidFill>
                <a:effectLst/>
                <a:latin typeface="Arial" panose="020B0604020202020204" pitchFamily="34" charset="0"/>
                <a:ea typeface="+mn-ea"/>
                <a:cs typeface="Arial" panose="020B0604020202020204" pitchFamily="34" charset="0"/>
              </a:rPr>
              <a:t>First I will look at the claim that c</a:t>
            </a:r>
            <a:r>
              <a:rPr lang="en-AU" sz="1600" kern="1200" dirty="0">
                <a:solidFill>
                  <a:schemeClr val="tx1"/>
                </a:solidFill>
                <a:effectLst/>
                <a:latin typeface="Arial" panose="020B0604020202020204" pitchFamily="34" charset="0"/>
                <a:ea typeface="+mn-ea"/>
                <a:cs typeface="Arial" panose="020B0604020202020204" pitchFamily="34" charset="0"/>
              </a:rPr>
              <a:t>at memes are the best memes. </a:t>
            </a:r>
            <a:r>
              <a:rPr lang="en-AU" sz="1600" b="0" kern="1200" dirty="0">
                <a:solidFill>
                  <a:schemeClr val="tx1"/>
                </a:solidFill>
                <a:effectLst/>
                <a:latin typeface="Arial" panose="020B0604020202020204" pitchFamily="34" charset="0"/>
                <a:ea typeface="+mn-ea"/>
                <a:cs typeface="Arial" panose="020B0604020202020204" pitchFamily="34" charset="0"/>
              </a:rPr>
              <a:t>When I think about this claim, if I am really honest, I realise that given that I created this claim when I had watched a long series of cat memes, this probably is an example of (click) appealing to novelty fallacy and because of this initial fallacy, my grounds shows an example of (click) confirmation bias – I have found evidence that supports my existing view. Next – as we move through my argument, when we look at the qualifier that d</a:t>
            </a:r>
            <a:r>
              <a:rPr lang="en-AU" sz="1600" kern="1200" dirty="0">
                <a:solidFill>
                  <a:schemeClr val="tx1"/>
                </a:solidFill>
                <a:effectLst/>
                <a:latin typeface="Arial" panose="020B0604020202020204" pitchFamily="34" charset="0"/>
                <a:ea typeface="+mn-ea"/>
                <a:cs typeface="Arial" panose="020B0604020202020204" pitchFamily="34" charset="0"/>
              </a:rPr>
              <a:t>ogs are scary so these memes can frighten people,</a:t>
            </a:r>
            <a:r>
              <a:rPr lang="en-AU" sz="1600" b="0" kern="1200" dirty="0">
                <a:solidFill>
                  <a:schemeClr val="tx1"/>
                </a:solidFill>
                <a:effectLst/>
                <a:latin typeface="Arial" panose="020B0604020202020204" pitchFamily="34" charset="0"/>
                <a:ea typeface="+mn-ea"/>
                <a:cs typeface="Arial" panose="020B0604020202020204" pitchFamily="34" charset="0"/>
              </a:rPr>
              <a:t> we can see (click) pessimism bias as this is really focusing purely on the negative stories around dogs attacking people. Finally, my backing is flawed as, because of the over-reporting of negative news stories around dog attacks, this is an example of (click) the clustering illusion.</a:t>
            </a:r>
          </a:p>
        </p:txBody>
      </p:sp>
      <p:sp>
        <p:nvSpPr>
          <p:cNvPr id="4" name="Slide Number Placeholder 3">
            <a:extLst>
              <a:ext uri="{FF2B5EF4-FFF2-40B4-BE49-F238E27FC236}">
                <a16:creationId xmlns:a16="http://schemas.microsoft.com/office/drawing/2014/main" id="{875528B3-57CE-6EA4-1BDE-A278F45B87A7}"/>
              </a:ext>
            </a:extLst>
          </p:cNvPr>
          <p:cNvSpPr>
            <a:spLocks noGrp="1"/>
          </p:cNvSpPr>
          <p:nvPr>
            <p:ph type="sldNum" sz="quarter" idx="5"/>
          </p:nvPr>
        </p:nvSpPr>
        <p:spPr/>
        <p:txBody>
          <a:bodyPr/>
          <a:lstStyle/>
          <a:p>
            <a:fld id="{B07158C4-A119-4B78-9DE8-A50001BC31DC}" type="slidenum">
              <a:rPr lang="en-AU" smtClean="0"/>
              <a:pPr/>
              <a:t>134</a:t>
            </a:fld>
            <a:endParaRPr lang="en-AU"/>
          </a:p>
        </p:txBody>
      </p:sp>
    </p:spTree>
    <p:extLst>
      <p:ext uri="{BB962C8B-B14F-4D97-AF65-F5344CB8AC3E}">
        <p14:creationId xmlns:p14="http://schemas.microsoft.com/office/powerpoint/2010/main" val="815957293"/>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07E945-BFC5-9DAF-AF32-7B7169FB0E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4763C3-3584-4EC3-92DA-E6F9BE63ED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A7353C-7F45-7D55-77C3-FC93A224FF35}"/>
              </a:ext>
            </a:extLst>
          </p:cNvPr>
          <p:cNvSpPr>
            <a:spLocks noGrp="1"/>
          </p:cNvSpPr>
          <p:nvPr>
            <p:ph type="body" idx="1"/>
          </p:nvPr>
        </p:nvSpPr>
        <p:spPr/>
        <p:txBody>
          <a:bodyPr/>
          <a:lstStyle/>
          <a:p>
            <a:r>
              <a:rPr lang="en-US" b="1" dirty="0"/>
              <a:t>Purpose:</a:t>
            </a:r>
          </a:p>
          <a:p>
            <a:r>
              <a:rPr lang="en-US" b="0" dirty="0"/>
              <a:t>To think about how fallacies and bias impact the persuasiveness of arguments. </a:t>
            </a:r>
          </a:p>
          <a:p>
            <a:r>
              <a:rPr lang="en-US" b="1" dirty="0">
                <a:latin typeface="Arial"/>
                <a:cs typeface="Arial"/>
              </a:rPr>
              <a:t>Speaker:</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kern="1200" dirty="0">
                <a:solidFill>
                  <a:schemeClr val="tx1"/>
                </a:solidFill>
                <a:effectLst/>
                <a:latin typeface="Arial" panose="020B0604020202020204" pitchFamily="34" charset="0"/>
                <a:ea typeface="+mn-ea"/>
                <a:cs typeface="Arial" panose="020B0604020202020204" pitchFamily="34" charset="0"/>
              </a:rPr>
              <a:t>Now that we have looked at the fallacies and biases in the argument presented, I want you to vote to show how you think these barriers have impacted on the strength of the argument. If you believe that there is still a strong argument – that w</a:t>
            </a:r>
            <a:r>
              <a:rPr lang="en-AU" dirty="0"/>
              <a:t>hilst there are a</a:t>
            </a:r>
            <a:r>
              <a:rPr lang="en-AU" b="1" dirty="0"/>
              <a:t> </a:t>
            </a:r>
            <a:r>
              <a:rPr lang="en-AU" dirty="0"/>
              <a:t>lot of memes that people enjoy, cat memes are the best as they increase people’s happiness and are excellent at making people less stressed, </a:t>
            </a:r>
            <a:r>
              <a:rPr lang="en-AU" sz="1600" kern="1200" dirty="0">
                <a:solidFill>
                  <a:schemeClr val="tx1"/>
                </a:solidFill>
                <a:effectLst/>
                <a:latin typeface="Arial" panose="020B0604020202020204" pitchFamily="34" charset="0"/>
                <a:ea typeface="+mn-ea"/>
                <a:cs typeface="Arial" panose="020B0604020202020204" pitchFamily="34" charset="0"/>
              </a:rPr>
              <a:t>move to the very far left of the room. If you think it is now a weak argument that lacks validity, move to the very far right of the room. If you think that the strength of the argument hasn’t changed – go right to the middle of the classroom. If you think there is still some strength in the argument but it there are some issues with it, stand between the centre and far left of the room and if you think it is a weak argument but there is still some valid points in it, stand between the centre and far right of the room. </a:t>
            </a:r>
          </a:p>
          <a:p>
            <a:pPr marL="0" marR="0" lvl="0" indent="0" algn="l" defTabSz="1219170" rtl="0" eaLnBrk="1" fontAlgn="auto" latinLnBrk="0" hangingPunct="1">
              <a:lnSpc>
                <a:spcPct val="100000"/>
              </a:lnSpc>
              <a:spcBef>
                <a:spcPts val="0"/>
              </a:spcBef>
              <a:spcAft>
                <a:spcPts val="0"/>
              </a:spcAft>
              <a:buClrTx/>
              <a:buSzTx/>
              <a:buFontTx/>
              <a:buNone/>
              <a:tabLst/>
              <a:defRPr/>
            </a:pPr>
            <a:r>
              <a:rPr lang="en-US" b="1" dirty="0">
                <a:latin typeface="Arial"/>
                <a:cs typeface="Arial"/>
              </a:rPr>
              <a:t>Notes:</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kern="1200" dirty="0">
                <a:solidFill>
                  <a:schemeClr val="tx1"/>
                </a:solidFill>
                <a:effectLst/>
                <a:latin typeface="Arial" panose="020B0604020202020204" pitchFamily="34" charset="0"/>
                <a:ea typeface="+mn-ea"/>
                <a:cs typeface="Arial" panose="020B0604020202020204" pitchFamily="34" charset="0"/>
              </a:rPr>
              <a:t>From this, lead a class discussion, asking students to justify their ‘vote’. </a:t>
            </a:r>
          </a:p>
          <a:p>
            <a:endParaRPr lang="en-AU" sz="1600" kern="1200" dirty="0">
              <a:solidFill>
                <a:schemeClr val="tx1"/>
              </a:solidFill>
              <a:effectLst/>
              <a:latin typeface="Arial" panose="020B0604020202020204" pitchFamily="34" charset="0"/>
              <a:ea typeface="+mn-ea"/>
              <a:cs typeface="Arial" panose="020B0604020202020204" pitchFamily="34" charset="0"/>
            </a:endParaRPr>
          </a:p>
          <a:p>
            <a:endParaRPr lang="en-US" b="1" dirty="0">
              <a:latin typeface="Arial"/>
              <a:cs typeface="Arial"/>
            </a:endParaRPr>
          </a:p>
        </p:txBody>
      </p:sp>
      <p:sp>
        <p:nvSpPr>
          <p:cNvPr id="4" name="Slide Number Placeholder 3">
            <a:extLst>
              <a:ext uri="{FF2B5EF4-FFF2-40B4-BE49-F238E27FC236}">
                <a16:creationId xmlns:a16="http://schemas.microsoft.com/office/drawing/2014/main" id="{814627CB-59EE-FF39-D2B9-196B2BD3CAB9}"/>
              </a:ext>
            </a:extLst>
          </p:cNvPr>
          <p:cNvSpPr>
            <a:spLocks noGrp="1"/>
          </p:cNvSpPr>
          <p:nvPr>
            <p:ph type="sldNum" sz="quarter" idx="5"/>
          </p:nvPr>
        </p:nvSpPr>
        <p:spPr/>
        <p:txBody>
          <a:bodyPr/>
          <a:lstStyle/>
          <a:p>
            <a:fld id="{B07158C4-A119-4B78-9DE8-A50001BC31DC}" type="slidenum">
              <a:rPr lang="en-AU" smtClean="0"/>
              <a:pPr/>
              <a:t>135</a:t>
            </a:fld>
            <a:endParaRPr lang="en-AU"/>
          </a:p>
        </p:txBody>
      </p:sp>
    </p:spTree>
    <p:extLst>
      <p:ext uri="{BB962C8B-B14F-4D97-AF65-F5344CB8AC3E}">
        <p14:creationId xmlns:p14="http://schemas.microsoft.com/office/powerpoint/2010/main" val="376565919"/>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F4E503-ADBE-FFEE-22DC-DB331DC0DA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828322-81E4-41B7-F56E-A841639737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B6B114-0883-F61F-4EC2-9C1E4281B778}"/>
              </a:ext>
            </a:extLst>
          </p:cNvPr>
          <p:cNvSpPr>
            <a:spLocks noGrp="1"/>
          </p:cNvSpPr>
          <p:nvPr>
            <p:ph type="body" idx="1"/>
          </p:nvPr>
        </p:nvSpPr>
        <p:spPr/>
        <p:txBody>
          <a:bodyPr/>
          <a:lstStyle/>
          <a:p>
            <a:r>
              <a:rPr lang="en-US" b="1" dirty="0"/>
              <a:t>Purpose:</a:t>
            </a:r>
          </a:p>
          <a:p>
            <a:r>
              <a:rPr lang="en-US" b="0" dirty="0">
                <a:solidFill>
                  <a:srgbClr val="444444"/>
                </a:solidFill>
              </a:rPr>
              <a:t>To model how addressing barriers that exist in our thinking can lead to improving arguments. </a:t>
            </a:r>
          </a:p>
          <a:p>
            <a:r>
              <a:rPr lang="en-US" b="1" dirty="0">
                <a:latin typeface="Arial"/>
                <a:cs typeface="Arial"/>
              </a:rPr>
              <a:t>Speaker:</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b="0" kern="1200" dirty="0">
                <a:solidFill>
                  <a:schemeClr val="tx1"/>
                </a:solidFill>
                <a:effectLst/>
                <a:latin typeface="Arial" panose="020B0604020202020204" pitchFamily="34" charset="0"/>
                <a:ea typeface="+mn-ea"/>
                <a:cs typeface="Arial" panose="020B0604020202020204" pitchFamily="34" charset="0"/>
              </a:rPr>
              <a:t>To make our argument stronger, what do we need to change now that we have identified potential problems in our thinking? Maybe we could think about how could we use data in our grounds stage to avoid confirmation bias? (Click) Would it help if we looked carefully at where the statistics were coming from and think about the range of people that completed the questionnaire? Perhaps we should look for studies that bring in a broader range of people? Maybe we should also think about the questions that are being asked in this survey. What difference do you think it would make if people were asked ‘which memes make you the happiest?’ rather than, ‘do cat memes make you happy?’</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b="1" kern="1200" dirty="0">
                <a:solidFill>
                  <a:schemeClr val="tx1"/>
                </a:solidFill>
                <a:effectLst/>
                <a:latin typeface="Arial" panose="020B0604020202020204" pitchFamily="34" charset="0"/>
                <a:ea typeface="+mn-ea"/>
                <a:cs typeface="Arial" panose="020B0604020202020204" pitchFamily="34" charset="0"/>
              </a:rPr>
              <a:t>Note:</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b="0" kern="1200" dirty="0">
                <a:solidFill>
                  <a:schemeClr val="tx1"/>
                </a:solidFill>
                <a:effectLst/>
                <a:latin typeface="Arial" panose="020B0604020202020204" pitchFamily="34" charset="0"/>
                <a:ea typeface="+mn-ea"/>
                <a:cs typeface="Arial" panose="020B0604020202020204" pitchFamily="34" charset="0"/>
              </a:rPr>
              <a:t>Teacher leads discussion here about what differences they may see in results by asking these two questions. </a:t>
            </a:r>
          </a:p>
        </p:txBody>
      </p:sp>
      <p:sp>
        <p:nvSpPr>
          <p:cNvPr id="4" name="Slide Number Placeholder 3">
            <a:extLst>
              <a:ext uri="{FF2B5EF4-FFF2-40B4-BE49-F238E27FC236}">
                <a16:creationId xmlns:a16="http://schemas.microsoft.com/office/drawing/2014/main" id="{CC8E62BB-77A0-7533-2A3E-72AD82A38A6F}"/>
              </a:ext>
            </a:extLst>
          </p:cNvPr>
          <p:cNvSpPr>
            <a:spLocks noGrp="1"/>
          </p:cNvSpPr>
          <p:nvPr>
            <p:ph type="sldNum" sz="quarter" idx="5"/>
          </p:nvPr>
        </p:nvSpPr>
        <p:spPr/>
        <p:txBody>
          <a:bodyPr/>
          <a:lstStyle/>
          <a:p>
            <a:fld id="{B07158C4-A119-4B78-9DE8-A50001BC31DC}" type="slidenum">
              <a:rPr lang="en-AU" smtClean="0"/>
              <a:pPr/>
              <a:t>136</a:t>
            </a:fld>
            <a:endParaRPr lang="en-AU"/>
          </a:p>
        </p:txBody>
      </p:sp>
    </p:spTree>
    <p:extLst>
      <p:ext uri="{BB962C8B-B14F-4D97-AF65-F5344CB8AC3E}">
        <p14:creationId xmlns:p14="http://schemas.microsoft.com/office/powerpoint/2010/main" val="1399719166"/>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F7568-3362-C6CE-0813-B9D3CEF5B0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990DD7-D323-1FA8-404C-8B1E22CA84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0B2A20-53E1-78FA-ED28-84C0E59DC375}"/>
              </a:ext>
            </a:extLst>
          </p:cNvPr>
          <p:cNvSpPr>
            <a:spLocks noGrp="1"/>
          </p:cNvSpPr>
          <p:nvPr>
            <p:ph type="body" idx="1"/>
          </p:nvPr>
        </p:nvSpPr>
        <p:spPr/>
        <p:txBody>
          <a:bodyPr/>
          <a:lstStyle/>
          <a:p>
            <a:r>
              <a:rPr lang="en-US" b="1" dirty="0"/>
              <a:t>Purpose:</a:t>
            </a:r>
          </a:p>
          <a:p>
            <a:r>
              <a:rPr lang="en-US" b="0" dirty="0">
                <a:solidFill>
                  <a:srgbClr val="444444"/>
                </a:solidFill>
              </a:rPr>
              <a:t>To model how addressing barriers that exist in our thinking can lead to improving arguments. </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b="1" kern="1200" dirty="0">
                <a:solidFill>
                  <a:schemeClr val="tx1"/>
                </a:solidFill>
                <a:effectLst/>
                <a:latin typeface="Arial" panose="020B0604020202020204" pitchFamily="34" charset="0"/>
                <a:ea typeface="+mn-ea"/>
                <a:cs typeface="Arial" panose="020B0604020202020204" pitchFamily="34" charset="0"/>
              </a:rPr>
              <a:t>Speaker:</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b="0" kern="1200" dirty="0">
                <a:solidFill>
                  <a:schemeClr val="tx1"/>
                </a:solidFill>
                <a:effectLst/>
                <a:latin typeface="Arial" panose="020B0604020202020204" pitchFamily="34" charset="0"/>
                <a:ea typeface="+mn-ea"/>
                <a:cs typeface="Arial" panose="020B0604020202020204" pitchFamily="34" charset="0"/>
              </a:rPr>
              <a:t>Now let’s look at the pessimism bias in our qualifier. (Click) This qualifier is definitely a very pessimistic look at how dogs are thought of by people. If we think critically about this – do we really think that we could find evidence that most people think this way? Have I added this qualifier just to prove I am right, rather than developing a well-supported argument?</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b="0" kern="1200" dirty="0">
                <a:solidFill>
                  <a:schemeClr val="tx1"/>
                </a:solidFill>
                <a:effectLst/>
                <a:latin typeface="Arial" panose="020B0604020202020204" pitchFamily="34" charset="0"/>
                <a:ea typeface="+mn-ea"/>
                <a:cs typeface="Arial" panose="020B0604020202020204" pitchFamily="34" charset="0"/>
              </a:rPr>
              <a:t>By critically challenging our own thinking by finding the bias and fallacies within it, we are making sure that our arguments are strong and supported with reliable evidence. Sometimes this is hard, because we want our arguments to be true, but this is what critical thinking is all about – it is about challenging and testing our thinking and being prepared to be proved wrong! </a:t>
            </a:r>
          </a:p>
        </p:txBody>
      </p:sp>
      <p:sp>
        <p:nvSpPr>
          <p:cNvPr id="4" name="Slide Number Placeholder 3">
            <a:extLst>
              <a:ext uri="{FF2B5EF4-FFF2-40B4-BE49-F238E27FC236}">
                <a16:creationId xmlns:a16="http://schemas.microsoft.com/office/drawing/2014/main" id="{B5574A55-24A8-131C-E65C-76B5E6ECAC2B}"/>
              </a:ext>
            </a:extLst>
          </p:cNvPr>
          <p:cNvSpPr>
            <a:spLocks noGrp="1"/>
          </p:cNvSpPr>
          <p:nvPr>
            <p:ph type="sldNum" sz="quarter" idx="5"/>
          </p:nvPr>
        </p:nvSpPr>
        <p:spPr/>
        <p:txBody>
          <a:bodyPr/>
          <a:lstStyle/>
          <a:p>
            <a:fld id="{B07158C4-A119-4B78-9DE8-A50001BC31DC}" type="slidenum">
              <a:rPr lang="en-AU" smtClean="0"/>
              <a:pPr/>
              <a:t>137</a:t>
            </a:fld>
            <a:endParaRPr lang="en-AU"/>
          </a:p>
        </p:txBody>
      </p:sp>
    </p:spTree>
    <p:extLst>
      <p:ext uri="{BB962C8B-B14F-4D97-AF65-F5344CB8AC3E}">
        <p14:creationId xmlns:p14="http://schemas.microsoft.com/office/powerpoint/2010/main" val="2353843192"/>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B549E2-E48F-1453-4BDD-A4351F233C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29929B-9836-BB61-FAB0-7EE17DEC00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200F5B-2EBD-0C75-C9B5-68F7E9828D4F}"/>
              </a:ext>
            </a:extLst>
          </p:cNvPr>
          <p:cNvSpPr>
            <a:spLocks noGrp="1"/>
          </p:cNvSpPr>
          <p:nvPr>
            <p:ph type="body" idx="1"/>
          </p:nvPr>
        </p:nvSpPr>
        <p:spPr/>
        <p:txBody>
          <a:bodyPr/>
          <a:lstStyle/>
          <a:p>
            <a:r>
              <a:rPr lang="en-US" b="1" dirty="0"/>
              <a:t>Purpose:</a:t>
            </a:r>
          </a:p>
          <a:p>
            <a:r>
              <a:rPr lang="en-US" dirty="0">
                <a:latin typeface="Calibri"/>
                <a:ea typeface="Calibri"/>
                <a:cs typeface="Calibri"/>
              </a:rPr>
              <a:t>For students to use the success criteria to self assess their ability to strengthen their own arguments</a:t>
            </a:r>
          </a:p>
          <a:p>
            <a:r>
              <a:rPr lang="en-US" b="1" dirty="0">
                <a:latin typeface="Arial"/>
                <a:cs typeface="Arial"/>
              </a:rPr>
              <a:t>Speaker:</a:t>
            </a:r>
          </a:p>
          <a:p>
            <a:pPr marL="0" marR="0" lvl="0" indent="0" algn="l" defTabSz="1219170" rtl="0" eaLnBrk="1" fontAlgn="auto" latinLnBrk="0" hangingPunct="1">
              <a:lnSpc>
                <a:spcPct val="100000"/>
              </a:lnSpc>
              <a:spcBef>
                <a:spcPts val="0"/>
              </a:spcBef>
              <a:spcAft>
                <a:spcPts val="0"/>
              </a:spcAft>
              <a:buClrTx/>
              <a:buSzTx/>
              <a:buFontTx/>
              <a:buNone/>
              <a:tabLst/>
              <a:defRPr/>
            </a:pPr>
            <a:r>
              <a:rPr lang="en-US" dirty="0">
                <a:latin typeface="Calibri"/>
                <a:ea typeface="Calibri"/>
                <a:cs typeface="Calibri"/>
              </a:rPr>
              <a:t>Now it is your turn. You will use the </a:t>
            </a:r>
            <a:r>
              <a:rPr lang="en-US" dirty="0">
                <a:latin typeface="Arial"/>
                <a:cs typeface="Arial"/>
              </a:rPr>
              <a:t>argument you previously constructed using the Toulmin argumentation model. Identify the barriers to thinking – the biases and fallacies that may be in the argument and consider how to change or revoke them to strengthen your argument.</a:t>
            </a:r>
          </a:p>
          <a:p>
            <a:pPr marL="0" marR="0" lvl="0" indent="0" algn="l" defTabSz="1219170" rtl="0" eaLnBrk="1" fontAlgn="auto" latinLnBrk="0" hangingPunct="1">
              <a:lnSpc>
                <a:spcPct val="100000"/>
              </a:lnSpc>
              <a:spcBef>
                <a:spcPts val="0"/>
              </a:spcBef>
              <a:spcAft>
                <a:spcPts val="0"/>
              </a:spcAft>
              <a:buClrTx/>
              <a:buSzTx/>
              <a:buFontTx/>
              <a:buNone/>
              <a:tabLst/>
              <a:defRPr/>
            </a:pPr>
            <a:r>
              <a:rPr lang="en-US" dirty="0">
                <a:latin typeface="Arial"/>
                <a:cs typeface="Arial"/>
              </a:rPr>
              <a:t>Look at the success criteria listed on the slide. I will leave this up for you to reference as you work through your argument. </a:t>
            </a:r>
          </a:p>
          <a:p>
            <a:pPr marL="0" marR="0" lvl="0" indent="0" algn="l" defTabSz="1219170" rtl="0" eaLnBrk="1" fontAlgn="auto" latinLnBrk="0" hangingPunct="1">
              <a:lnSpc>
                <a:spcPct val="100000"/>
              </a:lnSpc>
              <a:spcBef>
                <a:spcPts val="0"/>
              </a:spcBef>
              <a:spcAft>
                <a:spcPts val="0"/>
              </a:spcAft>
              <a:buClrTx/>
              <a:buSzTx/>
              <a:buFontTx/>
              <a:buNone/>
              <a:tabLst/>
              <a:defRPr/>
            </a:pPr>
            <a:r>
              <a:rPr lang="en-US" b="1" dirty="0">
                <a:latin typeface="Arial"/>
                <a:cs typeface="Arial"/>
              </a:rPr>
              <a:t>Note:</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kern="1200" dirty="0">
                <a:solidFill>
                  <a:schemeClr val="tx1"/>
                </a:solidFill>
                <a:effectLst/>
                <a:latin typeface="Arial" panose="020B0604020202020204" pitchFamily="34" charset="0"/>
                <a:ea typeface="+mn-ea"/>
                <a:cs typeface="Arial" panose="020B0604020202020204" pitchFamily="34" charset="0"/>
              </a:rPr>
              <a:t>Give students a slip of paper to complete their justification notes. Circulate to assist in prompting student evaluation. </a:t>
            </a:r>
          </a:p>
          <a:p>
            <a:pPr marL="0" marR="0" lvl="0" indent="0" algn="l" defTabSz="1219170" rtl="0" eaLnBrk="1" fontAlgn="auto" latinLnBrk="0" hangingPunct="1">
              <a:lnSpc>
                <a:spcPct val="100000"/>
              </a:lnSpc>
              <a:spcBef>
                <a:spcPts val="0"/>
              </a:spcBef>
              <a:spcAft>
                <a:spcPts val="0"/>
              </a:spcAft>
              <a:buClrTx/>
              <a:buSzTx/>
              <a:buFontTx/>
              <a:buNone/>
              <a:tabLst/>
              <a:defRPr/>
            </a:pPr>
            <a:endParaRPr lang="en-US" dirty="0">
              <a:latin typeface="Arial"/>
              <a:cs typeface="Arial"/>
            </a:endParaRPr>
          </a:p>
          <a:p>
            <a:endParaRPr lang="en-US" dirty="0">
              <a:latin typeface="Calibri"/>
              <a:ea typeface="Calibri"/>
              <a:cs typeface="Calibri"/>
            </a:endParaRPr>
          </a:p>
        </p:txBody>
      </p:sp>
      <p:sp>
        <p:nvSpPr>
          <p:cNvPr id="4" name="Slide Number Placeholder 3">
            <a:extLst>
              <a:ext uri="{FF2B5EF4-FFF2-40B4-BE49-F238E27FC236}">
                <a16:creationId xmlns:a16="http://schemas.microsoft.com/office/drawing/2014/main" id="{6CBFA21D-A4D6-BE94-0851-2B598B3365BE}"/>
              </a:ext>
            </a:extLst>
          </p:cNvPr>
          <p:cNvSpPr>
            <a:spLocks noGrp="1"/>
          </p:cNvSpPr>
          <p:nvPr>
            <p:ph type="sldNum" sz="quarter" idx="5"/>
          </p:nvPr>
        </p:nvSpPr>
        <p:spPr/>
        <p:txBody>
          <a:bodyPr/>
          <a:lstStyle/>
          <a:p>
            <a:fld id="{B07158C4-A119-4B78-9DE8-A50001BC31DC}" type="slidenum">
              <a:rPr lang="en-AU" smtClean="0"/>
              <a:pPr/>
              <a:t>138</a:t>
            </a:fld>
            <a:endParaRPr lang="en-AU"/>
          </a:p>
        </p:txBody>
      </p:sp>
    </p:spTree>
    <p:extLst>
      <p:ext uri="{BB962C8B-B14F-4D97-AF65-F5344CB8AC3E}">
        <p14:creationId xmlns:p14="http://schemas.microsoft.com/office/powerpoint/2010/main" val="2463426447"/>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a:t>
            </a:r>
          </a:p>
          <a:p>
            <a:r>
              <a:rPr lang="en-US" b="0" dirty="0"/>
              <a:t>To evaluate the impact of the different barriers to thinking </a:t>
            </a:r>
          </a:p>
          <a:p>
            <a:r>
              <a:rPr lang="en-US" b="1" dirty="0">
                <a:latin typeface="Arial"/>
                <a:cs typeface="Arial"/>
              </a:rPr>
              <a:t>Speaker:</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kern="1200" dirty="0">
                <a:solidFill>
                  <a:schemeClr val="tx1"/>
                </a:solidFill>
                <a:effectLst/>
                <a:latin typeface="Arial" panose="020B0604020202020204" pitchFamily="34" charset="0"/>
                <a:ea typeface="+mn-ea"/>
                <a:cs typeface="Arial" panose="020B0604020202020204" pitchFamily="34" charset="0"/>
              </a:rPr>
              <a:t>To end the lesson you are now going to work in your small groups and work together to rank the different types of barriers from ‘least problematic to ‘most problematic’.</a:t>
            </a:r>
            <a:endParaRPr lang="en-US" b="1" dirty="0">
              <a:latin typeface="Arial"/>
              <a:cs typeface="Arial"/>
            </a:endParaRPr>
          </a:p>
          <a:p>
            <a:r>
              <a:rPr lang="en-US" b="1" dirty="0">
                <a:latin typeface="Arial"/>
                <a:cs typeface="Arial"/>
              </a:rPr>
              <a:t>Notes:</a:t>
            </a:r>
          </a:p>
          <a:p>
            <a:r>
              <a:rPr lang="en-AU" sz="1600" kern="1200" dirty="0">
                <a:solidFill>
                  <a:schemeClr val="tx1"/>
                </a:solidFill>
                <a:effectLst/>
                <a:latin typeface="Arial" panose="020B0604020202020204" pitchFamily="34" charset="0"/>
                <a:ea typeface="+mn-ea"/>
                <a:cs typeface="Arial" panose="020B0604020202020204" pitchFamily="34" charset="0"/>
              </a:rPr>
              <a:t>Have each group present their ranking and their justifications.</a:t>
            </a:r>
          </a:p>
          <a:p>
            <a:r>
              <a:rPr lang="en-AU" sz="1600" kern="1200" dirty="0">
                <a:solidFill>
                  <a:schemeClr val="tx1"/>
                </a:solidFill>
                <a:effectLst/>
                <a:latin typeface="Arial" panose="020B0604020202020204" pitchFamily="34" charset="0"/>
                <a:ea typeface="+mn-ea"/>
                <a:cs typeface="Arial" panose="020B0604020202020204" pitchFamily="34" charset="0"/>
              </a:rPr>
              <a:t>Then lead students in a class discussion where they respectfully compare and challenge the rankings.</a:t>
            </a:r>
            <a:r>
              <a:rPr lang="en-AU" sz="1600" b="1" kern="1200" dirty="0">
                <a:solidFill>
                  <a:schemeClr val="tx1"/>
                </a:solidFill>
                <a:effectLst/>
                <a:latin typeface="Arial" panose="020B0604020202020204" pitchFamily="34" charset="0"/>
                <a:ea typeface="+mn-ea"/>
                <a:cs typeface="Arial" panose="020B0604020202020204" pitchFamily="34" charset="0"/>
              </a:rPr>
              <a:t> </a:t>
            </a:r>
            <a:endParaRPr lang="en-AU" sz="1600" kern="1200" dirty="0">
              <a:solidFill>
                <a:schemeClr val="tx1"/>
              </a:solidFill>
              <a:effectLst/>
              <a:latin typeface="Arial" panose="020B0604020202020204" pitchFamily="34" charset="0"/>
              <a:ea typeface="+mn-ea"/>
              <a:cs typeface="Arial" panose="020B0604020202020204" pitchFamily="34" charset="0"/>
            </a:endParaRPr>
          </a:p>
          <a:p>
            <a:endParaRPr lang="en-US" b="1" dirty="0">
              <a:latin typeface="Arial"/>
              <a:cs typeface="Arial"/>
            </a:endParaRPr>
          </a:p>
        </p:txBody>
      </p:sp>
      <p:sp>
        <p:nvSpPr>
          <p:cNvPr id="4" name="Slide Number Placeholder 3"/>
          <p:cNvSpPr>
            <a:spLocks noGrp="1"/>
          </p:cNvSpPr>
          <p:nvPr>
            <p:ph type="sldNum" sz="quarter" idx="5"/>
          </p:nvPr>
        </p:nvSpPr>
        <p:spPr/>
        <p:txBody>
          <a:bodyPr/>
          <a:lstStyle/>
          <a:p>
            <a:fld id="{B07158C4-A119-4B78-9DE8-A50001BC31DC}" type="slidenum">
              <a:rPr lang="en-AU" smtClean="0"/>
              <a:pPr/>
              <a:t>139</a:t>
            </a:fld>
            <a:endParaRPr lang="en-AU"/>
          </a:p>
        </p:txBody>
      </p:sp>
    </p:spTree>
    <p:extLst>
      <p:ext uri="{BB962C8B-B14F-4D97-AF65-F5344CB8AC3E}">
        <p14:creationId xmlns:p14="http://schemas.microsoft.com/office/powerpoint/2010/main" val="38960460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25EF15-A4C9-C783-C4D2-A903AD3B71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F4C557-37EC-1088-F7F6-2E1DB46BE6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F1E9DA-9C07-57EE-633F-3EBE6924DCD0}"/>
              </a:ext>
            </a:extLst>
          </p:cNvPr>
          <p:cNvSpPr>
            <a:spLocks noGrp="1"/>
          </p:cNvSpPr>
          <p:nvPr>
            <p:ph type="body" idx="1"/>
          </p:nvPr>
        </p:nvSpPr>
        <p:spPr/>
        <p:txBody>
          <a:bodyPr/>
          <a:lstStyle/>
          <a:p>
            <a:endParaRPr lang="en-US" b="1" dirty="0">
              <a:latin typeface="Arial"/>
              <a:cs typeface="Arial"/>
            </a:endParaRPr>
          </a:p>
          <a:p>
            <a:r>
              <a:rPr lang="en-US" b="1" dirty="0">
                <a:latin typeface="Arial"/>
                <a:cs typeface="Arial"/>
              </a:rPr>
              <a:t>Purpose: </a:t>
            </a:r>
          </a:p>
          <a:p>
            <a:r>
              <a:rPr lang="en-US" dirty="0">
                <a:latin typeface="Arial"/>
                <a:cs typeface="Arial"/>
              </a:rPr>
              <a:t>Identify and reflect on ways of thinking (continued)</a:t>
            </a:r>
          </a:p>
          <a:p>
            <a:r>
              <a:rPr lang="en-US" b="1" dirty="0">
                <a:latin typeface="Arial"/>
                <a:cs typeface="Arial"/>
              </a:rPr>
              <a:t>Speaker:</a:t>
            </a:r>
            <a:endParaRPr lang="en-US" dirty="0">
              <a:latin typeface="Arial"/>
              <a:cs typeface="Arial"/>
            </a:endParaRPr>
          </a:p>
          <a:p>
            <a:r>
              <a:rPr lang="en-AU" sz="1600" kern="1200" dirty="0">
                <a:solidFill>
                  <a:schemeClr val="tx1"/>
                </a:solidFill>
                <a:effectLst/>
                <a:latin typeface="Arial" panose="020B0604020202020204" pitchFamily="34" charset="0"/>
                <a:ea typeface="+mn-ea"/>
                <a:cs typeface="Arial" panose="020B0604020202020204" pitchFamily="34" charset="0"/>
              </a:rPr>
              <a:t>The professor calculates that the mutants will catch up to the team in 17 minutes, so there is only this long to get everyone to the other side of the bridge. (Click)</a:t>
            </a:r>
          </a:p>
          <a:p>
            <a:r>
              <a:rPr lang="en-AU" sz="1600" kern="1200" dirty="0">
                <a:solidFill>
                  <a:schemeClr val="tx1"/>
                </a:solidFill>
                <a:effectLst/>
                <a:latin typeface="Arial" panose="020B0604020202020204" pitchFamily="34" charset="0"/>
                <a:ea typeface="+mn-ea"/>
                <a:cs typeface="Arial" panose="020B0604020202020204" pitchFamily="34" charset="0"/>
              </a:rPr>
              <a:t>For each person in the team, it takes different lengths of time to cross the bridge:</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kern="1200" dirty="0">
                <a:solidFill>
                  <a:schemeClr val="tx1"/>
                </a:solidFill>
                <a:effectLst/>
                <a:latin typeface="Arial" panose="020B0604020202020204" pitchFamily="34" charset="0"/>
                <a:ea typeface="+mn-ea"/>
                <a:cs typeface="Arial" panose="020B0604020202020204" pitchFamily="34" charset="0"/>
              </a:rPr>
              <a:t>Ameira will be able to make it safely across in 1 minute (Click)</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kern="1200" dirty="0">
                <a:solidFill>
                  <a:schemeClr val="tx1"/>
                </a:solidFill>
                <a:effectLst/>
                <a:latin typeface="Arial" panose="020B0604020202020204" pitchFamily="34" charset="0"/>
                <a:ea typeface="+mn-ea"/>
                <a:cs typeface="Arial" panose="020B0604020202020204" pitchFamily="34" charset="0"/>
              </a:rPr>
              <a:t>the lab assistant can make it in 2 minutes (Click)</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kern="1200" dirty="0">
                <a:solidFill>
                  <a:schemeClr val="tx1"/>
                </a:solidFill>
                <a:effectLst/>
                <a:latin typeface="Arial" panose="020B0604020202020204" pitchFamily="34" charset="0"/>
                <a:ea typeface="+mn-ea"/>
                <a:cs typeface="Arial" panose="020B0604020202020204" pitchFamily="34" charset="0"/>
              </a:rPr>
              <a:t>the janitor can cross in 8 minutes (Click) </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kern="1200" dirty="0">
                <a:solidFill>
                  <a:schemeClr val="tx1"/>
                </a:solidFill>
                <a:effectLst/>
                <a:latin typeface="Arial" panose="020B0604020202020204" pitchFamily="34" charset="0"/>
                <a:ea typeface="+mn-ea"/>
                <a:cs typeface="Arial" panose="020B0604020202020204" pitchFamily="34" charset="0"/>
              </a:rPr>
              <a:t>the professor takes 10 minutes to slowly hobble across the bridge (Click)</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kern="1200" dirty="0">
                <a:solidFill>
                  <a:schemeClr val="tx1"/>
                </a:solidFill>
                <a:effectLst/>
                <a:latin typeface="Arial" panose="020B0604020202020204" pitchFamily="34" charset="0"/>
                <a:ea typeface="+mn-ea"/>
                <a:cs typeface="Arial" panose="020B0604020202020204" pitchFamily="34" charset="0"/>
              </a:rPr>
              <a:t>The bridge can only hold two people at a time. (Click)</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kern="1200" dirty="0">
                <a:solidFill>
                  <a:schemeClr val="tx1"/>
                </a:solidFill>
                <a:effectLst/>
                <a:latin typeface="Arial" panose="020B0604020202020204" pitchFamily="34" charset="0"/>
                <a:ea typeface="+mn-ea"/>
                <a:cs typeface="Arial" panose="020B0604020202020204" pitchFamily="34" charset="0"/>
              </a:rPr>
              <a:t>It is also dark, so light is needed to cross the bridge safely. Unfortunately, the old lantern the team have with them only provides a small pool of light, just enough to light the way for the two people crossing.  It is safe for members of the team to wait on either side of the bridge in the dark until it is their time to cross. (Click)</a:t>
            </a:r>
          </a:p>
          <a:p>
            <a:r>
              <a:rPr lang="en-AU" sz="1600" kern="1200" dirty="0">
                <a:solidFill>
                  <a:schemeClr val="tx1"/>
                </a:solidFill>
                <a:effectLst/>
                <a:latin typeface="Arial" panose="020B0604020202020204" pitchFamily="34" charset="0"/>
                <a:ea typeface="+mn-ea"/>
                <a:cs typeface="Arial" panose="020B0604020202020204" pitchFamily="34" charset="0"/>
              </a:rPr>
              <a:t>Can you figure out a way that everyone can escape to safety? (Click)</a:t>
            </a:r>
          </a:p>
          <a:p>
            <a:r>
              <a:rPr lang="en-AU" sz="1600" b="1" kern="1200" dirty="0">
                <a:solidFill>
                  <a:schemeClr val="tx1"/>
                </a:solidFill>
                <a:effectLst/>
                <a:latin typeface="Arial" panose="020B0604020202020204" pitchFamily="34" charset="0"/>
                <a:ea typeface="+mn-ea"/>
                <a:cs typeface="Arial" panose="020B0604020202020204" pitchFamily="34" charset="0"/>
              </a:rPr>
              <a:t>Note: </a:t>
            </a:r>
          </a:p>
          <a:p>
            <a:r>
              <a:rPr lang="en-AU" sz="1600" b="0" kern="1200" dirty="0">
                <a:solidFill>
                  <a:schemeClr val="tx1"/>
                </a:solidFill>
                <a:effectLst/>
                <a:latin typeface="Arial" panose="020B0604020202020204" pitchFamily="34" charset="0"/>
                <a:ea typeface="+mn-ea"/>
                <a:cs typeface="Arial" panose="020B0604020202020204" pitchFamily="34" charset="0"/>
              </a:rPr>
              <a:t>Once students are working to try to solve the problem, stop the class and explain that they cannot come up with alternate answers to the riddle (no rope swings etc). They must solve it by having each person cross the bridge, there must be no more than two people on the bridge at a time, and they must use the lantern to cross. </a:t>
            </a:r>
          </a:p>
          <a:p>
            <a:endParaRPr lang="en-AU" sz="1600" kern="1200" dirty="0">
              <a:solidFill>
                <a:schemeClr val="tx1"/>
              </a:solidFill>
              <a:effectLst/>
              <a:latin typeface="Arial" panose="020B0604020202020204" pitchFamily="34" charset="0"/>
              <a:ea typeface="+mn-ea"/>
              <a:cs typeface="Arial" panose="020B0604020202020204" pitchFamily="34" charset="0"/>
            </a:endParaRPr>
          </a:p>
          <a:p>
            <a:endParaRPr lang="en-US" dirty="0">
              <a:latin typeface="Arial"/>
              <a:ea typeface="Calibri"/>
              <a:cs typeface="Arial"/>
            </a:endParaRPr>
          </a:p>
          <a:p>
            <a:endParaRPr lang="en-US" dirty="0">
              <a:latin typeface="Arial"/>
              <a:ea typeface="Calibri"/>
              <a:cs typeface="Arial"/>
            </a:endParaRPr>
          </a:p>
          <a:p>
            <a:endParaRPr lang="en-US" dirty="0">
              <a:latin typeface="Calibri"/>
              <a:ea typeface="Calibri"/>
              <a:cs typeface="Calibri"/>
            </a:endParaRPr>
          </a:p>
        </p:txBody>
      </p:sp>
      <p:sp>
        <p:nvSpPr>
          <p:cNvPr id="4" name="Slide Number Placeholder 3">
            <a:extLst>
              <a:ext uri="{FF2B5EF4-FFF2-40B4-BE49-F238E27FC236}">
                <a16:creationId xmlns:a16="http://schemas.microsoft.com/office/drawing/2014/main" id="{BBCE1169-4223-0FFC-BB9A-D0159E037AE9}"/>
              </a:ext>
            </a:extLst>
          </p:cNvPr>
          <p:cNvSpPr>
            <a:spLocks noGrp="1"/>
          </p:cNvSpPr>
          <p:nvPr>
            <p:ph type="sldNum" sz="quarter" idx="5"/>
          </p:nvPr>
        </p:nvSpPr>
        <p:spPr/>
        <p:txBody>
          <a:bodyPr/>
          <a:lstStyle/>
          <a:p>
            <a:fld id="{B07158C4-A119-4B78-9DE8-A50001BC31DC}" type="slidenum">
              <a:rPr lang="en-AU" smtClean="0"/>
              <a:pPr/>
              <a:t>14</a:t>
            </a:fld>
            <a:endParaRPr lang="en-AU"/>
          </a:p>
        </p:txBody>
      </p:sp>
    </p:spTree>
    <p:extLst>
      <p:ext uri="{BB962C8B-B14F-4D97-AF65-F5344CB8AC3E}">
        <p14:creationId xmlns:p14="http://schemas.microsoft.com/office/powerpoint/2010/main" val="1793175725"/>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F7009D-295A-015F-5403-B3C05F7A1F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CE0204-4C3C-131D-0D86-FF449956E9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C3DB8A-FCD0-34AA-E808-DEC46876FA98}"/>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E257B6DF-E349-D8F9-2CFC-F151E3DDAF33}"/>
              </a:ext>
            </a:extLst>
          </p:cNvPr>
          <p:cNvSpPr>
            <a:spLocks noGrp="1"/>
          </p:cNvSpPr>
          <p:nvPr>
            <p:ph type="sldNum" sz="quarter" idx="5"/>
          </p:nvPr>
        </p:nvSpPr>
        <p:spPr/>
        <p:txBody>
          <a:bodyPr/>
          <a:lstStyle/>
          <a:p>
            <a:fld id="{B07158C4-A119-4B78-9DE8-A50001BC31DC}" type="slidenum">
              <a:rPr lang="en-AU" smtClean="0"/>
              <a:pPr/>
              <a:t>140</a:t>
            </a:fld>
            <a:endParaRPr lang="en-AU"/>
          </a:p>
        </p:txBody>
      </p:sp>
    </p:spTree>
    <p:extLst>
      <p:ext uri="{BB962C8B-B14F-4D97-AF65-F5344CB8AC3E}">
        <p14:creationId xmlns:p14="http://schemas.microsoft.com/office/powerpoint/2010/main" val="3055446610"/>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359DBB-3792-0C20-F8F0-1C05BAC840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85530F-3320-2D1D-B1E1-4316547631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CF5A1A-15DA-C81A-0D5E-7BE3B6D2E1EE}"/>
              </a:ext>
            </a:extLst>
          </p:cNvPr>
          <p:cNvSpPr>
            <a:spLocks noGrp="1"/>
          </p:cNvSpPr>
          <p:nvPr>
            <p:ph type="body" idx="1"/>
          </p:nvPr>
        </p:nvSpPr>
        <p:spPr/>
        <p:txBody>
          <a:bodyPr/>
          <a:lstStyle/>
          <a:p>
            <a:r>
              <a:rPr lang="en-AU" b="1" dirty="0"/>
              <a:t>Notes for teachers:</a:t>
            </a:r>
            <a:endParaRPr lang="en-AU" dirty="0">
              <a:solidFill>
                <a:srgbClr val="444444"/>
              </a:solidFill>
            </a:endParaRPr>
          </a:p>
          <a:p>
            <a:pPr marL="171450" indent="-171450">
              <a:buFont typeface="Arial"/>
              <a:buChar char="•"/>
            </a:pPr>
            <a:r>
              <a:rPr lang="en-AU" dirty="0">
                <a:latin typeface="Arial"/>
                <a:cs typeface="Arial"/>
              </a:rPr>
              <a:t>Adapt the learning intention as required and add matching success criteria.</a:t>
            </a:r>
          </a:p>
          <a:p>
            <a:pPr marL="171450" indent="-171450">
              <a:buFont typeface="Arial"/>
              <a:buChar char="•"/>
            </a:pPr>
            <a:r>
              <a:rPr lang="en-AU" sz="1600" kern="100" dirty="0">
                <a:effectLst/>
                <a:latin typeface="Aptos" panose="020B0004020202020204" pitchFamily="34" charset="0"/>
                <a:ea typeface="Aptos" panose="020B0004020202020204" pitchFamily="34" charset="0"/>
                <a:cs typeface="Times New Roman" panose="02020603050405020304" pitchFamily="18" charset="0"/>
              </a:rPr>
              <a:t>For more information see </a:t>
            </a:r>
            <a:r>
              <a:rPr lang="en-AU" sz="1600" kern="100" dirty="0">
                <a:effectLst/>
                <a:latin typeface="Tahoma" panose="020B0604030504040204" pitchFamily="34" charset="0"/>
                <a:ea typeface="Aptos" panose="020B0004020202020204" pitchFamily="34" charset="0"/>
                <a:cs typeface="Times New Roman" panose="02020603050405020304" pitchFamily="18" charset="0"/>
              </a:rPr>
              <a:t>⁠</a:t>
            </a:r>
            <a:r>
              <a:rPr lang="en-AU" sz="1600" kern="100" dirty="0">
                <a:effectLst/>
                <a:latin typeface="Aptos" panose="020B0004020202020204" pitchFamily="34" charset="0"/>
                <a:ea typeface="Aptos" panose="020B0004020202020204" pitchFamily="34" charset="0"/>
                <a:cs typeface="Times New Roman" panose="02020603050405020304" pitchFamily="18" charset="0"/>
              </a:rPr>
              <a:t>NSW Department of Education Explicit teaching strategies.</a:t>
            </a:r>
          </a:p>
          <a:p>
            <a:pPr marL="171450" indent="-171450">
              <a:buFont typeface="Arial"/>
              <a:buChar char="•"/>
            </a:pPr>
            <a:r>
              <a:rPr lang="en-AU" sz="1600" u="none" kern="100" dirty="0">
                <a:solidFill>
                  <a:srgbClr val="467886"/>
                </a:solidFill>
                <a:effectLst/>
                <a:latin typeface="Aptos" panose="020B0004020202020204" pitchFamily="34" charset="0"/>
                <a:cs typeface="Times New Roman" panose="02020603050405020304" pitchFamily="18" charset="0"/>
              </a:rPr>
              <a:t>Learning intentions and success criteria (</a:t>
            </a:r>
            <a:r>
              <a:rPr lang="en-AU" dirty="0">
                <a:latin typeface="Arial" panose="020B0604020202020204" pitchFamily="34" charset="0"/>
                <a:cs typeface="Arial" panose="020B0604020202020204" pitchFamily="34" charset="0"/>
              </a:rPr>
              <a:t>LISC) are not necessarily presented at the beginning of the lesson. Teacher needs to consider most effectual time to introduce.</a:t>
            </a:r>
          </a:p>
          <a:p>
            <a:pPr marL="171450" indent="-171450">
              <a:buFont typeface="Arial"/>
              <a:buChar char="•"/>
            </a:pPr>
            <a:r>
              <a:rPr lang="en-AU" dirty="0">
                <a:latin typeface="Arial" panose="020B0604020202020204" pitchFamily="34" charset="0"/>
                <a:cs typeface="Arial" panose="020B0604020202020204" pitchFamily="34" charset="0"/>
              </a:rPr>
              <a:t>LISC should be revisited during the lesson to support students' evaluation of their learning.</a:t>
            </a:r>
          </a:p>
          <a:p>
            <a:endParaRPr lang="en-AU" b="1" dirty="0">
              <a:cs typeface="Calibri"/>
            </a:endParaRPr>
          </a:p>
        </p:txBody>
      </p:sp>
      <p:sp>
        <p:nvSpPr>
          <p:cNvPr id="4" name="Slide Number Placeholder 3">
            <a:extLst>
              <a:ext uri="{FF2B5EF4-FFF2-40B4-BE49-F238E27FC236}">
                <a16:creationId xmlns:a16="http://schemas.microsoft.com/office/drawing/2014/main" id="{CD95578B-A798-1557-3F2A-D2114AF7DF91}"/>
              </a:ext>
            </a:extLst>
          </p:cNvPr>
          <p:cNvSpPr>
            <a:spLocks noGrp="1"/>
          </p:cNvSpPr>
          <p:nvPr>
            <p:ph type="sldNum" sz="quarter" idx="5"/>
          </p:nvPr>
        </p:nvSpPr>
        <p:spPr/>
        <p:txBody>
          <a:bodyPr/>
          <a:lstStyle/>
          <a:p>
            <a:fld id="{D09C5488-DD16-4714-9519-7BE21BA11D4E}" type="slidenum">
              <a:rPr lang="en-AU" smtClean="0"/>
              <a:t>141</a:t>
            </a:fld>
            <a:endParaRPr lang="en-AU"/>
          </a:p>
        </p:txBody>
      </p:sp>
    </p:spTree>
    <p:extLst>
      <p:ext uri="{BB962C8B-B14F-4D97-AF65-F5344CB8AC3E}">
        <p14:creationId xmlns:p14="http://schemas.microsoft.com/office/powerpoint/2010/main" val="2511170563"/>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a:t>
            </a:r>
          </a:p>
          <a:p>
            <a:r>
              <a:rPr lang="en-US" b="0" dirty="0"/>
              <a:t>To outline and unpack the expectations of the task where students work on developing and testing a claim and using the Toulmin argumentation model to develop this into a strong argument.</a:t>
            </a:r>
          </a:p>
          <a:p>
            <a:r>
              <a:rPr lang="en-US" b="1" dirty="0">
                <a:latin typeface="Arial"/>
                <a:cs typeface="Arial"/>
              </a:rPr>
              <a:t>Notes:</a:t>
            </a:r>
          </a:p>
          <a:p>
            <a:r>
              <a:rPr lang="en-AU" sz="1600" kern="1200" dirty="0">
                <a:solidFill>
                  <a:schemeClr val="tx1"/>
                </a:solidFill>
                <a:effectLst/>
                <a:latin typeface="Arial" panose="020B0604020202020204" pitchFamily="34" charset="0"/>
                <a:ea typeface="+mn-ea"/>
                <a:cs typeface="Arial" panose="020B0604020202020204" pitchFamily="34" charset="0"/>
              </a:rPr>
              <a:t>Teacher goes through the task with the students, clarifying expectations and answering questions to ensure understanding. </a:t>
            </a:r>
          </a:p>
        </p:txBody>
      </p:sp>
      <p:sp>
        <p:nvSpPr>
          <p:cNvPr id="4" name="Slide Number Placeholder 3"/>
          <p:cNvSpPr>
            <a:spLocks noGrp="1"/>
          </p:cNvSpPr>
          <p:nvPr>
            <p:ph type="sldNum" sz="quarter" idx="5"/>
          </p:nvPr>
        </p:nvSpPr>
        <p:spPr/>
        <p:txBody>
          <a:bodyPr/>
          <a:lstStyle/>
          <a:p>
            <a:fld id="{B07158C4-A119-4B78-9DE8-A50001BC31DC}" type="slidenum">
              <a:rPr lang="en-AU" smtClean="0"/>
              <a:pPr/>
              <a:t>143</a:t>
            </a:fld>
            <a:endParaRPr lang="en-AU"/>
          </a:p>
        </p:txBody>
      </p:sp>
    </p:spTree>
    <p:extLst>
      <p:ext uri="{BB962C8B-B14F-4D97-AF65-F5344CB8AC3E}">
        <p14:creationId xmlns:p14="http://schemas.microsoft.com/office/powerpoint/2010/main" val="3705007072"/>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A70B2-0A83-A0A5-1930-530275F583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F0A126-EA72-A8AB-8F08-9F8B78A2B2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08D256-B92B-CC8D-EF1F-7FCDD3F86555}"/>
              </a:ext>
            </a:extLst>
          </p:cNvPr>
          <p:cNvSpPr>
            <a:spLocks noGrp="1"/>
          </p:cNvSpPr>
          <p:nvPr>
            <p:ph type="body" idx="1"/>
          </p:nvPr>
        </p:nvSpPr>
        <p:spPr/>
        <p:txBody>
          <a:bodyPr/>
          <a:lstStyle/>
          <a:p>
            <a:r>
              <a:rPr lang="en-US" b="1" dirty="0"/>
              <a:t>Purpose:</a:t>
            </a:r>
          </a:p>
          <a:p>
            <a:r>
              <a:rPr lang="en-US" b="0" dirty="0"/>
              <a:t>To outline and unpack the expectations of the task where students work on developing and testing a claim and using the Toulmin argumentation model to develop this into a strong argument.</a:t>
            </a:r>
          </a:p>
          <a:p>
            <a:r>
              <a:rPr lang="en-US" b="1" dirty="0">
                <a:latin typeface="Arial"/>
                <a:cs typeface="Arial"/>
              </a:rPr>
              <a:t>Notes:</a:t>
            </a:r>
          </a:p>
          <a:p>
            <a:r>
              <a:rPr lang="en-AU" sz="1600" kern="1200" dirty="0">
                <a:solidFill>
                  <a:schemeClr val="tx1"/>
                </a:solidFill>
                <a:effectLst/>
                <a:latin typeface="Arial" panose="020B0604020202020204" pitchFamily="34" charset="0"/>
                <a:ea typeface="+mn-ea"/>
                <a:cs typeface="Arial" panose="020B0604020202020204" pitchFamily="34" charset="0"/>
              </a:rPr>
              <a:t>Teacher goes through the task with the students, clarifying expectations and answering questions to ensure understanding. </a:t>
            </a:r>
          </a:p>
        </p:txBody>
      </p:sp>
      <p:sp>
        <p:nvSpPr>
          <p:cNvPr id="4" name="Slide Number Placeholder 3">
            <a:extLst>
              <a:ext uri="{FF2B5EF4-FFF2-40B4-BE49-F238E27FC236}">
                <a16:creationId xmlns:a16="http://schemas.microsoft.com/office/drawing/2014/main" id="{D9E38989-83DB-95B6-B752-C8BAD9B9D024}"/>
              </a:ext>
            </a:extLst>
          </p:cNvPr>
          <p:cNvSpPr>
            <a:spLocks noGrp="1"/>
          </p:cNvSpPr>
          <p:nvPr>
            <p:ph type="sldNum" sz="quarter" idx="5"/>
          </p:nvPr>
        </p:nvSpPr>
        <p:spPr/>
        <p:txBody>
          <a:bodyPr/>
          <a:lstStyle/>
          <a:p>
            <a:fld id="{B07158C4-A119-4B78-9DE8-A50001BC31DC}" type="slidenum">
              <a:rPr lang="en-AU" smtClean="0"/>
              <a:pPr/>
              <a:t>144</a:t>
            </a:fld>
            <a:endParaRPr lang="en-AU"/>
          </a:p>
        </p:txBody>
      </p:sp>
    </p:spTree>
    <p:extLst>
      <p:ext uri="{BB962C8B-B14F-4D97-AF65-F5344CB8AC3E}">
        <p14:creationId xmlns:p14="http://schemas.microsoft.com/office/powerpoint/2010/main" val="782815315"/>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62712B-2616-C811-D18C-C0ACFE1770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E93B2C-6A0E-F899-CD49-2B61CDC205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D81121-13B5-003C-F32A-FA726A56E197}"/>
              </a:ext>
            </a:extLst>
          </p:cNvPr>
          <p:cNvSpPr>
            <a:spLocks noGrp="1"/>
          </p:cNvSpPr>
          <p:nvPr>
            <p:ph type="body" idx="1"/>
          </p:nvPr>
        </p:nvSpPr>
        <p:spPr/>
        <p:txBody>
          <a:bodyPr/>
          <a:lstStyle/>
          <a:p>
            <a:r>
              <a:rPr lang="en-US" b="1" dirty="0"/>
              <a:t>Purpose:</a:t>
            </a:r>
          </a:p>
          <a:p>
            <a:r>
              <a:rPr lang="en-US" b="0" dirty="0"/>
              <a:t>To outline and unpack the expectations of the task where students work on developing and testing a claim and using the Toulmin argumentation model to develop this into a strong argument.</a:t>
            </a:r>
          </a:p>
          <a:p>
            <a:r>
              <a:rPr lang="en-US" b="1" dirty="0">
                <a:latin typeface="Arial"/>
                <a:cs typeface="Arial"/>
              </a:rPr>
              <a:t>Notes:</a:t>
            </a:r>
          </a:p>
          <a:p>
            <a:r>
              <a:rPr lang="en-AU" sz="1600" kern="1200" dirty="0">
                <a:solidFill>
                  <a:schemeClr val="tx1"/>
                </a:solidFill>
                <a:effectLst/>
                <a:latin typeface="Arial" panose="020B0604020202020204" pitchFamily="34" charset="0"/>
                <a:ea typeface="+mn-ea"/>
                <a:cs typeface="Arial" panose="020B0604020202020204" pitchFamily="34" charset="0"/>
              </a:rPr>
              <a:t>Teacher goes through the task with the students, clarifying expectations and answering questions to ensure understanding. </a:t>
            </a:r>
          </a:p>
        </p:txBody>
      </p:sp>
      <p:sp>
        <p:nvSpPr>
          <p:cNvPr id="4" name="Slide Number Placeholder 3">
            <a:extLst>
              <a:ext uri="{FF2B5EF4-FFF2-40B4-BE49-F238E27FC236}">
                <a16:creationId xmlns:a16="http://schemas.microsoft.com/office/drawing/2014/main" id="{E6E32D51-DF3F-C7CD-156B-49FD8AE19DD4}"/>
              </a:ext>
            </a:extLst>
          </p:cNvPr>
          <p:cNvSpPr>
            <a:spLocks noGrp="1"/>
          </p:cNvSpPr>
          <p:nvPr>
            <p:ph type="sldNum" sz="quarter" idx="5"/>
          </p:nvPr>
        </p:nvSpPr>
        <p:spPr/>
        <p:txBody>
          <a:bodyPr/>
          <a:lstStyle/>
          <a:p>
            <a:fld id="{B07158C4-A119-4B78-9DE8-A50001BC31DC}" type="slidenum">
              <a:rPr lang="en-AU" smtClean="0"/>
              <a:pPr/>
              <a:t>145</a:t>
            </a:fld>
            <a:endParaRPr lang="en-AU"/>
          </a:p>
        </p:txBody>
      </p:sp>
    </p:spTree>
    <p:extLst>
      <p:ext uri="{BB962C8B-B14F-4D97-AF65-F5344CB8AC3E}">
        <p14:creationId xmlns:p14="http://schemas.microsoft.com/office/powerpoint/2010/main" val="1179944059"/>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531074-8D10-12DC-44EC-C9D8830075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A524BF-D6F8-4C68-4856-C1A8A5E977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311E13-DD18-A38B-6134-3805AD277E5C}"/>
              </a:ext>
            </a:extLst>
          </p:cNvPr>
          <p:cNvSpPr>
            <a:spLocks noGrp="1"/>
          </p:cNvSpPr>
          <p:nvPr>
            <p:ph type="body" idx="1"/>
          </p:nvPr>
        </p:nvSpPr>
        <p:spPr/>
        <p:txBody>
          <a:bodyPr/>
          <a:lstStyle/>
          <a:p>
            <a:r>
              <a:rPr lang="en-US" b="1" dirty="0"/>
              <a:t>Purpose:</a:t>
            </a:r>
          </a:p>
          <a:p>
            <a:r>
              <a:rPr lang="en-US" b="0" dirty="0"/>
              <a:t>To outline and unpack the expectations of the task where students work on developing and testing a claim and using the Toulmin argumentation model to develop this into a strong argument.</a:t>
            </a:r>
          </a:p>
          <a:p>
            <a:r>
              <a:rPr lang="en-US" b="1" dirty="0">
                <a:latin typeface="Arial"/>
                <a:cs typeface="Arial"/>
              </a:rPr>
              <a:t>Notes:</a:t>
            </a:r>
          </a:p>
          <a:p>
            <a:r>
              <a:rPr lang="en-AU" sz="1600" kern="1200" dirty="0">
                <a:solidFill>
                  <a:schemeClr val="tx1"/>
                </a:solidFill>
                <a:effectLst/>
                <a:latin typeface="Arial" panose="020B0604020202020204" pitchFamily="34" charset="0"/>
                <a:ea typeface="+mn-ea"/>
                <a:cs typeface="Arial" panose="020B0604020202020204" pitchFamily="34" charset="0"/>
              </a:rPr>
              <a:t>Teacher goes through the task with the students, clarifying expectations and answering questions to ensure understanding. </a:t>
            </a:r>
          </a:p>
        </p:txBody>
      </p:sp>
      <p:sp>
        <p:nvSpPr>
          <p:cNvPr id="4" name="Slide Number Placeholder 3">
            <a:extLst>
              <a:ext uri="{FF2B5EF4-FFF2-40B4-BE49-F238E27FC236}">
                <a16:creationId xmlns:a16="http://schemas.microsoft.com/office/drawing/2014/main" id="{F727CB96-26D8-E1F7-F2BF-FD2729983E66}"/>
              </a:ext>
            </a:extLst>
          </p:cNvPr>
          <p:cNvSpPr>
            <a:spLocks noGrp="1"/>
          </p:cNvSpPr>
          <p:nvPr>
            <p:ph type="sldNum" sz="quarter" idx="5"/>
          </p:nvPr>
        </p:nvSpPr>
        <p:spPr/>
        <p:txBody>
          <a:bodyPr/>
          <a:lstStyle/>
          <a:p>
            <a:fld id="{B07158C4-A119-4B78-9DE8-A50001BC31DC}" type="slidenum">
              <a:rPr lang="en-AU" smtClean="0"/>
              <a:pPr/>
              <a:t>146</a:t>
            </a:fld>
            <a:endParaRPr lang="en-AU"/>
          </a:p>
        </p:txBody>
      </p:sp>
    </p:spTree>
    <p:extLst>
      <p:ext uri="{BB962C8B-B14F-4D97-AF65-F5344CB8AC3E}">
        <p14:creationId xmlns:p14="http://schemas.microsoft.com/office/powerpoint/2010/main" val="2166080669"/>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a:t>
            </a:r>
          </a:p>
          <a:p>
            <a:r>
              <a:rPr lang="en-US" b="0" dirty="0"/>
              <a:t>To assist students in understanding what different levels of achievement looks like for the task.</a:t>
            </a:r>
          </a:p>
          <a:p>
            <a:r>
              <a:rPr lang="en-US" b="1" dirty="0">
                <a:latin typeface="Arial"/>
                <a:cs typeface="Arial"/>
              </a:rPr>
              <a:t>Notes:</a:t>
            </a:r>
          </a:p>
          <a:p>
            <a:r>
              <a:rPr lang="en-AU" sz="1600" kern="1200" dirty="0">
                <a:solidFill>
                  <a:schemeClr val="tx1"/>
                </a:solidFill>
                <a:effectLst/>
                <a:latin typeface="Arial" panose="020B0604020202020204" pitchFamily="34" charset="0"/>
                <a:ea typeface="+mn-ea"/>
                <a:cs typeface="Arial" panose="020B0604020202020204" pitchFamily="34" charset="0"/>
              </a:rPr>
              <a:t>Teacher goes through the marking rubric, explaining what each level of achievement looks like for the task. </a:t>
            </a:r>
          </a:p>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147</a:t>
            </a:fld>
            <a:endParaRPr lang="en-AU"/>
          </a:p>
        </p:txBody>
      </p:sp>
    </p:spTree>
    <p:extLst>
      <p:ext uri="{BB962C8B-B14F-4D97-AF65-F5344CB8AC3E}">
        <p14:creationId xmlns:p14="http://schemas.microsoft.com/office/powerpoint/2010/main" val="364700406"/>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3C7C63-76A2-EEB1-FC17-418BAEBF90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9CBF70-F884-E578-E3F6-A629B05B50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4C0724-5C22-01F0-F730-ECCB14982109}"/>
              </a:ext>
            </a:extLst>
          </p:cNvPr>
          <p:cNvSpPr>
            <a:spLocks noGrp="1"/>
          </p:cNvSpPr>
          <p:nvPr>
            <p:ph type="body" idx="1"/>
          </p:nvPr>
        </p:nvSpPr>
        <p:spPr/>
        <p:txBody>
          <a:bodyPr/>
          <a:lstStyle/>
          <a:p>
            <a:r>
              <a:rPr lang="en-US" b="1" dirty="0"/>
              <a:t>Purpose:</a:t>
            </a:r>
          </a:p>
          <a:p>
            <a:r>
              <a:rPr lang="en-US" b="0" dirty="0"/>
              <a:t>To assist students in understanding what different levels of achievement looks like for the task.</a:t>
            </a:r>
          </a:p>
          <a:p>
            <a:r>
              <a:rPr lang="en-US" b="1" dirty="0">
                <a:latin typeface="Arial"/>
                <a:cs typeface="Arial"/>
              </a:rPr>
              <a:t>Notes:</a:t>
            </a:r>
          </a:p>
          <a:p>
            <a:r>
              <a:rPr lang="en-AU" sz="1600" kern="1200" dirty="0">
                <a:solidFill>
                  <a:schemeClr val="tx1"/>
                </a:solidFill>
                <a:effectLst/>
                <a:latin typeface="Arial" panose="020B0604020202020204" pitchFamily="34" charset="0"/>
                <a:ea typeface="+mn-ea"/>
                <a:cs typeface="Arial" panose="020B0604020202020204" pitchFamily="34" charset="0"/>
              </a:rPr>
              <a:t>Teacher goes through the marking rubric, explaining what each level of achievement looks like for the task. </a:t>
            </a:r>
          </a:p>
          <a:p>
            <a:endParaRPr lang="en-AU" dirty="0"/>
          </a:p>
        </p:txBody>
      </p:sp>
      <p:sp>
        <p:nvSpPr>
          <p:cNvPr id="4" name="Slide Number Placeholder 3">
            <a:extLst>
              <a:ext uri="{FF2B5EF4-FFF2-40B4-BE49-F238E27FC236}">
                <a16:creationId xmlns:a16="http://schemas.microsoft.com/office/drawing/2014/main" id="{82BD4939-8BB0-D868-7482-91CC153DE49A}"/>
              </a:ext>
            </a:extLst>
          </p:cNvPr>
          <p:cNvSpPr>
            <a:spLocks noGrp="1"/>
          </p:cNvSpPr>
          <p:nvPr>
            <p:ph type="sldNum" sz="quarter" idx="5"/>
          </p:nvPr>
        </p:nvSpPr>
        <p:spPr/>
        <p:txBody>
          <a:bodyPr/>
          <a:lstStyle/>
          <a:p>
            <a:fld id="{B07158C4-A119-4B78-9DE8-A50001BC31DC}" type="slidenum">
              <a:rPr lang="en-AU" smtClean="0"/>
              <a:pPr/>
              <a:t>148</a:t>
            </a:fld>
            <a:endParaRPr lang="en-AU"/>
          </a:p>
        </p:txBody>
      </p:sp>
    </p:spTree>
    <p:extLst>
      <p:ext uri="{BB962C8B-B14F-4D97-AF65-F5344CB8AC3E}">
        <p14:creationId xmlns:p14="http://schemas.microsoft.com/office/powerpoint/2010/main" val="1842040485"/>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84C175-EDFE-F624-8083-AD6919BB82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051DD2-C735-E358-9F2D-84AD1D8050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7C4CCB-9182-4F7C-08E7-039AECE5ED6B}"/>
              </a:ext>
            </a:extLst>
          </p:cNvPr>
          <p:cNvSpPr>
            <a:spLocks noGrp="1"/>
          </p:cNvSpPr>
          <p:nvPr>
            <p:ph type="body" idx="1"/>
          </p:nvPr>
        </p:nvSpPr>
        <p:spPr/>
        <p:txBody>
          <a:bodyPr/>
          <a:lstStyle/>
          <a:p>
            <a:r>
              <a:rPr lang="en-US" b="1" dirty="0"/>
              <a:t>Purpose:</a:t>
            </a:r>
          </a:p>
          <a:p>
            <a:r>
              <a:rPr lang="en-US" b="0" dirty="0"/>
              <a:t>To assist students in understanding what different levels of achievement looks like for the task.</a:t>
            </a:r>
          </a:p>
          <a:p>
            <a:r>
              <a:rPr lang="en-US" b="1" dirty="0">
                <a:latin typeface="Arial"/>
                <a:cs typeface="Arial"/>
              </a:rPr>
              <a:t>Notes:</a:t>
            </a:r>
          </a:p>
          <a:p>
            <a:r>
              <a:rPr lang="en-AU" sz="1600" kern="1200" dirty="0">
                <a:solidFill>
                  <a:schemeClr val="tx1"/>
                </a:solidFill>
                <a:effectLst/>
                <a:latin typeface="Arial" panose="020B0604020202020204" pitchFamily="34" charset="0"/>
                <a:ea typeface="+mn-ea"/>
                <a:cs typeface="Arial" panose="020B0604020202020204" pitchFamily="34" charset="0"/>
              </a:rPr>
              <a:t>Teacher goes through the marking rubric, explaining what each level of achievement looks like for the task. </a:t>
            </a:r>
          </a:p>
          <a:p>
            <a:endParaRPr lang="en-AU" dirty="0"/>
          </a:p>
        </p:txBody>
      </p:sp>
      <p:sp>
        <p:nvSpPr>
          <p:cNvPr id="4" name="Slide Number Placeholder 3">
            <a:extLst>
              <a:ext uri="{FF2B5EF4-FFF2-40B4-BE49-F238E27FC236}">
                <a16:creationId xmlns:a16="http://schemas.microsoft.com/office/drawing/2014/main" id="{92D51780-BB42-60A9-A44C-1D9E322B41F0}"/>
              </a:ext>
            </a:extLst>
          </p:cNvPr>
          <p:cNvSpPr>
            <a:spLocks noGrp="1"/>
          </p:cNvSpPr>
          <p:nvPr>
            <p:ph type="sldNum" sz="quarter" idx="5"/>
          </p:nvPr>
        </p:nvSpPr>
        <p:spPr/>
        <p:txBody>
          <a:bodyPr/>
          <a:lstStyle/>
          <a:p>
            <a:fld id="{B07158C4-A119-4B78-9DE8-A50001BC31DC}" type="slidenum">
              <a:rPr lang="en-AU" smtClean="0"/>
              <a:pPr/>
              <a:t>149</a:t>
            </a:fld>
            <a:endParaRPr lang="en-AU"/>
          </a:p>
        </p:txBody>
      </p:sp>
    </p:spTree>
    <p:extLst>
      <p:ext uri="{BB962C8B-B14F-4D97-AF65-F5344CB8AC3E}">
        <p14:creationId xmlns:p14="http://schemas.microsoft.com/office/powerpoint/2010/main" val="1441826561"/>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D598E0-FCAC-056C-AD42-4666ACBEBD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3B6CDB-7420-B883-35FE-8B53522286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5A435F-7866-7084-B2DF-CA6249D16273}"/>
              </a:ext>
            </a:extLst>
          </p:cNvPr>
          <p:cNvSpPr>
            <a:spLocks noGrp="1"/>
          </p:cNvSpPr>
          <p:nvPr>
            <p:ph type="body" idx="1"/>
          </p:nvPr>
        </p:nvSpPr>
        <p:spPr/>
        <p:txBody>
          <a:bodyPr/>
          <a:lstStyle/>
          <a:p>
            <a:r>
              <a:rPr lang="en-US" b="1" dirty="0"/>
              <a:t>Purpose:</a:t>
            </a:r>
          </a:p>
          <a:p>
            <a:r>
              <a:rPr lang="en-US" b="0" dirty="0"/>
              <a:t>To assist students in “chunking” the task in order to have it completed by the deadline. </a:t>
            </a:r>
          </a:p>
          <a:p>
            <a:r>
              <a:rPr lang="en-US" b="1" dirty="0">
                <a:latin typeface="Arial"/>
                <a:cs typeface="Arial"/>
              </a:rPr>
              <a:t>Notes:</a:t>
            </a:r>
          </a:p>
          <a:p>
            <a:r>
              <a:rPr lang="en-AU" sz="1600" kern="1200" dirty="0">
                <a:solidFill>
                  <a:schemeClr val="tx1"/>
                </a:solidFill>
                <a:effectLst/>
                <a:latin typeface="Arial" panose="020B0604020202020204" pitchFamily="34" charset="0"/>
                <a:ea typeface="+mn-ea"/>
                <a:cs typeface="Arial" panose="020B0604020202020204" pitchFamily="34" charset="0"/>
              </a:rPr>
              <a:t>Teacher goes through the schedule with the students, clarifying expectations and answering questions to ensure understanding. </a:t>
            </a:r>
          </a:p>
          <a:p>
            <a:endParaRPr lang="en-AU" dirty="0"/>
          </a:p>
        </p:txBody>
      </p:sp>
      <p:sp>
        <p:nvSpPr>
          <p:cNvPr id="4" name="Slide Number Placeholder 3">
            <a:extLst>
              <a:ext uri="{FF2B5EF4-FFF2-40B4-BE49-F238E27FC236}">
                <a16:creationId xmlns:a16="http://schemas.microsoft.com/office/drawing/2014/main" id="{49D275EC-628D-EA10-E9F8-F1FAC05BB41D}"/>
              </a:ext>
            </a:extLst>
          </p:cNvPr>
          <p:cNvSpPr>
            <a:spLocks noGrp="1"/>
          </p:cNvSpPr>
          <p:nvPr>
            <p:ph type="sldNum" sz="quarter" idx="5"/>
          </p:nvPr>
        </p:nvSpPr>
        <p:spPr/>
        <p:txBody>
          <a:bodyPr/>
          <a:lstStyle/>
          <a:p>
            <a:fld id="{B07158C4-A119-4B78-9DE8-A50001BC31DC}" type="slidenum">
              <a:rPr lang="en-AU" smtClean="0"/>
              <a:pPr/>
              <a:t>150</a:t>
            </a:fld>
            <a:endParaRPr lang="en-AU"/>
          </a:p>
        </p:txBody>
      </p:sp>
    </p:spTree>
    <p:extLst>
      <p:ext uri="{BB962C8B-B14F-4D97-AF65-F5344CB8AC3E}">
        <p14:creationId xmlns:p14="http://schemas.microsoft.com/office/powerpoint/2010/main" val="34797390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7EAC30-1212-D771-7D61-DB0D1FBBE7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CBD4FF-BFB8-6ED2-224F-2A8882FE0A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7176FE-A146-98FC-14F2-B37C6094FAAE}"/>
              </a:ext>
            </a:extLst>
          </p:cNvPr>
          <p:cNvSpPr>
            <a:spLocks noGrp="1"/>
          </p:cNvSpPr>
          <p:nvPr>
            <p:ph type="body" idx="1"/>
          </p:nvPr>
        </p:nvSpPr>
        <p:spPr/>
        <p:txBody>
          <a:bodyPr/>
          <a:lstStyle/>
          <a:p>
            <a:r>
              <a:rPr lang="en-US" b="1">
                <a:latin typeface="Arial"/>
                <a:cs typeface="Arial"/>
              </a:rPr>
              <a:t>Purpose: </a:t>
            </a:r>
          </a:p>
          <a:p>
            <a:r>
              <a:rPr lang="en-US">
                <a:latin typeface="Arial"/>
                <a:cs typeface="Arial"/>
              </a:rPr>
              <a:t>Identify and reflect on ways of thinking (continued)</a:t>
            </a:r>
          </a:p>
          <a:p>
            <a:r>
              <a:rPr lang="en-US" b="1">
                <a:latin typeface="Arial"/>
                <a:cs typeface="Arial"/>
              </a:rPr>
              <a:t>Speaker:</a:t>
            </a:r>
            <a:endParaRPr lang="en-US">
              <a:latin typeface="Arial"/>
              <a:cs typeface="Arial"/>
            </a:endParaRPr>
          </a:p>
          <a:p>
            <a:r>
              <a:rPr lang="en-AU" sz="1600" kern="1200">
                <a:solidFill>
                  <a:schemeClr val="tx1"/>
                </a:solidFill>
                <a:effectLst/>
                <a:latin typeface="Arial" panose="020B0604020202020204" pitchFamily="34" charset="0"/>
                <a:ea typeface="+mn-ea"/>
                <a:cs typeface="Arial" panose="020B0604020202020204" pitchFamily="34" charset="0"/>
              </a:rPr>
              <a:t>Ameira and the lab assistant cross first with lantern. Ameira must go at the same pace of the lab assistant, so it takes them 2 minutes to cross. </a:t>
            </a:r>
          </a:p>
          <a:p>
            <a:r>
              <a:rPr lang="en-AU" sz="1600" kern="1200">
                <a:solidFill>
                  <a:schemeClr val="tx1"/>
                </a:solidFill>
                <a:effectLst/>
                <a:latin typeface="Arial" panose="020B0604020202020204" pitchFamily="34" charset="0"/>
                <a:ea typeface="+mn-ea"/>
                <a:cs typeface="Arial" panose="020B0604020202020204" pitchFamily="34" charset="0"/>
              </a:rPr>
              <a:t>Ameira then returns to the other side to take the lantern back to the others which takes her 1 minute.</a:t>
            </a:r>
          </a:p>
          <a:p>
            <a:r>
              <a:rPr lang="en-AU" sz="1600" kern="1200">
                <a:solidFill>
                  <a:schemeClr val="tx1"/>
                </a:solidFill>
                <a:effectLst/>
                <a:latin typeface="Arial" panose="020B0604020202020204" pitchFamily="34" charset="0"/>
                <a:ea typeface="+mn-ea"/>
                <a:cs typeface="Arial" panose="020B0604020202020204" pitchFamily="34" charset="0"/>
              </a:rPr>
              <a:t>Then the janitor and the professor cross. They go at the pace of the professor which means they cross in 10 minutes. </a:t>
            </a:r>
          </a:p>
          <a:p>
            <a:r>
              <a:rPr lang="en-AU" sz="1600" kern="1200">
                <a:solidFill>
                  <a:schemeClr val="tx1"/>
                </a:solidFill>
                <a:effectLst/>
                <a:latin typeface="Arial" panose="020B0604020202020204" pitchFamily="34" charset="0"/>
                <a:ea typeface="+mn-ea"/>
                <a:cs typeface="Arial" panose="020B0604020202020204" pitchFamily="34" charset="0"/>
              </a:rPr>
              <a:t>The lab assistant then crosses to bring the lantern back for Ameira which takes him 2 minutes. Ameira and the lab assistant cross together going at the lab assistant’s pace, so they arrive safely on the other side in 2 minutes. This totals 17 minutes so they are able to cut the rope bridge in time and escape from the zombies. </a:t>
            </a:r>
          </a:p>
          <a:p>
            <a:pPr lvl="0"/>
            <a:r>
              <a:rPr lang="en-AU" sz="1600" b="1" i="0" kern="1200">
                <a:solidFill>
                  <a:schemeClr val="tx1"/>
                </a:solidFill>
                <a:effectLst/>
                <a:latin typeface="Arial"/>
                <a:cs typeface="Arial"/>
              </a:rPr>
              <a:t>Note:</a:t>
            </a:r>
            <a:endParaRPr lang="en-AU" sz="1600" i="0" kern="1200">
              <a:solidFill>
                <a:schemeClr val="tx1"/>
              </a:solidFill>
              <a:effectLst/>
              <a:latin typeface="Arial"/>
              <a:cs typeface="Arial"/>
            </a:endParaRPr>
          </a:p>
          <a:p>
            <a:endParaRPr lang="en-US">
              <a:latin typeface="Arial"/>
              <a:ea typeface="Calibri"/>
              <a:cs typeface="Arial"/>
            </a:endParaRPr>
          </a:p>
          <a:p>
            <a:endParaRPr lang="en-US">
              <a:latin typeface="Arial"/>
              <a:ea typeface="Calibri"/>
              <a:cs typeface="Arial"/>
            </a:endParaRPr>
          </a:p>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F66A355C-F04A-4A5E-C471-FBA2825ACE4A}"/>
              </a:ext>
            </a:extLst>
          </p:cNvPr>
          <p:cNvSpPr>
            <a:spLocks noGrp="1"/>
          </p:cNvSpPr>
          <p:nvPr>
            <p:ph type="sldNum" sz="quarter" idx="5"/>
          </p:nvPr>
        </p:nvSpPr>
        <p:spPr/>
        <p:txBody>
          <a:bodyPr/>
          <a:lstStyle/>
          <a:p>
            <a:fld id="{B07158C4-A119-4B78-9DE8-A50001BC31DC}" type="slidenum">
              <a:rPr lang="en-AU" smtClean="0"/>
              <a:pPr/>
              <a:t>15</a:t>
            </a:fld>
            <a:endParaRPr lang="en-AU"/>
          </a:p>
        </p:txBody>
      </p:sp>
    </p:spTree>
    <p:extLst>
      <p:ext uri="{BB962C8B-B14F-4D97-AF65-F5344CB8AC3E}">
        <p14:creationId xmlns:p14="http://schemas.microsoft.com/office/powerpoint/2010/main" val="2878137097"/>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491359-8237-8F82-6B2D-F3D48438EE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0A9410-7BEF-B742-769D-102E5A133E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BA2713-4391-C75C-F601-B9862BC6783E}"/>
              </a:ext>
            </a:extLst>
          </p:cNvPr>
          <p:cNvSpPr>
            <a:spLocks noGrp="1"/>
          </p:cNvSpPr>
          <p:nvPr>
            <p:ph type="body" idx="1"/>
          </p:nvPr>
        </p:nvSpPr>
        <p:spPr/>
        <p:txBody>
          <a:bodyPr/>
          <a:lstStyle/>
          <a:p>
            <a:r>
              <a:rPr lang="en-US" b="1" dirty="0"/>
              <a:t>Purpose:</a:t>
            </a:r>
          </a:p>
          <a:p>
            <a:r>
              <a:rPr lang="en-US" b="0" dirty="0"/>
              <a:t>To assist students in “chunking” the task in order to have it completed by the deadline. </a:t>
            </a:r>
          </a:p>
          <a:p>
            <a:r>
              <a:rPr lang="en-US" b="1" dirty="0">
                <a:latin typeface="Arial"/>
                <a:cs typeface="Arial"/>
              </a:rPr>
              <a:t>Notes:</a:t>
            </a:r>
          </a:p>
          <a:p>
            <a:r>
              <a:rPr lang="en-AU" sz="1600" kern="1200" dirty="0">
                <a:solidFill>
                  <a:schemeClr val="tx1"/>
                </a:solidFill>
                <a:effectLst/>
                <a:latin typeface="Arial" panose="020B0604020202020204" pitchFamily="34" charset="0"/>
                <a:ea typeface="+mn-ea"/>
                <a:cs typeface="Arial" panose="020B0604020202020204" pitchFamily="34" charset="0"/>
              </a:rPr>
              <a:t>Teacher goes through the schedule with the students, clarifying expectations and answering questions to ensure understanding. </a:t>
            </a:r>
          </a:p>
          <a:p>
            <a:endParaRPr lang="en-AU" dirty="0"/>
          </a:p>
        </p:txBody>
      </p:sp>
      <p:sp>
        <p:nvSpPr>
          <p:cNvPr id="4" name="Slide Number Placeholder 3">
            <a:extLst>
              <a:ext uri="{FF2B5EF4-FFF2-40B4-BE49-F238E27FC236}">
                <a16:creationId xmlns:a16="http://schemas.microsoft.com/office/drawing/2014/main" id="{E461AB4B-55A8-C364-2257-FCFE4AA1F0F4}"/>
              </a:ext>
            </a:extLst>
          </p:cNvPr>
          <p:cNvSpPr>
            <a:spLocks noGrp="1"/>
          </p:cNvSpPr>
          <p:nvPr>
            <p:ph type="sldNum" sz="quarter" idx="5"/>
          </p:nvPr>
        </p:nvSpPr>
        <p:spPr/>
        <p:txBody>
          <a:bodyPr/>
          <a:lstStyle/>
          <a:p>
            <a:fld id="{B07158C4-A119-4B78-9DE8-A50001BC31DC}" type="slidenum">
              <a:rPr lang="en-AU" smtClean="0"/>
              <a:pPr/>
              <a:t>151</a:t>
            </a:fld>
            <a:endParaRPr lang="en-AU"/>
          </a:p>
        </p:txBody>
      </p:sp>
    </p:spTree>
    <p:extLst>
      <p:ext uri="{BB962C8B-B14F-4D97-AF65-F5344CB8AC3E}">
        <p14:creationId xmlns:p14="http://schemas.microsoft.com/office/powerpoint/2010/main" val="3630097358"/>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a:t>
            </a:r>
          </a:p>
          <a:p>
            <a:r>
              <a:rPr lang="en-US" b="0" dirty="0"/>
              <a:t>For students to work on developing and testing a claim and using the Toulmin argumentation model to develop this into a strong argument.</a:t>
            </a:r>
          </a:p>
          <a:p>
            <a:r>
              <a:rPr lang="en-US" b="1" dirty="0">
                <a:latin typeface="Arial"/>
                <a:cs typeface="Arial"/>
              </a:rPr>
              <a:t>Notes:</a:t>
            </a:r>
          </a:p>
          <a:p>
            <a:r>
              <a:rPr lang="en-AU" sz="1600" kern="1200" dirty="0">
                <a:solidFill>
                  <a:schemeClr val="tx1"/>
                </a:solidFill>
                <a:effectLst/>
                <a:latin typeface="Arial" panose="020B0604020202020204" pitchFamily="34" charset="0"/>
                <a:ea typeface="+mn-ea"/>
                <a:cs typeface="Arial" panose="020B0604020202020204" pitchFamily="34" charset="0"/>
              </a:rPr>
              <a:t>Go through the tasks for the lesson with the students, clarifying expectations and answering questions to ensure understanding. Circulate to assist any students experiencing difficulties and monitor students progress in completing the tasks required for the lesson. </a:t>
            </a:r>
          </a:p>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152</a:t>
            </a:fld>
            <a:endParaRPr lang="en-AU"/>
          </a:p>
        </p:txBody>
      </p:sp>
    </p:spTree>
    <p:extLst>
      <p:ext uri="{BB962C8B-B14F-4D97-AF65-F5344CB8AC3E}">
        <p14:creationId xmlns:p14="http://schemas.microsoft.com/office/powerpoint/2010/main" val="3332835245"/>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a:t>
            </a:r>
          </a:p>
          <a:p>
            <a:r>
              <a:rPr lang="en-US" b="0" dirty="0"/>
              <a:t>For students to work on developing and testing a claim and using the Toulmin argumentation model to develop this into a strong argument.</a:t>
            </a:r>
          </a:p>
          <a:p>
            <a:r>
              <a:rPr lang="en-US" b="1" dirty="0">
                <a:latin typeface="Arial"/>
                <a:cs typeface="Arial"/>
              </a:rPr>
              <a:t>Notes:</a:t>
            </a:r>
          </a:p>
          <a:p>
            <a:r>
              <a:rPr lang="en-US" b="0" dirty="0">
                <a:latin typeface="Arial"/>
                <a:cs typeface="Arial"/>
              </a:rPr>
              <a:t>Explain that C2B4 ME stands for ‘see 2 students before seeing me’ for feedback.</a:t>
            </a:r>
          </a:p>
          <a:p>
            <a:r>
              <a:rPr lang="en-AU" sz="1600" kern="1200" dirty="0">
                <a:solidFill>
                  <a:schemeClr val="tx1"/>
                </a:solidFill>
                <a:effectLst/>
                <a:latin typeface="Arial" panose="020B0604020202020204" pitchFamily="34" charset="0"/>
                <a:ea typeface="+mn-ea"/>
                <a:cs typeface="Arial" panose="020B0604020202020204" pitchFamily="34" charset="0"/>
              </a:rPr>
              <a:t>Go through the tasks for the lesson with the students, clarifying expectations and answering questions to ensure understanding. Circulate to assist any students experiencing difficulties and monitor students progress in completing the tasks required for the lesson. </a:t>
            </a:r>
          </a:p>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154</a:t>
            </a:fld>
            <a:endParaRPr lang="en-AU"/>
          </a:p>
        </p:txBody>
      </p:sp>
    </p:spTree>
    <p:extLst>
      <p:ext uri="{BB962C8B-B14F-4D97-AF65-F5344CB8AC3E}">
        <p14:creationId xmlns:p14="http://schemas.microsoft.com/office/powerpoint/2010/main" val="3515336597"/>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155</a:t>
            </a:fld>
            <a:endParaRPr lang="en-AU"/>
          </a:p>
        </p:txBody>
      </p:sp>
    </p:spTree>
    <p:extLst>
      <p:ext uri="{BB962C8B-B14F-4D97-AF65-F5344CB8AC3E}">
        <p14:creationId xmlns:p14="http://schemas.microsoft.com/office/powerpoint/2010/main" val="1414081149"/>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a:t>
            </a:r>
          </a:p>
          <a:p>
            <a:r>
              <a:rPr lang="en-US" b="0" dirty="0"/>
              <a:t>For students to work on developing and testing a claim and using the Toulmin argumentation model to develop this into a strong argument.</a:t>
            </a:r>
          </a:p>
          <a:p>
            <a:r>
              <a:rPr lang="en-US" b="1" dirty="0">
                <a:latin typeface="Arial"/>
                <a:cs typeface="Arial"/>
              </a:rPr>
              <a:t>Notes:</a:t>
            </a:r>
          </a:p>
          <a:p>
            <a:r>
              <a:rPr lang="en-AU" sz="1600" kern="1200" dirty="0">
                <a:solidFill>
                  <a:schemeClr val="tx1"/>
                </a:solidFill>
                <a:effectLst/>
                <a:latin typeface="Arial" panose="020B0604020202020204" pitchFamily="34" charset="0"/>
                <a:ea typeface="+mn-ea"/>
                <a:cs typeface="Arial" panose="020B0604020202020204" pitchFamily="34" charset="0"/>
              </a:rPr>
              <a:t>Go through the tasks for the lesson with the students, clarifying expectations and answering questions to ensure understanding. Circulate to assist any students experiencing difficulties and monitor students progress in completing the tasks required for the lesson. </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kern="1200" dirty="0">
                <a:solidFill>
                  <a:schemeClr val="tx1"/>
                </a:solidFill>
                <a:effectLst/>
                <a:latin typeface="Arial" panose="020B0604020202020204" pitchFamily="34" charset="0"/>
                <a:ea typeface="+mn-ea"/>
                <a:cs typeface="Arial" panose="020B0604020202020204" pitchFamily="34" charset="0"/>
              </a:rPr>
              <a:t>C2B4ME (see 2 before me) – this means that students must get feedback from 2 other students before approaching teacher for feedback. </a:t>
            </a:r>
          </a:p>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156</a:t>
            </a:fld>
            <a:endParaRPr lang="en-AU"/>
          </a:p>
        </p:txBody>
      </p:sp>
    </p:spTree>
    <p:extLst>
      <p:ext uri="{BB962C8B-B14F-4D97-AF65-F5344CB8AC3E}">
        <p14:creationId xmlns:p14="http://schemas.microsoft.com/office/powerpoint/2010/main" val="3509522227"/>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a:t>
            </a:r>
          </a:p>
          <a:p>
            <a:r>
              <a:rPr lang="en-US" b="0" dirty="0"/>
              <a:t>For students to work on developing and testing a claim and using the Toulmin argumentation model to develop this into a strong argument.</a:t>
            </a:r>
          </a:p>
          <a:p>
            <a:r>
              <a:rPr lang="en-US" b="1" dirty="0">
                <a:latin typeface="Arial"/>
                <a:cs typeface="Arial"/>
              </a:rPr>
              <a:t>Notes:</a:t>
            </a:r>
          </a:p>
          <a:p>
            <a:r>
              <a:rPr lang="en-AU" sz="1600" kern="1200" dirty="0">
                <a:solidFill>
                  <a:schemeClr val="tx1"/>
                </a:solidFill>
                <a:effectLst/>
                <a:latin typeface="Arial" panose="020B0604020202020204" pitchFamily="34" charset="0"/>
                <a:ea typeface="+mn-ea"/>
                <a:cs typeface="Arial" panose="020B0604020202020204" pitchFamily="34" charset="0"/>
              </a:rPr>
              <a:t>Go through the tasks for the lesson with the students, clarifying expectations and answering questions to ensure understanding. Circulate to assist any students experiencing difficulties and monitor students progress in completing the tasks required for the lesson. </a:t>
            </a:r>
          </a:p>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158</a:t>
            </a:fld>
            <a:endParaRPr lang="en-AU"/>
          </a:p>
        </p:txBody>
      </p:sp>
    </p:spTree>
    <p:extLst>
      <p:ext uri="{BB962C8B-B14F-4D97-AF65-F5344CB8AC3E}">
        <p14:creationId xmlns:p14="http://schemas.microsoft.com/office/powerpoint/2010/main" val="1938298586"/>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a:t>
            </a:r>
          </a:p>
          <a:p>
            <a:r>
              <a:rPr lang="en-US" b="0" dirty="0"/>
              <a:t>For students to work on developing and testing a claim and using the Toulmin argumentation model to develop this into a strong argument.</a:t>
            </a:r>
          </a:p>
          <a:p>
            <a:r>
              <a:rPr lang="en-US" b="1" dirty="0">
                <a:latin typeface="Arial"/>
                <a:cs typeface="Arial"/>
              </a:rPr>
              <a:t>Notes:</a:t>
            </a:r>
          </a:p>
          <a:p>
            <a:r>
              <a:rPr lang="en-AU" sz="1600" kern="1200" dirty="0">
                <a:solidFill>
                  <a:schemeClr val="tx1"/>
                </a:solidFill>
                <a:effectLst/>
                <a:latin typeface="Arial" panose="020B0604020202020204" pitchFamily="34" charset="0"/>
                <a:ea typeface="+mn-ea"/>
                <a:cs typeface="Arial" panose="020B0604020202020204" pitchFamily="34" charset="0"/>
              </a:rPr>
              <a:t>Go through the tasks for the lesson with the students, clarifying expectations and answering questions to ensure understanding. Circulate to assist any students experiencing difficulties and monitor students progress in completing the tasks required for the lesson. </a:t>
            </a:r>
          </a:p>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160</a:t>
            </a:fld>
            <a:endParaRPr lang="en-AU"/>
          </a:p>
        </p:txBody>
      </p:sp>
    </p:spTree>
    <p:extLst>
      <p:ext uri="{BB962C8B-B14F-4D97-AF65-F5344CB8AC3E}">
        <p14:creationId xmlns:p14="http://schemas.microsoft.com/office/powerpoint/2010/main" val="3219445929"/>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a:t>
            </a:r>
          </a:p>
          <a:p>
            <a:r>
              <a:rPr lang="en-US" b="0" dirty="0"/>
              <a:t>For students to work on developing and testing a claim and using the Toulmin argumentation model to develop this into a strong argument.</a:t>
            </a:r>
          </a:p>
          <a:p>
            <a:r>
              <a:rPr lang="en-US" b="1" dirty="0">
                <a:latin typeface="Arial"/>
                <a:cs typeface="Arial"/>
              </a:rPr>
              <a:t>Notes:</a:t>
            </a:r>
          </a:p>
          <a:p>
            <a:r>
              <a:rPr lang="en-AU" sz="1600" kern="1200" dirty="0">
                <a:solidFill>
                  <a:schemeClr val="tx1"/>
                </a:solidFill>
                <a:effectLst/>
                <a:latin typeface="Arial" panose="020B0604020202020204" pitchFamily="34" charset="0"/>
                <a:ea typeface="+mn-ea"/>
                <a:cs typeface="Arial" panose="020B0604020202020204" pitchFamily="34" charset="0"/>
              </a:rPr>
              <a:t>At the start of the lesson, remind students that they will be submitting all parts of their portfolio at the end of the lesson. </a:t>
            </a:r>
          </a:p>
          <a:p>
            <a:r>
              <a:rPr lang="en-AU" sz="1600" kern="1200" dirty="0">
                <a:solidFill>
                  <a:schemeClr val="tx1"/>
                </a:solidFill>
                <a:effectLst/>
                <a:latin typeface="Arial" panose="020B0604020202020204" pitchFamily="34" charset="0"/>
                <a:ea typeface="+mn-ea"/>
                <a:cs typeface="Arial" panose="020B0604020202020204" pitchFamily="34" charset="0"/>
              </a:rPr>
              <a:t>Go through the tasks for the lesson with the students, clarifying expectations and answering questions to ensure understanding. Circulate to assist any students experiencing difficulties and monitor students progress in completing the tasks required for the lesson. </a:t>
            </a:r>
          </a:p>
          <a:p>
            <a:r>
              <a:rPr lang="en-AU" sz="1600" kern="1200" dirty="0">
                <a:solidFill>
                  <a:schemeClr val="tx1"/>
                </a:solidFill>
                <a:effectLst/>
                <a:latin typeface="Arial" panose="020B0604020202020204" pitchFamily="34" charset="0"/>
                <a:ea typeface="+mn-ea"/>
                <a:cs typeface="Arial" panose="020B0604020202020204" pitchFamily="34" charset="0"/>
              </a:rPr>
              <a:t>Collect all student works at the end of the lesson. </a:t>
            </a:r>
          </a:p>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162</a:t>
            </a:fld>
            <a:endParaRPr lang="en-AU"/>
          </a:p>
        </p:txBody>
      </p:sp>
    </p:spTree>
    <p:extLst>
      <p:ext uri="{BB962C8B-B14F-4D97-AF65-F5344CB8AC3E}">
        <p14:creationId xmlns:p14="http://schemas.microsoft.com/office/powerpoint/2010/main" val="3632353497"/>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a:t>
            </a:r>
          </a:p>
          <a:p>
            <a:r>
              <a:rPr lang="en-US" b="0" dirty="0"/>
              <a:t>To connect students understanding of constructing arguments to their learning across subjects. </a:t>
            </a:r>
          </a:p>
          <a:p>
            <a:r>
              <a:rPr lang="en-US" b="1" dirty="0">
                <a:latin typeface="Arial"/>
                <a:cs typeface="Arial"/>
              </a:rPr>
              <a:t>Speaker:</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kern="1200" dirty="0">
                <a:solidFill>
                  <a:schemeClr val="tx1"/>
                </a:solidFill>
                <a:effectLst/>
                <a:latin typeface="Arial" panose="020B0604020202020204" pitchFamily="34" charset="0"/>
                <a:ea typeface="+mn-ea"/>
                <a:cs typeface="Arial" panose="020B0604020202020204" pitchFamily="34" charset="0"/>
              </a:rPr>
              <a:t>To start the lesson, look at the list on the slide. I am going to read through each of the tasks listed here and I want you to indicate YES if you believe they require the constructing of an argument or NO if you think they do not. </a:t>
            </a:r>
          </a:p>
          <a:p>
            <a:pPr marL="0" marR="0" lvl="0" indent="0" algn="l" defTabSz="1219170" rtl="0" eaLnBrk="1" fontAlgn="auto" latinLnBrk="0" hangingPunct="1">
              <a:lnSpc>
                <a:spcPct val="100000"/>
              </a:lnSpc>
              <a:spcBef>
                <a:spcPts val="0"/>
              </a:spcBef>
              <a:spcAft>
                <a:spcPts val="0"/>
              </a:spcAft>
              <a:buClrTx/>
              <a:buSzTx/>
              <a:buFontTx/>
              <a:buNone/>
              <a:tabLst/>
              <a:defRPr/>
            </a:pPr>
            <a:r>
              <a:rPr lang="en-US" b="1" dirty="0">
                <a:latin typeface="Arial"/>
                <a:cs typeface="Arial"/>
              </a:rPr>
              <a:t>Notes:</a:t>
            </a:r>
          </a:p>
          <a:p>
            <a:r>
              <a:rPr lang="en-AU" sz="1600" kern="1200" dirty="0">
                <a:solidFill>
                  <a:schemeClr val="tx1"/>
                </a:solidFill>
                <a:effectLst/>
                <a:latin typeface="Arial" panose="020B0604020202020204" pitchFamily="34" charset="0"/>
                <a:ea typeface="+mn-ea"/>
                <a:cs typeface="Arial" panose="020B0604020202020204" pitchFamily="34" charset="0"/>
              </a:rPr>
              <a:t>Students can indicate yes or no in any way – written on a mini whiteboard, thumbs up/down, hands up etc. </a:t>
            </a:r>
          </a:p>
          <a:p>
            <a:r>
              <a:rPr lang="en-AU" sz="1600" kern="1200" dirty="0">
                <a:solidFill>
                  <a:schemeClr val="tx1"/>
                </a:solidFill>
                <a:effectLst/>
                <a:latin typeface="Arial" panose="020B0604020202020204" pitchFamily="34" charset="0"/>
                <a:ea typeface="+mn-ea"/>
                <a:cs typeface="Arial" panose="020B0604020202020204" pitchFamily="34" charset="0"/>
              </a:rPr>
              <a:t>As you go through the list - lead a discussion around each task and discuss if they require the construction of an argument and how. </a:t>
            </a:r>
          </a:p>
        </p:txBody>
      </p:sp>
      <p:sp>
        <p:nvSpPr>
          <p:cNvPr id="4" name="Slide Number Placeholder 3"/>
          <p:cNvSpPr>
            <a:spLocks noGrp="1"/>
          </p:cNvSpPr>
          <p:nvPr>
            <p:ph type="sldNum" sz="quarter" idx="5"/>
          </p:nvPr>
        </p:nvSpPr>
        <p:spPr/>
        <p:txBody>
          <a:bodyPr/>
          <a:lstStyle/>
          <a:p>
            <a:fld id="{B07158C4-A119-4B78-9DE8-A50001BC31DC}" type="slidenum">
              <a:rPr lang="en-AU" smtClean="0"/>
              <a:pPr/>
              <a:t>164</a:t>
            </a:fld>
            <a:endParaRPr lang="en-AU"/>
          </a:p>
        </p:txBody>
      </p:sp>
    </p:spTree>
    <p:extLst>
      <p:ext uri="{BB962C8B-B14F-4D97-AF65-F5344CB8AC3E}">
        <p14:creationId xmlns:p14="http://schemas.microsoft.com/office/powerpoint/2010/main" val="1800196323"/>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7440F9-8F4A-CA3D-758A-A6D5F65973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3FA7C8-82C4-B90C-F5C3-8E0FB12FE6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D77423-B1AD-A3D9-4E26-F1042EEDA63C}"/>
              </a:ext>
            </a:extLst>
          </p:cNvPr>
          <p:cNvSpPr>
            <a:spLocks noGrp="1"/>
          </p:cNvSpPr>
          <p:nvPr>
            <p:ph type="body" idx="1"/>
          </p:nvPr>
        </p:nvSpPr>
        <p:spPr/>
        <p:txBody>
          <a:bodyPr/>
          <a:lstStyle/>
          <a:p>
            <a:r>
              <a:rPr lang="en-AU" b="1" dirty="0"/>
              <a:t>Notes for teachers:</a:t>
            </a:r>
            <a:endParaRPr lang="en-AU" dirty="0">
              <a:solidFill>
                <a:srgbClr val="444444"/>
              </a:solidFill>
            </a:endParaRPr>
          </a:p>
          <a:p>
            <a:pPr marL="171450" indent="-171450">
              <a:buFont typeface="Arial"/>
              <a:buChar char="•"/>
            </a:pPr>
            <a:r>
              <a:rPr lang="en-AU" dirty="0">
                <a:latin typeface="Arial"/>
                <a:cs typeface="Arial"/>
              </a:rPr>
              <a:t>Adapt the learning intention as required and add matching success criteria.</a:t>
            </a:r>
          </a:p>
          <a:p>
            <a:pPr marL="171450" indent="-171450">
              <a:buFont typeface="Arial"/>
              <a:buChar char="•"/>
            </a:pPr>
            <a:r>
              <a:rPr lang="en-AU" sz="1600" kern="100" dirty="0">
                <a:effectLst/>
                <a:latin typeface="Aptos" panose="020B0004020202020204" pitchFamily="34" charset="0"/>
                <a:ea typeface="Aptos" panose="020B0004020202020204" pitchFamily="34" charset="0"/>
                <a:cs typeface="Times New Roman" panose="02020603050405020304" pitchFamily="18" charset="0"/>
              </a:rPr>
              <a:t>For more information see </a:t>
            </a:r>
            <a:r>
              <a:rPr lang="en-AU" sz="1600" kern="100" dirty="0">
                <a:effectLst/>
                <a:latin typeface="Tahoma" panose="020B0604030504040204" pitchFamily="34" charset="0"/>
                <a:ea typeface="Aptos" panose="020B0004020202020204" pitchFamily="34" charset="0"/>
                <a:cs typeface="Times New Roman" panose="02020603050405020304" pitchFamily="18" charset="0"/>
              </a:rPr>
              <a:t>⁠</a:t>
            </a:r>
            <a:r>
              <a:rPr lang="en-AU" sz="1600" kern="100" dirty="0">
                <a:effectLst/>
                <a:latin typeface="Aptos" panose="020B0004020202020204" pitchFamily="34" charset="0"/>
                <a:ea typeface="Aptos" panose="020B0004020202020204" pitchFamily="34" charset="0"/>
                <a:cs typeface="Times New Roman" panose="02020603050405020304" pitchFamily="18" charset="0"/>
              </a:rPr>
              <a:t>NSW Department of Education Explicit teaching strategies.</a:t>
            </a:r>
          </a:p>
          <a:p>
            <a:pPr marL="171450" indent="-171450">
              <a:buFont typeface="Arial"/>
              <a:buChar char="•"/>
            </a:pPr>
            <a:r>
              <a:rPr lang="en-AU" sz="1600" u="none" kern="100" dirty="0">
                <a:solidFill>
                  <a:srgbClr val="467886"/>
                </a:solidFill>
                <a:effectLst/>
                <a:latin typeface="Aptos" panose="020B0004020202020204" pitchFamily="34" charset="0"/>
                <a:cs typeface="Times New Roman" panose="02020603050405020304" pitchFamily="18" charset="0"/>
              </a:rPr>
              <a:t>Learning intentions and success criteria (</a:t>
            </a:r>
            <a:r>
              <a:rPr lang="en-AU" dirty="0">
                <a:latin typeface="Arial" panose="020B0604020202020204" pitchFamily="34" charset="0"/>
                <a:cs typeface="Arial" panose="020B0604020202020204" pitchFamily="34" charset="0"/>
              </a:rPr>
              <a:t>LISC) are not necessarily presented at the beginning of the lesson. Teacher needs to consider most effectual time to introduce.</a:t>
            </a:r>
          </a:p>
          <a:p>
            <a:pPr marL="171450" indent="-171450">
              <a:buFont typeface="Arial"/>
              <a:buChar char="•"/>
            </a:pPr>
            <a:r>
              <a:rPr lang="en-AU" dirty="0">
                <a:latin typeface="Arial" panose="020B0604020202020204" pitchFamily="34" charset="0"/>
                <a:cs typeface="Arial" panose="020B0604020202020204" pitchFamily="34" charset="0"/>
              </a:rPr>
              <a:t>LISC should be revisited during the lesson to support students' evaluation of their learning.</a:t>
            </a:r>
          </a:p>
          <a:p>
            <a:endParaRPr lang="en-AU" b="1" dirty="0">
              <a:cs typeface="Calibri"/>
            </a:endParaRPr>
          </a:p>
        </p:txBody>
      </p:sp>
      <p:sp>
        <p:nvSpPr>
          <p:cNvPr id="4" name="Slide Number Placeholder 3">
            <a:extLst>
              <a:ext uri="{FF2B5EF4-FFF2-40B4-BE49-F238E27FC236}">
                <a16:creationId xmlns:a16="http://schemas.microsoft.com/office/drawing/2014/main" id="{2CA21ABE-006D-6A1E-1EF0-247BAADE52CE}"/>
              </a:ext>
            </a:extLst>
          </p:cNvPr>
          <p:cNvSpPr>
            <a:spLocks noGrp="1"/>
          </p:cNvSpPr>
          <p:nvPr>
            <p:ph type="sldNum" sz="quarter" idx="5"/>
          </p:nvPr>
        </p:nvSpPr>
        <p:spPr/>
        <p:txBody>
          <a:bodyPr/>
          <a:lstStyle/>
          <a:p>
            <a:fld id="{D09C5488-DD16-4714-9519-7BE21BA11D4E}" type="slidenum">
              <a:rPr lang="en-AU" smtClean="0"/>
              <a:t>165</a:t>
            </a:fld>
            <a:endParaRPr lang="en-AU"/>
          </a:p>
        </p:txBody>
      </p:sp>
    </p:spTree>
    <p:extLst>
      <p:ext uri="{BB962C8B-B14F-4D97-AF65-F5344CB8AC3E}">
        <p14:creationId xmlns:p14="http://schemas.microsoft.com/office/powerpoint/2010/main" val="30046935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3800D-D722-6AE4-A67D-E6ECBCFB7C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C7D9F7-B8B4-3E99-192E-223920713B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B9C7E9-BD62-B924-24D6-D4D9F507ED6F}"/>
              </a:ext>
            </a:extLst>
          </p:cNvPr>
          <p:cNvSpPr>
            <a:spLocks noGrp="1"/>
          </p:cNvSpPr>
          <p:nvPr>
            <p:ph type="body" idx="1"/>
          </p:nvPr>
        </p:nvSpPr>
        <p:spPr/>
        <p:txBody>
          <a:bodyPr/>
          <a:lstStyle/>
          <a:p>
            <a:r>
              <a:rPr lang="en-US" b="1" dirty="0">
                <a:latin typeface="Arial"/>
                <a:cs typeface="Arial"/>
              </a:rPr>
              <a:t>Purpose: </a:t>
            </a:r>
          </a:p>
          <a:p>
            <a:r>
              <a:rPr lang="en-US" dirty="0">
                <a:latin typeface="Arial"/>
                <a:cs typeface="Arial"/>
              </a:rPr>
              <a:t>Identify and reflect on ways of thinking (continued)</a:t>
            </a:r>
          </a:p>
          <a:p>
            <a:r>
              <a:rPr lang="en-US" b="1" dirty="0">
                <a:latin typeface="Arial"/>
                <a:cs typeface="Arial"/>
              </a:rPr>
              <a:t>Speaker:</a:t>
            </a:r>
            <a:endParaRPr lang="en-US" dirty="0">
              <a:latin typeface="Arial"/>
              <a:cs typeface="Arial"/>
            </a:endParaRPr>
          </a:p>
          <a:p>
            <a:pPr lvl="0"/>
            <a:r>
              <a:rPr lang="en-AU" sz="1600" kern="1200" dirty="0">
                <a:solidFill>
                  <a:schemeClr val="tx1"/>
                </a:solidFill>
                <a:effectLst/>
                <a:highlight>
                  <a:srgbClr val="FFFF00"/>
                </a:highlight>
                <a:latin typeface="Arial" panose="020B0604020202020204" pitchFamily="34" charset="0"/>
                <a:ea typeface="+mn-ea"/>
                <a:cs typeface="Arial" panose="020B0604020202020204" pitchFamily="34" charset="0"/>
              </a:rPr>
              <a:t>Now obviously the purpose of that exercise was to try to solve the riddle, but what is more important than solving it, is using it to reflect on what our approach to solving the riddle tells us about the way that we think. On the screen are reflective questions that will guide you to reflect on the way that you think. </a:t>
            </a:r>
          </a:p>
          <a:p>
            <a:pPr lvl="0"/>
            <a:r>
              <a:rPr lang="en-AU" sz="1600" b="1" i="0" kern="1200" dirty="0">
                <a:solidFill>
                  <a:schemeClr val="tx1"/>
                </a:solidFill>
                <a:effectLst/>
                <a:latin typeface="Arial"/>
                <a:cs typeface="Arial"/>
              </a:rPr>
              <a:t>Note:</a:t>
            </a:r>
            <a:endParaRPr lang="en-AU" sz="1600" i="0" kern="1200" dirty="0">
              <a:solidFill>
                <a:schemeClr val="tx1"/>
              </a:solidFill>
              <a:effectLst/>
              <a:latin typeface="Arial"/>
              <a:cs typeface="Arial"/>
            </a:endParaRPr>
          </a:p>
          <a:p>
            <a:r>
              <a:rPr lang="en-AU" sz="1600" kern="1200" dirty="0">
                <a:solidFill>
                  <a:schemeClr val="tx1"/>
                </a:solidFill>
                <a:effectLst/>
                <a:latin typeface="Arial"/>
                <a:cs typeface="Arial"/>
              </a:rPr>
              <a:t>Teacher uses a wheel of names </a:t>
            </a:r>
            <a:r>
              <a:rPr lang="en-AU" sz="1600" u="sng" kern="1200" dirty="0">
                <a:solidFill>
                  <a:schemeClr val="tx1"/>
                </a:solidFill>
                <a:effectLst/>
                <a:latin typeface="Arial"/>
                <a:cs typeface="Arial"/>
                <a:hlinkClick r:id="rId3"/>
              </a:rPr>
              <a:t>Wheel of Names | Random name picker</a:t>
            </a:r>
            <a:r>
              <a:rPr lang="en-AU" sz="1600" kern="1200" dirty="0">
                <a:solidFill>
                  <a:schemeClr val="tx1"/>
                </a:solidFill>
                <a:effectLst/>
                <a:latin typeface="Arial"/>
                <a:cs typeface="Arial"/>
              </a:rPr>
              <a:t> (or other selection method) to select students to share some reflections</a:t>
            </a:r>
            <a:r>
              <a:rPr lang="en-AU" dirty="0">
                <a:latin typeface="Arial"/>
                <a:cs typeface="Arial"/>
              </a:rPr>
              <a:t> to check for understanding</a:t>
            </a:r>
            <a:r>
              <a:rPr lang="en-AU" sz="1600" kern="1200" dirty="0">
                <a:solidFill>
                  <a:schemeClr val="tx1"/>
                </a:solidFill>
                <a:effectLst/>
                <a:latin typeface="Arial"/>
                <a:cs typeface="Arial"/>
              </a:rPr>
              <a:t>.</a:t>
            </a:r>
            <a:endParaRPr lang="en-US" dirty="0">
              <a:latin typeface="Arial"/>
              <a:cs typeface="Arial"/>
            </a:endParaRPr>
          </a:p>
          <a:p>
            <a:endParaRPr lang="en-US" dirty="0">
              <a:latin typeface="Calibri"/>
              <a:ea typeface="Calibri"/>
              <a:cs typeface="Calibri"/>
            </a:endParaRPr>
          </a:p>
        </p:txBody>
      </p:sp>
      <p:sp>
        <p:nvSpPr>
          <p:cNvPr id="4" name="Slide Number Placeholder 3">
            <a:extLst>
              <a:ext uri="{FF2B5EF4-FFF2-40B4-BE49-F238E27FC236}">
                <a16:creationId xmlns:a16="http://schemas.microsoft.com/office/drawing/2014/main" id="{3052F369-C022-8D1F-9349-963F35EA528F}"/>
              </a:ext>
            </a:extLst>
          </p:cNvPr>
          <p:cNvSpPr>
            <a:spLocks noGrp="1"/>
          </p:cNvSpPr>
          <p:nvPr>
            <p:ph type="sldNum" sz="quarter" idx="5"/>
          </p:nvPr>
        </p:nvSpPr>
        <p:spPr/>
        <p:txBody>
          <a:bodyPr/>
          <a:lstStyle/>
          <a:p>
            <a:fld id="{B07158C4-A119-4B78-9DE8-A50001BC31DC}" type="slidenum">
              <a:rPr lang="en-AU" smtClean="0"/>
              <a:pPr/>
              <a:t>16</a:t>
            </a:fld>
            <a:endParaRPr lang="en-AU"/>
          </a:p>
        </p:txBody>
      </p:sp>
    </p:spTree>
    <p:extLst>
      <p:ext uri="{BB962C8B-B14F-4D97-AF65-F5344CB8AC3E}">
        <p14:creationId xmlns:p14="http://schemas.microsoft.com/office/powerpoint/2010/main" val="2948503195"/>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a:t>
            </a:r>
          </a:p>
          <a:p>
            <a:r>
              <a:rPr lang="en-US" b="0" dirty="0"/>
              <a:t>To show students how the process of argumentation can be used in learning tasks across subjects </a:t>
            </a:r>
          </a:p>
          <a:p>
            <a:r>
              <a:rPr lang="en-US" b="1" dirty="0">
                <a:latin typeface="Arial"/>
                <a:cs typeface="Arial"/>
              </a:rPr>
              <a:t>Speaker:</a:t>
            </a:r>
          </a:p>
          <a:p>
            <a:r>
              <a:rPr lang="en-AU" sz="1600" kern="1200" dirty="0">
                <a:solidFill>
                  <a:schemeClr val="tx1"/>
                </a:solidFill>
                <a:effectLst/>
                <a:latin typeface="Arial" panose="020B0604020202020204" pitchFamily="34" charset="0"/>
                <a:ea typeface="+mn-ea"/>
                <a:cs typeface="Arial" panose="020B0604020202020204" pitchFamily="34" charset="0"/>
              </a:rPr>
              <a:t>Have a look at the 3 tasks listed in the table here. You can see 3 different types of tasks in 3 different subjects. These might appear to require very different skills and knowledge, but if you think carefully about these tasks, they actually all require students to engage in the process of argumentation, or forming an argument, in order to complete the task. Look at the first task. In order to effectively engage in the debate, students must (click) </a:t>
            </a:r>
            <a:r>
              <a:rPr lang="en-AU" sz="1600" dirty="0"/>
              <a:t>create </a:t>
            </a:r>
            <a:r>
              <a:rPr lang="en-AU" sz="1600" b="1" dirty="0"/>
              <a:t>claims</a:t>
            </a:r>
            <a:r>
              <a:rPr lang="en-AU" sz="1600" dirty="0"/>
              <a:t> based on whether they are on the  affirmative or negative team. They then need to provide </a:t>
            </a:r>
            <a:r>
              <a:rPr lang="en-AU" sz="1600" b="1" dirty="0"/>
              <a:t>grounds </a:t>
            </a:r>
            <a:r>
              <a:rPr lang="en-AU" sz="1600" dirty="0"/>
              <a:t>to support this claim in their speeches. They will have to engage with the </a:t>
            </a:r>
            <a:r>
              <a:rPr lang="en-AU" sz="1600" b="1" dirty="0"/>
              <a:t>rebuttal</a:t>
            </a:r>
            <a:r>
              <a:rPr lang="en-AU" sz="1600" dirty="0"/>
              <a:t> of the other team so will be forced to consider alternate claims and address this rebuttal, providing a </a:t>
            </a:r>
            <a:r>
              <a:rPr lang="en-AU" sz="1600" b="1" dirty="0"/>
              <a:t>qualifier</a:t>
            </a:r>
            <a:r>
              <a:rPr lang="en-AU" sz="1600" dirty="0"/>
              <a:t> for the third speakers final speech.</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dirty="0"/>
              <a:t>Now look at the English extended response. A student here would need to (click) make a </a:t>
            </a:r>
            <a:r>
              <a:rPr lang="en-AU" sz="1600" b="1" dirty="0"/>
              <a:t>claim</a:t>
            </a:r>
            <a:r>
              <a:rPr lang="en-AU" sz="1600" dirty="0"/>
              <a:t> in the form of a thesis and then provide </a:t>
            </a:r>
            <a:r>
              <a:rPr lang="en-AU" sz="1600" b="1" dirty="0"/>
              <a:t>grounds </a:t>
            </a:r>
            <a:r>
              <a:rPr lang="en-AU" sz="1600" dirty="0"/>
              <a:t>to support this which would be in the form of using evidence from the novel. They will have to make clear </a:t>
            </a:r>
            <a:r>
              <a:rPr lang="en-AU" sz="1600" b="1" dirty="0"/>
              <a:t>warrants</a:t>
            </a:r>
            <a:r>
              <a:rPr lang="en-AU" sz="1600" dirty="0"/>
              <a:t>, explaining how the evidence supports their claims.</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dirty="0"/>
              <a:t>Finally, the science experimental inquiry about how different types of light affects plant growth. For this, students (click) test a </a:t>
            </a:r>
            <a:r>
              <a:rPr lang="en-AU" sz="1600" b="1" dirty="0"/>
              <a:t>claim</a:t>
            </a:r>
            <a:r>
              <a:rPr lang="en-AU" sz="1600" dirty="0"/>
              <a:t> that they present as a hypothesis. They carry out experiments that provide evidence or </a:t>
            </a:r>
            <a:r>
              <a:rPr lang="en-AU" sz="1600" b="1" dirty="0"/>
              <a:t>grounds</a:t>
            </a:r>
            <a:r>
              <a:rPr lang="en-AU" sz="1600" dirty="0"/>
              <a:t> for their claim, but they also need to consider variables and carry out different experiments which act like </a:t>
            </a:r>
            <a:r>
              <a:rPr lang="en-AU" sz="1600" b="1" dirty="0"/>
              <a:t>rebuttal</a:t>
            </a:r>
            <a:r>
              <a:rPr lang="en-AU" sz="1600" dirty="0"/>
              <a:t> in an argument. Finally, they modify their hypothesis based on their experiments just like the </a:t>
            </a:r>
            <a:r>
              <a:rPr lang="en-AU" sz="1600" b="1" dirty="0"/>
              <a:t>qualifier</a:t>
            </a:r>
            <a:r>
              <a:rPr lang="en-AU" sz="1600" dirty="0"/>
              <a:t> in the construction of an argument. </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dirty="0"/>
              <a:t>So, as you can see, knowing how to effectively construct a strong argument is going to be of great benefit for learning across all classes. </a:t>
            </a:r>
          </a:p>
          <a:p>
            <a:endParaRPr lang="en-AU" sz="1600"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166</a:t>
            </a:fld>
            <a:endParaRPr lang="en-AU"/>
          </a:p>
        </p:txBody>
      </p:sp>
    </p:spTree>
    <p:extLst>
      <p:ext uri="{BB962C8B-B14F-4D97-AF65-F5344CB8AC3E}">
        <p14:creationId xmlns:p14="http://schemas.microsoft.com/office/powerpoint/2010/main" val="2680350493"/>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3357A4-81FB-8FCF-3BB4-DC8FDBEB9C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D8ECD7-BDA0-847D-A6C9-66284B9EB1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E4239E-4421-5D62-AFF2-C1A3D4BFD953}"/>
              </a:ext>
            </a:extLst>
          </p:cNvPr>
          <p:cNvSpPr>
            <a:spLocks noGrp="1"/>
          </p:cNvSpPr>
          <p:nvPr>
            <p:ph type="body" idx="1"/>
          </p:nvPr>
        </p:nvSpPr>
        <p:spPr/>
        <p:txBody>
          <a:bodyPr/>
          <a:lstStyle/>
          <a:p>
            <a:r>
              <a:rPr lang="en-US" b="1" dirty="0"/>
              <a:t>Purpose:</a:t>
            </a:r>
          </a:p>
          <a:p>
            <a:r>
              <a:rPr lang="en-US" b="0" dirty="0"/>
              <a:t>For students to reflect on how argumentation is used across subject areas.</a:t>
            </a:r>
          </a:p>
          <a:p>
            <a:r>
              <a:rPr lang="en-US" b="1" dirty="0">
                <a:latin typeface="Arial"/>
                <a:cs typeface="Arial"/>
              </a:rPr>
              <a:t>Speaker:</a:t>
            </a:r>
          </a:p>
          <a:p>
            <a:r>
              <a:rPr lang="en-AU" sz="1600" kern="1200" dirty="0">
                <a:solidFill>
                  <a:schemeClr val="tx1"/>
                </a:solidFill>
                <a:effectLst/>
                <a:latin typeface="Arial" panose="020B0604020202020204" pitchFamily="34" charset="0"/>
                <a:ea typeface="+mn-ea"/>
                <a:cs typeface="Arial" panose="020B0604020202020204" pitchFamily="34" charset="0"/>
              </a:rPr>
              <a:t>In your groups, you will work together to break down tasks that you have completed to see how argumentation is a skill that is required across subjects. Once you have decided on the task you will analyse, work through the questions on the slide and make notes so that you can share your analysis with the class. You need to elect a spokesperson for your group. </a:t>
            </a:r>
          </a:p>
          <a:p>
            <a:r>
              <a:rPr lang="en-AU" sz="1600" b="1" kern="1200" dirty="0">
                <a:solidFill>
                  <a:schemeClr val="tx1"/>
                </a:solidFill>
                <a:effectLst/>
                <a:latin typeface="Arial" panose="020B0604020202020204" pitchFamily="34" charset="0"/>
                <a:ea typeface="+mn-ea"/>
                <a:cs typeface="Arial" panose="020B0604020202020204" pitchFamily="34" charset="0"/>
              </a:rPr>
              <a:t>Note:</a:t>
            </a:r>
            <a:endParaRPr lang="en-AU" sz="1600" b="1" dirty="0"/>
          </a:p>
          <a:p>
            <a:r>
              <a:rPr lang="en-AU" sz="1600" dirty="0"/>
              <a:t>Once the groups have had time to complete the task, have each group present their analysis and lead the class in a discussion to respectfully test and challenge whether the task does require the process of argumentation. </a:t>
            </a:r>
          </a:p>
        </p:txBody>
      </p:sp>
      <p:sp>
        <p:nvSpPr>
          <p:cNvPr id="4" name="Slide Number Placeholder 3">
            <a:extLst>
              <a:ext uri="{FF2B5EF4-FFF2-40B4-BE49-F238E27FC236}">
                <a16:creationId xmlns:a16="http://schemas.microsoft.com/office/drawing/2014/main" id="{D0F8D4FB-ECC1-7A88-E5F0-136B1404B130}"/>
              </a:ext>
            </a:extLst>
          </p:cNvPr>
          <p:cNvSpPr>
            <a:spLocks noGrp="1"/>
          </p:cNvSpPr>
          <p:nvPr>
            <p:ph type="sldNum" sz="quarter" idx="5"/>
          </p:nvPr>
        </p:nvSpPr>
        <p:spPr/>
        <p:txBody>
          <a:bodyPr/>
          <a:lstStyle/>
          <a:p>
            <a:fld id="{B07158C4-A119-4B78-9DE8-A50001BC31DC}" type="slidenum">
              <a:rPr lang="en-AU" smtClean="0"/>
              <a:pPr/>
              <a:t>167</a:t>
            </a:fld>
            <a:endParaRPr lang="en-AU"/>
          </a:p>
        </p:txBody>
      </p:sp>
    </p:spTree>
    <p:extLst>
      <p:ext uri="{BB962C8B-B14F-4D97-AF65-F5344CB8AC3E}">
        <p14:creationId xmlns:p14="http://schemas.microsoft.com/office/powerpoint/2010/main" val="3529454151"/>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a:t>
            </a:r>
          </a:p>
          <a:p>
            <a:r>
              <a:rPr lang="en-US" b="0" dirty="0"/>
              <a:t>To test students ability to link their understanding of argumentation to their own learning. </a:t>
            </a:r>
          </a:p>
          <a:p>
            <a:r>
              <a:rPr lang="en-US" b="1" dirty="0">
                <a:latin typeface="Arial"/>
                <a:cs typeface="Arial"/>
              </a:rPr>
              <a:t>Speaker:</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kern="1200" dirty="0">
                <a:solidFill>
                  <a:schemeClr val="tx1"/>
                </a:solidFill>
                <a:effectLst/>
                <a:latin typeface="Arial" panose="020B0604020202020204" pitchFamily="34" charset="0"/>
                <a:ea typeface="+mn-ea"/>
                <a:cs typeface="Arial" panose="020B0604020202020204" pitchFamily="34" charset="0"/>
              </a:rPr>
              <a:t>To end the lesson you are now going to complete the exit ticket. You will complete this on the slip of paper provided to you and hand this in before you leave. </a:t>
            </a:r>
            <a:endParaRPr lang="en-US" b="1" dirty="0">
              <a:latin typeface="Arial"/>
              <a:cs typeface="Arial"/>
            </a:endParaRPr>
          </a:p>
          <a:p>
            <a:r>
              <a:rPr lang="en-US" b="1" dirty="0">
                <a:latin typeface="Arial"/>
                <a:cs typeface="Arial"/>
              </a:rPr>
              <a:t>Notes:</a:t>
            </a:r>
          </a:p>
          <a:p>
            <a:r>
              <a:rPr lang="en-AU" sz="1600" kern="1200" dirty="0">
                <a:solidFill>
                  <a:schemeClr val="tx1"/>
                </a:solidFill>
                <a:effectLst/>
                <a:latin typeface="Arial" panose="020B0604020202020204" pitchFamily="34" charset="0"/>
                <a:ea typeface="+mn-ea"/>
                <a:cs typeface="Arial" panose="020B0604020202020204" pitchFamily="34" charset="0"/>
              </a:rPr>
              <a:t>Collect exit tickets as students leave the classroom and use them to check for student engagement and understanding. </a:t>
            </a:r>
          </a:p>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168</a:t>
            </a:fld>
            <a:endParaRPr lang="en-AU"/>
          </a:p>
        </p:txBody>
      </p:sp>
    </p:spTree>
    <p:extLst>
      <p:ext uri="{BB962C8B-B14F-4D97-AF65-F5344CB8AC3E}">
        <p14:creationId xmlns:p14="http://schemas.microsoft.com/office/powerpoint/2010/main" val="2651724282"/>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1BA86F-0175-43E2-C046-48FF297541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84DBA2-0B7B-8753-B8E3-A8A3E44BE6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B416B1-956D-8F36-0526-96AA4B13479C}"/>
              </a:ext>
            </a:extLst>
          </p:cNvPr>
          <p:cNvSpPr>
            <a:spLocks noGrp="1"/>
          </p:cNvSpPr>
          <p:nvPr>
            <p:ph type="body" idx="1"/>
          </p:nvPr>
        </p:nvSpPr>
        <p:spPr/>
        <p:txBody>
          <a:bodyPr/>
          <a:lstStyle/>
          <a:p>
            <a:r>
              <a:rPr lang="en-US" b="1" dirty="0"/>
              <a:t>Purpose:</a:t>
            </a:r>
          </a:p>
          <a:p>
            <a:r>
              <a:rPr lang="en-US" b="0" dirty="0"/>
              <a:t>To check students’ recall of the Toulmin argumentation model (TAM). </a:t>
            </a:r>
          </a:p>
          <a:p>
            <a:r>
              <a:rPr lang="en-US" b="1" dirty="0">
                <a:latin typeface="Arial"/>
                <a:cs typeface="Arial"/>
              </a:rPr>
              <a:t>Speaker:</a:t>
            </a:r>
          </a:p>
          <a:p>
            <a:r>
              <a:rPr lang="en-AU" sz="1600" kern="1200" dirty="0">
                <a:solidFill>
                  <a:schemeClr val="tx1"/>
                </a:solidFill>
                <a:effectLst/>
                <a:latin typeface="Arial" panose="020B0604020202020204" pitchFamily="34" charset="0"/>
                <a:ea typeface="+mn-ea"/>
                <a:cs typeface="Arial" panose="020B0604020202020204" pitchFamily="34" charset="0"/>
              </a:rPr>
              <a:t>To start, we are going to re-cap the different parts of the TAM. You will work independently to draw a TAM scaffold in your books and label each part of the model. </a:t>
            </a:r>
          </a:p>
        </p:txBody>
      </p:sp>
      <p:sp>
        <p:nvSpPr>
          <p:cNvPr id="4" name="Slide Number Placeholder 3">
            <a:extLst>
              <a:ext uri="{FF2B5EF4-FFF2-40B4-BE49-F238E27FC236}">
                <a16:creationId xmlns:a16="http://schemas.microsoft.com/office/drawing/2014/main" id="{8392C461-4C8F-C3B6-E84A-F9200873AF39}"/>
              </a:ext>
            </a:extLst>
          </p:cNvPr>
          <p:cNvSpPr>
            <a:spLocks noGrp="1"/>
          </p:cNvSpPr>
          <p:nvPr>
            <p:ph type="sldNum" sz="quarter" idx="5"/>
          </p:nvPr>
        </p:nvSpPr>
        <p:spPr/>
        <p:txBody>
          <a:bodyPr/>
          <a:lstStyle/>
          <a:p>
            <a:fld id="{B07158C4-A119-4B78-9DE8-A50001BC31DC}" type="slidenum">
              <a:rPr lang="en-AU" smtClean="0"/>
              <a:pPr/>
              <a:t>170</a:t>
            </a:fld>
            <a:endParaRPr lang="en-AU"/>
          </a:p>
        </p:txBody>
      </p:sp>
    </p:spTree>
    <p:extLst>
      <p:ext uri="{BB962C8B-B14F-4D97-AF65-F5344CB8AC3E}">
        <p14:creationId xmlns:p14="http://schemas.microsoft.com/office/powerpoint/2010/main" val="3049925896"/>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202F39-9492-CFCF-21F8-ACF3129755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F9C63A-E889-8B2D-00FF-0FE8072D20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76B070-4231-BEF5-FFC2-2D5FF8A90871}"/>
              </a:ext>
            </a:extLst>
          </p:cNvPr>
          <p:cNvSpPr>
            <a:spLocks noGrp="1"/>
          </p:cNvSpPr>
          <p:nvPr>
            <p:ph type="body" idx="1"/>
          </p:nvPr>
        </p:nvSpPr>
        <p:spPr/>
        <p:txBody>
          <a:bodyPr/>
          <a:lstStyle/>
          <a:p>
            <a:r>
              <a:rPr lang="en-US" b="1" dirty="0"/>
              <a:t>Purpose:</a:t>
            </a:r>
          </a:p>
          <a:p>
            <a:r>
              <a:rPr lang="en-US" b="0" dirty="0"/>
              <a:t>To check students’ recall of the Toulmin argumentation model. </a:t>
            </a:r>
          </a:p>
          <a:p>
            <a:r>
              <a:rPr lang="en-AU" sz="1600" b="1" kern="1200" dirty="0">
                <a:solidFill>
                  <a:schemeClr val="tx1"/>
                </a:solidFill>
                <a:effectLst/>
                <a:latin typeface="Arial" panose="020B0604020202020204" pitchFamily="34" charset="0"/>
                <a:ea typeface="+mn-ea"/>
                <a:cs typeface="Arial" panose="020B0604020202020204" pitchFamily="34" charset="0"/>
              </a:rPr>
              <a:t>Note:</a:t>
            </a:r>
            <a:endParaRPr lang="en-AU" sz="1600" b="1" dirty="0"/>
          </a:p>
          <a:p>
            <a:r>
              <a:rPr lang="en-AU" sz="1600" dirty="0"/>
              <a:t>Reveal the correctly labelled model and check students accuracy in being able to label  the different parts. </a:t>
            </a:r>
          </a:p>
        </p:txBody>
      </p:sp>
      <p:sp>
        <p:nvSpPr>
          <p:cNvPr id="4" name="Slide Number Placeholder 3">
            <a:extLst>
              <a:ext uri="{FF2B5EF4-FFF2-40B4-BE49-F238E27FC236}">
                <a16:creationId xmlns:a16="http://schemas.microsoft.com/office/drawing/2014/main" id="{03E7DE7D-7338-2904-FA93-F92056ACF5B8}"/>
              </a:ext>
            </a:extLst>
          </p:cNvPr>
          <p:cNvSpPr>
            <a:spLocks noGrp="1"/>
          </p:cNvSpPr>
          <p:nvPr>
            <p:ph type="sldNum" sz="quarter" idx="5"/>
          </p:nvPr>
        </p:nvSpPr>
        <p:spPr/>
        <p:txBody>
          <a:bodyPr/>
          <a:lstStyle/>
          <a:p>
            <a:fld id="{B07158C4-A119-4B78-9DE8-A50001BC31DC}" type="slidenum">
              <a:rPr lang="en-AU" smtClean="0"/>
              <a:pPr/>
              <a:t>171</a:t>
            </a:fld>
            <a:endParaRPr lang="en-AU"/>
          </a:p>
        </p:txBody>
      </p:sp>
    </p:spTree>
    <p:extLst>
      <p:ext uri="{BB962C8B-B14F-4D97-AF65-F5344CB8AC3E}">
        <p14:creationId xmlns:p14="http://schemas.microsoft.com/office/powerpoint/2010/main" val="2360209401"/>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6838BC-239D-EA8D-EF88-B51A119AE7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1664DB-4FDC-2E52-253C-D0A43CC228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9C4C82-4AC3-81C4-8310-0D3E76E43173}"/>
              </a:ext>
            </a:extLst>
          </p:cNvPr>
          <p:cNvSpPr>
            <a:spLocks noGrp="1"/>
          </p:cNvSpPr>
          <p:nvPr>
            <p:ph type="body" idx="1"/>
          </p:nvPr>
        </p:nvSpPr>
        <p:spPr/>
        <p:txBody>
          <a:bodyPr/>
          <a:lstStyle/>
          <a:p>
            <a:r>
              <a:rPr lang="en-AU" b="1" dirty="0"/>
              <a:t>Notes for teachers:</a:t>
            </a:r>
            <a:endParaRPr lang="en-AU" dirty="0">
              <a:solidFill>
                <a:srgbClr val="444444"/>
              </a:solidFill>
            </a:endParaRPr>
          </a:p>
          <a:p>
            <a:pPr marL="171450" indent="-171450">
              <a:buFont typeface="Arial"/>
              <a:buChar char="•"/>
            </a:pPr>
            <a:r>
              <a:rPr lang="en-AU" dirty="0">
                <a:latin typeface="Arial"/>
                <a:cs typeface="Arial"/>
              </a:rPr>
              <a:t>Adapt the learning intention as required and add matching success criteria.</a:t>
            </a:r>
          </a:p>
          <a:p>
            <a:pPr marL="171450" indent="-171450">
              <a:buFont typeface="Arial"/>
              <a:buChar char="•"/>
            </a:pPr>
            <a:r>
              <a:rPr lang="en-AU" sz="1600" kern="100" dirty="0">
                <a:effectLst/>
                <a:latin typeface="Aptos" panose="020B0004020202020204" pitchFamily="34" charset="0"/>
                <a:ea typeface="Aptos" panose="020B0004020202020204" pitchFamily="34" charset="0"/>
                <a:cs typeface="Times New Roman" panose="02020603050405020304" pitchFamily="18" charset="0"/>
              </a:rPr>
              <a:t>For more information see </a:t>
            </a:r>
            <a:r>
              <a:rPr lang="en-AU" sz="1600" kern="100" dirty="0">
                <a:effectLst/>
                <a:latin typeface="Tahoma" panose="020B0604030504040204" pitchFamily="34" charset="0"/>
                <a:ea typeface="Aptos" panose="020B0004020202020204" pitchFamily="34" charset="0"/>
                <a:cs typeface="Times New Roman" panose="02020603050405020304" pitchFamily="18" charset="0"/>
              </a:rPr>
              <a:t>⁠</a:t>
            </a:r>
            <a:r>
              <a:rPr lang="en-AU" sz="1600" kern="100" dirty="0">
                <a:effectLst/>
                <a:latin typeface="Aptos" panose="020B0004020202020204" pitchFamily="34" charset="0"/>
                <a:ea typeface="Aptos" panose="020B0004020202020204" pitchFamily="34" charset="0"/>
                <a:cs typeface="Times New Roman" panose="02020603050405020304" pitchFamily="18" charset="0"/>
              </a:rPr>
              <a:t>NSW Department of Education Explicit teaching strategies.</a:t>
            </a:r>
          </a:p>
          <a:p>
            <a:pPr marL="171450" indent="-171450">
              <a:buFont typeface="Arial"/>
              <a:buChar char="•"/>
            </a:pPr>
            <a:r>
              <a:rPr lang="en-AU" sz="1600" u="none" kern="100" dirty="0">
                <a:solidFill>
                  <a:srgbClr val="467886"/>
                </a:solidFill>
                <a:effectLst/>
                <a:latin typeface="Aptos" panose="020B0004020202020204" pitchFamily="34" charset="0"/>
                <a:cs typeface="Times New Roman" panose="02020603050405020304" pitchFamily="18" charset="0"/>
              </a:rPr>
              <a:t>Learning intentions and success criteria (</a:t>
            </a:r>
            <a:r>
              <a:rPr lang="en-AU" dirty="0">
                <a:latin typeface="Arial" panose="020B0604020202020204" pitchFamily="34" charset="0"/>
                <a:cs typeface="Arial" panose="020B0604020202020204" pitchFamily="34" charset="0"/>
              </a:rPr>
              <a:t>LISC) are not necessarily presented at the beginning of the lesson. Teacher needs to consider most effectual time to introduce.</a:t>
            </a:r>
          </a:p>
          <a:p>
            <a:pPr marL="171450" indent="-171450">
              <a:buFont typeface="Arial"/>
              <a:buChar char="•"/>
            </a:pPr>
            <a:r>
              <a:rPr lang="en-AU" dirty="0">
                <a:latin typeface="Arial" panose="020B0604020202020204" pitchFamily="34" charset="0"/>
                <a:cs typeface="Arial" panose="020B0604020202020204" pitchFamily="34" charset="0"/>
              </a:rPr>
              <a:t>LISC should be revisited during the lesson to support students' evaluation of their learning.</a:t>
            </a:r>
          </a:p>
          <a:p>
            <a:endParaRPr lang="en-AU" b="1" dirty="0">
              <a:cs typeface="Calibri"/>
            </a:endParaRPr>
          </a:p>
        </p:txBody>
      </p:sp>
      <p:sp>
        <p:nvSpPr>
          <p:cNvPr id="4" name="Slide Number Placeholder 3">
            <a:extLst>
              <a:ext uri="{FF2B5EF4-FFF2-40B4-BE49-F238E27FC236}">
                <a16:creationId xmlns:a16="http://schemas.microsoft.com/office/drawing/2014/main" id="{A0A77810-7843-6E43-445D-46C87E6C17D3}"/>
              </a:ext>
            </a:extLst>
          </p:cNvPr>
          <p:cNvSpPr>
            <a:spLocks noGrp="1"/>
          </p:cNvSpPr>
          <p:nvPr>
            <p:ph type="sldNum" sz="quarter" idx="5"/>
          </p:nvPr>
        </p:nvSpPr>
        <p:spPr/>
        <p:txBody>
          <a:bodyPr/>
          <a:lstStyle/>
          <a:p>
            <a:fld id="{D09C5488-DD16-4714-9519-7BE21BA11D4E}" type="slidenum">
              <a:rPr lang="en-AU" smtClean="0"/>
              <a:t>172</a:t>
            </a:fld>
            <a:endParaRPr lang="en-AU"/>
          </a:p>
        </p:txBody>
      </p:sp>
    </p:spTree>
    <p:extLst>
      <p:ext uri="{BB962C8B-B14F-4D97-AF65-F5344CB8AC3E}">
        <p14:creationId xmlns:p14="http://schemas.microsoft.com/office/powerpoint/2010/main" val="442646115"/>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a:t>
            </a:r>
          </a:p>
          <a:p>
            <a:r>
              <a:rPr lang="en-US" b="0" dirty="0">
                <a:solidFill>
                  <a:srgbClr val="444444"/>
                </a:solidFill>
              </a:rPr>
              <a:t>To model how the process of argumentation can be used for students learning.</a:t>
            </a:r>
          </a:p>
          <a:p>
            <a:r>
              <a:rPr lang="en-US" b="1" dirty="0">
                <a:latin typeface="Arial"/>
                <a:cs typeface="Arial"/>
              </a:rPr>
              <a:t>Speaker:</a:t>
            </a:r>
          </a:p>
          <a:p>
            <a:r>
              <a:rPr lang="en-AU" sz="1600" b="0" i="0" kern="1200" dirty="0">
                <a:solidFill>
                  <a:schemeClr val="tx1"/>
                </a:solidFill>
                <a:effectLst/>
                <a:latin typeface="Arial" panose="020B0604020202020204" pitchFamily="34" charset="0"/>
                <a:ea typeface="+mn-ea"/>
                <a:cs typeface="Arial" panose="020B0604020202020204" pitchFamily="34" charset="0"/>
              </a:rPr>
              <a:t>We are going to look at how the process of argumentation can be used when you are completing schoolwork. Here is an example of an extended writing task that you might receive in History. </a:t>
            </a:r>
          </a:p>
          <a:p>
            <a:r>
              <a:rPr lang="en-AU" sz="1600" b="0" i="0" kern="1200" dirty="0">
                <a:solidFill>
                  <a:schemeClr val="tx1"/>
                </a:solidFill>
                <a:effectLst/>
                <a:latin typeface="Arial" panose="020B0604020202020204" pitchFamily="34" charset="0"/>
                <a:ea typeface="+mn-ea"/>
                <a:cs typeface="Arial" panose="020B0604020202020204" pitchFamily="34" charset="0"/>
              </a:rPr>
              <a:t>When we look at that question – the first thing we do is need to decide on the overarching answer to the question. This is known as the thesis of an extended piece of writing, but it could also be called the ‘claim’. (Click). So, if we decide that our answer to this question is that the industrial revolution was more harmful than beneficial – that becomes our ‘claim’ when using the Toulmin argumentation model. </a:t>
            </a:r>
          </a:p>
          <a:p>
            <a:r>
              <a:rPr lang="en-AU" sz="1600" b="0" i="0" kern="1200" dirty="0">
                <a:solidFill>
                  <a:schemeClr val="tx1"/>
                </a:solidFill>
                <a:effectLst/>
                <a:latin typeface="Arial" panose="020B0604020202020204" pitchFamily="34" charset="0"/>
                <a:ea typeface="+mn-ea"/>
                <a:cs typeface="Arial" panose="020B0604020202020204" pitchFamily="34" charset="0"/>
              </a:rPr>
              <a:t>The next part of the essay question asks you to include evidence. We find research that is going to support our thesis and in the argumentation model, we refer to this as (click) the ‘grounds’. Here you can see that I have incorporated primary evidence of descriptions of working conditions taken from the diaries of workers. </a:t>
            </a:r>
          </a:p>
          <a:p>
            <a:r>
              <a:rPr lang="en-AU" sz="1600" b="0" i="0" kern="1200" dirty="0">
                <a:solidFill>
                  <a:schemeClr val="tx1"/>
                </a:solidFill>
                <a:effectLst/>
                <a:latin typeface="Arial" panose="020B0604020202020204" pitchFamily="34" charset="0"/>
                <a:ea typeface="+mn-ea"/>
                <a:cs typeface="Arial" panose="020B0604020202020204" pitchFamily="34" charset="0"/>
              </a:rPr>
              <a:t>In an essay, as within any argument, we then need to connect the ‘claim’ and the ‘grounds’ with a ‘warrant’ (click). You can see here that the ‘grounds’ explains that the evidence shows </a:t>
            </a:r>
            <a:r>
              <a:rPr lang="en-AU" sz="1600" dirty="0">
                <a:latin typeface="Arial" panose="020B0604020202020204" pitchFamily="34" charset="0"/>
                <a:cs typeface="Arial" panose="020B0604020202020204" pitchFamily="34" charset="0"/>
              </a:rPr>
              <a:t>that workers experienced serious physical and emotional harm, with little protection from employers. </a:t>
            </a:r>
          </a:p>
          <a:p>
            <a:r>
              <a:rPr lang="en-AU" sz="1600" b="0" i="0" kern="1200" dirty="0">
                <a:solidFill>
                  <a:schemeClr val="tx1"/>
                </a:solidFill>
                <a:effectLst/>
                <a:latin typeface="Arial" panose="020B0604020202020204" pitchFamily="34" charset="0"/>
                <a:ea typeface="+mn-ea"/>
                <a:cs typeface="Arial" panose="020B0604020202020204" pitchFamily="34" charset="0"/>
              </a:rPr>
              <a:t>Next, we need to strengthen our ‘claim’ by adding more evidence as ‘backing’– here I have used the secondary source of a government report that documents the negative impacts of working conditions on the health and family lives of workers. </a:t>
            </a:r>
          </a:p>
          <a:p>
            <a:r>
              <a:rPr lang="en-AU" sz="1600" b="0" i="0" kern="1200" dirty="0">
                <a:solidFill>
                  <a:schemeClr val="tx1"/>
                </a:solidFill>
                <a:effectLst/>
                <a:latin typeface="Arial" panose="020B0604020202020204" pitchFamily="34" charset="0"/>
                <a:ea typeface="+mn-ea"/>
                <a:cs typeface="Arial" panose="020B0604020202020204" pitchFamily="34" charset="0"/>
              </a:rPr>
              <a:t>In order to ensure that the ‘claim’ or thesis of our essay is considered, we introduce an alternative perspective or a ‘rebuttal’ (click). Here – I have added that s</a:t>
            </a:r>
            <a:r>
              <a:rPr lang="en-AU" sz="1600" dirty="0">
                <a:latin typeface="Arial" panose="020B0604020202020204" pitchFamily="34" charset="0"/>
                <a:cs typeface="Arial" panose="020B0604020202020204" pitchFamily="34" charset="0"/>
              </a:rPr>
              <a:t>ome may argue that the Industrial Revolution eventually led to higher wages and better standards of living. </a:t>
            </a:r>
          </a:p>
          <a:p>
            <a:r>
              <a:rPr lang="en-AU" sz="1600" b="0" i="0" kern="1200" dirty="0">
                <a:solidFill>
                  <a:schemeClr val="tx1"/>
                </a:solidFill>
                <a:effectLst/>
                <a:latin typeface="Arial" panose="020B0604020202020204" pitchFamily="34" charset="0"/>
                <a:ea typeface="+mn-ea"/>
                <a:cs typeface="Arial" panose="020B0604020202020204" pitchFamily="34" charset="0"/>
              </a:rPr>
              <a:t>Finally, we draw together our ‘grounds’, ‘warrant’ and ‘backing’ and weigh it against the ‘rebuttal’ to come to our ‘qualifier’ (click) that a</a:t>
            </a:r>
            <a:r>
              <a:rPr lang="en-AU" sz="1600" dirty="0">
                <a:latin typeface="Arial" panose="020B0604020202020204" pitchFamily="34" charset="0"/>
                <a:cs typeface="Arial" panose="020B0604020202020204" pitchFamily="34" charset="0"/>
              </a:rPr>
              <a:t>lthough there were some benefits, such as increased job opportunities and technological advancement, these gains were outweighed by widespread harm to workers. </a:t>
            </a:r>
            <a:endParaRPr lang="en-AU" sz="1600" b="0" i="0" kern="1200" dirty="0">
              <a:solidFill>
                <a:schemeClr val="tx1"/>
              </a:solidFill>
              <a:effectLs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B07158C4-A119-4B78-9DE8-A50001BC31DC}" type="slidenum">
              <a:rPr lang="en-AU" smtClean="0"/>
              <a:pPr/>
              <a:t>173</a:t>
            </a:fld>
            <a:endParaRPr lang="en-AU"/>
          </a:p>
        </p:txBody>
      </p:sp>
    </p:spTree>
    <p:extLst>
      <p:ext uri="{BB962C8B-B14F-4D97-AF65-F5344CB8AC3E}">
        <p14:creationId xmlns:p14="http://schemas.microsoft.com/office/powerpoint/2010/main" val="3194864274"/>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DBA03-520A-F3B3-B2FA-43E270C683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8F94BA-7497-CA6D-7291-2770BC5A43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A29183-747F-B6C7-5CF0-003D8050DF22}"/>
              </a:ext>
            </a:extLst>
          </p:cNvPr>
          <p:cNvSpPr>
            <a:spLocks noGrp="1"/>
          </p:cNvSpPr>
          <p:nvPr>
            <p:ph type="body" idx="1"/>
          </p:nvPr>
        </p:nvSpPr>
        <p:spPr/>
        <p:txBody>
          <a:bodyPr/>
          <a:lstStyle/>
          <a:p>
            <a:r>
              <a:rPr lang="en-US" b="1" dirty="0"/>
              <a:t>Purpose:</a:t>
            </a:r>
          </a:p>
          <a:p>
            <a:r>
              <a:rPr lang="en-US" b="0" dirty="0">
                <a:solidFill>
                  <a:srgbClr val="444444"/>
                </a:solidFill>
              </a:rPr>
              <a:t>To model how the process of argumentation can be used for students learning.</a:t>
            </a:r>
          </a:p>
          <a:p>
            <a:r>
              <a:rPr lang="en-US" b="1" dirty="0">
                <a:latin typeface="Arial"/>
                <a:cs typeface="Arial"/>
              </a:rPr>
              <a:t>Speaker:</a:t>
            </a:r>
          </a:p>
          <a:p>
            <a:r>
              <a:rPr lang="en-AU" dirty="0"/>
              <a:t>The other aspect of our studies this term has focused on testing our claims by exploring biases and fallacies and this is also something that can be extremely useful when developing and planning an argument for a written response. </a:t>
            </a:r>
          </a:p>
          <a:p>
            <a:r>
              <a:rPr lang="en-AU" dirty="0"/>
              <a:t>When I test my original process of argumentation, I can identify some issues. </a:t>
            </a:r>
          </a:p>
          <a:p>
            <a:r>
              <a:rPr lang="en-AU" dirty="0"/>
              <a:t>First, I have to consider that there may be pessimism bias in my argument. This doesn’t mean I necessarily change my response, but it prompts me to look at further evidence to check if it supports my claim. When I do, I find that overwhelmingly, the evidence supports that the industrial revolution was more harmful than beneficial to workers, so I am confident that my claim is strong.</a:t>
            </a:r>
          </a:p>
          <a:p>
            <a:r>
              <a:rPr lang="en-AU" b="1" dirty="0"/>
              <a:t>Note:</a:t>
            </a:r>
          </a:p>
          <a:p>
            <a:r>
              <a:rPr lang="en-AU" dirty="0"/>
              <a:t>Continued next slide.</a:t>
            </a:r>
          </a:p>
        </p:txBody>
      </p:sp>
      <p:sp>
        <p:nvSpPr>
          <p:cNvPr id="4" name="Slide Number Placeholder 3">
            <a:extLst>
              <a:ext uri="{FF2B5EF4-FFF2-40B4-BE49-F238E27FC236}">
                <a16:creationId xmlns:a16="http://schemas.microsoft.com/office/drawing/2014/main" id="{2990CDF7-24BA-EC03-8BC7-70B648DCD525}"/>
              </a:ext>
            </a:extLst>
          </p:cNvPr>
          <p:cNvSpPr>
            <a:spLocks noGrp="1"/>
          </p:cNvSpPr>
          <p:nvPr>
            <p:ph type="sldNum" sz="quarter" idx="5"/>
          </p:nvPr>
        </p:nvSpPr>
        <p:spPr/>
        <p:txBody>
          <a:bodyPr/>
          <a:lstStyle/>
          <a:p>
            <a:fld id="{B07158C4-A119-4B78-9DE8-A50001BC31DC}" type="slidenum">
              <a:rPr lang="en-AU" smtClean="0"/>
              <a:pPr/>
              <a:t>174</a:t>
            </a:fld>
            <a:endParaRPr lang="en-AU"/>
          </a:p>
        </p:txBody>
      </p:sp>
    </p:spTree>
    <p:extLst>
      <p:ext uri="{BB962C8B-B14F-4D97-AF65-F5344CB8AC3E}">
        <p14:creationId xmlns:p14="http://schemas.microsoft.com/office/powerpoint/2010/main" val="1916206340"/>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425DE7-2BB5-69B7-7653-04E7E1A90E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4B6CB9-56D7-9FC0-F082-580BBAAF8A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717831-2DD5-2A3B-0B3A-D17C00B90BC3}"/>
              </a:ext>
            </a:extLst>
          </p:cNvPr>
          <p:cNvSpPr>
            <a:spLocks noGrp="1"/>
          </p:cNvSpPr>
          <p:nvPr>
            <p:ph type="body" idx="1"/>
          </p:nvPr>
        </p:nvSpPr>
        <p:spPr/>
        <p:txBody>
          <a:bodyPr/>
          <a:lstStyle/>
          <a:p>
            <a:r>
              <a:rPr lang="en-US" b="1" dirty="0"/>
              <a:t>Purpose:</a:t>
            </a:r>
          </a:p>
          <a:p>
            <a:r>
              <a:rPr lang="en-US" b="0" dirty="0">
                <a:solidFill>
                  <a:srgbClr val="444444"/>
                </a:solidFill>
              </a:rPr>
              <a:t>To model how the process of argumentation can be used for students learning.</a:t>
            </a:r>
          </a:p>
          <a:p>
            <a:r>
              <a:rPr lang="en-US" b="1" dirty="0">
                <a:latin typeface="Arial"/>
                <a:cs typeface="Arial"/>
              </a:rPr>
              <a:t>Speaker:</a:t>
            </a:r>
          </a:p>
          <a:p>
            <a:r>
              <a:rPr lang="en-AU" dirty="0"/>
              <a:t>Next, I reflect that a potential fallacy is that because the primary evidence of the factory workers diary reports bad conditions, this may not be the experience of all workers so it may be a generalisation. This is a problem because it weakens my argument and my essay. So, (click) this prompts me to research further and I find the evidence of Elizabeth Bentley that I can add to my grounds. </a:t>
            </a:r>
          </a:p>
          <a:p>
            <a:r>
              <a:rPr lang="en-AU" b="1" dirty="0"/>
              <a:t>Note:</a:t>
            </a:r>
          </a:p>
          <a:p>
            <a:r>
              <a:rPr lang="en-AU" dirty="0"/>
              <a:t>Continued next slide.</a:t>
            </a:r>
          </a:p>
          <a:p>
            <a:endParaRPr lang="en-AU" dirty="0"/>
          </a:p>
        </p:txBody>
      </p:sp>
      <p:sp>
        <p:nvSpPr>
          <p:cNvPr id="4" name="Slide Number Placeholder 3">
            <a:extLst>
              <a:ext uri="{FF2B5EF4-FFF2-40B4-BE49-F238E27FC236}">
                <a16:creationId xmlns:a16="http://schemas.microsoft.com/office/drawing/2014/main" id="{F76789D8-DB07-ED96-CEFE-7B1155E978B6}"/>
              </a:ext>
            </a:extLst>
          </p:cNvPr>
          <p:cNvSpPr>
            <a:spLocks noGrp="1"/>
          </p:cNvSpPr>
          <p:nvPr>
            <p:ph type="sldNum" sz="quarter" idx="5"/>
          </p:nvPr>
        </p:nvSpPr>
        <p:spPr/>
        <p:txBody>
          <a:bodyPr/>
          <a:lstStyle/>
          <a:p>
            <a:fld id="{B07158C4-A119-4B78-9DE8-A50001BC31DC}" type="slidenum">
              <a:rPr lang="en-AU" smtClean="0"/>
              <a:pPr/>
              <a:t>175</a:t>
            </a:fld>
            <a:endParaRPr lang="en-AU"/>
          </a:p>
        </p:txBody>
      </p:sp>
    </p:spTree>
    <p:extLst>
      <p:ext uri="{BB962C8B-B14F-4D97-AF65-F5344CB8AC3E}">
        <p14:creationId xmlns:p14="http://schemas.microsoft.com/office/powerpoint/2010/main" val="1865596143"/>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2DA1D8-5E39-FB93-1A4E-11FEA1A296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5A9FAD-4205-BC02-14B6-C771661A4F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20E316-C1DA-B424-1020-5D75892E424C}"/>
              </a:ext>
            </a:extLst>
          </p:cNvPr>
          <p:cNvSpPr>
            <a:spLocks noGrp="1"/>
          </p:cNvSpPr>
          <p:nvPr>
            <p:ph type="body" idx="1"/>
          </p:nvPr>
        </p:nvSpPr>
        <p:spPr/>
        <p:txBody>
          <a:bodyPr/>
          <a:lstStyle/>
          <a:p>
            <a:r>
              <a:rPr lang="en-US" b="1" dirty="0"/>
              <a:t>Purpose:</a:t>
            </a:r>
          </a:p>
          <a:p>
            <a:r>
              <a:rPr lang="en-US" b="0" dirty="0">
                <a:solidFill>
                  <a:srgbClr val="444444"/>
                </a:solidFill>
              </a:rPr>
              <a:t>To model how the process of argumentation can be used for students learning.</a:t>
            </a:r>
          </a:p>
          <a:p>
            <a:r>
              <a:rPr lang="en-US" b="1" dirty="0">
                <a:latin typeface="Arial"/>
                <a:cs typeface="Arial"/>
              </a:rPr>
              <a:t>Speaker:</a:t>
            </a:r>
          </a:p>
          <a:p>
            <a:r>
              <a:rPr lang="en-AU" dirty="0"/>
              <a:t>Finally, I need to address the false cause fallacy that perhaps the negative impacts that are reported in the Sadler report might have existed before the industrial revolution, so (click) I need to research further to check this and then add a qualifier to this claim. </a:t>
            </a:r>
          </a:p>
          <a:p>
            <a:r>
              <a:rPr lang="en-AU" dirty="0"/>
              <a:t>This process can be done repeatedly to help you build the strength of your argument and sets you up for writing a strong written response. </a:t>
            </a:r>
          </a:p>
        </p:txBody>
      </p:sp>
      <p:sp>
        <p:nvSpPr>
          <p:cNvPr id="4" name="Slide Number Placeholder 3">
            <a:extLst>
              <a:ext uri="{FF2B5EF4-FFF2-40B4-BE49-F238E27FC236}">
                <a16:creationId xmlns:a16="http://schemas.microsoft.com/office/drawing/2014/main" id="{3167E5AA-4223-26C2-A82B-5CD9E693DB90}"/>
              </a:ext>
            </a:extLst>
          </p:cNvPr>
          <p:cNvSpPr>
            <a:spLocks noGrp="1"/>
          </p:cNvSpPr>
          <p:nvPr>
            <p:ph type="sldNum" sz="quarter" idx="5"/>
          </p:nvPr>
        </p:nvSpPr>
        <p:spPr/>
        <p:txBody>
          <a:bodyPr/>
          <a:lstStyle/>
          <a:p>
            <a:fld id="{B07158C4-A119-4B78-9DE8-A50001BC31DC}" type="slidenum">
              <a:rPr lang="en-AU" smtClean="0"/>
              <a:pPr/>
              <a:t>176</a:t>
            </a:fld>
            <a:endParaRPr lang="en-AU"/>
          </a:p>
        </p:txBody>
      </p:sp>
    </p:spTree>
    <p:extLst>
      <p:ext uri="{BB962C8B-B14F-4D97-AF65-F5344CB8AC3E}">
        <p14:creationId xmlns:p14="http://schemas.microsoft.com/office/powerpoint/2010/main" val="25068787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C519D-9E5F-92EF-4F86-5917949F11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5955D6-B431-7D9A-FE64-B5F8A4994E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084AFE-2110-B1AE-7956-F10C60F96AD9}"/>
              </a:ext>
            </a:extLst>
          </p:cNvPr>
          <p:cNvSpPr>
            <a:spLocks noGrp="1"/>
          </p:cNvSpPr>
          <p:nvPr>
            <p:ph type="body" idx="1"/>
          </p:nvPr>
        </p:nvSpPr>
        <p:spPr/>
        <p:txBody>
          <a:bodyPr/>
          <a:lstStyle/>
          <a:p>
            <a:r>
              <a:rPr lang="en-US" b="1" dirty="0">
                <a:latin typeface="Arial"/>
                <a:cs typeface="Arial"/>
              </a:rPr>
              <a:t>Purpose: </a:t>
            </a:r>
          </a:p>
          <a:p>
            <a:r>
              <a:rPr lang="en-US" dirty="0">
                <a:latin typeface="Arial"/>
                <a:cs typeface="Arial"/>
              </a:rPr>
              <a:t>To reflect on the various influences that shape thinking</a:t>
            </a:r>
          </a:p>
          <a:p>
            <a:r>
              <a:rPr lang="en-US" b="1" dirty="0">
                <a:latin typeface="Arial"/>
                <a:cs typeface="Arial"/>
              </a:rPr>
              <a:t>Speaker:</a:t>
            </a:r>
          </a:p>
          <a:p>
            <a:r>
              <a:rPr lang="en-US" b="0" dirty="0">
                <a:latin typeface="Arial"/>
                <a:cs typeface="Arial"/>
              </a:rPr>
              <a:t>Now you will work in your groups to solve another riddle. However, this time, you are going to be given a type of thinking that is not the type of thinking you most commonly use. Again,  during this activity it is not really so important that you solve the riddle – it is more important that you notice how you think. </a:t>
            </a:r>
          </a:p>
          <a:p>
            <a:pPr lvl="0"/>
            <a:r>
              <a:rPr lang="en-AU" sz="1600" b="1" i="0" kern="1200" dirty="0">
                <a:solidFill>
                  <a:schemeClr val="tx1"/>
                </a:solidFill>
                <a:effectLst/>
                <a:latin typeface="Arial"/>
                <a:cs typeface="Arial"/>
              </a:rPr>
              <a:t>Note:</a:t>
            </a:r>
            <a:endParaRPr lang="en-AU" sz="1600" i="0" kern="1200" dirty="0">
              <a:solidFill>
                <a:schemeClr val="tx1"/>
              </a:solidFill>
              <a:effectLst/>
              <a:latin typeface="Arial"/>
              <a:cs typeface="Arial"/>
            </a:endParaRPr>
          </a:p>
          <a:p>
            <a:r>
              <a:rPr lang="en-US" dirty="0">
                <a:latin typeface="Calibri"/>
                <a:ea typeface="Calibri"/>
                <a:cs typeface="Calibri"/>
              </a:rPr>
              <a:t>Give the students the riddles from appendix 5 of the sequence of learning </a:t>
            </a:r>
          </a:p>
        </p:txBody>
      </p:sp>
      <p:sp>
        <p:nvSpPr>
          <p:cNvPr id="4" name="Slide Number Placeholder 3">
            <a:extLst>
              <a:ext uri="{FF2B5EF4-FFF2-40B4-BE49-F238E27FC236}">
                <a16:creationId xmlns:a16="http://schemas.microsoft.com/office/drawing/2014/main" id="{025C5888-964F-9204-D064-E3AE84E6716F}"/>
              </a:ext>
            </a:extLst>
          </p:cNvPr>
          <p:cNvSpPr>
            <a:spLocks noGrp="1"/>
          </p:cNvSpPr>
          <p:nvPr>
            <p:ph type="sldNum" sz="quarter" idx="5"/>
          </p:nvPr>
        </p:nvSpPr>
        <p:spPr/>
        <p:txBody>
          <a:bodyPr/>
          <a:lstStyle/>
          <a:p>
            <a:fld id="{B07158C4-A119-4B78-9DE8-A50001BC31DC}" type="slidenum">
              <a:rPr lang="en-AU" smtClean="0"/>
              <a:pPr/>
              <a:t>17</a:t>
            </a:fld>
            <a:endParaRPr lang="en-AU"/>
          </a:p>
        </p:txBody>
      </p:sp>
    </p:spTree>
    <p:extLst>
      <p:ext uri="{BB962C8B-B14F-4D97-AF65-F5344CB8AC3E}">
        <p14:creationId xmlns:p14="http://schemas.microsoft.com/office/powerpoint/2010/main" val="3924680243"/>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4D130-AFD3-3358-2C9D-F0BA75BAAC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7F0AB3-A0EE-6BE4-8055-83A2EC95FE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C54D1E-4832-7ECA-02B9-BB969B50D271}"/>
              </a:ext>
            </a:extLst>
          </p:cNvPr>
          <p:cNvSpPr>
            <a:spLocks noGrp="1"/>
          </p:cNvSpPr>
          <p:nvPr>
            <p:ph type="body" idx="1"/>
          </p:nvPr>
        </p:nvSpPr>
        <p:spPr/>
        <p:txBody>
          <a:bodyPr/>
          <a:lstStyle/>
          <a:p>
            <a:r>
              <a:rPr lang="en-US" b="1" dirty="0"/>
              <a:t>Purpose:</a:t>
            </a:r>
          </a:p>
          <a:p>
            <a:r>
              <a:rPr lang="en-US" b="0" dirty="0">
                <a:solidFill>
                  <a:srgbClr val="444444"/>
                </a:solidFill>
              </a:rPr>
              <a:t>To model how the process of argumentation can be used to develop an extended written response. </a:t>
            </a:r>
          </a:p>
          <a:p>
            <a:r>
              <a:rPr lang="en-US" b="1" dirty="0">
                <a:latin typeface="Calibri"/>
                <a:ea typeface="Calibri"/>
                <a:cs typeface="Calibri"/>
              </a:rPr>
              <a:t>Speaker:</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dirty="0"/>
              <a:t>After using the Toulmin stepped approach to developing an argument, you can use this to develop a structured, written response. Let’s read through this Introductory paragraph together.</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b="1" dirty="0"/>
              <a:t>Note:</a:t>
            </a:r>
          </a:p>
          <a:p>
            <a:r>
              <a:rPr lang="en-US" dirty="0">
                <a:latin typeface="Calibri"/>
                <a:ea typeface="Calibri"/>
                <a:cs typeface="Calibri"/>
              </a:rPr>
              <a:t>Read paragraph</a:t>
            </a:r>
          </a:p>
        </p:txBody>
      </p:sp>
      <p:sp>
        <p:nvSpPr>
          <p:cNvPr id="4" name="Slide Number Placeholder 3">
            <a:extLst>
              <a:ext uri="{FF2B5EF4-FFF2-40B4-BE49-F238E27FC236}">
                <a16:creationId xmlns:a16="http://schemas.microsoft.com/office/drawing/2014/main" id="{9D3318C4-07DA-0EA3-7246-2DB85BDB5AE6}"/>
              </a:ext>
            </a:extLst>
          </p:cNvPr>
          <p:cNvSpPr>
            <a:spLocks noGrp="1"/>
          </p:cNvSpPr>
          <p:nvPr>
            <p:ph type="sldNum" sz="quarter" idx="5"/>
          </p:nvPr>
        </p:nvSpPr>
        <p:spPr/>
        <p:txBody>
          <a:bodyPr/>
          <a:lstStyle/>
          <a:p>
            <a:fld id="{B07158C4-A119-4B78-9DE8-A50001BC31DC}" type="slidenum">
              <a:rPr lang="en-AU" smtClean="0"/>
              <a:pPr/>
              <a:t>177</a:t>
            </a:fld>
            <a:endParaRPr lang="en-AU"/>
          </a:p>
        </p:txBody>
      </p:sp>
    </p:spTree>
    <p:extLst>
      <p:ext uri="{BB962C8B-B14F-4D97-AF65-F5344CB8AC3E}">
        <p14:creationId xmlns:p14="http://schemas.microsoft.com/office/powerpoint/2010/main" val="1080432856"/>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1C7FF-0F39-6D1B-371E-04510C770A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9BAB4C-E307-0D2C-9889-A561E4DAB3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5D269A-4DFF-C5EB-16D0-45744A9890E8}"/>
              </a:ext>
            </a:extLst>
          </p:cNvPr>
          <p:cNvSpPr>
            <a:spLocks noGrp="1"/>
          </p:cNvSpPr>
          <p:nvPr>
            <p:ph type="body" idx="1"/>
          </p:nvPr>
        </p:nvSpPr>
        <p:spPr/>
        <p:txBody>
          <a:bodyPr/>
          <a:lstStyle/>
          <a:p>
            <a:r>
              <a:rPr lang="en-US" b="1" dirty="0"/>
              <a:t>Purpose:</a:t>
            </a:r>
          </a:p>
          <a:p>
            <a:r>
              <a:rPr lang="en-US" b="0" dirty="0">
                <a:solidFill>
                  <a:srgbClr val="444444"/>
                </a:solidFill>
              </a:rPr>
              <a:t>To model how the process of argumentation can be used to develop an extended written response. </a:t>
            </a:r>
          </a:p>
          <a:p>
            <a:r>
              <a:rPr lang="en-US" b="1" dirty="0">
                <a:latin typeface="Calibri"/>
                <a:ea typeface="Calibri"/>
                <a:cs typeface="Calibri"/>
              </a:rPr>
              <a:t>Speaker:</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dirty="0"/>
              <a:t>Now let’s see how the Toulmin stepped approach to developing an argument can be seen in this structured, written response. To start (click), we introduce background information tor the ‘claim’. </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dirty="0"/>
              <a:t>Then (click), we introduce our ‘qualifier’ as this is the overall argument that you will prove by the end of the essay. </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dirty="0"/>
              <a:t>As part of the introduction (click), we also need to introduce the ‘grounds’, ‘warrant’ and ‘backing’ that we will be expanding on in the essay.</a:t>
            </a:r>
          </a:p>
          <a:p>
            <a:endParaRPr lang="en-US" dirty="0">
              <a:latin typeface="Calibri"/>
              <a:ea typeface="Calibri"/>
              <a:cs typeface="Calibri"/>
            </a:endParaRPr>
          </a:p>
        </p:txBody>
      </p:sp>
      <p:sp>
        <p:nvSpPr>
          <p:cNvPr id="4" name="Slide Number Placeholder 3">
            <a:extLst>
              <a:ext uri="{FF2B5EF4-FFF2-40B4-BE49-F238E27FC236}">
                <a16:creationId xmlns:a16="http://schemas.microsoft.com/office/drawing/2014/main" id="{D130AEFE-4962-708C-F50C-497C2CE52A3D}"/>
              </a:ext>
            </a:extLst>
          </p:cNvPr>
          <p:cNvSpPr>
            <a:spLocks noGrp="1"/>
          </p:cNvSpPr>
          <p:nvPr>
            <p:ph type="sldNum" sz="quarter" idx="5"/>
          </p:nvPr>
        </p:nvSpPr>
        <p:spPr/>
        <p:txBody>
          <a:bodyPr/>
          <a:lstStyle/>
          <a:p>
            <a:fld id="{B07158C4-A119-4B78-9DE8-A50001BC31DC}" type="slidenum">
              <a:rPr lang="en-AU" smtClean="0"/>
              <a:pPr/>
              <a:t>178</a:t>
            </a:fld>
            <a:endParaRPr lang="en-AU"/>
          </a:p>
        </p:txBody>
      </p:sp>
    </p:spTree>
    <p:extLst>
      <p:ext uri="{BB962C8B-B14F-4D97-AF65-F5344CB8AC3E}">
        <p14:creationId xmlns:p14="http://schemas.microsoft.com/office/powerpoint/2010/main" val="3663177384"/>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4E56F9-24B4-F97E-D3EC-56F7247B3F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C92B7A-B85C-CCEE-5C24-574D21B687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1A8A7E-4777-C162-B738-0B4846F6BD30}"/>
              </a:ext>
            </a:extLst>
          </p:cNvPr>
          <p:cNvSpPr>
            <a:spLocks noGrp="1"/>
          </p:cNvSpPr>
          <p:nvPr>
            <p:ph type="body" idx="1"/>
          </p:nvPr>
        </p:nvSpPr>
        <p:spPr/>
        <p:txBody>
          <a:bodyPr/>
          <a:lstStyle/>
          <a:p>
            <a:r>
              <a:rPr lang="en-US" b="1" dirty="0"/>
              <a:t>Purpose:</a:t>
            </a:r>
          </a:p>
          <a:p>
            <a:r>
              <a:rPr lang="en-US" b="0" dirty="0">
                <a:solidFill>
                  <a:srgbClr val="444444"/>
                </a:solidFill>
              </a:rPr>
              <a:t>To model how the process of argumentation can be used to develop an extended written response. </a:t>
            </a:r>
          </a:p>
          <a:p>
            <a:r>
              <a:rPr lang="en-US" b="1" dirty="0">
                <a:latin typeface="Calibri"/>
                <a:ea typeface="Calibri"/>
                <a:cs typeface="Calibri"/>
              </a:rPr>
              <a:t>Speaker:</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dirty="0"/>
              <a:t>Now let’s read through the first body paragraph.</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b="1" dirty="0"/>
              <a:t>Note:</a:t>
            </a:r>
          </a:p>
          <a:p>
            <a:r>
              <a:rPr lang="en-US" dirty="0">
                <a:latin typeface="Calibri"/>
                <a:ea typeface="Calibri"/>
                <a:cs typeface="Calibri"/>
              </a:rPr>
              <a:t>Read paragraph</a:t>
            </a:r>
          </a:p>
        </p:txBody>
      </p:sp>
      <p:sp>
        <p:nvSpPr>
          <p:cNvPr id="4" name="Slide Number Placeholder 3">
            <a:extLst>
              <a:ext uri="{FF2B5EF4-FFF2-40B4-BE49-F238E27FC236}">
                <a16:creationId xmlns:a16="http://schemas.microsoft.com/office/drawing/2014/main" id="{D764633C-B868-BD08-0A99-E64EA02E0DD2}"/>
              </a:ext>
            </a:extLst>
          </p:cNvPr>
          <p:cNvSpPr>
            <a:spLocks noGrp="1"/>
          </p:cNvSpPr>
          <p:nvPr>
            <p:ph type="sldNum" sz="quarter" idx="5"/>
          </p:nvPr>
        </p:nvSpPr>
        <p:spPr/>
        <p:txBody>
          <a:bodyPr/>
          <a:lstStyle/>
          <a:p>
            <a:fld id="{B07158C4-A119-4B78-9DE8-A50001BC31DC}" type="slidenum">
              <a:rPr lang="en-AU" smtClean="0"/>
              <a:pPr/>
              <a:t>179</a:t>
            </a:fld>
            <a:endParaRPr lang="en-AU"/>
          </a:p>
        </p:txBody>
      </p:sp>
    </p:spTree>
    <p:extLst>
      <p:ext uri="{BB962C8B-B14F-4D97-AF65-F5344CB8AC3E}">
        <p14:creationId xmlns:p14="http://schemas.microsoft.com/office/powerpoint/2010/main" val="1234215284"/>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EDD42F-CDDA-C616-C5C4-2424AF0C74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78F1FB-AFAB-D60C-86E7-A4F1B092FE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EC1638-0AE8-F628-68DF-0378BBF3057F}"/>
              </a:ext>
            </a:extLst>
          </p:cNvPr>
          <p:cNvSpPr>
            <a:spLocks noGrp="1"/>
          </p:cNvSpPr>
          <p:nvPr>
            <p:ph type="body" idx="1"/>
          </p:nvPr>
        </p:nvSpPr>
        <p:spPr/>
        <p:txBody>
          <a:bodyPr/>
          <a:lstStyle/>
          <a:p>
            <a:r>
              <a:rPr lang="en-US" b="1" dirty="0"/>
              <a:t>Purpose:</a:t>
            </a:r>
          </a:p>
          <a:p>
            <a:r>
              <a:rPr lang="en-US" b="0" dirty="0">
                <a:solidFill>
                  <a:srgbClr val="444444"/>
                </a:solidFill>
              </a:rPr>
              <a:t>To model how the process of argumentation can be used to develop an extended written response. </a:t>
            </a:r>
          </a:p>
          <a:p>
            <a:r>
              <a:rPr lang="en-US" b="1" dirty="0">
                <a:latin typeface="Calibri"/>
                <a:ea typeface="Calibri"/>
                <a:cs typeface="Calibri"/>
              </a:rPr>
              <a:t>Speaker:</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dirty="0"/>
              <a:t>So first (click), we introduce what we have identified as the ‘grounds’ in our argument. </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dirty="0"/>
              <a:t>We then (click) make sure to include direct references to our ‘grounds’. This can be quotes or statistics or data taken directly from the evidence.</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dirty="0"/>
              <a:t>Then we have to (click) include a ‘warrant’ in the paragraph to make sure that we clearly explain how the ‘grounds’ or the evidence, serves to support our ‘claim’. </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dirty="0"/>
              <a:t>Notice that I have included two different pieces of evidence in this paragraph which address the generalisation fallacy that I noticed when I reflected on my original argument and plan. </a:t>
            </a:r>
          </a:p>
        </p:txBody>
      </p:sp>
      <p:sp>
        <p:nvSpPr>
          <p:cNvPr id="4" name="Slide Number Placeholder 3">
            <a:extLst>
              <a:ext uri="{FF2B5EF4-FFF2-40B4-BE49-F238E27FC236}">
                <a16:creationId xmlns:a16="http://schemas.microsoft.com/office/drawing/2014/main" id="{D733FD66-B5C6-FB73-B892-3D6C0B565380}"/>
              </a:ext>
            </a:extLst>
          </p:cNvPr>
          <p:cNvSpPr>
            <a:spLocks noGrp="1"/>
          </p:cNvSpPr>
          <p:nvPr>
            <p:ph type="sldNum" sz="quarter" idx="5"/>
          </p:nvPr>
        </p:nvSpPr>
        <p:spPr/>
        <p:txBody>
          <a:bodyPr/>
          <a:lstStyle/>
          <a:p>
            <a:fld id="{B07158C4-A119-4B78-9DE8-A50001BC31DC}" type="slidenum">
              <a:rPr lang="en-AU" smtClean="0"/>
              <a:pPr/>
              <a:t>180</a:t>
            </a:fld>
            <a:endParaRPr lang="en-AU"/>
          </a:p>
        </p:txBody>
      </p:sp>
    </p:spTree>
    <p:extLst>
      <p:ext uri="{BB962C8B-B14F-4D97-AF65-F5344CB8AC3E}">
        <p14:creationId xmlns:p14="http://schemas.microsoft.com/office/powerpoint/2010/main" val="1058010106"/>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BCB86F-D5D3-AE1A-AB20-4B35F9FC2E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765917-7273-95DB-2776-7C56293A74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5015E3-79FE-8124-CB09-51B6EFA10A54}"/>
              </a:ext>
            </a:extLst>
          </p:cNvPr>
          <p:cNvSpPr>
            <a:spLocks noGrp="1"/>
          </p:cNvSpPr>
          <p:nvPr>
            <p:ph type="body" idx="1"/>
          </p:nvPr>
        </p:nvSpPr>
        <p:spPr/>
        <p:txBody>
          <a:bodyPr/>
          <a:lstStyle/>
          <a:p>
            <a:r>
              <a:rPr lang="en-US" b="1" dirty="0"/>
              <a:t>Purpose:</a:t>
            </a:r>
          </a:p>
          <a:p>
            <a:r>
              <a:rPr lang="en-US" b="0" dirty="0">
                <a:solidFill>
                  <a:srgbClr val="444444"/>
                </a:solidFill>
              </a:rPr>
              <a:t>To model how the process of argumentation can be used to develop an extended written response. </a:t>
            </a:r>
          </a:p>
          <a:p>
            <a:r>
              <a:rPr lang="en-US" b="1" dirty="0">
                <a:latin typeface="Calibri"/>
                <a:ea typeface="Calibri"/>
                <a:cs typeface="Calibri"/>
              </a:rPr>
              <a:t>Speaker:</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dirty="0"/>
              <a:t>Here is the second body paragraph.</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b="1" dirty="0"/>
              <a:t>Note:</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dirty="0"/>
              <a:t>Read through paragraph.</a:t>
            </a:r>
          </a:p>
        </p:txBody>
      </p:sp>
      <p:sp>
        <p:nvSpPr>
          <p:cNvPr id="4" name="Slide Number Placeholder 3">
            <a:extLst>
              <a:ext uri="{FF2B5EF4-FFF2-40B4-BE49-F238E27FC236}">
                <a16:creationId xmlns:a16="http://schemas.microsoft.com/office/drawing/2014/main" id="{5D7020B2-00BB-6E86-304F-FB94561B3D65}"/>
              </a:ext>
            </a:extLst>
          </p:cNvPr>
          <p:cNvSpPr>
            <a:spLocks noGrp="1"/>
          </p:cNvSpPr>
          <p:nvPr>
            <p:ph type="sldNum" sz="quarter" idx="5"/>
          </p:nvPr>
        </p:nvSpPr>
        <p:spPr/>
        <p:txBody>
          <a:bodyPr/>
          <a:lstStyle/>
          <a:p>
            <a:fld id="{B07158C4-A119-4B78-9DE8-A50001BC31DC}" type="slidenum">
              <a:rPr lang="en-AU" smtClean="0"/>
              <a:pPr/>
              <a:t>181</a:t>
            </a:fld>
            <a:endParaRPr lang="en-AU"/>
          </a:p>
        </p:txBody>
      </p:sp>
    </p:spTree>
    <p:extLst>
      <p:ext uri="{BB962C8B-B14F-4D97-AF65-F5344CB8AC3E}">
        <p14:creationId xmlns:p14="http://schemas.microsoft.com/office/powerpoint/2010/main" val="4211995807"/>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59FC8D-3308-731F-1647-46E7D27F24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81D60D-1AAE-87C3-9540-EB7DD3BF64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7786D7-1BFB-5832-69EB-2CA69A8D1643}"/>
              </a:ext>
            </a:extLst>
          </p:cNvPr>
          <p:cNvSpPr>
            <a:spLocks noGrp="1"/>
          </p:cNvSpPr>
          <p:nvPr>
            <p:ph type="body" idx="1"/>
          </p:nvPr>
        </p:nvSpPr>
        <p:spPr/>
        <p:txBody>
          <a:bodyPr/>
          <a:lstStyle/>
          <a:p>
            <a:r>
              <a:rPr lang="en-US" b="1" dirty="0"/>
              <a:t>Purpose:</a:t>
            </a:r>
          </a:p>
          <a:p>
            <a:r>
              <a:rPr lang="en-US" b="0" dirty="0">
                <a:solidFill>
                  <a:srgbClr val="444444"/>
                </a:solidFill>
              </a:rPr>
              <a:t>To model how the process of argumentation can be used to develop an extended written response. </a:t>
            </a:r>
          </a:p>
          <a:p>
            <a:r>
              <a:rPr lang="en-US" b="1" dirty="0">
                <a:latin typeface="Calibri"/>
                <a:ea typeface="Calibri"/>
                <a:cs typeface="Calibri"/>
              </a:rPr>
              <a:t>Speaker:</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dirty="0"/>
              <a:t>You will see that we do the same with the second body paragraph (click), we introduce the ‘backing’, then we (click) include direct references to our ‘grounds’ and finally (click), we include a warrant in the paragraph to explain how the ‘backing’ or serves to support our ‘claim’. </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dirty="0"/>
              <a:t>Notice that I have also added this qualifier (click) to address my reflection that my initial argument plan contained the false cause fallacy that the poor work conditions may have existed before the industrial revolution. </a:t>
            </a:r>
          </a:p>
        </p:txBody>
      </p:sp>
      <p:sp>
        <p:nvSpPr>
          <p:cNvPr id="4" name="Slide Number Placeholder 3">
            <a:extLst>
              <a:ext uri="{FF2B5EF4-FFF2-40B4-BE49-F238E27FC236}">
                <a16:creationId xmlns:a16="http://schemas.microsoft.com/office/drawing/2014/main" id="{FD7B8055-4741-A70C-3667-E8484770C159}"/>
              </a:ext>
            </a:extLst>
          </p:cNvPr>
          <p:cNvSpPr>
            <a:spLocks noGrp="1"/>
          </p:cNvSpPr>
          <p:nvPr>
            <p:ph type="sldNum" sz="quarter" idx="5"/>
          </p:nvPr>
        </p:nvSpPr>
        <p:spPr/>
        <p:txBody>
          <a:bodyPr/>
          <a:lstStyle/>
          <a:p>
            <a:fld id="{B07158C4-A119-4B78-9DE8-A50001BC31DC}" type="slidenum">
              <a:rPr lang="en-AU" smtClean="0"/>
              <a:pPr/>
              <a:t>182</a:t>
            </a:fld>
            <a:endParaRPr lang="en-AU"/>
          </a:p>
        </p:txBody>
      </p:sp>
    </p:spTree>
    <p:extLst>
      <p:ext uri="{BB962C8B-B14F-4D97-AF65-F5344CB8AC3E}">
        <p14:creationId xmlns:p14="http://schemas.microsoft.com/office/powerpoint/2010/main" val="1324251670"/>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525FD8-BFA9-24B4-E86B-C56217603F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3FAD22-4334-824A-76C9-48FB9B8E29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3E4BFE-69C4-1187-66D5-92A5FD16A034}"/>
              </a:ext>
            </a:extLst>
          </p:cNvPr>
          <p:cNvSpPr>
            <a:spLocks noGrp="1"/>
          </p:cNvSpPr>
          <p:nvPr>
            <p:ph type="body" idx="1"/>
          </p:nvPr>
        </p:nvSpPr>
        <p:spPr/>
        <p:txBody>
          <a:bodyPr/>
          <a:lstStyle/>
          <a:p>
            <a:r>
              <a:rPr lang="en-US" b="1" dirty="0"/>
              <a:t>Purpose:</a:t>
            </a:r>
          </a:p>
          <a:p>
            <a:r>
              <a:rPr lang="en-US" b="0" dirty="0">
                <a:solidFill>
                  <a:srgbClr val="444444"/>
                </a:solidFill>
              </a:rPr>
              <a:t>To model how the process of argumentation can be used to develop an extended written response. </a:t>
            </a:r>
          </a:p>
          <a:p>
            <a:r>
              <a:rPr lang="en-US" b="1" dirty="0">
                <a:latin typeface="Calibri"/>
                <a:ea typeface="Calibri"/>
                <a:cs typeface="Calibri"/>
              </a:rPr>
              <a:t>Speaker:</a:t>
            </a:r>
          </a:p>
          <a:p>
            <a:r>
              <a:rPr lang="en-US" b="1" dirty="0">
                <a:latin typeface="Calibri"/>
                <a:ea typeface="Calibri"/>
                <a:cs typeface="Calibri"/>
              </a:rPr>
              <a:t>Speaker:</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dirty="0"/>
              <a:t>Here is the third body paragraph.</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b="1" dirty="0"/>
              <a:t>Note:</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dirty="0"/>
              <a:t>Read through paragraph.</a:t>
            </a:r>
          </a:p>
        </p:txBody>
      </p:sp>
      <p:sp>
        <p:nvSpPr>
          <p:cNvPr id="4" name="Slide Number Placeholder 3">
            <a:extLst>
              <a:ext uri="{FF2B5EF4-FFF2-40B4-BE49-F238E27FC236}">
                <a16:creationId xmlns:a16="http://schemas.microsoft.com/office/drawing/2014/main" id="{481A09C1-2B5D-A47C-6FBA-B1BD04980068}"/>
              </a:ext>
            </a:extLst>
          </p:cNvPr>
          <p:cNvSpPr>
            <a:spLocks noGrp="1"/>
          </p:cNvSpPr>
          <p:nvPr>
            <p:ph type="sldNum" sz="quarter" idx="5"/>
          </p:nvPr>
        </p:nvSpPr>
        <p:spPr/>
        <p:txBody>
          <a:bodyPr/>
          <a:lstStyle/>
          <a:p>
            <a:fld id="{B07158C4-A119-4B78-9DE8-A50001BC31DC}" type="slidenum">
              <a:rPr lang="en-AU" smtClean="0"/>
              <a:pPr/>
              <a:t>183</a:t>
            </a:fld>
            <a:endParaRPr lang="en-AU"/>
          </a:p>
        </p:txBody>
      </p:sp>
    </p:spTree>
    <p:extLst>
      <p:ext uri="{BB962C8B-B14F-4D97-AF65-F5344CB8AC3E}">
        <p14:creationId xmlns:p14="http://schemas.microsoft.com/office/powerpoint/2010/main" val="1398704202"/>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CB9FA4-D890-DCC2-F39D-D566A0AEC3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DFAF3D-E5EF-6A28-BF47-75045C641B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73C5E2-E314-67C0-B313-69CE715B0DE6}"/>
              </a:ext>
            </a:extLst>
          </p:cNvPr>
          <p:cNvSpPr>
            <a:spLocks noGrp="1"/>
          </p:cNvSpPr>
          <p:nvPr>
            <p:ph type="body" idx="1"/>
          </p:nvPr>
        </p:nvSpPr>
        <p:spPr/>
        <p:txBody>
          <a:bodyPr/>
          <a:lstStyle/>
          <a:p>
            <a:r>
              <a:rPr lang="en-US" b="1" dirty="0"/>
              <a:t>Purpose:</a:t>
            </a:r>
          </a:p>
          <a:p>
            <a:r>
              <a:rPr lang="en-US" b="0" dirty="0">
                <a:solidFill>
                  <a:srgbClr val="444444"/>
                </a:solidFill>
              </a:rPr>
              <a:t>To model how the process of argumentation can be used to develop an extended written response. </a:t>
            </a:r>
          </a:p>
          <a:p>
            <a:r>
              <a:rPr lang="en-US" b="1" dirty="0">
                <a:latin typeface="Calibri"/>
                <a:ea typeface="Calibri"/>
                <a:cs typeface="Calibri"/>
              </a:rPr>
              <a:t>Speaker:</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dirty="0"/>
              <a:t>For the third paragraph, we (click) introduce the ‘rebuttal’, an alternate claim that challenges our own claim. But we then (click) re-visit the evidence that we have discussed to challenge that ‘rebuttal’.</a:t>
            </a:r>
          </a:p>
        </p:txBody>
      </p:sp>
      <p:sp>
        <p:nvSpPr>
          <p:cNvPr id="4" name="Slide Number Placeholder 3">
            <a:extLst>
              <a:ext uri="{FF2B5EF4-FFF2-40B4-BE49-F238E27FC236}">
                <a16:creationId xmlns:a16="http://schemas.microsoft.com/office/drawing/2014/main" id="{A68BF438-445D-03E6-B8C6-CDC19E8A1C9F}"/>
              </a:ext>
            </a:extLst>
          </p:cNvPr>
          <p:cNvSpPr>
            <a:spLocks noGrp="1"/>
          </p:cNvSpPr>
          <p:nvPr>
            <p:ph type="sldNum" sz="quarter" idx="5"/>
          </p:nvPr>
        </p:nvSpPr>
        <p:spPr/>
        <p:txBody>
          <a:bodyPr/>
          <a:lstStyle/>
          <a:p>
            <a:fld id="{B07158C4-A119-4B78-9DE8-A50001BC31DC}" type="slidenum">
              <a:rPr lang="en-AU" smtClean="0"/>
              <a:pPr/>
              <a:t>184</a:t>
            </a:fld>
            <a:endParaRPr lang="en-AU"/>
          </a:p>
        </p:txBody>
      </p:sp>
    </p:spTree>
    <p:extLst>
      <p:ext uri="{BB962C8B-B14F-4D97-AF65-F5344CB8AC3E}">
        <p14:creationId xmlns:p14="http://schemas.microsoft.com/office/powerpoint/2010/main" val="677511980"/>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C5C746-6B7F-6EC5-79B2-EF9E758BDC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DF832B-46AD-5B13-C2C1-52982B92AF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59F75F-783E-C5DF-5370-568E2D37F242}"/>
              </a:ext>
            </a:extLst>
          </p:cNvPr>
          <p:cNvSpPr>
            <a:spLocks noGrp="1"/>
          </p:cNvSpPr>
          <p:nvPr>
            <p:ph type="body" idx="1"/>
          </p:nvPr>
        </p:nvSpPr>
        <p:spPr/>
        <p:txBody>
          <a:bodyPr/>
          <a:lstStyle/>
          <a:p>
            <a:r>
              <a:rPr lang="en-US" b="1" dirty="0"/>
              <a:t>Purpose:</a:t>
            </a:r>
          </a:p>
          <a:p>
            <a:r>
              <a:rPr lang="en-US" b="0" dirty="0">
                <a:solidFill>
                  <a:srgbClr val="444444"/>
                </a:solidFill>
              </a:rPr>
              <a:t>To model how the process of argumentation can be used to develop an extended written response. </a:t>
            </a:r>
          </a:p>
          <a:p>
            <a:r>
              <a:rPr lang="en-US" b="1" dirty="0">
                <a:latin typeface="Calibri"/>
                <a:ea typeface="Calibri"/>
                <a:cs typeface="Calibri"/>
              </a:rPr>
              <a:t>Speaker:</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dirty="0"/>
              <a:t>And finally, here is the conclusion.</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b="1" dirty="0"/>
              <a:t>Note:</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b="0" dirty="0"/>
              <a:t>Read through conclusion.</a:t>
            </a:r>
          </a:p>
        </p:txBody>
      </p:sp>
      <p:sp>
        <p:nvSpPr>
          <p:cNvPr id="4" name="Slide Number Placeholder 3">
            <a:extLst>
              <a:ext uri="{FF2B5EF4-FFF2-40B4-BE49-F238E27FC236}">
                <a16:creationId xmlns:a16="http://schemas.microsoft.com/office/drawing/2014/main" id="{F6B82240-FADA-9A5D-4322-BBA5B73FDA43}"/>
              </a:ext>
            </a:extLst>
          </p:cNvPr>
          <p:cNvSpPr>
            <a:spLocks noGrp="1"/>
          </p:cNvSpPr>
          <p:nvPr>
            <p:ph type="sldNum" sz="quarter" idx="5"/>
          </p:nvPr>
        </p:nvSpPr>
        <p:spPr/>
        <p:txBody>
          <a:bodyPr/>
          <a:lstStyle/>
          <a:p>
            <a:fld id="{B07158C4-A119-4B78-9DE8-A50001BC31DC}" type="slidenum">
              <a:rPr lang="en-AU" smtClean="0"/>
              <a:pPr/>
              <a:t>185</a:t>
            </a:fld>
            <a:endParaRPr lang="en-AU"/>
          </a:p>
        </p:txBody>
      </p:sp>
    </p:spTree>
    <p:extLst>
      <p:ext uri="{BB962C8B-B14F-4D97-AF65-F5344CB8AC3E}">
        <p14:creationId xmlns:p14="http://schemas.microsoft.com/office/powerpoint/2010/main" val="182374035"/>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9E3617-2451-F586-B282-64D6EBF11F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8D9B80-AB27-1103-060C-05502DB681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125267-820F-CB03-FE9A-8B2C56DD21C4}"/>
              </a:ext>
            </a:extLst>
          </p:cNvPr>
          <p:cNvSpPr>
            <a:spLocks noGrp="1"/>
          </p:cNvSpPr>
          <p:nvPr>
            <p:ph type="body" idx="1"/>
          </p:nvPr>
        </p:nvSpPr>
        <p:spPr/>
        <p:txBody>
          <a:bodyPr/>
          <a:lstStyle/>
          <a:p>
            <a:r>
              <a:rPr lang="en-US" b="1" dirty="0"/>
              <a:t>Purpose:</a:t>
            </a:r>
          </a:p>
          <a:p>
            <a:r>
              <a:rPr lang="en-US" b="0" dirty="0">
                <a:solidFill>
                  <a:srgbClr val="444444"/>
                </a:solidFill>
              </a:rPr>
              <a:t>To model how the process of argumentation can be used to develop an extended written response. </a:t>
            </a:r>
          </a:p>
          <a:p>
            <a:r>
              <a:rPr lang="en-US" b="1" dirty="0">
                <a:latin typeface="Calibri"/>
                <a:ea typeface="Calibri"/>
                <a:cs typeface="Calibri"/>
              </a:rPr>
              <a:t>Speaker:</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dirty="0"/>
              <a:t>So, we draw all our ideas together starting with (click) the ‘qualifier’ and then summarise the ‘grounds’, ‘warrants’ and ‘backing’ that have been used to develop our ‘qualifier’. </a:t>
            </a:r>
          </a:p>
        </p:txBody>
      </p:sp>
      <p:sp>
        <p:nvSpPr>
          <p:cNvPr id="4" name="Slide Number Placeholder 3">
            <a:extLst>
              <a:ext uri="{FF2B5EF4-FFF2-40B4-BE49-F238E27FC236}">
                <a16:creationId xmlns:a16="http://schemas.microsoft.com/office/drawing/2014/main" id="{8969949D-6062-453D-F174-9E9C17B6785F}"/>
              </a:ext>
            </a:extLst>
          </p:cNvPr>
          <p:cNvSpPr>
            <a:spLocks noGrp="1"/>
          </p:cNvSpPr>
          <p:nvPr>
            <p:ph type="sldNum" sz="quarter" idx="5"/>
          </p:nvPr>
        </p:nvSpPr>
        <p:spPr/>
        <p:txBody>
          <a:bodyPr/>
          <a:lstStyle/>
          <a:p>
            <a:fld id="{B07158C4-A119-4B78-9DE8-A50001BC31DC}" type="slidenum">
              <a:rPr lang="en-AU" smtClean="0"/>
              <a:pPr/>
              <a:t>186</a:t>
            </a:fld>
            <a:endParaRPr lang="en-AU"/>
          </a:p>
        </p:txBody>
      </p:sp>
    </p:spTree>
    <p:extLst>
      <p:ext uri="{BB962C8B-B14F-4D97-AF65-F5344CB8AC3E}">
        <p14:creationId xmlns:p14="http://schemas.microsoft.com/office/powerpoint/2010/main" val="6155773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E844E-C0AC-E9AB-CA39-D886A04BF9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708D60-4062-E372-BBAB-E1E30DC04F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02C737-1073-5209-445D-D6A7CA5FCF96}"/>
              </a:ext>
            </a:extLst>
          </p:cNvPr>
          <p:cNvSpPr>
            <a:spLocks noGrp="1"/>
          </p:cNvSpPr>
          <p:nvPr>
            <p:ph type="body" idx="1"/>
          </p:nvPr>
        </p:nvSpPr>
        <p:spPr/>
        <p:txBody>
          <a:bodyPr/>
          <a:lstStyle/>
          <a:p>
            <a:r>
              <a:rPr lang="en-US" b="1" dirty="0">
                <a:latin typeface="Arial"/>
                <a:cs typeface="Arial"/>
              </a:rPr>
              <a:t>Purpose: </a:t>
            </a:r>
          </a:p>
          <a:p>
            <a:r>
              <a:rPr lang="en-US" dirty="0">
                <a:latin typeface="Arial"/>
                <a:cs typeface="Arial"/>
              </a:rPr>
              <a:t>To reflect on the various influences that shape thinking</a:t>
            </a:r>
          </a:p>
          <a:p>
            <a:r>
              <a:rPr lang="en-US" b="1" dirty="0">
                <a:latin typeface="Arial"/>
                <a:cs typeface="Arial"/>
              </a:rPr>
              <a:t>Speaker:</a:t>
            </a:r>
            <a:endParaRPr lang="en-US" dirty="0">
              <a:latin typeface="Arial"/>
              <a:cs typeface="Arial"/>
            </a:endParaRPr>
          </a:p>
          <a:p>
            <a:pPr lvl="0"/>
            <a:r>
              <a:rPr lang="en-AU" sz="1600" kern="1200" dirty="0">
                <a:solidFill>
                  <a:schemeClr val="tx1"/>
                </a:solidFill>
                <a:effectLst/>
                <a:highlight>
                  <a:srgbClr val="FFFF00"/>
                </a:highlight>
                <a:latin typeface="Arial" panose="020B0604020202020204" pitchFamily="34" charset="0"/>
                <a:ea typeface="+mn-ea"/>
                <a:cs typeface="Arial" panose="020B0604020202020204" pitchFamily="34" charset="0"/>
              </a:rPr>
              <a:t>Now that you have completed that, you are going to reflect on that exercise. </a:t>
            </a:r>
          </a:p>
          <a:p>
            <a:pPr lvl="0"/>
            <a:r>
              <a:rPr lang="en-AU" sz="1600" b="1" i="0" kern="1200" dirty="0">
                <a:solidFill>
                  <a:schemeClr val="tx1"/>
                </a:solidFill>
                <a:effectLst/>
                <a:latin typeface="Arial"/>
                <a:cs typeface="Arial"/>
              </a:rPr>
              <a:t>Note:</a:t>
            </a:r>
            <a:endParaRPr lang="en-AU" sz="1600" i="0" kern="1200" dirty="0">
              <a:solidFill>
                <a:schemeClr val="tx1"/>
              </a:solidFill>
              <a:effectLst/>
              <a:latin typeface="Arial"/>
              <a:cs typeface="Arial"/>
            </a:endParaRPr>
          </a:p>
          <a:p>
            <a:r>
              <a:rPr lang="en-AU" sz="1600" kern="1200" dirty="0">
                <a:solidFill>
                  <a:schemeClr val="tx1"/>
                </a:solidFill>
                <a:effectLst/>
                <a:latin typeface="Arial"/>
                <a:cs typeface="Arial"/>
              </a:rPr>
              <a:t>Once the students have completed the reflection, lead the class in a discussion around the challenges and benefits of actively choosing to approach your thinking in a certain way. </a:t>
            </a:r>
            <a:endParaRPr lang="en-US" dirty="0">
              <a:latin typeface="Arial"/>
              <a:cs typeface="Arial"/>
            </a:endParaRPr>
          </a:p>
          <a:p>
            <a:endParaRPr lang="en-US" dirty="0">
              <a:latin typeface="Calibri"/>
              <a:ea typeface="Calibri"/>
              <a:cs typeface="Calibri"/>
            </a:endParaRPr>
          </a:p>
        </p:txBody>
      </p:sp>
      <p:sp>
        <p:nvSpPr>
          <p:cNvPr id="4" name="Slide Number Placeholder 3">
            <a:extLst>
              <a:ext uri="{FF2B5EF4-FFF2-40B4-BE49-F238E27FC236}">
                <a16:creationId xmlns:a16="http://schemas.microsoft.com/office/drawing/2014/main" id="{77F1C255-BA91-6888-1CE5-C6C9C8722BDF}"/>
              </a:ext>
            </a:extLst>
          </p:cNvPr>
          <p:cNvSpPr>
            <a:spLocks noGrp="1"/>
          </p:cNvSpPr>
          <p:nvPr>
            <p:ph type="sldNum" sz="quarter" idx="5"/>
          </p:nvPr>
        </p:nvSpPr>
        <p:spPr/>
        <p:txBody>
          <a:bodyPr/>
          <a:lstStyle/>
          <a:p>
            <a:fld id="{B07158C4-A119-4B78-9DE8-A50001BC31DC}" type="slidenum">
              <a:rPr lang="en-AU" smtClean="0"/>
              <a:pPr/>
              <a:t>18</a:t>
            </a:fld>
            <a:endParaRPr lang="en-AU"/>
          </a:p>
        </p:txBody>
      </p:sp>
    </p:spTree>
    <p:extLst>
      <p:ext uri="{BB962C8B-B14F-4D97-AF65-F5344CB8AC3E}">
        <p14:creationId xmlns:p14="http://schemas.microsoft.com/office/powerpoint/2010/main" val="1221030894"/>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35E0F-92FA-931A-5FDA-5125D50A21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D0C409-86DE-161C-9C2C-5DEA2090F6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28F72E-A96C-4126-8C35-06A1F0F4E8F2}"/>
              </a:ext>
            </a:extLst>
          </p:cNvPr>
          <p:cNvSpPr>
            <a:spLocks noGrp="1"/>
          </p:cNvSpPr>
          <p:nvPr>
            <p:ph type="body" idx="1"/>
          </p:nvPr>
        </p:nvSpPr>
        <p:spPr/>
        <p:txBody>
          <a:bodyPr/>
          <a:lstStyle/>
          <a:p>
            <a:r>
              <a:rPr lang="en-US" b="1" dirty="0"/>
              <a:t>Purpose:</a:t>
            </a:r>
          </a:p>
          <a:p>
            <a:r>
              <a:rPr lang="en-US" b="0" dirty="0">
                <a:solidFill>
                  <a:srgbClr val="444444"/>
                </a:solidFill>
              </a:rPr>
              <a:t>For students to practice using Toulmin model of argumentation to plan for a learning task. </a:t>
            </a:r>
          </a:p>
          <a:p>
            <a:r>
              <a:rPr lang="en-US" b="1" dirty="0">
                <a:latin typeface="Calibri"/>
                <a:ea typeface="Calibri"/>
                <a:cs typeface="Calibri"/>
              </a:rPr>
              <a:t>Speaker:</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dirty="0"/>
              <a:t>Now it is your turn. For the remainder of the lesson, you are to spend time thinking about the tasks you have coming up. Think about which ones require you to develop an argument in a written task. Once you have made this list, choose one that you work with for the next couple of lessons. In these lessons you will use the Toulmin argumentation model to develop a structured argument that will eventually provide you with a plan to write your response.  </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dirty="0"/>
              <a:t>Once you have chosen the task, start to think about any ideas or evidence that might be the starting point to develop an argument. </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b="1" dirty="0">
                <a:latin typeface="Arial"/>
                <a:cs typeface="Arial"/>
              </a:rPr>
              <a:t>Note:</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dirty="0"/>
              <a:t>Circulate around the room to ensure that students are making effective choices in the tasks they will work on. </a:t>
            </a:r>
          </a:p>
        </p:txBody>
      </p:sp>
      <p:sp>
        <p:nvSpPr>
          <p:cNvPr id="4" name="Slide Number Placeholder 3">
            <a:extLst>
              <a:ext uri="{FF2B5EF4-FFF2-40B4-BE49-F238E27FC236}">
                <a16:creationId xmlns:a16="http://schemas.microsoft.com/office/drawing/2014/main" id="{4FC3AF6A-8BCA-3C66-6575-FEC3A0E3A61D}"/>
              </a:ext>
            </a:extLst>
          </p:cNvPr>
          <p:cNvSpPr>
            <a:spLocks noGrp="1"/>
          </p:cNvSpPr>
          <p:nvPr>
            <p:ph type="sldNum" sz="quarter" idx="5"/>
          </p:nvPr>
        </p:nvSpPr>
        <p:spPr/>
        <p:txBody>
          <a:bodyPr/>
          <a:lstStyle/>
          <a:p>
            <a:fld id="{B07158C4-A119-4B78-9DE8-A50001BC31DC}" type="slidenum">
              <a:rPr lang="en-AU" smtClean="0"/>
              <a:pPr/>
              <a:t>187</a:t>
            </a:fld>
            <a:endParaRPr lang="en-AU"/>
          </a:p>
        </p:txBody>
      </p:sp>
    </p:spTree>
    <p:extLst>
      <p:ext uri="{BB962C8B-B14F-4D97-AF65-F5344CB8AC3E}">
        <p14:creationId xmlns:p14="http://schemas.microsoft.com/office/powerpoint/2010/main" val="1115140790"/>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74B42A-A897-A00A-CEF5-81752907F8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E09C66-AC49-91C8-DF21-12258666ED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9B83F2-0E84-75AF-5700-5E333A6C9517}"/>
              </a:ext>
            </a:extLst>
          </p:cNvPr>
          <p:cNvSpPr>
            <a:spLocks noGrp="1"/>
          </p:cNvSpPr>
          <p:nvPr>
            <p:ph type="body" idx="1"/>
          </p:nvPr>
        </p:nvSpPr>
        <p:spPr/>
        <p:txBody>
          <a:bodyPr/>
          <a:lstStyle/>
          <a:p>
            <a:r>
              <a:rPr lang="en-AU" b="1" dirty="0"/>
              <a:t>Notes for teachers:</a:t>
            </a:r>
            <a:endParaRPr lang="en-AU" dirty="0">
              <a:solidFill>
                <a:srgbClr val="444444"/>
              </a:solidFill>
            </a:endParaRPr>
          </a:p>
          <a:p>
            <a:pPr marL="171450" indent="-171450">
              <a:buFont typeface="Arial"/>
              <a:buChar char="•"/>
            </a:pPr>
            <a:r>
              <a:rPr lang="en-AU" dirty="0">
                <a:latin typeface="Arial"/>
                <a:cs typeface="Arial"/>
              </a:rPr>
              <a:t>Adapt the learning intention as required and add matching success criteria.</a:t>
            </a:r>
          </a:p>
          <a:p>
            <a:pPr marL="171450" indent="-171450">
              <a:buFont typeface="Arial"/>
              <a:buChar char="•"/>
            </a:pPr>
            <a:r>
              <a:rPr lang="en-AU" sz="1600" kern="100" dirty="0">
                <a:effectLst/>
                <a:latin typeface="Aptos" panose="020B0004020202020204" pitchFamily="34" charset="0"/>
                <a:ea typeface="Aptos" panose="020B0004020202020204" pitchFamily="34" charset="0"/>
                <a:cs typeface="Times New Roman" panose="02020603050405020304" pitchFamily="18" charset="0"/>
              </a:rPr>
              <a:t>For more information see </a:t>
            </a:r>
            <a:r>
              <a:rPr lang="en-AU" sz="1600" kern="100" dirty="0">
                <a:effectLst/>
                <a:latin typeface="Tahoma" panose="020B0604030504040204" pitchFamily="34" charset="0"/>
                <a:ea typeface="Aptos" panose="020B0004020202020204" pitchFamily="34" charset="0"/>
                <a:cs typeface="Times New Roman" panose="02020603050405020304" pitchFamily="18" charset="0"/>
              </a:rPr>
              <a:t>⁠</a:t>
            </a:r>
            <a:r>
              <a:rPr lang="en-AU" sz="1600" kern="100" dirty="0">
                <a:effectLst/>
                <a:latin typeface="Aptos" panose="020B0004020202020204" pitchFamily="34" charset="0"/>
                <a:ea typeface="Aptos" panose="020B0004020202020204" pitchFamily="34" charset="0"/>
                <a:cs typeface="Times New Roman" panose="02020603050405020304" pitchFamily="18" charset="0"/>
              </a:rPr>
              <a:t>NSW Department of Education Explicit teaching strategies.</a:t>
            </a:r>
          </a:p>
          <a:p>
            <a:pPr marL="171450" indent="-171450">
              <a:buFont typeface="Arial"/>
              <a:buChar char="•"/>
            </a:pPr>
            <a:r>
              <a:rPr lang="en-AU" sz="1600" u="none" kern="100" dirty="0">
                <a:solidFill>
                  <a:srgbClr val="467886"/>
                </a:solidFill>
                <a:effectLst/>
                <a:latin typeface="Aptos" panose="020B0004020202020204" pitchFamily="34" charset="0"/>
                <a:cs typeface="Times New Roman" panose="02020603050405020304" pitchFamily="18" charset="0"/>
              </a:rPr>
              <a:t>Learning intentions and success criteria (</a:t>
            </a:r>
            <a:r>
              <a:rPr lang="en-AU" dirty="0">
                <a:latin typeface="Arial" panose="020B0604020202020204" pitchFamily="34" charset="0"/>
                <a:cs typeface="Arial" panose="020B0604020202020204" pitchFamily="34" charset="0"/>
              </a:rPr>
              <a:t>LISC) are not necessarily presented at the beginning of the lesson. Teacher needs to consider most effectual time to introduce.</a:t>
            </a:r>
          </a:p>
          <a:p>
            <a:pPr marL="171450" indent="-171450">
              <a:buFont typeface="Arial"/>
              <a:buChar char="•"/>
            </a:pPr>
            <a:r>
              <a:rPr lang="en-AU" dirty="0">
                <a:latin typeface="Arial" panose="020B0604020202020204" pitchFamily="34" charset="0"/>
                <a:cs typeface="Arial" panose="020B0604020202020204" pitchFamily="34" charset="0"/>
              </a:rPr>
              <a:t>LISC should be revisited during the lesson to support students' evaluation of their learning.</a:t>
            </a:r>
          </a:p>
          <a:p>
            <a:endParaRPr lang="en-AU" b="1" dirty="0">
              <a:cs typeface="Calibri"/>
            </a:endParaRPr>
          </a:p>
        </p:txBody>
      </p:sp>
      <p:sp>
        <p:nvSpPr>
          <p:cNvPr id="4" name="Slide Number Placeholder 3">
            <a:extLst>
              <a:ext uri="{FF2B5EF4-FFF2-40B4-BE49-F238E27FC236}">
                <a16:creationId xmlns:a16="http://schemas.microsoft.com/office/drawing/2014/main" id="{C6D1FBC9-E711-79C9-3EDD-04B234F104DE}"/>
              </a:ext>
            </a:extLst>
          </p:cNvPr>
          <p:cNvSpPr>
            <a:spLocks noGrp="1"/>
          </p:cNvSpPr>
          <p:nvPr>
            <p:ph type="sldNum" sz="quarter" idx="5"/>
          </p:nvPr>
        </p:nvSpPr>
        <p:spPr/>
        <p:txBody>
          <a:bodyPr/>
          <a:lstStyle/>
          <a:p>
            <a:fld id="{D09C5488-DD16-4714-9519-7BE21BA11D4E}" type="slidenum">
              <a:rPr lang="en-AU" smtClean="0"/>
              <a:t>189</a:t>
            </a:fld>
            <a:endParaRPr lang="en-AU"/>
          </a:p>
        </p:txBody>
      </p:sp>
    </p:spTree>
    <p:extLst>
      <p:ext uri="{BB962C8B-B14F-4D97-AF65-F5344CB8AC3E}">
        <p14:creationId xmlns:p14="http://schemas.microsoft.com/office/powerpoint/2010/main" val="1185493712"/>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003271-1A03-1C61-AACB-5FF148C935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1AA87C-66CF-5E41-0FCD-32C942CC5D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7F6B1A-1E3A-4D5C-02CC-8F8C1E761BAA}"/>
              </a:ext>
            </a:extLst>
          </p:cNvPr>
          <p:cNvSpPr>
            <a:spLocks noGrp="1"/>
          </p:cNvSpPr>
          <p:nvPr>
            <p:ph type="body" idx="1"/>
          </p:nvPr>
        </p:nvSpPr>
        <p:spPr/>
        <p:txBody>
          <a:bodyPr/>
          <a:lstStyle/>
          <a:p>
            <a:r>
              <a:rPr lang="en-US" b="1" dirty="0"/>
              <a:t>Purpose:</a:t>
            </a:r>
          </a:p>
          <a:p>
            <a:r>
              <a:rPr lang="en-US" b="0" dirty="0">
                <a:solidFill>
                  <a:srgbClr val="444444"/>
                </a:solidFill>
              </a:rPr>
              <a:t>For students to practice using Toulmin model of argumentation (TAM) to plan for a learning task. </a:t>
            </a:r>
          </a:p>
          <a:p>
            <a:r>
              <a:rPr lang="en-US" b="1" dirty="0">
                <a:latin typeface="Calibri"/>
                <a:ea typeface="Calibri"/>
                <a:cs typeface="Calibri"/>
              </a:rPr>
              <a:t>Speaker:</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dirty="0"/>
              <a:t>Today we are going to continue the work we started last lesson. Last lesson you identified the task that you will work with to develop an argument for a written response using the TAM. Today, you will develop that argument in your workbook. You are to create a diagram that can be used for this planning. </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dirty="0"/>
              <a:t>Once you have completed this, you are to then critically assess your diagram to check for fallacies and biases.  You are to use a different coloured pen to annotate the argument plan identifying any fallacies and biases that you identify.</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b="1" dirty="0">
                <a:latin typeface="Arial"/>
                <a:cs typeface="Arial"/>
              </a:rPr>
              <a:t>Note:</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dirty="0"/>
              <a:t>Circulate around the room, giving feedback to students on their arguments and assisting to test their arguments. </a:t>
            </a:r>
          </a:p>
          <a:p>
            <a:pPr marL="0" marR="0" lvl="0" indent="0" algn="l" defTabSz="1219170" rtl="0" eaLnBrk="1" fontAlgn="auto" latinLnBrk="0" hangingPunct="1">
              <a:lnSpc>
                <a:spcPct val="100000"/>
              </a:lnSpc>
              <a:spcBef>
                <a:spcPts val="0"/>
              </a:spcBef>
              <a:spcAft>
                <a:spcPts val="0"/>
              </a:spcAft>
              <a:buClrTx/>
              <a:buSzTx/>
              <a:buFontTx/>
              <a:buNone/>
              <a:tabLst/>
              <a:defRPr/>
            </a:pPr>
            <a:endParaRPr lang="en-AU" sz="1600" dirty="0"/>
          </a:p>
        </p:txBody>
      </p:sp>
      <p:sp>
        <p:nvSpPr>
          <p:cNvPr id="4" name="Slide Number Placeholder 3">
            <a:extLst>
              <a:ext uri="{FF2B5EF4-FFF2-40B4-BE49-F238E27FC236}">
                <a16:creationId xmlns:a16="http://schemas.microsoft.com/office/drawing/2014/main" id="{D5436512-8C4B-5DBD-88C5-086E677F8845}"/>
              </a:ext>
            </a:extLst>
          </p:cNvPr>
          <p:cNvSpPr>
            <a:spLocks noGrp="1"/>
          </p:cNvSpPr>
          <p:nvPr>
            <p:ph type="sldNum" sz="quarter" idx="5"/>
          </p:nvPr>
        </p:nvSpPr>
        <p:spPr/>
        <p:txBody>
          <a:bodyPr/>
          <a:lstStyle/>
          <a:p>
            <a:fld id="{B07158C4-A119-4B78-9DE8-A50001BC31DC}" type="slidenum">
              <a:rPr lang="en-AU" smtClean="0"/>
              <a:pPr/>
              <a:t>190</a:t>
            </a:fld>
            <a:endParaRPr lang="en-AU"/>
          </a:p>
        </p:txBody>
      </p:sp>
    </p:spTree>
    <p:extLst>
      <p:ext uri="{BB962C8B-B14F-4D97-AF65-F5344CB8AC3E}">
        <p14:creationId xmlns:p14="http://schemas.microsoft.com/office/powerpoint/2010/main" val="1374087439"/>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 </a:t>
            </a:r>
          </a:p>
          <a:p>
            <a:r>
              <a:rPr lang="en-US" b="0" dirty="0"/>
              <a:t>To have students reflect on how they have been able to improve their argumentation.</a:t>
            </a:r>
          </a:p>
          <a:p>
            <a:r>
              <a:rPr lang="en-US" b="1" dirty="0">
                <a:latin typeface="Calibri"/>
                <a:ea typeface="Calibri"/>
                <a:cs typeface="Calibri"/>
              </a:rPr>
              <a:t>Speaker:</a:t>
            </a:r>
          </a:p>
          <a:p>
            <a:r>
              <a:rPr lang="en-US" b="0" dirty="0">
                <a:latin typeface="Calibri"/>
                <a:ea typeface="Calibri"/>
                <a:cs typeface="Calibri"/>
              </a:rPr>
              <a:t>Before you leave today, you are going to reflect on how you were able to improve your argument. On the slip of paper finish the question ‘one way I improved my argument today was…’.</a:t>
            </a:r>
          </a:p>
          <a:p>
            <a:r>
              <a:rPr lang="en-AU" b="1" dirty="0"/>
              <a:t>Note:</a:t>
            </a:r>
          </a:p>
          <a:p>
            <a:r>
              <a:rPr lang="en-AU" dirty="0"/>
              <a:t>Collect all students exit tickets to check for engagement and understanding.</a:t>
            </a:r>
          </a:p>
        </p:txBody>
      </p:sp>
      <p:sp>
        <p:nvSpPr>
          <p:cNvPr id="4" name="Slide Number Placeholder 3"/>
          <p:cNvSpPr>
            <a:spLocks noGrp="1"/>
          </p:cNvSpPr>
          <p:nvPr>
            <p:ph type="sldNum" sz="quarter" idx="5"/>
          </p:nvPr>
        </p:nvSpPr>
        <p:spPr/>
        <p:txBody>
          <a:bodyPr/>
          <a:lstStyle/>
          <a:p>
            <a:fld id="{B07158C4-A119-4B78-9DE8-A50001BC31DC}" type="slidenum">
              <a:rPr lang="en-AU" smtClean="0"/>
              <a:pPr/>
              <a:t>191</a:t>
            </a:fld>
            <a:endParaRPr lang="en-AU"/>
          </a:p>
        </p:txBody>
      </p:sp>
    </p:spTree>
    <p:extLst>
      <p:ext uri="{BB962C8B-B14F-4D97-AF65-F5344CB8AC3E}">
        <p14:creationId xmlns:p14="http://schemas.microsoft.com/office/powerpoint/2010/main" val="360717593"/>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a:t>
            </a:r>
          </a:p>
          <a:p>
            <a:r>
              <a:rPr lang="en-US" b="0" dirty="0">
                <a:solidFill>
                  <a:srgbClr val="444444"/>
                </a:solidFill>
              </a:rPr>
              <a:t>For students to practice using the Toulmin argumentation model of argumentation to plan for a learning task. </a:t>
            </a:r>
          </a:p>
          <a:p>
            <a:r>
              <a:rPr lang="en-US" b="1" dirty="0">
                <a:latin typeface="Calibri"/>
                <a:ea typeface="Calibri"/>
                <a:cs typeface="Calibri"/>
              </a:rPr>
              <a:t>Speaker:</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dirty="0"/>
              <a:t>To start today you are going to re-read your draft argument and highlight one section that you believe demonstrates critical thinking. I will be coming around to look at your highlighted section, so be ready to explain to me how this is a good example of critical thinking. </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b="1" dirty="0">
                <a:latin typeface="Arial"/>
                <a:cs typeface="Arial"/>
              </a:rPr>
              <a:t>Note:</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dirty="0"/>
              <a:t>Circulate around the room, giving feedback to students on their arguments and assisting to test their arguments. </a:t>
            </a:r>
          </a:p>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193</a:t>
            </a:fld>
            <a:endParaRPr lang="en-AU"/>
          </a:p>
        </p:txBody>
      </p:sp>
    </p:spTree>
    <p:extLst>
      <p:ext uri="{BB962C8B-B14F-4D97-AF65-F5344CB8AC3E}">
        <p14:creationId xmlns:p14="http://schemas.microsoft.com/office/powerpoint/2010/main" val="3875538205"/>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BFE5DD-DE4F-0356-E5E0-5F43CB83B7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DB19E6-F93E-603F-5830-AB80329265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5A66AD-969F-CB17-ABBA-30D25040E3C5}"/>
              </a:ext>
            </a:extLst>
          </p:cNvPr>
          <p:cNvSpPr>
            <a:spLocks noGrp="1"/>
          </p:cNvSpPr>
          <p:nvPr>
            <p:ph type="body" idx="1"/>
          </p:nvPr>
        </p:nvSpPr>
        <p:spPr/>
        <p:txBody>
          <a:bodyPr/>
          <a:lstStyle/>
          <a:p>
            <a:r>
              <a:rPr lang="en-AU" b="1" dirty="0"/>
              <a:t>Notes for teachers:</a:t>
            </a:r>
            <a:endParaRPr lang="en-AU" dirty="0">
              <a:solidFill>
                <a:srgbClr val="444444"/>
              </a:solidFill>
            </a:endParaRPr>
          </a:p>
          <a:p>
            <a:pPr marL="171450" indent="-171450">
              <a:buFont typeface="Arial"/>
              <a:buChar char="•"/>
            </a:pPr>
            <a:r>
              <a:rPr lang="en-AU" dirty="0">
                <a:latin typeface="Arial"/>
                <a:cs typeface="Arial"/>
              </a:rPr>
              <a:t>Adapt the learning intention as required and add matching success criteria.</a:t>
            </a:r>
          </a:p>
          <a:p>
            <a:pPr marL="171450" indent="-171450">
              <a:buFont typeface="Arial"/>
              <a:buChar char="•"/>
            </a:pPr>
            <a:r>
              <a:rPr lang="en-AU" sz="1600" kern="100" dirty="0">
                <a:effectLst/>
                <a:latin typeface="Aptos" panose="020B0004020202020204" pitchFamily="34" charset="0"/>
                <a:ea typeface="Aptos" panose="020B0004020202020204" pitchFamily="34" charset="0"/>
                <a:cs typeface="Times New Roman" panose="02020603050405020304" pitchFamily="18" charset="0"/>
              </a:rPr>
              <a:t>For more information see </a:t>
            </a:r>
            <a:r>
              <a:rPr lang="en-AU" sz="1600" kern="100" dirty="0">
                <a:effectLst/>
                <a:latin typeface="Tahoma" panose="020B0604030504040204" pitchFamily="34" charset="0"/>
                <a:ea typeface="Aptos" panose="020B0004020202020204" pitchFamily="34" charset="0"/>
                <a:cs typeface="Times New Roman" panose="02020603050405020304" pitchFamily="18" charset="0"/>
              </a:rPr>
              <a:t>⁠</a:t>
            </a:r>
            <a:r>
              <a:rPr lang="en-AU" sz="1600" kern="100" dirty="0">
                <a:effectLst/>
                <a:latin typeface="Aptos" panose="020B0004020202020204" pitchFamily="34" charset="0"/>
                <a:ea typeface="Aptos" panose="020B0004020202020204" pitchFamily="34" charset="0"/>
                <a:cs typeface="Times New Roman" panose="02020603050405020304" pitchFamily="18" charset="0"/>
              </a:rPr>
              <a:t>NSW Department of Education Explicit teaching strategies.</a:t>
            </a:r>
          </a:p>
          <a:p>
            <a:pPr marL="171450" indent="-171450">
              <a:buFont typeface="Arial"/>
              <a:buChar char="•"/>
            </a:pPr>
            <a:r>
              <a:rPr lang="en-AU" sz="1600" u="none" kern="100" dirty="0">
                <a:solidFill>
                  <a:srgbClr val="467886"/>
                </a:solidFill>
                <a:effectLst/>
                <a:latin typeface="Aptos" panose="020B0004020202020204" pitchFamily="34" charset="0"/>
                <a:cs typeface="Times New Roman" panose="02020603050405020304" pitchFamily="18" charset="0"/>
              </a:rPr>
              <a:t>Learning intentions and success criteria (</a:t>
            </a:r>
            <a:r>
              <a:rPr lang="en-AU" dirty="0">
                <a:latin typeface="Arial" panose="020B0604020202020204" pitchFamily="34" charset="0"/>
                <a:cs typeface="Arial" panose="020B0604020202020204" pitchFamily="34" charset="0"/>
              </a:rPr>
              <a:t>LISC) are not necessarily presented at the beginning of the lesson. Teacher needs to consider most effectual time to introduce.</a:t>
            </a:r>
          </a:p>
          <a:p>
            <a:pPr marL="171450" indent="-171450">
              <a:buFont typeface="Arial"/>
              <a:buChar char="•"/>
            </a:pPr>
            <a:r>
              <a:rPr lang="en-AU" dirty="0">
                <a:latin typeface="Arial" panose="020B0604020202020204" pitchFamily="34" charset="0"/>
                <a:cs typeface="Arial" panose="020B0604020202020204" pitchFamily="34" charset="0"/>
              </a:rPr>
              <a:t>LISC should be revisited during the lesson to support students' evaluation of their learning.</a:t>
            </a:r>
          </a:p>
          <a:p>
            <a:endParaRPr lang="en-AU" b="1" dirty="0">
              <a:cs typeface="Calibri"/>
            </a:endParaRPr>
          </a:p>
        </p:txBody>
      </p:sp>
      <p:sp>
        <p:nvSpPr>
          <p:cNvPr id="4" name="Slide Number Placeholder 3">
            <a:extLst>
              <a:ext uri="{FF2B5EF4-FFF2-40B4-BE49-F238E27FC236}">
                <a16:creationId xmlns:a16="http://schemas.microsoft.com/office/drawing/2014/main" id="{89DE2394-BDFD-5E71-95F4-5E7A58C56507}"/>
              </a:ext>
            </a:extLst>
          </p:cNvPr>
          <p:cNvSpPr>
            <a:spLocks noGrp="1"/>
          </p:cNvSpPr>
          <p:nvPr>
            <p:ph type="sldNum" sz="quarter" idx="5"/>
          </p:nvPr>
        </p:nvSpPr>
        <p:spPr/>
        <p:txBody>
          <a:bodyPr/>
          <a:lstStyle/>
          <a:p>
            <a:fld id="{D09C5488-DD16-4714-9519-7BE21BA11D4E}" type="slidenum">
              <a:rPr lang="en-AU" smtClean="0"/>
              <a:t>194</a:t>
            </a:fld>
            <a:endParaRPr lang="en-AU"/>
          </a:p>
        </p:txBody>
      </p:sp>
    </p:spTree>
    <p:extLst>
      <p:ext uri="{BB962C8B-B14F-4D97-AF65-F5344CB8AC3E}">
        <p14:creationId xmlns:p14="http://schemas.microsoft.com/office/powerpoint/2010/main" val="4960869"/>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a:t>
            </a:r>
          </a:p>
          <a:p>
            <a:r>
              <a:rPr lang="en-US" b="0" dirty="0">
                <a:solidFill>
                  <a:srgbClr val="444444"/>
                </a:solidFill>
              </a:rPr>
              <a:t>For students engage in critically assessing the development of a peer's argument using the Toulmin argumentation model (TAM).</a:t>
            </a:r>
          </a:p>
          <a:p>
            <a:r>
              <a:rPr lang="en-US" b="1" dirty="0">
                <a:latin typeface="Calibri"/>
                <a:ea typeface="Calibri"/>
                <a:cs typeface="Calibri"/>
              </a:rPr>
              <a:t>Speaker:</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dirty="0"/>
              <a:t>You will work with your partner to assist each other in developing your arguments by providing them with feedback. Read through your partner’s TAM and think about all you have learnt about what makes an effective argument. Look for the areas that your partner has successfully built a strong argument and think critically about some areas that could be strengthened further. Remember – the aim here is to be constructive and helpful. Finally, reflect on what you have learnt about how to build an effective argument from the process of assessing your peers work. </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b="1" dirty="0">
                <a:latin typeface="Arial"/>
                <a:cs typeface="Arial"/>
              </a:rPr>
              <a:t>Note:</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dirty="0"/>
              <a:t>Circulate around the room, monitoring and supporting the process of peer assessment. </a:t>
            </a:r>
          </a:p>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195</a:t>
            </a:fld>
            <a:endParaRPr lang="en-AU"/>
          </a:p>
        </p:txBody>
      </p:sp>
    </p:spTree>
    <p:extLst>
      <p:ext uri="{BB962C8B-B14F-4D97-AF65-F5344CB8AC3E}">
        <p14:creationId xmlns:p14="http://schemas.microsoft.com/office/powerpoint/2010/main" val="3762557881"/>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B4F1D-B9D6-0A01-B09E-CB186BAE4C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77CF83-1290-41D6-5F50-AB9325FB7B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E72CE9-991F-50B8-32A4-F62C2F7EA97B}"/>
              </a:ext>
            </a:extLst>
          </p:cNvPr>
          <p:cNvSpPr>
            <a:spLocks noGrp="1"/>
          </p:cNvSpPr>
          <p:nvPr>
            <p:ph type="body" idx="1"/>
          </p:nvPr>
        </p:nvSpPr>
        <p:spPr/>
        <p:txBody>
          <a:bodyPr/>
          <a:lstStyle/>
          <a:p>
            <a:r>
              <a:rPr lang="en-US" b="1" dirty="0"/>
              <a:t>Purpose:</a:t>
            </a:r>
          </a:p>
          <a:p>
            <a:r>
              <a:rPr lang="en-US" b="0" dirty="0">
                <a:solidFill>
                  <a:srgbClr val="444444"/>
                </a:solidFill>
              </a:rPr>
              <a:t>For students to practice using Toulmin argumentation model to plan for a learning task. </a:t>
            </a:r>
          </a:p>
          <a:p>
            <a:r>
              <a:rPr lang="en-US" b="1" dirty="0">
                <a:latin typeface="Calibri"/>
                <a:ea typeface="Calibri"/>
                <a:cs typeface="Calibri"/>
              </a:rPr>
              <a:t>Speaker:</a:t>
            </a:r>
          </a:p>
          <a:p>
            <a:r>
              <a:rPr lang="en-AU" sz="1600" kern="1200" dirty="0">
                <a:solidFill>
                  <a:schemeClr val="tx1"/>
                </a:solidFill>
                <a:effectLst/>
                <a:latin typeface="Arial" panose="020B0604020202020204" pitchFamily="34" charset="0"/>
                <a:ea typeface="+mn-ea"/>
                <a:cs typeface="Arial" panose="020B0604020202020204" pitchFamily="34" charset="0"/>
              </a:rPr>
              <a:t>Now you have a strong argument developed that can be used as a plan to communicate this argument as an extended written response. You are going to work on writing your introductory paragraph, making sure that you are communicating your qualified argument and that you introduce all your grounds, warrants and backing. </a:t>
            </a:r>
          </a:p>
          <a:p>
            <a:r>
              <a:rPr lang="en-AU" sz="1600" kern="1200" dirty="0">
                <a:solidFill>
                  <a:schemeClr val="tx1"/>
                </a:solidFill>
                <a:effectLst/>
                <a:latin typeface="Arial" panose="020B0604020202020204" pitchFamily="34" charset="0"/>
                <a:ea typeface="+mn-ea"/>
                <a:cs typeface="Arial" panose="020B0604020202020204" pitchFamily="34" charset="0"/>
              </a:rPr>
              <a:t>If you get this completed, share your paragraph with your peer feedback partner to gain feedback on the clarity of your writing.</a:t>
            </a:r>
            <a:endParaRPr lang="en-US" b="1" dirty="0">
              <a:latin typeface="Calibri"/>
              <a:ea typeface="Calibri"/>
              <a:cs typeface="Calibri"/>
            </a:endParaRPr>
          </a:p>
          <a:p>
            <a:pPr marL="0" marR="0" lvl="0" indent="0" algn="l" defTabSz="1219170" rtl="0" eaLnBrk="1" fontAlgn="auto" latinLnBrk="0" hangingPunct="1">
              <a:lnSpc>
                <a:spcPct val="100000"/>
              </a:lnSpc>
              <a:spcBef>
                <a:spcPts val="0"/>
              </a:spcBef>
              <a:spcAft>
                <a:spcPts val="0"/>
              </a:spcAft>
              <a:buClrTx/>
              <a:buSzTx/>
              <a:buFontTx/>
              <a:buNone/>
              <a:tabLst/>
              <a:defRPr/>
            </a:pPr>
            <a:r>
              <a:rPr lang="en-AU" b="1" dirty="0">
                <a:latin typeface="Arial"/>
                <a:cs typeface="Arial"/>
              </a:rPr>
              <a:t>Note:</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dirty="0"/>
              <a:t>While students are working on this, circulate to check students ‘do now’ highlighting and the 3,2,1 feedback that students had received from their peers. Towards the end of the lesson, circulate to check the introductory paragraphs of students ensuring they have included all details needed. </a:t>
            </a:r>
          </a:p>
        </p:txBody>
      </p:sp>
      <p:sp>
        <p:nvSpPr>
          <p:cNvPr id="4" name="Slide Number Placeholder 3">
            <a:extLst>
              <a:ext uri="{FF2B5EF4-FFF2-40B4-BE49-F238E27FC236}">
                <a16:creationId xmlns:a16="http://schemas.microsoft.com/office/drawing/2014/main" id="{FD89BC80-46FD-6BB0-E0DB-90361611FED7}"/>
              </a:ext>
            </a:extLst>
          </p:cNvPr>
          <p:cNvSpPr>
            <a:spLocks noGrp="1"/>
          </p:cNvSpPr>
          <p:nvPr>
            <p:ph type="sldNum" sz="quarter" idx="5"/>
          </p:nvPr>
        </p:nvSpPr>
        <p:spPr/>
        <p:txBody>
          <a:bodyPr/>
          <a:lstStyle/>
          <a:p>
            <a:fld id="{B07158C4-A119-4B78-9DE8-A50001BC31DC}" type="slidenum">
              <a:rPr lang="en-AU" smtClean="0"/>
              <a:pPr/>
              <a:t>196</a:t>
            </a:fld>
            <a:endParaRPr lang="en-AU"/>
          </a:p>
        </p:txBody>
      </p:sp>
    </p:spTree>
    <p:extLst>
      <p:ext uri="{BB962C8B-B14F-4D97-AF65-F5344CB8AC3E}">
        <p14:creationId xmlns:p14="http://schemas.microsoft.com/office/powerpoint/2010/main" val="1038877669"/>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 </a:t>
            </a:r>
          </a:p>
          <a:p>
            <a:r>
              <a:rPr lang="en-US" b="0" dirty="0"/>
              <a:t>To re-engage with the task where students developed an argument based on a issue that is important to them in preparation for receiving teacher feedback</a:t>
            </a:r>
          </a:p>
          <a:p>
            <a:r>
              <a:rPr lang="en-US" b="1" dirty="0">
                <a:latin typeface="Calibri"/>
                <a:ea typeface="Calibri"/>
                <a:cs typeface="Calibri"/>
              </a:rPr>
              <a:t>Speaker: </a:t>
            </a:r>
          </a:p>
          <a:p>
            <a:r>
              <a:rPr lang="en-US" b="0" dirty="0">
                <a:latin typeface="Calibri"/>
                <a:ea typeface="Calibri"/>
                <a:cs typeface="Calibri"/>
              </a:rPr>
              <a:t>Today you will be receiving feedback on the portfolio of work that you produced when you developed an argument for an issue that is important to you. To begin, you are going remember your idea and re-engage with the evidence that you used to develop your opinion into an argument. With your partner, I want you to share your arguments with each other and briefly outline the evidence that you used to develop this argument. </a:t>
            </a:r>
          </a:p>
          <a:p>
            <a:r>
              <a:rPr lang="en-US" b="0" dirty="0">
                <a:latin typeface="Calibri"/>
                <a:ea typeface="Calibri"/>
                <a:cs typeface="Calibri"/>
              </a:rPr>
              <a:t>We will come back together as a class and share some of these arguments. </a:t>
            </a:r>
          </a:p>
        </p:txBody>
      </p:sp>
      <p:sp>
        <p:nvSpPr>
          <p:cNvPr id="4" name="Slide Number Placeholder 3"/>
          <p:cNvSpPr>
            <a:spLocks noGrp="1"/>
          </p:cNvSpPr>
          <p:nvPr>
            <p:ph type="sldNum" sz="quarter" idx="5"/>
          </p:nvPr>
        </p:nvSpPr>
        <p:spPr/>
        <p:txBody>
          <a:bodyPr/>
          <a:lstStyle/>
          <a:p>
            <a:fld id="{B07158C4-A119-4B78-9DE8-A50001BC31DC}" type="slidenum">
              <a:rPr lang="en-AU" smtClean="0"/>
              <a:pPr/>
              <a:t>198</a:t>
            </a:fld>
            <a:endParaRPr lang="en-AU"/>
          </a:p>
        </p:txBody>
      </p:sp>
    </p:spTree>
    <p:extLst>
      <p:ext uri="{BB962C8B-B14F-4D97-AF65-F5344CB8AC3E}">
        <p14:creationId xmlns:p14="http://schemas.microsoft.com/office/powerpoint/2010/main" val="639561115"/>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C6444-6B32-B50D-17F9-B79E0922B9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07EFBC-E733-A9D2-7AF3-24E25A8EF6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9BBB49-FEE7-08D2-0290-FF7E6282987B}"/>
              </a:ext>
            </a:extLst>
          </p:cNvPr>
          <p:cNvSpPr>
            <a:spLocks noGrp="1"/>
          </p:cNvSpPr>
          <p:nvPr>
            <p:ph type="body" idx="1"/>
          </p:nvPr>
        </p:nvSpPr>
        <p:spPr/>
        <p:txBody>
          <a:bodyPr/>
          <a:lstStyle/>
          <a:p>
            <a:r>
              <a:rPr lang="en-AU" b="1" dirty="0"/>
              <a:t>Notes for teachers:</a:t>
            </a:r>
            <a:endParaRPr lang="en-AU" dirty="0">
              <a:solidFill>
                <a:srgbClr val="444444"/>
              </a:solidFill>
            </a:endParaRPr>
          </a:p>
          <a:p>
            <a:pPr marL="171450" indent="-171450">
              <a:buFont typeface="Arial"/>
              <a:buChar char="•"/>
            </a:pPr>
            <a:r>
              <a:rPr lang="en-AU" dirty="0">
                <a:latin typeface="Arial"/>
                <a:cs typeface="Arial"/>
              </a:rPr>
              <a:t>Adapt the learning intention as required and add matching success criteria.</a:t>
            </a:r>
          </a:p>
          <a:p>
            <a:pPr marL="171450" indent="-171450">
              <a:buFont typeface="Arial"/>
              <a:buChar char="•"/>
            </a:pPr>
            <a:r>
              <a:rPr lang="en-AU" sz="1600" kern="100" dirty="0">
                <a:effectLst/>
                <a:latin typeface="Aptos" panose="020B0004020202020204" pitchFamily="34" charset="0"/>
                <a:ea typeface="Aptos" panose="020B0004020202020204" pitchFamily="34" charset="0"/>
                <a:cs typeface="Times New Roman" panose="02020603050405020304" pitchFamily="18" charset="0"/>
              </a:rPr>
              <a:t>For more information see </a:t>
            </a:r>
            <a:r>
              <a:rPr lang="en-AU" sz="1600" kern="100" dirty="0">
                <a:effectLst/>
                <a:latin typeface="Tahoma" panose="020B0604030504040204" pitchFamily="34" charset="0"/>
                <a:ea typeface="Aptos" panose="020B0004020202020204" pitchFamily="34" charset="0"/>
                <a:cs typeface="Times New Roman" panose="02020603050405020304" pitchFamily="18" charset="0"/>
              </a:rPr>
              <a:t>⁠</a:t>
            </a:r>
            <a:r>
              <a:rPr lang="en-AU" sz="1600" kern="100" dirty="0">
                <a:effectLst/>
                <a:latin typeface="Aptos" panose="020B0004020202020204" pitchFamily="34" charset="0"/>
                <a:ea typeface="Aptos" panose="020B0004020202020204" pitchFamily="34" charset="0"/>
                <a:cs typeface="Times New Roman" panose="02020603050405020304" pitchFamily="18" charset="0"/>
              </a:rPr>
              <a:t>NSW Department of Education Explicit teaching strategies.</a:t>
            </a:r>
          </a:p>
          <a:p>
            <a:pPr marL="171450" indent="-171450">
              <a:buFont typeface="Arial"/>
              <a:buChar char="•"/>
            </a:pPr>
            <a:r>
              <a:rPr lang="en-AU" sz="1600" u="none" kern="100" dirty="0">
                <a:solidFill>
                  <a:srgbClr val="467886"/>
                </a:solidFill>
                <a:effectLst/>
                <a:latin typeface="Aptos" panose="020B0004020202020204" pitchFamily="34" charset="0"/>
                <a:cs typeface="Times New Roman" panose="02020603050405020304" pitchFamily="18" charset="0"/>
              </a:rPr>
              <a:t>Learning intentions and success criteria (</a:t>
            </a:r>
            <a:r>
              <a:rPr lang="en-AU" dirty="0">
                <a:latin typeface="Arial" panose="020B0604020202020204" pitchFamily="34" charset="0"/>
                <a:cs typeface="Arial" panose="020B0604020202020204" pitchFamily="34" charset="0"/>
              </a:rPr>
              <a:t>LISC) are not necessarily presented at the beginning of the lesson. Teacher needs to consider most effectual time to introduce.</a:t>
            </a:r>
          </a:p>
          <a:p>
            <a:pPr marL="171450" indent="-171450">
              <a:buFont typeface="Arial"/>
              <a:buChar char="•"/>
            </a:pPr>
            <a:r>
              <a:rPr lang="en-AU" dirty="0">
                <a:latin typeface="Arial" panose="020B0604020202020204" pitchFamily="34" charset="0"/>
                <a:cs typeface="Arial" panose="020B0604020202020204" pitchFamily="34" charset="0"/>
              </a:rPr>
              <a:t>LISC should be revisited during the lesson to support students' evaluation of their learning.</a:t>
            </a:r>
          </a:p>
          <a:p>
            <a:endParaRPr lang="en-AU" b="1" dirty="0">
              <a:cs typeface="Calibri"/>
            </a:endParaRPr>
          </a:p>
        </p:txBody>
      </p:sp>
      <p:sp>
        <p:nvSpPr>
          <p:cNvPr id="4" name="Slide Number Placeholder 3">
            <a:extLst>
              <a:ext uri="{FF2B5EF4-FFF2-40B4-BE49-F238E27FC236}">
                <a16:creationId xmlns:a16="http://schemas.microsoft.com/office/drawing/2014/main" id="{45B20850-B579-F400-D13E-631DC6730189}"/>
              </a:ext>
            </a:extLst>
          </p:cNvPr>
          <p:cNvSpPr>
            <a:spLocks noGrp="1"/>
          </p:cNvSpPr>
          <p:nvPr>
            <p:ph type="sldNum" sz="quarter" idx="5"/>
          </p:nvPr>
        </p:nvSpPr>
        <p:spPr/>
        <p:txBody>
          <a:bodyPr/>
          <a:lstStyle/>
          <a:p>
            <a:fld id="{D09C5488-DD16-4714-9519-7BE21BA11D4E}" type="slidenum">
              <a:rPr lang="en-AU" smtClean="0"/>
              <a:t>199</a:t>
            </a:fld>
            <a:endParaRPr lang="en-AU"/>
          </a:p>
        </p:txBody>
      </p:sp>
    </p:spTree>
    <p:extLst>
      <p:ext uri="{BB962C8B-B14F-4D97-AF65-F5344CB8AC3E}">
        <p14:creationId xmlns:p14="http://schemas.microsoft.com/office/powerpoint/2010/main" val="4113007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1D9038-AE7A-62EB-5BB2-12F7CDA16D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2B88C1-5A42-F9A8-0D7D-4862DDF15D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6C7E0D-42A8-778A-5549-DEC7180F936A}"/>
              </a:ext>
            </a:extLst>
          </p:cNvPr>
          <p:cNvSpPr>
            <a:spLocks noGrp="1"/>
          </p:cNvSpPr>
          <p:nvPr>
            <p:ph type="body" idx="1"/>
          </p:nvPr>
        </p:nvSpPr>
        <p:spPr/>
        <p:txBody>
          <a:bodyPr/>
          <a:lstStyle/>
          <a:p>
            <a:r>
              <a:rPr lang="en-US" b="1" dirty="0">
                <a:latin typeface="Arial"/>
                <a:cs typeface="Arial"/>
              </a:rPr>
              <a:t>Purpose: </a:t>
            </a:r>
          </a:p>
          <a:p>
            <a:r>
              <a:rPr lang="en-US" dirty="0">
                <a:latin typeface="Arial"/>
                <a:cs typeface="Arial"/>
              </a:rPr>
              <a:t>To reflect on the various influences that shape thinking</a:t>
            </a:r>
          </a:p>
          <a:p>
            <a:r>
              <a:rPr lang="en-US" b="1" dirty="0">
                <a:latin typeface="Arial"/>
                <a:cs typeface="Arial"/>
              </a:rPr>
              <a:t>Speaker:</a:t>
            </a:r>
            <a:endParaRPr lang="en-US" dirty="0">
              <a:latin typeface="Arial"/>
              <a:cs typeface="Arial"/>
            </a:endParaRPr>
          </a:p>
          <a:p>
            <a:pPr lvl="0"/>
            <a:r>
              <a:rPr lang="en-AU" sz="1600" kern="1200" dirty="0">
                <a:solidFill>
                  <a:schemeClr val="tx1"/>
                </a:solidFill>
                <a:effectLst/>
                <a:highlight>
                  <a:srgbClr val="FFFF00"/>
                </a:highlight>
                <a:latin typeface="Arial" panose="020B0604020202020204" pitchFamily="34" charset="0"/>
                <a:ea typeface="+mn-ea"/>
                <a:cs typeface="Arial" panose="020B0604020202020204" pitchFamily="34" charset="0"/>
              </a:rPr>
              <a:t>To finish up, we are going to check that you understand what each of the 7 common types of thinking looks like in practice. In your books, match the number of the type of thinking with the letter of the description of the thinking. </a:t>
            </a:r>
          </a:p>
          <a:p>
            <a:pPr lvl="0"/>
            <a:r>
              <a:rPr lang="en-AU" sz="1600" b="1" i="0" kern="1200" dirty="0">
                <a:solidFill>
                  <a:schemeClr val="tx1"/>
                </a:solidFill>
                <a:effectLst/>
                <a:latin typeface="Arial"/>
                <a:cs typeface="Arial"/>
              </a:rPr>
              <a:t>Note:</a:t>
            </a:r>
            <a:endParaRPr lang="en-AU" sz="1600" i="0" kern="1200" dirty="0">
              <a:solidFill>
                <a:schemeClr val="tx1"/>
              </a:solidFill>
              <a:effectLst/>
              <a:latin typeface="Arial"/>
              <a:cs typeface="Arial"/>
            </a:endParaRPr>
          </a:p>
          <a:p>
            <a:r>
              <a:rPr lang="en-AU" sz="1600" kern="1200" dirty="0">
                <a:solidFill>
                  <a:schemeClr val="tx1"/>
                </a:solidFill>
                <a:effectLst/>
                <a:latin typeface="Arial"/>
                <a:cs typeface="Arial"/>
              </a:rPr>
              <a:t>To check for understanding you could cold-call for answers or have students write these on mini-whiteboards. </a:t>
            </a:r>
            <a:endParaRPr lang="en-US" dirty="0">
              <a:latin typeface="Arial"/>
              <a:cs typeface="Arial"/>
            </a:endParaRPr>
          </a:p>
          <a:p>
            <a:endParaRPr lang="en-US" dirty="0">
              <a:latin typeface="Calibri"/>
              <a:ea typeface="Calibri"/>
              <a:cs typeface="Calibri"/>
            </a:endParaRPr>
          </a:p>
        </p:txBody>
      </p:sp>
      <p:sp>
        <p:nvSpPr>
          <p:cNvPr id="4" name="Slide Number Placeholder 3">
            <a:extLst>
              <a:ext uri="{FF2B5EF4-FFF2-40B4-BE49-F238E27FC236}">
                <a16:creationId xmlns:a16="http://schemas.microsoft.com/office/drawing/2014/main" id="{8E033A66-1D69-64CC-60A6-B66C64D1C6AC}"/>
              </a:ext>
            </a:extLst>
          </p:cNvPr>
          <p:cNvSpPr>
            <a:spLocks noGrp="1"/>
          </p:cNvSpPr>
          <p:nvPr>
            <p:ph type="sldNum" sz="quarter" idx="5"/>
          </p:nvPr>
        </p:nvSpPr>
        <p:spPr/>
        <p:txBody>
          <a:bodyPr/>
          <a:lstStyle/>
          <a:p>
            <a:fld id="{B07158C4-A119-4B78-9DE8-A50001BC31DC}" type="slidenum">
              <a:rPr lang="en-AU" smtClean="0"/>
              <a:pPr/>
              <a:t>19</a:t>
            </a:fld>
            <a:endParaRPr lang="en-AU"/>
          </a:p>
        </p:txBody>
      </p:sp>
    </p:spTree>
    <p:extLst>
      <p:ext uri="{BB962C8B-B14F-4D97-AF65-F5344CB8AC3E}">
        <p14:creationId xmlns:p14="http://schemas.microsoft.com/office/powerpoint/2010/main" val="3950173360"/>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B0DC04-EF14-3901-8C05-684E7696A5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D05542-479F-5ADF-1F12-F0B3A84D9D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8933EE-A31B-94A8-635A-3F4D3BEFCB18}"/>
              </a:ext>
            </a:extLst>
          </p:cNvPr>
          <p:cNvSpPr>
            <a:spLocks noGrp="1"/>
          </p:cNvSpPr>
          <p:nvPr>
            <p:ph type="body" idx="1"/>
          </p:nvPr>
        </p:nvSpPr>
        <p:spPr/>
        <p:txBody>
          <a:bodyPr/>
          <a:lstStyle/>
          <a:p>
            <a:r>
              <a:rPr lang="en-US" b="1" dirty="0"/>
              <a:t>Purpose: </a:t>
            </a:r>
          </a:p>
          <a:p>
            <a:r>
              <a:rPr lang="en-US" b="0" dirty="0"/>
              <a:t>To re-engage with the task where students developed an argument based on a issue that is important to them in preparation for receiving teacher feedback</a:t>
            </a:r>
          </a:p>
          <a:p>
            <a:r>
              <a:rPr lang="en-US" b="1" dirty="0">
                <a:latin typeface="Calibri"/>
                <a:ea typeface="Calibri"/>
                <a:cs typeface="Calibri"/>
              </a:rPr>
              <a:t>Speaker: </a:t>
            </a:r>
          </a:p>
          <a:p>
            <a:r>
              <a:rPr lang="en-US" b="0" dirty="0">
                <a:latin typeface="Calibri"/>
                <a:ea typeface="Calibri"/>
                <a:cs typeface="Calibri"/>
              </a:rPr>
              <a:t>Today you will be receiving feedback on the portfolio of work that you produced when you developed an argument for an issue that is important to you. To begin, you are going remember your idea and re-engage with the evidence that you used to develop your opinion into an argument. With your partner, I want you to share your arguments with each other and briefly outline the evidence that you used to develop this argument. </a:t>
            </a:r>
          </a:p>
          <a:p>
            <a:r>
              <a:rPr lang="en-US" b="0" dirty="0">
                <a:latin typeface="Calibri"/>
                <a:ea typeface="Calibri"/>
                <a:cs typeface="Calibri"/>
              </a:rPr>
              <a:t>We will come back together as a class and share some of these arguments. </a:t>
            </a:r>
          </a:p>
        </p:txBody>
      </p:sp>
      <p:sp>
        <p:nvSpPr>
          <p:cNvPr id="4" name="Slide Number Placeholder 3">
            <a:extLst>
              <a:ext uri="{FF2B5EF4-FFF2-40B4-BE49-F238E27FC236}">
                <a16:creationId xmlns:a16="http://schemas.microsoft.com/office/drawing/2014/main" id="{0E5B2821-59ED-127C-1FE8-F033749C1BAD}"/>
              </a:ext>
            </a:extLst>
          </p:cNvPr>
          <p:cNvSpPr>
            <a:spLocks noGrp="1"/>
          </p:cNvSpPr>
          <p:nvPr>
            <p:ph type="sldNum" sz="quarter" idx="5"/>
          </p:nvPr>
        </p:nvSpPr>
        <p:spPr/>
        <p:txBody>
          <a:bodyPr/>
          <a:lstStyle/>
          <a:p>
            <a:fld id="{B07158C4-A119-4B78-9DE8-A50001BC31DC}" type="slidenum">
              <a:rPr lang="en-AU" smtClean="0"/>
              <a:pPr/>
              <a:t>200</a:t>
            </a:fld>
            <a:endParaRPr lang="en-AU"/>
          </a:p>
        </p:txBody>
      </p:sp>
    </p:spTree>
    <p:extLst>
      <p:ext uri="{BB962C8B-B14F-4D97-AF65-F5344CB8AC3E}">
        <p14:creationId xmlns:p14="http://schemas.microsoft.com/office/powerpoint/2010/main" val="2975096096"/>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 </a:t>
            </a:r>
            <a:r>
              <a:rPr lang="en-US" b="0" dirty="0"/>
              <a:t>To engage students in general areas of strength and weakness in the work and to have them start seeing these in their own work.</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b="1" dirty="0">
                <a:latin typeface="Arial"/>
                <a:cs typeface="Arial"/>
              </a:rPr>
              <a:t>Note:</a:t>
            </a:r>
          </a:p>
          <a:p>
            <a:r>
              <a:rPr lang="en-AU" sz="1600" kern="1200" dirty="0">
                <a:solidFill>
                  <a:schemeClr val="tx1"/>
                </a:solidFill>
                <a:effectLst/>
                <a:latin typeface="Arial" panose="020B0604020202020204" pitchFamily="34" charset="0"/>
                <a:ea typeface="+mn-ea"/>
                <a:cs typeface="Arial" panose="020B0604020202020204" pitchFamily="34" charset="0"/>
              </a:rPr>
              <a:t>Adapt this slide to add general feedback for the class of the strengths and areas for further improvement based on the current issues task. </a:t>
            </a:r>
          </a:p>
          <a:p>
            <a:r>
              <a:rPr lang="en-AU" sz="1600" kern="1200" dirty="0">
                <a:solidFill>
                  <a:schemeClr val="tx1"/>
                </a:solidFill>
                <a:effectLst/>
                <a:latin typeface="Arial" panose="020B0604020202020204" pitchFamily="34" charset="0"/>
                <a:ea typeface="+mn-ea"/>
                <a:cs typeface="Arial" panose="020B0604020202020204" pitchFamily="34" charset="0"/>
              </a:rPr>
              <a:t>Talk through this feedback and then have students use red and blue pens to underline parts of their work that they believe are examples of what was done well and examples of work that could be improved. </a:t>
            </a:r>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B07158C4-A119-4B78-9DE8-A50001BC31DC}" type="slidenum">
              <a:rPr lang="en-AU" smtClean="0"/>
              <a:pPr/>
              <a:t>201</a:t>
            </a:fld>
            <a:endParaRPr lang="en-AU"/>
          </a:p>
        </p:txBody>
      </p:sp>
    </p:spTree>
    <p:extLst>
      <p:ext uri="{BB962C8B-B14F-4D97-AF65-F5344CB8AC3E}">
        <p14:creationId xmlns:p14="http://schemas.microsoft.com/office/powerpoint/2010/main" val="2494601792"/>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 </a:t>
            </a:r>
            <a:r>
              <a:rPr lang="en-US" b="0" dirty="0"/>
              <a:t>To help students understand ways that they can strengthen their learning</a:t>
            </a:r>
          </a:p>
          <a:p>
            <a:r>
              <a:rPr lang="en-US" b="1" dirty="0">
                <a:latin typeface="Calibri"/>
                <a:ea typeface="Calibri"/>
                <a:cs typeface="Calibri"/>
              </a:rPr>
              <a:t>Speaker:</a:t>
            </a:r>
          </a:p>
          <a:p>
            <a:r>
              <a:rPr lang="en-US" b="0" dirty="0">
                <a:latin typeface="Calibri"/>
                <a:ea typeface="Calibri"/>
                <a:cs typeface="Calibri"/>
              </a:rPr>
              <a:t>You are now going to work through the individual feedback you have received for the task. Re-read your work carefully and think about how the feedback links to the work you have produced. You are going to use the table provided to reflect on the feedback and practice how you can improve your work by taking on the feedback provided. If there is any feedback that doesn’t make sense to you, please ask me for clarification. </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b="1" dirty="0">
                <a:latin typeface="Arial"/>
                <a:cs typeface="Arial"/>
              </a:rPr>
              <a:t>Note:</a:t>
            </a:r>
          </a:p>
          <a:p>
            <a:r>
              <a:rPr lang="en-US" dirty="0">
                <a:latin typeface="Calibri"/>
                <a:ea typeface="Calibri"/>
                <a:cs typeface="Calibri"/>
              </a:rPr>
              <a:t>This table can be provided as a digital or hard copy. </a:t>
            </a:r>
          </a:p>
          <a:p>
            <a:r>
              <a:rPr lang="en-AU" sz="1600" kern="1200" dirty="0">
                <a:solidFill>
                  <a:schemeClr val="tx1"/>
                </a:solidFill>
                <a:effectLst/>
                <a:latin typeface="Arial" panose="020B0604020202020204" pitchFamily="34" charset="0"/>
                <a:ea typeface="+mn-ea"/>
                <a:cs typeface="Arial" panose="020B0604020202020204" pitchFamily="34" charset="0"/>
              </a:rPr>
              <a:t>Teacher circulates and confers with individuals/groups.</a:t>
            </a:r>
            <a:r>
              <a:rPr lang="en-US" dirty="0">
                <a:latin typeface="Calibri"/>
                <a:ea typeface="Calibri"/>
                <a:cs typeface="Calibri"/>
              </a:rPr>
              <a:t> </a:t>
            </a:r>
          </a:p>
          <a:p>
            <a:r>
              <a:rPr lang="en-US" dirty="0">
                <a:latin typeface="Calibri"/>
                <a:ea typeface="Calibri"/>
                <a:cs typeface="Calibri"/>
              </a:rPr>
              <a:t>If mark or grades are being assigned to the task, only give these to students once they have completed this task. </a:t>
            </a:r>
            <a:endParaRPr lang="en-AU" sz="1600" kern="1200" dirty="0">
              <a:solidFill>
                <a:schemeClr val="tx1"/>
              </a:solidFill>
              <a:effectLst/>
              <a:latin typeface="Arial" panose="020B0604020202020204" pitchFamily="34" charset="0"/>
              <a:ea typeface="+mn-ea"/>
              <a:cs typeface="Arial" panose="020B0604020202020204" pitchFamily="34" charset="0"/>
            </a:endParaRPr>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B07158C4-A119-4B78-9DE8-A50001BC31DC}" type="slidenum">
              <a:rPr lang="en-AU" smtClean="0"/>
              <a:pPr/>
              <a:t>202</a:t>
            </a:fld>
            <a:endParaRPr lang="en-AU"/>
          </a:p>
        </p:txBody>
      </p:sp>
    </p:spTree>
    <p:extLst>
      <p:ext uri="{BB962C8B-B14F-4D97-AF65-F5344CB8AC3E}">
        <p14:creationId xmlns:p14="http://schemas.microsoft.com/office/powerpoint/2010/main" val="3526750416"/>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 </a:t>
            </a:r>
          </a:p>
          <a:p>
            <a:r>
              <a:rPr lang="en-US" b="0" dirty="0"/>
              <a:t>To encourage students to set learning goals.</a:t>
            </a:r>
          </a:p>
          <a:p>
            <a:r>
              <a:rPr lang="en-US" b="1" dirty="0">
                <a:latin typeface="Calibri"/>
                <a:ea typeface="Calibri"/>
                <a:cs typeface="Calibri"/>
              </a:rPr>
              <a:t>Speaker:</a:t>
            </a:r>
          </a:p>
          <a:p>
            <a:r>
              <a:rPr lang="en-US" b="0" dirty="0">
                <a:latin typeface="Calibri"/>
                <a:ea typeface="Calibri"/>
                <a:cs typeface="Calibri"/>
              </a:rPr>
              <a:t>Now that you have spent time reflecting and acting on the feedback provided, it is important to think about how this experience is going to impact your learning in the future. Thinking about the feedback you have received, I want you to set a target to improve your learning. Think of something that you can focus on doing better – this can be in this course or across subjects. I then want you to complete the two sentences that capture your learning target and how you will achieve it. </a:t>
            </a:r>
          </a:p>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203</a:t>
            </a:fld>
            <a:endParaRPr lang="en-AU"/>
          </a:p>
        </p:txBody>
      </p:sp>
    </p:spTree>
    <p:extLst>
      <p:ext uri="{BB962C8B-B14F-4D97-AF65-F5344CB8AC3E}">
        <p14:creationId xmlns:p14="http://schemas.microsoft.com/office/powerpoint/2010/main" val="810608531"/>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 </a:t>
            </a:r>
          </a:p>
          <a:p>
            <a:r>
              <a:rPr lang="en-US" b="0" dirty="0"/>
              <a:t>To check student engagement with their feedback</a:t>
            </a:r>
          </a:p>
          <a:p>
            <a:r>
              <a:rPr lang="en-US" b="1" dirty="0">
                <a:latin typeface="Calibri"/>
                <a:ea typeface="Calibri"/>
                <a:cs typeface="Calibri"/>
              </a:rPr>
              <a:t>Speaker:</a:t>
            </a:r>
          </a:p>
          <a:p>
            <a:r>
              <a:rPr lang="en-US" b="0" dirty="0">
                <a:latin typeface="Calibri"/>
                <a:ea typeface="Calibri"/>
                <a:cs typeface="Calibri"/>
              </a:rPr>
              <a:t>The last thing you will do before leaving today is to sum up your feedback and learning target. Please complete the two sentences on the exit ticket and hand them to me before leaving. </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b="1" dirty="0">
                <a:latin typeface="Arial"/>
                <a:cs typeface="Arial"/>
              </a:rPr>
              <a:t>Note:</a:t>
            </a:r>
          </a:p>
          <a:p>
            <a:r>
              <a:rPr lang="en-AU" dirty="0"/>
              <a:t>Ensure all students hand these in. Check student responses to ensure all students have engaged with feedback. </a:t>
            </a:r>
          </a:p>
        </p:txBody>
      </p:sp>
      <p:sp>
        <p:nvSpPr>
          <p:cNvPr id="4" name="Slide Number Placeholder 3"/>
          <p:cNvSpPr>
            <a:spLocks noGrp="1"/>
          </p:cNvSpPr>
          <p:nvPr>
            <p:ph type="sldNum" sz="quarter" idx="5"/>
          </p:nvPr>
        </p:nvSpPr>
        <p:spPr/>
        <p:txBody>
          <a:bodyPr/>
          <a:lstStyle/>
          <a:p>
            <a:fld id="{B07158C4-A119-4B78-9DE8-A50001BC31DC}" type="slidenum">
              <a:rPr lang="en-AU" smtClean="0"/>
              <a:pPr/>
              <a:t>204</a:t>
            </a:fld>
            <a:endParaRPr lang="en-AU"/>
          </a:p>
        </p:txBody>
      </p:sp>
    </p:spTree>
    <p:extLst>
      <p:ext uri="{BB962C8B-B14F-4D97-AF65-F5344CB8AC3E}">
        <p14:creationId xmlns:p14="http://schemas.microsoft.com/office/powerpoint/2010/main" val="1600607260"/>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 </a:t>
            </a:r>
          </a:p>
          <a:p>
            <a:r>
              <a:rPr lang="en-US" b="0" dirty="0"/>
              <a:t>To reflect on students learning throughout the core 1 module.</a:t>
            </a:r>
          </a:p>
          <a:p>
            <a:pPr marL="0" marR="0" lvl="0" indent="0" algn="l" defTabSz="1219170" rtl="0" eaLnBrk="1" fontAlgn="auto" latinLnBrk="0" hangingPunct="1">
              <a:lnSpc>
                <a:spcPct val="100000"/>
              </a:lnSpc>
              <a:spcBef>
                <a:spcPts val="0"/>
              </a:spcBef>
              <a:spcAft>
                <a:spcPts val="0"/>
              </a:spcAft>
              <a:buClrTx/>
              <a:buSzTx/>
              <a:buFontTx/>
              <a:buNone/>
              <a:tabLst/>
              <a:defRPr/>
            </a:pPr>
            <a:r>
              <a:rPr lang="en-US" b="1" dirty="0">
                <a:latin typeface="Calibri"/>
                <a:ea typeface="Calibri"/>
                <a:cs typeface="Calibri"/>
              </a:rPr>
              <a:t>Speaker: </a:t>
            </a:r>
          </a:p>
          <a:p>
            <a:pPr marL="0" marR="0" lvl="0" indent="0" algn="l" defTabSz="1219170" rtl="0" eaLnBrk="1" fontAlgn="auto" latinLnBrk="0" hangingPunct="1">
              <a:lnSpc>
                <a:spcPct val="100000"/>
              </a:lnSpc>
              <a:spcBef>
                <a:spcPts val="0"/>
              </a:spcBef>
              <a:spcAft>
                <a:spcPts val="0"/>
              </a:spcAft>
              <a:buClrTx/>
              <a:buSzTx/>
              <a:buFontTx/>
              <a:buNone/>
              <a:tabLst/>
              <a:defRPr/>
            </a:pPr>
            <a:r>
              <a:rPr lang="en-US" sz="1600" b="0" i="0" kern="1200" dirty="0">
                <a:solidFill>
                  <a:schemeClr val="tx1"/>
                </a:solidFill>
                <a:effectLst/>
                <a:latin typeface="Calibri"/>
                <a:ea typeface="Calibri"/>
                <a:cs typeface="Calibri"/>
              </a:rPr>
              <a:t>Today is our last lesson of the Core 1 module. In finishing this module, it is important today that we reflect on our learning and check our understanding of critical thinking. To start to do this, I have given you all a sticky note and on this note you are going to answer the question: w</a:t>
            </a:r>
            <a:r>
              <a:rPr lang="en-AU" sz="1600" i="0" kern="1200" dirty="0">
                <a:solidFill>
                  <a:schemeClr val="tx1"/>
                </a:solidFill>
                <a:effectLst/>
                <a:latin typeface="Arial" panose="020B0604020202020204" pitchFamily="34" charset="0"/>
                <a:ea typeface="+mn-ea"/>
                <a:cs typeface="Arial" panose="020B0604020202020204" pitchFamily="34" charset="0"/>
              </a:rPr>
              <a:t>hat do you know about critical thinking now that you didn’t know at the start?</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b="1" dirty="0">
                <a:latin typeface="Arial"/>
                <a:cs typeface="Arial"/>
              </a:rPr>
              <a:t>Note:</a:t>
            </a:r>
          </a:p>
          <a:p>
            <a:r>
              <a:rPr lang="en-AU" dirty="0"/>
              <a:t>Once students have completed this, have them all post their sticky notes somewhere in the room. Read through a selection of these with the class.</a:t>
            </a:r>
          </a:p>
        </p:txBody>
      </p:sp>
      <p:sp>
        <p:nvSpPr>
          <p:cNvPr id="4" name="Slide Number Placeholder 3"/>
          <p:cNvSpPr>
            <a:spLocks noGrp="1"/>
          </p:cNvSpPr>
          <p:nvPr>
            <p:ph type="sldNum" sz="quarter" idx="5"/>
          </p:nvPr>
        </p:nvSpPr>
        <p:spPr/>
        <p:txBody>
          <a:bodyPr/>
          <a:lstStyle/>
          <a:p>
            <a:fld id="{B07158C4-A119-4B78-9DE8-A50001BC31DC}" type="slidenum">
              <a:rPr lang="en-AU" smtClean="0"/>
              <a:pPr/>
              <a:t>206</a:t>
            </a:fld>
            <a:endParaRPr lang="en-AU"/>
          </a:p>
        </p:txBody>
      </p:sp>
    </p:spTree>
    <p:extLst>
      <p:ext uri="{BB962C8B-B14F-4D97-AF65-F5344CB8AC3E}">
        <p14:creationId xmlns:p14="http://schemas.microsoft.com/office/powerpoint/2010/main" val="3168642297"/>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F3C6AE-DE02-2F03-DD99-2F86DC04DB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28A23D-255B-3EB7-BD8F-8B25EA50BE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7F0B21-86B2-E449-E02C-C4FD804F6031}"/>
              </a:ext>
            </a:extLst>
          </p:cNvPr>
          <p:cNvSpPr>
            <a:spLocks noGrp="1"/>
          </p:cNvSpPr>
          <p:nvPr>
            <p:ph type="body" idx="1"/>
          </p:nvPr>
        </p:nvSpPr>
        <p:spPr/>
        <p:txBody>
          <a:bodyPr/>
          <a:lstStyle/>
          <a:p>
            <a:r>
              <a:rPr lang="en-AU" b="1" dirty="0"/>
              <a:t>Notes for teachers:</a:t>
            </a:r>
            <a:endParaRPr lang="en-AU" dirty="0">
              <a:solidFill>
                <a:srgbClr val="444444"/>
              </a:solidFill>
            </a:endParaRPr>
          </a:p>
          <a:p>
            <a:pPr marL="171450" indent="-171450">
              <a:buFont typeface="Arial"/>
              <a:buChar char="•"/>
            </a:pPr>
            <a:r>
              <a:rPr lang="en-AU" dirty="0">
                <a:latin typeface="Arial"/>
                <a:cs typeface="Arial"/>
              </a:rPr>
              <a:t>Adapt the learning intention as required and add matching success criteria.</a:t>
            </a:r>
          </a:p>
          <a:p>
            <a:pPr marL="171450" indent="-171450">
              <a:buFont typeface="Arial"/>
              <a:buChar char="•"/>
            </a:pPr>
            <a:r>
              <a:rPr lang="en-AU" sz="1600" kern="100" dirty="0">
                <a:effectLst/>
                <a:latin typeface="Aptos" panose="020B0004020202020204" pitchFamily="34" charset="0"/>
                <a:ea typeface="Aptos" panose="020B0004020202020204" pitchFamily="34" charset="0"/>
                <a:cs typeface="Times New Roman" panose="02020603050405020304" pitchFamily="18" charset="0"/>
              </a:rPr>
              <a:t>For more information see </a:t>
            </a:r>
            <a:r>
              <a:rPr lang="en-AU" sz="1600" kern="100" dirty="0">
                <a:effectLst/>
                <a:latin typeface="Tahoma" panose="020B0604030504040204" pitchFamily="34" charset="0"/>
                <a:ea typeface="Aptos" panose="020B0004020202020204" pitchFamily="34" charset="0"/>
                <a:cs typeface="Times New Roman" panose="02020603050405020304" pitchFamily="18" charset="0"/>
              </a:rPr>
              <a:t>⁠</a:t>
            </a:r>
            <a:r>
              <a:rPr lang="en-AU" sz="1600" kern="100" dirty="0">
                <a:effectLst/>
                <a:latin typeface="Aptos" panose="020B0004020202020204" pitchFamily="34" charset="0"/>
                <a:ea typeface="Aptos" panose="020B0004020202020204" pitchFamily="34" charset="0"/>
                <a:cs typeface="Times New Roman" panose="02020603050405020304" pitchFamily="18" charset="0"/>
              </a:rPr>
              <a:t>NSW Department of Education Explicit teaching strategies.</a:t>
            </a:r>
          </a:p>
          <a:p>
            <a:pPr marL="171450" indent="-171450">
              <a:buFont typeface="Arial"/>
              <a:buChar char="•"/>
            </a:pPr>
            <a:r>
              <a:rPr lang="en-AU" sz="1600" u="none" kern="100" dirty="0">
                <a:solidFill>
                  <a:srgbClr val="467886"/>
                </a:solidFill>
                <a:effectLst/>
                <a:latin typeface="Aptos" panose="020B0004020202020204" pitchFamily="34" charset="0"/>
                <a:cs typeface="Times New Roman" panose="02020603050405020304" pitchFamily="18" charset="0"/>
              </a:rPr>
              <a:t>Learning intentions and success criteria (</a:t>
            </a:r>
            <a:r>
              <a:rPr lang="en-AU" dirty="0">
                <a:latin typeface="Arial" panose="020B0604020202020204" pitchFamily="34" charset="0"/>
                <a:cs typeface="Arial" panose="020B0604020202020204" pitchFamily="34" charset="0"/>
              </a:rPr>
              <a:t>LISC) are not necessarily presented at the beginning of the lesson. Teacher needs to consider most effectual time to introduce.</a:t>
            </a:r>
          </a:p>
          <a:p>
            <a:pPr marL="171450" indent="-171450">
              <a:buFont typeface="Arial"/>
              <a:buChar char="•"/>
            </a:pPr>
            <a:r>
              <a:rPr lang="en-AU" dirty="0">
                <a:latin typeface="Arial" panose="020B0604020202020204" pitchFamily="34" charset="0"/>
                <a:cs typeface="Arial" panose="020B0604020202020204" pitchFamily="34" charset="0"/>
              </a:rPr>
              <a:t>LISC should be revisited during the lesson to support students' evaluation of their learning.</a:t>
            </a:r>
          </a:p>
          <a:p>
            <a:endParaRPr lang="en-AU" b="1" dirty="0">
              <a:cs typeface="Calibri"/>
            </a:endParaRPr>
          </a:p>
        </p:txBody>
      </p:sp>
      <p:sp>
        <p:nvSpPr>
          <p:cNvPr id="4" name="Slide Number Placeholder 3">
            <a:extLst>
              <a:ext uri="{FF2B5EF4-FFF2-40B4-BE49-F238E27FC236}">
                <a16:creationId xmlns:a16="http://schemas.microsoft.com/office/drawing/2014/main" id="{2933EA4A-F91C-7CC6-B23E-EAD0668EB156}"/>
              </a:ext>
            </a:extLst>
          </p:cNvPr>
          <p:cNvSpPr>
            <a:spLocks noGrp="1"/>
          </p:cNvSpPr>
          <p:nvPr>
            <p:ph type="sldNum" sz="quarter" idx="5"/>
          </p:nvPr>
        </p:nvSpPr>
        <p:spPr/>
        <p:txBody>
          <a:bodyPr/>
          <a:lstStyle/>
          <a:p>
            <a:fld id="{D09C5488-DD16-4714-9519-7BE21BA11D4E}" type="slidenum">
              <a:rPr lang="en-AU" smtClean="0"/>
              <a:t>207</a:t>
            </a:fld>
            <a:endParaRPr lang="en-AU"/>
          </a:p>
        </p:txBody>
      </p:sp>
    </p:spTree>
    <p:extLst>
      <p:ext uri="{BB962C8B-B14F-4D97-AF65-F5344CB8AC3E}">
        <p14:creationId xmlns:p14="http://schemas.microsoft.com/office/powerpoint/2010/main" val="3925177665"/>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EE191-8729-8C67-A629-E6A8396BF0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F3F658-233F-96A2-E97F-BF5018002F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294F9A-7799-A19C-038F-FF91EE89CA49}"/>
              </a:ext>
            </a:extLst>
          </p:cNvPr>
          <p:cNvSpPr>
            <a:spLocks noGrp="1"/>
          </p:cNvSpPr>
          <p:nvPr>
            <p:ph type="body" idx="1"/>
          </p:nvPr>
        </p:nvSpPr>
        <p:spPr/>
        <p:txBody>
          <a:bodyPr/>
          <a:lstStyle/>
          <a:p>
            <a:r>
              <a:rPr lang="en-US" b="1" dirty="0"/>
              <a:t>Purpose:</a:t>
            </a:r>
          </a:p>
          <a:p>
            <a:r>
              <a:rPr lang="en-US" b="0" dirty="0">
                <a:solidFill>
                  <a:srgbClr val="444444"/>
                </a:solidFill>
              </a:rPr>
              <a:t>To get students to start thinking about how their understanding of critical thinking has developed through the core 1 module.</a:t>
            </a:r>
          </a:p>
          <a:p>
            <a:r>
              <a:rPr lang="en-US" b="1" dirty="0">
                <a:latin typeface="Calibri"/>
                <a:ea typeface="Calibri"/>
                <a:cs typeface="Calibri"/>
              </a:rPr>
              <a:t>Speaker:</a:t>
            </a:r>
          </a:p>
          <a:p>
            <a:r>
              <a:rPr lang="en-GB" b="0" i="0" dirty="0">
                <a:solidFill>
                  <a:srgbClr val="000000"/>
                </a:solidFill>
                <a:effectLst/>
                <a:latin typeface="Times New Roman"/>
                <a:cs typeface="Times New Roman"/>
              </a:rPr>
              <a:t>Ask </a:t>
            </a:r>
            <a:r>
              <a:rPr lang="en-GB" dirty="0">
                <a:solidFill>
                  <a:srgbClr val="000000"/>
                </a:solidFill>
                <a:latin typeface="Times New Roman"/>
                <a:cs typeface="Times New Roman"/>
              </a:rPr>
              <a:t>a class, we are going to review the definition of critical thinking that we developed. So way back at the start of the module we defined critical thinking as (click) </a:t>
            </a:r>
            <a:r>
              <a:rPr lang="en-AU" sz="1600" dirty="0">
                <a:solidFill>
                  <a:schemeClr val="tx1"/>
                </a:solidFill>
              </a:rPr>
              <a:t>a way of thinking that helps us understand our opinions better and make them stronger. Today, we are going to reflect on what we have learnt about critical thinking and test this definition to see if we still believe that it is an appropriate definition. </a:t>
            </a:r>
            <a:r>
              <a:rPr lang="en-GB" dirty="0">
                <a:solidFill>
                  <a:srgbClr val="000000"/>
                </a:solidFill>
                <a:latin typeface="Times New Roman"/>
                <a:cs typeface="Times New Roman"/>
              </a:rPr>
              <a:t> </a:t>
            </a:r>
            <a:endParaRPr lang="en-AU" dirty="0"/>
          </a:p>
        </p:txBody>
      </p:sp>
      <p:sp>
        <p:nvSpPr>
          <p:cNvPr id="4" name="Slide Number Placeholder 3">
            <a:extLst>
              <a:ext uri="{FF2B5EF4-FFF2-40B4-BE49-F238E27FC236}">
                <a16:creationId xmlns:a16="http://schemas.microsoft.com/office/drawing/2014/main" id="{B9B024EE-76FB-22E6-2DDD-BEFCA9843E7B}"/>
              </a:ext>
            </a:extLst>
          </p:cNvPr>
          <p:cNvSpPr>
            <a:spLocks noGrp="1"/>
          </p:cNvSpPr>
          <p:nvPr>
            <p:ph type="sldNum" sz="quarter" idx="5"/>
          </p:nvPr>
        </p:nvSpPr>
        <p:spPr/>
        <p:txBody>
          <a:bodyPr/>
          <a:lstStyle/>
          <a:p>
            <a:fld id="{B07158C4-A119-4B78-9DE8-A50001BC31DC}" type="slidenum">
              <a:rPr lang="en-AU" smtClean="0"/>
              <a:pPr/>
              <a:t>208</a:t>
            </a:fld>
            <a:endParaRPr lang="en-AU"/>
          </a:p>
        </p:txBody>
      </p:sp>
    </p:spTree>
    <p:extLst>
      <p:ext uri="{BB962C8B-B14F-4D97-AF65-F5344CB8AC3E}">
        <p14:creationId xmlns:p14="http://schemas.microsoft.com/office/powerpoint/2010/main" val="1254277607"/>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4E6193-166C-896B-F3AC-C66355CF56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DB7D4C-AA0E-9285-52A9-74C54C9B9D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A5E5BD-6DBD-4392-92BE-92BFDFC9879E}"/>
              </a:ext>
            </a:extLst>
          </p:cNvPr>
          <p:cNvSpPr>
            <a:spLocks noGrp="1"/>
          </p:cNvSpPr>
          <p:nvPr>
            <p:ph type="body" idx="1"/>
          </p:nvPr>
        </p:nvSpPr>
        <p:spPr/>
        <p:txBody>
          <a:bodyPr/>
          <a:lstStyle/>
          <a:p>
            <a:r>
              <a:rPr lang="en-US" b="1" dirty="0"/>
              <a:t>Purpose: </a:t>
            </a:r>
          </a:p>
          <a:p>
            <a:r>
              <a:rPr lang="en-US" b="0" dirty="0"/>
              <a:t>For students to reflect on their understanding of critical thinking</a:t>
            </a:r>
          </a:p>
          <a:p>
            <a:r>
              <a:rPr lang="en-US" b="1" dirty="0">
                <a:latin typeface="Calibri"/>
                <a:ea typeface="Calibri"/>
                <a:cs typeface="Calibri"/>
              </a:rPr>
              <a:t>Speaker:</a:t>
            </a:r>
          </a:p>
          <a:p>
            <a:r>
              <a:rPr lang="en-GB" dirty="0">
                <a:solidFill>
                  <a:srgbClr val="000000"/>
                </a:solidFill>
                <a:latin typeface="Times New Roman"/>
                <a:cs typeface="Times New Roman"/>
              </a:rPr>
              <a:t>To start, you are going to reflect on how your understanding of critical thinking has developed over the course of this term. You are going to use the Frayer model to think carefully about our definition </a:t>
            </a:r>
            <a:r>
              <a:rPr lang="en-AU" dirty="0">
                <a:solidFill>
                  <a:srgbClr val="000000"/>
                </a:solidFill>
                <a:latin typeface="Times New Roman"/>
                <a:cs typeface="Times New Roman"/>
              </a:rPr>
              <a:t>and think about how it might need to be changed or developed in order to really reflect what you now understand critical thinking to be. </a:t>
            </a:r>
            <a:endParaRPr lang="en-AU" dirty="0"/>
          </a:p>
          <a:p>
            <a:pPr marL="0" marR="0" lvl="0" indent="0" algn="l" defTabSz="1219170" rtl="0" eaLnBrk="1" fontAlgn="auto" latinLnBrk="0" hangingPunct="1">
              <a:lnSpc>
                <a:spcPct val="100000"/>
              </a:lnSpc>
              <a:spcBef>
                <a:spcPts val="0"/>
              </a:spcBef>
              <a:spcAft>
                <a:spcPts val="0"/>
              </a:spcAft>
              <a:buClrTx/>
              <a:buSzTx/>
              <a:buFontTx/>
              <a:buNone/>
              <a:tabLst/>
              <a:defRPr/>
            </a:pPr>
            <a:r>
              <a:rPr lang="en-AU" b="1" dirty="0">
                <a:latin typeface="Arial"/>
                <a:cs typeface="Arial"/>
              </a:rPr>
              <a:t>Note:</a:t>
            </a:r>
          </a:p>
          <a:p>
            <a:r>
              <a:rPr lang="en-AU" dirty="0"/>
              <a:t>As students complete this, circulate and check students' engagement. Prompt students to think deeply about the processes of critical thinking, different types of thinking and the process of argumentation. </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dirty="0"/>
              <a:t>Once students have completed the Frayer model, bring the class back together and re-write the definition to something like: </a:t>
            </a:r>
            <a:r>
              <a:rPr lang="en-US" sz="1600" kern="1200" dirty="0">
                <a:solidFill>
                  <a:schemeClr val="tx1"/>
                </a:solidFill>
                <a:effectLst/>
                <a:latin typeface="Arial" panose="020B0604020202020204" pitchFamily="34" charset="0"/>
                <a:ea typeface="+mn-ea"/>
                <a:cs typeface="Arial" panose="020B0604020202020204" pitchFamily="34" charset="0"/>
              </a:rPr>
              <a:t>critical thinking is a purposeful way of thinking that helps us understand our opinions better through examining evidence and using reasoning. It involves </a:t>
            </a:r>
            <a:r>
              <a:rPr lang="en-US" sz="1600" kern="1200" dirty="0" err="1">
                <a:solidFill>
                  <a:schemeClr val="tx1"/>
                </a:solidFill>
                <a:effectLst/>
                <a:latin typeface="Arial" panose="020B0604020202020204" pitchFamily="34" charset="0"/>
                <a:ea typeface="+mn-ea"/>
                <a:cs typeface="Arial" panose="020B0604020202020204" pitchFamily="34" charset="0"/>
              </a:rPr>
              <a:t>analysing</a:t>
            </a:r>
            <a:r>
              <a:rPr lang="en-US" sz="1600" kern="1200" dirty="0">
                <a:solidFill>
                  <a:schemeClr val="tx1"/>
                </a:solidFill>
                <a:effectLst/>
                <a:latin typeface="Arial" panose="020B0604020202020204" pitchFamily="34" charset="0"/>
                <a:ea typeface="+mn-ea"/>
                <a:cs typeface="Arial" panose="020B0604020202020204" pitchFamily="34" charset="0"/>
              </a:rPr>
              <a:t> ideas and information in order to strengthen understanding.</a:t>
            </a:r>
            <a:endParaRPr lang="en-AU" sz="1600" kern="1200" dirty="0">
              <a:solidFill>
                <a:schemeClr val="tx1"/>
              </a:solidFill>
              <a:effectLst/>
              <a:latin typeface="Arial" panose="020B0604020202020204" pitchFamily="34" charset="0"/>
              <a:ea typeface="+mn-ea"/>
              <a:cs typeface="Arial" panose="020B0604020202020204" pitchFamily="34" charset="0"/>
            </a:endParaRPr>
          </a:p>
          <a:p>
            <a:endParaRPr lang="en-AU" dirty="0"/>
          </a:p>
        </p:txBody>
      </p:sp>
      <p:sp>
        <p:nvSpPr>
          <p:cNvPr id="4" name="Slide Number Placeholder 3">
            <a:extLst>
              <a:ext uri="{FF2B5EF4-FFF2-40B4-BE49-F238E27FC236}">
                <a16:creationId xmlns:a16="http://schemas.microsoft.com/office/drawing/2014/main" id="{23A7820F-4915-A335-2C44-7D0903651157}"/>
              </a:ext>
            </a:extLst>
          </p:cNvPr>
          <p:cNvSpPr>
            <a:spLocks noGrp="1"/>
          </p:cNvSpPr>
          <p:nvPr>
            <p:ph type="sldNum" sz="quarter" idx="5"/>
          </p:nvPr>
        </p:nvSpPr>
        <p:spPr/>
        <p:txBody>
          <a:bodyPr/>
          <a:lstStyle/>
          <a:p>
            <a:fld id="{B07158C4-A119-4B78-9DE8-A50001BC31DC}" type="slidenum">
              <a:rPr lang="en-AU" smtClean="0"/>
              <a:pPr/>
              <a:t>209</a:t>
            </a:fld>
            <a:endParaRPr lang="en-AU"/>
          </a:p>
        </p:txBody>
      </p:sp>
    </p:spTree>
    <p:extLst>
      <p:ext uri="{BB962C8B-B14F-4D97-AF65-F5344CB8AC3E}">
        <p14:creationId xmlns:p14="http://schemas.microsoft.com/office/powerpoint/2010/main" val="1418672462"/>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95C68D-AEE3-68D4-9002-F62DB2D8C2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1D749E-38B4-DD44-3FE5-40E4AA1A7D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0E7DCF-675D-31F9-F034-987D46198710}"/>
              </a:ext>
            </a:extLst>
          </p:cNvPr>
          <p:cNvSpPr>
            <a:spLocks noGrp="1"/>
          </p:cNvSpPr>
          <p:nvPr>
            <p:ph type="body" idx="1"/>
          </p:nvPr>
        </p:nvSpPr>
        <p:spPr/>
        <p:txBody>
          <a:bodyPr/>
          <a:lstStyle/>
          <a:p>
            <a:r>
              <a:rPr lang="en-US" b="1" dirty="0"/>
              <a:t>Purpose: </a:t>
            </a:r>
          </a:p>
          <a:p>
            <a:r>
              <a:rPr lang="en-US" b="0" dirty="0"/>
              <a:t>To review the house analogy and evaluate its effectiveness in representing critical thinking. </a:t>
            </a:r>
          </a:p>
          <a:p>
            <a:pPr marL="0" marR="0" lvl="0" indent="0" algn="l" defTabSz="1219170" rtl="0" eaLnBrk="1" fontAlgn="auto" latinLnBrk="0" hangingPunct="1">
              <a:lnSpc>
                <a:spcPct val="100000"/>
              </a:lnSpc>
              <a:spcBef>
                <a:spcPts val="0"/>
              </a:spcBef>
              <a:spcAft>
                <a:spcPts val="0"/>
              </a:spcAft>
              <a:buClrTx/>
              <a:buSzTx/>
              <a:buFontTx/>
              <a:buNone/>
              <a:tabLst/>
              <a:defRPr/>
            </a:pPr>
            <a:r>
              <a:rPr lang="en-US" b="1" dirty="0">
                <a:latin typeface="Calibri"/>
                <a:ea typeface="Calibri"/>
                <a:cs typeface="Calibri"/>
              </a:rPr>
              <a:t>Speaker:</a:t>
            </a:r>
          </a:p>
          <a:p>
            <a:pPr marL="0" marR="0" lvl="0" indent="0" algn="l" defTabSz="1219170" rtl="0" eaLnBrk="1" fontAlgn="auto" latinLnBrk="0" hangingPunct="1">
              <a:lnSpc>
                <a:spcPct val="100000"/>
              </a:lnSpc>
              <a:spcBef>
                <a:spcPts val="0"/>
              </a:spcBef>
              <a:spcAft>
                <a:spcPts val="0"/>
              </a:spcAft>
              <a:buClrTx/>
              <a:buSzTx/>
              <a:buFontTx/>
              <a:buNone/>
              <a:tabLst/>
              <a:defRPr/>
            </a:pPr>
            <a:r>
              <a:rPr lang="en-US" dirty="0">
                <a:latin typeface="Arial"/>
                <a:ea typeface="Calibri"/>
                <a:cs typeface="Arial"/>
              </a:rPr>
              <a:t>As a class, we are going to review the analogy that I introduced to you at the start of the module. Read through this analogy and then, work with your partner to test that analogy given what you now know critical thinking to be. Does is still effectively capture each part of the process of critical thinking? Why? Could you make slight changes or additions that could make it stronger? Is there a completely different analogy that works even better to represent the process of critical thinking</a:t>
            </a:r>
            <a:endParaRPr lang="en-US" b="1" dirty="0">
              <a:latin typeface="Calibri"/>
              <a:ea typeface="Calibri"/>
              <a:cs typeface="Calibri"/>
            </a:endParaRPr>
          </a:p>
          <a:p>
            <a:pPr marL="0" marR="0" lvl="0" indent="0" algn="l" defTabSz="1219170" rtl="0" eaLnBrk="1" fontAlgn="auto" latinLnBrk="0" hangingPunct="1">
              <a:lnSpc>
                <a:spcPct val="100000"/>
              </a:lnSpc>
              <a:spcBef>
                <a:spcPts val="0"/>
              </a:spcBef>
              <a:spcAft>
                <a:spcPts val="0"/>
              </a:spcAft>
              <a:buClrTx/>
              <a:buSzTx/>
              <a:buFontTx/>
              <a:buNone/>
              <a:tabLst/>
              <a:defRPr/>
            </a:pPr>
            <a:r>
              <a:rPr lang="en-AU" b="1" dirty="0">
                <a:latin typeface="Arial"/>
                <a:cs typeface="Arial"/>
              </a:rPr>
              <a:t>Note:</a:t>
            </a:r>
          </a:p>
          <a:p>
            <a:r>
              <a:rPr lang="en-US" dirty="0">
                <a:latin typeface="Arial"/>
                <a:ea typeface="Calibri"/>
                <a:cs typeface="Arial"/>
              </a:rPr>
              <a:t>Once students have had time to work with their partner, bring the class back together to share ideas. There is no right answer to this challenge, the aim is to have the students evaluating and showing an ability to think critically. In the class discussion, encourage students to listen and test alternate ideas and reinforce that this is a key skill in thinking critically. </a:t>
            </a:r>
          </a:p>
        </p:txBody>
      </p:sp>
      <p:sp>
        <p:nvSpPr>
          <p:cNvPr id="4" name="Slide Number Placeholder 3">
            <a:extLst>
              <a:ext uri="{FF2B5EF4-FFF2-40B4-BE49-F238E27FC236}">
                <a16:creationId xmlns:a16="http://schemas.microsoft.com/office/drawing/2014/main" id="{31F317ED-187C-8FBC-FF63-7C4845D4B93F}"/>
              </a:ext>
            </a:extLst>
          </p:cNvPr>
          <p:cNvSpPr>
            <a:spLocks noGrp="1"/>
          </p:cNvSpPr>
          <p:nvPr>
            <p:ph type="sldNum" sz="quarter" idx="5"/>
          </p:nvPr>
        </p:nvSpPr>
        <p:spPr/>
        <p:txBody>
          <a:bodyPr/>
          <a:lstStyle/>
          <a:p>
            <a:fld id="{B07158C4-A119-4B78-9DE8-A50001BC31DC}" type="slidenum">
              <a:rPr lang="en-AU" smtClean="0"/>
              <a:pPr/>
              <a:t>210</a:t>
            </a:fld>
            <a:endParaRPr lang="en-AU"/>
          </a:p>
        </p:txBody>
      </p:sp>
    </p:spTree>
    <p:extLst>
      <p:ext uri="{BB962C8B-B14F-4D97-AF65-F5344CB8AC3E}">
        <p14:creationId xmlns:p14="http://schemas.microsoft.com/office/powerpoint/2010/main" val="5256220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D7DB65-6D66-7BA0-6364-BA52E05142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BB61D5-4DFB-71EB-7759-0F59B01B68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2C8F7B-AB07-6E34-47FA-3D52A544D899}"/>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547C9848-F518-D0DB-93C6-17CC217B333E}"/>
              </a:ext>
            </a:extLst>
          </p:cNvPr>
          <p:cNvSpPr>
            <a:spLocks noGrp="1"/>
          </p:cNvSpPr>
          <p:nvPr>
            <p:ph type="sldNum" sz="quarter" idx="5"/>
          </p:nvPr>
        </p:nvSpPr>
        <p:spPr/>
        <p:txBody>
          <a:bodyPr/>
          <a:lstStyle/>
          <a:p>
            <a:fld id="{B07158C4-A119-4B78-9DE8-A50001BC31DC}" type="slidenum">
              <a:rPr lang="en-AU" smtClean="0"/>
              <a:pPr/>
              <a:t>2</a:t>
            </a:fld>
            <a:endParaRPr lang="en-AU"/>
          </a:p>
        </p:txBody>
      </p:sp>
    </p:spTree>
    <p:extLst>
      <p:ext uri="{BB962C8B-B14F-4D97-AF65-F5344CB8AC3E}">
        <p14:creationId xmlns:p14="http://schemas.microsoft.com/office/powerpoint/2010/main" val="34185771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C249B7-9CBA-374F-3FAB-E08172DBEC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8E295B-581F-AFA4-1D07-2AE5F91744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6D24B5-920F-21A5-CFA8-5E225D2B3792}"/>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BCEBF153-27EA-BB23-D054-128EA82157F0}"/>
              </a:ext>
            </a:extLst>
          </p:cNvPr>
          <p:cNvSpPr>
            <a:spLocks noGrp="1"/>
          </p:cNvSpPr>
          <p:nvPr>
            <p:ph type="sldNum" sz="quarter" idx="5"/>
          </p:nvPr>
        </p:nvSpPr>
        <p:spPr/>
        <p:txBody>
          <a:bodyPr/>
          <a:lstStyle/>
          <a:p>
            <a:fld id="{B07158C4-A119-4B78-9DE8-A50001BC31DC}" type="slidenum">
              <a:rPr lang="en-AU" smtClean="0"/>
              <a:pPr/>
              <a:t>20</a:t>
            </a:fld>
            <a:endParaRPr lang="en-AU"/>
          </a:p>
        </p:txBody>
      </p:sp>
    </p:spTree>
    <p:extLst>
      <p:ext uri="{BB962C8B-B14F-4D97-AF65-F5344CB8AC3E}">
        <p14:creationId xmlns:p14="http://schemas.microsoft.com/office/powerpoint/2010/main" val="3721269339"/>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D9B30-5E49-FFBC-E38D-7207A5B30B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E46BC2-F627-C6F9-DDC7-0482D6C66F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EA4981-ED87-C390-AF65-F1D06DC3B69F}"/>
              </a:ext>
            </a:extLst>
          </p:cNvPr>
          <p:cNvSpPr>
            <a:spLocks noGrp="1"/>
          </p:cNvSpPr>
          <p:nvPr>
            <p:ph type="body" idx="1"/>
          </p:nvPr>
        </p:nvSpPr>
        <p:spPr/>
        <p:txBody>
          <a:bodyPr/>
          <a:lstStyle/>
          <a:p>
            <a:r>
              <a:rPr lang="en-US" b="1" dirty="0"/>
              <a:t>Purpose: </a:t>
            </a:r>
          </a:p>
          <a:p>
            <a:r>
              <a:rPr lang="en-US" b="0" dirty="0"/>
              <a:t>To check students learning and engagement with the core 1 module.</a:t>
            </a:r>
          </a:p>
          <a:p>
            <a:r>
              <a:rPr lang="en-US" b="1" dirty="0">
                <a:latin typeface="Calibri"/>
                <a:ea typeface="Calibri"/>
                <a:cs typeface="Calibri"/>
              </a:rPr>
              <a:t>Speaker:</a:t>
            </a:r>
          </a:p>
          <a:p>
            <a:r>
              <a:rPr lang="en-AU" b="0" i="0" dirty="0">
                <a:solidFill>
                  <a:srgbClr val="000000"/>
                </a:solidFill>
                <a:effectLst/>
                <a:latin typeface="Times New Roman"/>
                <a:cs typeface="Times New Roman"/>
              </a:rPr>
              <a:t>The final thing you will complete is a reflection on the module you have just engaged with. Please complete the reflection provide and give details about the positive successes or highlights you have experienced in the module, something that you will take from your learning into daily life and please outline a difficulty or challenge that you experienced in the module.</a:t>
            </a:r>
            <a:endParaRPr lang="en-AU" dirty="0"/>
          </a:p>
          <a:p>
            <a:pPr marL="0" marR="0" lvl="0" indent="0" algn="l" defTabSz="1219170" rtl="0" eaLnBrk="1" fontAlgn="auto" latinLnBrk="0" hangingPunct="1">
              <a:lnSpc>
                <a:spcPct val="100000"/>
              </a:lnSpc>
              <a:spcBef>
                <a:spcPts val="0"/>
              </a:spcBef>
              <a:spcAft>
                <a:spcPts val="0"/>
              </a:spcAft>
              <a:buClrTx/>
              <a:buSzTx/>
              <a:buFontTx/>
              <a:buNone/>
              <a:tabLst/>
              <a:defRPr/>
            </a:pPr>
            <a:r>
              <a:rPr lang="en-AU" b="1" dirty="0">
                <a:latin typeface="Arial"/>
                <a:cs typeface="Arial"/>
              </a:rPr>
              <a:t>Note:</a:t>
            </a:r>
          </a:p>
          <a:p>
            <a:r>
              <a:rPr lang="en-AU" dirty="0"/>
              <a:t>Collect students understanding to check for engagement in the module.</a:t>
            </a:r>
          </a:p>
        </p:txBody>
      </p:sp>
      <p:sp>
        <p:nvSpPr>
          <p:cNvPr id="4" name="Slide Number Placeholder 3">
            <a:extLst>
              <a:ext uri="{FF2B5EF4-FFF2-40B4-BE49-F238E27FC236}">
                <a16:creationId xmlns:a16="http://schemas.microsoft.com/office/drawing/2014/main" id="{1335154C-A135-3903-DC60-3AD5DD89EF15}"/>
              </a:ext>
            </a:extLst>
          </p:cNvPr>
          <p:cNvSpPr>
            <a:spLocks noGrp="1"/>
          </p:cNvSpPr>
          <p:nvPr>
            <p:ph type="sldNum" sz="quarter" idx="5"/>
          </p:nvPr>
        </p:nvSpPr>
        <p:spPr/>
        <p:txBody>
          <a:bodyPr/>
          <a:lstStyle/>
          <a:p>
            <a:fld id="{B07158C4-A119-4B78-9DE8-A50001BC31DC}" type="slidenum">
              <a:rPr lang="en-AU" smtClean="0"/>
              <a:pPr/>
              <a:t>211</a:t>
            </a:fld>
            <a:endParaRPr lang="en-AU"/>
          </a:p>
        </p:txBody>
      </p:sp>
    </p:spTree>
    <p:extLst>
      <p:ext uri="{BB962C8B-B14F-4D97-AF65-F5344CB8AC3E}">
        <p14:creationId xmlns:p14="http://schemas.microsoft.com/office/powerpoint/2010/main" val="2830023825"/>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212</a:t>
            </a:fld>
            <a:endParaRPr lang="en-AU"/>
          </a:p>
        </p:txBody>
      </p:sp>
    </p:spTree>
    <p:extLst>
      <p:ext uri="{BB962C8B-B14F-4D97-AF65-F5344CB8AC3E}">
        <p14:creationId xmlns:p14="http://schemas.microsoft.com/office/powerpoint/2010/main" val="2285575246"/>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1FA2D9-BF43-366B-79D1-EE37D267C8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356039-B61E-48E6-27A2-ECB6E44BEB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377309-A97D-D371-EFAC-3C836611EB11}"/>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1094DB34-4206-4E17-F857-E3329F859019}"/>
              </a:ext>
            </a:extLst>
          </p:cNvPr>
          <p:cNvSpPr>
            <a:spLocks noGrp="1"/>
          </p:cNvSpPr>
          <p:nvPr>
            <p:ph type="sldNum" sz="quarter" idx="5"/>
          </p:nvPr>
        </p:nvSpPr>
        <p:spPr/>
        <p:txBody>
          <a:bodyPr/>
          <a:lstStyle/>
          <a:p>
            <a:fld id="{B07158C4-A119-4B78-9DE8-A50001BC31DC}" type="slidenum">
              <a:rPr lang="en-AU" smtClean="0"/>
              <a:pPr/>
              <a:t>213</a:t>
            </a:fld>
            <a:endParaRPr lang="en-AU"/>
          </a:p>
        </p:txBody>
      </p:sp>
    </p:spTree>
    <p:extLst>
      <p:ext uri="{BB962C8B-B14F-4D97-AF65-F5344CB8AC3E}">
        <p14:creationId xmlns:p14="http://schemas.microsoft.com/office/powerpoint/2010/main" val="1569743025"/>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4E130A-CB55-DDDC-4588-F3A1549B5E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20CA6D-B667-8A6E-5F56-CF4C1304AD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E84F88-9B13-A663-1C19-D89C825F0E87}"/>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0164AB54-A54A-04F7-997C-5947783013BE}"/>
              </a:ext>
            </a:extLst>
          </p:cNvPr>
          <p:cNvSpPr>
            <a:spLocks noGrp="1"/>
          </p:cNvSpPr>
          <p:nvPr>
            <p:ph type="sldNum" sz="quarter" idx="5"/>
          </p:nvPr>
        </p:nvSpPr>
        <p:spPr/>
        <p:txBody>
          <a:bodyPr/>
          <a:lstStyle/>
          <a:p>
            <a:fld id="{B07158C4-A119-4B78-9DE8-A50001BC31DC}" type="slidenum">
              <a:rPr lang="en-AU" smtClean="0"/>
              <a:pPr/>
              <a:t>214</a:t>
            </a:fld>
            <a:endParaRPr lang="en-AU"/>
          </a:p>
        </p:txBody>
      </p:sp>
    </p:spTree>
    <p:extLst>
      <p:ext uri="{BB962C8B-B14F-4D97-AF65-F5344CB8AC3E}">
        <p14:creationId xmlns:p14="http://schemas.microsoft.com/office/powerpoint/2010/main" val="4044371436"/>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9A33A0-314C-ABE3-68BE-3F6ACE69A5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8D52E0-ECDE-CA1C-89B5-E26EBB1580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C6CAE1-68B5-2A44-ED8A-7BF7289EB902}"/>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A16A74A0-7185-36C8-331A-A456DA8A127A}"/>
              </a:ext>
            </a:extLst>
          </p:cNvPr>
          <p:cNvSpPr>
            <a:spLocks noGrp="1"/>
          </p:cNvSpPr>
          <p:nvPr>
            <p:ph type="sldNum" sz="quarter" idx="5"/>
          </p:nvPr>
        </p:nvSpPr>
        <p:spPr/>
        <p:txBody>
          <a:bodyPr/>
          <a:lstStyle/>
          <a:p>
            <a:fld id="{B07158C4-A119-4B78-9DE8-A50001BC31DC}" type="slidenum">
              <a:rPr lang="en-AU" smtClean="0"/>
              <a:pPr/>
              <a:t>215</a:t>
            </a:fld>
            <a:endParaRPr lang="en-AU"/>
          </a:p>
        </p:txBody>
      </p:sp>
    </p:spTree>
    <p:extLst>
      <p:ext uri="{BB962C8B-B14F-4D97-AF65-F5344CB8AC3E}">
        <p14:creationId xmlns:p14="http://schemas.microsoft.com/office/powerpoint/2010/main" val="2579850926"/>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216</a:t>
            </a:fld>
            <a:endParaRPr lang="en-AU"/>
          </a:p>
        </p:txBody>
      </p:sp>
    </p:spTree>
    <p:extLst>
      <p:ext uri="{BB962C8B-B14F-4D97-AF65-F5344CB8AC3E}">
        <p14:creationId xmlns:p14="http://schemas.microsoft.com/office/powerpoint/2010/main" val="18105351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F17993-42CB-EFCC-CC50-EABB7DD57A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2A2ACD-65CE-618A-44A0-520AC55EA0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ED174F-B995-F07A-A483-476B119FE9AA}"/>
              </a:ext>
            </a:extLst>
          </p:cNvPr>
          <p:cNvSpPr>
            <a:spLocks noGrp="1"/>
          </p:cNvSpPr>
          <p:nvPr>
            <p:ph type="body" idx="1"/>
          </p:nvPr>
        </p:nvSpPr>
        <p:spPr/>
        <p:txBody>
          <a:bodyPr/>
          <a:lstStyle/>
          <a:p>
            <a:r>
              <a:rPr lang="en-US" b="1" dirty="0">
                <a:latin typeface="Arial"/>
                <a:cs typeface="Arial"/>
              </a:rPr>
              <a:t>Purpose: </a:t>
            </a:r>
          </a:p>
          <a:p>
            <a:r>
              <a:rPr lang="en-US" dirty="0">
                <a:latin typeface="Arial"/>
                <a:cs typeface="Arial"/>
              </a:rPr>
              <a:t>To introduce the concept of critical thinking</a:t>
            </a:r>
          </a:p>
          <a:p>
            <a:r>
              <a:rPr lang="en-US" b="1" dirty="0">
                <a:latin typeface="Arial"/>
                <a:cs typeface="Arial"/>
              </a:rPr>
              <a:t>Speaker:</a:t>
            </a:r>
            <a:endParaRPr lang="en-US" dirty="0">
              <a:latin typeface="Arial"/>
              <a:cs typeface="Arial"/>
            </a:endParaRPr>
          </a:p>
          <a:p>
            <a:r>
              <a:rPr lang="en-AU" sz="1600" kern="1200" dirty="0">
                <a:solidFill>
                  <a:schemeClr val="tx1"/>
                </a:solidFill>
                <a:effectLst/>
                <a:latin typeface="Arial"/>
                <a:cs typeface="Arial"/>
              </a:rPr>
              <a:t>Through the activities you have completed today, you have all engaged in critical thinking. So as a last activity, please have a go at hypothesising/inferring/deducing/ coming up with </a:t>
            </a:r>
            <a:r>
              <a:rPr lang="en-AU" dirty="0">
                <a:latin typeface="Arial"/>
                <a:cs typeface="Arial"/>
              </a:rPr>
              <a:t>an answer to the question</a:t>
            </a:r>
            <a:r>
              <a:rPr lang="en-AU" sz="1600" kern="1200" dirty="0">
                <a:solidFill>
                  <a:schemeClr val="tx1"/>
                </a:solidFill>
                <a:effectLst/>
                <a:latin typeface="Arial"/>
                <a:cs typeface="Arial"/>
              </a:rPr>
              <a:t> on the screen. Even if you are unsure, have a guess as you may surprise yourself. </a:t>
            </a:r>
          </a:p>
          <a:p>
            <a:pPr lvl="0"/>
            <a:r>
              <a:rPr lang="en-AU" sz="1600" b="1" i="0" kern="1200" dirty="0">
                <a:solidFill>
                  <a:schemeClr val="tx1"/>
                </a:solidFill>
                <a:effectLst/>
                <a:latin typeface="Arial"/>
                <a:cs typeface="Arial"/>
              </a:rPr>
              <a:t>Note:</a:t>
            </a:r>
            <a:endParaRPr lang="en-AU" sz="1600" i="0" kern="1200" dirty="0">
              <a:solidFill>
                <a:schemeClr val="tx1"/>
              </a:solidFill>
              <a:effectLst/>
              <a:latin typeface="Arial"/>
              <a:cs typeface="Arial"/>
            </a:endParaRPr>
          </a:p>
          <a:p>
            <a:r>
              <a:rPr lang="en-US" dirty="0">
                <a:latin typeface="Arial"/>
                <a:cs typeface="Arial"/>
              </a:rPr>
              <a:t>It is not necessary to have this definition perfect by the end of this lesson as it is defined more formally in lesson 2.</a:t>
            </a:r>
          </a:p>
          <a:p>
            <a:r>
              <a:rPr lang="en-AU" b="0" dirty="0">
                <a:latin typeface="Arial"/>
                <a:cs typeface="Arial"/>
              </a:rPr>
              <a:t>To check understanding and engagement, the teacher can choose to collate students answers in a variety of ways. Exit ticket, use of mini-whiteboards, Microsoft whiteboard, thought snap.</a:t>
            </a:r>
            <a:endParaRPr lang="en-US" dirty="0">
              <a:latin typeface="Arial"/>
              <a:cs typeface="Arial"/>
            </a:endParaRPr>
          </a:p>
          <a:p>
            <a:r>
              <a:rPr lang="en-US" dirty="0">
                <a:latin typeface="Arial"/>
                <a:cs typeface="Arial"/>
              </a:rPr>
              <a:t>Invite students to share their responses with the rest of the class and respectfully challenge any ideas that you’re unsure about to develop your responses. </a:t>
            </a:r>
            <a:endParaRPr lang="en-US" dirty="0"/>
          </a:p>
          <a:p>
            <a:endParaRPr lang="en-US" dirty="0">
              <a:latin typeface="Arial"/>
              <a:ea typeface="Calibri"/>
              <a:cs typeface="Arial"/>
            </a:endParaRPr>
          </a:p>
          <a:p>
            <a:endParaRPr lang="en-US" dirty="0">
              <a:latin typeface="Arial"/>
              <a:ea typeface="Calibri"/>
              <a:cs typeface="Arial"/>
            </a:endParaRPr>
          </a:p>
          <a:p>
            <a:endParaRPr lang="en-US" dirty="0">
              <a:latin typeface="Calibri"/>
              <a:ea typeface="Calibri"/>
              <a:cs typeface="Calibri"/>
            </a:endParaRPr>
          </a:p>
        </p:txBody>
      </p:sp>
      <p:sp>
        <p:nvSpPr>
          <p:cNvPr id="4" name="Slide Number Placeholder 3">
            <a:extLst>
              <a:ext uri="{FF2B5EF4-FFF2-40B4-BE49-F238E27FC236}">
                <a16:creationId xmlns:a16="http://schemas.microsoft.com/office/drawing/2014/main" id="{C644FA4D-6BBE-BB23-9A94-D5F517E1590F}"/>
              </a:ext>
            </a:extLst>
          </p:cNvPr>
          <p:cNvSpPr>
            <a:spLocks noGrp="1"/>
          </p:cNvSpPr>
          <p:nvPr>
            <p:ph type="sldNum" sz="quarter" idx="5"/>
          </p:nvPr>
        </p:nvSpPr>
        <p:spPr/>
        <p:txBody>
          <a:bodyPr/>
          <a:lstStyle/>
          <a:p>
            <a:fld id="{B07158C4-A119-4B78-9DE8-A50001BC31DC}" type="slidenum">
              <a:rPr lang="en-AU" smtClean="0"/>
              <a:pPr/>
              <a:t>21</a:t>
            </a:fld>
            <a:endParaRPr lang="en-AU"/>
          </a:p>
        </p:txBody>
      </p:sp>
    </p:spTree>
    <p:extLst>
      <p:ext uri="{BB962C8B-B14F-4D97-AF65-F5344CB8AC3E}">
        <p14:creationId xmlns:p14="http://schemas.microsoft.com/office/powerpoint/2010/main" val="5236613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33A31F-1741-1E97-2D0F-B5C5338D76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7CC244-8486-8693-8FFE-2B3AE4B6AC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F55E5C-239C-DB01-E427-8EFC5709368F}"/>
              </a:ext>
            </a:extLst>
          </p:cNvPr>
          <p:cNvSpPr>
            <a:spLocks noGrp="1"/>
          </p:cNvSpPr>
          <p:nvPr>
            <p:ph type="body" idx="1"/>
          </p:nvPr>
        </p:nvSpPr>
        <p:spPr/>
        <p:txBody>
          <a:bodyPr/>
          <a:lstStyle/>
          <a:p>
            <a:r>
              <a:rPr lang="en-AU" b="1" dirty="0">
                <a:latin typeface="Arial" panose="020B0604020202020204" pitchFamily="34" charset="0"/>
                <a:cs typeface="Arial" panose="020B0604020202020204" pitchFamily="34" charset="0"/>
              </a:rPr>
              <a:t>Notes for teachers:</a:t>
            </a:r>
            <a:endParaRPr lang="en-AU" dirty="0">
              <a:latin typeface="Arial" panose="020B0604020202020204" pitchFamily="34" charset="0"/>
              <a:cs typeface="Arial" panose="020B0604020202020204" pitchFamily="34" charset="0"/>
            </a:endParaRPr>
          </a:p>
          <a:p>
            <a:pPr marL="171450" indent="-171450">
              <a:buFont typeface="Arial"/>
              <a:buChar char="•"/>
            </a:pPr>
            <a:r>
              <a:rPr lang="en-AU" dirty="0">
                <a:latin typeface="Arial"/>
                <a:cs typeface="Arial"/>
              </a:rPr>
              <a:t>Adapt the learning intention as required and add matching success criteria.</a:t>
            </a:r>
          </a:p>
          <a:p>
            <a:pPr marL="171450" indent="-171450">
              <a:buFont typeface="Arial"/>
              <a:buChar char="•"/>
            </a:pPr>
            <a:r>
              <a:rPr lang="en-AU" sz="1600" kern="100" dirty="0">
                <a:effectLst/>
                <a:latin typeface="Aptos" panose="020B0004020202020204" pitchFamily="34" charset="0"/>
                <a:ea typeface="Aptos" panose="020B0004020202020204" pitchFamily="34" charset="0"/>
                <a:cs typeface="Times New Roman" panose="02020603050405020304" pitchFamily="18" charset="0"/>
              </a:rPr>
              <a:t>For more information see </a:t>
            </a:r>
            <a:r>
              <a:rPr lang="en-AU" sz="1600" kern="100" dirty="0">
                <a:effectLst/>
                <a:latin typeface="Tahoma" panose="020B0604030504040204" pitchFamily="34" charset="0"/>
                <a:ea typeface="Aptos" panose="020B0004020202020204" pitchFamily="34" charset="0"/>
                <a:cs typeface="Times New Roman" panose="02020603050405020304" pitchFamily="18" charset="0"/>
              </a:rPr>
              <a:t>⁠</a:t>
            </a:r>
            <a:r>
              <a:rPr lang="en-AU" sz="1600" kern="100" dirty="0">
                <a:effectLst/>
                <a:latin typeface="Aptos" panose="020B0004020202020204" pitchFamily="34" charset="0"/>
                <a:ea typeface="Aptos" panose="020B0004020202020204" pitchFamily="34" charset="0"/>
                <a:cs typeface="Times New Roman" panose="02020603050405020304" pitchFamily="18" charset="0"/>
              </a:rPr>
              <a:t>NSW Department of Education Explicit teaching strategies.</a:t>
            </a:r>
          </a:p>
          <a:p>
            <a:pPr marL="171450" indent="-171450">
              <a:buFont typeface="Arial"/>
              <a:buChar char="•"/>
            </a:pPr>
            <a:r>
              <a:rPr lang="en-AU" sz="1600" u="none" kern="100" dirty="0">
                <a:solidFill>
                  <a:srgbClr val="467886"/>
                </a:solidFill>
                <a:effectLst/>
                <a:latin typeface="Aptos" panose="020B0004020202020204" pitchFamily="34" charset="0"/>
                <a:cs typeface="Times New Roman" panose="02020603050405020304" pitchFamily="18" charset="0"/>
              </a:rPr>
              <a:t>Learning intentions and success criteria (</a:t>
            </a:r>
            <a:r>
              <a:rPr lang="en-AU" dirty="0">
                <a:latin typeface="Arial" panose="020B0604020202020204" pitchFamily="34" charset="0"/>
                <a:cs typeface="Arial" panose="020B0604020202020204" pitchFamily="34" charset="0"/>
              </a:rPr>
              <a:t>LISC) are not necessarily presented at the beginning of the lesson. Teacher needs to consider most effectual time to introduce.</a:t>
            </a:r>
          </a:p>
          <a:p>
            <a:pPr marL="171450" indent="-171450">
              <a:buFont typeface="Arial"/>
              <a:buChar char="•"/>
            </a:pPr>
            <a:r>
              <a:rPr lang="en-AU" dirty="0">
                <a:latin typeface="Arial" panose="020B0604020202020204" pitchFamily="34" charset="0"/>
                <a:cs typeface="Arial" panose="020B0604020202020204" pitchFamily="34" charset="0"/>
              </a:rPr>
              <a:t>LISC should be revisited during the lesson to support students' evaluation of their learning.</a:t>
            </a:r>
          </a:p>
          <a:p>
            <a:endParaRPr lang="en-AU" b="1" dirty="0">
              <a:cs typeface="Calibri"/>
            </a:endParaRPr>
          </a:p>
          <a:p>
            <a:endParaRPr lang="en-AU" b="1" dirty="0">
              <a:cs typeface="Calibri"/>
            </a:endParaRPr>
          </a:p>
        </p:txBody>
      </p:sp>
      <p:sp>
        <p:nvSpPr>
          <p:cNvPr id="4" name="Slide Number Placeholder 3">
            <a:extLst>
              <a:ext uri="{FF2B5EF4-FFF2-40B4-BE49-F238E27FC236}">
                <a16:creationId xmlns:a16="http://schemas.microsoft.com/office/drawing/2014/main" id="{C568ADE6-D878-D9EA-A5FE-8B37DB61C0AE}"/>
              </a:ext>
            </a:extLst>
          </p:cNvPr>
          <p:cNvSpPr>
            <a:spLocks noGrp="1"/>
          </p:cNvSpPr>
          <p:nvPr>
            <p:ph type="sldNum" sz="quarter" idx="5"/>
          </p:nvPr>
        </p:nvSpPr>
        <p:spPr/>
        <p:txBody>
          <a:bodyPr/>
          <a:lstStyle/>
          <a:p>
            <a:fld id="{D09C5488-DD16-4714-9519-7BE21BA11D4E}" type="slidenum">
              <a:rPr lang="en-AU" smtClean="0"/>
              <a:t>22</a:t>
            </a:fld>
            <a:endParaRPr lang="en-AU"/>
          </a:p>
        </p:txBody>
      </p:sp>
    </p:spTree>
    <p:extLst>
      <p:ext uri="{BB962C8B-B14F-4D97-AF65-F5344CB8AC3E}">
        <p14:creationId xmlns:p14="http://schemas.microsoft.com/office/powerpoint/2010/main" val="5949435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solidFill>
                  <a:srgbClr val="000000"/>
                </a:solidFill>
                <a:latin typeface="Arial"/>
                <a:cs typeface="Arial"/>
              </a:rPr>
              <a:t>Purpose: </a:t>
            </a:r>
          </a:p>
          <a:p>
            <a:r>
              <a:rPr lang="en-GB" b="0" dirty="0">
                <a:solidFill>
                  <a:srgbClr val="000000"/>
                </a:solidFill>
                <a:latin typeface="Arial"/>
                <a:cs typeface="Arial"/>
              </a:rPr>
              <a:t>Vocabulary building and defining critical thinking</a:t>
            </a:r>
            <a:endParaRPr lang="en-GB" b="1" dirty="0">
              <a:solidFill>
                <a:srgbClr val="000000"/>
              </a:solidFill>
              <a:latin typeface="Arial"/>
              <a:cs typeface="Arial"/>
            </a:endParaRPr>
          </a:p>
          <a:p>
            <a:r>
              <a:rPr lang="en-GB" b="1" dirty="0">
                <a:solidFill>
                  <a:srgbClr val="000000"/>
                </a:solidFill>
                <a:latin typeface="Arial"/>
                <a:cs typeface="Arial"/>
              </a:rPr>
              <a:t>Speaker:</a:t>
            </a:r>
          </a:p>
          <a:p>
            <a:pPr marL="0" marR="0" lvl="0" indent="0" algn="l" defTabSz="1219170" rtl="0" eaLnBrk="1" fontAlgn="auto" latinLnBrk="0" hangingPunct="1">
              <a:lnSpc>
                <a:spcPct val="100000"/>
              </a:lnSpc>
              <a:spcBef>
                <a:spcPts val="0"/>
              </a:spcBef>
              <a:spcAft>
                <a:spcPts val="0"/>
              </a:spcAft>
              <a:buClrTx/>
              <a:buSzTx/>
              <a:buFontTx/>
              <a:buNone/>
              <a:tabLst/>
              <a:defRPr/>
            </a:pPr>
            <a:r>
              <a:rPr lang="en-GB" dirty="0">
                <a:solidFill>
                  <a:srgbClr val="000000"/>
                </a:solidFill>
                <a:latin typeface="Arial"/>
                <a:cs typeface="Arial"/>
              </a:rPr>
              <a:t>We are going to explore the formal definition of critical thinking. In your books – divide a page and write ‘critical’ on one side and ‘thinking’ on the other. Now around these words, write as many meanings of these words as you can think of. </a:t>
            </a:r>
            <a:endParaRPr lang="en-GB" b="1" dirty="0">
              <a:solidFill>
                <a:srgbClr val="000000"/>
              </a:solidFill>
              <a:latin typeface="Arial"/>
              <a:cs typeface="Arial"/>
            </a:endParaRPr>
          </a:p>
          <a:p>
            <a:r>
              <a:rPr lang="en-GB" b="1" dirty="0">
                <a:solidFill>
                  <a:srgbClr val="000000"/>
                </a:solidFill>
                <a:latin typeface="Arial"/>
                <a:cs typeface="Arial"/>
              </a:rPr>
              <a:t>Note:</a:t>
            </a:r>
          </a:p>
          <a:p>
            <a:r>
              <a:rPr lang="en-GB" dirty="0">
                <a:solidFill>
                  <a:srgbClr val="000000"/>
                </a:solidFill>
                <a:latin typeface="Arial"/>
                <a:cs typeface="Arial"/>
              </a:rPr>
              <a:t>Once the students have finished, teacher uses a wheel of names </a:t>
            </a:r>
            <a:r>
              <a:rPr lang="en-GB" dirty="0">
                <a:solidFill>
                  <a:srgbClr val="000000"/>
                </a:solidFill>
                <a:latin typeface="Arial"/>
                <a:cs typeface="Arial"/>
                <a:hlinkClick r:id="rId3"/>
              </a:rPr>
              <a:t>Wheel of Names | Random name picker</a:t>
            </a:r>
            <a:r>
              <a:rPr lang="en-GB" dirty="0">
                <a:solidFill>
                  <a:srgbClr val="000000"/>
                </a:solidFill>
                <a:latin typeface="Arial"/>
                <a:cs typeface="Arial"/>
              </a:rPr>
              <a:t> (or other selection method) to select students to write definitions on the board/ a shared doc etc. add ideas under the word “critical”. Discuss the different definitions as they come up. Complete this process with ‘thinking’. </a:t>
            </a:r>
          </a:p>
          <a:p>
            <a:endParaRPr lang="en-GB" dirty="0">
              <a:solidFill>
                <a:srgbClr val="000000"/>
              </a:solidFill>
              <a:latin typeface="Arial"/>
              <a:cs typeface="Arial"/>
            </a:endParaRPr>
          </a:p>
          <a:p>
            <a:endParaRPr lang="en-GB" dirty="0"/>
          </a:p>
          <a:p>
            <a:endParaRPr lang="en-GB" dirty="0">
              <a:latin typeface="Times New Roman"/>
              <a:cs typeface="Times New Roman"/>
            </a:endParaRPr>
          </a:p>
        </p:txBody>
      </p:sp>
      <p:sp>
        <p:nvSpPr>
          <p:cNvPr id="4" name="Slide Number Placeholder 3"/>
          <p:cNvSpPr>
            <a:spLocks noGrp="1"/>
          </p:cNvSpPr>
          <p:nvPr>
            <p:ph type="sldNum" sz="quarter" idx="5"/>
          </p:nvPr>
        </p:nvSpPr>
        <p:spPr/>
        <p:txBody>
          <a:bodyPr/>
          <a:lstStyle/>
          <a:p>
            <a:fld id="{B07158C4-A119-4B78-9DE8-A50001BC31DC}" type="slidenum">
              <a:rPr lang="en-AU" smtClean="0"/>
              <a:pPr/>
              <a:t>23</a:t>
            </a:fld>
            <a:endParaRPr lang="en-AU"/>
          </a:p>
        </p:txBody>
      </p:sp>
    </p:spTree>
    <p:extLst>
      <p:ext uri="{BB962C8B-B14F-4D97-AF65-F5344CB8AC3E}">
        <p14:creationId xmlns:p14="http://schemas.microsoft.com/office/powerpoint/2010/main" val="21816431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799B05-62E4-E0E2-59B3-000493C91B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250FCB-FB53-C3BA-7245-7FA87A2E4D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CD38FE-0868-A973-F1D7-6A7A61AE4CB5}"/>
              </a:ext>
            </a:extLst>
          </p:cNvPr>
          <p:cNvSpPr>
            <a:spLocks noGrp="1"/>
          </p:cNvSpPr>
          <p:nvPr>
            <p:ph type="body" idx="1"/>
          </p:nvPr>
        </p:nvSpPr>
        <p:spPr/>
        <p:txBody>
          <a:bodyPr/>
          <a:lstStyle/>
          <a:p>
            <a:r>
              <a:rPr lang="en-GB" b="1" dirty="0">
                <a:latin typeface="Arial"/>
                <a:cs typeface="Arial"/>
              </a:rPr>
              <a:t>Purpose: </a:t>
            </a:r>
            <a:r>
              <a:rPr lang="en-US" dirty="0">
                <a:latin typeface="Arial"/>
                <a:cs typeface="Arial"/>
              </a:rPr>
              <a:t> </a:t>
            </a:r>
            <a:endParaRPr lang="en-US" dirty="0">
              <a:solidFill>
                <a:srgbClr val="444444"/>
              </a:solidFill>
              <a:latin typeface="Arial"/>
              <a:cs typeface="Arial"/>
            </a:endParaRPr>
          </a:p>
          <a:p>
            <a:r>
              <a:rPr lang="en-GB" dirty="0">
                <a:latin typeface="Arial"/>
                <a:cs typeface="Arial"/>
              </a:rPr>
              <a:t>Vocab building and defining ‘critical thinking</a:t>
            </a:r>
            <a:r>
              <a:rPr lang="en-GB" b="1" dirty="0">
                <a:latin typeface="Arial"/>
                <a:cs typeface="Arial"/>
              </a:rPr>
              <a:t>’</a:t>
            </a:r>
            <a:r>
              <a:rPr lang="en-US" dirty="0">
                <a:latin typeface="Arial"/>
                <a:cs typeface="Arial"/>
              </a:rPr>
              <a:t> </a:t>
            </a:r>
            <a:endParaRPr lang="en-AU" dirty="0">
              <a:solidFill>
                <a:srgbClr val="444444"/>
              </a:solidFill>
              <a:latin typeface="Arial"/>
              <a:cs typeface="Arial"/>
            </a:endParaRPr>
          </a:p>
          <a:p>
            <a:r>
              <a:rPr lang="en-GB" b="1" dirty="0">
                <a:latin typeface="Arial"/>
                <a:cs typeface="Arial"/>
              </a:rPr>
              <a:t>Speaker:</a:t>
            </a:r>
            <a:r>
              <a:rPr lang="en-US" dirty="0">
                <a:latin typeface="Arial"/>
                <a:cs typeface="Arial"/>
              </a:rPr>
              <a:t> </a:t>
            </a:r>
            <a:endParaRPr lang="en-AU" dirty="0">
              <a:solidFill>
                <a:srgbClr val="444444"/>
              </a:solidFill>
              <a:latin typeface="Arial"/>
              <a:cs typeface="Arial"/>
            </a:endParaRPr>
          </a:p>
          <a:p>
            <a:r>
              <a:rPr lang="en-US" dirty="0">
                <a:latin typeface="Arial"/>
                <a:cs typeface="Arial"/>
              </a:rPr>
              <a:t>So just like with our brainstorm, we can see that there are many different definitions of the adjective critical. (read through definitions and use each one in a sentence). But while there are these different definitions, the one that is the most appropriate for us is 'A critical approach to something involves examining it and judging it carefully'. Please write this in your book now.  </a:t>
            </a:r>
          </a:p>
          <a:p>
            <a:r>
              <a:rPr lang="en-GB" b="1" dirty="0">
                <a:latin typeface="Arial"/>
                <a:cs typeface="Arial"/>
              </a:rPr>
              <a:t>Notes:</a:t>
            </a:r>
            <a:r>
              <a:rPr lang="en-US" dirty="0">
                <a:latin typeface="Arial"/>
                <a:cs typeface="Arial"/>
              </a:rPr>
              <a:t> </a:t>
            </a:r>
            <a:endParaRPr lang="en-AU" dirty="0">
              <a:solidFill>
                <a:srgbClr val="444444"/>
              </a:solidFill>
              <a:latin typeface="Arial"/>
              <a:cs typeface="Arial"/>
            </a:endParaRPr>
          </a:p>
          <a:p>
            <a:r>
              <a:rPr lang="en-GB" dirty="0"/>
              <a:t>As a way of supporting literacy development, teachers can create a word-wall that can be added to throughout the course. ‘Our definition’ of ‘Thinking’ can be added to this wall.</a:t>
            </a:r>
            <a:endParaRPr lang="en-AU" dirty="0"/>
          </a:p>
        </p:txBody>
      </p:sp>
      <p:sp>
        <p:nvSpPr>
          <p:cNvPr id="4" name="Slide Number Placeholder 3">
            <a:extLst>
              <a:ext uri="{FF2B5EF4-FFF2-40B4-BE49-F238E27FC236}">
                <a16:creationId xmlns:a16="http://schemas.microsoft.com/office/drawing/2014/main" id="{ED3601CD-0E4D-E855-DDAE-2EEDBB9ACABA}"/>
              </a:ext>
            </a:extLst>
          </p:cNvPr>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B07158C4-A119-4B78-9DE8-A50001BC31DC}"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24</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42775966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4C8151-F8EC-A797-00FB-43C95B3071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ADCBCA-2AF7-4E57-8327-032676AB21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53FD7D-C6FF-8343-6BAB-C38195346BFB}"/>
              </a:ext>
            </a:extLst>
          </p:cNvPr>
          <p:cNvSpPr>
            <a:spLocks noGrp="1"/>
          </p:cNvSpPr>
          <p:nvPr>
            <p:ph type="body" idx="1"/>
          </p:nvPr>
        </p:nvSpPr>
        <p:spPr/>
        <p:txBody>
          <a:bodyPr/>
          <a:lstStyle/>
          <a:p>
            <a:r>
              <a:rPr lang="en-GB" b="1" dirty="0">
                <a:latin typeface="Arial"/>
                <a:cs typeface="Arial"/>
              </a:rPr>
              <a:t>Purpose: </a:t>
            </a:r>
            <a:r>
              <a:rPr lang="en-US" dirty="0">
                <a:latin typeface="Arial"/>
                <a:cs typeface="Arial"/>
              </a:rPr>
              <a:t> </a:t>
            </a:r>
          </a:p>
          <a:p>
            <a:r>
              <a:rPr lang="en-GB" dirty="0">
                <a:latin typeface="Arial"/>
                <a:cs typeface="Arial"/>
              </a:rPr>
              <a:t>Vocab building and defining ‘critical thinking</a:t>
            </a:r>
            <a:r>
              <a:rPr lang="en-GB" b="1" dirty="0">
                <a:latin typeface="Arial"/>
                <a:cs typeface="Arial"/>
              </a:rPr>
              <a:t>’</a:t>
            </a:r>
            <a:r>
              <a:rPr lang="en-US" dirty="0">
                <a:latin typeface="Arial"/>
                <a:cs typeface="Arial"/>
              </a:rPr>
              <a:t> </a:t>
            </a:r>
            <a:endParaRPr lang="en-AU" dirty="0">
              <a:latin typeface="Arial"/>
              <a:cs typeface="Arial"/>
            </a:endParaRPr>
          </a:p>
          <a:p>
            <a:r>
              <a:rPr lang="en-GB" b="1" dirty="0">
                <a:latin typeface="Arial"/>
                <a:cs typeface="Arial"/>
              </a:rPr>
              <a:t>Speaker:</a:t>
            </a:r>
            <a:r>
              <a:rPr lang="en-US" dirty="0">
                <a:latin typeface="Arial"/>
                <a:cs typeface="Arial"/>
              </a:rPr>
              <a:t> </a:t>
            </a:r>
            <a:endParaRPr lang="en-AU" dirty="0">
              <a:latin typeface="Arial"/>
              <a:cs typeface="Arial"/>
            </a:endParaRPr>
          </a:p>
          <a:p>
            <a:r>
              <a:rPr lang="en-GB" dirty="0">
                <a:latin typeface="Arial"/>
                <a:cs typeface="Arial"/>
              </a:rPr>
              <a:t>The second part of our definition is a little more simple in that there really are only two definitions. The word ‘thinking’ is a noun that is a name for our ‘opinions or judgements’ or names ‘the process of thought’. Both of these definitions are a part of critical thinking. Please write this definition of ‘critical’ in your workbooks. </a:t>
            </a:r>
            <a:r>
              <a:rPr lang="en-US" dirty="0">
                <a:latin typeface="Arial"/>
                <a:cs typeface="Arial"/>
              </a:rPr>
              <a:t> </a:t>
            </a:r>
            <a:endParaRPr lang="en-AU" dirty="0">
              <a:latin typeface="Arial"/>
              <a:cs typeface="Arial"/>
            </a:endParaRPr>
          </a:p>
          <a:p>
            <a:r>
              <a:rPr lang="en-GB" b="1" dirty="0">
                <a:latin typeface="Arial"/>
                <a:cs typeface="Arial"/>
              </a:rPr>
              <a:t>Notes:</a:t>
            </a:r>
            <a:r>
              <a:rPr lang="en-US" dirty="0">
                <a:latin typeface="Arial"/>
                <a:cs typeface="Arial"/>
              </a:rPr>
              <a:t> </a:t>
            </a:r>
            <a:endParaRPr lang="en-AU" dirty="0">
              <a:latin typeface="Arial"/>
              <a:cs typeface="Arial"/>
            </a:endParaRPr>
          </a:p>
          <a:p>
            <a:r>
              <a:rPr lang="en-GB" dirty="0"/>
              <a:t>As a way of supporting literacy development, teachers can create a word-wall that can be added to throughout the course. ‘Our definition’ of ‘Thinking’ can be added to this wall.</a:t>
            </a:r>
            <a:endParaRPr lang="en-AU" dirty="0"/>
          </a:p>
          <a:p>
            <a:endParaRPr lang="en-AU" dirty="0"/>
          </a:p>
        </p:txBody>
      </p:sp>
      <p:sp>
        <p:nvSpPr>
          <p:cNvPr id="4" name="Slide Number Placeholder 3">
            <a:extLst>
              <a:ext uri="{FF2B5EF4-FFF2-40B4-BE49-F238E27FC236}">
                <a16:creationId xmlns:a16="http://schemas.microsoft.com/office/drawing/2014/main" id="{CAF7799D-9960-B9DA-4207-0D65CAB5BF81}"/>
              </a:ext>
            </a:extLst>
          </p:cNvPr>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B07158C4-A119-4B78-9DE8-A50001BC31DC}"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25</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6624457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807BC-9C8C-7CC9-8C96-B68B0D69A8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40978C-ACDB-1A12-E8E8-C6B6B7691F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238E98-7F67-D8F1-FAD8-929CDF4D0B25}"/>
              </a:ext>
            </a:extLst>
          </p:cNvPr>
          <p:cNvSpPr>
            <a:spLocks noGrp="1"/>
          </p:cNvSpPr>
          <p:nvPr>
            <p:ph type="body" idx="1"/>
          </p:nvPr>
        </p:nvSpPr>
        <p:spPr/>
        <p:txBody>
          <a:bodyPr/>
          <a:lstStyle/>
          <a:p>
            <a:r>
              <a:rPr lang="en-GB" b="1" dirty="0"/>
              <a:t>Purpose: </a:t>
            </a:r>
            <a:endParaRPr lang="en-US" dirty="0">
              <a:solidFill>
                <a:srgbClr val="444444"/>
              </a:solidFill>
            </a:endParaRPr>
          </a:p>
          <a:p>
            <a:r>
              <a:rPr lang="en-GB" dirty="0">
                <a:latin typeface="Arial"/>
                <a:cs typeface="Arial"/>
              </a:rPr>
              <a:t>Clarify the definition of critical thinking </a:t>
            </a:r>
            <a:endParaRPr lang="en-US" dirty="0">
              <a:solidFill>
                <a:srgbClr val="444444"/>
              </a:solidFill>
              <a:latin typeface="Arial"/>
              <a:cs typeface="Arial"/>
            </a:endParaRPr>
          </a:p>
          <a:p>
            <a:r>
              <a:rPr lang="en-GB" b="1" dirty="0">
                <a:latin typeface="Arial"/>
                <a:cs typeface="Arial"/>
              </a:rPr>
              <a:t>Speaker:</a:t>
            </a:r>
            <a:endParaRPr lang="en-US" dirty="0">
              <a:solidFill>
                <a:srgbClr val="444444"/>
              </a:solidFill>
              <a:latin typeface="Arial"/>
              <a:cs typeface="Arial"/>
            </a:endParaRPr>
          </a:p>
          <a:p>
            <a:r>
              <a:rPr lang="en-GB" dirty="0">
                <a:latin typeface="Arial"/>
                <a:cs typeface="Arial"/>
              </a:rPr>
              <a:t>So when we bring these definitions, we can see that critical thinking refers to the process that we use to help us understand our ideas and make them stronger. I will give you a minute to read the definition and then please write this definition in your books.</a:t>
            </a:r>
            <a:endParaRPr lang="en-US" dirty="0">
              <a:solidFill>
                <a:srgbClr val="444444"/>
              </a:solidFill>
              <a:latin typeface="Arial"/>
              <a:cs typeface="Arial"/>
            </a:endParaRPr>
          </a:p>
          <a:p>
            <a:r>
              <a:rPr lang="en-GB" b="1" dirty="0">
                <a:latin typeface="Arial"/>
                <a:cs typeface="Arial"/>
              </a:rPr>
              <a:t>Note:</a:t>
            </a:r>
            <a:endParaRPr lang="en-US" dirty="0">
              <a:solidFill>
                <a:srgbClr val="444444"/>
              </a:solidFill>
              <a:latin typeface="Arial"/>
              <a:cs typeface="Arial"/>
            </a:endParaRPr>
          </a:p>
          <a:p>
            <a:r>
              <a:rPr lang="en-GB" dirty="0"/>
              <a:t>As a way of supporting literacy development, teachers can create a word-wall that can be added to throughout the course. ‘Our definition’ of ‘Critical Thinking’ can be added to this wall. </a:t>
            </a:r>
            <a:endParaRPr lang="en-US" dirty="0">
              <a:solidFill>
                <a:srgbClr val="444444"/>
              </a:solidFill>
            </a:endParaRPr>
          </a:p>
          <a:p>
            <a:endParaRPr lang="en-GB" dirty="0">
              <a:solidFill>
                <a:srgbClr val="444444"/>
              </a:solidFill>
            </a:endParaRPr>
          </a:p>
          <a:p>
            <a:endParaRPr lang="en-GB" dirty="0">
              <a:solidFill>
                <a:srgbClr val="444444"/>
              </a:solidFill>
            </a:endParaRPr>
          </a:p>
          <a:p>
            <a:endParaRPr lang="en-GB" dirty="0">
              <a:solidFill>
                <a:srgbClr val="444444"/>
              </a:solidFill>
            </a:endParaRPr>
          </a:p>
          <a:p>
            <a:endParaRPr lang="en-GB" dirty="0">
              <a:solidFill>
                <a:srgbClr val="444444"/>
              </a:solidFill>
            </a:endParaRPr>
          </a:p>
          <a:p>
            <a:endParaRPr lang="en-US" dirty="0"/>
          </a:p>
        </p:txBody>
      </p:sp>
      <p:sp>
        <p:nvSpPr>
          <p:cNvPr id="4" name="Slide Number Placeholder 3">
            <a:extLst>
              <a:ext uri="{FF2B5EF4-FFF2-40B4-BE49-F238E27FC236}">
                <a16:creationId xmlns:a16="http://schemas.microsoft.com/office/drawing/2014/main" id="{0665E5F9-A811-8F89-EF10-D645BFE1B811}"/>
              </a:ext>
            </a:extLst>
          </p:cNvPr>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B07158C4-A119-4B78-9DE8-A50001BC31DC}"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26</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17592908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a:cs typeface="Arial"/>
              </a:rPr>
              <a:t>Purpose:</a:t>
            </a:r>
            <a:endParaRPr lang="en-US" b="1" dirty="0"/>
          </a:p>
          <a:p>
            <a:r>
              <a:rPr lang="en-US" dirty="0">
                <a:latin typeface="Arial"/>
                <a:cs typeface="Arial"/>
              </a:rPr>
              <a:t>To check for student understanding</a:t>
            </a:r>
          </a:p>
          <a:p>
            <a:r>
              <a:rPr lang="en-US" b="1" dirty="0">
                <a:latin typeface="Arial"/>
                <a:cs typeface="Arial"/>
              </a:rPr>
              <a:t>Speaker:</a:t>
            </a:r>
          </a:p>
          <a:p>
            <a:r>
              <a:rPr lang="en-US" dirty="0">
                <a:latin typeface="Arial"/>
                <a:cs typeface="Arial"/>
              </a:rPr>
              <a:t>Now you have written that definition, let's re-visit your original guess at a definition for critical thinking. Look at your guess and our formal definition of critical thinking and when I say go, indicate</a:t>
            </a:r>
            <a:r>
              <a:rPr lang="en-US" dirty="0">
                <a:solidFill>
                  <a:srgbClr val="000000"/>
                </a:solidFill>
                <a:latin typeface="Arial"/>
                <a:cs typeface="Arial"/>
              </a:rPr>
              <a:t> how close you were to getting the definition right using the code on the screen.</a:t>
            </a:r>
            <a:endParaRPr lang="en-US" dirty="0">
              <a:solidFill>
                <a:srgbClr val="000000"/>
              </a:solidFill>
            </a:endParaRPr>
          </a:p>
          <a:p>
            <a:r>
              <a:rPr lang="en-US" dirty="0">
                <a:solidFill>
                  <a:srgbClr val="000000"/>
                </a:solidFill>
                <a:latin typeface="Arial"/>
                <a:cs typeface="Arial"/>
              </a:rPr>
              <a:t>GO.</a:t>
            </a:r>
            <a:endParaRPr lang="en-US" dirty="0">
              <a:solidFill>
                <a:srgbClr val="000000"/>
              </a:solidFill>
            </a:endParaRPr>
          </a:p>
          <a:p>
            <a:r>
              <a:rPr lang="en-US" dirty="0">
                <a:solidFill>
                  <a:srgbClr val="000000"/>
                </a:solidFill>
                <a:latin typeface="Arial"/>
                <a:cs typeface="Arial"/>
              </a:rPr>
              <a:t> </a:t>
            </a:r>
            <a:r>
              <a:rPr lang="en-US" dirty="0">
                <a:solidFill>
                  <a:srgbClr val="444444"/>
                </a:solidFill>
                <a:latin typeface="Arial"/>
                <a:cs typeface="Arial"/>
              </a:rPr>
              <a:t>  </a:t>
            </a:r>
            <a:endParaRPr lang="en-US"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27</a:t>
            </a:fld>
            <a:endParaRPr lang="en-AU"/>
          </a:p>
        </p:txBody>
      </p:sp>
    </p:spTree>
    <p:extLst>
      <p:ext uri="{BB962C8B-B14F-4D97-AF65-F5344CB8AC3E}">
        <p14:creationId xmlns:p14="http://schemas.microsoft.com/office/powerpoint/2010/main" val="1163970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1B9BD4-7E36-A192-8A39-CF858E2C5D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3A4BA9-439A-3539-B83C-81F9B1E78A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826B13-E220-2BE3-8CEB-E1B26A1CD6B2}"/>
              </a:ext>
            </a:extLst>
          </p:cNvPr>
          <p:cNvSpPr>
            <a:spLocks noGrp="1"/>
          </p:cNvSpPr>
          <p:nvPr>
            <p:ph type="body" idx="1"/>
          </p:nvPr>
        </p:nvSpPr>
        <p:spPr/>
        <p:txBody>
          <a:bodyPr/>
          <a:lstStyle/>
          <a:p>
            <a:r>
              <a:rPr lang="en-GB" b="1" dirty="0"/>
              <a:t>Purpose: </a:t>
            </a:r>
            <a:endParaRPr lang="en-GB" dirty="0">
              <a:solidFill>
                <a:srgbClr val="444444"/>
              </a:solidFill>
            </a:endParaRPr>
          </a:p>
          <a:p>
            <a:r>
              <a:rPr lang="en-GB" dirty="0"/>
              <a:t>Check for understanding of critical thinking and engage students in critical thinking</a:t>
            </a:r>
            <a:endParaRPr lang="en-GB" dirty="0">
              <a:solidFill>
                <a:srgbClr val="444444"/>
              </a:solidFill>
            </a:endParaRPr>
          </a:p>
          <a:p>
            <a:r>
              <a:rPr lang="en-GB" b="1" dirty="0"/>
              <a:t>Speaker:</a:t>
            </a:r>
            <a:endParaRPr lang="en-GB" b="1" dirty="0">
              <a:solidFill>
                <a:srgbClr val="444444"/>
              </a:solidFill>
            </a:endParaRPr>
          </a:p>
          <a:p>
            <a:r>
              <a:rPr lang="en-GB" dirty="0">
                <a:latin typeface="Arial"/>
                <a:cs typeface="Arial"/>
              </a:rPr>
              <a:t>Now </a:t>
            </a:r>
            <a:r>
              <a:rPr lang="en-GB" kern="1200" dirty="0">
                <a:solidFill>
                  <a:schemeClr val="tx1"/>
                </a:solidFill>
                <a:effectLst/>
                <a:latin typeface="Arial"/>
                <a:cs typeface="Arial"/>
              </a:rPr>
              <a:t>that </a:t>
            </a:r>
            <a:r>
              <a:rPr lang="en-GB" dirty="0">
                <a:latin typeface="Arial"/>
                <a:cs typeface="Arial"/>
              </a:rPr>
              <a:t>we have unpacked </a:t>
            </a:r>
            <a:r>
              <a:rPr lang="en-GB" kern="1200" dirty="0">
                <a:solidFill>
                  <a:schemeClr val="tx1"/>
                </a:solidFill>
                <a:effectLst/>
                <a:latin typeface="Arial"/>
                <a:cs typeface="Arial"/>
              </a:rPr>
              <a:t>our </a:t>
            </a:r>
            <a:r>
              <a:rPr lang="en-GB" dirty="0">
                <a:latin typeface="Arial"/>
                <a:cs typeface="Arial"/>
              </a:rPr>
              <a:t>key concepts, I am going to challenge </a:t>
            </a:r>
            <a:r>
              <a:rPr lang="en-GB" kern="1200" dirty="0">
                <a:solidFill>
                  <a:schemeClr val="tx1"/>
                </a:solidFill>
                <a:effectLst/>
                <a:latin typeface="Arial"/>
                <a:cs typeface="Arial"/>
              </a:rPr>
              <a:t>you to </a:t>
            </a:r>
            <a:r>
              <a:rPr lang="en-GB" dirty="0">
                <a:latin typeface="Arial"/>
                <a:cs typeface="Arial"/>
              </a:rPr>
              <a:t>show that understanding of critical thinking</a:t>
            </a:r>
            <a:r>
              <a:rPr lang="en-GB" kern="1200" dirty="0">
                <a:solidFill>
                  <a:schemeClr val="tx1"/>
                </a:solidFill>
                <a:effectLst/>
                <a:latin typeface="Arial"/>
                <a:cs typeface="Arial"/>
              </a:rPr>
              <a:t>. We </a:t>
            </a:r>
            <a:r>
              <a:rPr lang="en-GB" dirty="0">
                <a:latin typeface="Arial"/>
                <a:cs typeface="Arial"/>
              </a:rPr>
              <a:t>are going to divide the room with the right side being 'A clear example of Critical Thinking' </a:t>
            </a:r>
            <a:r>
              <a:rPr lang="en-GB" kern="1200" dirty="0">
                <a:solidFill>
                  <a:schemeClr val="tx1"/>
                </a:solidFill>
                <a:effectLst/>
                <a:latin typeface="Arial"/>
                <a:cs typeface="Arial"/>
              </a:rPr>
              <a:t>and </a:t>
            </a:r>
            <a:r>
              <a:rPr lang="en-GB" dirty="0">
                <a:latin typeface="Arial"/>
                <a:cs typeface="Arial"/>
              </a:rPr>
              <a:t>this left side being 'Not an example of critical thinking'. </a:t>
            </a:r>
            <a:r>
              <a:rPr lang="en-GB" kern="1200" dirty="0">
                <a:solidFill>
                  <a:schemeClr val="tx1"/>
                </a:solidFill>
                <a:effectLst/>
                <a:latin typeface="Arial"/>
                <a:cs typeface="Arial"/>
              </a:rPr>
              <a:t>I </a:t>
            </a:r>
            <a:r>
              <a:rPr lang="en-GB" dirty="0">
                <a:latin typeface="Arial"/>
                <a:cs typeface="Arial"/>
              </a:rPr>
              <a:t>am going to read through the list and for each example you will move to </a:t>
            </a:r>
            <a:r>
              <a:rPr lang="en-GB" kern="1200" dirty="0">
                <a:solidFill>
                  <a:schemeClr val="tx1"/>
                </a:solidFill>
                <a:effectLst/>
                <a:latin typeface="Arial"/>
                <a:cs typeface="Arial"/>
              </a:rPr>
              <a:t>the </a:t>
            </a:r>
            <a:r>
              <a:rPr lang="en-GB" dirty="0">
                <a:latin typeface="Arial"/>
                <a:cs typeface="Arial"/>
              </a:rPr>
              <a:t>side </a:t>
            </a:r>
            <a:r>
              <a:rPr lang="en-GB" kern="1200" dirty="0">
                <a:solidFill>
                  <a:schemeClr val="tx1"/>
                </a:solidFill>
                <a:effectLst/>
                <a:latin typeface="Arial"/>
                <a:cs typeface="Arial"/>
              </a:rPr>
              <a:t>of </a:t>
            </a:r>
            <a:r>
              <a:rPr lang="en-GB" dirty="0">
                <a:latin typeface="Arial"/>
                <a:cs typeface="Arial"/>
              </a:rPr>
              <a:t>the room that you represents your thinking. So, if you </a:t>
            </a:r>
            <a:r>
              <a:rPr lang="en-GB" kern="1200" dirty="0">
                <a:solidFill>
                  <a:schemeClr val="tx1"/>
                </a:solidFill>
                <a:effectLst/>
                <a:latin typeface="Arial"/>
                <a:cs typeface="Arial"/>
              </a:rPr>
              <a:t>think </a:t>
            </a:r>
            <a:r>
              <a:rPr lang="en-GB" dirty="0">
                <a:latin typeface="Arial"/>
                <a:cs typeface="Arial"/>
              </a:rPr>
              <a:t>that 'reflecting on feedback </a:t>
            </a:r>
            <a:r>
              <a:rPr lang="en-GB" kern="1200" dirty="0">
                <a:solidFill>
                  <a:schemeClr val="tx1"/>
                </a:solidFill>
                <a:effectLst/>
                <a:latin typeface="Arial"/>
                <a:cs typeface="Arial"/>
              </a:rPr>
              <a:t>for </a:t>
            </a:r>
            <a:r>
              <a:rPr lang="en-GB" dirty="0">
                <a:latin typeface="Arial"/>
                <a:cs typeface="Arial"/>
              </a:rPr>
              <a:t>a piece of work </a:t>
            </a:r>
            <a:r>
              <a:rPr lang="en-GB" kern="1200" dirty="0">
                <a:solidFill>
                  <a:schemeClr val="tx1"/>
                </a:solidFill>
                <a:effectLst/>
                <a:latin typeface="Arial"/>
                <a:cs typeface="Arial"/>
              </a:rPr>
              <a:t>and </a:t>
            </a:r>
            <a:r>
              <a:rPr lang="en-GB" dirty="0">
                <a:latin typeface="Arial"/>
                <a:cs typeface="Arial"/>
              </a:rPr>
              <a:t>using that feedback </a:t>
            </a:r>
            <a:r>
              <a:rPr lang="en-GB" kern="1200" dirty="0">
                <a:solidFill>
                  <a:schemeClr val="tx1"/>
                </a:solidFill>
                <a:effectLst/>
                <a:latin typeface="Arial"/>
                <a:cs typeface="Arial"/>
              </a:rPr>
              <a:t>to </a:t>
            </a:r>
            <a:r>
              <a:rPr lang="en-GB" dirty="0">
                <a:latin typeface="Arial"/>
                <a:cs typeface="Arial"/>
              </a:rPr>
              <a:t>review </a:t>
            </a:r>
            <a:r>
              <a:rPr lang="en-GB" kern="1200" dirty="0">
                <a:solidFill>
                  <a:schemeClr val="tx1"/>
                </a:solidFill>
                <a:effectLst/>
                <a:latin typeface="Arial"/>
                <a:cs typeface="Arial"/>
              </a:rPr>
              <a:t>and </a:t>
            </a:r>
            <a:r>
              <a:rPr lang="en-GB" dirty="0">
                <a:latin typeface="Arial"/>
                <a:cs typeface="Arial"/>
              </a:rPr>
              <a:t>refine </a:t>
            </a:r>
            <a:r>
              <a:rPr lang="en-GB" kern="1200" dirty="0">
                <a:solidFill>
                  <a:schemeClr val="tx1"/>
                </a:solidFill>
                <a:effectLst/>
                <a:latin typeface="Arial"/>
                <a:cs typeface="Arial"/>
              </a:rPr>
              <a:t>my</a:t>
            </a:r>
            <a:r>
              <a:rPr lang="en-GB" dirty="0">
                <a:latin typeface="Arial"/>
                <a:cs typeface="Arial"/>
              </a:rPr>
              <a:t> response for an upcoming assessment task' - then move to</a:t>
            </a:r>
            <a:r>
              <a:rPr lang="en-GB" kern="1200" dirty="0">
                <a:solidFill>
                  <a:schemeClr val="tx1"/>
                </a:solidFill>
                <a:effectLst/>
                <a:latin typeface="Arial"/>
                <a:cs typeface="Arial"/>
              </a:rPr>
              <a:t> the </a:t>
            </a:r>
            <a:r>
              <a:rPr lang="en-GB" dirty="0">
                <a:latin typeface="Arial"/>
                <a:cs typeface="Arial"/>
              </a:rPr>
              <a:t>right </a:t>
            </a:r>
            <a:r>
              <a:rPr lang="en-GB" kern="1200" dirty="0">
                <a:solidFill>
                  <a:schemeClr val="tx1"/>
                </a:solidFill>
                <a:effectLst/>
                <a:latin typeface="Arial"/>
                <a:cs typeface="Arial"/>
              </a:rPr>
              <a:t>and </a:t>
            </a:r>
            <a:r>
              <a:rPr lang="en-GB" dirty="0">
                <a:latin typeface="Arial"/>
                <a:cs typeface="Arial"/>
              </a:rPr>
              <a:t>if you don't think it is critical thinking, move to the left. If you </a:t>
            </a:r>
            <a:r>
              <a:rPr lang="en-GB" kern="1200" dirty="0">
                <a:solidFill>
                  <a:schemeClr val="tx1"/>
                </a:solidFill>
                <a:effectLst/>
                <a:latin typeface="Arial"/>
                <a:cs typeface="Arial"/>
              </a:rPr>
              <a:t>are </a:t>
            </a:r>
            <a:r>
              <a:rPr lang="en-GB" dirty="0">
                <a:latin typeface="Arial"/>
                <a:cs typeface="Arial"/>
              </a:rPr>
              <a:t>unsure or if you think the answer is somewhere in the middle – then stand in the middle of </a:t>
            </a:r>
            <a:r>
              <a:rPr lang="en-GB" kern="1200" dirty="0">
                <a:solidFill>
                  <a:schemeClr val="tx1"/>
                </a:solidFill>
                <a:effectLst/>
                <a:latin typeface="Arial"/>
                <a:cs typeface="Arial"/>
              </a:rPr>
              <a:t>the </a:t>
            </a:r>
            <a:r>
              <a:rPr lang="en-GB" dirty="0">
                <a:latin typeface="Arial"/>
                <a:cs typeface="Arial"/>
              </a:rPr>
              <a:t>room</a:t>
            </a:r>
            <a:r>
              <a:rPr lang="en-GB" kern="1200" dirty="0">
                <a:solidFill>
                  <a:schemeClr val="tx1"/>
                </a:solidFill>
                <a:effectLst/>
                <a:latin typeface="Arial"/>
                <a:cs typeface="Arial"/>
              </a:rPr>
              <a:t>.</a:t>
            </a:r>
            <a:r>
              <a:rPr lang="en-GB" dirty="0">
                <a:latin typeface="Arial"/>
                <a:cs typeface="Arial"/>
              </a:rPr>
              <a:t>  </a:t>
            </a:r>
            <a:endParaRPr lang="en-GB" kern="1200" dirty="0">
              <a:solidFill>
                <a:srgbClr val="444444"/>
              </a:solidFill>
              <a:effectLst/>
              <a:ea typeface="+mn-ea"/>
            </a:endParaRPr>
          </a:p>
          <a:p>
            <a:r>
              <a:rPr lang="en-GB" b="1" dirty="0"/>
              <a:t>Note</a:t>
            </a:r>
            <a:r>
              <a:rPr lang="en-GB" b="1" kern="1200" dirty="0">
                <a:solidFill>
                  <a:schemeClr val="tx1"/>
                </a:solidFill>
                <a:effectLst/>
              </a:rPr>
              <a:t>:</a:t>
            </a:r>
            <a:endParaRPr lang="en-GB" b="1" dirty="0">
              <a:solidFill>
                <a:srgbClr val="444444"/>
              </a:solidFill>
            </a:endParaRPr>
          </a:p>
          <a:p>
            <a:r>
              <a:rPr lang="en-GB" dirty="0">
                <a:latin typeface="Arial"/>
                <a:cs typeface="Arial"/>
              </a:rPr>
              <a:t>Once the students have moved, the teacher should select multiple students</a:t>
            </a:r>
            <a:r>
              <a:rPr lang="en-GB" kern="1200" dirty="0">
                <a:solidFill>
                  <a:schemeClr val="tx1"/>
                </a:solidFill>
                <a:effectLst/>
                <a:latin typeface="Arial"/>
                <a:cs typeface="Arial"/>
              </a:rPr>
              <a:t> and </a:t>
            </a:r>
            <a:r>
              <a:rPr lang="en-GB" dirty="0">
                <a:latin typeface="Arial"/>
                <a:cs typeface="Arial"/>
              </a:rPr>
              <a:t>have them justify why they have chosen that spot. Encourage them </a:t>
            </a:r>
            <a:r>
              <a:rPr lang="en-GB" kern="1200" dirty="0">
                <a:solidFill>
                  <a:schemeClr val="tx1"/>
                </a:solidFill>
                <a:effectLst/>
                <a:latin typeface="Arial"/>
                <a:cs typeface="Arial"/>
              </a:rPr>
              <a:t>to </a:t>
            </a:r>
            <a:r>
              <a:rPr lang="en-GB" dirty="0">
                <a:latin typeface="Arial"/>
                <a:cs typeface="Arial"/>
              </a:rPr>
              <a:t>be as honest as possible </a:t>
            </a:r>
            <a:r>
              <a:rPr lang="en-GB" kern="1200" dirty="0">
                <a:solidFill>
                  <a:schemeClr val="tx1"/>
                </a:solidFill>
                <a:effectLst/>
                <a:latin typeface="Arial"/>
                <a:cs typeface="Arial"/>
              </a:rPr>
              <a:t>as </a:t>
            </a:r>
            <a:r>
              <a:rPr lang="en-GB" dirty="0">
                <a:latin typeface="Arial"/>
                <a:cs typeface="Arial"/>
              </a:rPr>
              <a:t>this will start them thinking about their own ways of forming ideas and opinions so if they say that </a:t>
            </a:r>
            <a:r>
              <a:rPr lang="en-GB" kern="1200" dirty="0">
                <a:solidFill>
                  <a:schemeClr val="tx1"/>
                </a:solidFill>
                <a:effectLst/>
                <a:latin typeface="Arial"/>
                <a:cs typeface="Arial"/>
              </a:rPr>
              <a:t>they are </a:t>
            </a:r>
            <a:r>
              <a:rPr lang="en-GB" dirty="0">
                <a:latin typeface="Arial"/>
                <a:cs typeface="Arial"/>
              </a:rPr>
              <a:t>following their friends, this is a great opportunity to reinforce the importance of critical thinking</a:t>
            </a:r>
            <a:r>
              <a:rPr lang="en-GB" kern="1200" dirty="0">
                <a:solidFill>
                  <a:schemeClr val="tx1"/>
                </a:solidFill>
                <a:effectLst/>
                <a:latin typeface="Arial"/>
                <a:cs typeface="Arial"/>
              </a:rPr>
              <a:t>. </a:t>
            </a:r>
            <a:r>
              <a:rPr lang="en-GB" dirty="0">
                <a:latin typeface="Arial"/>
                <a:cs typeface="Arial"/>
              </a:rPr>
              <a:t>While some of the examples are more clearly evidence of critical thinking than others</a:t>
            </a:r>
            <a:r>
              <a:rPr lang="en-GB" i="0" kern="1200" dirty="0">
                <a:solidFill>
                  <a:schemeClr val="tx1"/>
                </a:solidFill>
                <a:effectLst/>
                <a:latin typeface="Arial"/>
                <a:cs typeface="Arial"/>
              </a:rPr>
              <a:t>, </a:t>
            </a:r>
            <a:r>
              <a:rPr lang="en-GB" dirty="0">
                <a:latin typeface="Arial"/>
                <a:cs typeface="Arial"/>
              </a:rPr>
              <a:t>take as many opportunities as possible to </a:t>
            </a:r>
            <a:r>
              <a:rPr lang="en-GB" i="0" kern="1200" dirty="0">
                <a:solidFill>
                  <a:schemeClr val="tx1"/>
                </a:solidFill>
                <a:effectLst/>
                <a:latin typeface="Arial"/>
                <a:cs typeface="Arial"/>
              </a:rPr>
              <a:t>have </a:t>
            </a:r>
            <a:r>
              <a:rPr lang="en-GB" dirty="0">
                <a:latin typeface="Arial"/>
                <a:cs typeface="Arial"/>
              </a:rPr>
              <a:t>students present their thought </a:t>
            </a:r>
            <a:r>
              <a:rPr lang="en-GB" i="0" kern="1200" dirty="0">
                <a:solidFill>
                  <a:schemeClr val="tx1"/>
                </a:solidFill>
                <a:effectLst/>
                <a:latin typeface="Arial"/>
                <a:cs typeface="Arial"/>
              </a:rPr>
              <a:t>and </a:t>
            </a:r>
            <a:r>
              <a:rPr lang="en-GB" dirty="0">
                <a:latin typeface="Arial"/>
                <a:cs typeface="Arial"/>
              </a:rPr>
              <a:t>challenge </a:t>
            </a:r>
            <a:r>
              <a:rPr lang="en-GB" kern="1200" dirty="0">
                <a:solidFill>
                  <a:schemeClr val="tx1"/>
                </a:solidFill>
                <a:effectLst/>
                <a:latin typeface="Arial"/>
                <a:cs typeface="Arial"/>
              </a:rPr>
              <a:t>(</a:t>
            </a:r>
            <a:r>
              <a:rPr lang="en-GB" dirty="0">
                <a:latin typeface="Arial"/>
                <a:cs typeface="Arial"/>
              </a:rPr>
              <a:t>respectfully</a:t>
            </a:r>
            <a:r>
              <a:rPr lang="en-GB" kern="1200" dirty="0">
                <a:solidFill>
                  <a:schemeClr val="tx1"/>
                </a:solidFill>
                <a:effectLst/>
                <a:latin typeface="Arial"/>
                <a:cs typeface="Arial"/>
              </a:rPr>
              <a:t>) </a:t>
            </a:r>
            <a:r>
              <a:rPr lang="en-GB" dirty="0">
                <a:latin typeface="Arial"/>
                <a:cs typeface="Arial"/>
              </a:rPr>
              <a:t>the ideas of others</a:t>
            </a:r>
            <a:r>
              <a:rPr lang="en-GB" kern="1200" dirty="0">
                <a:solidFill>
                  <a:schemeClr val="tx1"/>
                </a:solidFill>
                <a:effectLst/>
                <a:latin typeface="Arial"/>
                <a:cs typeface="Arial"/>
              </a:rPr>
              <a:t>. </a:t>
            </a:r>
            <a:r>
              <a:rPr lang="en-GB" dirty="0">
                <a:latin typeface="Arial"/>
                <a:cs typeface="Arial"/>
              </a:rPr>
              <a:t>Repeat this activity until all </a:t>
            </a:r>
            <a:r>
              <a:rPr lang="en-GB" kern="1200" dirty="0">
                <a:solidFill>
                  <a:schemeClr val="tx1"/>
                </a:solidFill>
                <a:effectLst/>
                <a:latin typeface="Arial"/>
                <a:cs typeface="Arial"/>
              </a:rPr>
              <a:t>the </a:t>
            </a:r>
            <a:r>
              <a:rPr lang="en-GB" dirty="0">
                <a:latin typeface="Arial"/>
                <a:cs typeface="Arial"/>
              </a:rPr>
              <a:t>examples are explored</a:t>
            </a:r>
            <a:r>
              <a:rPr lang="en-GB" kern="1200" dirty="0">
                <a:solidFill>
                  <a:schemeClr val="tx1"/>
                </a:solidFill>
                <a:effectLst/>
                <a:latin typeface="Arial"/>
                <a:cs typeface="Arial"/>
              </a:rPr>
              <a:t>. </a:t>
            </a:r>
            <a:endParaRPr lang="en-GB" kern="1200" dirty="0">
              <a:solidFill>
                <a:srgbClr val="444444"/>
              </a:solidFill>
              <a:effectLst/>
              <a:latin typeface="Arial"/>
              <a:cs typeface="Arial"/>
            </a:endParaRPr>
          </a:p>
          <a:p>
            <a:pPr lvl="0"/>
            <a:endParaRPr lang="en-US" sz="1600" b="1" i="0" kern="1200" dirty="0">
              <a:solidFill>
                <a:schemeClr val="tx1"/>
              </a:solidFill>
              <a:effectLst/>
              <a:latin typeface="Arial" panose="020B0604020202020204" pitchFamily="34" charset="0"/>
              <a:cs typeface="Arial" panose="020B0604020202020204" pitchFamily="34" charset="0"/>
            </a:endParaRPr>
          </a:p>
          <a:p>
            <a:endParaRPr lang="en-US" dirty="0">
              <a:latin typeface="Arial"/>
              <a:cs typeface="Arial"/>
            </a:endParaRPr>
          </a:p>
          <a:p>
            <a:endParaRPr lang="en-US" dirty="0">
              <a:latin typeface="Arial"/>
              <a:cs typeface="Arial"/>
            </a:endParaRPr>
          </a:p>
          <a:p>
            <a:endParaRPr lang="en-US" dirty="0">
              <a:latin typeface="Calibri"/>
              <a:ea typeface="Calibri"/>
              <a:cs typeface="Calibri"/>
            </a:endParaRPr>
          </a:p>
        </p:txBody>
      </p:sp>
      <p:sp>
        <p:nvSpPr>
          <p:cNvPr id="4" name="Slide Number Placeholder 3">
            <a:extLst>
              <a:ext uri="{FF2B5EF4-FFF2-40B4-BE49-F238E27FC236}">
                <a16:creationId xmlns:a16="http://schemas.microsoft.com/office/drawing/2014/main" id="{2B2FAFFF-147B-EB16-8C39-F28DB8876B0F}"/>
              </a:ext>
            </a:extLst>
          </p:cNvPr>
          <p:cNvSpPr>
            <a:spLocks noGrp="1"/>
          </p:cNvSpPr>
          <p:nvPr>
            <p:ph type="sldNum" sz="quarter" idx="5"/>
          </p:nvPr>
        </p:nvSpPr>
        <p:spPr/>
        <p:txBody>
          <a:bodyPr/>
          <a:lstStyle/>
          <a:p>
            <a:fld id="{B07158C4-A119-4B78-9DE8-A50001BC31DC}" type="slidenum">
              <a:rPr lang="en-AU" smtClean="0"/>
              <a:pPr/>
              <a:t>28</a:t>
            </a:fld>
            <a:endParaRPr lang="en-AU"/>
          </a:p>
        </p:txBody>
      </p:sp>
    </p:spTree>
    <p:extLst>
      <p:ext uri="{BB962C8B-B14F-4D97-AF65-F5344CB8AC3E}">
        <p14:creationId xmlns:p14="http://schemas.microsoft.com/office/powerpoint/2010/main" val="375025804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 </a:t>
            </a:r>
            <a:endParaRPr lang="en-US" dirty="0">
              <a:solidFill>
                <a:srgbClr val="444444"/>
              </a:solidFill>
            </a:endParaRPr>
          </a:p>
          <a:p>
            <a:r>
              <a:rPr lang="en-US" dirty="0">
                <a:latin typeface="Arial"/>
                <a:cs typeface="Arial"/>
              </a:rPr>
              <a:t>To check students understanding of the definition of critical thinking.</a:t>
            </a:r>
            <a:endParaRPr lang="en-US" dirty="0">
              <a:solidFill>
                <a:srgbClr val="444444"/>
              </a:solidFill>
              <a:latin typeface="Arial"/>
              <a:cs typeface="Arial"/>
            </a:endParaRPr>
          </a:p>
          <a:p>
            <a:r>
              <a:rPr lang="en-US" b="1" dirty="0">
                <a:latin typeface="Arial"/>
                <a:cs typeface="Arial"/>
              </a:rPr>
              <a:t>Speaker:</a:t>
            </a:r>
            <a:endParaRPr lang="en-US" dirty="0">
              <a:solidFill>
                <a:srgbClr val="444444"/>
              </a:solidFill>
              <a:latin typeface="Arial"/>
              <a:cs typeface="Arial"/>
            </a:endParaRPr>
          </a:p>
          <a:p>
            <a:r>
              <a:rPr lang="en-US" dirty="0">
                <a:latin typeface="Arial"/>
                <a:cs typeface="Arial"/>
              </a:rPr>
              <a:t>Before we move on, we are going to check that everyone can confidently define critical thinking. Complete the model provided to show your understanding. You are to work independently for this activity.  </a:t>
            </a:r>
            <a:endParaRPr lang="en-US" dirty="0">
              <a:solidFill>
                <a:srgbClr val="444444"/>
              </a:solidFill>
              <a:latin typeface="Arial"/>
              <a:cs typeface="Arial"/>
            </a:endParaRPr>
          </a:p>
          <a:p>
            <a:r>
              <a:rPr lang="en-AU" b="1" dirty="0">
                <a:latin typeface="Arial"/>
                <a:cs typeface="Arial"/>
              </a:rPr>
              <a:t>Note:</a:t>
            </a:r>
            <a:endParaRPr lang="en-US" dirty="0">
              <a:solidFill>
                <a:srgbClr val="444444"/>
              </a:solidFill>
              <a:latin typeface="Arial"/>
              <a:cs typeface="Arial"/>
            </a:endParaRPr>
          </a:p>
          <a:p>
            <a:r>
              <a:rPr lang="en-GB" dirty="0">
                <a:latin typeface="Arial"/>
                <a:cs typeface="Arial"/>
              </a:rPr>
              <a:t>Ask students to complete this task in their book. To check understanding, do a rapid-fire cold call of as many students as possible to check their responses to the first two dot points and then explain that we will come back to check their definition at the end of the lesson. </a:t>
            </a:r>
            <a:endParaRPr lang="en-AU" dirty="0">
              <a:latin typeface="Arial"/>
              <a:cs typeface="Arial"/>
            </a:endParaRPr>
          </a:p>
        </p:txBody>
      </p:sp>
      <p:sp>
        <p:nvSpPr>
          <p:cNvPr id="4" name="Slide Number Placeholder 3"/>
          <p:cNvSpPr>
            <a:spLocks noGrp="1"/>
          </p:cNvSpPr>
          <p:nvPr>
            <p:ph type="sldNum" sz="quarter" idx="5"/>
          </p:nvPr>
        </p:nvSpPr>
        <p:spPr/>
        <p:txBody>
          <a:bodyPr/>
          <a:lstStyle/>
          <a:p>
            <a:fld id="{B07158C4-A119-4B78-9DE8-A50001BC31DC}" type="slidenum">
              <a:rPr lang="en-AU" smtClean="0"/>
              <a:pPr/>
              <a:t>29</a:t>
            </a:fld>
            <a:endParaRPr lang="en-AU"/>
          </a:p>
        </p:txBody>
      </p:sp>
    </p:spTree>
    <p:extLst>
      <p:ext uri="{BB962C8B-B14F-4D97-AF65-F5344CB8AC3E}">
        <p14:creationId xmlns:p14="http://schemas.microsoft.com/office/powerpoint/2010/main" val="16887710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3</a:t>
            </a:fld>
            <a:endParaRPr lang="en-AU"/>
          </a:p>
        </p:txBody>
      </p:sp>
    </p:spTree>
    <p:extLst>
      <p:ext uri="{BB962C8B-B14F-4D97-AF65-F5344CB8AC3E}">
        <p14:creationId xmlns:p14="http://schemas.microsoft.com/office/powerpoint/2010/main" val="34802854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064BD2-777F-820C-82B8-ACFA24A36D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36D3FC-0B92-C18A-B925-F083E667FC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0C0ED3-0468-B99D-BBE6-67F9CF6D166E}"/>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56FBEB36-0903-D0BF-3828-521A305D8405}"/>
              </a:ext>
            </a:extLst>
          </p:cNvPr>
          <p:cNvSpPr>
            <a:spLocks noGrp="1"/>
          </p:cNvSpPr>
          <p:nvPr>
            <p:ph type="sldNum" sz="quarter" idx="5"/>
          </p:nvPr>
        </p:nvSpPr>
        <p:spPr/>
        <p:txBody>
          <a:bodyPr/>
          <a:lstStyle/>
          <a:p>
            <a:fld id="{B07158C4-A119-4B78-9DE8-A50001BC31DC}" type="slidenum">
              <a:rPr lang="en-AU" smtClean="0"/>
              <a:pPr/>
              <a:t>30</a:t>
            </a:fld>
            <a:endParaRPr lang="en-AU"/>
          </a:p>
        </p:txBody>
      </p:sp>
    </p:spTree>
    <p:extLst>
      <p:ext uri="{BB962C8B-B14F-4D97-AF65-F5344CB8AC3E}">
        <p14:creationId xmlns:p14="http://schemas.microsoft.com/office/powerpoint/2010/main" val="88333197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Purpose: </a:t>
            </a:r>
            <a:endParaRPr lang="en-GB" dirty="0">
              <a:solidFill>
                <a:srgbClr val="444444"/>
              </a:solidFill>
            </a:endParaRPr>
          </a:p>
          <a:p>
            <a:r>
              <a:rPr lang="en-GB" dirty="0">
                <a:latin typeface="Arial"/>
                <a:cs typeface="Arial"/>
              </a:rPr>
              <a:t>Check for understanding of the definition of critical thinking</a:t>
            </a:r>
            <a:endParaRPr lang="en-GB" dirty="0">
              <a:solidFill>
                <a:srgbClr val="444444"/>
              </a:solidFill>
              <a:latin typeface="Arial"/>
              <a:cs typeface="Arial"/>
            </a:endParaRPr>
          </a:p>
          <a:p>
            <a:r>
              <a:rPr lang="en-GB" b="1" dirty="0">
                <a:latin typeface="Arial"/>
                <a:cs typeface="Arial"/>
              </a:rPr>
              <a:t>Speaker:</a:t>
            </a:r>
            <a:endParaRPr lang="en-GB" dirty="0">
              <a:solidFill>
                <a:srgbClr val="444444"/>
              </a:solidFill>
              <a:latin typeface="Arial"/>
              <a:cs typeface="Arial"/>
            </a:endParaRPr>
          </a:p>
          <a:p>
            <a:r>
              <a:rPr lang="en-AU" dirty="0">
                <a:latin typeface="Arial"/>
                <a:cs typeface="Arial"/>
              </a:rPr>
              <a:t>In our last lesson, you have all engaged in critical thinking and you have learnt the definition of our key terms. So to begin today, I want you to use the sticky note I have given you to write which image of the head you believe represents critical thinking and why. Either A or B. Underneath your answer, write your reason for thinking this way. </a:t>
            </a:r>
            <a:endParaRPr lang="en-GB" dirty="0">
              <a:solidFill>
                <a:srgbClr val="444444"/>
              </a:solidFill>
              <a:latin typeface="Arial"/>
              <a:cs typeface="Arial"/>
            </a:endParaRPr>
          </a:p>
          <a:p>
            <a:r>
              <a:rPr lang="en-GB" dirty="0">
                <a:latin typeface="Arial"/>
                <a:cs typeface="Arial"/>
              </a:rPr>
              <a:t>I am now going to put you into small groups and you will complete a thought snap. One student will place their sticky note down and state their answer and give their reason. Anyone with the same answer will then add their sticky note. Once everyone with the same answer has "snapped", someone else will place their sticky note down starting a new pile, stating their answer and their reasoning. Repeating the same process till all sticky notes have been added to the pile. You will need to share your groups answers back with the class so please elect a spokesperson now who will sum up the different ideas presented.   </a:t>
            </a:r>
            <a:endParaRPr lang="en-GB" dirty="0">
              <a:solidFill>
                <a:srgbClr val="444444"/>
              </a:solidFill>
              <a:latin typeface="Arial"/>
              <a:cs typeface="Arial"/>
            </a:endParaRPr>
          </a:p>
          <a:p>
            <a:r>
              <a:rPr lang="en-GB" b="1" dirty="0">
                <a:latin typeface="Arial"/>
                <a:cs typeface="Arial"/>
              </a:rPr>
              <a:t>Note:</a:t>
            </a:r>
            <a:endParaRPr lang="en-GB" dirty="0">
              <a:solidFill>
                <a:srgbClr val="444444"/>
              </a:solidFill>
              <a:latin typeface="Arial"/>
              <a:cs typeface="Arial"/>
            </a:endParaRPr>
          </a:p>
          <a:p>
            <a:r>
              <a:rPr lang="en-GB" dirty="0">
                <a:latin typeface="Arial"/>
                <a:cs typeface="Arial"/>
              </a:rPr>
              <a:t>Teacher should circulate listening to responses and ensuring that students are listening to each other's ideas. Once all groups have completed the thought-snap, have each group present all ideas presented in their group.</a:t>
            </a:r>
            <a:endParaRPr lang="en-GB" dirty="0">
              <a:solidFill>
                <a:srgbClr val="000000"/>
              </a:solidFill>
              <a:latin typeface="Arial"/>
              <a:cs typeface="Arial"/>
            </a:endParaRPr>
          </a:p>
          <a:p>
            <a:endParaRPr lang="en-US" dirty="0">
              <a:solidFill>
                <a:srgbClr val="444444"/>
              </a:solidFill>
            </a:endParaRPr>
          </a:p>
          <a:p>
            <a:endParaRPr lang="en-US" dirty="0">
              <a:solidFill>
                <a:srgbClr val="444444"/>
              </a:solidFill>
              <a:latin typeface="Arial"/>
              <a:cs typeface="Arial"/>
            </a:endParaRPr>
          </a:p>
          <a:p>
            <a:endParaRPr lang="en-US" dirty="0">
              <a:solidFill>
                <a:srgbClr val="000000"/>
              </a:solidFill>
              <a:latin typeface="Arial"/>
              <a:cs typeface="Arial"/>
            </a:endParaRPr>
          </a:p>
          <a:p>
            <a:endParaRPr lang="en-US" dirty="0">
              <a:solidFill>
                <a:srgbClr val="444444"/>
              </a:solidFill>
            </a:endParaRPr>
          </a:p>
          <a:p>
            <a:endParaRPr lang="en-US" dirty="0">
              <a:solidFill>
                <a:srgbClr val="444444"/>
              </a:solidFill>
            </a:endParaRPr>
          </a:p>
          <a:p>
            <a:endParaRPr lang="en-US" dirty="0">
              <a:solidFill>
                <a:srgbClr val="444444"/>
              </a:solidFill>
            </a:endParaRPr>
          </a:p>
          <a:p>
            <a:r>
              <a:rPr lang="en-US" dirty="0">
                <a:latin typeface="Arial"/>
                <a:cs typeface="Arial"/>
              </a:rPr>
              <a:t> </a:t>
            </a:r>
            <a:endParaRPr lang="en-US" dirty="0"/>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B07158C4-A119-4B78-9DE8-A50001BC31DC}" type="slidenum">
              <a:rPr lang="en-AU" smtClean="0"/>
              <a:pPr/>
              <a:t>31</a:t>
            </a:fld>
            <a:endParaRPr lang="en-AU"/>
          </a:p>
        </p:txBody>
      </p:sp>
    </p:spTree>
    <p:extLst>
      <p:ext uri="{BB962C8B-B14F-4D97-AF65-F5344CB8AC3E}">
        <p14:creationId xmlns:p14="http://schemas.microsoft.com/office/powerpoint/2010/main" val="38248718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27FAA4-F3BE-3959-31C7-61EBFE13C7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9269DA-2AFB-F4AB-5F14-BD82FF98B8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3C6004-1767-87DE-EF0F-872CB2ADEAD8}"/>
              </a:ext>
            </a:extLst>
          </p:cNvPr>
          <p:cNvSpPr>
            <a:spLocks noGrp="1"/>
          </p:cNvSpPr>
          <p:nvPr>
            <p:ph type="body" idx="1"/>
          </p:nvPr>
        </p:nvSpPr>
        <p:spPr/>
        <p:txBody>
          <a:bodyPr/>
          <a:lstStyle/>
          <a:p>
            <a:r>
              <a:rPr lang="en-AU" b="1" dirty="0">
                <a:latin typeface="Arial" panose="020B0604020202020204" pitchFamily="34" charset="0"/>
                <a:cs typeface="Arial" panose="020B0604020202020204" pitchFamily="34" charset="0"/>
              </a:rPr>
              <a:t>Notes for teachers:</a:t>
            </a:r>
            <a:endParaRPr lang="en-AU" dirty="0">
              <a:latin typeface="Arial" panose="020B0604020202020204" pitchFamily="34" charset="0"/>
              <a:cs typeface="Arial" panose="020B0604020202020204" pitchFamily="34" charset="0"/>
            </a:endParaRPr>
          </a:p>
          <a:p>
            <a:pPr marL="171450" indent="-171450">
              <a:buFont typeface="Arial"/>
              <a:buChar char="•"/>
            </a:pPr>
            <a:r>
              <a:rPr lang="en-AU" dirty="0">
                <a:latin typeface="Arial"/>
                <a:cs typeface="Arial"/>
              </a:rPr>
              <a:t>Adapt the learning intention as required and add matching success criteria.</a:t>
            </a:r>
          </a:p>
          <a:p>
            <a:pPr marL="171450" indent="-171450">
              <a:buFont typeface="Arial"/>
              <a:buChar char="•"/>
            </a:pPr>
            <a:r>
              <a:rPr lang="en-AU" sz="1600" kern="100" dirty="0">
                <a:effectLst/>
                <a:latin typeface="Aptos" panose="020B0004020202020204" pitchFamily="34" charset="0"/>
                <a:ea typeface="Aptos" panose="020B0004020202020204" pitchFamily="34" charset="0"/>
                <a:cs typeface="Times New Roman" panose="02020603050405020304" pitchFamily="18" charset="0"/>
              </a:rPr>
              <a:t>For more information see </a:t>
            </a:r>
            <a:r>
              <a:rPr lang="en-AU" sz="1600" kern="100" dirty="0">
                <a:effectLst/>
                <a:latin typeface="Tahoma" panose="020B0604030504040204" pitchFamily="34" charset="0"/>
                <a:ea typeface="Aptos" panose="020B0004020202020204" pitchFamily="34" charset="0"/>
                <a:cs typeface="Times New Roman" panose="02020603050405020304" pitchFamily="18" charset="0"/>
              </a:rPr>
              <a:t>⁠</a:t>
            </a:r>
            <a:r>
              <a:rPr lang="en-AU" sz="1600" kern="100" dirty="0">
                <a:effectLst/>
                <a:latin typeface="Aptos" panose="020B0004020202020204" pitchFamily="34" charset="0"/>
                <a:ea typeface="Aptos" panose="020B0004020202020204" pitchFamily="34" charset="0"/>
                <a:cs typeface="Times New Roman" panose="02020603050405020304" pitchFamily="18" charset="0"/>
              </a:rPr>
              <a:t>NSW Department of Education Explicit teaching strategies.</a:t>
            </a:r>
          </a:p>
          <a:p>
            <a:pPr marL="171450" indent="-171450">
              <a:buFont typeface="Arial"/>
              <a:buChar char="•"/>
            </a:pPr>
            <a:r>
              <a:rPr lang="en-AU" sz="1600" u="none" kern="100" dirty="0">
                <a:solidFill>
                  <a:srgbClr val="467886"/>
                </a:solidFill>
                <a:effectLst/>
                <a:latin typeface="Aptos" panose="020B0004020202020204" pitchFamily="34" charset="0"/>
                <a:cs typeface="Times New Roman" panose="02020603050405020304" pitchFamily="18" charset="0"/>
              </a:rPr>
              <a:t>Learning intentions and success criteria (</a:t>
            </a:r>
            <a:r>
              <a:rPr lang="en-AU" dirty="0">
                <a:latin typeface="Arial" panose="020B0604020202020204" pitchFamily="34" charset="0"/>
                <a:cs typeface="Arial" panose="020B0604020202020204" pitchFamily="34" charset="0"/>
              </a:rPr>
              <a:t>LISC) are not necessarily presented at the beginning of the lesson. Teacher needs to consider most effectual time to introduce.</a:t>
            </a:r>
          </a:p>
          <a:p>
            <a:pPr marL="171450" indent="-171450">
              <a:buFont typeface="Arial"/>
              <a:buChar char="•"/>
            </a:pPr>
            <a:r>
              <a:rPr lang="en-AU" dirty="0">
                <a:latin typeface="Arial" panose="020B0604020202020204" pitchFamily="34" charset="0"/>
                <a:cs typeface="Arial" panose="020B0604020202020204" pitchFamily="34" charset="0"/>
              </a:rPr>
              <a:t>LISC should be revisited during the lesson to support students' evaluation of their learning.</a:t>
            </a:r>
          </a:p>
          <a:p>
            <a:endParaRPr lang="en-AU" b="1" dirty="0">
              <a:cs typeface="Calibri"/>
            </a:endParaRPr>
          </a:p>
          <a:p>
            <a:endParaRPr lang="en-AU" b="1" dirty="0">
              <a:cs typeface="Calibri"/>
            </a:endParaRPr>
          </a:p>
        </p:txBody>
      </p:sp>
      <p:sp>
        <p:nvSpPr>
          <p:cNvPr id="4" name="Slide Number Placeholder 3">
            <a:extLst>
              <a:ext uri="{FF2B5EF4-FFF2-40B4-BE49-F238E27FC236}">
                <a16:creationId xmlns:a16="http://schemas.microsoft.com/office/drawing/2014/main" id="{52C30BD0-91BE-8F15-94A1-AAF00EBF368C}"/>
              </a:ext>
            </a:extLst>
          </p:cNvPr>
          <p:cNvSpPr>
            <a:spLocks noGrp="1"/>
          </p:cNvSpPr>
          <p:nvPr>
            <p:ph type="sldNum" sz="quarter" idx="5"/>
          </p:nvPr>
        </p:nvSpPr>
        <p:spPr/>
        <p:txBody>
          <a:bodyPr/>
          <a:lstStyle/>
          <a:p>
            <a:fld id="{D09C5488-DD16-4714-9519-7BE21BA11D4E}" type="slidenum">
              <a:rPr lang="en-AU" smtClean="0"/>
              <a:t>32</a:t>
            </a:fld>
            <a:endParaRPr lang="en-AU"/>
          </a:p>
        </p:txBody>
      </p:sp>
    </p:spTree>
    <p:extLst>
      <p:ext uri="{BB962C8B-B14F-4D97-AF65-F5344CB8AC3E}">
        <p14:creationId xmlns:p14="http://schemas.microsoft.com/office/powerpoint/2010/main" val="11631994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US" b="1" dirty="0">
                <a:latin typeface="Arial"/>
                <a:cs typeface="Arial"/>
              </a:rPr>
              <a:t>Purpose: </a:t>
            </a:r>
            <a:endParaRPr lang="en-US" dirty="0">
              <a:latin typeface="Arial"/>
              <a:cs typeface="Arial"/>
            </a:endParaRPr>
          </a:p>
          <a:p>
            <a:pPr>
              <a:lnSpc>
                <a:spcPct val="150000"/>
              </a:lnSpc>
            </a:pPr>
            <a:r>
              <a:rPr lang="en-US" dirty="0">
                <a:latin typeface="Arial"/>
                <a:cs typeface="Arial"/>
              </a:rPr>
              <a:t>To identify the six stages in Critical Thinking.</a:t>
            </a:r>
          </a:p>
          <a:p>
            <a:pPr>
              <a:lnSpc>
                <a:spcPct val="150000"/>
              </a:lnSpc>
            </a:pPr>
            <a:r>
              <a:rPr lang="en-US" b="1" dirty="0">
                <a:latin typeface="Arial"/>
                <a:cs typeface="Arial"/>
              </a:rPr>
              <a:t>Speaker: </a:t>
            </a:r>
          </a:p>
          <a:p>
            <a:pPr>
              <a:lnSpc>
                <a:spcPct val="150000"/>
              </a:lnSpc>
            </a:pPr>
            <a:r>
              <a:rPr lang="en-US" dirty="0">
                <a:latin typeface="Arial"/>
                <a:cs typeface="Arial"/>
              </a:rPr>
              <a:t>So we have figured out what critical thinking is – but how do you 'do' critical thinking. We are going to look at the six steps that make up the process of thinking critically.</a:t>
            </a:r>
          </a:p>
          <a:p>
            <a:pPr>
              <a:lnSpc>
                <a:spcPct val="150000"/>
              </a:lnSpc>
            </a:pPr>
            <a:r>
              <a:rPr lang="en-US" dirty="0">
                <a:latin typeface="Arial"/>
                <a:cs typeface="Arial"/>
              </a:rPr>
              <a:t>(Click) </a:t>
            </a:r>
          </a:p>
          <a:p>
            <a:pPr>
              <a:lnSpc>
                <a:spcPct val="150000"/>
              </a:lnSpc>
            </a:pPr>
            <a:r>
              <a:rPr lang="en-US" b="1" dirty="0">
                <a:latin typeface="Arial"/>
                <a:cs typeface="Arial"/>
              </a:rPr>
              <a:t>1. </a:t>
            </a:r>
            <a:r>
              <a:rPr lang="en-US" dirty="0">
                <a:latin typeface="Arial"/>
                <a:cs typeface="Arial"/>
              </a:rPr>
              <a:t>Critical thinking begins with an opinion. </a:t>
            </a:r>
            <a:endParaRPr lang="en-US" dirty="0"/>
          </a:p>
          <a:p>
            <a:pPr>
              <a:lnSpc>
                <a:spcPct val="150000"/>
              </a:lnSpc>
            </a:pPr>
            <a:r>
              <a:rPr lang="en-US" dirty="0">
                <a:latin typeface="Arial"/>
                <a:cs typeface="Arial"/>
              </a:rPr>
              <a:t>We start by thinking a certain way about something</a:t>
            </a:r>
          </a:p>
          <a:p>
            <a:pPr>
              <a:lnSpc>
                <a:spcPct val="150000"/>
              </a:lnSpc>
            </a:pPr>
            <a:r>
              <a:rPr lang="en-US" dirty="0">
                <a:latin typeface="Arial"/>
                <a:cs typeface="Arial"/>
              </a:rPr>
              <a:t>(Click) </a:t>
            </a:r>
          </a:p>
          <a:p>
            <a:pPr>
              <a:lnSpc>
                <a:spcPct val="150000"/>
              </a:lnSpc>
            </a:pPr>
            <a:r>
              <a:rPr lang="en-US" b="1" dirty="0">
                <a:latin typeface="Arial"/>
                <a:cs typeface="Arial"/>
              </a:rPr>
              <a:t>2. </a:t>
            </a:r>
            <a:r>
              <a:rPr lang="en-US" dirty="0">
                <a:latin typeface="Arial"/>
                <a:cs typeface="Arial"/>
              </a:rPr>
              <a:t>To support this opinion, evidence (facts) is sought.</a:t>
            </a:r>
          </a:p>
          <a:p>
            <a:pPr>
              <a:lnSpc>
                <a:spcPct val="150000"/>
              </a:lnSpc>
            </a:pPr>
            <a:r>
              <a:rPr lang="en-US" dirty="0">
                <a:latin typeface="Arial"/>
                <a:cs typeface="Arial"/>
              </a:rPr>
              <a:t>We need to find information that backs up what it is we think</a:t>
            </a:r>
          </a:p>
          <a:p>
            <a:pPr>
              <a:lnSpc>
                <a:spcPct val="150000"/>
              </a:lnSpc>
            </a:pPr>
            <a:r>
              <a:rPr lang="en-US" dirty="0">
                <a:latin typeface="Arial"/>
                <a:cs typeface="Arial"/>
              </a:rPr>
              <a:t>(Click) </a:t>
            </a:r>
          </a:p>
          <a:p>
            <a:pPr>
              <a:lnSpc>
                <a:spcPct val="150000"/>
              </a:lnSpc>
            </a:pPr>
            <a:r>
              <a:rPr lang="en-US" b="1" dirty="0">
                <a:latin typeface="Arial"/>
                <a:cs typeface="Arial"/>
              </a:rPr>
              <a:t>3. </a:t>
            </a:r>
            <a:r>
              <a:rPr lang="en-US" dirty="0">
                <a:latin typeface="Arial"/>
                <a:cs typeface="Arial"/>
              </a:rPr>
              <a:t>However, this evidence must be used to explain why the opinion is reasonable (justifiable).</a:t>
            </a:r>
          </a:p>
          <a:p>
            <a:pPr>
              <a:lnSpc>
                <a:spcPct val="150000"/>
              </a:lnSpc>
            </a:pPr>
            <a:r>
              <a:rPr lang="en-US" dirty="0">
                <a:latin typeface="Arial"/>
                <a:cs typeface="Arial"/>
              </a:rPr>
              <a:t>We have to show how the evidence supports the opinion that we have.</a:t>
            </a:r>
          </a:p>
          <a:p>
            <a:pPr>
              <a:lnSpc>
                <a:spcPct val="150000"/>
              </a:lnSpc>
            </a:pPr>
            <a:r>
              <a:rPr lang="en-US" dirty="0">
                <a:latin typeface="Arial"/>
                <a:cs typeface="Arial"/>
              </a:rPr>
              <a:t>(Click) </a:t>
            </a:r>
          </a:p>
          <a:p>
            <a:pPr>
              <a:lnSpc>
                <a:spcPct val="150000"/>
              </a:lnSpc>
            </a:pPr>
            <a:endParaRPr lang="en-US" dirty="0">
              <a:latin typeface="Arial"/>
              <a:ea typeface="Calibri"/>
              <a:cs typeface="Arial"/>
            </a:endParaRPr>
          </a:p>
          <a:p>
            <a:endParaRPr lang="en-US" dirty="0">
              <a:latin typeface="Arial"/>
              <a:ea typeface="Calibri"/>
              <a:cs typeface="Arial"/>
            </a:endParaRPr>
          </a:p>
        </p:txBody>
      </p:sp>
      <p:sp>
        <p:nvSpPr>
          <p:cNvPr id="4" name="Slide Number Placeholder 3"/>
          <p:cNvSpPr>
            <a:spLocks noGrp="1"/>
          </p:cNvSpPr>
          <p:nvPr>
            <p:ph type="sldNum" sz="quarter" idx="5"/>
          </p:nvPr>
        </p:nvSpPr>
        <p:spPr/>
        <p:txBody>
          <a:bodyPr/>
          <a:lstStyle/>
          <a:p>
            <a:fld id="{B07158C4-A119-4B78-9DE8-A50001BC31DC}" type="slidenum">
              <a:rPr lang="en-AU" smtClean="0"/>
              <a:pPr/>
              <a:t>33</a:t>
            </a:fld>
            <a:endParaRPr lang="en-AU"/>
          </a:p>
        </p:txBody>
      </p:sp>
    </p:spTree>
    <p:extLst>
      <p:ext uri="{BB962C8B-B14F-4D97-AF65-F5344CB8AC3E}">
        <p14:creationId xmlns:p14="http://schemas.microsoft.com/office/powerpoint/2010/main" val="100974989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6D1FA9-72A7-DB9F-B7FD-9444BA0EC6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4122A2-9D4B-710B-B258-EE49956FF4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99D2A3-4F3F-A70E-05EC-452542C26B60}"/>
              </a:ext>
            </a:extLst>
          </p:cNvPr>
          <p:cNvSpPr>
            <a:spLocks noGrp="1"/>
          </p:cNvSpPr>
          <p:nvPr>
            <p:ph type="body" idx="1"/>
          </p:nvPr>
        </p:nvSpPr>
        <p:spPr/>
        <p:txBody>
          <a:bodyPr/>
          <a:lstStyle/>
          <a:p>
            <a:pPr>
              <a:lnSpc>
                <a:spcPct val="150000"/>
              </a:lnSpc>
            </a:pPr>
            <a:r>
              <a:rPr lang="en-US" b="1" dirty="0">
                <a:latin typeface="Arial"/>
                <a:cs typeface="Arial"/>
              </a:rPr>
              <a:t>Purpose:</a:t>
            </a:r>
            <a:endParaRPr lang="en-US" dirty="0">
              <a:solidFill>
                <a:srgbClr val="000000"/>
              </a:solidFill>
              <a:latin typeface="Arial"/>
              <a:cs typeface="Arial"/>
            </a:endParaRPr>
          </a:p>
          <a:p>
            <a:pPr>
              <a:lnSpc>
                <a:spcPct val="150000"/>
              </a:lnSpc>
            </a:pPr>
            <a:r>
              <a:rPr lang="en-US" dirty="0">
                <a:latin typeface="Arial"/>
                <a:cs typeface="Arial"/>
              </a:rPr>
              <a:t>To unpack the 6 steps in critical thinking using an example</a:t>
            </a:r>
            <a:endParaRPr lang="en-US" dirty="0">
              <a:solidFill>
                <a:srgbClr val="000000"/>
              </a:solidFill>
              <a:latin typeface="Arial"/>
              <a:cs typeface="Arial"/>
            </a:endParaRPr>
          </a:p>
          <a:p>
            <a:pPr>
              <a:lnSpc>
                <a:spcPct val="150000"/>
              </a:lnSpc>
            </a:pPr>
            <a:r>
              <a:rPr lang="en-US" b="1" dirty="0"/>
              <a:t>Speaker: </a:t>
            </a:r>
            <a:endParaRPr lang="en-US" dirty="0">
              <a:solidFill>
                <a:srgbClr val="444444"/>
              </a:solidFill>
            </a:endParaRPr>
          </a:p>
          <a:p>
            <a:pPr>
              <a:lnSpc>
                <a:spcPct val="150000"/>
              </a:lnSpc>
            </a:pPr>
            <a:r>
              <a:rPr lang="en-US" dirty="0">
                <a:latin typeface="Arial"/>
                <a:cs typeface="Arial"/>
              </a:rPr>
              <a:t>Let’s have a look at a simple example that will help us understand theses steps to critical thinking a little better. So we start with our opinion. </a:t>
            </a:r>
            <a:endParaRPr lang="en-US" dirty="0">
              <a:solidFill>
                <a:srgbClr val="444444"/>
              </a:solidFill>
              <a:latin typeface="Arial"/>
              <a:cs typeface="Arial"/>
            </a:endParaRPr>
          </a:p>
          <a:p>
            <a:pPr>
              <a:lnSpc>
                <a:spcPct val="150000"/>
              </a:lnSpc>
            </a:pPr>
            <a:r>
              <a:rPr lang="en-US" dirty="0">
                <a:latin typeface="Arial"/>
                <a:cs typeface="Arial"/>
              </a:rPr>
              <a:t>(Click) </a:t>
            </a:r>
          </a:p>
          <a:p>
            <a:pPr>
              <a:lnSpc>
                <a:spcPct val="150000"/>
              </a:lnSpc>
            </a:pPr>
            <a:r>
              <a:rPr lang="en-US" b="1" dirty="0">
                <a:latin typeface="Arial"/>
                <a:cs typeface="Arial"/>
              </a:rPr>
              <a:t>1. </a:t>
            </a:r>
            <a:r>
              <a:rPr lang="en-US" dirty="0">
                <a:latin typeface="Arial"/>
                <a:cs typeface="Arial"/>
              </a:rPr>
              <a:t>In this case, my opinion is that I should eat fruit because it is healthy. I am going to use the steps of thinking critically to strengthen my opinion.</a:t>
            </a:r>
            <a:endParaRPr lang="en-US" dirty="0">
              <a:solidFill>
                <a:srgbClr val="444444"/>
              </a:solidFill>
            </a:endParaRPr>
          </a:p>
          <a:p>
            <a:pPr>
              <a:lnSpc>
                <a:spcPct val="150000"/>
              </a:lnSpc>
            </a:pPr>
            <a:r>
              <a:rPr lang="en-US" dirty="0">
                <a:latin typeface="Arial"/>
                <a:cs typeface="Arial"/>
              </a:rPr>
              <a:t>(Click) </a:t>
            </a:r>
          </a:p>
          <a:p>
            <a:pPr>
              <a:lnSpc>
                <a:spcPct val="150000"/>
              </a:lnSpc>
            </a:pPr>
            <a:r>
              <a:rPr lang="en-US" b="1" dirty="0">
                <a:latin typeface="Arial"/>
                <a:cs typeface="Arial"/>
              </a:rPr>
              <a:t>2. </a:t>
            </a:r>
            <a:r>
              <a:rPr lang="en-US" dirty="0">
                <a:latin typeface="Arial"/>
                <a:cs typeface="Arial"/>
              </a:rPr>
              <a:t>So I am going to use the evidence that I have found to support my opinion – that I should eat fruit because it contains vitamins. However, this evidence means nothing unless I make a connection between my opinion and the evidence so I move to step three and... </a:t>
            </a:r>
            <a:endParaRPr lang="en-US" dirty="0">
              <a:solidFill>
                <a:srgbClr val="000000"/>
              </a:solidFill>
            </a:endParaRPr>
          </a:p>
          <a:p>
            <a:pPr>
              <a:lnSpc>
                <a:spcPct val="150000"/>
              </a:lnSpc>
            </a:pPr>
            <a:r>
              <a:rPr lang="en-US" dirty="0">
                <a:latin typeface="Arial"/>
                <a:cs typeface="Arial"/>
              </a:rPr>
              <a:t>(Click) </a:t>
            </a:r>
          </a:p>
          <a:p>
            <a:pPr>
              <a:lnSpc>
                <a:spcPct val="150000"/>
              </a:lnSpc>
            </a:pPr>
            <a:r>
              <a:rPr lang="en-US" b="1" dirty="0">
                <a:latin typeface="Arial"/>
                <a:cs typeface="Arial"/>
              </a:rPr>
              <a:t>3. </a:t>
            </a:r>
            <a:r>
              <a:rPr lang="en-US" dirty="0">
                <a:latin typeface="Arial"/>
                <a:cs typeface="Arial"/>
              </a:rPr>
              <a:t>I can now argue that I should eat fruit because it contains vitamins and vitamins are healthy.</a:t>
            </a:r>
            <a:endParaRPr lang="en-US" dirty="0">
              <a:solidFill>
                <a:srgbClr val="444444"/>
              </a:solidFill>
            </a:endParaRPr>
          </a:p>
          <a:p>
            <a:endParaRPr lang="en-US" dirty="0">
              <a:ea typeface="Calibri"/>
            </a:endParaRPr>
          </a:p>
        </p:txBody>
      </p:sp>
      <p:sp>
        <p:nvSpPr>
          <p:cNvPr id="4" name="Slide Number Placeholder 3">
            <a:extLst>
              <a:ext uri="{FF2B5EF4-FFF2-40B4-BE49-F238E27FC236}">
                <a16:creationId xmlns:a16="http://schemas.microsoft.com/office/drawing/2014/main" id="{822CFD9B-B205-6617-19B2-2E9A36F1F4A3}"/>
              </a:ext>
            </a:extLst>
          </p:cNvPr>
          <p:cNvSpPr>
            <a:spLocks noGrp="1"/>
          </p:cNvSpPr>
          <p:nvPr>
            <p:ph type="sldNum" sz="quarter" idx="5"/>
          </p:nvPr>
        </p:nvSpPr>
        <p:spPr/>
        <p:txBody>
          <a:bodyPr/>
          <a:lstStyle/>
          <a:p>
            <a:fld id="{B07158C4-A119-4B78-9DE8-A50001BC31DC}" type="slidenum">
              <a:rPr lang="en-AU" smtClean="0"/>
              <a:pPr/>
              <a:t>34</a:t>
            </a:fld>
            <a:endParaRPr lang="en-AU"/>
          </a:p>
        </p:txBody>
      </p:sp>
    </p:spTree>
    <p:extLst>
      <p:ext uri="{BB962C8B-B14F-4D97-AF65-F5344CB8AC3E}">
        <p14:creationId xmlns:p14="http://schemas.microsoft.com/office/powerpoint/2010/main" val="67681532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US" b="1" dirty="0">
                <a:latin typeface="Arial"/>
                <a:cs typeface="Arial"/>
              </a:rPr>
              <a:t>Purpose: </a:t>
            </a:r>
            <a:endParaRPr lang="en-US" dirty="0">
              <a:latin typeface="Arial"/>
              <a:cs typeface="Arial"/>
            </a:endParaRPr>
          </a:p>
          <a:p>
            <a:pPr>
              <a:lnSpc>
                <a:spcPct val="150000"/>
              </a:lnSpc>
            </a:pPr>
            <a:r>
              <a:rPr lang="en-US" dirty="0">
                <a:latin typeface="Arial"/>
                <a:cs typeface="Arial"/>
              </a:rPr>
              <a:t>To identify the six stages in Critical Thinking.</a:t>
            </a:r>
          </a:p>
          <a:p>
            <a:pPr>
              <a:lnSpc>
                <a:spcPct val="150000"/>
              </a:lnSpc>
            </a:pPr>
            <a:r>
              <a:rPr lang="en-US" b="1" dirty="0">
                <a:latin typeface="Arial"/>
                <a:cs typeface="Arial"/>
              </a:rPr>
              <a:t>Speaker: </a:t>
            </a:r>
          </a:p>
          <a:p>
            <a:pPr>
              <a:lnSpc>
                <a:spcPct val="150000"/>
              </a:lnSpc>
            </a:pPr>
            <a:r>
              <a:rPr lang="en-US" dirty="0">
                <a:latin typeface="Arial"/>
                <a:cs typeface="Arial"/>
              </a:rPr>
              <a:t>Now let’s look at the next three steps in the process of critical thinking. </a:t>
            </a:r>
          </a:p>
          <a:p>
            <a:pPr>
              <a:lnSpc>
                <a:spcPct val="150000"/>
              </a:lnSpc>
            </a:pPr>
            <a:r>
              <a:rPr lang="en-US" dirty="0">
                <a:latin typeface="Arial"/>
                <a:cs typeface="Arial"/>
              </a:rPr>
              <a:t>(Click) </a:t>
            </a:r>
          </a:p>
          <a:p>
            <a:pPr>
              <a:lnSpc>
                <a:spcPct val="150000"/>
              </a:lnSpc>
            </a:pPr>
            <a:r>
              <a:rPr lang="en-US" b="1" dirty="0">
                <a:latin typeface="Arial"/>
                <a:cs typeface="Arial"/>
              </a:rPr>
              <a:t>4. </a:t>
            </a:r>
            <a:r>
              <a:rPr lang="en-US" dirty="0">
                <a:latin typeface="Arial"/>
                <a:cs typeface="Arial"/>
              </a:rPr>
              <a:t>Critical thinking begins with an opinion. </a:t>
            </a:r>
            <a:endParaRPr lang="en-US" dirty="0"/>
          </a:p>
          <a:p>
            <a:pPr>
              <a:lnSpc>
                <a:spcPct val="150000"/>
              </a:lnSpc>
            </a:pPr>
            <a:r>
              <a:rPr lang="en-US" dirty="0">
                <a:latin typeface="Arial"/>
                <a:cs typeface="Arial"/>
              </a:rPr>
              <a:t>We start by thinking a certain way about something.</a:t>
            </a:r>
          </a:p>
          <a:p>
            <a:pPr>
              <a:lnSpc>
                <a:spcPct val="150000"/>
              </a:lnSpc>
            </a:pPr>
            <a:r>
              <a:rPr lang="en-US" dirty="0">
                <a:latin typeface="Arial"/>
                <a:cs typeface="Arial"/>
              </a:rPr>
              <a:t>(Click) </a:t>
            </a:r>
          </a:p>
          <a:p>
            <a:pPr>
              <a:lnSpc>
                <a:spcPct val="150000"/>
              </a:lnSpc>
            </a:pPr>
            <a:r>
              <a:rPr lang="en-US" b="1" dirty="0">
                <a:latin typeface="Arial"/>
                <a:cs typeface="Arial"/>
              </a:rPr>
              <a:t>2. </a:t>
            </a:r>
            <a:r>
              <a:rPr lang="en-US" dirty="0">
                <a:latin typeface="Arial"/>
                <a:cs typeface="Arial"/>
              </a:rPr>
              <a:t>To support this opinion, evidence (facts) is sought.</a:t>
            </a:r>
          </a:p>
          <a:p>
            <a:pPr>
              <a:lnSpc>
                <a:spcPct val="150000"/>
              </a:lnSpc>
            </a:pPr>
            <a:r>
              <a:rPr lang="en-US" dirty="0">
                <a:latin typeface="Arial"/>
                <a:cs typeface="Arial"/>
              </a:rPr>
              <a:t>We need to find information that backs up what it is we think.</a:t>
            </a:r>
          </a:p>
          <a:p>
            <a:pPr>
              <a:lnSpc>
                <a:spcPct val="150000"/>
              </a:lnSpc>
            </a:pPr>
            <a:r>
              <a:rPr lang="en-US" dirty="0">
                <a:latin typeface="Arial"/>
                <a:cs typeface="Arial"/>
              </a:rPr>
              <a:t>(Click) </a:t>
            </a:r>
          </a:p>
          <a:p>
            <a:pPr>
              <a:lnSpc>
                <a:spcPct val="150000"/>
              </a:lnSpc>
            </a:pPr>
            <a:r>
              <a:rPr lang="en-US" b="1" dirty="0">
                <a:latin typeface="Arial"/>
                <a:cs typeface="Arial"/>
              </a:rPr>
              <a:t>3. </a:t>
            </a:r>
            <a:r>
              <a:rPr lang="en-US" dirty="0">
                <a:latin typeface="Arial"/>
                <a:cs typeface="Arial"/>
              </a:rPr>
              <a:t>However, this evidence must be used to explain why the opinion is reasonable (justifiable).</a:t>
            </a:r>
          </a:p>
          <a:p>
            <a:pPr>
              <a:lnSpc>
                <a:spcPct val="150000"/>
              </a:lnSpc>
            </a:pPr>
            <a:r>
              <a:rPr lang="en-US" dirty="0">
                <a:latin typeface="Arial"/>
                <a:cs typeface="Arial"/>
              </a:rPr>
              <a:t>We have to show how the evidence supports the opinion that we have.</a:t>
            </a:r>
          </a:p>
          <a:p>
            <a:pPr>
              <a:lnSpc>
                <a:spcPct val="150000"/>
              </a:lnSpc>
            </a:pPr>
            <a:r>
              <a:rPr lang="en-US" dirty="0">
                <a:latin typeface="Arial"/>
                <a:cs typeface="Arial"/>
              </a:rPr>
              <a:t>(Click) </a:t>
            </a:r>
          </a:p>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35</a:t>
            </a:fld>
            <a:endParaRPr lang="en-AU"/>
          </a:p>
        </p:txBody>
      </p:sp>
    </p:spTree>
    <p:extLst>
      <p:ext uri="{BB962C8B-B14F-4D97-AF65-F5344CB8AC3E}">
        <p14:creationId xmlns:p14="http://schemas.microsoft.com/office/powerpoint/2010/main" val="378731405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US" b="1" dirty="0">
                <a:latin typeface="Arial"/>
                <a:cs typeface="Arial"/>
              </a:rPr>
              <a:t>Purpose:</a:t>
            </a:r>
            <a:endParaRPr lang="en-US" dirty="0">
              <a:solidFill>
                <a:srgbClr val="000000"/>
              </a:solidFill>
              <a:latin typeface="Arial"/>
              <a:cs typeface="Arial"/>
            </a:endParaRPr>
          </a:p>
          <a:p>
            <a:pPr>
              <a:lnSpc>
                <a:spcPct val="150000"/>
              </a:lnSpc>
            </a:pPr>
            <a:r>
              <a:rPr lang="en-US" dirty="0">
                <a:latin typeface="Arial"/>
                <a:cs typeface="Arial"/>
              </a:rPr>
              <a:t>To unpack the 6 steps in critical thinking using an example</a:t>
            </a:r>
            <a:endParaRPr lang="en-US" dirty="0">
              <a:solidFill>
                <a:srgbClr val="000000"/>
              </a:solidFill>
              <a:latin typeface="Arial"/>
              <a:cs typeface="Arial"/>
            </a:endParaRPr>
          </a:p>
          <a:p>
            <a:pPr>
              <a:lnSpc>
                <a:spcPct val="150000"/>
              </a:lnSpc>
            </a:pPr>
            <a:r>
              <a:rPr lang="en-US" b="1" dirty="0"/>
              <a:t>Speaker: </a:t>
            </a:r>
            <a:endParaRPr lang="en-US" dirty="0">
              <a:solidFill>
                <a:srgbClr val="444444"/>
              </a:solidFill>
            </a:endParaRPr>
          </a:p>
          <a:p>
            <a:pPr>
              <a:lnSpc>
                <a:spcPct val="150000"/>
              </a:lnSpc>
            </a:pPr>
            <a:r>
              <a:rPr lang="en-US" dirty="0">
                <a:latin typeface="Arial"/>
                <a:cs typeface="Arial"/>
              </a:rPr>
              <a:t>So let’s now build on our argument by adding these next steps. To re-cap. Our argument so far is that I should eat fruit because it’s healthy as it contains vitamins and vitamins are healthy. Now let’s build the strength of this argument even further. We do this by adding further evidence. So for our argument…</a:t>
            </a:r>
          </a:p>
          <a:p>
            <a:pPr marL="0" marR="0" lvl="0" indent="0" algn="l" defTabSz="1219170" rtl="0" eaLnBrk="1" fontAlgn="auto" latinLnBrk="0" hangingPunct="1">
              <a:lnSpc>
                <a:spcPct val="150000"/>
              </a:lnSpc>
              <a:spcBef>
                <a:spcPts val="0"/>
              </a:spcBef>
              <a:spcAft>
                <a:spcPts val="0"/>
              </a:spcAft>
              <a:buClrTx/>
              <a:buSzTx/>
              <a:buFontTx/>
              <a:buNone/>
              <a:tabLst/>
              <a:defRPr/>
            </a:pPr>
            <a:r>
              <a:rPr lang="en-US" dirty="0">
                <a:solidFill>
                  <a:srgbClr val="444444"/>
                </a:solidFill>
                <a:latin typeface="Arial"/>
                <a:cs typeface="Arial"/>
              </a:rPr>
              <a:t>Click</a:t>
            </a:r>
          </a:p>
          <a:p>
            <a:pPr marL="0" marR="0" lvl="0" indent="0" algn="l" defTabSz="1219170" rtl="0" eaLnBrk="1" fontAlgn="auto" latinLnBrk="0" hangingPunct="1">
              <a:lnSpc>
                <a:spcPct val="150000"/>
              </a:lnSpc>
              <a:spcBef>
                <a:spcPts val="0"/>
              </a:spcBef>
              <a:spcAft>
                <a:spcPts val="0"/>
              </a:spcAft>
              <a:buClrTx/>
              <a:buSzTx/>
              <a:buFontTx/>
              <a:buNone/>
              <a:tabLst/>
              <a:defRPr/>
            </a:pPr>
            <a:r>
              <a:rPr lang="en-US" dirty="0">
                <a:solidFill>
                  <a:srgbClr val="444444"/>
                </a:solidFill>
                <a:latin typeface="Arial"/>
                <a:cs typeface="Arial"/>
              </a:rPr>
              <a:t>we add the evidence that vitamins are healthy because they increase your body’s immunity. Next, we have to consider ideas that may oppose our argument.</a:t>
            </a:r>
          </a:p>
          <a:p>
            <a:pPr>
              <a:lnSpc>
                <a:spcPct val="150000"/>
              </a:lnSpc>
            </a:pPr>
            <a:r>
              <a:rPr lang="en-US" dirty="0">
                <a:latin typeface="Arial"/>
                <a:cs typeface="Arial"/>
              </a:rPr>
              <a:t>(Click) </a:t>
            </a:r>
          </a:p>
          <a:p>
            <a:pPr marL="0" marR="0" lvl="0" indent="0" algn="l" defTabSz="1219170" rtl="0" eaLnBrk="1" fontAlgn="auto" latinLnBrk="0" hangingPunct="1">
              <a:lnSpc>
                <a:spcPct val="150000"/>
              </a:lnSpc>
              <a:spcBef>
                <a:spcPts val="0"/>
              </a:spcBef>
              <a:spcAft>
                <a:spcPts val="0"/>
              </a:spcAft>
              <a:buClrTx/>
              <a:buSzTx/>
              <a:buFontTx/>
              <a:buNone/>
              <a:tabLst/>
              <a:defRPr/>
            </a:pPr>
            <a:r>
              <a:rPr lang="en-US" b="0" i="0" dirty="0">
                <a:solidFill>
                  <a:srgbClr val="444444"/>
                </a:solidFill>
                <a:latin typeface="Arial"/>
                <a:cs typeface="Arial"/>
              </a:rPr>
              <a:t>I consider that vitamins are found in other foods so this undermines my argument that I should eat fruit to get vitamins, as I could eat other things to get these same vitamins. So I add a modification.</a:t>
            </a:r>
            <a:endParaRPr lang="en-US" b="0" i="0" dirty="0">
              <a:solidFill>
                <a:srgbClr val="000000"/>
              </a:solidFill>
            </a:endParaRPr>
          </a:p>
          <a:p>
            <a:pPr>
              <a:lnSpc>
                <a:spcPct val="150000"/>
              </a:lnSpc>
            </a:pPr>
            <a:r>
              <a:rPr lang="en-US" dirty="0">
                <a:latin typeface="Arial"/>
                <a:cs typeface="Arial"/>
              </a:rPr>
              <a:t>(Click) </a:t>
            </a:r>
          </a:p>
          <a:p>
            <a:pPr>
              <a:lnSpc>
                <a:spcPct val="150000"/>
              </a:lnSpc>
            </a:pPr>
            <a:r>
              <a:rPr lang="en-US" b="0" dirty="0">
                <a:latin typeface="Arial"/>
                <a:cs typeface="Arial"/>
              </a:rPr>
              <a:t>I modify my argument to change it from I should eat fruit to being, ‘if I want to be healthy I can eat fruit. </a:t>
            </a:r>
            <a:r>
              <a:rPr lang="en-US" b="1" dirty="0">
                <a:latin typeface="Arial"/>
                <a:cs typeface="Arial"/>
              </a:rPr>
              <a:t> </a:t>
            </a:r>
            <a:endParaRPr lang="en-US" dirty="0">
              <a:solidFill>
                <a:srgbClr val="444444"/>
              </a:solidFill>
            </a:endParaRPr>
          </a:p>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36</a:t>
            </a:fld>
            <a:endParaRPr lang="en-AU"/>
          </a:p>
        </p:txBody>
      </p:sp>
    </p:spTree>
    <p:extLst>
      <p:ext uri="{BB962C8B-B14F-4D97-AF65-F5344CB8AC3E}">
        <p14:creationId xmlns:p14="http://schemas.microsoft.com/office/powerpoint/2010/main" val="324925190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Calibri"/>
                <a:ea typeface="Calibri"/>
                <a:cs typeface="Calibri"/>
              </a:rPr>
              <a:t>Purpose:</a:t>
            </a:r>
          </a:p>
          <a:p>
            <a:r>
              <a:rPr lang="en-US" dirty="0">
                <a:latin typeface="Calibri"/>
                <a:ea typeface="Calibri"/>
                <a:cs typeface="Calibri"/>
              </a:rPr>
              <a:t>To have students practice the six steps of critical thinking. </a:t>
            </a:r>
          </a:p>
          <a:p>
            <a:r>
              <a:rPr lang="en-US" b="1" dirty="0">
                <a:latin typeface="Calibri"/>
                <a:ea typeface="Calibri"/>
                <a:cs typeface="Calibri"/>
              </a:rPr>
              <a:t>Speaker: </a:t>
            </a:r>
          </a:p>
          <a:p>
            <a:r>
              <a:rPr lang="en-US" dirty="0">
                <a:latin typeface="Calibri"/>
                <a:ea typeface="Calibri"/>
                <a:cs typeface="Calibri"/>
              </a:rPr>
              <a:t>So now we are going to walk through that process together. Look at the opinion on the slide and I am going to give you two minutes to write down any ideas or evidence that you can for this statement. I will then call on students to share their ideas with me as we work through the critical thinking steps. </a:t>
            </a:r>
          </a:p>
          <a:p>
            <a:r>
              <a:rPr lang="en-US" b="1" dirty="0">
                <a:latin typeface="Calibri"/>
                <a:ea typeface="Calibri"/>
                <a:cs typeface="Calibri"/>
              </a:rPr>
              <a:t>Note:</a:t>
            </a:r>
          </a:p>
          <a:p>
            <a:r>
              <a:rPr lang="en-US" dirty="0">
                <a:latin typeface="Calibri"/>
                <a:ea typeface="Calibri"/>
                <a:cs typeface="Calibri"/>
              </a:rPr>
              <a:t>After two minutes, the teacher calls on students to share ideas for each of the 6 steps of critical thinking, building and modifying the opinion together as a class. Teacher can write this on the whiteboard or smart board, or have students write and edit this as the class moves through the steps. </a:t>
            </a:r>
          </a:p>
          <a:p>
            <a:pPr>
              <a:lnSpc>
                <a:spcPct val="150000"/>
              </a:lnSpc>
            </a:pPr>
            <a:r>
              <a:rPr lang="en-US" b="1" dirty="0"/>
              <a:t>1. </a:t>
            </a:r>
            <a:r>
              <a:rPr lang="en-US" dirty="0"/>
              <a:t>Critical thinking begins with an opinion. </a:t>
            </a:r>
            <a:endParaRPr lang="en-US" dirty="0">
              <a:solidFill>
                <a:srgbClr val="444444"/>
              </a:solidFill>
            </a:endParaRPr>
          </a:p>
          <a:p>
            <a:pPr>
              <a:lnSpc>
                <a:spcPct val="150000"/>
              </a:lnSpc>
            </a:pPr>
            <a:r>
              <a:rPr lang="en-US" b="1" dirty="0"/>
              <a:t>2. </a:t>
            </a:r>
            <a:r>
              <a:rPr lang="en-US" dirty="0"/>
              <a:t>To support this opinion, evidence (facts) is sought.</a:t>
            </a:r>
            <a:endParaRPr lang="en-US" dirty="0">
              <a:solidFill>
                <a:srgbClr val="444444"/>
              </a:solidFill>
            </a:endParaRPr>
          </a:p>
          <a:p>
            <a:pPr>
              <a:lnSpc>
                <a:spcPct val="150000"/>
              </a:lnSpc>
            </a:pPr>
            <a:r>
              <a:rPr lang="en-US" b="1" dirty="0"/>
              <a:t>3. </a:t>
            </a:r>
            <a:r>
              <a:rPr lang="en-US" dirty="0"/>
              <a:t>However, this evidence must be used to explain why the opinion is reasonable (justifiable).</a:t>
            </a:r>
            <a:endParaRPr lang="en-US" dirty="0">
              <a:solidFill>
                <a:srgbClr val="444444"/>
              </a:solidFill>
            </a:endParaRPr>
          </a:p>
          <a:p>
            <a:pPr>
              <a:lnSpc>
                <a:spcPct val="150000"/>
              </a:lnSpc>
            </a:pPr>
            <a:r>
              <a:rPr lang="en-US" b="1" dirty="0"/>
              <a:t>4. </a:t>
            </a:r>
            <a:r>
              <a:rPr lang="en-US" dirty="0"/>
              <a:t>The explanation sometimes requires further evidence to make it convincing.</a:t>
            </a:r>
            <a:endParaRPr lang="en-US" dirty="0">
              <a:solidFill>
                <a:srgbClr val="444444"/>
              </a:solidFill>
            </a:endParaRPr>
          </a:p>
          <a:p>
            <a:pPr>
              <a:lnSpc>
                <a:spcPct val="150000"/>
              </a:lnSpc>
            </a:pPr>
            <a:r>
              <a:rPr lang="en-US" b="1" dirty="0"/>
              <a:t>5. </a:t>
            </a:r>
            <a:r>
              <a:rPr lang="en-US" dirty="0"/>
              <a:t>However, to make your main idea even stronger, there must be a consideration of ideas which oppose it.</a:t>
            </a:r>
            <a:endParaRPr lang="en-US" dirty="0">
              <a:solidFill>
                <a:srgbClr val="444444"/>
              </a:solidFill>
            </a:endParaRPr>
          </a:p>
          <a:p>
            <a:pPr>
              <a:lnSpc>
                <a:spcPct val="150000"/>
              </a:lnSpc>
            </a:pPr>
            <a:r>
              <a:rPr lang="en-US" b="1" dirty="0">
                <a:latin typeface="Arial"/>
                <a:cs typeface="Arial"/>
              </a:rPr>
              <a:t>6. </a:t>
            </a:r>
            <a:r>
              <a:rPr lang="en-US" dirty="0">
                <a:latin typeface="Arial"/>
                <a:cs typeface="Arial"/>
              </a:rPr>
              <a:t>These opposing ideas can help you to modify your opinion by including a condition. This leads to a solid opinion.</a:t>
            </a:r>
            <a:endParaRPr lang="en-US" dirty="0">
              <a:solidFill>
                <a:srgbClr val="444444"/>
              </a:solidFill>
              <a:latin typeface="Arial"/>
              <a:cs typeface="Arial"/>
            </a:endParaRPr>
          </a:p>
          <a:p>
            <a:endParaRPr lang="en-US"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37</a:t>
            </a:fld>
            <a:endParaRPr lang="en-AU"/>
          </a:p>
        </p:txBody>
      </p:sp>
    </p:spTree>
    <p:extLst>
      <p:ext uri="{BB962C8B-B14F-4D97-AF65-F5344CB8AC3E}">
        <p14:creationId xmlns:p14="http://schemas.microsoft.com/office/powerpoint/2010/main" val="83774417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US" b="1" dirty="0"/>
              <a:t>Purpose:</a:t>
            </a:r>
            <a:endParaRPr lang="en-US" dirty="0">
              <a:solidFill>
                <a:srgbClr val="444444"/>
              </a:solidFill>
            </a:endParaRPr>
          </a:p>
          <a:p>
            <a:pPr>
              <a:lnSpc>
                <a:spcPct val="150000"/>
              </a:lnSpc>
            </a:pPr>
            <a:r>
              <a:rPr lang="en-US" dirty="0">
                <a:latin typeface="Arial"/>
                <a:cs typeface="Arial"/>
              </a:rPr>
              <a:t>To check students understanding of how to use the six steps of critical thinking</a:t>
            </a:r>
            <a:endParaRPr lang="en-US" dirty="0">
              <a:solidFill>
                <a:srgbClr val="444444"/>
              </a:solidFill>
            </a:endParaRPr>
          </a:p>
          <a:p>
            <a:pPr>
              <a:lnSpc>
                <a:spcPct val="150000"/>
              </a:lnSpc>
            </a:pPr>
            <a:r>
              <a:rPr lang="en-US" b="1" dirty="0"/>
              <a:t>Speaker: </a:t>
            </a:r>
            <a:endParaRPr lang="en-US" dirty="0"/>
          </a:p>
          <a:p>
            <a:pPr>
              <a:lnSpc>
                <a:spcPct val="150000"/>
              </a:lnSpc>
            </a:pPr>
            <a:r>
              <a:rPr lang="en-US" dirty="0">
                <a:latin typeface="Arial"/>
                <a:cs typeface="Arial"/>
              </a:rPr>
              <a:t>As a final exercise today, you are going to show your ability to use the six steps of critical thinking to develop an opinion. For this task, you are to choose one of the opinions on the slide. Choose the opinion that you agree with the most strongly and at this stage, keep your evidence and justifications for the opinion quite brief and simple. The aim at the moment is to show that you can use these steps, not to develop complex arguments at this stage. </a:t>
            </a:r>
            <a:endParaRPr lang="en-US" dirty="0"/>
          </a:p>
          <a:p>
            <a:pPr>
              <a:lnSpc>
                <a:spcPct val="150000"/>
              </a:lnSpc>
            </a:pPr>
            <a:r>
              <a:rPr lang="en-US" b="1" dirty="0"/>
              <a:t>Note:</a:t>
            </a:r>
            <a:r>
              <a:rPr lang="en-US" dirty="0"/>
              <a:t> </a:t>
            </a:r>
            <a:endParaRPr lang="en-US" dirty="0">
              <a:solidFill>
                <a:srgbClr val="444444"/>
              </a:solidFill>
            </a:endParaRPr>
          </a:p>
          <a:p>
            <a:r>
              <a:rPr lang="en-US" dirty="0">
                <a:solidFill>
                  <a:srgbClr val="000000"/>
                </a:solidFill>
              </a:rPr>
              <a:t>Teacher circulates during this process to assist students with each step as needed. </a:t>
            </a:r>
            <a:endParaRPr lang="en-US" dirty="0"/>
          </a:p>
          <a:p>
            <a:r>
              <a:rPr lang="en-US" dirty="0">
                <a:solidFill>
                  <a:srgbClr val="000000"/>
                </a:solidFill>
                <a:latin typeface="Arial"/>
                <a:cs typeface="Arial"/>
              </a:rPr>
              <a:t>Teacher collects the student responses at the end of the lesson to check for understanding. </a:t>
            </a:r>
            <a:endParaRPr lang="en-US" dirty="0">
              <a:latin typeface="Arial"/>
              <a:cs typeface="Arial"/>
            </a:endParaRPr>
          </a:p>
          <a:p>
            <a:pPr>
              <a:lnSpc>
                <a:spcPct val="150000"/>
              </a:lnSpc>
            </a:pPr>
            <a:endParaRPr lang="en-US" dirty="0">
              <a:solidFill>
                <a:srgbClr val="000000"/>
              </a:solidFill>
            </a:endParaRPr>
          </a:p>
          <a:p>
            <a:endParaRPr lang="en-US"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38</a:t>
            </a:fld>
            <a:endParaRPr lang="en-AU"/>
          </a:p>
        </p:txBody>
      </p:sp>
    </p:spTree>
    <p:extLst>
      <p:ext uri="{BB962C8B-B14F-4D97-AF65-F5344CB8AC3E}">
        <p14:creationId xmlns:p14="http://schemas.microsoft.com/office/powerpoint/2010/main" val="217270123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8BA4B7-F93D-91EE-46D7-952C79FFBF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FA13C4-C749-098B-6517-21C1F03590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0D4C66-627D-2F39-E879-DE2621932CB7}"/>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4462CF54-008A-DC4E-244C-EFB0351EEDC2}"/>
              </a:ext>
            </a:extLst>
          </p:cNvPr>
          <p:cNvSpPr>
            <a:spLocks noGrp="1"/>
          </p:cNvSpPr>
          <p:nvPr>
            <p:ph type="sldNum" sz="quarter" idx="5"/>
          </p:nvPr>
        </p:nvSpPr>
        <p:spPr/>
        <p:txBody>
          <a:bodyPr/>
          <a:lstStyle/>
          <a:p>
            <a:fld id="{B07158C4-A119-4B78-9DE8-A50001BC31DC}" type="slidenum">
              <a:rPr lang="en-AU" smtClean="0"/>
              <a:pPr/>
              <a:t>39</a:t>
            </a:fld>
            <a:endParaRPr lang="en-AU"/>
          </a:p>
        </p:txBody>
      </p:sp>
    </p:spTree>
    <p:extLst>
      <p:ext uri="{BB962C8B-B14F-4D97-AF65-F5344CB8AC3E}">
        <p14:creationId xmlns:p14="http://schemas.microsoft.com/office/powerpoint/2010/main" val="15085792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28D2C8-6AD0-65B2-8432-1E24869E67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FF75B7-116A-9166-8B3A-1FF86618D7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CB0275-9CE4-3575-AC7B-7FE619698E5A}"/>
              </a:ext>
            </a:extLst>
          </p:cNvPr>
          <p:cNvSpPr>
            <a:spLocks noGrp="1"/>
          </p:cNvSpPr>
          <p:nvPr>
            <p:ph type="body" idx="1"/>
          </p:nvPr>
        </p:nvSpPr>
        <p:spPr/>
        <p:txBody>
          <a:bodyPr/>
          <a:lstStyle/>
          <a:p>
            <a:r>
              <a:rPr lang="en-AU" b="1" dirty="0">
                <a:latin typeface="Arial" panose="020B0604020202020204" pitchFamily="34" charset="0"/>
                <a:cs typeface="Arial" panose="020B0604020202020204" pitchFamily="34" charset="0"/>
              </a:rPr>
              <a:t>Notes for teachers:</a:t>
            </a:r>
            <a:endParaRPr lang="en-AU" dirty="0">
              <a:latin typeface="Arial" panose="020B0604020202020204" pitchFamily="34" charset="0"/>
              <a:cs typeface="Arial" panose="020B0604020202020204" pitchFamily="34" charset="0"/>
            </a:endParaRPr>
          </a:p>
          <a:p>
            <a:pPr marL="171450" indent="-171450">
              <a:buFont typeface="Arial"/>
              <a:buChar char="•"/>
            </a:pPr>
            <a:r>
              <a:rPr lang="en-AU" dirty="0">
                <a:latin typeface="Arial"/>
                <a:cs typeface="Arial"/>
              </a:rPr>
              <a:t>Adapt the learning intention as required and add matching success criteria.</a:t>
            </a:r>
          </a:p>
          <a:p>
            <a:pPr marL="171450" indent="-171450">
              <a:buFont typeface="Arial"/>
              <a:buChar char="•"/>
            </a:pPr>
            <a:r>
              <a:rPr lang="en-AU" sz="1600" kern="100" dirty="0">
                <a:effectLst/>
                <a:latin typeface="Aptos" panose="020B0004020202020204" pitchFamily="34" charset="0"/>
                <a:ea typeface="Aptos" panose="020B0004020202020204" pitchFamily="34" charset="0"/>
                <a:cs typeface="Times New Roman" panose="02020603050405020304" pitchFamily="18" charset="0"/>
              </a:rPr>
              <a:t>For more information see </a:t>
            </a:r>
            <a:r>
              <a:rPr lang="en-AU" sz="1600" kern="100" dirty="0">
                <a:effectLst/>
                <a:latin typeface="Tahoma" panose="020B0604030504040204" pitchFamily="34" charset="0"/>
                <a:ea typeface="Aptos" panose="020B0004020202020204" pitchFamily="34" charset="0"/>
                <a:cs typeface="Times New Roman" panose="02020603050405020304" pitchFamily="18" charset="0"/>
              </a:rPr>
              <a:t>⁠</a:t>
            </a:r>
            <a:r>
              <a:rPr lang="en-AU" sz="1600" kern="100" dirty="0">
                <a:effectLst/>
                <a:latin typeface="Aptos" panose="020B0004020202020204" pitchFamily="34" charset="0"/>
                <a:ea typeface="Aptos" panose="020B0004020202020204" pitchFamily="34" charset="0"/>
                <a:cs typeface="Times New Roman" panose="02020603050405020304" pitchFamily="18" charset="0"/>
              </a:rPr>
              <a:t>NSW Department of Education Explicit teaching strategies.</a:t>
            </a:r>
          </a:p>
          <a:p>
            <a:pPr marL="171450" indent="-171450">
              <a:buFont typeface="Arial"/>
              <a:buChar char="•"/>
            </a:pPr>
            <a:r>
              <a:rPr lang="en-AU" sz="1600" u="none" kern="100" dirty="0">
                <a:solidFill>
                  <a:srgbClr val="467886"/>
                </a:solidFill>
                <a:effectLst/>
                <a:latin typeface="Aptos" panose="020B0004020202020204" pitchFamily="34" charset="0"/>
                <a:cs typeface="Times New Roman" panose="02020603050405020304" pitchFamily="18" charset="0"/>
              </a:rPr>
              <a:t>Learning intentions and success criteria (</a:t>
            </a:r>
            <a:r>
              <a:rPr lang="en-AU" dirty="0">
                <a:latin typeface="Arial" panose="020B0604020202020204" pitchFamily="34" charset="0"/>
                <a:cs typeface="Arial" panose="020B0604020202020204" pitchFamily="34" charset="0"/>
              </a:rPr>
              <a:t>LISC) are not necessarily presented at the beginning of the lesson. Teacher needs to consider most effectual time to introduce.</a:t>
            </a:r>
          </a:p>
          <a:p>
            <a:pPr marL="171450" indent="-171450">
              <a:buFont typeface="Arial"/>
              <a:buChar char="•"/>
            </a:pPr>
            <a:r>
              <a:rPr lang="en-AU" dirty="0">
                <a:latin typeface="Arial" panose="020B0604020202020204" pitchFamily="34" charset="0"/>
                <a:cs typeface="Arial" panose="020B0604020202020204" pitchFamily="34" charset="0"/>
              </a:rPr>
              <a:t>LISC should be revisited during the lesson to support students' evaluation of their learning.</a:t>
            </a:r>
          </a:p>
          <a:p>
            <a:endParaRPr lang="en-AU" b="1" dirty="0">
              <a:cs typeface="Calibri"/>
            </a:endParaRPr>
          </a:p>
          <a:p>
            <a:endParaRPr lang="en-AU" b="1" dirty="0">
              <a:cs typeface="Calibri"/>
            </a:endParaRPr>
          </a:p>
        </p:txBody>
      </p:sp>
      <p:sp>
        <p:nvSpPr>
          <p:cNvPr id="4" name="Slide Number Placeholder 3">
            <a:extLst>
              <a:ext uri="{FF2B5EF4-FFF2-40B4-BE49-F238E27FC236}">
                <a16:creationId xmlns:a16="http://schemas.microsoft.com/office/drawing/2014/main" id="{345D26D3-1594-1EEF-D857-37F44EBEAAF8}"/>
              </a:ext>
            </a:extLst>
          </p:cNvPr>
          <p:cNvSpPr>
            <a:spLocks noGrp="1"/>
          </p:cNvSpPr>
          <p:nvPr>
            <p:ph type="sldNum" sz="quarter" idx="5"/>
          </p:nvPr>
        </p:nvSpPr>
        <p:spPr/>
        <p:txBody>
          <a:bodyPr/>
          <a:lstStyle/>
          <a:p>
            <a:fld id="{D09C5488-DD16-4714-9519-7BE21BA11D4E}" type="slidenum">
              <a:rPr lang="en-AU" smtClean="0"/>
              <a:t>4</a:t>
            </a:fld>
            <a:endParaRPr lang="en-AU"/>
          </a:p>
        </p:txBody>
      </p:sp>
    </p:spTree>
    <p:extLst>
      <p:ext uri="{BB962C8B-B14F-4D97-AF65-F5344CB8AC3E}">
        <p14:creationId xmlns:p14="http://schemas.microsoft.com/office/powerpoint/2010/main" val="344488884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B2EBB2-1BF4-7E78-6298-DB8C62083E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01D45E-3507-90BF-3881-4FE76FEE1E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7CD9D1-2177-CD1A-0926-B2D2CD655DC7}"/>
              </a:ext>
            </a:extLst>
          </p:cNvPr>
          <p:cNvSpPr>
            <a:spLocks noGrp="1"/>
          </p:cNvSpPr>
          <p:nvPr>
            <p:ph type="body" idx="1"/>
          </p:nvPr>
        </p:nvSpPr>
        <p:spPr/>
        <p:txBody>
          <a:bodyPr/>
          <a:lstStyle/>
          <a:p>
            <a:r>
              <a:rPr lang="en-AU" b="1" dirty="0">
                <a:latin typeface="Arial" panose="020B0604020202020204" pitchFamily="34" charset="0"/>
                <a:cs typeface="Arial" panose="020B0604020202020204" pitchFamily="34" charset="0"/>
              </a:rPr>
              <a:t>Notes for teachers:</a:t>
            </a:r>
            <a:endParaRPr lang="en-AU" dirty="0">
              <a:latin typeface="Arial" panose="020B0604020202020204" pitchFamily="34" charset="0"/>
              <a:cs typeface="Arial" panose="020B0604020202020204" pitchFamily="34" charset="0"/>
            </a:endParaRPr>
          </a:p>
          <a:p>
            <a:pPr marL="171450" indent="-171450">
              <a:buFont typeface="Arial"/>
              <a:buChar char="•"/>
            </a:pPr>
            <a:r>
              <a:rPr lang="en-AU" dirty="0">
                <a:latin typeface="Arial"/>
                <a:cs typeface="Arial"/>
              </a:rPr>
              <a:t>Adapt the learning intention as required and add matching success criteria.</a:t>
            </a:r>
          </a:p>
          <a:p>
            <a:pPr marL="171450" indent="-171450">
              <a:buFont typeface="Arial"/>
              <a:buChar char="•"/>
            </a:pPr>
            <a:r>
              <a:rPr lang="en-AU" sz="1600" kern="100" dirty="0">
                <a:effectLst/>
                <a:latin typeface="Aptos" panose="020B0004020202020204" pitchFamily="34" charset="0"/>
                <a:ea typeface="Aptos" panose="020B0004020202020204" pitchFamily="34" charset="0"/>
                <a:cs typeface="Times New Roman" panose="02020603050405020304" pitchFamily="18" charset="0"/>
              </a:rPr>
              <a:t>For more information see </a:t>
            </a:r>
            <a:r>
              <a:rPr lang="en-AU" sz="1600" kern="100" dirty="0">
                <a:effectLst/>
                <a:latin typeface="Tahoma" panose="020B0604030504040204" pitchFamily="34" charset="0"/>
                <a:ea typeface="Aptos" panose="020B0004020202020204" pitchFamily="34" charset="0"/>
                <a:cs typeface="Times New Roman" panose="02020603050405020304" pitchFamily="18" charset="0"/>
              </a:rPr>
              <a:t>⁠</a:t>
            </a:r>
            <a:r>
              <a:rPr lang="en-AU" sz="1600" kern="100" dirty="0">
                <a:effectLst/>
                <a:latin typeface="Aptos" panose="020B0004020202020204" pitchFamily="34" charset="0"/>
                <a:ea typeface="Aptos" panose="020B0004020202020204" pitchFamily="34" charset="0"/>
                <a:cs typeface="Times New Roman" panose="02020603050405020304" pitchFamily="18" charset="0"/>
              </a:rPr>
              <a:t>NSW Department of Education Explicit teaching strategies.</a:t>
            </a:r>
          </a:p>
          <a:p>
            <a:pPr marL="171450" indent="-171450">
              <a:buFont typeface="Arial"/>
              <a:buChar char="•"/>
            </a:pPr>
            <a:r>
              <a:rPr lang="en-AU" sz="1600" u="none" kern="100" dirty="0">
                <a:solidFill>
                  <a:srgbClr val="467886"/>
                </a:solidFill>
                <a:effectLst/>
                <a:latin typeface="Aptos" panose="020B0004020202020204" pitchFamily="34" charset="0"/>
                <a:cs typeface="Times New Roman" panose="02020603050405020304" pitchFamily="18" charset="0"/>
              </a:rPr>
              <a:t>Learning intentions and success criteria (</a:t>
            </a:r>
            <a:r>
              <a:rPr lang="en-AU" dirty="0">
                <a:latin typeface="Arial" panose="020B0604020202020204" pitchFamily="34" charset="0"/>
                <a:cs typeface="Arial" panose="020B0604020202020204" pitchFamily="34" charset="0"/>
              </a:rPr>
              <a:t>LISC) are not necessarily presented at the beginning of the lesson. Teacher needs to consider most effectual time to introduce.</a:t>
            </a:r>
          </a:p>
          <a:p>
            <a:pPr marL="171450" indent="-171450">
              <a:buFont typeface="Arial"/>
              <a:buChar char="•"/>
            </a:pPr>
            <a:r>
              <a:rPr lang="en-AU" dirty="0">
                <a:latin typeface="Arial" panose="020B0604020202020204" pitchFamily="34" charset="0"/>
                <a:cs typeface="Arial" panose="020B0604020202020204" pitchFamily="34" charset="0"/>
              </a:rPr>
              <a:t>LISC should be revisited during the lesson to support students' evaluation of their learning.</a:t>
            </a:r>
          </a:p>
          <a:p>
            <a:endParaRPr lang="en-AU" b="1" dirty="0">
              <a:cs typeface="Calibri"/>
            </a:endParaRPr>
          </a:p>
        </p:txBody>
      </p:sp>
      <p:sp>
        <p:nvSpPr>
          <p:cNvPr id="4" name="Slide Number Placeholder 3">
            <a:extLst>
              <a:ext uri="{FF2B5EF4-FFF2-40B4-BE49-F238E27FC236}">
                <a16:creationId xmlns:a16="http://schemas.microsoft.com/office/drawing/2014/main" id="{A89C6376-EDF9-AFE7-733B-BAAE6AD7E900}"/>
              </a:ext>
            </a:extLst>
          </p:cNvPr>
          <p:cNvSpPr>
            <a:spLocks noGrp="1"/>
          </p:cNvSpPr>
          <p:nvPr>
            <p:ph type="sldNum" sz="quarter" idx="5"/>
          </p:nvPr>
        </p:nvSpPr>
        <p:spPr/>
        <p:txBody>
          <a:bodyPr/>
          <a:lstStyle/>
          <a:p>
            <a:fld id="{D09C5488-DD16-4714-9519-7BE21BA11D4E}" type="slidenum">
              <a:rPr lang="en-AU" smtClean="0"/>
              <a:t>40</a:t>
            </a:fld>
            <a:endParaRPr lang="en-AU"/>
          </a:p>
        </p:txBody>
      </p:sp>
    </p:spTree>
    <p:extLst>
      <p:ext uri="{BB962C8B-B14F-4D97-AF65-F5344CB8AC3E}">
        <p14:creationId xmlns:p14="http://schemas.microsoft.com/office/powerpoint/2010/main" val="327952002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Calibri"/>
                <a:ea typeface="Calibri"/>
                <a:cs typeface="Calibri"/>
              </a:rPr>
              <a:t>Purpose:</a:t>
            </a:r>
          </a:p>
          <a:p>
            <a:r>
              <a:rPr lang="en-US" dirty="0">
                <a:latin typeface="Calibri"/>
                <a:ea typeface="Calibri"/>
                <a:cs typeface="Calibri"/>
              </a:rPr>
              <a:t>To define analogy and show how they can be useful in understanding how a structured approach to thinking can improve ideas.</a:t>
            </a:r>
          </a:p>
          <a:p>
            <a:r>
              <a:rPr lang="en-US" b="1" dirty="0">
                <a:latin typeface="Calibri"/>
                <a:ea typeface="Calibri"/>
                <a:cs typeface="Calibri"/>
              </a:rPr>
              <a:t>Speaker:</a:t>
            </a:r>
          </a:p>
          <a:p>
            <a:r>
              <a:rPr lang="en-US" dirty="0">
                <a:latin typeface="Calibri"/>
                <a:ea typeface="Calibri"/>
                <a:cs typeface="Calibri"/>
              </a:rPr>
              <a:t>Today we are going to use analogies as a way of understanding critical thinking more thoroughly. An analogy is when we compare two things that have similar features which can help us understand the features of those things more effectively. </a:t>
            </a:r>
            <a:br>
              <a:rPr lang="en-US" dirty="0">
                <a:latin typeface="Calibri"/>
                <a:ea typeface="Calibri"/>
                <a:cs typeface="Calibri"/>
              </a:rPr>
            </a:br>
            <a:r>
              <a:rPr lang="en-US" dirty="0">
                <a:latin typeface="Calibri"/>
                <a:ea typeface="Calibri"/>
                <a:cs typeface="Calibri"/>
              </a:rPr>
              <a:t>Look at the two examples listed here and think – how is a brain like a computer? How does thinking about a brain in that way help us understand how a brain works a little more? Think about the second example. As we have been studying what critical thinking is, how could thinking about it compared to a seed growing into a plant help us understand that process a little better?</a:t>
            </a:r>
          </a:p>
        </p:txBody>
      </p:sp>
      <p:sp>
        <p:nvSpPr>
          <p:cNvPr id="4" name="Slide Number Placeholder 3"/>
          <p:cNvSpPr>
            <a:spLocks noGrp="1"/>
          </p:cNvSpPr>
          <p:nvPr>
            <p:ph type="sldNum" sz="quarter" idx="5"/>
          </p:nvPr>
        </p:nvSpPr>
        <p:spPr/>
        <p:txBody>
          <a:bodyPr/>
          <a:lstStyle/>
          <a:p>
            <a:fld id="{B07158C4-A119-4B78-9DE8-A50001BC31DC}" type="slidenum">
              <a:rPr lang="en-AU" smtClean="0"/>
              <a:pPr/>
              <a:t>41</a:t>
            </a:fld>
            <a:endParaRPr lang="en-AU"/>
          </a:p>
        </p:txBody>
      </p:sp>
    </p:spTree>
    <p:extLst>
      <p:ext uri="{BB962C8B-B14F-4D97-AF65-F5344CB8AC3E}">
        <p14:creationId xmlns:p14="http://schemas.microsoft.com/office/powerpoint/2010/main" val="24341933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E53EAD-B70F-CAB4-37F0-7DECD95256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A14195-D18D-F507-06CD-2A804A2233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3C5887-6214-93A0-B95D-CA8067C4258E}"/>
              </a:ext>
            </a:extLst>
          </p:cNvPr>
          <p:cNvSpPr>
            <a:spLocks noGrp="1"/>
          </p:cNvSpPr>
          <p:nvPr>
            <p:ph type="body" idx="1"/>
          </p:nvPr>
        </p:nvSpPr>
        <p:spPr/>
        <p:txBody>
          <a:bodyPr/>
          <a:lstStyle/>
          <a:p>
            <a:r>
              <a:rPr lang="en-US" b="1" dirty="0">
                <a:latin typeface="Calibri"/>
                <a:ea typeface="Calibri"/>
                <a:cs typeface="Calibri"/>
              </a:rPr>
              <a:t>Purpose:</a:t>
            </a:r>
            <a:endParaRPr lang="en-US" b="1" dirty="0"/>
          </a:p>
          <a:p>
            <a:r>
              <a:rPr lang="en-US" dirty="0">
                <a:latin typeface="Calibri"/>
                <a:ea typeface="Calibri"/>
                <a:cs typeface="Calibri"/>
              </a:rPr>
              <a:t>To define analogy and show how they can be useful in understanding how a structured approach to thinking can improve ideas.</a:t>
            </a:r>
            <a:endParaRPr lang="en-AU" b="1" dirty="0">
              <a:latin typeface="Arial"/>
              <a:cs typeface="Arial"/>
            </a:endParaRPr>
          </a:p>
          <a:p>
            <a:r>
              <a:rPr lang="en-US" b="1" dirty="0">
                <a:latin typeface="Calibri"/>
                <a:ea typeface="Calibri"/>
                <a:cs typeface="Calibri"/>
              </a:rPr>
              <a:t>Speaker:</a:t>
            </a:r>
            <a:endParaRPr lang="en-US" b="1" dirty="0"/>
          </a:p>
          <a:p>
            <a:r>
              <a:rPr lang="en-US" dirty="0">
                <a:latin typeface="Calibri"/>
                <a:ea typeface="Calibri"/>
                <a:cs typeface="Calibri"/>
              </a:rPr>
              <a:t>Have a look at the ideas listed on the slide. You and your partner are now going to choose one of these things and write a simple analogy for it. You will have two minutes and then you will share your responses. </a:t>
            </a:r>
          </a:p>
          <a:p>
            <a:r>
              <a:rPr lang="en-US" b="1" dirty="0">
                <a:latin typeface="Calibri"/>
                <a:ea typeface="Calibri"/>
                <a:cs typeface="Calibri"/>
              </a:rPr>
              <a:t>Note: </a:t>
            </a:r>
          </a:p>
          <a:p>
            <a:r>
              <a:rPr lang="en-US" dirty="0">
                <a:latin typeface="Calibri"/>
                <a:ea typeface="Calibri"/>
                <a:cs typeface="Calibri"/>
              </a:rPr>
              <a:t>Cold calling, mini-whiteboards etc. could be used to check student responses.  THEN: Click</a:t>
            </a:r>
          </a:p>
          <a:p>
            <a:r>
              <a:rPr lang="en-US" b="1" dirty="0">
                <a:latin typeface="Calibri"/>
                <a:ea typeface="Calibri"/>
                <a:cs typeface="Calibri"/>
              </a:rPr>
              <a:t>Speaker: </a:t>
            </a:r>
          </a:p>
          <a:p>
            <a:r>
              <a:rPr lang="en-US" dirty="0">
                <a:latin typeface="Calibri"/>
                <a:ea typeface="Calibri"/>
                <a:cs typeface="Calibri"/>
              </a:rPr>
              <a:t>Today, we are going to look at how we can use analogies to help us build our understanding of the process of critical thinking. </a:t>
            </a:r>
          </a:p>
          <a:p>
            <a:endParaRPr lang="en-US" dirty="0">
              <a:latin typeface="Arial"/>
              <a:ea typeface="Calibri"/>
              <a:cs typeface="Arial"/>
            </a:endParaRPr>
          </a:p>
        </p:txBody>
      </p:sp>
      <p:sp>
        <p:nvSpPr>
          <p:cNvPr id="4" name="Slide Number Placeholder 3">
            <a:extLst>
              <a:ext uri="{FF2B5EF4-FFF2-40B4-BE49-F238E27FC236}">
                <a16:creationId xmlns:a16="http://schemas.microsoft.com/office/drawing/2014/main" id="{6E6F538E-EE46-5DE4-87F8-30AF60C09B50}"/>
              </a:ext>
            </a:extLst>
          </p:cNvPr>
          <p:cNvSpPr>
            <a:spLocks noGrp="1"/>
          </p:cNvSpPr>
          <p:nvPr>
            <p:ph type="sldNum" sz="quarter" idx="5"/>
          </p:nvPr>
        </p:nvSpPr>
        <p:spPr/>
        <p:txBody>
          <a:bodyPr/>
          <a:lstStyle/>
          <a:p>
            <a:fld id="{B07158C4-A119-4B78-9DE8-A50001BC31DC}" type="slidenum">
              <a:rPr lang="en-AU" smtClean="0"/>
              <a:pPr/>
              <a:t>42</a:t>
            </a:fld>
            <a:endParaRPr lang="en-AU"/>
          </a:p>
        </p:txBody>
      </p:sp>
    </p:spTree>
    <p:extLst>
      <p:ext uri="{BB962C8B-B14F-4D97-AF65-F5344CB8AC3E}">
        <p14:creationId xmlns:p14="http://schemas.microsoft.com/office/powerpoint/2010/main" val="241979872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a:t>
            </a:r>
            <a:endParaRPr lang="en-US" b="1" dirty="0">
              <a:solidFill>
                <a:srgbClr val="444444"/>
              </a:solidFill>
            </a:endParaRPr>
          </a:p>
          <a:p>
            <a:r>
              <a:rPr lang="en-US" dirty="0">
                <a:latin typeface="Arial"/>
                <a:cs typeface="Arial"/>
              </a:rPr>
              <a:t>To strengthen students understanding of critical thinking using the house analogy.</a:t>
            </a:r>
          </a:p>
          <a:p>
            <a:r>
              <a:rPr lang="en-US" b="1" dirty="0">
                <a:latin typeface="Arial"/>
                <a:cs typeface="Arial"/>
              </a:rPr>
              <a:t>Speaker:</a:t>
            </a:r>
            <a:endParaRPr lang="en-US" b="1" dirty="0">
              <a:solidFill>
                <a:srgbClr val="444444"/>
              </a:solidFill>
              <a:latin typeface="Arial"/>
              <a:cs typeface="Arial"/>
            </a:endParaRPr>
          </a:p>
          <a:p>
            <a:r>
              <a:rPr lang="en-US" dirty="0">
                <a:latin typeface="Arial"/>
                <a:cs typeface="Arial"/>
              </a:rPr>
              <a:t>To start, (click) my example is an analogy of a house. There are parts to a house just like there are parts to critical thinking and just as the parts of a house support each other to create a strong structure, the parts of critical thinking help to create a strong, well-supported opinion. </a:t>
            </a:r>
            <a:endParaRPr lang="en-US" dirty="0">
              <a:solidFill>
                <a:srgbClr val="000000"/>
              </a:solidFill>
            </a:endParaRPr>
          </a:p>
          <a:p>
            <a:endParaRPr lang="en-US" dirty="0">
              <a:solidFill>
                <a:srgbClr val="444444"/>
              </a:solidFill>
            </a:endParaRPr>
          </a:p>
          <a:p>
            <a:endParaRPr lang="en-US" dirty="0">
              <a:latin typeface="Arial"/>
              <a:ea typeface="Calibri"/>
              <a:cs typeface="Arial"/>
            </a:endParaRPr>
          </a:p>
        </p:txBody>
      </p:sp>
      <p:sp>
        <p:nvSpPr>
          <p:cNvPr id="4" name="Slide Number Placeholder 3"/>
          <p:cNvSpPr>
            <a:spLocks noGrp="1"/>
          </p:cNvSpPr>
          <p:nvPr>
            <p:ph type="sldNum" sz="quarter" idx="5"/>
          </p:nvPr>
        </p:nvSpPr>
        <p:spPr/>
        <p:txBody>
          <a:bodyPr/>
          <a:lstStyle/>
          <a:p>
            <a:fld id="{B07158C4-A119-4B78-9DE8-A50001BC31DC}" type="slidenum">
              <a:rPr lang="en-AU" smtClean="0"/>
              <a:pPr/>
              <a:t>43</a:t>
            </a:fld>
            <a:endParaRPr lang="en-AU"/>
          </a:p>
        </p:txBody>
      </p:sp>
    </p:spTree>
    <p:extLst>
      <p:ext uri="{BB962C8B-B14F-4D97-AF65-F5344CB8AC3E}">
        <p14:creationId xmlns:p14="http://schemas.microsoft.com/office/powerpoint/2010/main" val="98640209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DFF4D5-DF40-3C26-4832-97E7920133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3685C0-CE0D-E540-E9B4-9E92E4EB1D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56A7ED-E82C-40B4-0A31-B68D35186CA0}"/>
              </a:ext>
            </a:extLst>
          </p:cNvPr>
          <p:cNvSpPr>
            <a:spLocks noGrp="1"/>
          </p:cNvSpPr>
          <p:nvPr>
            <p:ph type="body" idx="1"/>
          </p:nvPr>
        </p:nvSpPr>
        <p:spPr/>
        <p:txBody>
          <a:bodyPr/>
          <a:lstStyle/>
          <a:p>
            <a:r>
              <a:rPr lang="en-US" b="1" dirty="0"/>
              <a:t>Purpose:</a:t>
            </a:r>
            <a:endParaRPr lang="en-US" b="1" dirty="0">
              <a:solidFill>
                <a:srgbClr val="444444"/>
              </a:solidFill>
            </a:endParaRPr>
          </a:p>
          <a:p>
            <a:r>
              <a:rPr lang="en-US" dirty="0"/>
              <a:t>To strengthen students understanding of critical thinking using the house analogy.</a:t>
            </a:r>
            <a:endParaRPr lang="en-US" dirty="0">
              <a:solidFill>
                <a:srgbClr val="444444"/>
              </a:solidFill>
            </a:endParaRPr>
          </a:p>
          <a:p>
            <a:r>
              <a:rPr lang="en-US" b="1" dirty="0">
                <a:latin typeface="Arial"/>
                <a:ea typeface="Calibri"/>
                <a:cs typeface="Arial"/>
              </a:rPr>
              <a:t>Speaker: </a:t>
            </a:r>
          </a:p>
          <a:p>
            <a:r>
              <a:rPr lang="en-US" dirty="0">
                <a:latin typeface="Arial"/>
                <a:ea typeface="Calibri"/>
                <a:cs typeface="Arial"/>
              </a:rPr>
              <a:t>As you can see on the slide, critical thinking is like a house because:</a:t>
            </a:r>
          </a:p>
          <a:p>
            <a:pPr marL="285750" indent="-285750">
              <a:buFont typeface="Arial"/>
              <a:buChar char="•"/>
            </a:pPr>
            <a:r>
              <a:rPr lang="en-US" dirty="0">
                <a:latin typeface="Arial"/>
                <a:ea typeface="Calibri"/>
                <a:cs typeface="Arial"/>
              </a:rPr>
              <a:t>It starts with a foundation – or in critical thinking, we start with an opinion</a:t>
            </a:r>
          </a:p>
          <a:p>
            <a:pPr marL="285750" indent="-285750">
              <a:buFont typeface="Arial"/>
              <a:buChar char="•"/>
            </a:pPr>
            <a:r>
              <a:rPr lang="en-US" dirty="0">
                <a:latin typeface="Arial"/>
                <a:ea typeface="Calibri"/>
                <a:cs typeface="Arial"/>
              </a:rPr>
              <a:t>The walls are like the evidence that we build on to support the opinion</a:t>
            </a:r>
          </a:p>
          <a:p>
            <a:pPr marL="285750" indent="-285750">
              <a:buFont typeface="Arial"/>
              <a:buChar char="•"/>
            </a:pPr>
            <a:r>
              <a:rPr lang="en-US" dirty="0">
                <a:latin typeface="Arial"/>
                <a:ea typeface="Calibri"/>
                <a:cs typeface="Arial"/>
              </a:rPr>
              <a:t>The beams and joists hold a house together and in critical thinking that is like our explanations of how the evidence supports the opinion </a:t>
            </a:r>
          </a:p>
          <a:p>
            <a:pPr marL="285750" indent="-285750">
              <a:buFont typeface="Arial"/>
              <a:buChar char="•"/>
            </a:pPr>
            <a:r>
              <a:rPr lang="en-US" dirty="0">
                <a:latin typeface="Arial"/>
                <a:ea typeface="Calibri"/>
                <a:cs typeface="Arial"/>
              </a:rPr>
              <a:t>The reinforcements or insulation in a house are like the additional evidence that support the explanation</a:t>
            </a:r>
          </a:p>
          <a:p>
            <a:pPr marL="285750" indent="-285750">
              <a:buFont typeface="Arial"/>
              <a:buChar char="•"/>
            </a:pPr>
            <a:r>
              <a:rPr lang="en-US" dirty="0">
                <a:latin typeface="Arial"/>
                <a:ea typeface="Calibri"/>
                <a:cs typeface="Arial"/>
              </a:rPr>
              <a:t>Then – just like the windows and doors let us experience the world outside our house, challenges to our opinions make us consider ideas that are different to our own. </a:t>
            </a:r>
          </a:p>
          <a:p>
            <a:pPr marL="285750" indent="-285750">
              <a:buFont typeface="Arial"/>
              <a:buChar char="•"/>
            </a:pPr>
            <a:r>
              <a:rPr lang="en-US" dirty="0">
                <a:latin typeface="Arial"/>
                <a:ea typeface="Calibri"/>
                <a:cs typeface="Arial"/>
              </a:rPr>
              <a:t>And finally, we have the roof which, in critical thinking, is what we build up towards – we adapt and test our opinion to ensure that it is held up. </a:t>
            </a:r>
            <a:endParaRPr lang="en-US" dirty="0">
              <a:ea typeface="Calibri"/>
            </a:endParaRPr>
          </a:p>
        </p:txBody>
      </p:sp>
      <p:sp>
        <p:nvSpPr>
          <p:cNvPr id="4" name="Slide Number Placeholder 3">
            <a:extLst>
              <a:ext uri="{FF2B5EF4-FFF2-40B4-BE49-F238E27FC236}">
                <a16:creationId xmlns:a16="http://schemas.microsoft.com/office/drawing/2014/main" id="{EE4D6C63-BE70-910B-49A4-9E253304FE1B}"/>
              </a:ext>
            </a:extLst>
          </p:cNvPr>
          <p:cNvSpPr>
            <a:spLocks noGrp="1"/>
          </p:cNvSpPr>
          <p:nvPr>
            <p:ph type="sldNum" sz="quarter" idx="5"/>
          </p:nvPr>
        </p:nvSpPr>
        <p:spPr/>
        <p:txBody>
          <a:bodyPr/>
          <a:lstStyle/>
          <a:p>
            <a:fld id="{B07158C4-A119-4B78-9DE8-A50001BC31DC}" type="slidenum">
              <a:rPr lang="en-AU" smtClean="0"/>
              <a:pPr/>
              <a:t>44</a:t>
            </a:fld>
            <a:endParaRPr lang="en-AU"/>
          </a:p>
        </p:txBody>
      </p:sp>
    </p:spTree>
    <p:extLst>
      <p:ext uri="{BB962C8B-B14F-4D97-AF65-F5344CB8AC3E}">
        <p14:creationId xmlns:p14="http://schemas.microsoft.com/office/powerpoint/2010/main" val="52320164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a:cs typeface="Arial"/>
              </a:rPr>
              <a:t>Purpose:</a:t>
            </a:r>
          </a:p>
          <a:p>
            <a:r>
              <a:rPr lang="en-US" dirty="0">
                <a:latin typeface="Arial"/>
                <a:cs typeface="Arial"/>
              </a:rPr>
              <a:t>To have students use their understanding of analogy to demonstrate their understanding of critical thinking. </a:t>
            </a:r>
          </a:p>
          <a:p>
            <a:r>
              <a:rPr lang="en-US" b="1" dirty="0">
                <a:latin typeface="Arial"/>
                <a:cs typeface="Arial"/>
              </a:rPr>
              <a:t>Speaker:</a:t>
            </a:r>
          </a:p>
          <a:p>
            <a:r>
              <a:rPr lang="en-US" dirty="0">
                <a:latin typeface="Arial"/>
                <a:cs typeface="Arial"/>
              </a:rPr>
              <a:t>You are now going to work to create a different analogy to illustrate your understanding that critical thinking is a stepped approach with different parts to the process. If you are struggling to come up with your own ideas, feel free to use the examples listed on the slide, just make sure you can explain how each of the steps of critical thinking can be seen within the thing you are comparing it to. Once you have finished these, you will be presenting them to the class and your peers will assess the effectiveness of your analogy. </a:t>
            </a:r>
          </a:p>
          <a:p>
            <a:r>
              <a:rPr lang="en-US" b="1" dirty="0">
                <a:latin typeface="Arial"/>
                <a:cs typeface="Arial"/>
              </a:rPr>
              <a:t>Note:</a:t>
            </a:r>
            <a:endParaRPr lang="en-US" b="1" dirty="0"/>
          </a:p>
          <a:p>
            <a:r>
              <a:rPr lang="en-US" dirty="0">
                <a:latin typeface="Arial"/>
                <a:cs typeface="Arial"/>
              </a:rPr>
              <a:t>The next slide needs to be shown before groups present to guide peer marking.</a:t>
            </a:r>
            <a:endParaRPr lang="en-US" dirty="0"/>
          </a:p>
          <a:p>
            <a:endParaRPr lang="en-US" dirty="0"/>
          </a:p>
          <a:p>
            <a:endParaRPr lang="en-US" b="1"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45</a:t>
            </a:fld>
            <a:endParaRPr lang="en-AU"/>
          </a:p>
        </p:txBody>
      </p:sp>
    </p:spTree>
    <p:extLst>
      <p:ext uri="{BB962C8B-B14F-4D97-AF65-F5344CB8AC3E}">
        <p14:creationId xmlns:p14="http://schemas.microsoft.com/office/powerpoint/2010/main" val="285488833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C529D6-0804-52D6-06B2-89649B29D8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D60B06-BED4-EADC-CBDD-1DD3A30197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563887-84B9-9A1E-61FC-5AEF7A2989E8}"/>
              </a:ext>
            </a:extLst>
          </p:cNvPr>
          <p:cNvSpPr>
            <a:spLocks noGrp="1"/>
          </p:cNvSpPr>
          <p:nvPr>
            <p:ph type="body" idx="1"/>
          </p:nvPr>
        </p:nvSpPr>
        <p:spPr/>
        <p:txBody>
          <a:bodyPr/>
          <a:lstStyle/>
          <a:p>
            <a:r>
              <a:rPr lang="en-US" b="1" dirty="0">
                <a:latin typeface="Arial"/>
                <a:cs typeface="Arial"/>
              </a:rPr>
              <a:t>Purpose:</a:t>
            </a:r>
            <a:endParaRPr lang="en-US" dirty="0">
              <a:solidFill>
                <a:srgbClr val="444444"/>
              </a:solidFill>
            </a:endParaRPr>
          </a:p>
          <a:p>
            <a:r>
              <a:rPr lang="en-US" dirty="0">
                <a:latin typeface="Arial"/>
                <a:cs typeface="Arial"/>
              </a:rPr>
              <a:t>To check for students’ understanding</a:t>
            </a:r>
          </a:p>
          <a:p>
            <a:r>
              <a:rPr lang="en-US" b="1" dirty="0">
                <a:latin typeface="Arial"/>
                <a:cs typeface="Arial"/>
              </a:rPr>
              <a:t>Speaker:</a:t>
            </a:r>
            <a:endParaRPr lang="en-US" b="1" dirty="0"/>
          </a:p>
          <a:p>
            <a:r>
              <a:rPr lang="en-US" dirty="0">
                <a:latin typeface="Arial"/>
                <a:cs typeface="Arial"/>
              </a:rPr>
              <a:t>Before we finish today, you are going to complete this exit ticket. Answer the 3 questions on a slip of paper and hand it to me before you leave.</a:t>
            </a:r>
            <a:endParaRPr lang="en-US" dirty="0"/>
          </a:p>
          <a:p>
            <a:r>
              <a:rPr lang="en-US" b="1" dirty="0">
                <a:latin typeface="Arial"/>
                <a:cs typeface="Arial"/>
              </a:rPr>
              <a:t>Note:</a:t>
            </a:r>
            <a:endParaRPr lang="en-US" b="1" dirty="0"/>
          </a:p>
          <a:p>
            <a:r>
              <a:rPr lang="en-US" dirty="0">
                <a:latin typeface="Calibri"/>
                <a:ea typeface="Calibri"/>
                <a:cs typeface="Calibri"/>
              </a:rPr>
              <a:t>Check student responses to ensure they have understood the concepts covered.</a:t>
            </a:r>
          </a:p>
        </p:txBody>
      </p:sp>
      <p:sp>
        <p:nvSpPr>
          <p:cNvPr id="4" name="Slide Number Placeholder 3">
            <a:extLst>
              <a:ext uri="{FF2B5EF4-FFF2-40B4-BE49-F238E27FC236}">
                <a16:creationId xmlns:a16="http://schemas.microsoft.com/office/drawing/2014/main" id="{3881635F-733D-742B-9AC6-D25E50A02B93}"/>
              </a:ext>
            </a:extLst>
          </p:cNvPr>
          <p:cNvSpPr>
            <a:spLocks noGrp="1"/>
          </p:cNvSpPr>
          <p:nvPr>
            <p:ph type="sldNum" sz="quarter" idx="5"/>
          </p:nvPr>
        </p:nvSpPr>
        <p:spPr/>
        <p:txBody>
          <a:bodyPr/>
          <a:lstStyle/>
          <a:p>
            <a:fld id="{B07158C4-A119-4B78-9DE8-A50001BC31DC}" type="slidenum">
              <a:rPr lang="en-AU" smtClean="0"/>
              <a:pPr/>
              <a:t>46</a:t>
            </a:fld>
            <a:endParaRPr lang="en-AU"/>
          </a:p>
        </p:txBody>
      </p:sp>
    </p:spTree>
    <p:extLst>
      <p:ext uri="{BB962C8B-B14F-4D97-AF65-F5344CB8AC3E}">
        <p14:creationId xmlns:p14="http://schemas.microsoft.com/office/powerpoint/2010/main" val="211829924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6D1DF3-5954-61C4-7E35-B72E5752EC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5A1CA5-5D61-5322-7752-EBCA58A755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DCE9D0-6364-58D8-BA09-0E8B13D601B4}"/>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B5A14999-50F9-8B24-A00B-4FD19036A738}"/>
              </a:ext>
            </a:extLst>
          </p:cNvPr>
          <p:cNvSpPr>
            <a:spLocks noGrp="1"/>
          </p:cNvSpPr>
          <p:nvPr>
            <p:ph type="sldNum" sz="quarter" idx="5"/>
          </p:nvPr>
        </p:nvSpPr>
        <p:spPr/>
        <p:txBody>
          <a:bodyPr/>
          <a:lstStyle/>
          <a:p>
            <a:fld id="{B07158C4-A119-4B78-9DE8-A50001BC31DC}" type="slidenum">
              <a:rPr lang="en-AU" smtClean="0"/>
              <a:pPr/>
              <a:t>47</a:t>
            </a:fld>
            <a:endParaRPr lang="en-AU"/>
          </a:p>
        </p:txBody>
      </p:sp>
    </p:spTree>
    <p:extLst>
      <p:ext uri="{BB962C8B-B14F-4D97-AF65-F5344CB8AC3E}">
        <p14:creationId xmlns:p14="http://schemas.microsoft.com/office/powerpoint/2010/main" val="269763847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8A8A73-6770-981D-A87E-C21C572FAD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2EC43D-0B3E-2CD7-CCA3-B2FF8C9541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5AA9B8-AAAD-1B4B-5DC4-050497615358}"/>
              </a:ext>
            </a:extLst>
          </p:cNvPr>
          <p:cNvSpPr>
            <a:spLocks noGrp="1"/>
          </p:cNvSpPr>
          <p:nvPr>
            <p:ph type="body" idx="1"/>
          </p:nvPr>
        </p:nvSpPr>
        <p:spPr/>
        <p:txBody>
          <a:bodyPr/>
          <a:lstStyle/>
          <a:p>
            <a:r>
              <a:rPr lang="en-AU" b="1" dirty="0">
                <a:latin typeface="Arial"/>
                <a:cs typeface="Arial"/>
              </a:rPr>
              <a:t>Purpose: </a:t>
            </a:r>
          </a:p>
          <a:p>
            <a:r>
              <a:rPr lang="en-AU" dirty="0">
                <a:latin typeface="Arial"/>
                <a:cs typeface="Arial"/>
              </a:rPr>
              <a:t>To check students understanding of critical thinking as a process.</a:t>
            </a:r>
            <a:endParaRPr lang="en-AU" dirty="0"/>
          </a:p>
          <a:p>
            <a:r>
              <a:rPr lang="en-AU" b="1" dirty="0">
                <a:latin typeface="Arial"/>
                <a:cs typeface="Arial"/>
              </a:rPr>
              <a:t>Speaker:</a:t>
            </a:r>
            <a:r>
              <a:rPr lang="en-AU" dirty="0">
                <a:latin typeface="Arial"/>
                <a:cs typeface="Arial"/>
              </a:rPr>
              <a:t> </a:t>
            </a:r>
          </a:p>
          <a:p>
            <a:r>
              <a:rPr lang="en-AU" dirty="0">
                <a:latin typeface="Arial"/>
                <a:cs typeface="Arial"/>
              </a:rPr>
              <a:t>As we start today, we are going to check that we all confidently know what critical thinking is. Have a look at the images on the screen. You will choose one image that you believe is a good representation of the process of critical thinking and then you need to explain this choice to a friend. So I might decide that for me, critical thinking is represented by the image with the monkey looking in the mirror. I then have to explain this choice so I might say that critical thinking is about reflecting closely and being able to look at what might be the flaws in my thinking in order to strengthen it. </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dirty="0">
                <a:latin typeface="Arial"/>
                <a:cs typeface="Arial"/>
              </a:rPr>
              <a:t>You now have 3 minutes to choose an image and jot down in your books your choice of image and jot down some notes about why this image best represents what critical thinking is for you. You will then explain your choice to a partner. </a:t>
            </a:r>
          </a:p>
          <a:p>
            <a:r>
              <a:rPr lang="en-AU" b="1" dirty="0">
                <a:latin typeface="Arial"/>
                <a:cs typeface="Arial"/>
              </a:rPr>
              <a:t>Note:</a:t>
            </a:r>
          </a:p>
          <a:p>
            <a:r>
              <a:rPr lang="en-AU" dirty="0">
                <a:latin typeface="Arial"/>
                <a:cs typeface="Arial"/>
              </a:rPr>
              <a:t>While students share their ideas with their partners, teacher listens and checks for understanding. Cold calling is used to have a selection of students share their ideas with the class. </a:t>
            </a:r>
            <a:endParaRPr lang="en-AU" dirty="0"/>
          </a:p>
        </p:txBody>
      </p:sp>
      <p:sp>
        <p:nvSpPr>
          <p:cNvPr id="4" name="Slide Number Placeholder 3">
            <a:extLst>
              <a:ext uri="{FF2B5EF4-FFF2-40B4-BE49-F238E27FC236}">
                <a16:creationId xmlns:a16="http://schemas.microsoft.com/office/drawing/2014/main" id="{003BB595-85E3-1E2D-2122-4D364C51CFB9}"/>
              </a:ext>
            </a:extLst>
          </p:cNvPr>
          <p:cNvSpPr>
            <a:spLocks noGrp="1"/>
          </p:cNvSpPr>
          <p:nvPr>
            <p:ph type="sldNum" sz="quarter" idx="5"/>
          </p:nvPr>
        </p:nvSpPr>
        <p:spPr/>
        <p:txBody>
          <a:bodyPr/>
          <a:lstStyle/>
          <a:p>
            <a:fld id="{B07158C4-A119-4B78-9DE8-A50001BC31DC}" type="slidenum">
              <a:rPr lang="en-AU" smtClean="0"/>
              <a:pPr/>
              <a:t>48</a:t>
            </a:fld>
            <a:endParaRPr lang="en-AU"/>
          </a:p>
        </p:txBody>
      </p:sp>
    </p:spTree>
    <p:extLst>
      <p:ext uri="{BB962C8B-B14F-4D97-AF65-F5344CB8AC3E}">
        <p14:creationId xmlns:p14="http://schemas.microsoft.com/office/powerpoint/2010/main" val="170282731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772AF7-6E58-2ACD-EAD0-85BB4F657F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26FE3A-5A15-DE22-9174-86D587DF7F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0A91FF-B8AB-660A-0EA7-A92C1B5C4085}"/>
              </a:ext>
            </a:extLst>
          </p:cNvPr>
          <p:cNvSpPr>
            <a:spLocks noGrp="1"/>
          </p:cNvSpPr>
          <p:nvPr>
            <p:ph type="body" idx="1"/>
          </p:nvPr>
        </p:nvSpPr>
        <p:spPr/>
        <p:txBody>
          <a:bodyPr/>
          <a:lstStyle/>
          <a:p>
            <a:r>
              <a:rPr lang="en-AU" b="1" dirty="0">
                <a:latin typeface="Arial" panose="020B0604020202020204" pitchFamily="34" charset="0"/>
                <a:cs typeface="Arial" panose="020B0604020202020204" pitchFamily="34" charset="0"/>
              </a:rPr>
              <a:t>Notes for teachers:</a:t>
            </a:r>
            <a:endParaRPr lang="en-AU" dirty="0">
              <a:latin typeface="Arial" panose="020B0604020202020204" pitchFamily="34" charset="0"/>
              <a:cs typeface="Arial" panose="020B0604020202020204" pitchFamily="34" charset="0"/>
            </a:endParaRPr>
          </a:p>
          <a:p>
            <a:pPr marL="171450" indent="-171450">
              <a:buFont typeface="Arial"/>
              <a:buChar char="•"/>
            </a:pPr>
            <a:r>
              <a:rPr lang="en-AU" dirty="0">
                <a:latin typeface="Arial"/>
                <a:cs typeface="Arial"/>
              </a:rPr>
              <a:t>Adapt the learning intention as required and add matching success criteria.</a:t>
            </a:r>
          </a:p>
          <a:p>
            <a:pPr marL="171450" indent="-171450">
              <a:buFont typeface="Arial"/>
              <a:buChar char="•"/>
            </a:pPr>
            <a:r>
              <a:rPr lang="en-AU" sz="1600" kern="100" dirty="0">
                <a:effectLst/>
                <a:latin typeface="Aptos" panose="020B0004020202020204" pitchFamily="34" charset="0"/>
                <a:ea typeface="Aptos" panose="020B0004020202020204" pitchFamily="34" charset="0"/>
                <a:cs typeface="Times New Roman" panose="02020603050405020304" pitchFamily="18" charset="0"/>
              </a:rPr>
              <a:t>For more information see </a:t>
            </a:r>
            <a:r>
              <a:rPr lang="en-AU" sz="1600" kern="100" dirty="0">
                <a:effectLst/>
                <a:latin typeface="Tahoma" panose="020B0604030504040204" pitchFamily="34" charset="0"/>
                <a:ea typeface="Aptos" panose="020B0004020202020204" pitchFamily="34" charset="0"/>
                <a:cs typeface="Times New Roman" panose="02020603050405020304" pitchFamily="18" charset="0"/>
              </a:rPr>
              <a:t>⁠</a:t>
            </a:r>
            <a:r>
              <a:rPr lang="en-AU" sz="1600" kern="100" dirty="0">
                <a:effectLst/>
                <a:latin typeface="Aptos" panose="020B0004020202020204" pitchFamily="34" charset="0"/>
                <a:ea typeface="Aptos" panose="020B0004020202020204" pitchFamily="34" charset="0"/>
                <a:cs typeface="Times New Roman" panose="02020603050405020304" pitchFamily="18" charset="0"/>
              </a:rPr>
              <a:t>NSW Department of Education Explicit teaching strategies.</a:t>
            </a:r>
          </a:p>
          <a:p>
            <a:pPr marL="171450" indent="-171450">
              <a:buFont typeface="Arial"/>
              <a:buChar char="•"/>
            </a:pPr>
            <a:r>
              <a:rPr lang="en-AU" sz="1600" u="none" kern="100" dirty="0">
                <a:solidFill>
                  <a:srgbClr val="467886"/>
                </a:solidFill>
                <a:effectLst/>
                <a:latin typeface="Aptos" panose="020B0004020202020204" pitchFamily="34" charset="0"/>
                <a:cs typeface="Times New Roman" panose="02020603050405020304" pitchFamily="18" charset="0"/>
              </a:rPr>
              <a:t>Learning intentions and success criteria (</a:t>
            </a:r>
            <a:r>
              <a:rPr lang="en-AU" dirty="0">
                <a:latin typeface="Arial" panose="020B0604020202020204" pitchFamily="34" charset="0"/>
                <a:cs typeface="Arial" panose="020B0604020202020204" pitchFamily="34" charset="0"/>
              </a:rPr>
              <a:t>LISC) are not necessarily presented at the beginning of the lesson. Teacher needs to consider most effectual time to introduce.</a:t>
            </a:r>
          </a:p>
          <a:p>
            <a:pPr marL="171450" indent="-171450">
              <a:buFont typeface="Arial"/>
              <a:buChar char="•"/>
            </a:pPr>
            <a:r>
              <a:rPr lang="en-AU" dirty="0">
                <a:latin typeface="Arial" panose="020B0604020202020204" pitchFamily="34" charset="0"/>
                <a:cs typeface="Arial" panose="020B0604020202020204" pitchFamily="34" charset="0"/>
              </a:rPr>
              <a:t>LISC should be revisited during the lesson to support students' evaluation of their learning.</a:t>
            </a:r>
          </a:p>
          <a:p>
            <a:endParaRPr lang="en-AU" b="1" dirty="0">
              <a:cs typeface="Calibri"/>
            </a:endParaRPr>
          </a:p>
        </p:txBody>
      </p:sp>
      <p:sp>
        <p:nvSpPr>
          <p:cNvPr id="4" name="Slide Number Placeholder 3">
            <a:extLst>
              <a:ext uri="{FF2B5EF4-FFF2-40B4-BE49-F238E27FC236}">
                <a16:creationId xmlns:a16="http://schemas.microsoft.com/office/drawing/2014/main" id="{3C57DC45-7A92-926E-4511-F417FBCDC43D}"/>
              </a:ext>
            </a:extLst>
          </p:cNvPr>
          <p:cNvSpPr>
            <a:spLocks noGrp="1"/>
          </p:cNvSpPr>
          <p:nvPr>
            <p:ph type="sldNum" sz="quarter" idx="5"/>
          </p:nvPr>
        </p:nvSpPr>
        <p:spPr/>
        <p:txBody>
          <a:bodyPr/>
          <a:lstStyle/>
          <a:p>
            <a:fld id="{D09C5488-DD16-4714-9519-7BE21BA11D4E}" type="slidenum">
              <a:rPr lang="en-AU" smtClean="0"/>
              <a:t>49</a:t>
            </a:fld>
            <a:endParaRPr lang="en-AU"/>
          </a:p>
        </p:txBody>
      </p:sp>
    </p:spTree>
    <p:extLst>
      <p:ext uri="{BB962C8B-B14F-4D97-AF65-F5344CB8AC3E}">
        <p14:creationId xmlns:p14="http://schemas.microsoft.com/office/powerpoint/2010/main" val="9252723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latin typeface="Arial"/>
                <a:cs typeface="Arial"/>
              </a:rPr>
              <a:t>Purpose: </a:t>
            </a:r>
          </a:p>
          <a:p>
            <a:r>
              <a:rPr lang="en-AU" sz="1600" kern="1200" dirty="0">
                <a:solidFill>
                  <a:schemeClr val="tx1"/>
                </a:solidFill>
                <a:effectLst/>
                <a:latin typeface="Arial"/>
                <a:cs typeface="Arial"/>
              </a:rPr>
              <a:t>To introduce students to different types of thinking and the way we formulate ideas. Students are challenged to formulate and present their ideas. </a:t>
            </a:r>
          </a:p>
          <a:p>
            <a:pPr marL="0" indent="0">
              <a:buFont typeface="Arial"/>
              <a:buNone/>
            </a:pPr>
            <a:r>
              <a:rPr lang="en-AU" b="1" dirty="0">
                <a:latin typeface="Arial"/>
                <a:cs typeface="Arial"/>
              </a:rPr>
              <a:t>Speaker: </a:t>
            </a:r>
            <a:endParaRPr lang="en-AU" dirty="0">
              <a:latin typeface="Arial"/>
              <a:cs typeface="Arial"/>
            </a:endParaRPr>
          </a:p>
          <a:p>
            <a:r>
              <a:rPr lang="en-AU" dirty="0">
                <a:latin typeface="Arial"/>
                <a:cs typeface="Arial"/>
              </a:rPr>
              <a:t>We are going to explore how we construct thoughts and ideas by working with this question. You will have 2 minutes to brainstorm an answer. So when you think about slippers and shoes, you might think about the times that you would wear the different types of footwear. Or you might think about your favourite pair of shoes, and you might not have slippers so this will impact how you think about them. </a:t>
            </a:r>
          </a:p>
          <a:p>
            <a:r>
              <a:rPr lang="en-AU" b="1" dirty="0">
                <a:solidFill>
                  <a:srgbClr val="444444"/>
                </a:solidFill>
                <a:latin typeface="Arial"/>
                <a:cs typeface="Arial"/>
              </a:rPr>
              <a:t>Note:</a:t>
            </a:r>
          </a:p>
          <a:p>
            <a:r>
              <a:rPr lang="en-AU" b="0" dirty="0">
                <a:solidFill>
                  <a:srgbClr val="444444"/>
                </a:solidFill>
                <a:latin typeface="Arial"/>
                <a:cs typeface="Arial"/>
              </a:rPr>
              <a:t>Teacher could share their own idea about the difference between the footwear and explain why they think that way in order to model brainstorming. </a:t>
            </a:r>
          </a:p>
          <a:p>
            <a:r>
              <a:rPr lang="en-AU" b="1" dirty="0">
                <a:solidFill>
                  <a:srgbClr val="444444"/>
                </a:solidFill>
                <a:latin typeface="Arial"/>
                <a:cs typeface="Arial"/>
              </a:rPr>
              <a:t>Speaker:</a:t>
            </a:r>
            <a:endParaRPr lang="en-US" b="1" dirty="0">
              <a:solidFill>
                <a:srgbClr val="444444"/>
              </a:solidFill>
              <a:latin typeface="Arial"/>
              <a:cs typeface="Arial"/>
            </a:endParaRPr>
          </a:p>
          <a:p>
            <a:r>
              <a:rPr lang="en-AU" dirty="0">
                <a:latin typeface="Arial"/>
                <a:cs typeface="Arial"/>
              </a:rPr>
              <a:t>(After the 2 minutes is up) You now have 5 minutes to discuss your ideas with a partner with the aim to try to come to a shared response to this question. </a:t>
            </a:r>
            <a:endParaRPr lang="en-US" dirty="0">
              <a:solidFill>
                <a:srgbClr val="444444"/>
              </a:solidFill>
              <a:latin typeface="Arial"/>
              <a:cs typeface="Arial"/>
            </a:endParaRPr>
          </a:p>
          <a:p>
            <a:r>
              <a:rPr lang="en-AU" dirty="0">
                <a:latin typeface="Arial"/>
                <a:cs typeface="Arial"/>
              </a:rPr>
              <a:t>(After 5 minutes) Each pair will now share their ideas with the whole class.</a:t>
            </a:r>
          </a:p>
          <a:p>
            <a:pPr marL="0" indent="0">
              <a:buFont typeface="Arial"/>
              <a:buNone/>
            </a:pPr>
            <a:r>
              <a:rPr lang="en-AU" b="1" dirty="0">
                <a:latin typeface="Arial"/>
                <a:cs typeface="Arial"/>
              </a:rPr>
              <a:t>Notes:</a:t>
            </a:r>
            <a:endParaRPr lang="en-AU" dirty="0">
              <a:latin typeface="Arial"/>
              <a:cs typeface="Arial"/>
            </a:endParaRPr>
          </a:p>
          <a:p>
            <a:r>
              <a:rPr lang="en-AU" sz="1600" kern="1200" dirty="0">
                <a:solidFill>
                  <a:schemeClr val="tx1"/>
                </a:solidFill>
                <a:effectLst/>
                <a:latin typeface="Arial"/>
                <a:cs typeface="Arial"/>
              </a:rPr>
              <a:t>The teacher acts as scribe and records all responses. </a:t>
            </a:r>
          </a:p>
          <a:p>
            <a:r>
              <a:rPr lang="en-AU" sz="1600" b="0" kern="1200" dirty="0">
                <a:solidFill>
                  <a:schemeClr val="tx1"/>
                </a:solidFill>
                <a:effectLst/>
                <a:latin typeface="Arial" panose="020B0604020202020204" pitchFamily="34" charset="0"/>
                <a:ea typeface="+mn-ea"/>
                <a:cs typeface="Arial" panose="020B0604020202020204" pitchFamily="34" charset="0"/>
              </a:rPr>
              <a:t>Teacher leads the class to try to agree on a shared definition of these objects. Lead discussion as to why the class was successful or not in defining these things. </a:t>
            </a:r>
          </a:p>
          <a:p>
            <a:r>
              <a:rPr lang="en-AU" dirty="0">
                <a:latin typeface="Arial"/>
                <a:cs typeface="Arial"/>
              </a:rPr>
              <a:t>The purpose is not to get a shared definition, but rather to have students see that there are different ways of thinking. </a:t>
            </a:r>
            <a:endParaRPr lang="en-AU" dirty="0"/>
          </a:p>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5</a:t>
            </a:fld>
            <a:endParaRPr lang="en-AU"/>
          </a:p>
        </p:txBody>
      </p:sp>
    </p:spTree>
    <p:extLst>
      <p:ext uri="{BB962C8B-B14F-4D97-AF65-F5344CB8AC3E}">
        <p14:creationId xmlns:p14="http://schemas.microsoft.com/office/powerpoint/2010/main" val="96141935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7AA334-2A11-ABDC-A436-D014C89E68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EA45F0-AE1D-077D-7879-76CCCE79B3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0CECB0-82EE-4878-8ECC-BF5A73A377B1}"/>
              </a:ext>
            </a:extLst>
          </p:cNvPr>
          <p:cNvSpPr>
            <a:spLocks noGrp="1"/>
          </p:cNvSpPr>
          <p:nvPr>
            <p:ph type="body" idx="1"/>
          </p:nvPr>
        </p:nvSpPr>
        <p:spPr/>
        <p:txBody>
          <a:bodyPr/>
          <a:lstStyle/>
          <a:p>
            <a:r>
              <a:rPr lang="en-US" b="1" dirty="0">
                <a:latin typeface="Arial"/>
                <a:cs typeface="Arial"/>
              </a:rPr>
              <a:t>Purpose:</a:t>
            </a:r>
          </a:p>
          <a:p>
            <a:r>
              <a:rPr lang="en-US" dirty="0">
                <a:latin typeface="Arial"/>
                <a:cs typeface="Arial"/>
              </a:rPr>
              <a:t>To introduce the concept of metacognition.</a:t>
            </a:r>
            <a:endParaRPr lang="en-AU" b="1" dirty="0">
              <a:latin typeface="Arial"/>
              <a:cs typeface="Arial"/>
            </a:endParaRPr>
          </a:p>
          <a:p>
            <a:r>
              <a:rPr lang="en-US" b="1" dirty="0">
                <a:latin typeface="Calibri"/>
                <a:ea typeface="Calibri"/>
                <a:cs typeface="Calibri"/>
              </a:rPr>
              <a:t>Speaker:</a:t>
            </a:r>
            <a:endParaRPr lang="en-US" b="1" dirty="0"/>
          </a:p>
          <a:p>
            <a:r>
              <a:rPr lang="en-US" dirty="0">
                <a:latin typeface="Calibri"/>
                <a:ea typeface="Calibri"/>
                <a:cs typeface="Calibri"/>
              </a:rPr>
              <a:t>In our early lessons, we discussed the common types of thinking that we engage in. Today we are going to think more about this. When we think about thinking we are using metacognition (click). When we break down this word, we see (click) 'meta' which means something that is concerned with the concepts and results of the named discipline, which just really means that something is referring to itself. So if we say meta- narrative that means a story about writing a story. Or meta theatre, means a play that refers to how theatre is made. Now if we add cognition (click) this refers to the mental process involved in knowing, learning and understanding things. Which basically means the processes that occur in the brain when we think. So, if we bring these two words together, (click) this means the activity of thinking about your own thought processes. So put simply, metacognition means means thinking about thinking. Take a moment to write our formal definition of metacognition in your books.  </a:t>
            </a:r>
          </a:p>
          <a:p>
            <a:endParaRPr lang="en-US" dirty="0">
              <a:latin typeface="Calibri"/>
              <a:ea typeface="Calibri"/>
              <a:cs typeface="Calibri"/>
            </a:endParaRPr>
          </a:p>
        </p:txBody>
      </p:sp>
      <p:sp>
        <p:nvSpPr>
          <p:cNvPr id="4" name="Slide Number Placeholder 3">
            <a:extLst>
              <a:ext uri="{FF2B5EF4-FFF2-40B4-BE49-F238E27FC236}">
                <a16:creationId xmlns:a16="http://schemas.microsoft.com/office/drawing/2014/main" id="{E1FA4625-76D4-3EB8-8046-E4F347FE40C9}"/>
              </a:ext>
            </a:extLst>
          </p:cNvPr>
          <p:cNvSpPr>
            <a:spLocks noGrp="1"/>
          </p:cNvSpPr>
          <p:nvPr>
            <p:ph type="sldNum" sz="quarter" idx="5"/>
          </p:nvPr>
        </p:nvSpPr>
        <p:spPr/>
        <p:txBody>
          <a:bodyPr/>
          <a:lstStyle/>
          <a:p>
            <a:fld id="{B07158C4-A119-4B78-9DE8-A50001BC31DC}" type="slidenum">
              <a:rPr lang="en-AU" smtClean="0"/>
              <a:pPr/>
              <a:t>50</a:t>
            </a:fld>
            <a:endParaRPr lang="en-AU"/>
          </a:p>
        </p:txBody>
      </p:sp>
    </p:spTree>
    <p:extLst>
      <p:ext uri="{BB962C8B-B14F-4D97-AF65-F5344CB8AC3E}">
        <p14:creationId xmlns:p14="http://schemas.microsoft.com/office/powerpoint/2010/main" val="355185697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a:t>
            </a:r>
            <a:endParaRPr lang="en-US" dirty="0">
              <a:solidFill>
                <a:srgbClr val="444444"/>
              </a:solidFill>
            </a:endParaRPr>
          </a:p>
          <a:p>
            <a:r>
              <a:rPr lang="en-US" dirty="0">
                <a:latin typeface="Arial"/>
                <a:cs typeface="Arial"/>
              </a:rPr>
              <a:t>To introduce the different types of thinking that make up Bloom's Taxonomy.</a:t>
            </a:r>
            <a:endParaRPr lang="en-AU" dirty="0">
              <a:solidFill>
                <a:srgbClr val="444444"/>
              </a:solidFill>
            </a:endParaRPr>
          </a:p>
          <a:p>
            <a:r>
              <a:rPr lang="en-US" b="1" dirty="0"/>
              <a:t>Speaker:</a:t>
            </a:r>
            <a:endParaRPr lang="en-US" dirty="0">
              <a:solidFill>
                <a:srgbClr val="444444"/>
              </a:solidFill>
            </a:endParaRPr>
          </a:p>
          <a:p>
            <a:r>
              <a:rPr lang="en-US" dirty="0">
                <a:latin typeface="Arial"/>
                <a:cs typeface="Arial"/>
              </a:rPr>
              <a:t>We are going to be looking at some different types of thinking that we engage with and think about how different types of thinking require different levels of cognitive effort or brain power. Have a look at these 6 types of thinking. Write them in your book. You are going to try and think about which of these types of thinking you think take the least effort and which ones you think take more brain power. </a:t>
            </a:r>
          </a:p>
        </p:txBody>
      </p:sp>
      <p:sp>
        <p:nvSpPr>
          <p:cNvPr id="4" name="Slide Number Placeholder 3"/>
          <p:cNvSpPr>
            <a:spLocks noGrp="1"/>
          </p:cNvSpPr>
          <p:nvPr>
            <p:ph type="sldNum" sz="quarter" idx="5"/>
          </p:nvPr>
        </p:nvSpPr>
        <p:spPr/>
        <p:txBody>
          <a:bodyPr/>
          <a:lstStyle/>
          <a:p>
            <a:fld id="{B07158C4-A119-4B78-9DE8-A50001BC31DC}" type="slidenum">
              <a:rPr lang="en-AU" smtClean="0"/>
              <a:pPr/>
              <a:t>51</a:t>
            </a:fld>
            <a:endParaRPr lang="en-AU"/>
          </a:p>
        </p:txBody>
      </p:sp>
    </p:spTree>
    <p:extLst>
      <p:ext uri="{BB962C8B-B14F-4D97-AF65-F5344CB8AC3E}">
        <p14:creationId xmlns:p14="http://schemas.microsoft.com/office/powerpoint/2010/main" val="247028614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a:t>
            </a:r>
            <a:endParaRPr lang="en-US" dirty="0">
              <a:solidFill>
                <a:srgbClr val="444444"/>
              </a:solidFill>
            </a:endParaRPr>
          </a:p>
          <a:p>
            <a:r>
              <a:rPr lang="en-US" dirty="0"/>
              <a:t>To introduce the idea that different types of thinking require different levels of cognitive effort. </a:t>
            </a:r>
          </a:p>
          <a:p>
            <a:r>
              <a:rPr lang="en-US" b="1" dirty="0">
                <a:latin typeface="Arial"/>
                <a:cs typeface="Arial"/>
              </a:rPr>
              <a:t>Speaker:</a:t>
            </a:r>
          </a:p>
          <a:p>
            <a:r>
              <a:rPr lang="en-US" dirty="0">
                <a:latin typeface="Arial"/>
                <a:cs typeface="Arial"/>
              </a:rPr>
              <a:t>You are going to rank the types of thinking from the thinking that takes the least effort or 'cognitive strain' to the type of thinking that takes the most 'cognitive strain'.  We have ‘</a:t>
            </a:r>
            <a:r>
              <a:rPr lang="en-US" dirty="0" err="1">
                <a:latin typeface="Arial"/>
                <a:cs typeface="Arial"/>
              </a:rPr>
              <a:t>analysing</a:t>
            </a:r>
            <a:r>
              <a:rPr lang="en-US" dirty="0">
                <a:latin typeface="Arial"/>
                <a:cs typeface="Arial"/>
              </a:rPr>
              <a:t>’ which is when you examine or study something in detail. Then there is ‘remembering’, which means to recall something that has happened in the past. We have ‘evaluating’ which is when you consider something in order to make a judgement about that thing. Then there is ‘understanding’ which is when we know how something works or we know what something means. We also have ‘creating’ which is when we use thinking to develop something new and finally have ‘applying’ which is when we use our understanding of a thing to do something with it.</a:t>
            </a:r>
          </a:p>
          <a:p>
            <a:r>
              <a:rPr lang="en-US" dirty="0">
                <a:latin typeface="Arial"/>
                <a:cs typeface="Arial"/>
              </a:rPr>
              <a:t>So, to just be clear – these are currently not in right order. Your job now is to put them in the order of the thinking that take the least effort for our brains – this will be the bottom of the pyramid, to the thinking that takes the most effort for our brains which will be at the top of the pyramid. </a:t>
            </a:r>
            <a:endParaRPr lang="en-US"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52</a:t>
            </a:fld>
            <a:endParaRPr lang="en-AU"/>
          </a:p>
        </p:txBody>
      </p:sp>
    </p:spTree>
    <p:extLst>
      <p:ext uri="{BB962C8B-B14F-4D97-AF65-F5344CB8AC3E}">
        <p14:creationId xmlns:p14="http://schemas.microsoft.com/office/powerpoint/2010/main" val="320770013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6DBC2-813E-42D2-4BCD-9FC0604F12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11B276-47B3-8851-0C9A-E46152BDE0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5D0C17-9925-B957-A5F4-404BDB4B7618}"/>
              </a:ext>
            </a:extLst>
          </p:cNvPr>
          <p:cNvSpPr>
            <a:spLocks noGrp="1"/>
          </p:cNvSpPr>
          <p:nvPr>
            <p:ph type="body" idx="1"/>
          </p:nvPr>
        </p:nvSpPr>
        <p:spPr/>
        <p:txBody>
          <a:bodyPr/>
          <a:lstStyle/>
          <a:p>
            <a:r>
              <a:rPr lang="en-US" b="1" dirty="0"/>
              <a:t>Purpose:</a:t>
            </a:r>
            <a:endParaRPr lang="en-US" dirty="0">
              <a:solidFill>
                <a:srgbClr val="444444"/>
              </a:solidFill>
            </a:endParaRPr>
          </a:p>
          <a:p>
            <a:r>
              <a:rPr lang="en-US" dirty="0">
                <a:latin typeface="Arial"/>
                <a:cs typeface="Arial"/>
              </a:rPr>
              <a:t>To introduce the idea that different types of thinking require different levels of cognitive effort. </a:t>
            </a:r>
          </a:p>
          <a:p>
            <a:r>
              <a:rPr lang="en-US" b="1" dirty="0">
                <a:latin typeface="Arial"/>
                <a:cs typeface="Arial"/>
              </a:rPr>
              <a:t>Speaker:</a:t>
            </a:r>
          </a:p>
          <a:p>
            <a:r>
              <a:rPr lang="en-US" dirty="0">
                <a:latin typeface="Arial"/>
                <a:cs typeface="Arial"/>
              </a:rPr>
              <a:t>Now that you have completed that, we are going to check to see if you put them in the right order. Put a tick or a cross next to any of the ways of thinking that you have in the right spot.</a:t>
            </a:r>
          </a:p>
          <a:p>
            <a:r>
              <a:rPr lang="en-US" dirty="0">
                <a:latin typeface="Arial"/>
                <a:cs typeface="Arial"/>
              </a:rPr>
              <a:t>So, first at the bottom of our thinking pyramid is (click) 'remembering'. Recalling something takes the least effort for our brains to do compared to the other types of thinking. Then we have (click) 'understanding'. Then we have (click) 'applying'. Next is (click) </a:t>
            </a:r>
            <a:r>
              <a:rPr lang="en-US" dirty="0" err="1">
                <a:latin typeface="Arial"/>
                <a:cs typeface="Arial"/>
              </a:rPr>
              <a:t>analysing</a:t>
            </a:r>
            <a:r>
              <a:rPr lang="en-US" dirty="0">
                <a:latin typeface="Arial"/>
                <a:cs typeface="Arial"/>
              </a:rPr>
              <a:t>. Second from the top is (click) 'evaluating' and finally, the thinking that takes the most effort for our brains is the act of 'creating'. </a:t>
            </a:r>
            <a:endParaRPr lang="en-US" dirty="0"/>
          </a:p>
          <a:p>
            <a:r>
              <a:rPr lang="en-US" dirty="0">
                <a:latin typeface="Arial"/>
                <a:cs typeface="Arial"/>
              </a:rPr>
              <a:t>Now tally your score and show me how many you got correct by holding your fingers up.</a:t>
            </a:r>
            <a:endParaRPr lang="en-US" dirty="0"/>
          </a:p>
          <a:p>
            <a:r>
              <a:rPr lang="en-US" b="1" dirty="0">
                <a:latin typeface="Arial"/>
                <a:cs typeface="Arial"/>
              </a:rPr>
              <a:t>Note:</a:t>
            </a:r>
            <a:endParaRPr lang="en-US" b="1" dirty="0"/>
          </a:p>
          <a:p>
            <a:r>
              <a:rPr lang="en-US" dirty="0">
                <a:latin typeface="Arial"/>
                <a:cs typeface="Arial"/>
              </a:rPr>
              <a:t>Look carefully at how accurately the class could order these types of thinking as you may need to unpack why each type of thinking is in that order more if a class is struggling to understand the concept. </a:t>
            </a:r>
            <a:endParaRPr lang="en-US" dirty="0"/>
          </a:p>
        </p:txBody>
      </p:sp>
      <p:sp>
        <p:nvSpPr>
          <p:cNvPr id="4" name="Slide Number Placeholder 3">
            <a:extLst>
              <a:ext uri="{FF2B5EF4-FFF2-40B4-BE49-F238E27FC236}">
                <a16:creationId xmlns:a16="http://schemas.microsoft.com/office/drawing/2014/main" id="{490E25EA-3E90-D96F-C21D-50FD5D3D929E}"/>
              </a:ext>
            </a:extLst>
          </p:cNvPr>
          <p:cNvSpPr>
            <a:spLocks noGrp="1"/>
          </p:cNvSpPr>
          <p:nvPr>
            <p:ph type="sldNum" sz="quarter" idx="5"/>
          </p:nvPr>
        </p:nvSpPr>
        <p:spPr/>
        <p:txBody>
          <a:bodyPr/>
          <a:lstStyle/>
          <a:p>
            <a:fld id="{B07158C4-A119-4B78-9DE8-A50001BC31DC}" type="slidenum">
              <a:rPr lang="en-AU" smtClean="0"/>
              <a:pPr/>
              <a:t>53</a:t>
            </a:fld>
            <a:endParaRPr lang="en-AU"/>
          </a:p>
        </p:txBody>
      </p:sp>
    </p:spTree>
    <p:extLst>
      <p:ext uri="{BB962C8B-B14F-4D97-AF65-F5344CB8AC3E}">
        <p14:creationId xmlns:p14="http://schemas.microsoft.com/office/powerpoint/2010/main" val="1823425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226667-4F6C-1D23-6032-591C4CA91B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708D17-AF17-B8A0-03D9-931F4B0343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A651B2-EBD0-0C2D-9C4F-1AC2067D6460}"/>
              </a:ext>
            </a:extLst>
          </p:cNvPr>
          <p:cNvSpPr>
            <a:spLocks noGrp="1"/>
          </p:cNvSpPr>
          <p:nvPr>
            <p:ph type="body" idx="1"/>
          </p:nvPr>
        </p:nvSpPr>
        <p:spPr/>
        <p:txBody>
          <a:bodyPr/>
          <a:lstStyle/>
          <a:p>
            <a:r>
              <a:rPr lang="en-US" b="1" dirty="0"/>
              <a:t>Purpose:</a:t>
            </a:r>
            <a:endParaRPr lang="en-US" dirty="0">
              <a:solidFill>
                <a:srgbClr val="444444"/>
              </a:solidFill>
            </a:endParaRPr>
          </a:p>
          <a:p>
            <a:r>
              <a:rPr lang="en-US" dirty="0"/>
              <a:t>To introduce Bloom’s Taxonomy and the thinking matrix.</a:t>
            </a:r>
            <a:endParaRPr lang="en-US" dirty="0">
              <a:solidFill>
                <a:srgbClr val="444444"/>
              </a:solidFill>
            </a:endParaRPr>
          </a:p>
          <a:p>
            <a:r>
              <a:rPr lang="en-US" b="1" dirty="0"/>
              <a:t>Speaker:</a:t>
            </a:r>
            <a:endParaRPr lang="en-US" dirty="0">
              <a:solidFill>
                <a:srgbClr val="444444"/>
              </a:solidFill>
            </a:endParaRPr>
          </a:p>
          <a:p>
            <a:r>
              <a:rPr lang="en-US" dirty="0">
                <a:latin typeface="Arial"/>
                <a:cs typeface="Arial"/>
              </a:rPr>
              <a:t>Our understanding of different types of thinking and the cognitive effort they take comes largely from a man named Benjamin Bloom. In the 1950's Bloom created what is known as Bloom’s Taxonomy. Taxonomy means 'classification' so what this means is that he classified types of thinking. He ranked these types of thinking into types that he classified as higher-order, which means that they require the most effort of our brains down to lower-order thinking which takes the least cognitive effort. </a:t>
            </a:r>
          </a:p>
        </p:txBody>
      </p:sp>
      <p:sp>
        <p:nvSpPr>
          <p:cNvPr id="4" name="Slide Number Placeholder 3">
            <a:extLst>
              <a:ext uri="{FF2B5EF4-FFF2-40B4-BE49-F238E27FC236}">
                <a16:creationId xmlns:a16="http://schemas.microsoft.com/office/drawing/2014/main" id="{0378269E-F907-88C6-2F75-6E796F54D351}"/>
              </a:ext>
            </a:extLst>
          </p:cNvPr>
          <p:cNvSpPr>
            <a:spLocks noGrp="1"/>
          </p:cNvSpPr>
          <p:nvPr>
            <p:ph type="sldNum" sz="quarter" idx="5"/>
          </p:nvPr>
        </p:nvSpPr>
        <p:spPr/>
        <p:txBody>
          <a:bodyPr/>
          <a:lstStyle/>
          <a:p>
            <a:fld id="{B07158C4-A119-4B78-9DE8-A50001BC31DC}" type="slidenum">
              <a:rPr lang="en-AU" smtClean="0"/>
              <a:pPr/>
              <a:t>54</a:t>
            </a:fld>
            <a:endParaRPr lang="en-AU"/>
          </a:p>
        </p:txBody>
      </p:sp>
    </p:spTree>
    <p:extLst>
      <p:ext uri="{BB962C8B-B14F-4D97-AF65-F5344CB8AC3E}">
        <p14:creationId xmlns:p14="http://schemas.microsoft.com/office/powerpoint/2010/main" val="392859922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1FC856-8E00-C179-7162-BBA7E648F7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BA4EA3-FC6B-33D5-1741-D04E3216E5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8A9177-7217-76DF-9199-D13C6CF37DB5}"/>
              </a:ext>
            </a:extLst>
          </p:cNvPr>
          <p:cNvSpPr>
            <a:spLocks noGrp="1"/>
          </p:cNvSpPr>
          <p:nvPr>
            <p:ph type="body" idx="1"/>
          </p:nvPr>
        </p:nvSpPr>
        <p:spPr/>
        <p:txBody>
          <a:bodyPr/>
          <a:lstStyle/>
          <a:p>
            <a:r>
              <a:rPr lang="en-US" b="1" dirty="0"/>
              <a:t>Purpose:</a:t>
            </a:r>
            <a:endParaRPr lang="en-US" dirty="0">
              <a:solidFill>
                <a:srgbClr val="444444"/>
              </a:solidFill>
            </a:endParaRPr>
          </a:p>
          <a:p>
            <a:r>
              <a:rPr lang="en-US" dirty="0"/>
              <a:t>To introduce Bloom’s Taxonomy and the thinking matrix.</a:t>
            </a:r>
          </a:p>
          <a:p>
            <a:r>
              <a:rPr lang="en-US" b="1" dirty="0"/>
              <a:t>Speaker:</a:t>
            </a:r>
            <a:endParaRPr lang="en-US" dirty="0">
              <a:solidFill>
                <a:srgbClr val="444444"/>
              </a:solidFill>
            </a:endParaRPr>
          </a:p>
          <a:p>
            <a:r>
              <a:rPr lang="en-US" dirty="0">
                <a:latin typeface="Arial"/>
                <a:cs typeface="Arial"/>
              </a:rPr>
              <a:t>The triangle that we used to rank types of thinking can be now seen here and this is a representation of Bloom’s Taxonomy. </a:t>
            </a:r>
            <a:endParaRPr lang="en-US" dirty="0"/>
          </a:p>
          <a:p>
            <a:r>
              <a:rPr lang="en-US" dirty="0">
                <a:latin typeface="Arial"/>
                <a:cs typeface="Arial"/>
              </a:rPr>
              <a:t>We see here at the bottom 'remembering' and this is the thinking that involves recall. So, an example of this would be being in an English exam and </a:t>
            </a:r>
            <a:r>
              <a:rPr lang="en-US" b="1" dirty="0">
                <a:latin typeface="Arial"/>
                <a:cs typeface="Arial"/>
              </a:rPr>
              <a:t>recalling</a:t>
            </a:r>
            <a:r>
              <a:rPr lang="en-US" dirty="0">
                <a:latin typeface="Arial"/>
                <a:cs typeface="Arial"/>
              </a:rPr>
              <a:t> (click) a quote from a character in a book we are studying. </a:t>
            </a:r>
            <a:endParaRPr lang="en-US" dirty="0"/>
          </a:p>
          <a:p>
            <a:r>
              <a:rPr lang="en-US" dirty="0">
                <a:latin typeface="Arial"/>
                <a:cs typeface="Arial"/>
              </a:rPr>
              <a:t>Next, we have 'understanding'. This means that we are not just recalling the quote, but we can </a:t>
            </a:r>
            <a:r>
              <a:rPr lang="en-US" b="1" dirty="0">
                <a:latin typeface="Arial"/>
                <a:cs typeface="Arial"/>
              </a:rPr>
              <a:t>discuss</a:t>
            </a:r>
            <a:r>
              <a:rPr lang="en-US" dirty="0">
                <a:latin typeface="Arial"/>
                <a:cs typeface="Arial"/>
              </a:rPr>
              <a:t> (click) what the quote means and why the character says it. </a:t>
            </a:r>
            <a:endParaRPr lang="en-US" dirty="0"/>
          </a:p>
          <a:p>
            <a:r>
              <a:rPr lang="en-US" dirty="0">
                <a:latin typeface="Arial"/>
                <a:cs typeface="Arial"/>
              </a:rPr>
              <a:t>Above that we have 'applying' which means that in the exam we can (click) </a:t>
            </a:r>
            <a:r>
              <a:rPr lang="en-US" b="1" dirty="0">
                <a:latin typeface="Arial"/>
                <a:cs typeface="Arial"/>
              </a:rPr>
              <a:t>use</a:t>
            </a:r>
            <a:r>
              <a:rPr lang="en-US" dirty="0">
                <a:latin typeface="Arial"/>
                <a:cs typeface="Arial"/>
              </a:rPr>
              <a:t> the quote to show what it tells us about the character.  </a:t>
            </a:r>
            <a:endParaRPr lang="en-US" dirty="0"/>
          </a:p>
          <a:p>
            <a:pPr marL="0" marR="0" lvl="0" indent="0" algn="l" defTabSz="1219170" rtl="0" eaLnBrk="1" fontAlgn="auto" latinLnBrk="0" hangingPunct="1">
              <a:lnSpc>
                <a:spcPct val="100000"/>
              </a:lnSpc>
              <a:spcBef>
                <a:spcPts val="0"/>
              </a:spcBef>
              <a:spcAft>
                <a:spcPts val="0"/>
              </a:spcAft>
              <a:buClrTx/>
              <a:buSzTx/>
              <a:buFontTx/>
              <a:buNone/>
              <a:tabLst/>
              <a:defRPr/>
            </a:pPr>
            <a:r>
              <a:rPr lang="en-US" dirty="0">
                <a:latin typeface="Arial"/>
                <a:cs typeface="Arial"/>
              </a:rPr>
              <a:t>Next is '</a:t>
            </a:r>
            <a:r>
              <a:rPr lang="en-US" dirty="0" err="1">
                <a:latin typeface="Arial"/>
                <a:cs typeface="Arial"/>
              </a:rPr>
              <a:t>analysing</a:t>
            </a:r>
            <a:r>
              <a:rPr lang="en-US" dirty="0">
                <a:latin typeface="Arial"/>
                <a:cs typeface="Arial"/>
              </a:rPr>
              <a:t>' and this could involve (click) </a:t>
            </a:r>
            <a:r>
              <a:rPr lang="en-US" b="1" dirty="0">
                <a:latin typeface="Arial"/>
                <a:cs typeface="Arial"/>
              </a:rPr>
              <a:t>explaining</a:t>
            </a:r>
            <a:r>
              <a:rPr lang="en-US" dirty="0">
                <a:latin typeface="Arial"/>
                <a:cs typeface="Arial"/>
              </a:rPr>
              <a:t> how language techniques are used in the quote to shape the character. 'Evaluating' would involve </a:t>
            </a:r>
            <a:r>
              <a:rPr lang="en-US" b="1" dirty="0">
                <a:latin typeface="Arial"/>
                <a:cs typeface="Arial"/>
              </a:rPr>
              <a:t>deciding</a:t>
            </a:r>
            <a:r>
              <a:rPr lang="en-US" dirty="0">
                <a:latin typeface="Arial"/>
                <a:cs typeface="Arial"/>
              </a:rPr>
              <a:t> (click) how effective the author of the book has been in using language techniques to communicate something about the character. </a:t>
            </a:r>
            <a:endParaRPr lang="en-US" dirty="0"/>
          </a:p>
          <a:p>
            <a:r>
              <a:rPr lang="en-US" dirty="0">
                <a:latin typeface="Arial"/>
                <a:cs typeface="Arial"/>
              </a:rPr>
              <a:t>Finally, we have 'creating'. This involves taking all the thinking that we have done about the creation of this character and the use of language techniques to tell the reader something about that character to then inspire us to (click) </a:t>
            </a:r>
            <a:r>
              <a:rPr lang="en-US" b="1" dirty="0">
                <a:latin typeface="Arial"/>
                <a:cs typeface="Arial"/>
              </a:rPr>
              <a:t>shape</a:t>
            </a:r>
            <a:r>
              <a:rPr lang="en-US" dirty="0">
                <a:latin typeface="Arial"/>
                <a:cs typeface="Arial"/>
              </a:rPr>
              <a:t> our own unique character using language techniques.   </a:t>
            </a:r>
            <a:endParaRPr lang="en-US" dirty="0"/>
          </a:p>
        </p:txBody>
      </p:sp>
      <p:sp>
        <p:nvSpPr>
          <p:cNvPr id="4" name="Slide Number Placeholder 3">
            <a:extLst>
              <a:ext uri="{FF2B5EF4-FFF2-40B4-BE49-F238E27FC236}">
                <a16:creationId xmlns:a16="http://schemas.microsoft.com/office/drawing/2014/main" id="{FC10FC58-4BDF-1259-0CE6-5CC340FA70A1}"/>
              </a:ext>
            </a:extLst>
          </p:cNvPr>
          <p:cNvSpPr>
            <a:spLocks noGrp="1"/>
          </p:cNvSpPr>
          <p:nvPr>
            <p:ph type="sldNum" sz="quarter" idx="5"/>
          </p:nvPr>
        </p:nvSpPr>
        <p:spPr/>
        <p:txBody>
          <a:bodyPr/>
          <a:lstStyle/>
          <a:p>
            <a:fld id="{B07158C4-A119-4B78-9DE8-A50001BC31DC}" type="slidenum">
              <a:rPr lang="en-AU" smtClean="0"/>
              <a:pPr/>
              <a:t>55</a:t>
            </a:fld>
            <a:endParaRPr lang="en-AU"/>
          </a:p>
        </p:txBody>
      </p:sp>
    </p:spTree>
    <p:extLst>
      <p:ext uri="{BB962C8B-B14F-4D97-AF65-F5344CB8AC3E}">
        <p14:creationId xmlns:p14="http://schemas.microsoft.com/office/powerpoint/2010/main" val="262304380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a:cs typeface="Arial"/>
              </a:rPr>
              <a:t>Purpose:</a:t>
            </a:r>
          </a:p>
          <a:p>
            <a:r>
              <a:rPr lang="en-US" dirty="0">
                <a:latin typeface="Arial"/>
                <a:ea typeface="Calibri"/>
                <a:cs typeface="Arial"/>
              </a:rPr>
              <a:t>To check students understanding of the different types of thinking that make up the thinking matrix.</a:t>
            </a:r>
          </a:p>
          <a:p>
            <a:r>
              <a:rPr lang="en-US" b="1" dirty="0">
                <a:latin typeface="Arial"/>
                <a:ea typeface="Calibri"/>
                <a:cs typeface="Arial"/>
              </a:rPr>
              <a:t>Note:</a:t>
            </a:r>
            <a:endParaRPr lang="en-US" dirty="0">
              <a:ea typeface="Calibri"/>
            </a:endParaRPr>
          </a:p>
          <a:p>
            <a:r>
              <a:rPr lang="en-US" dirty="0">
                <a:latin typeface="Arial"/>
                <a:ea typeface="Calibri"/>
                <a:cs typeface="Arial"/>
              </a:rPr>
              <a:t>Students should be put into pairs for this activity. The complete table can be found on slide 56 and can be copied and cut up for the activity. </a:t>
            </a:r>
            <a:endParaRPr lang="en-US" dirty="0">
              <a:ea typeface="Calibri"/>
            </a:endParaRPr>
          </a:p>
          <a:p>
            <a:r>
              <a:rPr lang="en-US" b="1" dirty="0">
                <a:latin typeface="Arial"/>
                <a:ea typeface="Calibri"/>
                <a:cs typeface="Arial"/>
              </a:rPr>
              <a:t>Speaker:</a:t>
            </a:r>
          </a:p>
          <a:p>
            <a:r>
              <a:rPr lang="en-US" dirty="0">
                <a:latin typeface="Calibri"/>
                <a:ea typeface="Calibri"/>
                <a:cs typeface="Calibri"/>
              </a:rPr>
              <a:t>I have given each pair a cut up version of the two final columns of this table which unpacks the types of thinking in the thinking matrix. Your job is to work together to put these columns in the correct order. </a:t>
            </a:r>
          </a:p>
        </p:txBody>
      </p:sp>
      <p:sp>
        <p:nvSpPr>
          <p:cNvPr id="4" name="Slide Number Placeholder 3"/>
          <p:cNvSpPr>
            <a:spLocks noGrp="1"/>
          </p:cNvSpPr>
          <p:nvPr>
            <p:ph type="sldNum" sz="quarter" idx="5"/>
          </p:nvPr>
        </p:nvSpPr>
        <p:spPr/>
        <p:txBody>
          <a:bodyPr/>
          <a:lstStyle/>
          <a:p>
            <a:fld id="{B07158C4-A119-4B78-9DE8-A50001BC31DC}" type="slidenum">
              <a:rPr lang="en-AU" smtClean="0"/>
              <a:pPr/>
              <a:t>56</a:t>
            </a:fld>
            <a:endParaRPr lang="en-AU"/>
          </a:p>
        </p:txBody>
      </p:sp>
    </p:spTree>
    <p:extLst>
      <p:ext uri="{BB962C8B-B14F-4D97-AF65-F5344CB8AC3E}">
        <p14:creationId xmlns:p14="http://schemas.microsoft.com/office/powerpoint/2010/main" val="234359994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4E475-F05A-8C11-A151-CCECFBDF93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868BF6-F8ED-E106-D1D3-40BFC14AD3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D2078D-5F60-EA01-BEEF-E1EA41B2CC30}"/>
              </a:ext>
            </a:extLst>
          </p:cNvPr>
          <p:cNvSpPr>
            <a:spLocks noGrp="1"/>
          </p:cNvSpPr>
          <p:nvPr>
            <p:ph type="body" idx="1"/>
          </p:nvPr>
        </p:nvSpPr>
        <p:spPr/>
        <p:txBody>
          <a:bodyPr/>
          <a:lstStyle/>
          <a:p>
            <a:r>
              <a:rPr lang="en-US" b="1" dirty="0">
                <a:latin typeface="Arial"/>
                <a:cs typeface="Arial"/>
              </a:rPr>
              <a:t>Purpose:</a:t>
            </a:r>
          </a:p>
          <a:p>
            <a:r>
              <a:rPr lang="en-US" dirty="0">
                <a:latin typeface="Arial"/>
                <a:ea typeface="Calibri"/>
                <a:cs typeface="Arial"/>
              </a:rPr>
              <a:t>To check students understanding of the different types of thinking that make up the thinking matrix.</a:t>
            </a:r>
          </a:p>
          <a:p>
            <a:r>
              <a:rPr lang="en-US" b="1" dirty="0">
                <a:latin typeface="Arial"/>
                <a:ea typeface="Calibri"/>
                <a:cs typeface="Arial"/>
              </a:rPr>
              <a:t>Speaker:</a:t>
            </a:r>
          </a:p>
          <a:p>
            <a:r>
              <a:rPr lang="en-US" dirty="0">
                <a:latin typeface="Calibri"/>
                <a:ea typeface="Calibri"/>
                <a:cs typeface="Calibri"/>
              </a:rPr>
              <a:t>(Click)Here is the table as it should look. Check yours and make sure that it is in the right order. We are going to use the thumbs up/down technique to check how you went with correctly matching the description and instructional words to the type of thinking. </a:t>
            </a:r>
          </a:p>
          <a:p>
            <a:r>
              <a:rPr lang="en-US" dirty="0">
                <a:latin typeface="Calibri"/>
                <a:ea typeface="Calibri"/>
                <a:cs typeface="Calibri"/>
              </a:rPr>
              <a:t>Thumbs up if you got all the matches correct. Thumbs to the side if you got most of the matches right. And thumbs down if you didn't manage to get most of them matched correctly.  </a:t>
            </a:r>
          </a:p>
        </p:txBody>
      </p:sp>
      <p:sp>
        <p:nvSpPr>
          <p:cNvPr id="4" name="Slide Number Placeholder 3">
            <a:extLst>
              <a:ext uri="{FF2B5EF4-FFF2-40B4-BE49-F238E27FC236}">
                <a16:creationId xmlns:a16="http://schemas.microsoft.com/office/drawing/2014/main" id="{CC933EE0-E627-CCF7-ECCB-DBD3D5AD2867}"/>
              </a:ext>
            </a:extLst>
          </p:cNvPr>
          <p:cNvSpPr>
            <a:spLocks noGrp="1"/>
          </p:cNvSpPr>
          <p:nvPr>
            <p:ph type="sldNum" sz="quarter" idx="5"/>
          </p:nvPr>
        </p:nvSpPr>
        <p:spPr/>
        <p:txBody>
          <a:bodyPr/>
          <a:lstStyle/>
          <a:p>
            <a:fld id="{B07158C4-A119-4B78-9DE8-A50001BC31DC}" type="slidenum">
              <a:rPr lang="en-AU" smtClean="0"/>
              <a:pPr/>
              <a:t>57</a:t>
            </a:fld>
            <a:endParaRPr lang="en-AU"/>
          </a:p>
        </p:txBody>
      </p:sp>
    </p:spTree>
    <p:extLst>
      <p:ext uri="{BB962C8B-B14F-4D97-AF65-F5344CB8AC3E}">
        <p14:creationId xmlns:p14="http://schemas.microsoft.com/office/powerpoint/2010/main" val="281413407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Purpose:</a:t>
            </a:r>
            <a:endParaRPr lang="en-US">
              <a:solidFill>
                <a:srgbClr val="444444"/>
              </a:solidFill>
            </a:endParaRPr>
          </a:p>
          <a:p>
            <a:r>
              <a:rPr lang="en-US">
                <a:latin typeface="Arial"/>
                <a:cs typeface="Arial"/>
              </a:rPr>
              <a:t>To check students understanding of lower and higher order thinking matrix.</a:t>
            </a:r>
            <a:endParaRPr lang="en-US">
              <a:solidFill>
                <a:srgbClr val="444444"/>
              </a:solidFill>
              <a:latin typeface="Arial"/>
              <a:cs typeface="Arial"/>
            </a:endParaRPr>
          </a:p>
          <a:p>
            <a:r>
              <a:rPr lang="en-US" b="1"/>
              <a:t>Speaker:</a:t>
            </a:r>
            <a:endParaRPr lang="en-US">
              <a:solidFill>
                <a:srgbClr val="444444"/>
              </a:solidFill>
            </a:endParaRPr>
          </a:p>
          <a:p>
            <a:r>
              <a:rPr lang="en-US">
                <a:latin typeface="Arial"/>
                <a:cs typeface="Arial"/>
              </a:rPr>
              <a:t>To finish today, you are going to reflect on what we have learnt today. In your books, I want you to answer the question on the slide. Just write 2 or 3 sentences and be prepared to share your reflection with the class.  </a:t>
            </a:r>
            <a:endParaRPr lang="en-US"/>
          </a:p>
        </p:txBody>
      </p:sp>
      <p:sp>
        <p:nvSpPr>
          <p:cNvPr id="4" name="Slide Number Placeholder 3"/>
          <p:cNvSpPr>
            <a:spLocks noGrp="1"/>
          </p:cNvSpPr>
          <p:nvPr>
            <p:ph type="sldNum" sz="quarter" idx="5"/>
          </p:nvPr>
        </p:nvSpPr>
        <p:spPr/>
        <p:txBody>
          <a:bodyPr/>
          <a:lstStyle/>
          <a:p>
            <a:fld id="{B07158C4-A119-4B78-9DE8-A50001BC31DC}" type="slidenum">
              <a:rPr lang="en-AU" smtClean="0"/>
              <a:pPr/>
              <a:t>58</a:t>
            </a:fld>
            <a:endParaRPr lang="en-AU"/>
          </a:p>
        </p:txBody>
      </p:sp>
    </p:spTree>
    <p:extLst>
      <p:ext uri="{BB962C8B-B14F-4D97-AF65-F5344CB8AC3E}">
        <p14:creationId xmlns:p14="http://schemas.microsoft.com/office/powerpoint/2010/main" val="160713969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5FA8A-5681-94FE-40A5-6B548DE3B8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BF00AE-F810-A8CE-8603-0E1F2F7003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ADAEF1-5749-FE4A-F5CD-0FDC9D725038}"/>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1DA7929C-9200-E439-197E-B5A4E00E2AF0}"/>
              </a:ext>
            </a:extLst>
          </p:cNvPr>
          <p:cNvSpPr>
            <a:spLocks noGrp="1"/>
          </p:cNvSpPr>
          <p:nvPr>
            <p:ph type="sldNum" sz="quarter" idx="5"/>
          </p:nvPr>
        </p:nvSpPr>
        <p:spPr/>
        <p:txBody>
          <a:bodyPr/>
          <a:lstStyle/>
          <a:p>
            <a:fld id="{B07158C4-A119-4B78-9DE8-A50001BC31DC}" type="slidenum">
              <a:rPr lang="en-AU" smtClean="0"/>
              <a:pPr/>
              <a:t>59</a:t>
            </a:fld>
            <a:endParaRPr lang="en-AU"/>
          </a:p>
        </p:txBody>
      </p:sp>
    </p:spTree>
    <p:extLst>
      <p:ext uri="{BB962C8B-B14F-4D97-AF65-F5344CB8AC3E}">
        <p14:creationId xmlns:p14="http://schemas.microsoft.com/office/powerpoint/2010/main" val="34449925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a:cs typeface="Arial"/>
              </a:rPr>
              <a:t>Purpose: </a:t>
            </a:r>
          </a:p>
          <a:p>
            <a:r>
              <a:rPr lang="en-US" dirty="0">
                <a:latin typeface="Arial"/>
                <a:cs typeface="Arial"/>
              </a:rPr>
              <a:t>To reflect on the various influences that shape thinking</a:t>
            </a:r>
          </a:p>
          <a:p>
            <a:r>
              <a:rPr lang="en-US" b="1" dirty="0">
                <a:latin typeface="Arial"/>
                <a:cs typeface="Arial"/>
              </a:rPr>
              <a:t>Speaker</a:t>
            </a:r>
            <a:r>
              <a:rPr lang="en-US" dirty="0">
                <a:latin typeface="Arial"/>
                <a:cs typeface="Arial"/>
              </a:rPr>
              <a:t>:</a:t>
            </a:r>
          </a:p>
          <a:p>
            <a:pPr lvl="0"/>
            <a:r>
              <a:rPr lang="en-AU" sz="1600" kern="1200" dirty="0">
                <a:solidFill>
                  <a:schemeClr val="tx1"/>
                </a:solidFill>
                <a:effectLst/>
                <a:latin typeface="Arial"/>
                <a:cs typeface="Arial"/>
              </a:rPr>
              <a:t>There are multiple influences that shape our thinking. When you were coming up with an independent response to our question, you may have been shaped by these influences.</a:t>
            </a:r>
          </a:p>
          <a:p>
            <a:pPr lvl="0"/>
            <a:r>
              <a:rPr lang="en-AU" sz="1600" kern="1200" dirty="0">
                <a:solidFill>
                  <a:schemeClr val="tx1"/>
                </a:solidFill>
                <a:effectLst/>
                <a:latin typeface="Arial"/>
                <a:cs typeface="Arial"/>
              </a:rPr>
              <a:t>Take a minute now to think about the way you came to your answer. You will have 5 minutes to write a response to the 2 reflective questions then we will discuss these reflections. </a:t>
            </a:r>
          </a:p>
          <a:p>
            <a:pPr lvl="0"/>
            <a:r>
              <a:rPr lang="en-AU" sz="1600" b="1" kern="1200" dirty="0">
                <a:solidFill>
                  <a:schemeClr val="tx1"/>
                </a:solidFill>
                <a:effectLst/>
                <a:latin typeface="Arial"/>
                <a:cs typeface="Arial"/>
              </a:rPr>
              <a:t>Note: </a:t>
            </a:r>
          </a:p>
          <a:p>
            <a:pPr lvl="0"/>
            <a:r>
              <a:rPr lang="en-AU" sz="1600" b="0" kern="1200" dirty="0">
                <a:solidFill>
                  <a:schemeClr val="tx1"/>
                </a:solidFill>
                <a:effectLst/>
                <a:latin typeface="Arial"/>
                <a:cs typeface="Arial"/>
              </a:rPr>
              <a:t>Once the 5 minutes is up, cold call students for their responses. </a:t>
            </a:r>
          </a:p>
          <a:p>
            <a:endParaRPr lang="en-US" dirty="0">
              <a:latin typeface="Arial"/>
              <a:cs typeface="Arial"/>
            </a:endParaRPr>
          </a:p>
          <a:p>
            <a:endParaRPr lang="en-US" dirty="0">
              <a:latin typeface="Arial"/>
              <a:cs typeface="Arial"/>
            </a:endParaRPr>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B07158C4-A119-4B78-9DE8-A50001BC31DC}" type="slidenum">
              <a:rPr lang="en-AU" smtClean="0"/>
              <a:pPr/>
              <a:t>6</a:t>
            </a:fld>
            <a:endParaRPr lang="en-AU"/>
          </a:p>
        </p:txBody>
      </p:sp>
    </p:spTree>
    <p:extLst>
      <p:ext uri="{BB962C8B-B14F-4D97-AF65-F5344CB8AC3E}">
        <p14:creationId xmlns:p14="http://schemas.microsoft.com/office/powerpoint/2010/main" val="50581081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368A62-66CB-28D6-942A-8EA2683322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CC75FF-BB82-3A9E-A2BF-F320950C92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43B3F3-20B4-AFCB-850F-4D7BBDEE44B7}"/>
              </a:ext>
            </a:extLst>
          </p:cNvPr>
          <p:cNvSpPr>
            <a:spLocks noGrp="1"/>
          </p:cNvSpPr>
          <p:nvPr>
            <p:ph type="body" idx="1"/>
          </p:nvPr>
        </p:nvSpPr>
        <p:spPr/>
        <p:txBody>
          <a:bodyPr/>
          <a:lstStyle/>
          <a:p>
            <a:r>
              <a:rPr lang="en-US" b="1" dirty="0"/>
              <a:t>Purpose:</a:t>
            </a:r>
            <a:endParaRPr lang="en-US" dirty="0">
              <a:solidFill>
                <a:srgbClr val="444444"/>
              </a:solidFill>
            </a:endParaRPr>
          </a:p>
          <a:p>
            <a:r>
              <a:rPr lang="en-US" dirty="0"/>
              <a:t>To check students understanding of lower and higher order thinking matrix.</a:t>
            </a:r>
            <a:endParaRPr lang="en-US" dirty="0">
              <a:solidFill>
                <a:srgbClr val="444444"/>
              </a:solidFill>
            </a:endParaRPr>
          </a:p>
          <a:p>
            <a:r>
              <a:rPr lang="en-US" b="1" dirty="0"/>
              <a:t>Speaker:</a:t>
            </a:r>
            <a:endParaRPr lang="en-US" dirty="0">
              <a:solidFill>
                <a:srgbClr val="444444"/>
              </a:solidFill>
            </a:endParaRPr>
          </a:p>
          <a:p>
            <a:r>
              <a:rPr lang="en-US" dirty="0">
                <a:latin typeface="Arial"/>
                <a:cs typeface="Arial"/>
              </a:rPr>
              <a:t>We are going to start by completing this short exercise to re-cap. On your mini-whiteboards, write down your 3 answers and then we will share them. </a:t>
            </a:r>
            <a:endParaRPr lang="en-AU" dirty="0">
              <a:latin typeface="Arial"/>
              <a:cs typeface="Arial"/>
            </a:endParaRPr>
          </a:p>
          <a:p>
            <a:r>
              <a:rPr lang="en-US" b="1" dirty="0">
                <a:latin typeface="Arial"/>
                <a:cs typeface="Arial"/>
              </a:rPr>
              <a:t>Note:</a:t>
            </a:r>
          </a:p>
          <a:p>
            <a:r>
              <a:rPr lang="en-US" dirty="0">
                <a:latin typeface="Arial"/>
                <a:cs typeface="Arial"/>
              </a:rPr>
              <a:t>If there are no mini-whiteboards, these answers could be written in students' books and shared through cold calling. </a:t>
            </a:r>
          </a:p>
        </p:txBody>
      </p:sp>
      <p:sp>
        <p:nvSpPr>
          <p:cNvPr id="4" name="Slide Number Placeholder 3">
            <a:extLst>
              <a:ext uri="{FF2B5EF4-FFF2-40B4-BE49-F238E27FC236}">
                <a16:creationId xmlns:a16="http://schemas.microsoft.com/office/drawing/2014/main" id="{31F0D345-2919-D7C7-F0D1-B715988CA05C}"/>
              </a:ext>
            </a:extLst>
          </p:cNvPr>
          <p:cNvSpPr>
            <a:spLocks noGrp="1"/>
          </p:cNvSpPr>
          <p:nvPr>
            <p:ph type="sldNum" sz="quarter" idx="5"/>
          </p:nvPr>
        </p:nvSpPr>
        <p:spPr/>
        <p:txBody>
          <a:bodyPr/>
          <a:lstStyle/>
          <a:p>
            <a:fld id="{B07158C4-A119-4B78-9DE8-A50001BC31DC}" type="slidenum">
              <a:rPr lang="en-AU" smtClean="0"/>
              <a:pPr/>
              <a:t>60</a:t>
            </a:fld>
            <a:endParaRPr lang="en-AU"/>
          </a:p>
        </p:txBody>
      </p:sp>
    </p:spTree>
    <p:extLst>
      <p:ext uri="{BB962C8B-B14F-4D97-AF65-F5344CB8AC3E}">
        <p14:creationId xmlns:p14="http://schemas.microsoft.com/office/powerpoint/2010/main" val="362104466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63D816-DFE0-99A5-0690-9F1B9B88E0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A26FCD-7356-AE67-B20B-13277AB541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CFB8E3-4A85-BDB7-66A3-C0FE5C203346}"/>
              </a:ext>
            </a:extLst>
          </p:cNvPr>
          <p:cNvSpPr>
            <a:spLocks noGrp="1"/>
          </p:cNvSpPr>
          <p:nvPr>
            <p:ph type="body" idx="1"/>
          </p:nvPr>
        </p:nvSpPr>
        <p:spPr/>
        <p:txBody>
          <a:bodyPr/>
          <a:lstStyle/>
          <a:p>
            <a:r>
              <a:rPr lang="en-AU" b="1" dirty="0"/>
              <a:t>Notes for teachers:</a:t>
            </a:r>
            <a:endParaRPr lang="en-AU" dirty="0">
              <a:solidFill>
                <a:srgbClr val="444444"/>
              </a:solidFill>
            </a:endParaRPr>
          </a:p>
          <a:p>
            <a:pPr marL="171450" indent="-171450">
              <a:buFont typeface="Arial"/>
              <a:buChar char="•"/>
            </a:pPr>
            <a:r>
              <a:rPr lang="en-AU" dirty="0">
                <a:latin typeface="Arial"/>
                <a:cs typeface="Arial"/>
              </a:rPr>
              <a:t>Adapt the learning intention as required and add matching success criteria.</a:t>
            </a:r>
          </a:p>
          <a:p>
            <a:pPr marL="171450" indent="-171450">
              <a:buFont typeface="Arial"/>
              <a:buChar char="•"/>
            </a:pPr>
            <a:r>
              <a:rPr lang="en-AU" sz="1600" kern="100" dirty="0">
                <a:effectLst/>
                <a:latin typeface="Aptos" panose="020B0004020202020204" pitchFamily="34" charset="0"/>
                <a:ea typeface="Aptos" panose="020B0004020202020204" pitchFamily="34" charset="0"/>
                <a:cs typeface="Times New Roman" panose="02020603050405020304" pitchFamily="18" charset="0"/>
              </a:rPr>
              <a:t>For more information see </a:t>
            </a:r>
            <a:r>
              <a:rPr lang="en-AU" sz="1600" kern="100" dirty="0">
                <a:effectLst/>
                <a:latin typeface="Tahoma" panose="020B0604030504040204" pitchFamily="34" charset="0"/>
                <a:ea typeface="Aptos" panose="020B0004020202020204" pitchFamily="34" charset="0"/>
                <a:cs typeface="Times New Roman" panose="02020603050405020304" pitchFamily="18" charset="0"/>
              </a:rPr>
              <a:t>⁠</a:t>
            </a:r>
            <a:r>
              <a:rPr lang="en-AU" sz="1600" kern="100" dirty="0">
                <a:effectLst/>
                <a:latin typeface="Aptos" panose="020B0004020202020204" pitchFamily="34" charset="0"/>
                <a:ea typeface="Aptos" panose="020B0004020202020204" pitchFamily="34" charset="0"/>
                <a:cs typeface="Times New Roman" panose="02020603050405020304" pitchFamily="18" charset="0"/>
              </a:rPr>
              <a:t>NSW Department of Education Explicit teaching strategies.</a:t>
            </a:r>
          </a:p>
          <a:p>
            <a:pPr marL="171450" indent="-171450">
              <a:buFont typeface="Arial"/>
              <a:buChar char="•"/>
            </a:pPr>
            <a:r>
              <a:rPr lang="en-AU" sz="1600" u="none" kern="100" dirty="0">
                <a:solidFill>
                  <a:srgbClr val="467886"/>
                </a:solidFill>
                <a:effectLst/>
                <a:latin typeface="Aptos" panose="020B0004020202020204" pitchFamily="34" charset="0"/>
                <a:cs typeface="Times New Roman" panose="02020603050405020304" pitchFamily="18" charset="0"/>
              </a:rPr>
              <a:t>Learning intentions and success criteria (</a:t>
            </a:r>
            <a:r>
              <a:rPr lang="en-AU" dirty="0">
                <a:latin typeface="Arial" panose="020B0604020202020204" pitchFamily="34" charset="0"/>
                <a:cs typeface="Arial" panose="020B0604020202020204" pitchFamily="34" charset="0"/>
              </a:rPr>
              <a:t>LISC) are not necessarily presented at the beginning of the lesson. Teacher needs to consider most effectual time to introduce.</a:t>
            </a:r>
          </a:p>
          <a:p>
            <a:pPr marL="171450" indent="-171450">
              <a:buFont typeface="Arial"/>
              <a:buChar char="•"/>
            </a:pPr>
            <a:r>
              <a:rPr lang="en-AU" dirty="0">
                <a:latin typeface="Arial" panose="020B0604020202020204" pitchFamily="34" charset="0"/>
                <a:cs typeface="Arial" panose="020B0604020202020204" pitchFamily="34" charset="0"/>
              </a:rPr>
              <a:t>LISC should be revisited during the lesson to support students' evaluation of their learning.</a:t>
            </a:r>
          </a:p>
        </p:txBody>
      </p:sp>
      <p:sp>
        <p:nvSpPr>
          <p:cNvPr id="4" name="Slide Number Placeholder 3">
            <a:extLst>
              <a:ext uri="{FF2B5EF4-FFF2-40B4-BE49-F238E27FC236}">
                <a16:creationId xmlns:a16="http://schemas.microsoft.com/office/drawing/2014/main" id="{227358BD-49E2-281B-CE7F-FA909BA5B723}"/>
              </a:ext>
            </a:extLst>
          </p:cNvPr>
          <p:cNvSpPr>
            <a:spLocks noGrp="1"/>
          </p:cNvSpPr>
          <p:nvPr>
            <p:ph type="sldNum" sz="quarter" idx="5"/>
          </p:nvPr>
        </p:nvSpPr>
        <p:spPr/>
        <p:txBody>
          <a:bodyPr/>
          <a:lstStyle/>
          <a:p>
            <a:fld id="{D09C5488-DD16-4714-9519-7BE21BA11D4E}" type="slidenum">
              <a:rPr lang="en-AU" smtClean="0"/>
              <a:t>61</a:t>
            </a:fld>
            <a:endParaRPr lang="en-AU"/>
          </a:p>
        </p:txBody>
      </p:sp>
    </p:spTree>
    <p:extLst>
      <p:ext uri="{BB962C8B-B14F-4D97-AF65-F5344CB8AC3E}">
        <p14:creationId xmlns:p14="http://schemas.microsoft.com/office/powerpoint/2010/main" val="135406113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a:t>
            </a:r>
            <a:endParaRPr lang="en-US" dirty="0">
              <a:solidFill>
                <a:srgbClr val="444444"/>
              </a:solidFill>
            </a:endParaRPr>
          </a:p>
          <a:p>
            <a:r>
              <a:rPr lang="en-US" dirty="0">
                <a:latin typeface="Arial"/>
                <a:cs typeface="Arial"/>
              </a:rPr>
              <a:t>To apply the thinking matrix to real world scenarios</a:t>
            </a:r>
            <a:endParaRPr lang="en-US" dirty="0">
              <a:solidFill>
                <a:srgbClr val="000000"/>
              </a:solidFill>
            </a:endParaRPr>
          </a:p>
          <a:p>
            <a:r>
              <a:rPr lang="en-US" b="1" dirty="0"/>
              <a:t>Speaker:</a:t>
            </a:r>
            <a:endParaRPr lang="en-US" dirty="0">
              <a:solidFill>
                <a:srgbClr val="444444"/>
              </a:solidFill>
            </a:endParaRPr>
          </a:p>
          <a:p>
            <a:r>
              <a:rPr lang="en-US" dirty="0">
                <a:solidFill>
                  <a:srgbClr val="000000"/>
                </a:solidFill>
                <a:latin typeface="Arial"/>
                <a:cs typeface="Arial"/>
              </a:rPr>
              <a:t>You are now going to apply your understanding of the thinking matrix to real world tasks and identify the types of thinking that are required for these tasks. Use the table on the slide to identify the main types of thinking for each of the tasks listed in your books and then we will come together and, as a class we will share our responses.  </a:t>
            </a:r>
          </a:p>
          <a:p>
            <a:r>
              <a:rPr lang="en-US" b="1" dirty="0"/>
              <a:t>Note:</a:t>
            </a:r>
            <a:endParaRPr lang="en-US" dirty="0">
              <a:solidFill>
                <a:srgbClr val="444444"/>
              </a:solidFill>
            </a:endParaRPr>
          </a:p>
          <a:p>
            <a:r>
              <a:rPr lang="en-US" dirty="0">
                <a:latin typeface="Arial"/>
                <a:cs typeface="Arial"/>
              </a:rPr>
              <a:t>Once the students have had time to write responses, facilitate a class discussion with the intention to come to a shared agreement as to which type of thinking is used for each task. </a:t>
            </a:r>
            <a:endParaRPr lang="en-US"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62</a:t>
            </a:fld>
            <a:endParaRPr lang="en-AU"/>
          </a:p>
        </p:txBody>
      </p:sp>
    </p:spTree>
    <p:extLst>
      <p:ext uri="{BB962C8B-B14F-4D97-AF65-F5344CB8AC3E}">
        <p14:creationId xmlns:p14="http://schemas.microsoft.com/office/powerpoint/2010/main" val="180244776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a:t>
            </a:r>
            <a:endParaRPr lang="en-US" dirty="0">
              <a:solidFill>
                <a:srgbClr val="444444"/>
              </a:solidFill>
            </a:endParaRPr>
          </a:p>
          <a:p>
            <a:r>
              <a:rPr lang="en-US" dirty="0">
                <a:latin typeface="Arial"/>
                <a:cs typeface="Arial"/>
              </a:rPr>
              <a:t>For students to reflect on the types of thinking that they engage with regularly.  </a:t>
            </a:r>
            <a:endParaRPr lang="en-US" dirty="0">
              <a:solidFill>
                <a:srgbClr val="444444"/>
              </a:solidFill>
            </a:endParaRPr>
          </a:p>
          <a:p>
            <a:r>
              <a:rPr lang="en-US" b="1" dirty="0"/>
              <a:t>Speaker:</a:t>
            </a:r>
            <a:endParaRPr lang="en-US" dirty="0">
              <a:solidFill>
                <a:srgbClr val="444444"/>
              </a:solidFill>
            </a:endParaRPr>
          </a:p>
          <a:p>
            <a:r>
              <a:rPr lang="en-US" dirty="0">
                <a:latin typeface="Arial"/>
                <a:cs typeface="Arial"/>
              </a:rPr>
              <a:t>I want you now to think about the types of thinking that you engage with. Think about the many </a:t>
            </a:r>
            <a:r>
              <a:rPr lang="en-US" dirty="0" err="1">
                <a:latin typeface="Arial"/>
                <a:cs typeface="Arial"/>
              </a:rPr>
              <a:t>taks</a:t>
            </a:r>
            <a:r>
              <a:rPr lang="en-US" dirty="0">
                <a:latin typeface="Arial"/>
                <a:cs typeface="Arial"/>
              </a:rPr>
              <a:t> that you have carried out in the last week. In your book, I want you to write down 5 of these tasks. Try to choose tasks that are different from each other. They can be tasks carried out at home and tasks that you have completed out of school. I will give you 3 minutes to complete this reflection.</a:t>
            </a:r>
            <a:br>
              <a:rPr lang="en-US" dirty="0">
                <a:latin typeface="Arial"/>
                <a:cs typeface="Arial"/>
              </a:rPr>
            </a:br>
            <a:r>
              <a:rPr lang="en-US" dirty="0">
                <a:solidFill>
                  <a:srgbClr val="000000"/>
                </a:solidFill>
                <a:latin typeface="Arial"/>
                <a:cs typeface="Arial"/>
              </a:rPr>
              <a:t>(After 3 minutes)</a:t>
            </a:r>
            <a:endParaRPr lang="en-US" dirty="0">
              <a:solidFill>
                <a:srgbClr val="000000"/>
              </a:solidFill>
            </a:endParaRPr>
          </a:p>
          <a:p>
            <a:r>
              <a:rPr lang="en-US" dirty="0">
                <a:latin typeface="Arial"/>
                <a:cs typeface="Arial"/>
              </a:rPr>
              <a:t>Now you have your 5 tasks, I will give you another 3 minutes to </a:t>
            </a:r>
            <a:r>
              <a:rPr lang="en-US" dirty="0" err="1">
                <a:latin typeface="Arial"/>
                <a:cs typeface="Arial"/>
              </a:rPr>
              <a:t>categorise</a:t>
            </a:r>
            <a:r>
              <a:rPr lang="en-US" dirty="0">
                <a:latin typeface="Arial"/>
                <a:cs typeface="Arial"/>
              </a:rPr>
              <a:t> these tasks into the type of thinking they required. Did they require remembering, understanding,  applying, </a:t>
            </a:r>
            <a:r>
              <a:rPr lang="en-US" dirty="0" err="1">
                <a:latin typeface="Arial"/>
                <a:cs typeface="Arial"/>
              </a:rPr>
              <a:t>analysing</a:t>
            </a:r>
            <a:r>
              <a:rPr lang="en-US" dirty="0">
                <a:latin typeface="Arial"/>
                <a:cs typeface="Arial"/>
              </a:rPr>
              <a:t>, evaluating or creating? </a:t>
            </a:r>
          </a:p>
          <a:p>
            <a:r>
              <a:rPr lang="en-US" dirty="0">
                <a:latin typeface="Arial"/>
                <a:cs typeface="Arial"/>
              </a:rPr>
              <a:t>(after 3 minutes) </a:t>
            </a:r>
          </a:p>
          <a:p>
            <a:r>
              <a:rPr lang="en-US" dirty="0">
                <a:latin typeface="Arial"/>
                <a:cs typeface="Arial"/>
              </a:rPr>
              <a:t>You will now work with a partner and share your list. Give each other feedback as to whether you think they have </a:t>
            </a:r>
            <a:r>
              <a:rPr lang="en-US" dirty="0" err="1">
                <a:latin typeface="Arial"/>
                <a:cs typeface="Arial"/>
              </a:rPr>
              <a:t>categorised</a:t>
            </a:r>
            <a:r>
              <a:rPr lang="en-US" dirty="0">
                <a:latin typeface="Arial"/>
                <a:cs typeface="Arial"/>
              </a:rPr>
              <a:t> the task appropriately. I will then call on some of the pairs to share their lists with the class.  </a:t>
            </a:r>
          </a:p>
          <a:p>
            <a:r>
              <a:rPr lang="en-US" b="1" dirty="0"/>
              <a:t>Note:</a:t>
            </a:r>
            <a:endParaRPr lang="en-US" dirty="0">
              <a:solidFill>
                <a:srgbClr val="444444"/>
              </a:solidFill>
            </a:endParaRPr>
          </a:p>
          <a:p>
            <a:r>
              <a:rPr lang="en-US" dirty="0">
                <a:solidFill>
                  <a:srgbClr val="000000"/>
                </a:solidFill>
                <a:latin typeface="Arial"/>
                <a:cs typeface="Arial"/>
              </a:rPr>
              <a:t>You may need to show the last slide, so students have the thinking matrix available during the task. </a:t>
            </a:r>
            <a:endParaRPr lang="en-US" dirty="0">
              <a:solidFill>
                <a:srgbClr val="000000"/>
              </a:solidFill>
            </a:endParaRPr>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B07158C4-A119-4B78-9DE8-A50001BC31DC}" type="slidenum">
              <a:rPr lang="en-AU" smtClean="0"/>
              <a:pPr/>
              <a:t>63</a:t>
            </a:fld>
            <a:endParaRPr lang="en-AU"/>
          </a:p>
        </p:txBody>
      </p:sp>
    </p:spTree>
    <p:extLst>
      <p:ext uri="{BB962C8B-B14F-4D97-AF65-F5344CB8AC3E}">
        <p14:creationId xmlns:p14="http://schemas.microsoft.com/office/powerpoint/2010/main" val="150656133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Calibri"/>
                <a:ea typeface="Calibri"/>
                <a:cs typeface="Calibri"/>
              </a:rPr>
              <a:t>Purpose:</a:t>
            </a:r>
          </a:p>
          <a:p>
            <a:r>
              <a:rPr lang="en-US" dirty="0">
                <a:latin typeface="Calibri"/>
                <a:ea typeface="Calibri"/>
                <a:cs typeface="Calibri"/>
              </a:rPr>
              <a:t>To link the thinking matrix and critical thinking</a:t>
            </a:r>
          </a:p>
          <a:p>
            <a:r>
              <a:rPr lang="en-US" b="1" dirty="0">
                <a:latin typeface="Calibri"/>
                <a:ea typeface="Calibri"/>
                <a:cs typeface="Calibri"/>
              </a:rPr>
              <a:t>Speaker:</a:t>
            </a:r>
          </a:p>
          <a:p>
            <a:r>
              <a:rPr lang="en-US" dirty="0">
                <a:latin typeface="Calibri"/>
                <a:ea typeface="Calibri"/>
                <a:cs typeface="Calibri"/>
              </a:rPr>
              <a:t>We are going to spend a minute revising some of the work we have done earlier. Open your books. I am going to give you 2 minutes to try and recall the 6 stages of critical thinking. </a:t>
            </a:r>
          </a:p>
          <a:p>
            <a:r>
              <a:rPr lang="en-US" dirty="0">
                <a:latin typeface="Calibri"/>
                <a:ea typeface="Calibri"/>
                <a:cs typeface="Calibri"/>
              </a:rPr>
              <a:t>(After 2 minutes)</a:t>
            </a:r>
          </a:p>
          <a:p>
            <a:r>
              <a:rPr lang="en-US" dirty="0">
                <a:latin typeface="Calibri"/>
                <a:ea typeface="Calibri"/>
                <a:cs typeface="Calibri"/>
              </a:rPr>
              <a:t>Let's see how you did. If you couldn't recall these, write them in your book as we go through them. So firstly (click) we construct an idea or opinion. Next (click), we find evidence to back that idea up. Then (click), we explain how the evidence supports our opinion or main idea. Then we (click) examine the explanation of our opinion, and we build on that further. To test our opinion, we then (click) critique or challenge the opinion by exploring different opinions to our own and finally (click) we adapt the opinion if needed to be the strongest idea possible.  </a:t>
            </a:r>
          </a:p>
        </p:txBody>
      </p:sp>
      <p:sp>
        <p:nvSpPr>
          <p:cNvPr id="4" name="Slide Number Placeholder 3"/>
          <p:cNvSpPr>
            <a:spLocks noGrp="1"/>
          </p:cNvSpPr>
          <p:nvPr>
            <p:ph type="sldNum" sz="quarter" idx="5"/>
          </p:nvPr>
        </p:nvSpPr>
        <p:spPr/>
        <p:txBody>
          <a:bodyPr/>
          <a:lstStyle/>
          <a:p>
            <a:fld id="{B07158C4-A119-4B78-9DE8-A50001BC31DC}" type="slidenum">
              <a:rPr lang="en-AU" smtClean="0"/>
              <a:pPr/>
              <a:t>64</a:t>
            </a:fld>
            <a:endParaRPr lang="en-AU"/>
          </a:p>
        </p:txBody>
      </p:sp>
    </p:spTree>
    <p:extLst>
      <p:ext uri="{BB962C8B-B14F-4D97-AF65-F5344CB8AC3E}">
        <p14:creationId xmlns:p14="http://schemas.microsoft.com/office/powerpoint/2010/main" val="368797144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a:t>
            </a:r>
            <a:endParaRPr lang="en-US" dirty="0">
              <a:solidFill>
                <a:srgbClr val="444444"/>
              </a:solidFill>
            </a:endParaRPr>
          </a:p>
          <a:p>
            <a:r>
              <a:rPr lang="en-US" dirty="0"/>
              <a:t>To link the thinking matrix and critical thinking</a:t>
            </a:r>
            <a:endParaRPr lang="en-US" dirty="0">
              <a:solidFill>
                <a:srgbClr val="444444"/>
              </a:solidFill>
            </a:endParaRPr>
          </a:p>
          <a:p>
            <a:r>
              <a:rPr lang="en-US" b="1" dirty="0"/>
              <a:t>Speaker:</a:t>
            </a:r>
            <a:endParaRPr lang="en-US" dirty="0">
              <a:solidFill>
                <a:srgbClr val="444444"/>
              </a:solidFill>
            </a:endParaRPr>
          </a:p>
          <a:p>
            <a:r>
              <a:rPr lang="en-US" dirty="0">
                <a:latin typeface="Arial"/>
                <a:cs typeface="Arial"/>
              </a:rPr>
              <a:t>We are now going to bring our stages of critical thinking and the thinking matrix together. You are now going to work in pairs to identify which types of thinking are being used for each step in critical thinking. </a:t>
            </a:r>
            <a:endParaRPr lang="en-US" dirty="0"/>
          </a:p>
          <a:p>
            <a:r>
              <a:rPr lang="en-US" b="1" dirty="0">
                <a:latin typeface="Arial"/>
                <a:cs typeface="Arial"/>
              </a:rPr>
              <a:t>Note:</a:t>
            </a:r>
          </a:p>
          <a:p>
            <a:r>
              <a:rPr lang="en-US" dirty="0">
                <a:latin typeface="Arial"/>
                <a:cs typeface="Arial"/>
              </a:rPr>
              <a:t>Once students have finished working, go through each step and cold-call students to identify the type of thinking used and ask them to justify their responses. Once the class has come to an agreement press 'click' to reveal the answers on the slide.  </a:t>
            </a:r>
          </a:p>
          <a:p>
            <a:endParaRPr lang="en-US"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65</a:t>
            </a:fld>
            <a:endParaRPr lang="en-AU"/>
          </a:p>
        </p:txBody>
      </p:sp>
    </p:spTree>
    <p:extLst>
      <p:ext uri="{BB962C8B-B14F-4D97-AF65-F5344CB8AC3E}">
        <p14:creationId xmlns:p14="http://schemas.microsoft.com/office/powerpoint/2010/main" val="157504420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a:t>
            </a:r>
            <a:endParaRPr lang="en-US" dirty="0">
              <a:solidFill>
                <a:srgbClr val="444444"/>
              </a:solidFill>
            </a:endParaRPr>
          </a:p>
          <a:p>
            <a:r>
              <a:rPr lang="en-US" dirty="0"/>
              <a:t>To link the thinking matrix and critical thinking</a:t>
            </a:r>
            <a:endParaRPr lang="en-US" dirty="0">
              <a:solidFill>
                <a:srgbClr val="444444"/>
              </a:solidFill>
            </a:endParaRPr>
          </a:p>
          <a:p>
            <a:r>
              <a:rPr lang="en-US" b="1" dirty="0"/>
              <a:t>Speaker:</a:t>
            </a:r>
            <a:endParaRPr lang="en-US" dirty="0">
              <a:solidFill>
                <a:srgbClr val="444444"/>
              </a:solidFill>
            </a:endParaRPr>
          </a:p>
          <a:p>
            <a:r>
              <a:rPr lang="en-US" dirty="0">
                <a:latin typeface="Arial"/>
                <a:cs typeface="Arial"/>
              </a:rPr>
              <a:t>We will finish today by checking our learning. Please complete the questions from the slide in your workbook/ on the handout provided.</a:t>
            </a:r>
            <a:endParaRPr lang="en-US" dirty="0">
              <a:solidFill>
                <a:srgbClr val="000000"/>
              </a:solidFill>
              <a:latin typeface="Arial"/>
              <a:cs typeface="Arial"/>
            </a:endParaRPr>
          </a:p>
          <a:p>
            <a:r>
              <a:rPr lang="en-US" b="1" dirty="0"/>
              <a:t>Note:</a:t>
            </a:r>
            <a:endParaRPr lang="en-US" dirty="0">
              <a:solidFill>
                <a:srgbClr val="444444"/>
              </a:solidFill>
            </a:endParaRPr>
          </a:p>
          <a:p>
            <a:r>
              <a:rPr lang="en-US" dirty="0">
                <a:latin typeface="Arial"/>
                <a:cs typeface="Arial"/>
              </a:rPr>
              <a:t>Check students answers through cold-calling or collect the responses to check prior to next lesson. </a:t>
            </a:r>
          </a:p>
        </p:txBody>
      </p:sp>
      <p:sp>
        <p:nvSpPr>
          <p:cNvPr id="4" name="Slide Number Placeholder 3"/>
          <p:cNvSpPr>
            <a:spLocks noGrp="1"/>
          </p:cNvSpPr>
          <p:nvPr>
            <p:ph type="sldNum" sz="quarter" idx="5"/>
          </p:nvPr>
        </p:nvSpPr>
        <p:spPr/>
        <p:txBody>
          <a:bodyPr/>
          <a:lstStyle/>
          <a:p>
            <a:fld id="{B07158C4-A119-4B78-9DE8-A50001BC31DC}" type="slidenum">
              <a:rPr lang="en-AU" smtClean="0"/>
              <a:pPr/>
              <a:t>66</a:t>
            </a:fld>
            <a:endParaRPr lang="en-AU"/>
          </a:p>
        </p:txBody>
      </p:sp>
    </p:spTree>
    <p:extLst>
      <p:ext uri="{BB962C8B-B14F-4D97-AF65-F5344CB8AC3E}">
        <p14:creationId xmlns:p14="http://schemas.microsoft.com/office/powerpoint/2010/main" val="224711785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D14BBE-3A83-7CE5-5EC2-3632D0DA23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3A9707-AA38-C363-7EF2-7A927A522E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B0A1F7-D94D-E8C4-2342-BA9C674DE5D0}"/>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7273A3CB-F611-BE01-A876-7AD4561D9C9B}"/>
              </a:ext>
            </a:extLst>
          </p:cNvPr>
          <p:cNvSpPr>
            <a:spLocks noGrp="1"/>
          </p:cNvSpPr>
          <p:nvPr>
            <p:ph type="sldNum" sz="quarter" idx="5"/>
          </p:nvPr>
        </p:nvSpPr>
        <p:spPr/>
        <p:txBody>
          <a:bodyPr/>
          <a:lstStyle/>
          <a:p>
            <a:fld id="{B07158C4-A119-4B78-9DE8-A50001BC31DC}" type="slidenum">
              <a:rPr lang="en-AU" smtClean="0"/>
              <a:pPr/>
              <a:t>67</a:t>
            </a:fld>
            <a:endParaRPr lang="en-AU"/>
          </a:p>
        </p:txBody>
      </p:sp>
    </p:spTree>
    <p:extLst>
      <p:ext uri="{BB962C8B-B14F-4D97-AF65-F5344CB8AC3E}">
        <p14:creationId xmlns:p14="http://schemas.microsoft.com/office/powerpoint/2010/main" val="234618823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a:t>
            </a:r>
            <a:endParaRPr lang="en-US" dirty="0">
              <a:solidFill>
                <a:srgbClr val="444444"/>
              </a:solidFill>
            </a:endParaRPr>
          </a:p>
          <a:p>
            <a:r>
              <a:rPr lang="en-US" dirty="0">
                <a:latin typeface="Arial"/>
                <a:cs typeface="Arial"/>
              </a:rPr>
              <a:t>For students to reflect on critical thinking and begin to form ideas into arguments</a:t>
            </a:r>
            <a:endParaRPr lang="en-US" dirty="0">
              <a:solidFill>
                <a:srgbClr val="444444"/>
              </a:solidFill>
            </a:endParaRPr>
          </a:p>
          <a:p>
            <a:r>
              <a:rPr lang="en-US" b="1" dirty="0"/>
              <a:t>Speaker:</a:t>
            </a:r>
            <a:endParaRPr lang="en-US" dirty="0"/>
          </a:p>
          <a:p>
            <a:r>
              <a:rPr lang="en-US" dirty="0">
                <a:latin typeface="Arial"/>
                <a:cs typeface="Arial"/>
              </a:rPr>
              <a:t>We're going to start today by completing a reflection. Let's read through the quote on the slide that comes from the course document for course one of the critical thinking course. 'The course unit examines thinking as human </a:t>
            </a:r>
            <a:r>
              <a:rPr lang="en-US" dirty="0" err="1">
                <a:latin typeface="Arial"/>
                <a:cs typeface="Arial"/>
              </a:rPr>
              <a:t>endeavour</a:t>
            </a:r>
            <a:r>
              <a:rPr lang="en-US" dirty="0">
                <a:latin typeface="Arial"/>
                <a:cs typeface="Arial"/>
              </a:rPr>
              <a:t>. Thinking is an intrinsic property of the human mind. However, there are different types of thinking. Higher order thinking is purposeful thinking. Critical thinking is an example of higher order thinking." </a:t>
            </a:r>
          </a:p>
          <a:p>
            <a:r>
              <a:rPr lang="en-US" dirty="0">
                <a:latin typeface="Arial"/>
                <a:cs typeface="Arial"/>
              </a:rPr>
              <a:t>Let's unpack that together.</a:t>
            </a:r>
            <a:endParaRPr lang="en-US" dirty="0">
              <a:latin typeface="Arial"/>
              <a:ea typeface="Calibri"/>
              <a:cs typeface="Arial"/>
            </a:endParaRPr>
          </a:p>
          <a:p>
            <a:r>
              <a:rPr lang="en-US" dirty="0">
                <a:latin typeface="Arial"/>
                <a:cs typeface="Arial"/>
              </a:rPr>
              <a:t>(Click) ‘The course unit examines thinking as a human </a:t>
            </a:r>
            <a:r>
              <a:rPr lang="en-US" dirty="0" err="1">
                <a:latin typeface="Arial"/>
                <a:cs typeface="Arial"/>
              </a:rPr>
              <a:t>endeavour</a:t>
            </a:r>
            <a:r>
              <a:rPr lang="en-US" dirty="0">
                <a:latin typeface="Arial"/>
                <a:cs typeface="Arial"/>
              </a:rPr>
              <a:t>’. This just means that thinking is something that humans do. (Click) ‘Thinking is an intrinsic property of the human mind’ – this means that thinking is something that is a part of us and it sets us apart from other animals. We know from our study that there are (click) ‘different types of thinking’ and (click) ‘purposeful thinking’ means that we are carefully working through our thoughts and ideas, asking questions and seeking evidence to support our thoughts. (Click)‘Critical thinking is an example of higher order thinking’ – we know about higher order thinking from our study of Bloom’s Taxonomy and this means that it is a type of thinking that requires cognitive effort. </a:t>
            </a:r>
            <a:endParaRPr lang="en-US" dirty="0">
              <a:latin typeface="Arial"/>
              <a:ea typeface="Calibri"/>
              <a:cs typeface="Arial"/>
            </a:endParaRPr>
          </a:p>
          <a:p>
            <a:endParaRPr lang="en-US" dirty="0"/>
          </a:p>
          <a:p>
            <a:endParaRPr lang="en-US" dirty="0">
              <a:latin typeface="Arial"/>
              <a:ea typeface="Calibri"/>
              <a:cs typeface="Arial"/>
            </a:endParaRPr>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B07158C4-A119-4B78-9DE8-A50001BC31DC}" type="slidenum">
              <a:rPr lang="en-AU" smtClean="0"/>
              <a:pPr/>
              <a:t>68</a:t>
            </a:fld>
            <a:endParaRPr lang="en-AU"/>
          </a:p>
        </p:txBody>
      </p:sp>
    </p:spTree>
    <p:extLst>
      <p:ext uri="{BB962C8B-B14F-4D97-AF65-F5344CB8AC3E}">
        <p14:creationId xmlns:p14="http://schemas.microsoft.com/office/powerpoint/2010/main" val="250684563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AA3B81-C8B7-9B98-B369-962EF0A874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36CACA-742B-3A42-6E98-230FC64B61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DE167C-D83B-2223-17BE-3C89B1720189}"/>
              </a:ext>
            </a:extLst>
          </p:cNvPr>
          <p:cNvSpPr>
            <a:spLocks noGrp="1"/>
          </p:cNvSpPr>
          <p:nvPr>
            <p:ph type="body" idx="1"/>
          </p:nvPr>
        </p:nvSpPr>
        <p:spPr/>
        <p:txBody>
          <a:bodyPr/>
          <a:lstStyle/>
          <a:p>
            <a:r>
              <a:rPr lang="en-US" b="1" dirty="0"/>
              <a:t>Purpose:</a:t>
            </a:r>
            <a:endParaRPr lang="en-US" dirty="0">
              <a:solidFill>
                <a:srgbClr val="444444"/>
              </a:solidFill>
            </a:endParaRPr>
          </a:p>
          <a:p>
            <a:r>
              <a:rPr lang="en-US" dirty="0">
                <a:latin typeface="Arial"/>
                <a:cs typeface="Arial"/>
              </a:rPr>
              <a:t>For students to reflect on critical thinking and begin to form ideas into arguments</a:t>
            </a:r>
            <a:endParaRPr lang="en-US" dirty="0">
              <a:solidFill>
                <a:srgbClr val="444444"/>
              </a:solidFill>
            </a:endParaRPr>
          </a:p>
          <a:p>
            <a:r>
              <a:rPr lang="en-US" b="1" dirty="0"/>
              <a:t>Speaker:</a:t>
            </a:r>
            <a:endParaRPr lang="en-US" dirty="0"/>
          </a:p>
          <a:p>
            <a:r>
              <a:rPr lang="en-US" dirty="0">
                <a:latin typeface="Arial"/>
                <a:ea typeface="Calibri"/>
                <a:cs typeface="Arial"/>
              </a:rPr>
              <a:t>Re-read this quote and think about what it means. Once you have done this, answer the reflection questions in your books. We are going to use these to have a class discussion. </a:t>
            </a:r>
          </a:p>
          <a:p>
            <a:r>
              <a:rPr lang="en-US" b="1" dirty="0">
                <a:latin typeface="Arial"/>
                <a:ea typeface="Calibri"/>
                <a:cs typeface="Arial"/>
              </a:rPr>
              <a:t>Note:</a:t>
            </a:r>
          </a:p>
          <a:p>
            <a:r>
              <a:rPr lang="en-AU" sz="1600" b="0" kern="1200" dirty="0">
                <a:solidFill>
                  <a:schemeClr val="tx1"/>
                </a:solidFill>
                <a:effectLst/>
                <a:latin typeface="Arial" panose="020B0604020202020204" pitchFamily="34" charset="0"/>
                <a:ea typeface="+mn-ea"/>
                <a:cs typeface="Arial" panose="020B0604020202020204" pitchFamily="34" charset="0"/>
              </a:rPr>
              <a:t>Once the students have finished, lead the class in a discussion based on the reflection questions. In this discussion it is fine for students to present differing opinions as this is setting students up for learning how to construct an argument. Encourage respectful challenging of ideas.</a:t>
            </a:r>
            <a:endParaRPr lang="en-US" dirty="0">
              <a:latin typeface="Arial"/>
              <a:ea typeface="Calibri"/>
              <a:cs typeface="Arial"/>
            </a:endParaRPr>
          </a:p>
          <a:p>
            <a:endParaRPr lang="en-US" dirty="0"/>
          </a:p>
          <a:p>
            <a:endParaRPr lang="en-US" dirty="0">
              <a:latin typeface="Arial"/>
              <a:ea typeface="Calibri"/>
              <a:cs typeface="Arial"/>
            </a:endParaRPr>
          </a:p>
          <a:p>
            <a:endParaRPr lang="en-US" dirty="0">
              <a:latin typeface="Calibri"/>
              <a:ea typeface="Calibri"/>
              <a:cs typeface="Calibri"/>
            </a:endParaRPr>
          </a:p>
        </p:txBody>
      </p:sp>
      <p:sp>
        <p:nvSpPr>
          <p:cNvPr id="4" name="Slide Number Placeholder 3">
            <a:extLst>
              <a:ext uri="{FF2B5EF4-FFF2-40B4-BE49-F238E27FC236}">
                <a16:creationId xmlns:a16="http://schemas.microsoft.com/office/drawing/2014/main" id="{75E04CED-749B-224F-DE6B-47C5F07C0659}"/>
              </a:ext>
            </a:extLst>
          </p:cNvPr>
          <p:cNvSpPr>
            <a:spLocks noGrp="1"/>
          </p:cNvSpPr>
          <p:nvPr>
            <p:ph type="sldNum" sz="quarter" idx="5"/>
          </p:nvPr>
        </p:nvSpPr>
        <p:spPr/>
        <p:txBody>
          <a:bodyPr/>
          <a:lstStyle/>
          <a:p>
            <a:fld id="{B07158C4-A119-4B78-9DE8-A50001BC31DC}" type="slidenum">
              <a:rPr lang="en-AU" smtClean="0"/>
              <a:pPr/>
              <a:t>69</a:t>
            </a:fld>
            <a:endParaRPr lang="en-AU"/>
          </a:p>
        </p:txBody>
      </p:sp>
    </p:spTree>
    <p:extLst>
      <p:ext uri="{BB962C8B-B14F-4D97-AF65-F5344CB8AC3E}">
        <p14:creationId xmlns:p14="http://schemas.microsoft.com/office/powerpoint/2010/main" val="920114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Purpose: </a:t>
            </a:r>
          </a:p>
          <a:p>
            <a:r>
              <a:rPr lang="en-AU" dirty="0">
                <a:latin typeface="Arial"/>
                <a:cs typeface="Arial"/>
              </a:rPr>
              <a:t>To explore what thinking is, the different types of thought processes that occur everyday and to explore the influences that shape thinking</a:t>
            </a:r>
          </a:p>
          <a:p>
            <a:r>
              <a:rPr lang="en-AU" b="1" dirty="0">
                <a:latin typeface="Arial"/>
                <a:cs typeface="Arial"/>
              </a:rPr>
              <a:t>Speaker:</a:t>
            </a:r>
            <a:endParaRPr lang="en-AU" dirty="0">
              <a:latin typeface="Arial"/>
              <a:cs typeface="Arial"/>
            </a:endParaRPr>
          </a:p>
          <a:p>
            <a:pPr>
              <a:defRPr/>
            </a:pPr>
            <a:r>
              <a:rPr lang="en-AU" sz="1600" kern="1200" dirty="0">
                <a:solidFill>
                  <a:schemeClr val="tx1"/>
                </a:solidFill>
                <a:effectLst/>
                <a:latin typeface="Arial"/>
                <a:cs typeface="Arial"/>
              </a:rPr>
              <a:t>So just as you all were able to communicate that you know what the difference between slippers and shoes are, we all had different answers to this question because we all have different ways of knowing. </a:t>
            </a:r>
            <a:endParaRPr lang="en-AU" dirty="0"/>
          </a:p>
          <a:p>
            <a:r>
              <a:rPr lang="en-AU" b="1" dirty="0">
                <a:latin typeface="Arial"/>
                <a:cs typeface="Arial"/>
              </a:rPr>
              <a:t>Notes:</a:t>
            </a:r>
            <a:endParaRPr lang="en-AU" dirty="0">
              <a:latin typeface="Arial"/>
              <a:cs typeface="Arial"/>
            </a:endParaRPr>
          </a:p>
          <a:p>
            <a:r>
              <a:rPr lang="en-AU" b="0" dirty="0"/>
              <a:t>Unpack and explain each way of knowing. The following examples that connect to the slippers/shoes question can be used to further help explain each way of knowing:</a:t>
            </a:r>
          </a:p>
          <a:p>
            <a:r>
              <a:rPr lang="en-AU" sz="1600" i="0" kern="1200" dirty="0">
                <a:solidFill>
                  <a:schemeClr val="tx1"/>
                </a:solidFill>
                <a:effectLst/>
                <a:latin typeface="Arial"/>
                <a:cs typeface="Arial"/>
              </a:rPr>
              <a:t>Emotion: ‘I got a pair of beautiful traditional Indian slippers from my aunty. I love them and they are the only shoes I wear.’</a:t>
            </a:r>
          </a:p>
          <a:p>
            <a:r>
              <a:rPr lang="en-AU" sz="1600" b="0" i="0" kern="1200" dirty="0">
                <a:solidFill>
                  <a:schemeClr val="tx1"/>
                </a:solidFill>
                <a:effectLst/>
                <a:latin typeface="Arial"/>
                <a:cs typeface="Arial"/>
              </a:rPr>
              <a:t>Belief: ‘</a:t>
            </a:r>
            <a:r>
              <a:rPr lang="en-AU" sz="1600" b="0" kern="1200" dirty="0">
                <a:solidFill>
                  <a:schemeClr val="tx1"/>
                </a:solidFill>
                <a:effectLst/>
                <a:latin typeface="Arial" panose="020B0604020202020204" pitchFamily="34" charset="0"/>
                <a:ea typeface="+mn-ea"/>
                <a:cs typeface="Arial" panose="020B0604020202020204" pitchFamily="34" charset="0"/>
              </a:rPr>
              <a:t>my mum has always said that slippers are not to be worn outside so I know that slippers are footwear for indoors and shoes are for outside.’</a:t>
            </a:r>
          </a:p>
          <a:p>
            <a:r>
              <a:rPr lang="en-AU" sz="1600" b="0" i="0" kern="1200" dirty="0">
                <a:solidFill>
                  <a:schemeClr val="tx1"/>
                </a:solidFill>
                <a:effectLst/>
                <a:latin typeface="Arial" panose="020B0604020202020204" pitchFamily="34" charset="0"/>
                <a:ea typeface="+mn-ea"/>
                <a:cs typeface="Arial" panose="020B0604020202020204" pitchFamily="34" charset="0"/>
              </a:rPr>
              <a:t>Imagination: ‘I don’t have any, but I think slippers might be like clouds for your feet, while shoes are not as comfortable.’</a:t>
            </a:r>
          </a:p>
          <a:p>
            <a:r>
              <a:rPr lang="en-AU" sz="1600" b="0" i="0" kern="1200" dirty="0">
                <a:solidFill>
                  <a:schemeClr val="tx1"/>
                </a:solidFill>
                <a:effectLst/>
                <a:latin typeface="Arial" panose="020B0604020202020204" pitchFamily="34" charset="0"/>
                <a:ea typeface="+mn-ea"/>
                <a:cs typeface="Arial" panose="020B0604020202020204" pitchFamily="34" charset="0"/>
              </a:rPr>
              <a:t>Intuition: ‘</a:t>
            </a:r>
            <a:r>
              <a:rPr lang="en-AU" sz="1600" b="0" kern="1200" dirty="0">
                <a:solidFill>
                  <a:schemeClr val="tx1"/>
                </a:solidFill>
                <a:effectLst/>
                <a:latin typeface="Arial" panose="020B0604020202020204" pitchFamily="34" charset="0"/>
                <a:ea typeface="+mn-ea"/>
                <a:cs typeface="Arial" panose="020B0604020202020204" pitchFamily="34" charset="0"/>
              </a:rPr>
              <a:t>I’ve never had slippers, but I feel like slippers are things that are worn before bedtime.’</a:t>
            </a:r>
          </a:p>
          <a:p>
            <a:r>
              <a:rPr lang="en-AU" sz="1600" b="0" i="0" kern="1200" dirty="0">
                <a:solidFill>
                  <a:schemeClr val="tx1"/>
                </a:solidFill>
                <a:effectLst/>
                <a:latin typeface="Arial" panose="020B0604020202020204" pitchFamily="34" charset="0"/>
                <a:ea typeface="+mn-ea"/>
                <a:cs typeface="Arial" panose="020B0604020202020204" pitchFamily="34" charset="0"/>
              </a:rPr>
              <a:t>Language: ‘</a:t>
            </a:r>
            <a:r>
              <a:rPr lang="en-AU" sz="1600" i="0" kern="1200" dirty="0">
                <a:solidFill>
                  <a:schemeClr val="tx1"/>
                </a:solidFill>
                <a:effectLst/>
                <a:latin typeface="Arial"/>
                <a:cs typeface="Arial"/>
              </a:rPr>
              <a:t>I learnt the term slippers from the story of Cinderella, so I think slippers are what princesses wear to balls.’</a:t>
            </a:r>
          </a:p>
          <a:p>
            <a:r>
              <a:rPr lang="en-AU" sz="1600" b="0" i="0" kern="1200" dirty="0">
                <a:solidFill>
                  <a:schemeClr val="tx1"/>
                </a:solidFill>
                <a:effectLst/>
                <a:latin typeface="Arial"/>
                <a:cs typeface="Arial"/>
              </a:rPr>
              <a:t>Memory: </a:t>
            </a:r>
            <a:r>
              <a:rPr lang="en-AU" sz="1600" kern="1200" dirty="0">
                <a:solidFill>
                  <a:schemeClr val="tx1"/>
                </a:solidFill>
                <a:effectLst/>
                <a:latin typeface="Arial"/>
                <a:cs typeface="Arial"/>
              </a:rPr>
              <a:t>‘</a:t>
            </a:r>
            <a:r>
              <a:rPr lang="en-AU" sz="1600" i="0" kern="1200" dirty="0">
                <a:solidFill>
                  <a:schemeClr val="tx1"/>
                </a:solidFill>
                <a:effectLst/>
                <a:latin typeface="Arial"/>
                <a:cs typeface="Arial"/>
              </a:rPr>
              <a:t>I wore my slippers to a fun park when I was little, and I wasn’t allowed to go on any rides as they are not real shoes.’ </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b="0" i="0" kern="1200" dirty="0">
                <a:solidFill>
                  <a:schemeClr val="tx1"/>
                </a:solidFill>
                <a:effectLst/>
                <a:latin typeface="Arial"/>
                <a:cs typeface="Arial"/>
              </a:rPr>
              <a:t>Reason: ‘</a:t>
            </a:r>
            <a:r>
              <a:rPr lang="en-AU" dirty="0"/>
              <a:t>Slippers are designed for indoor comfort with softer materials, while shoes are made for outdoor use with more durable construction to provide support and protection.’</a:t>
            </a:r>
          </a:p>
          <a:p>
            <a:r>
              <a:rPr lang="en-AU" sz="1600" b="0" i="0" kern="1200" dirty="0">
                <a:solidFill>
                  <a:schemeClr val="tx1"/>
                </a:solidFill>
                <a:effectLst/>
                <a:latin typeface="Arial"/>
                <a:cs typeface="Arial"/>
              </a:rPr>
              <a:t>Sense perception: ‘My brothers slippers stink, so slippers are disgusting things that make your feet sweat, while shoes are more hygienic.’</a:t>
            </a:r>
            <a:endParaRPr lang="en-AU" b="0" dirty="0">
              <a:latin typeface="Arial"/>
              <a:cs typeface="Arial"/>
            </a:endParaRPr>
          </a:p>
          <a:p>
            <a:endParaRPr lang="en-AU" b="0" dirty="0">
              <a:latin typeface="Arial"/>
              <a:cs typeface="Arial"/>
            </a:endParaRPr>
          </a:p>
          <a:p>
            <a:endParaRPr lang="en-AU" b="0" dirty="0">
              <a:latin typeface="Arial"/>
              <a:cs typeface="Arial"/>
            </a:endParaRPr>
          </a:p>
        </p:txBody>
      </p:sp>
      <p:sp>
        <p:nvSpPr>
          <p:cNvPr id="4" name="Slide Number Placeholder 3"/>
          <p:cNvSpPr>
            <a:spLocks noGrp="1"/>
          </p:cNvSpPr>
          <p:nvPr>
            <p:ph type="sldNum" sz="quarter" idx="5"/>
          </p:nvPr>
        </p:nvSpPr>
        <p:spPr/>
        <p:txBody>
          <a:bodyPr/>
          <a:lstStyle/>
          <a:p>
            <a:fld id="{B07158C4-A119-4B78-9DE8-A50001BC31DC}" type="slidenum">
              <a:rPr lang="en-AU" smtClean="0"/>
              <a:pPr/>
              <a:t>7</a:t>
            </a:fld>
            <a:endParaRPr lang="en-AU"/>
          </a:p>
        </p:txBody>
      </p:sp>
    </p:spTree>
    <p:extLst>
      <p:ext uri="{BB962C8B-B14F-4D97-AF65-F5344CB8AC3E}">
        <p14:creationId xmlns:p14="http://schemas.microsoft.com/office/powerpoint/2010/main" val="180344588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FF08E0-1AC2-D6DB-2A4F-2C9F1CD36C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991A4F-ACB5-2571-9134-B9C36D2B12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17612B-D3E7-7B76-2C2B-904E308A1ED6}"/>
              </a:ext>
            </a:extLst>
          </p:cNvPr>
          <p:cNvSpPr>
            <a:spLocks noGrp="1"/>
          </p:cNvSpPr>
          <p:nvPr>
            <p:ph type="body" idx="1"/>
          </p:nvPr>
        </p:nvSpPr>
        <p:spPr/>
        <p:txBody>
          <a:bodyPr/>
          <a:lstStyle/>
          <a:p>
            <a:r>
              <a:rPr lang="en-AU" b="1" dirty="0"/>
              <a:t>Notes for teachers:</a:t>
            </a:r>
            <a:endParaRPr lang="en-AU" dirty="0">
              <a:solidFill>
                <a:srgbClr val="444444"/>
              </a:solidFill>
            </a:endParaRPr>
          </a:p>
          <a:p>
            <a:pPr marL="171450" indent="-171450">
              <a:buFont typeface="Arial"/>
              <a:buChar char="•"/>
            </a:pPr>
            <a:r>
              <a:rPr lang="en-AU" dirty="0">
                <a:latin typeface="Arial"/>
                <a:cs typeface="Arial"/>
              </a:rPr>
              <a:t>Adapt the learning intention as required and add matching success criteria.</a:t>
            </a:r>
          </a:p>
          <a:p>
            <a:pPr marL="171450" indent="-171450">
              <a:buFont typeface="Arial"/>
              <a:buChar char="•"/>
            </a:pPr>
            <a:r>
              <a:rPr lang="en-AU" sz="1600" kern="100" dirty="0">
                <a:effectLst/>
                <a:latin typeface="Aptos" panose="020B0004020202020204" pitchFamily="34" charset="0"/>
                <a:ea typeface="Aptos" panose="020B0004020202020204" pitchFamily="34" charset="0"/>
                <a:cs typeface="Times New Roman" panose="02020603050405020304" pitchFamily="18" charset="0"/>
              </a:rPr>
              <a:t>For more information see </a:t>
            </a:r>
            <a:r>
              <a:rPr lang="en-AU" sz="1600" kern="100" dirty="0">
                <a:effectLst/>
                <a:latin typeface="Tahoma" panose="020B0604030504040204" pitchFamily="34" charset="0"/>
                <a:ea typeface="Aptos" panose="020B0004020202020204" pitchFamily="34" charset="0"/>
                <a:cs typeface="Times New Roman" panose="02020603050405020304" pitchFamily="18" charset="0"/>
              </a:rPr>
              <a:t>⁠</a:t>
            </a:r>
            <a:r>
              <a:rPr lang="en-AU" sz="1600" kern="100" dirty="0">
                <a:effectLst/>
                <a:latin typeface="Aptos" panose="020B0004020202020204" pitchFamily="34" charset="0"/>
                <a:ea typeface="Aptos" panose="020B0004020202020204" pitchFamily="34" charset="0"/>
                <a:cs typeface="Times New Roman" panose="02020603050405020304" pitchFamily="18" charset="0"/>
              </a:rPr>
              <a:t>NSW Department of Education Explicit teaching strategies.</a:t>
            </a:r>
          </a:p>
          <a:p>
            <a:pPr marL="171450" indent="-171450">
              <a:buFont typeface="Arial"/>
              <a:buChar char="•"/>
            </a:pPr>
            <a:r>
              <a:rPr lang="en-AU" sz="1600" u="none" kern="100" dirty="0">
                <a:solidFill>
                  <a:srgbClr val="467886"/>
                </a:solidFill>
                <a:effectLst/>
                <a:latin typeface="Aptos" panose="020B0004020202020204" pitchFamily="34" charset="0"/>
                <a:cs typeface="Times New Roman" panose="02020603050405020304" pitchFamily="18" charset="0"/>
              </a:rPr>
              <a:t>Learning intentions and success criteria (</a:t>
            </a:r>
            <a:r>
              <a:rPr lang="en-AU" dirty="0">
                <a:latin typeface="Arial" panose="020B0604020202020204" pitchFamily="34" charset="0"/>
                <a:cs typeface="Arial" panose="020B0604020202020204" pitchFamily="34" charset="0"/>
              </a:rPr>
              <a:t>LISC) are not necessarily presented at the beginning of the lesson. Teacher needs to consider most effectual time to introduce.</a:t>
            </a:r>
          </a:p>
          <a:p>
            <a:pPr marL="171450" indent="-171450">
              <a:buFont typeface="Arial"/>
              <a:buChar char="•"/>
            </a:pPr>
            <a:r>
              <a:rPr lang="en-AU" dirty="0">
                <a:latin typeface="Arial" panose="020B0604020202020204" pitchFamily="34" charset="0"/>
                <a:cs typeface="Arial" panose="020B0604020202020204" pitchFamily="34" charset="0"/>
              </a:rPr>
              <a:t>LISC should be revisited during the lesson to support students' evaluation of their learning.</a:t>
            </a:r>
          </a:p>
          <a:p>
            <a:endParaRPr lang="en-AU" b="1" dirty="0">
              <a:cs typeface="Calibri"/>
            </a:endParaRPr>
          </a:p>
        </p:txBody>
      </p:sp>
      <p:sp>
        <p:nvSpPr>
          <p:cNvPr id="4" name="Slide Number Placeholder 3">
            <a:extLst>
              <a:ext uri="{FF2B5EF4-FFF2-40B4-BE49-F238E27FC236}">
                <a16:creationId xmlns:a16="http://schemas.microsoft.com/office/drawing/2014/main" id="{195E497C-B88D-F8B6-6405-970288149986}"/>
              </a:ext>
            </a:extLst>
          </p:cNvPr>
          <p:cNvSpPr>
            <a:spLocks noGrp="1"/>
          </p:cNvSpPr>
          <p:nvPr>
            <p:ph type="sldNum" sz="quarter" idx="5"/>
          </p:nvPr>
        </p:nvSpPr>
        <p:spPr/>
        <p:txBody>
          <a:bodyPr/>
          <a:lstStyle/>
          <a:p>
            <a:fld id="{D09C5488-DD16-4714-9519-7BE21BA11D4E}" type="slidenum">
              <a:rPr lang="en-AU" smtClean="0"/>
              <a:t>70</a:t>
            </a:fld>
            <a:endParaRPr lang="en-AU"/>
          </a:p>
        </p:txBody>
      </p:sp>
    </p:spTree>
    <p:extLst>
      <p:ext uri="{BB962C8B-B14F-4D97-AF65-F5344CB8AC3E}">
        <p14:creationId xmlns:p14="http://schemas.microsoft.com/office/powerpoint/2010/main" val="67109773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E440DD-9983-027E-E76C-75C58A0A48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66BB59-9427-9D57-7DDA-835149DDB9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B0DC90-ACEC-CEE8-52CD-10EFE712B107}"/>
              </a:ext>
            </a:extLst>
          </p:cNvPr>
          <p:cNvSpPr>
            <a:spLocks noGrp="1"/>
          </p:cNvSpPr>
          <p:nvPr>
            <p:ph type="body" idx="1"/>
          </p:nvPr>
        </p:nvSpPr>
        <p:spPr/>
        <p:txBody>
          <a:bodyPr/>
          <a:lstStyle/>
          <a:p>
            <a:r>
              <a:rPr lang="en-US" b="1" dirty="0"/>
              <a:t>Purpose: </a:t>
            </a:r>
          </a:p>
          <a:p>
            <a:r>
              <a:rPr lang="en-US" b="0" dirty="0">
                <a:solidFill>
                  <a:srgbClr val="444444"/>
                </a:solidFill>
              </a:rPr>
              <a:t>To define argumentation</a:t>
            </a:r>
          </a:p>
          <a:p>
            <a:r>
              <a:rPr lang="en-US" b="1" dirty="0"/>
              <a:t>Speaker:</a:t>
            </a:r>
            <a:endParaRPr lang="en-US" dirty="0"/>
          </a:p>
          <a:p>
            <a:r>
              <a:rPr lang="en-AU" sz="1600" b="0" kern="1200" dirty="0">
                <a:solidFill>
                  <a:schemeClr val="tx1"/>
                </a:solidFill>
                <a:effectLst/>
                <a:latin typeface="Arial" panose="020B0604020202020204" pitchFamily="34" charset="0"/>
                <a:ea typeface="+mn-ea"/>
                <a:cs typeface="Arial" panose="020B0604020202020204" pitchFamily="34" charset="0"/>
              </a:rPr>
              <a:t>Today we are going to look at how critical thinking is a part of a process called argumentation. As you see on the slide, an argument is ‘a statement or set of statements that you use in order to try to convince people that your opinion about something is correct’. The process for developing this argument is called argumentation. And we are going to look at how the process of critical thinking can be used in argumentation.</a:t>
            </a:r>
          </a:p>
          <a:p>
            <a:r>
              <a:rPr lang="en-AU" sz="1600" b="0" kern="1200" dirty="0">
                <a:solidFill>
                  <a:schemeClr val="tx1"/>
                </a:solidFill>
                <a:effectLst/>
                <a:latin typeface="Arial" panose="020B0604020202020204" pitchFamily="34" charset="0"/>
                <a:ea typeface="+mn-ea"/>
                <a:cs typeface="Arial" panose="020B0604020202020204" pitchFamily="34" charset="0"/>
              </a:rPr>
              <a:t>Please write the definition of argument into your books. </a:t>
            </a:r>
          </a:p>
          <a:p>
            <a:endParaRPr lang="en-AU" sz="1600" b="0" kern="1200" dirty="0">
              <a:solidFill>
                <a:schemeClr val="tx1"/>
              </a:solidFill>
              <a:effectLst/>
              <a:latin typeface="Arial" panose="020B0604020202020204" pitchFamily="34" charset="0"/>
              <a:ea typeface="+mn-ea"/>
              <a:cs typeface="Arial" panose="020B0604020202020204" pitchFamily="34" charset="0"/>
            </a:endParaRPr>
          </a:p>
          <a:p>
            <a:endParaRPr lang="en-US" dirty="0"/>
          </a:p>
          <a:p>
            <a:endParaRPr lang="en-US" dirty="0">
              <a:latin typeface="Arial"/>
              <a:ea typeface="Calibri"/>
              <a:cs typeface="Arial"/>
            </a:endParaRPr>
          </a:p>
          <a:p>
            <a:endParaRPr lang="en-US" dirty="0">
              <a:latin typeface="Calibri"/>
              <a:ea typeface="Calibri"/>
              <a:cs typeface="Calibri"/>
            </a:endParaRPr>
          </a:p>
        </p:txBody>
      </p:sp>
      <p:sp>
        <p:nvSpPr>
          <p:cNvPr id="4" name="Slide Number Placeholder 3">
            <a:extLst>
              <a:ext uri="{FF2B5EF4-FFF2-40B4-BE49-F238E27FC236}">
                <a16:creationId xmlns:a16="http://schemas.microsoft.com/office/drawing/2014/main" id="{19B488FE-AEE2-F048-AD0E-377450842B9C}"/>
              </a:ext>
            </a:extLst>
          </p:cNvPr>
          <p:cNvSpPr>
            <a:spLocks noGrp="1"/>
          </p:cNvSpPr>
          <p:nvPr>
            <p:ph type="sldNum" sz="quarter" idx="5"/>
          </p:nvPr>
        </p:nvSpPr>
        <p:spPr/>
        <p:txBody>
          <a:bodyPr/>
          <a:lstStyle/>
          <a:p>
            <a:fld id="{B07158C4-A119-4B78-9DE8-A50001BC31DC}" type="slidenum">
              <a:rPr lang="en-AU" smtClean="0"/>
              <a:pPr/>
              <a:t>71</a:t>
            </a:fld>
            <a:endParaRPr lang="en-AU"/>
          </a:p>
        </p:txBody>
      </p:sp>
    </p:spTree>
    <p:extLst>
      <p:ext uri="{BB962C8B-B14F-4D97-AF65-F5344CB8AC3E}">
        <p14:creationId xmlns:p14="http://schemas.microsoft.com/office/powerpoint/2010/main" val="258537030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a:t>
            </a:r>
          </a:p>
          <a:p>
            <a:r>
              <a:rPr lang="en-US" b="0" dirty="0">
                <a:solidFill>
                  <a:srgbClr val="444444"/>
                </a:solidFill>
              </a:rPr>
              <a:t>To use the house analogy to consolidate students understanding of an argument</a:t>
            </a:r>
          </a:p>
          <a:p>
            <a:r>
              <a:rPr lang="en-US" b="1" dirty="0"/>
              <a:t>Speaker:</a:t>
            </a:r>
            <a:endParaRPr lang="en-US" dirty="0"/>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b="0" kern="1200" dirty="0">
                <a:solidFill>
                  <a:schemeClr val="tx1"/>
                </a:solidFill>
                <a:effectLst/>
                <a:latin typeface="Arial" panose="020B0604020202020204" pitchFamily="34" charset="0"/>
                <a:ea typeface="+mn-ea"/>
                <a:cs typeface="Arial" panose="020B0604020202020204" pitchFamily="34" charset="0"/>
              </a:rPr>
              <a:t>If we return to our house analogy – we are now going to start to see that while we know that critical thinking is </a:t>
            </a:r>
            <a:r>
              <a:rPr lang="en-US" sz="1600" dirty="0"/>
              <a:t>like a house because </a:t>
            </a:r>
            <a:r>
              <a:rPr lang="en-US" sz="1600" dirty="0">
                <a:latin typeface="Arial"/>
                <a:cs typeface="Arial"/>
              </a:rPr>
              <a:t>it has different parts that fit together, critical thinking has different parts that come together to form an argument. We start critical thinking with an opinion, and we build on this to form a solid argument. Just like we start with a foundation and build on this to form a house. </a:t>
            </a:r>
            <a:endParaRPr lang="en-AU" sz="1600" b="0" kern="1200" dirty="0">
              <a:solidFill>
                <a:schemeClr val="tx1"/>
              </a:solidFill>
              <a:effectLst/>
              <a:latin typeface="Arial" panose="020B0604020202020204" pitchFamily="34" charset="0"/>
              <a:ea typeface="+mn-ea"/>
              <a:cs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72</a:t>
            </a:fld>
            <a:endParaRPr lang="en-AU"/>
          </a:p>
        </p:txBody>
      </p:sp>
    </p:spTree>
    <p:extLst>
      <p:ext uri="{BB962C8B-B14F-4D97-AF65-F5344CB8AC3E}">
        <p14:creationId xmlns:p14="http://schemas.microsoft.com/office/powerpoint/2010/main" val="131923541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95752B-4643-FF6E-2F19-BF2F59B981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33586F-DBEA-0C23-A2F1-2A6C6CC1AE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20F64D-DDAE-75F6-8B05-0E21BAA575A5}"/>
              </a:ext>
            </a:extLst>
          </p:cNvPr>
          <p:cNvSpPr>
            <a:spLocks noGrp="1"/>
          </p:cNvSpPr>
          <p:nvPr>
            <p:ph type="body" idx="1"/>
          </p:nvPr>
        </p:nvSpPr>
        <p:spPr/>
        <p:txBody>
          <a:bodyPr/>
          <a:lstStyle/>
          <a:p>
            <a:r>
              <a:rPr lang="en-US" b="1" dirty="0"/>
              <a:t>Purpose:</a:t>
            </a:r>
            <a:endParaRPr lang="en-US" dirty="0">
              <a:solidFill>
                <a:srgbClr val="444444"/>
              </a:solidFill>
            </a:endParaRPr>
          </a:p>
          <a:p>
            <a:r>
              <a:rPr lang="en-US" dirty="0">
                <a:solidFill>
                  <a:srgbClr val="444444"/>
                </a:solidFill>
                <a:latin typeface="Arial"/>
                <a:cs typeface="Arial"/>
              </a:rPr>
              <a:t>To use critical thinking to develop an argument.</a:t>
            </a:r>
          </a:p>
          <a:p>
            <a:r>
              <a:rPr lang="en-US" b="1" dirty="0"/>
              <a:t>Speaker:</a:t>
            </a:r>
            <a:endParaRPr lang="en-US" dirty="0">
              <a:solidFill>
                <a:srgbClr val="444444"/>
              </a:solidFill>
            </a:endParaRPr>
          </a:p>
          <a:p>
            <a:r>
              <a:rPr lang="en-AU" dirty="0">
                <a:latin typeface="Arial"/>
                <a:cs typeface="Arial"/>
              </a:rPr>
              <a:t>We are going to look at how we can develop an argument using critical thinking. For this, we are going to use an argument that is given to us by Winston Churchill who was the Prime Minister of England first in 1940 till 1945 and then again in 1951until1955. We are looking at his argument that, ‘It has been said that democracy is the worst form of government except all the others that have been tried.’. Before we can use the argument provided by Churchill, we need to figure out what it means. </a:t>
            </a:r>
            <a:endParaRPr lang="en-US" dirty="0">
              <a:latin typeface="Calibri"/>
              <a:ea typeface="Calibri"/>
              <a:cs typeface="Calibri"/>
            </a:endParaRPr>
          </a:p>
        </p:txBody>
      </p:sp>
      <p:sp>
        <p:nvSpPr>
          <p:cNvPr id="4" name="Slide Number Placeholder 3">
            <a:extLst>
              <a:ext uri="{FF2B5EF4-FFF2-40B4-BE49-F238E27FC236}">
                <a16:creationId xmlns:a16="http://schemas.microsoft.com/office/drawing/2014/main" id="{43DBE1E4-AFB9-1F37-99A6-5B014A053142}"/>
              </a:ext>
            </a:extLst>
          </p:cNvPr>
          <p:cNvSpPr>
            <a:spLocks noGrp="1"/>
          </p:cNvSpPr>
          <p:nvPr>
            <p:ph type="sldNum" sz="quarter" idx="5"/>
          </p:nvPr>
        </p:nvSpPr>
        <p:spPr/>
        <p:txBody>
          <a:bodyPr/>
          <a:lstStyle/>
          <a:p>
            <a:fld id="{B07158C4-A119-4B78-9DE8-A50001BC31DC}" type="slidenum">
              <a:rPr lang="en-AU" smtClean="0"/>
              <a:pPr/>
              <a:t>73</a:t>
            </a:fld>
            <a:endParaRPr lang="en-AU"/>
          </a:p>
        </p:txBody>
      </p:sp>
    </p:spTree>
    <p:extLst>
      <p:ext uri="{BB962C8B-B14F-4D97-AF65-F5344CB8AC3E}">
        <p14:creationId xmlns:p14="http://schemas.microsoft.com/office/powerpoint/2010/main" val="393876101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a:t>
            </a:r>
            <a:endParaRPr lang="en-US" dirty="0">
              <a:solidFill>
                <a:srgbClr val="444444"/>
              </a:solidFill>
            </a:endParaRPr>
          </a:p>
          <a:p>
            <a:r>
              <a:rPr lang="en-US" dirty="0">
                <a:solidFill>
                  <a:srgbClr val="444444"/>
                </a:solidFill>
                <a:latin typeface="Arial"/>
                <a:cs typeface="Arial"/>
              </a:rPr>
              <a:t>To clarify the opinion to be developed into an argument.</a:t>
            </a:r>
          </a:p>
          <a:p>
            <a:r>
              <a:rPr lang="en-US" b="1" dirty="0"/>
              <a:t>Speaker:</a:t>
            </a:r>
            <a:endParaRPr lang="en-US" dirty="0">
              <a:solidFill>
                <a:srgbClr val="444444"/>
              </a:solidFill>
            </a:endParaRPr>
          </a:p>
          <a:p>
            <a:r>
              <a:rPr lang="en-AU" dirty="0">
                <a:latin typeface="Arial"/>
                <a:cs typeface="Arial"/>
              </a:rPr>
              <a:t>So (click) democracy was invented in Ancient Greece so the word stems from two Greek words: (click) demos, meaning people and (click) </a:t>
            </a:r>
            <a:r>
              <a:rPr lang="en-AU" dirty="0" err="1">
                <a:latin typeface="Arial"/>
                <a:cs typeface="Arial"/>
              </a:rPr>
              <a:t>kratos</a:t>
            </a:r>
            <a:r>
              <a:rPr lang="en-AU" dirty="0">
                <a:latin typeface="Arial"/>
                <a:cs typeface="Arial"/>
              </a:rPr>
              <a:t> meaning rule. So the term basically means that the people rule. A formal definition for the term is (click) a system of government in which people choose their rulers by voting for them in elections. So, this refers to any country that holds elections to vote in the people that make decisions for the way the country is run. </a:t>
            </a:r>
          </a:p>
          <a:p>
            <a:r>
              <a:rPr lang="en-AU" dirty="0">
                <a:latin typeface="Arial"/>
                <a:cs typeface="Arial"/>
              </a:rPr>
              <a:t>Please write this definition in your books now. </a:t>
            </a:r>
          </a:p>
          <a:p>
            <a:endParaRPr lang="en-US" b="1" dirty="0"/>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B07158C4-A119-4B78-9DE8-A50001BC31DC}" type="slidenum">
              <a:rPr lang="en-AU" smtClean="0"/>
              <a:pPr/>
              <a:t>74</a:t>
            </a:fld>
            <a:endParaRPr lang="en-AU"/>
          </a:p>
        </p:txBody>
      </p:sp>
    </p:spTree>
    <p:extLst>
      <p:ext uri="{BB962C8B-B14F-4D97-AF65-F5344CB8AC3E}">
        <p14:creationId xmlns:p14="http://schemas.microsoft.com/office/powerpoint/2010/main" val="207118223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912B4B-3A5A-DBD7-2261-1E79D8260A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EF0ECC-A9C3-1CC2-8AB5-FEDD7B0586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CAFB3C-62AE-AAC1-30FB-2B919EBF8F67}"/>
              </a:ext>
            </a:extLst>
          </p:cNvPr>
          <p:cNvSpPr>
            <a:spLocks noGrp="1"/>
          </p:cNvSpPr>
          <p:nvPr>
            <p:ph type="body" idx="1"/>
          </p:nvPr>
        </p:nvSpPr>
        <p:spPr/>
        <p:txBody>
          <a:bodyPr/>
          <a:lstStyle/>
          <a:p>
            <a:r>
              <a:rPr lang="en-US" b="1" dirty="0"/>
              <a:t>Purpose:</a:t>
            </a:r>
            <a:endParaRPr lang="en-US" dirty="0">
              <a:solidFill>
                <a:srgbClr val="444444"/>
              </a:solidFill>
            </a:endParaRPr>
          </a:p>
          <a:p>
            <a:r>
              <a:rPr lang="en-US" dirty="0">
                <a:solidFill>
                  <a:srgbClr val="444444"/>
                </a:solidFill>
                <a:latin typeface="Arial"/>
                <a:cs typeface="Arial"/>
              </a:rPr>
              <a:t>To clarify the opinion to be developed into an argument.</a:t>
            </a:r>
          </a:p>
          <a:p>
            <a:r>
              <a:rPr lang="en-US" b="1" dirty="0"/>
              <a:t>Speaker:</a:t>
            </a:r>
            <a:endParaRPr lang="en-US" dirty="0">
              <a:solidFill>
                <a:srgbClr val="444444"/>
              </a:solidFill>
            </a:endParaRPr>
          </a:p>
          <a:p>
            <a:r>
              <a:rPr lang="en-AU" dirty="0">
                <a:latin typeface="Arial"/>
                <a:cs typeface="Arial"/>
              </a:rPr>
              <a:t>Next, we need to also consider that Churchill’s quote references ‘other forms of government’. Can anyone share any other forms of government they have heard of?</a:t>
            </a:r>
          </a:p>
          <a:p>
            <a:r>
              <a:rPr lang="en-AU" b="1" dirty="0">
                <a:latin typeface="Arial"/>
                <a:cs typeface="Arial"/>
              </a:rPr>
              <a:t>Note:</a:t>
            </a:r>
          </a:p>
          <a:p>
            <a:r>
              <a:rPr lang="en-AU" dirty="0">
                <a:latin typeface="Arial"/>
                <a:cs typeface="Arial"/>
              </a:rPr>
              <a:t>Teacher leads class in sharing any forms of governments the students have heard of. </a:t>
            </a:r>
          </a:p>
          <a:p>
            <a:pPr marL="0" marR="0" lvl="0" indent="0" algn="l" defTabSz="1219170" rtl="0" eaLnBrk="1" fontAlgn="auto" latinLnBrk="0" hangingPunct="1">
              <a:lnSpc>
                <a:spcPct val="100000"/>
              </a:lnSpc>
              <a:spcBef>
                <a:spcPts val="0"/>
              </a:spcBef>
              <a:spcAft>
                <a:spcPts val="0"/>
              </a:spcAft>
              <a:buClrTx/>
              <a:buSzTx/>
              <a:buFontTx/>
              <a:buNone/>
              <a:tabLst/>
              <a:defRPr/>
            </a:pPr>
            <a:r>
              <a:rPr lang="en-US" b="1" dirty="0"/>
              <a:t>Speaker:</a:t>
            </a:r>
            <a:endParaRPr lang="en-US" dirty="0">
              <a:solidFill>
                <a:srgbClr val="444444"/>
              </a:solidFill>
            </a:endParaRPr>
          </a:p>
          <a:p>
            <a:r>
              <a:rPr lang="en-AU" dirty="0">
                <a:latin typeface="Arial"/>
                <a:cs typeface="Arial"/>
              </a:rPr>
              <a:t>Here are the other main forms of governments that exist throughout the world. (Click) There is a monarchy where power is held by a king or queen who is born into that role and that person makes all decisions about the country. Next there is (click) communism. This is a system where one party rules the country based on a shared value system. Individuals gain power through the party itself. Finally, there is (click) dictatorships. These are countries where one person holds all power and this power is usually gained through force so often relies on having support of the military. </a:t>
            </a:r>
          </a:p>
          <a:p>
            <a:r>
              <a:rPr lang="en-AU" dirty="0">
                <a:latin typeface="Arial"/>
                <a:cs typeface="Arial"/>
              </a:rPr>
              <a:t>Please write these definitions into your books. </a:t>
            </a:r>
          </a:p>
          <a:p>
            <a:endParaRPr lang="en-US" b="1" dirty="0"/>
          </a:p>
          <a:p>
            <a:endParaRPr lang="en-US" dirty="0">
              <a:latin typeface="Calibri"/>
              <a:ea typeface="Calibri"/>
              <a:cs typeface="Calibri"/>
            </a:endParaRPr>
          </a:p>
        </p:txBody>
      </p:sp>
      <p:sp>
        <p:nvSpPr>
          <p:cNvPr id="4" name="Slide Number Placeholder 3">
            <a:extLst>
              <a:ext uri="{FF2B5EF4-FFF2-40B4-BE49-F238E27FC236}">
                <a16:creationId xmlns:a16="http://schemas.microsoft.com/office/drawing/2014/main" id="{A5FE0CB2-BF4E-27B5-DCF8-70B18BA7DCB2}"/>
              </a:ext>
            </a:extLst>
          </p:cNvPr>
          <p:cNvSpPr>
            <a:spLocks noGrp="1"/>
          </p:cNvSpPr>
          <p:nvPr>
            <p:ph type="sldNum" sz="quarter" idx="5"/>
          </p:nvPr>
        </p:nvSpPr>
        <p:spPr/>
        <p:txBody>
          <a:bodyPr/>
          <a:lstStyle/>
          <a:p>
            <a:fld id="{B07158C4-A119-4B78-9DE8-A50001BC31DC}" type="slidenum">
              <a:rPr lang="en-AU" smtClean="0"/>
              <a:pPr/>
              <a:t>75</a:t>
            </a:fld>
            <a:endParaRPr lang="en-AU"/>
          </a:p>
        </p:txBody>
      </p:sp>
    </p:spTree>
    <p:extLst>
      <p:ext uri="{BB962C8B-B14F-4D97-AF65-F5344CB8AC3E}">
        <p14:creationId xmlns:p14="http://schemas.microsoft.com/office/powerpoint/2010/main" val="404560826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717813-CF2B-7B4D-767C-0C282E63CF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292FA7-D153-A26A-2274-47284714B2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A77504-19E3-B3A8-2BCF-DDC4F43934B0}"/>
              </a:ext>
            </a:extLst>
          </p:cNvPr>
          <p:cNvSpPr>
            <a:spLocks noGrp="1"/>
          </p:cNvSpPr>
          <p:nvPr>
            <p:ph type="body" idx="1"/>
          </p:nvPr>
        </p:nvSpPr>
        <p:spPr/>
        <p:txBody>
          <a:bodyPr/>
          <a:lstStyle/>
          <a:p>
            <a:r>
              <a:rPr lang="en-US" b="1" dirty="0"/>
              <a:t>Purpose:</a:t>
            </a:r>
            <a:endParaRPr lang="en-US" dirty="0">
              <a:solidFill>
                <a:srgbClr val="444444"/>
              </a:solidFill>
            </a:endParaRPr>
          </a:p>
          <a:p>
            <a:r>
              <a:rPr lang="en-US" dirty="0">
                <a:solidFill>
                  <a:srgbClr val="444444"/>
                </a:solidFill>
                <a:latin typeface="Arial"/>
                <a:cs typeface="Arial"/>
              </a:rPr>
              <a:t>To use critical thinking to develop an argument.</a:t>
            </a:r>
          </a:p>
          <a:p>
            <a:r>
              <a:rPr lang="en-US" b="1" dirty="0"/>
              <a:t>Speaker:</a:t>
            </a:r>
            <a:endParaRPr lang="en-US" dirty="0">
              <a:solidFill>
                <a:srgbClr val="444444"/>
              </a:solidFill>
            </a:endParaRPr>
          </a:p>
          <a:p>
            <a:r>
              <a:rPr lang="en-AU" dirty="0">
                <a:latin typeface="Arial"/>
                <a:cs typeface="Arial"/>
              </a:rPr>
              <a:t>So now we know about different forms of government we need to figure out what Churchill is saying. Read this quote carefully and then, you will have a couple of minutes to write any thoughts that come to mind when you read this. These can be ideas about what you think he means, they can be questions, they can be things that this quote may make you think about even if not directly linked. So for example, </a:t>
            </a:r>
            <a:r>
              <a:rPr lang="en-AU" sz="1600" kern="1200" dirty="0">
                <a:solidFill>
                  <a:schemeClr val="tx1"/>
                </a:solidFill>
                <a:effectLst/>
                <a:latin typeface="Arial" panose="020B0604020202020204" pitchFamily="34" charset="0"/>
                <a:ea typeface="+mn-ea"/>
                <a:cs typeface="Arial" panose="020B0604020202020204" pitchFamily="34" charset="0"/>
              </a:rPr>
              <a:t>I read this and it made me think about the fact that in democracy the majority is listened to, which means that some people’s wishes aren’t listened to. This makes me agree with Churchill that democracy is not great. So I would write that thought in my book.</a:t>
            </a:r>
            <a:r>
              <a:rPr lang="en-AU" dirty="0">
                <a:latin typeface="Arial"/>
                <a:cs typeface="Arial"/>
              </a:rPr>
              <a:t> Now it is your turn. </a:t>
            </a:r>
          </a:p>
          <a:p>
            <a:r>
              <a:rPr lang="en-AU" dirty="0">
                <a:latin typeface="Arial"/>
                <a:cs typeface="Arial"/>
              </a:rPr>
              <a:t>(After students have been given time).</a:t>
            </a:r>
          </a:p>
          <a:p>
            <a:r>
              <a:rPr lang="en-AU" dirty="0">
                <a:latin typeface="Arial"/>
                <a:cs typeface="Arial"/>
              </a:rPr>
              <a:t>We are now going to work together to unpack the argument that Churchill is expressing and see how it is an example of how ideas can be developed into strong and developed arguments using the steps in critical thinking. </a:t>
            </a:r>
          </a:p>
          <a:p>
            <a:r>
              <a:rPr lang="en-AU" b="1" dirty="0">
                <a:latin typeface="Arial"/>
                <a:cs typeface="Arial"/>
              </a:rPr>
              <a:t>Notes:</a:t>
            </a:r>
            <a:endParaRPr lang="en-US" b="1" dirty="0">
              <a:latin typeface="Arial"/>
              <a:cs typeface="Arial"/>
            </a:endParaRPr>
          </a:p>
          <a:p>
            <a:r>
              <a:rPr lang="en-US" dirty="0"/>
              <a:t>Lead the class in a discussion, asking students to share their thoughts in order to unpack Churchill’s argument. </a:t>
            </a:r>
            <a:r>
              <a:rPr lang="en-AU" sz="1600" kern="1200" dirty="0">
                <a:solidFill>
                  <a:schemeClr val="tx1"/>
                </a:solidFill>
                <a:effectLst/>
                <a:latin typeface="Arial" panose="020B0604020202020204" pitchFamily="34" charset="0"/>
                <a:ea typeface="+mn-ea"/>
                <a:cs typeface="Arial" panose="020B0604020202020204" pitchFamily="34" charset="0"/>
              </a:rPr>
              <a:t>Encourage students to think about democracy providing political representation and protection of rights as well as talking about the idea that democracy allows for change that is needed with the changing needs of society. This will be important when looking at the final argument that is presented on slide 66.</a:t>
            </a:r>
            <a:endParaRPr lang="en-US" dirty="0"/>
          </a:p>
          <a:p>
            <a:endParaRPr lang="en-US" dirty="0">
              <a:latin typeface="Calibri"/>
              <a:ea typeface="Calibri"/>
              <a:cs typeface="Calibri"/>
            </a:endParaRPr>
          </a:p>
        </p:txBody>
      </p:sp>
      <p:sp>
        <p:nvSpPr>
          <p:cNvPr id="4" name="Slide Number Placeholder 3">
            <a:extLst>
              <a:ext uri="{FF2B5EF4-FFF2-40B4-BE49-F238E27FC236}">
                <a16:creationId xmlns:a16="http://schemas.microsoft.com/office/drawing/2014/main" id="{55956902-C99F-0CA5-CEC6-CC770983744B}"/>
              </a:ext>
            </a:extLst>
          </p:cNvPr>
          <p:cNvSpPr>
            <a:spLocks noGrp="1"/>
          </p:cNvSpPr>
          <p:nvPr>
            <p:ph type="sldNum" sz="quarter" idx="5"/>
          </p:nvPr>
        </p:nvSpPr>
        <p:spPr/>
        <p:txBody>
          <a:bodyPr/>
          <a:lstStyle/>
          <a:p>
            <a:fld id="{B07158C4-A119-4B78-9DE8-A50001BC31DC}" type="slidenum">
              <a:rPr lang="en-AU" smtClean="0"/>
              <a:pPr/>
              <a:t>76</a:t>
            </a:fld>
            <a:endParaRPr lang="en-AU"/>
          </a:p>
        </p:txBody>
      </p:sp>
    </p:spTree>
    <p:extLst>
      <p:ext uri="{BB962C8B-B14F-4D97-AF65-F5344CB8AC3E}">
        <p14:creationId xmlns:p14="http://schemas.microsoft.com/office/powerpoint/2010/main" val="112319203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5C8EEF-C076-DDD1-F7D9-34F296E7CA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D1599C-59FD-2266-1CCA-258136A25E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CFBAAA-62F8-E6C0-992D-0E55FE996747}"/>
              </a:ext>
            </a:extLst>
          </p:cNvPr>
          <p:cNvSpPr>
            <a:spLocks noGrp="1"/>
          </p:cNvSpPr>
          <p:nvPr>
            <p:ph type="body" idx="1"/>
          </p:nvPr>
        </p:nvSpPr>
        <p:spPr/>
        <p:txBody>
          <a:bodyPr/>
          <a:lstStyle/>
          <a:p>
            <a:r>
              <a:rPr lang="en-US" b="1" dirty="0"/>
              <a:t>Purpose:</a:t>
            </a:r>
            <a:endParaRPr lang="en-US" dirty="0">
              <a:solidFill>
                <a:srgbClr val="444444"/>
              </a:solidFill>
            </a:endParaRPr>
          </a:p>
          <a:p>
            <a:r>
              <a:rPr lang="en-US" dirty="0">
                <a:solidFill>
                  <a:srgbClr val="444444"/>
                </a:solidFill>
                <a:latin typeface="Arial"/>
                <a:cs typeface="Arial"/>
              </a:rPr>
              <a:t>To clarify the opinion to be developed into an argument.</a:t>
            </a:r>
          </a:p>
          <a:p>
            <a:r>
              <a:rPr lang="en-US" b="1" dirty="0"/>
              <a:t>Speaker:</a:t>
            </a:r>
            <a:endParaRPr lang="en-US" dirty="0">
              <a:solidFill>
                <a:srgbClr val="444444"/>
              </a:solidFill>
            </a:endParaRPr>
          </a:p>
          <a:p>
            <a:r>
              <a:rPr lang="en-AU" dirty="0">
                <a:latin typeface="Arial"/>
                <a:cs typeface="Arial"/>
              </a:rPr>
              <a:t>So let’s really understand what it is that is being communicated in this quote. So, firstly Churchill tells us that he believes that democracy is a form of government (click) that is the worst form of government (click). But then he goes on to tell us that it is the worst form of government except all the others that have been tried. SO really his argument is (click) that democracy is not the worst form of government and that democracy is not the worst form of government because it is better than other forms of government. </a:t>
            </a:r>
          </a:p>
          <a:p>
            <a:endParaRPr lang="en-US" b="1" dirty="0"/>
          </a:p>
          <a:p>
            <a:endParaRPr lang="en-US" dirty="0">
              <a:latin typeface="Calibri"/>
              <a:ea typeface="Calibri"/>
              <a:cs typeface="Calibri"/>
            </a:endParaRPr>
          </a:p>
        </p:txBody>
      </p:sp>
      <p:sp>
        <p:nvSpPr>
          <p:cNvPr id="4" name="Slide Number Placeholder 3">
            <a:extLst>
              <a:ext uri="{FF2B5EF4-FFF2-40B4-BE49-F238E27FC236}">
                <a16:creationId xmlns:a16="http://schemas.microsoft.com/office/drawing/2014/main" id="{DA62598C-9944-25B0-3F6A-AEA89BA5F026}"/>
              </a:ext>
            </a:extLst>
          </p:cNvPr>
          <p:cNvSpPr>
            <a:spLocks noGrp="1"/>
          </p:cNvSpPr>
          <p:nvPr>
            <p:ph type="sldNum" sz="quarter" idx="5"/>
          </p:nvPr>
        </p:nvSpPr>
        <p:spPr/>
        <p:txBody>
          <a:bodyPr/>
          <a:lstStyle/>
          <a:p>
            <a:fld id="{B07158C4-A119-4B78-9DE8-A50001BC31DC}" type="slidenum">
              <a:rPr lang="en-AU" smtClean="0"/>
              <a:pPr/>
              <a:t>77</a:t>
            </a:fld>
            <a:endParaRPr lang="en-AU"/>
          </a:p>
        </p:txBody>
      </p:sp>
    </p:spTree>
    <p:extLst>
      <p:ext uri="{BB962C8B-B14F-4D97-AF65-F5344CB8AC3E}">
        <p14:creationId xmlns:p14="http://schemas.microsoft.com/office/powerpoint/2010/main" val="372086428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a:t>
            </a:r>
            <a:endParaRPr lang="en-US" dirty="0">
              <a:solidFill>
                <a:srgbClr val="444444"/>
              </a:solidFill>
            </a:endParaRPr>
          </a:p>
          <a:p>
            <a:r>
              <a:rPr lang="en-US" dirty="0">
                <a:solidFill>
                  <a:srgbClr val="444444"/>
                </a:solidFill>
                <a:latin typeface="Arial"/>
                <a:cs typeface="Arial"/>
              </a:rPr>
              <a:t>To show students how stages of critical thinking help form an argument.</a:t>
            </a:r>
          </a:p>
          <a:p>
            <a:r>
              <a:rPr lang="en-US" b="1" dirty="0"/>
              <a:t>Speaker:</a:t>
            </a:r>
            <a:endParaRPr lang="en-US" dirty="0">
              <a:solidFill>
                <a:srgbClr val="444444"/>
              </a:solidFill>
            </a:endParaRPr>
          </a:p>
          <a:p>
            <a:pPr marL="0" marR="0" lvl="0" indent="0" algn="l" defTabSz="1219170" rtl="0" eaLnBrk="1" fontAlgn="auto" latinLnBrk="0" hangingPunct="1">
              <a:lnSpc>
                <a:spcPct val="100000"/>
              </a:lnSpc>
              <a:spcBef>
                <a:spcPts val="0"/>
              </a:spcBef>
              <a:spcAft>
                <a:spcPts val="0"/>
              </a:spcAft>
              <a:buClrTx/>
              <a:buSzTx/>
              <a:buFontTx/>
              <a:buNone/>
              <a:tabLst/>
              <a:defRPr/>
            </a:pPr>
            <a:r>
              <a:rPr lang="en-AU" dirty="0">
                <a:latin typeface="Arial"/>
                <a:cs typeface="Arial"/>
              </a:rPr>
              <a:t>Let’s look at how the stages of critical thinking can be used to develop an opinion into an argument using Churchill’s example. On the left, you can see the stages of critical thinking listed. Let’s see how we can build to Churchill’s argument using these steps. Firstly, we start with an opinion. (Click) ‘</a:t>
            </a:r>
            <a:r>
              <a:rPr lang="en-US" sz="1600" dirty="0">
                <a:solidFill>
                  <a:srgbClr val="FF0000"/>
                </a:solidFill>
              </a:rPr>
              <a:t>Democracy is not the worst form of government because it is better than other forms’. Then, we support this with evidence (click) ‘democracy is effective because it meets the needs of its people’. We then explain why the opinion is justified by this evidence (click) ‘if democracy is effective, it must be good’. We now have to test the opinion against other opinions that challenge ours (click), ‘</a:t>
            </a:r>
            <a:r>
              <a:rPr lang="en-US" sz="1600" dirty="0">
                <a:solidFill>
                  <a:srgbClr val="FF0000"/>
                </a:solidFill>
                <a:cs typeface="Arial"/>
              </a:rPr>
              <a:t>other forms of government, like authoritarian regimes or monarchies, can meet some needs effectively’. Finally, we use the opposing ideas to modify our opinion, forming the ideas that shape our final argument (click), ‘if democracy meets all the needs of its people, it is more effective than governments that meet only some needs’.</a:t>
            </a:r>
          </a:p>
          <a:p>
            <a:pPr marL="0" marR="0" lvl="0" indent="0" algn="l" defTabSz="1219170" rtl="0" eaLnBrk="1" fontAlgn="auto" latinLnBrk="0" hangingPunct="1">
              <a:lnSpc>
                <a:spcPct val="100000"/>
              </a:lnSpc>
              <a:spcBef>
                <a:spcPts val="0"/>
              </a:spcBef>
              <a:spcAft>
                <a:spcPts val="0"/>
              </a:spcAft>
              <a:buClrTx/>
              <a:buSzTx/>
              <a:buFontTx/>
              <a:buNone/>
              <a:tabLst/>
              <a:defRPr/>
            </a:pPr>
            <a:r>
              <a:rPr lang="en-US" sz="1600" dirty="0">
                <a:solidFill>
                  <a:srgbClr val="FF0000"/>
                </a:solidFill>
                <a:cs typeface="Arial"/>
              </a:rPr>
              <a:t>Copy this table into your books as you will be referring to this next lesson. </a:t>
            </a:r>
            <a:endParaRPr lang="en-US" sz="1600" dirty="0">
              <a:cs typeface="Arial"/>
            </a:endParaRPr>
          </a:p>
          <a:p>
            <a:pPr marL="0" marR="0" lvl="0" indent="0" algn="l" defTabSz="1219170" rtl="0" eaLnBrk="1" fontAlgn="auto" latinLnBrk="0" hangingPunct="1">
              <a:lnSpc>
                <a:spcPct val="100000"/>
              </a:lnSpc>
              <a:spcBef>
                <a:spcPts val="0"/>
              </a:spcBef>
              <a:spcAft>
                <a:spcPts val="0"/>
              </a:spcAft>
              <a:buClrTx/>
              <a:buSzTx/>
              <a:buFontTx/>
              <a:buNone/>
              <a:tabLst/>
              <a:defRPr/>
            </a:pPr>
            <a:endParaRPr lang="en-US" sz="1600" dirty="0">
              <a:cs typeface="Arial"/>
            </a:endParaRPr>
          </a:p>
          <a:p>
            <a:pPr marL="0" marR="0" lvl="0" indent="0" algn="l" defTabSz="1219170" rtl="0" eaLnBrk="1" fontAlgn="auto" latinLnBrk="0" hangingPunct="1">
              <a:lnSpc>
                <a:spcPct val="100000"/>
              </a:lnSpc>
              <a:spcBef>
                <a:spcPts val="0"/>
              </a:spcBef>
              <a:spcAft>
                <a:spcPts val="0"/>
              </a:spcAft>
              <a:buClrTx/>
              <a:buSzTx/>
              <a:buFontTx/>
              <a:buNone/>
              <a:tabLst/>
              <a:defRPr/>
            </a:pPr>
            <a:endParaRPr lang="en-AU" sz="1600" dirty="0"/>
          </a:p>
          <a:p>
            <a:pPr marL="0" marR="0" lvl="0" indent="0" algn="l" defTabSz="1219170" rtl="0" eaLnBrk="1" fontAlgn="auto" latinLnBrk="0" hangingPunct="1">
              <a:lnSpc>
                <a:spcPct val="100000"/>
              </a:lnSpc>
              <a:spcBef>
                <a:spcPts val="0"/>
              </a:spcBef>
              <a:spcAft>
                <a:spcPts val="0"/>
              </a:spcAft>
              <a:buClrTx/>
              <a:buSzTx/>
              <a:buFontTx/>
              <a:buNone/>
              <a:tabLst/>
              <a:defRPr/>
            </a:pPr>
            <a:endParaRPr lang="en-AU" sz="1600" dirty="0"/>
          </a:p>
          <a:p>
            <a:pPr marL="0" marR="0" lvl="0" indent="0" algn="l" defTabSz="1219170" rtl="0" eaLnBrk="1" fontAlgn="auto" latinLnBrk="0" hangingPunct="1">
              <a:lnSpc>
                <a:spcPct val="100000"/>
              </a:lnSpc>
              <a:spcBef>
                <a:spcPts val="0"/>
              </a:spcBef>
              <a:spcAft>
                <a:spcPts val="0"/>
              </a:spcAft>
              <a:buClrTx/>
              <a:buSzTx/>
              <a:buFontTx/>
              <a:buNone/>
              <a:tabLst/>
              <a:defRPr/>
            </a:pPr>
            <a:endParaRPr lang="en-AU" sz="1600" dirty="0"/>
          </a:p>
          <a:p>
            <a:endParaRPr lang="en-AU" dirty="0">
              <a:latin typeface="Arial"/>
              <a:cs typeface="Arial"/>
            </a:endParaRPr>
          </a:p>
        </p:txBody>
      </p:sp>
      <p:sp>
        <p:nvSpPr>
          <p:cNvPr id="4" name="Slide Number Placeholder 3"/>
          <p:cNvSpPr>
            <a:spLocks noGrp="1"/>
          </p:cNvSpPr>
          <p:nvPr>
            <p:ph type="sldNum" sz="quarter" idx="5"/>
          </p:nvPr>
        </p:nvSpPr>
        <p:spPr/>
        <p:txBody>
          <a:bodyPr/>
          <a:lstStyle/>
          <a:p>
            <a:fld id="{B07158C4-A119-4B78-9DE8-A50001BC31DC}" type="slidenum">
              <a:rPr lang="en-AU" smtClean="0"/>
              <a:pPr/>
              <a:t>78</a:t>
            </a:fld>
            <a:endParaRPr lang="en-AU"/>
          </a:p>
        </p:txBody>
      </p:sp>
    </p:spTree>
    <p:extLst>
      <p:ext uri="{BB962C8B-B14F-4D97-AF65-F5344CB8AC3E}">
        <p14:creationId xmlns:p14="http://schemas.microsoft.com/office/powerpoint/2010/main" val="337000865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a:t>
            </a:r>
            <a:endParaRPr lang="en-US" dirty="0">
              <a:solidFill>
                <a:srgbClr val="444444"/>
              </a:solidFill>
            </a:endParaRPr>
          </a:p>
          <a:p>
            <a:r>
              <a:rPr lang="en-US" dirty="0">
                <a:solidFill>
                  <a:srgbClr val="444444"/>
                </a:solidFill>
                <a:latin typeface="Arial"/>
                <a:cs typeface="Arial"/>
              </a:rPr>
              <a:t>To show students how stages of critical thinking help form an argument.</a:t>
            </a:r>
          </a:p>
          <a:p>
            <a:r>
              <a:rPr lang="en-US" b="1" dirty="0"/>
              <a:t>Speaker:</a:t>
            </a:r>
            <a:endParaRPr lang="en-US" dirty="0">
              <a:solidFill>
                <a:srgbClr val="444444"/>
              </a:solidFill>
            </a:endParaRPr>
          </a:p>
          <a:p>
            <a:pPr marL="0" marR="0" lvl="0" indent="0" algn="l" defTabSz="1219170" rtl="0" eaLnBrk="1" fontAlgn="auto" latinLnBrk="0" hangingPunct="1">
              <a:lnSpc>
                <a:spcPct val="100000"/>
              </a:lnSpc>
              <a:spcBef>
                <a:spcPts val="0"/>
              </a:spcBef>
              <a:spcAft>
                <a:spcPts val="0"/>
              </a:spcAft>
              <a:buClrTx/>
              <a:buSzTx/>
              <a:buFontTx/>
              <a:buNone/>
              <a:tabLst/>
              <a:defRPr/>
            </a:pPr>
            <a:r>
              <a:rPr lang="en-AU" dirty="0">
                <a:latin typeface="Arial"/>
                <a:cs typeface="Arial"/>
              </a:rPr>
              <a:t>By stepping through the stages of critical thinking, we get to a final, well-developed argument. What is on the screen is a more fleshed-out version of the argument presented by Churchill and incorporates more of the evidence that we discussed when unpacking his argument.  Copy this into your books under the table that you have drawn. We will refer to this in the next lesson. </a:t>
            </a:r>
            <a:endParaRPr lang="en-US" sz="1600" dirty="0">
              <a:cs typeface="Arial"/>
            </a:endParaRPr>
          </a:p>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79</a:t>
            </a:fld>
            <a:endParaRPr lang="en-AU"/>
          </a:p>
        </p:txBody>
      </p:sp>
    </p:spTree>
    <p:extLst>
      <p:ext uri="{BB962C8B-B14F-4D97-AF65-F5344CB8AC3E}">
        <p14:creationId xmlns:p14="http://schemas.microsoft.com/office/powerpoint/2010/main" val="11762740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FB8F74-7588-FDA7-22BB-1DFAF7F31F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712375-8084-2525-860E-FC60D84BA2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56F949-7438-BDBA-0AEB-0E138372B6E2}"/>
              </a:ext>
            </a:extLst>
          </p:cNvPr>
          <p:cNvSpPr>
            <a:spLocks noGrp="1"/>
          </p:cNvSpPr>
          <p:nvPr>
            <p:ph type="body" idx="1"/>
          </p:nvPr>
        </p:nvSpPr>
        <p:spPr/>
        <p:txBody>
          <a:bodyPr/>
          <a:lstStyle/>
          <a:p>
            <a:r>
              <a:rPr lang="en-US" b="1" dirty="0">
                <a:latin typeface="Arial"/>
                <a:cs typeface="Arial"/>
              </a:rPr>
              <a:t>Purpose: </a:t>
            </a:r>
          </a:p>
          <a:p>
            <a:r>
              <a:rPr lang="en-US" dirty="0">
                <a:latin typeface="Arial"/>
                <a:cs typeface="Arial"/>
              </a:rPr>
              <a:t>To reflect on the various influences that shape thinking</a:t>
            </a:r>
          </a:p>
          <a:p>
            <a:r>
              <a:rPr lang="en-US" b="1" dirty="0">
                <a:latin typeface="Arial"/>
                <a:cs typeface="Arial"/>
              </a:rPr>
              <a:t>Speaker:</a:t>
            </a:r>
            <a:endParaRPr lang="en-US" dirty="0">
              <a:latin typeface="Arial"/>
              <a:cs typeface="Arial"/>
            </a:endParaRPr>
          </a:p>
          <a:p>
            <a:pPr lvl="0"/>
            <a:r>
              <a:rPr lang="en-AU" sz="1600" kern="1200" dirty="0">
                <a:solidFill>
                  <a:schemeClr val="tx1"/>
                </a:solidFill>
                <a:effectLst/>
                <a:latin typeface="Arial" panose="020B0604020202020204" pitchFamily="34" charset="0"/>
                <a:ea typeface="+mn-ea"/>
                <a:cs typeface="Arial" panose="020B0604020202020204" pitchFamily="34" charset="0"/>
              </a:rPr>
              <a:t>You are going to take a moment now to reflect on the way of knowing that you think . Answer these questions in your workbook.</a:t>
            </a:r>
          </a:p>
          <a:p>
            <a:pPr lvl="0"/>
            <a:r>
              <a:rPr lang="en-AU" sz="1600" b="1" i="0" kern="1200" dirty="0">
                <a:solidFill>
                  <a:schemeClr val="tx1"/>
                </a:solidFill>
                <a:effectLst/>
                <a:latin typeface="Arial"/>
                <a:cs typeface="Arial"/>
              </a:rPr>
              <a:t>Note:</a:t>
            </a:r>
            <a:endParaRPr lang="en-AU" sz="1600" i="0" kern="1200" dirty="0">
              <a:solidFill>
                <a:schemeClr val="tx1"/>
              </a:solidFill>
              <a:effectLst/>
              <a:latin typeface="Arial"/>
              <a:cs typeface="Arial"/>
            </a:endParaRPr>
          </a:p>
          <a:p>
            <a:r>
              <a:rPr lang="en-AU" sz="1600" kern="1200" dirty="0">
                <a:solidFill>
                  <a:schemeClr val="tx1"/>
                </a:solidFill>
                <a:effectLst/>
                <a:latin typeface="Arial"/>
                <a:cs typeface="Arial"/>
              </a:rPr>
              <a:t>Teacher uses a wheel of names </a:t>
            </a:r>
            <a:r>
              <a:rPr lang="en-AU" sz="1600" u="sng" kern="1200" dirty="0">
                <a:solidFill>
                  <a:schemeClr val="tx1"/>
                </a:solidFill>
                <a:effectLst/>
                <a:latin typeface="Arial"/>
                <a:cs typeface="Arial"/>
                <a:hlinkClick r:id="rId3"/>
              </a:rPr>
              <a:t>Wheel of Names | Random name picker</a:t>
            </a:r>
            <a:r>
              <a:rPr lang="en-AU" sz="1600" kern="1200" dirty="0">
                <a:solidFill>
                  <a:schemeClr val="tx1"/>
                </a:solidFill>
                <a:effectLst/>
                <a:latin typeface="Arial"/>
                <a:cs typeface="Arial"/>
              </a:rPr>
              <a:t> (or other selection method) to select students to share some reflections</a:t>
            </a:r>
            <a:r>
              <a:rPr lang="en-AU" dirty="0">
                <a:latin typeface="Arial"/>
                <a:cs typeface="Arial"/>
              </a:rPr>
              <a:t> to check for understanding</a:t>
            </a:r>
            <a:r>
              <a:rPr lang="en-AU" sz="1600" kern="1200" dirty="0">
                <a:solidFill>
                  <a:schemeClr val="tx1"/>
                </a:solidFill>
                <a:effectLst/>
                <a:latin typeface="Arial"/>
                <a:cs typeface="Arial"/>
              </a:rPr>
              <a:t>.</a:t>
            </a:r>
            <a:endParaRPr lang="en-US" dirty="0">
              <a:latin typeface="Arial"/>
              <a:cs typeface="Arial"/>
            </a:endParaRPr>
          </a:p>
          <a:p>
            <a:endParaRPr lang="en-US" dirty="0">
              <a:latin typeface="Calibri"/>
              <a:ea typeface="Calibri"/>
              <a:cs typeface="Calibri"/>
            </a:endParaRPr>
          </a:p>
        </p:txBody>
      </p:sp>
      <p:sp>
        <p:nvSpPr>
          <p:cNvPr id="4" name="Slide Number Placeholder 3">
            <a:extLst>
              <a:ext uri="{FF2B5EF4-FFF2-40B4-BE49-F238E27FC236}">
                <a16:creationId xmlns:a16="http://schemas.microsoft.com/office/drawing/2014/main" id="{FAFD3D92-D1E3-6AE0-A05E-DBEC60888952}"/>
              </a:ext>
            </a:extLst>
          </p:cNvPr>
          <p:cNvSpPr>
            <a:spLocks noGrp="1"/>
          </p:cNvSpPr>
          <p:nvPr>
            <p:ph type="sldNum" sz="quarter" idx="5"/>
          </p:nvPr>
        </p:nvSpPr>
        <p:spPr/>
        <p:txBody>
          <a:bodyPr/>
          <a:lstStyle/>
          <a:p>
            <a:fld id="{B07158C4-A119-4B78-9DE8-A50001BC31DC}" type="slidenum">
              <a:rPr lang="en-AU" smtClean="0"/>
              <a:pPr/>
              <a:t>8</a:t>
            </a:fld>
            <a:endParaRPr lang="en-AU"/>
          </a:p>
        </p:txBody>
      </p:sp>
    </p:spTree>
    <p:extLst>
      <p:ext uri="{BB962C8B-B14F-4D97-AF65-F5344CB8AC3E}">
        <p14:creationId xmlns:p14="http://schemas.microsoft.com/office/powerpoint/2010/main" val="276828161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8E81EC-1DB7-0B85-B817-C30C06DE8F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D81A89-D7F0-5370-8860-1BF00E4B64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28E56D-BD66-3940-5FFD-A2F606719B8D}"/>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1B5813CC-1E78-8086-69BC-98DBF73DB3AB}"/>
              </a:ext>
            </a:extLst>
          </p:cNvPr>
          <p:cNvSpPr>
            <a:spLocks noGrp="1"/>
          </p:cNvSpPr>
          <p:nvPr>
            <p:ph type="sldNum" sz="quarter" idx="5"/>
          </p:nvPr>
        </p:nvSpPr>
        <p:spPr/>
        <p:txBody>
          <a:bodyPr/>
          <a:lstStyle/>
          <a:p>
            <a:fld id="{B07158C4-A119-4B78-9DE8-A50001BC31DC}" type="slidenum">
              <a:rPr lang="en-AU" smtClean="0"/>
              <a:pPr/>
              <a:t>80</a:t>
            </a:fld>
            <a:endParaRPr lang="en-AU"/>
          </a:p>
        </p:txBody>
      </p:sp>
    </p:spTree>
    <p:extLst>
      <p:ext uri="{BB962C8B-B14F-4D97-AF65-F5344CB8AC3E}">
        <p14:creationId xmlns:p14="http://schemas.microsoft.com/office/powerpoint/2010/main" val="133655252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a:t>
            </a:r>
            <a:endParaRPr lang="en-US" dirty="0">
              <a:solidFill>
                <a:srgbClr val="444444"/>
              </a:solidFill>
            </a:endParaRPr>
          </a:p>
          <a:p>
            <a:r>
              <a:rPr lang="en-US" dirty="0">
                <a:solidFill>
                  <a:srgbClr val="444444"/>
                </a:solidFill>
                <a:latin typeface="Arial"/>
                <a:cs typeface="Arial"/>
              </a:rPr>
              <a:t>To reflect on how stages of critical thinking help form an argument.</a:t>
            </a:r>
          </a:p>
          <a:p>
            <a:r>
              <a:rPr lang="en-US" b="1" dirty="0"/>
              <a:t>Speaker:</a:t>
            </a:r>
            <a:endParaRPr lang="en-US" dirty="0">
              <a:solidFill>
                <a:srgbClr val="444444"/>
              </a:solidFill>
            </a:endParaRPr>
          </a:p>
          <a:p>
            <a:pPr marL="0" marR="0" lvl="0" indent="0" algn="l" defTabSz="1219170" rtl="0" eaLnBrk="1" fontAlgn="auto" latinLnBrk="0" hangingPunct="1">
              <a:lnSpc>
                <a:spcPct val="100000"/>
              </a:lnSpc>
              <a:spcBef>
                <a:spcPts val="0"/>
              </a:spcBef>
              <a:spcAft>
                <a:spcPts val="0"/>
              </a:spcAft>
              <a:buClrTx/>
              <a:buSzTx/>
              <a:buFontTx/>
              <a:buNone/>
              <a:tabLst/>
              <a:defRPr/>
            </a:pPr>
            <a:r>
              <a:rPr lang="en-AU" dirty="0">
                <a:latin typeface="Arial"/>
                <a:cs typeface="Arial"/>
              </a:rPr>
              <a:t>Open your books to the page where you wrote out the table that we used to work through the stages of critical thinking to develop our argument about democracy. Read through that table just to re-familiarise yourself with the steps and how we use them to build an argument. </a:t>
            </a:r>
            <a:endParaRPr lang="en-US" sz="1600" dirty="0">
              <a:cs typeface="Arial"/>
            </a:endParaRPr>
          </a:p>
        </p:txBody>
      </p:sp>
      <p:sp>
        <p:nvSpPr>
          <p:cNvPr id="4" name="Slide Number Placeholder 3"/>
          <p:cNvSpPr>
            <a:spLocks noGrp="1"/>
          </p:cNvSpPr>
          <p:nvPr>
            <p:ph type="sldNum" sz="quarter" idx="5"/>
          </p:nvPr>
        </p:nvSpPr>
        <p:spPr/>
        <p:txBody>
          <a:bodyPr/>
          <a:lstStyle/>
          <a:p>
            <a:fld id="{B07158C4-A119-4B78-9DE8-A50001BC31DC}" type="slidenum">
              <a:rPr lang="en-AU" smtClean="0"/>
              <a:pPr/>
              <a:t>81</a:t>
            </a:fld>
            <a:endParaRPr lang="en-AU"/>
          </a:p>
        </p:txBody>
      </p:sp>
    </p:spTree>
    <p:extLst>
      <p:ext uri="{BB962C8B-B14F-4D97-AF65-F5344CB8AC3E}">
        <p14:creationId xmlns:p14="http://schemas.microsoft.com/office/powerpoint/2010/main" val="85956690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410C49-0314-39F6-D613-E337118BFF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85AE61-7E4A-917C-02DA-F106BBF1E0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BDA7F7-78C9-6F5A-033E-322F23CD30C2}"/>
              </a:ext>
            </a:extLst>
          </p:cNvPr>
          <p:cNvSpPr>
            <a:spLocks noGrp="1"/>
          </p:cNvSpPr>
          <p:nvPr>
            <p:ph type="body" idx="1"/>
          </p:nvPr>
        </p:nvSpPr>
        <p:spPr/>
        <p:txBody>
          <a:bodyPr/>
          <a:lstStyle/>
          <a:p>
            <a:r>
              <a:rPr lang="en-AU" b="1" dirty="0"/>
              <a:t>Notes for teachers:</a:t>
            </a:r>
            <a:endParaRPr lang="en-AU" dirty="0">
              <a:solidFill>
                <a:srgbClr val="444444"/>
              </a:solidFill>
            </a:endParaRPr>
          </a:p>
          <a:p>
            <a:pPr marL="171450" indent="-171450">
              <a:buFont typeface="Arial"/>
              <a:buChar char="•"/>
            </a:pPr>
            <a:r>
              <a:rPr lang="en-AU" dirty="0">
                <a:latin typeface="Arial"/>
                <a:cs typeface="Arial"/>
              </a:rPr>
              <a:t>Adapt the learning intention as required and add matching success criteria.</a:t>
            </a:r>
          </a:p>
          <a:p>
            <a:pPr marL="171450" indent="-171450">
              <a:buFont typeface="Arial"/>
              <a:buChar char="•"/>
            </a:pPr>
            <a:r>
              <a:rPr lang="en-AU" sz="1600" kern="100" dirty="0">
                <a:effectLst/>
                <a:latin typeface="Aptos" panose="020B0004020202020204" pitchFamily="34" charset="0"/>
                <a:ea typeface="Aptos" panose="020B0004020202020204" pitchFamily="34" charset="0"/>
                <a:cs typeface="Times New Roman" panose="02020603050405020304" pitchFamily="18" charset="0"/>
              </a:rPr>
              <a:t>For more information see </a:t>
            </a:r>
            <a:r>
              <a:rPr lang="en-AU" sz="1600" kern="100" dirty="0">
                <a:effectLst/>
                <a:latin typeface="Tahoma" panose="020B0604030504040204" pitchFamily="34" charset="0"/>
                <a:ea typeface="Aptos" panose="020B0004020202020204" pitchFamily="34" charset="0"/>
                <a:cs typeface="Times New Roman" panose="02020603050405020304" pitchFamily="18" charset="0"/>
              </a:rPr>
              <a:t>⁠</a:t>
            </a:r>
            <a:r>
              <a:rPr lang="en-AU" sz="1600" kern="100" dirty="0">
                <a:effectLst/>
                <a:latin typeface="Aptos" panose="020B0004020202020204" pitchFamily="34" charset="0"/>
                <a:ea typeface="Aptos" panose="020B0004020202020204" pitchFamily="34" charset="0"/>
                <a:cs typeface="Times New Roman" panose="02020603050405020304" pitchFamily="18" charset="0"/>
              </a:rPr>
              <a:t>NSW Department of Education Explicit teaching strategies.</a:t>
            </a:r>
          </a:p>
          <a:p>
            <a:pPr marL="171450" indent="-171450">
              <a:buFont typeface="Arial"/>
              <a:buChar char="•"/>
            </a:pPr>
            <a:r>
              <a:rPr lang="en-AU" sz="1600" u="none" kern="100" dirty="0">
                <a:solidFill>
                  <a:srgbClr val="467886"/>
                </a:solidFill>
                <a:effectLst/>
                <a:latin typeface="Aptos" panose="020B0004020202020204" pitchFamily="34" charset="0"/>
                <a:cs typeface="Times New Roman" panose="02020603050405020304" pitchFamily="18" charset="0"/>
              </a:rPr>
              <a:t>Learning intentions and success criteria (</a:t>
            </a:r>
            <a:r>
              <a:rPr lang="en-AU" dirty="0">
                <a:latin typeface="Arial" panose="020B0604020202020204" pitchFamily="34" charset="0"/>
                <a:cs typeface="Arial" panose="020B0604020202020204" pitchFamily="34" charset="0"/>
              </a:rPr>
              <a:t>LISC) are not necessarily presented at the beginning of the lesson. Teacher needs to consider most effectual time to introduce.</a:t>
            </a:r>
          </a:p>
          <a:p>
            <a:pPr marL="171450" indent="-171450">
              <a:buFont typeface="Arial"/>
              <a:buChar char="•"/>
            </a:pPr>
            <a:r>
              <a:rPr lang="en-AU" dirty="0">
                <a:latin typeface="Arial" panose="020B0604020202020204" pitchFamily="34" charset="0"/>
                <a:cs typeface="Arial" panose="020B0604020202020204" pitchFamily="34" charset="0"/>
              </a:rPr>
              <a:t>LISC should be revisited during the lesson to support students' evaluation of their learning.</a:t>
            </a:r>
          </a:p>
          <a:p>
            <a:endParaRPr lang="en-AU" b="1" dirty="0">
              <a:cs typeface="Calibri"/>
            </a:endParaRPr>
          </a:p>
        </p:txBody>
      </p:sp>
      <p:sp>
        <p:nvSpPr>
          <p:cNvPr id="4" name="Slide Number Placeholder 3">
            <a:extLst>
              <a:ext uri="{FF2B5EF4-FFF2-40B4-BE49-F238E27FC236}">
                <a16:creationId xmlns:a16="http://schemas.microsoft.com/office/drawing/2014/main" id="{770BBBF4-E472-44C9-FDDA-A61CC401D26C}"/>
              </a:ext>
            </a:extLst>
          </p:cNvPr>
          <p:cNvSpPr>
            <a:spLocks noGrp="1"/>
          </p:cNvSpPr>
          <p:nvPr>
            <p:ph type="sldNum" sz="quarter" idx="5"/>
          </p:nvPr>
        </p:nvSpPr>
        <p:spPr/>
        <p:txBody>
          <a:bodyPr/>
          <a:lstStyle/>
          <a:p>
            <a:fld id="{D09C5488-DD16-4714-9519-7BE21BA11D4E}" type="slidenum">
              <a:rPr lang="en-AU" smtClean="0"/>
              <a:t>82</a:t>
            </a:fld>
            <a:endParaRPr lang="en-AU"/>
          </a:p>
        </p:txBody>
      </p:sp>
    </p:spTree>
    <p:extLst>
      <p:ext uri="{BB962C8B-B14F-4D97-AF65-F5344CB8AC3E}">
        <p14:creationId xmlns:p14="http://schemas.microsoft.com/office/powerpoint/2010/main" val="3554109797"/>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a:t>
            </a:r>
            <a:endParaRPr lang="en-US" dirty="0">
              <a:solidFill>
                <a:srgbClr val="444444"/>
              </a:solidFill>
            </a:endParaRPr>
          </a:p>
          <a:p>
            <a:r>
              <a:rPr lang="en-US" dirty="0">
                <a:solidFill>
                  <a:srgbClr val="444444"/>
                </a:solidFill>
                <a:latin typeface="Arial"/>
                <a:cs typeface="Arial"/>
              </a:rPr>
              <a:t>To introduce the Toulmin argumentation model (TAM).</a:t>
            </a:r>
          </a:p>
          <a:p>
            <a:r>
              <a:rPr lang="en-US" b="1" dirty="0"/>
              <a:t>Speaker:</a:t>
            </a:r>
            <a:endParaRPr lang="en-US" dirty="0">
              <a:solidFill>
                <a:srgbClr val="444444"/>
              </a:solidFill>
            </a:endParaRPr>
          </a:p>
          <a:p>
            <a:r>
              <a:rPr lang="en-US" dirty="0">
                <a:latin typeface="Calibri"/>
                <a:ea typeface="Calibri"/>
                <a:cs typeface="Calibri"/>
              </a:rPr>
              <a:t>Today we are going to learn about another model that of argumentation and see how it connects to what we have learnt so far about critical thinking. </a:t>
            </a:r>
          </a:p>
          <a:p>
            <a:r>
              <a:rPr lang="en-US" dirty="0">
                <a:latin typeface="Calibri"/>
                <a:ea typeface="Calibri"/>
                <a:cs typeface="Calibri"/>
              </a:rPr>
              <a:t>The Toulmin argumentation model was developed by philosopher Stephen E. Toulmin in 1958. This is a method that breaks arguments down into six parts. These parts work together to create strong arguments. </a:t>
            </a:r>
          </a:p>
          <a:p>
            <a:r>
              <a:rPr lang="en-US" dirty="0">
                <a:latin typeface="Calibri"/>
                <a:ea typeface="Calibri"/>
                <a:cs typeface="Calibri"/>
              </a:rPr>
              <a:t>The six parts are (click) ‘claim’ or what you are trying to prove, (click) then ‘grounds’ – the evidence that supports your claim, (click) then warrant which is the explanation of how the grounds connect to the claim. Next, we have (click) ‘backing’ – this is extra support for the warrant, (click) then ‘rebuttal’ which is the acknowledgement that there are viewpoints or opinions that are opposing or different and finally (click) we have the ‘qualifier’ which refers to how certain you are about the claim that has been made. </a:t>
            </a:r>
          </a:p>
        </p:txBody>
      </p:sp>
      <p:sp>
        <p:nvSpPr>
          <p:cNvPr id="4" name="Slide Number Placeholder 3"/>
          <p:cNvSpPr>
            <a:spLocks noGrp="1"/>
          </p:cNvSpPr>
          <p:nvPr>
            <p:ph type="sldNum" sz="quarter" idx="5"/>
          </p:nvPr>
        </p:nvSpPr>
        <p:spPr/>
        <p:txBody>
          <a:bodyPr/>
          <a:lstStyle/>
          <a:p>
            <a:fld id="{B07158C4-A119-4B78-9DE8-A50001BC31DC}" type="slidenum">
              <a:rPr lang="en-AU" smtClean="0"/>
              <a:pPr/>
              <a:t>83</a:t>
            </a:fld>
            <a:endParaRPr lang="en-AU"/>
          </a:p>
        </p:txBody>
      </p:sp>
    </p:spTree>
    <p:extLst>
      <p:ext uri="{BB962C8B-B14F-4D97-AF65-F5344CB8AC3E}">
        <p14:creationId xmlns:p14="http://schemas.microsoft.com/office/powerpoint/2010/main" val="1114004236"/>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3A6D3-F08B-F6DF-EF71-D95CC0D5BB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57608E-3292-E65B-FFE6-6577696D92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263113-0B58-AAC1-66B6-77F9C0F1EC49}"/>
              </a:ext>
            </a:extLst>
          </p:cNvPr>
          <p:cNvSpPr>
            <a:spLocks noGrp="1"/>
          </p:cNvSpPr>
          <p:nvPr>
            <p:ph type="body" idx="1"/>
          </p:nvPr>
        </p:nvSpPr>
        <p:spPr/>
        <p:txBody>
          <a:bodyPr/>
          <a:lstStyle/>
          <a:p>
            <a:r>
              <a:rPr lang="en-US" b="1" dirty="0"/>
              <a:t>Purpose:</a:t>
            </a:r>
            <a:endParaRPr lang="en-US" dirty="0">
              <a:solidFill>
                <a:srgbClr val="444444"/>
              </a:solidFill>
            </a:endParaRPr>
          </a:p>
          <a:p>
            <a:r>
              <a:rPr lang="en-US" dirty="0">
                <a:solidFill>
                  <a:srgbClr val="444444"/>
                </a:solidFill>
                <a:latin typeface="Arial"/>
                <a:cs typeface="Arial"/>
              </a:rPr>
              <a:t>To introduce the Toulmin argumentation model (TAM).</a:t>
            </a:r>
          </a:p>
          <a:p>
            <a:r>
              <a:rPr lang="en-US" b="1" dirty="0"/>
              <a:t>Speaker:</a:t>
            </a:r>
            <a:endParaRPr lang="en-US" dirty="0">
              <a:solidFill>
                <a:srgbClr val="444444"/>
              </a:solidFill>
            </a:endParaRPr>
          </a:p>
          <a:p>
            <a:pPr marL="0" marR="0" lvl="0" indent="0" algn="l" defTabSz="1219170" rtl="0" eaLnBrk="1" fontAlgn="auto" latinLnBrk="0" hangingPunct="1">
              <a:lnSpc>
                <a:spcPct val="100000"/>
              </a:lnSpc>
              <a:spcBef>
                <a:spcPts val="0"/>
              </a:spcBef>
              <a:spcAft>
                <a:spcPts val="0"/>
              </a:spcAft>
              <a:buClrTx/>
              <a:buSzTx/>
              <a:buFontTx/>
              <a:buNone/>
              <a:tabLst/>
              <a:defRPr/>
            </a:pPr>
            <a:r>
              <a:rPr lang="en-AU" dirty="0">
                <a:latin typeface="Arial"/>
                <a:cs typeface="Arial"/>
              </a:rPr>
              <a:t>Here is the TAM depicted as a graphic. Take notice of how each components relate to each other. Have another look at the explanations of each of the components on the side of the slide. Do these remind you of anything that we have studied so far?</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b="1" dirty="0">
                <a:latin typeface="Arial"/>
                <a:cs typeface="Arial"/>
              </a:rPr>
              <a:t>Note:</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b="0" dirty="0">
                <a:latin typeface="Arial"/>
                <a:cs typeface="Arial"/>
              </a:rPr>
              <a:t>Cold call on students to share any connections they can make with the steps of critical thinking.  </a:t>
            </a:r>
            <a:endParaRPr lang="en-US" sz="1600" b="0" dirty="0">
              <a:cs typeface="Arial"/>
            </a:endParaRPr>
          </a:p>
          <a:p>
            <a:endParaRPr lang="en-US" dirty="0">
              <a:latin typeface="Calibri"/>
              <a:ea typeface="Calibri"/>
              <a:cs typeface="Calibri"/>
            </a:endParaRPr>
          </a:p>
        </p:txBody>
      </p:sp>
      <p:sp>
        <p:nvSpPr>
          <p:cNvPr id="4" name="Slide Number Placeholder 3">
            <a:extLst>
              <a:ext uri="{FF2B5EF4-FFF2-40B4-BE49-F238E27FC236}">
                <a16:creationId xmlns:a16="http://schemas.microsoft.com/office/drawing/2014/main" id="{9938ADD9-0DE9-7C63-DAB4-ABAD330D8E90}"/>
              </a:ext>
            </a:extLst>
          </p:cNvPr>
          <p:cNvSpPr>
            <a:spLocks noGrp="1"/>
          </p:cNvSpPr>
          <p:nvPr>
            <p:ph type="sldNum" sz="quarter" idx="5"/>
          </p:nvPr>
        </p:nvSpPr>
        <p:spPr/>
        <p:txBody>
          <a:bodyPr/>
          <a:lstStyle/>
          <a:p>
            <a:fld id="{B07158C4-A119-4B78-9DE8-A50001BC31DC}" type="slidenum">
              <a:rPr lang="en-AU" smtClean="0"/>
              <a:pPr/>
              <a:t>84</a:t>
            </a:fld>
            <a:endParaRPr lang="en-AU"/>
          </a:p>
        </p:txBody>
      </p:sp>
    </p:spTree>
    <p:extLst>
      <p:ext uri="{BB962C8B-B14F-4D97-AF65-F5344CB8AC3E}">
        <p14:creationId xmlns:p14="http://schemas.microsoft.com/office/powerpoint/2010/main" val="1201614695"/>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9387F8-9420-BEB2-5226-BBDA5640D9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0D9456-5173-E67A-EF95-CC8E629D8F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083723-02EF-52D0-ED86-F58C516D3C5C}"/>
              </a:ext>
            </a:extLst>
          </p:cNvPr>
          <p:cNvSpPr>
            <a:spLocks noGrp="1"/>
          </p:cNvSpPr>
          <p:nvPr>
            <p:ph type="body" idx="1"/>
          </p:nvPr>
        </p:nvSpPr>
        <p:spPr/>
        <p:txBody>
          <a:bodyPr/>
          <a:lstStyle/>
          <a:p>
            <a:r>
              <a:rPr lang="en-US" b="1" dirty="0"/>
              <a:t>Purpose:</a:t>
            </a:r>
          </a:p>
          <a:p>
            <a:r>
              <a:rPr lang="en-US" b="0" dirty="0">
                <a:solidFill>
                  <a:srgbClr val="444444"/>
                </a:solidFill>
              </a:rPr>
              <a:t>To connect the Toulmin argumentation model (TAM) to the stages of critical thinking</a:t>
            </a:r>
          </a:p>
          <a:p>
            <a:r>
              <a:rPr lang="en-US" b="1" dirty="0"/>
              <a:t>Speaker:</a:t>
            </a:r>
            <a:endParaRPr lang="en-US" dirty="0"/>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b="0" kern="1200" dirty="0">
                <a:solidFill>
                  <a:schemeClr val="tx1"/>
                </a:solidFill>
                <a:effectLst/>
                <a:latin typeface="Arial" panose="020B0604020202020204" pitchFamily="34" charset="0"/>
                <a:ea typeface="+mn-ea"/>
                <a:cs typeface="Arial" panose="020B0604020202020204" pitchFamily="34" charset="0"/>
              </a:rPr>
              <a:t>As you have identified, we can see that there is a close connection between our house analogy, critical thinking procedures and the TAM. </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b="1" kern="1200" dirty="0">
                <a:solidFill>
                  <a:schemeClr val="tx1"/>
                </a:solidFill>
                <a:effectLst/>
                <a:latin typeface="Arial" panose="020B0604020202020204" pitchFamily="34" charset="0"/>
                <a:ea typeface="+mn-ea"/>
                <a:cs typeface="Arial" panose="020B0604020202020204" pitchFamily="34" charset="0"/>
              </a:rPr>
              <a:t>Notes:</a:t>
            </a:r>
          </a:p>
          <a:p>
            <a:r>
              <a:rPr lang="en-AU" dirty="0"/>
              <a:t>Walk through each part of the table to ensure students understand the connections. </a:t>
            </a:r>
          </a:p>
        </p:txBody>
      </p:sp>
      <p:sp>
        <p:nvSpPr>
          <p:cNvPr id="4" name="Slide Number Placeholder 3">
            <a:extLst>
              <a:ext uri="{FF2B5EF4-FFF2-40B4-BE49-F238E27FC236}">
                <a16:creationId xmlns:a16="http://schemas.microsoft.com/office/drawing/2014/main" id="{54429B69-3BAF-9F91-4F81-04992A4B444F}"/>
              </a:ext>
            </a:extLst>
          </p:cNvPr>
          <p:cNvSpPr>
            <a:spLocks noGrp="1"/>
          </p:cNvSpPr>
          <p:nvPr>
            <p:ph type="sldNum" sz="quarter" idx="5"/>
          </p:nvPr>
        </p:nvSpPr>
        <p:spPr/>
        <p:txBody>
          <a:bodyPr/>
          <a:lstStyle/>
          <a:p>
            <a:fld id="{B07158C4-A119-4B78-9DE8-A50001BC31DC}" type="slidenum">
              <a:rPr lang="en-AU" smtClean="0"/>
              <a:pPr/>
              <a:t>85</a:t>
            </a:fld>
            <a:endParaRPr lang="en-AU"/>
          </a:p>
        </p:txBody>
      </p:sp>
    </p:spTree>
    <p:extLst>
      <p:ext uri="{BB962C8B-B14F-4D97-AF65-F5344CB8AC3E}">
        <p14:creationId xmlns:p14="http://schemas.microsoft.com/office/powerpoint/2010/main" val="53438128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AF537-A443-9F8B-ED62-3511F6F329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76CA27-2DC6-BB9F-FA94-F1E6FAA93E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A2CB1E-FBD8-52CE-924B-64E61A3009CC}"/>
              </a:ext>
            </a:extLst>
          </p:cNvPr>
          <p:cNvSpPr>
            <a:spLocks noGrp="1"/>
          </p:cNvSpPr>
          <p:nvPr>
            <p:ph type="body" idx="1"/>
          </p:nvPr>
        </p:nvSpPr>
        <p:spPr/>
        <p:txBody>
          <a:bodyPr/>
          <a:lstStyle/>
          <a:p>
            <a:r>
              <a:rPr lang="en-US" b="1" dirty="0"/>
              <a:t>Purpose:</a:t>
            </a:r>
          </a:p>
          <a:p>
            <a:r>
              <a:rPr lang="en-US" b="0" dirty="0">
                <a:solidFill>
                  <a:srgbClr val="444444"/>
                </a:solidFill>
              </a:rPr>
              <a:t>To understand how to use the Toulmin argumentation model (TAM).</a:t>
            </a:r>
          </a:p>
          <a:p>
            <a:r>
              <a:rPr lang="en-US" b="1" dirty="0"/>
              <a:t>Speaker:</a:t>
            </a:r>
            <a:endParaRPr lang="en-US" dirty="0"/>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b="0" kern="1200" dirty="0">
                <a:solidFill>
                  <a:schemeClr val="tx1"/>
                </a:solidFill>
                <a:effectLst/>
                <a:latin typeface="Arial" panose="020B0604020202020204" pitchFamily="34" charset="0"/>
                <a:ea typeface="+mn-ea"/>
                <a:cs typeface="Arial" panose="020B0604020202020204" pitchFamily="34" charset="0"/>
              </a:rPr>
              <a:t>Now we see how the TAM is connected to critical thinking, we are going to use this model to develop an argument. Before you do this on your own, we will use our example about democracy as an example to understand how we break up the development of our ideas. Working with your partner, use the handout of the blank TAM diagram scaffold to map the democracy argument that you wrote into your books. </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b="1" kern="1200" dirty="0">
                <a:solidFill>
                  <a:schemeClr val="tx1"/>
                </a:solidFill>
                <a:effectLst/>
                <a:latin typeface="Arial" panose="020B0604020202020204" pitchFamily="34" charset="0"/>
                <a:ea typeface="+mn-ea"/>
                <a:cs typeface="Arial" panose="020B0604020202020204" pitchFamily="34" charset="0"/>
              </a:rPr>
              <a:t>Notes:</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b="0" kern="1200" dirty="0">
                <a:solidFill>
                  <a:schemeClr val="tx1"/>
                </a:solidFill>
                <a:effectLst/>
                <a:latin typeface="Arial" panose="020B0604020202020204" pitchFamily="34" charset="0"/>
                <a:ea typeface="+mn-ea"/>
                <a:cs typeface="Arial" panose="020B0604020202020204" pitchFamily="34" charset="0"/>
              </a:rPr>
              <a:t>Students are given time to work this through. Teacher circulates and checks for understanding. </a:t>
            </a:r>
          </a:p>
        </p:txBody>
      </p:sp>
      <p:sp>
        <p:nvSpPr>
          <p:cNvPr id="4" name="Slide Number Placeholder 3">
            <a:extLst>
              <a:ext uri="{FF2B5EF4-FFF2-40B4-BE49-F238E27FC236}">
                <a16:creationId xmlns:a16="http://schemas.microsoft.com/office/drawing/2014/main" id="{9FF34FC7-BF7B-BD36-6E09-181009E5568D}"/>
              </a:ext>
            </a:extLst>
          </p:cNvPr>
          <p:cNvSpPr>
            <a:spLocks noGrp="1"/>
          </p:cNvSpPr>
          <p:nvPr>
            <p:ph type="sldNum" sz="quarter" idx="5"/>
          </p:nvPr>
        </p:nvSpPr>
        <p:spPr/>
        <p:txBody>
          <a:bodyPr/>
          <a:lstStyle/>
          <a:p>
            <a:fld id="{B07158C4-A119-4B78-9DE8-A50001BC31DC}" type="slidenum">
              <a:rPr lang="en-AU" smtClean="0"/>
              <a:pPr/>
              <a:t>86</a:t>
            </a:fld>
            <a:endParaRPr lang="en-AU"/>
          </a:p>
        </p:txBody>
      </p:sp>
    </p:spTree>
    <p:extLst>
      <p:ext uri="{BB962C8B-B14F-4D97-AF65-F5344CB8AC3E}">
        <p14:creationId xmlns:p14="http://schemas.microsoft.com/office/powerpoint/2010/main" val="274257275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D1CC9C-0062-CF84-8506-02320D1653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77E99F-9846-0E53-DD06-FDAC46E4FE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FA8C39-1D2B-D2FE-CA45-DA01A6B95DCE}"/>
              </a:ext>
            </a:extLst>
          </p:cNvPr>
          <p:cNvSpPr>
            <a:spLocks noGrp="1"/>
          </p:cNvSpPr>
          <p:nvPr>
            <p:ph type="body" idx="1"/>
          </p:nvPr>
        </p:nvSpPr>
        <p:spPr/>
        <p:txBody>
          <a:bodyPr/>
          <a:lstStyle/>
          <a:p>
            <a:r>
              <a:rPr lang="en-US" b="1" dirty="0"/>
              <a:t>Purpose:</a:t>
            </a:r>
          </a:p>
          <a:p>
            <a:r>
              <a:rPr lang="en-US" b="0" dirty="0">
                <a:solidFill>
                  <a:srgbClr val="444444"/>
                </a:solidFill>
              </a:rPr>
              <a:t>To understand how to use TAM</a:t>
            </a:r>
          </a:p>
          <a:p>
            <a:r>
              <a:rPr lang="en-US" b="1" dirty="0"/>
              <a:t>Speaker:</a:t>
            </a:r>
            <a:endParaRPr lang="en-US" dirty="0"/>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b="0" kern="1200" dirty="0">
                <a:solidFill>
                  <a:schemeClr val="tx1"/>
                </a:solidFill>
                <a:effectLst/>
                <a:latin typeface="Arial" panose="020B0604020202020204" pitchFamily="34" charset="0"/>
                <a:ea typeface="+mn-ea"/>
                <a:cs typeface="Arial" panose="020B0604020202020204" pitchFamily="34" charset="0"/>
              </a:rPr>
              <a:t>Here is the scaffold completed. Have a look at each section and work with your partner to see if your scaffold has similar parts of the argument in each part of the model. </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b="0" kern="1200" dirty="0">
                <a:solidFill>
                  <a:schemeClr val="tx1"/>
                </a:solidFill>
                <a:effectLst/>
                <a:latin typeface="Arial" panose="020B0604020202020204" pitchFamily="34" charset="0"/>
                <a:ea typeface="+mn-ea"/>
                <a:cs typeface="Arial" panose="020B0604020202020204" pitchFamily="34" charset="0"/>
              </a:rPr>
              <a:t>(After students have has time to self-assess)</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b="0" kern="1200" dirty="0">
                <a:solidFill>
                  <a:schemeClr val="tx1"/>
                </a:solidFill>
                <a:effectLst/>
                <a:latin typeface="Arial" panose="020B0604020202020204" pitchFamily="34" charset="0"/>
                <a:ea typeface="+mn-ea"/>
                <a:cs typeface="Arial" panose="020B0604020202020204" pitchFamily="34" charset="0"/>
              </a:rPr>
              <a:t>Give me a thumbs up if you and your partner were able to accurately map the parts of the argument. Thumbs to the side if you were close to mapping each aspect correctly. And now – thumbs down for any pair who were not able to accurately map the argument.  </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b="1" kern="1200" dirty="0">
                <a:solidFill>
                  <a:schemeClr val="tx1"/>
                </a:solidFill>
                <a:effectLst/>
                <a:latin typeface="Arial" panose="020B0604020202020204" pitchFamily="34" charset="0"/>
                <a:ea typeface="+mn-ea"/>
                <a:cs typeface="Arial" panose="020B0604020202020204" pitchFamily="34" charset="0"/>
              </a:rPr>
              <a:t>Notes:</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b="0" kern="1200" dirty="0">
                <a:solidFill>
                  <a:schemeClr val="tx1"/>
                </a:solidFill>
                <a:effectLst/>
                <a:latin typeface="Arial" panose="020B0604020202020204" pitchFamily="34" charset="0"/>
                <a:ea typeface="+mn-ea"/>
                <a:cs typeface="Arial" panose="020B0604020202020204" pitchFamily="34" charset="0"/>
              </a:rPr>
              <a:t>Based on the students' responses to the thumbs up/sideways/down exercise, you may have to unpack this further. </a:t>
            </a:r>
          </a:p>
        </p:txBody>
      </p:sp>
      <p:sp>
        <p:nvSpPr>
          <p:cNvPr id="4" name="Slide Number Placeholder 3">
            <a:extLst>
              <a:ext uri="{FF2B5EF4-FFF2-40B4-BE49-F238E27FC236}">
                <a16:creationId xmlns:a16="http://schemas.microsoft.com/office/drawing/2014/main" id="{81900A23-C9E9-4F81-E021-E804AD50A703}"/>
              </a:ext>
            </a:extLst>
          </p:cNvPr>
          <p:cNvSpPr>
            <a:spLocks noGrp="1"/>
          </p:cNvSpPr>
          <p:nvPr>
            <p:ph type="sldNum" sz="quarter" idx="5"/>
          </p:nvPr>
        </p:nvSpPr>
        <p:spPr/>
        <p:txBody>
          <a:bodyPr/>
          <a:lstStyle/>
          <a:p>
            <a:fld id="{B07158C4-A119-4B78-9DE8-A50001BC31DC}" type="slidenum">
              <a:rPr lang="en-AU" smtClean="0"/>
              <a:pPr/>
              <a:t>87</a:t>
            </a:fld>
            <a:endParaRPr lang="en-AU"/>
          </a:p>
        </p:txBody>
      </p:sp>
    </p:spTree>
    <p:extLst>
      <p:ext uri="{BB962C8B-B14F-4D97-AF65-F5344CB8AC3E}">
        <p14:creationId xmlns:p14="http://schemas.microsoft.com/office/powerpoint/2010/main" val="702942492"/>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a:t>
            </a:r>
          </a:p>
          <a:p>
            <a:r>
              <a:rPr lang="en-US" b="0" dirty="0">
                <a:solidFill>
                  <a:srgbClr val="444444"/>
                </a:solidFill>
              </a:rPr>
              <a:t>To use the </a:t>
            </a:r>
            <a:r>
              <a:rPr lang="en-US" dirty="0">
                <a:latin typeface="Calibri"/>
                <a:ea typeface="Calibri"/>
                <a:cs typeface="Calibri"/>
              </a:rPr>
              <a:t>Toulmin argumentation model</a:t>
            </a:r>
            <a:r>
              <a:rPr lang="en-US" b="0" dirty="0">
                <a:solidFill>
                  <a:srgbClr val="444444"/>
                </a:solidFill>
              </a:rPr>
              <a:t> to build an argument</a:t>
            </a:r>
          </a:p>
          <a:p>
            <a:r>
              <a:rPr lang="en-US" b="1" dirty="0"/>
              <a:t>Speaker:</a:t>
            </a:r>
          </a:p>
          <a:p>
            <a:r>
              <a:rPr lang="en-US" b="0" dirty="0"/>
              <a:t>You are now going to use the same scaffold to develop arguments of your own. In your pairs, you are going to choose one of the arguments on the screen and use the scaffold to develop this into an argument. </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b="1" kern="1200" dirty="0">
                <a:solidFill>
                  <a:schemeClr val="tx1"/>
                </a:solidFill>
                <a:effectLst/>
                <a:latin typeface="Arial" panose="020B0604020202020204" pitchFamily="34" charset="0"/>
                <a:ea typeface="+mn-ea"/>
                <a:cs typeface="Arial" panose="020B0604020202020204" pitchFamily="34" charset="0"/>
              </a:rPr>
              <a:t>Notes:</a:t>
            </a:r>
          </a:p>
          <a:p>
            <a:r>
              <a:rPr lang="en-AU" dirty="0"/>
              <a:t>Circulate and check for engagement and effective use of the scaffold.</a:t>
            </a:r>
          </a:p>
        </p:txBody>
      </p:sp>
      <p:sp>
        <p:nvSpPr>
          <p:cNvPr id="4" name="Slide Number Placeholder 3"/>
          <p:cNvSpPr>
            <a:spLocks noGrp="1"/>
          </p:cNvSpPr>
          <p:nvPr>
            <p:ph type="sldNum" sz="quarter" idx="5"/>
          </p:nvPr>
        </p:nvSpPr>
        <p:spPr/>
        <p:txBody>
          <a:bodyPr/>
          <a:lstStyle/>
          <a:p>
            <a:fld id="{B07158C4-A119-4B78-9DE8-A50001BC31DC}" type="slidenum">
              <a:rPr lang="en-AU" smtClean="0"/>
              <a:pPr/>
              <a:t>88</a:t>
            </a:fld>
            <a:endParaRPr lang="en-AU"/>
          </a:p>
        </p:txBody>
      </p:sp>
    </p:spTree>
    <p:extLst>
      <p:ext uri="{BB962C8B-B14F-4D97-AF65-F5344CB8AC3E}">
        <p14:creationId xmlns:p14="http://schemas.microsoft.com/office/powerpoint/2010/main" val="1464123604"/>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a:t>
            </a:r>
          </a:p>
          <a:p>
            <a:r>
              <a:rPr lang="en-US" b="0" dirty="0">
                <a:solidFill>
                  <a:srgbClr val="444444"/>
                </a:solidFill>
              </a:rPr>
              <a:t>To critically assess how students use the Toulmin argumentation model (TAM).</a:t>
            </a:r>
          </a:p>
          <a:p>
            <a:r>
              <a:rPr lang="en-US" b="1" dirty="0"/>
              <a:t>Speaker:</a:t>
            </a:r>
          </a:p>
          <a:p>
            <a:r>
              <a:rPr lang="en-US" b="0" dirty="0"/>
              <a:t>You and your partner are now going to work to provide feedback on the argument created by another pair. Using the table you have been given, you are going to think about how effectively they have used the </a:t>
            </a:r>
            <a:r>
              <a:rPr lang="en-US" b="0" dirty="0" err="1"/>
              <a:t>Toulimn</a:t>
            </a:r>
            <a:r>
              <a:rPr lang="en-US" b="0" dirty="0"/>
              <a:t> model to construct an argument. You will provide feedback in terms of what they have done well and make suggestions about how they could have made this stronger. </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b="1" kern="1200" dirty="0">
                <a:solidFill>
                  <a:schemeClr val="tx1"/>
                </a:solidFill>
                <a:effectLst/>
                <a:latin typeface="Arial" panose="020B0604020202020204" pitchFamily="34" charset="0"/>
                <a:ea typeface="+mn-ea"/>
                <a:cs typeface="Arial" panose="020B0604020202020204" pitchFamily="34" charset="0"/>
              </a:rPr>
              <a:t>Notes:</a:t>
            </a:r>
          </a:p>
          <a:p>
            <a:r>
              <a:rPr lang="en-AU" dirty="0"/>
              <a:t>Circulate and check that students are being constructive in their assessment of their peers. </a:t>
            </a:r>
          </a:p>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89</a:t>
            </a:fld>
            <a:endParaRPr lang="en-AU"/>
          </a:p>
        </p:txBody>
      </p:sp>
    </p:spTree>
    <p:extLst>
      <p:ext uri="{BB962C8B-B14F-4D97-AF65-F5344CB8AC3E}">
        <p14:creationId xmlns:p14="http://schemas.microsoft.com/office/powerpoint/2010/main" val="19991814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D84393-B44B-8310-9AEC-02CB8FE96E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25921A-12B0-9458-C61C-19AF0FC5F4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08F6B2-A409-F0E5-DFF0-23D140558914}"/>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DCD04BF5-31C9-A1B2-F666-36D83BA26316}"/>
              </a:ext>
            </a:extLst>
          </p:cNvPr>
          <p:cNvSpPr>
            <a:spLocks noGrp="1"/>
          </p:cNvSpPr>
          <p:nvPr>
            <p:ph type="sldNum" sz="quarter" idx="5"/>
          </p:nvPr>
        </p:nvSpPr>
        <p:spPr/>
        <p:txBody>
          <a:bodyPr/>
          <a:lstStyle/>
          <a:p>
            <a:fld id="{B07158C4-A119-4B78-9DE8-A50001BC31DC}" type="slidenum">
              <a:rPr lang="en-AU" smtClean="0"/>
              <a:pPr/>
              <a:t>9</a:t>
            </a:fld>
            <a:endParaRPr lang="en-AU"/>
          </a:p>
        </p:txBody>
      </p:sp>
    </p:spTree>
    <p:extLst>
      <p:ext uri="{BB962C8B-B14F-4D97-AF65-F5344CB8AC3E}">
        <p14:creationId xmlns:p14="http://schemas.microsoft.com/office/powerpoint/2010/main" val="9867074"/>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F0873-10A8-A001-A94E-13ACAA2D19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779871-7948-3569-68F6-803DC731A6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75B176-6598-614E-493D-241DD088992F}"/>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5D399648-25B7-1885-3B26-405789AA5F18}"/>
              </a:ext>
            </a:extLst>
          </p:cNvPr>
          <p:cNvSpPr>
            <a:spLocks noGrp="1"/>
          </p:cNvSpPr>
          <p:nvPr>
            <p:ph type="sldNum" sz="quarter" idx="5"/>
          </p:nvPr>
        </p:nvSpPr>
        <p:spPr/>
        <p:txBody>
          <a:bodyPr/>
          <a:lstStyle/>
          <a:p>
            <a:fld id="{B07158C4-A119-4B78-9DE8-A50001BC31DC}" type="slidenum">
              <a:rPr lang="en-AU" smtClean="0"/>
              <a:pPr/>
              <a:t>90</a:t>
            </a:fld>
            <a:endParaRPr lang="en-AU"/>
          </a:p>
        </p:txBody>
      </p:sp>
    </p:spTree>
    <p:extLst>
      <p:ext uri="{BB962C8B-B14F-4D97-AF65-F5344CB8AC3E}">
        <p14:creationId xmlns:p14="http://schemas.microsoft.com/office/powerpoint/2010/main" val="2177624379"/>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E088CF-9A4C-990F-689A-C571811792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CACAB6-3CE5-8853-387B-FD70873A27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F96415-F8B9-3194-A35A-F7DC5820ABD7}"/>
              </a:ext>
            </a:extLst>
          </p:cNvPr>
          <p:cNvSpPr>
            <a:spLocks noGrp="1"/>
          </p:cNvSpPr>
          <p:nvPr>
            <p:ph type="body" idx="1"/>
          </p:nvPr>
        </p:nvSpPr>
        <p:spPr/>
        <p:txBody>
          <a:bodyPr/>
          <a:lstStyle/>
          <a:p>
            <a:r>
              <a:rPr lang="en-US" b="1" dirty="0">
                <a:latin typeface="Calibri"/>
                <a:ea typeface="Calibri"/>
                <a:cs typeface="Calibri"/>
              </a:rPr>
              <a:t>Purpose:</a:t>
            </a:r>
          </a:p>
          <a:p>
            <a:r>
              <a:rPr lang="en-US" dirty="0">
                <a:latin typeface="Calibri"/>
                <a:ea typeface="Calibri"/>
                <a:cs typeface="Calibri"/>
              </a:rPr>
              <a:t>To use the Toulmin argumentation model (TAM) to form arguments for increasingly complex ideas. </a:t>
            </a:r>
          </a:p>
          <a:p>
            <a:r>
              <a:rPr lang="en-US" b="1" dirty="0">
                <a:latin typeface="Calibri"/>
                <a:ea typeface="Calibri"/>
                <a:cs typeface="Calibri"/>
              </a:rPr>
              <a:t>Speaker:</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kern="1200" dirty="0">
                <a:solidFill>
                  <a:schemeClr val="tx1"/>
                </a:solidFill>
                <a:effectLst/>
                <a:latin typeface="Arial" panose="020B0604020202020204" pitchFamily="34" charset="0"/>
                <a:ea typeface="+mn-ea"/>
                <a:cs typeface="Arial" panose="020B0604020202020204" pitchFamily="34" charset="0"/>
              </a:rPr>
              <a:t>Read the brief text on the PowerPoint. Write down 5 ideas and 3 questions prompted by this concept. </a:t>
            </a:r>
          </a:p>
        </p:txBody>
      </p:sp>
      <p:sp>
        <p:nvSpPr>
          <p:cNvPr id="4" name="Slide Number Placeholder 3">
            <a:extLst>
              <a:ext uri="{FF2B5EF4-FFF2-40B4-BE49-F238E27FC236}">
                <a16:creationId xmlns:a16="http://schemas.microsoft.com/office/drawing/2014/main" id="{42611ACE-2B44-A2ED-40F4-59B4B049013F}"/>
              </a:ext>
            </a:extLst>
          </p:cNvPr>
          <p:cNvSpPr>
            <a:spLocks noGrp="1"/>
          </p:cNvSpPr>
          <p:nvPr>
            <p:ph type="sldNum" sz="quarter" idx="5"/>
          </p:nvPr>
        </p:nvSpPr>
        <p:spPr/>
        <p:txBody>
          <a:bodyPr/>
          <a:lstStyle/>
          <a:p>
            <a:fld id="{B07158C4-A119-4B78-9DE8-A50001BC31DC}" type="slidenum">
              <a:rPr lang="en-AU" smtClean="0"/>
              <a:pPr/>
              <a:t>91</a:t>
            </a:fld>
            <a:endParaRPr lang="en-AU"/>
          </a:p>
        </p:txBody>
      </p:sp>
    </p:spTree>
    <p:extLst>
      <p:ext uri="{BB962C8B-B14F-4D97-AF65-F5344CB8AC3E}">
        <p14:creationId xmlns:p14="http://schemas.microsoft.com/office/powerpoint/2010/main" val="389761483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6AA080-3E4B-BF15-B197-D17C24E545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7E818A-9897-DAB7-E51C-8C9E738818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A37512-1D33-2569-D8A4-9802584A3F3E}"/>
              </a:ext>
            </a:extLst>
          </p:cNvPr>
          <p:cNvSpPr>
            <a:spLocks noGrp="1"/>
          </p:cNvSpPr>
          <p:nvPr>
            <p:ph type="body" idx="1"/>
          </p:nvPr>
        </p:nvSpPr>
        <p:spPr/>
        <p:txBody>
          <a:bodyPr/>
          <a:lstStyle/>
          <a:p>
            <a:r>
              <a:rPr lang="en-AU" b="1" dirty="0"/>
              <a:t>Notes for teachers:</a:t>
            </a:r>
            <a:endParaRPr lang="en-AU" dirty="0">
              <a:solidFill>
                <a:srgbClr val="444444"/>
              </a:solidFill>
            </a:endParaRPr>
          </a:p>
          <a:p>
            <a:pPr marL="171450" indent="-171450">
              <a:buFont typeface="Arial"/>
              <a:buChar char="•"/>
            </a:pPr>
            <a:r>
              <a:rPr lang="en-AU" dirty="0">
                <a:latin typeface="Arial"/>
                <a:cs typeface="Arial"/>
              </a:rPr>
              <a:t>Adapt the learning intention as required and add matching success criteria.</a:t>
            </a:r>
          </a:p>
          <a:p>
            <a:pPr marL="171450" indent="-171450">
              <a:buFont typeface="Arial"/>
              <a:buChar char="•"/>
            </a:pPr>
            <a:r>
              <a:rPr lang="en-AU" sz="1600" kern="100" dirty="0">
                <a:effectLst/>
                <a:latin typeface="Aptos" panose="020B0004020202020204" pitchFamily="34" charset="0"/>
                <a:ea typeface="Aptos" panose="020B0004020202020204" pitchFamily="34" charset="0"/>
                <a:cs typeface="Times New Roman" panose="02020603050405020304" pitchFamily="18" charset="0"/>
              </a:rPr>
              <a:t>For more information see </a:t>
            </a:r>
            <a:r>
              <a:rPr lang="en-AU" sz="1600" kern="100" dirty="0">
                <a:effectLst/>
                <a:latin typeface="Tahoma" panose="020B0604030504040204" pitchFamily="34" charset="0"/>
                <a:ea typeface="Aptos" panose="020B0004020202020204" pitchFamily="34" charset="0"/>
                <a:cs typeface="Times New Roman" panose="02020603050405020304" pitchFamily="18" charset="0"/>
              </a:rPr>
              <a:t>⁠</a:t>
            </a:r>
            <a:r>
              <a:rPr lang="en-AU" sz="1600" kern="100" dirty="0">
                <a:effectLst/>
                <a:latin typeface="Aptos" panose="020B0004020202020204" pitchFamily="34" charset="0"/>
                <a:ea typeface="Aptos" panose="020B0004020202020204" pitchFamily="34" charset="0"/>
                <a:cs typeface="Times New Roman" panose="02020603050405020304" pitchFamily="18" charset="0"/>
              </a:rPr>
              <a:t>NSW Department of Education Explicit teaching strategies.</a:t>
            </a:r>
          </a:p>
          <a:p>
            <a:pPr marL="171450" indent="-171450">
              <a:buFont typeface="Arial"/>
              <a:buChar char="•"/>
            </a:pPr>
            <a:r>
              <a:rPr lang="en-AU" sz="1600" u="none" kern="100" dirty="0">
                <a:solidFill>
                  <a:srgbClr val="467886"/>
                </a:solidFill>
                <a:effectLst/>
                <a:latin typeface="Aptos" panose="020B0004020202020204" pitchFamily="34" charset="0"/>
                <a:cs typeface="Times New Roman" panose="02020603050405020304" pitchFamily="18" charset="0"/>
              </a:rPr>
              <a:t>Learning intentions and success criteria (</a:t>
            </a:r>
            <a:r>
              <a:rPr lang="en-AU" dirty="0">
                <a:latin typeface="Arial" panose="020B0604020202020204" pitchFamily="34" charset="0"/>
                <a:cs typeface="Arial" panose="020B0604020202020204" pitchFamily="34" charset="0"/>
              </a:rPr>
              <a:t>LISC) are not necessarily presented at the beginning of the lesson. Teacher needs to consider most effectual time to introduce.</a:t>
            </a:r>
          </a:p>
          <a:p>
            <a:pPr marL="171450" indent="-171450">
              <a:buFont typeface="Arial"/>
              <a:buChar char="•"/>
            </a:pPr>
            <a:r>
              <a:rPr lang="en-AU" dirty="0">
                <a:latin typeface="Arial" panose="020B0604020202020204" pitchFamily="34" charset="0"/>
                <a:cs typeface="Arial" panose="020B0604020202020204" pitchFamily="34" charset="0"/>
              </a:rPr>
              <a:t>LISC should be revisited during the lesson to support students' evaluation of their learning.</a:t>
            </a:r>
          </a:p>
          <a:p>
            <a:endParaRPr lang="en-AU" b="1" dirty="0">
              <a:cs typeface="Calibri"/>
            </a:endParaRPr>
          </a:p>
        </p:txBody>
      </p:sp>
      <p:sp>
        <p:nvSpPr>
          <p:cNvPr id="4" name="Slide Number Placeholder 3">
            <a:extLst>
              <a:ext uri="{FF2B5EF4-FFF2-40B4-BE49-F238E27FC236}">
                <a16:creationId xmlns:a16="http://schemas.microsoft.com/office/drawing/2014/main" id="{BE83AEA0-1B73-DF1F-2613-249C8FAA4867}"/>
              </a:ext>
            </a:extLst>
          </p:cNvPr>
          <p:cNvSpPr>
            <a:spLocks noGrp="1"/>
          </p:cNvSpPr>
          <p:nvPr>
            <p:ph type="sldNum" sz="quarter" idx="5"/>
          </p:nvPr>
        </p:nvSpPr>
        <p:spPr/>
        <p:txBody>
          <a:bodyPr/>
          <a:lstStyle/>
          <a:p>
            <a:fld id="{D09C5488-DD16-4714-9519-7BE21BA11D4E}" type="slidenum">
              <a:rPr lang="en-AU" smtClean="0"/>
              <a:t>92</a:t>
            </a:fld>
            <a:endParaRPr lang="en-AU"/>
          </a:p>
        </p:txBody>
      </p:sp>
    </p:spTree>
    <p:extLst>
      <p:ext uri="{BB962C8B-B14F-4D97-AF65-F5344CB8AC3E}">
        <p14:creationId xmlns:p14="http://schemas.microsoft.com/office/powerpoint/2010/main" val="2010564498"/>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8E28FD-A3FF-BB3D-245E-56ED7510E2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79889B-A310-190F-1E07-4CBAF07041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99BD88-767E-6AFC-820B-338292954534}"/>
              </a:ext>
            </a:extLst>
          </p:cNvPr>
          <p:cNvSpPr>
            <a:spLocks noGrp="1"/>
          </p:cNvSpPr>
          <p:nvPr>
            <p:ph type="body" idx="1"/>
          </p:nvPr>
        </p:nvSpPr>
        <p:spPr/>
        <p:txBody>
          <a:bodyPr/>
          <a:lstStyle/>
          <a:p>
            <a:r>
              <a:rPr lang="en-US" b="1" dirty="0">
                <a:latin typeface="Calibri"/>
                <a:ea typeface="Calibri"/>
                <a:cs typeface="Calibri"/>
              </a:rPr>
              <a:t>Purpose:</a:t>
            </a:r>
          </a:p>
          <a:p>
            <a:r>
              <a:rPr lang="en-US" dirty="0">
                <a:latin typeface="Calibri"/>
                <a:ea typeface="Calibri"/>
                <a:cs typeface="Calibri"/>
              </a:rPr>
              <a:t>To use the Toulmin argumentation model (TAM) to understand and </a:t>
            </a:r>
            <a:r>
              <a:rPr lang="en-US" dirty="0" err="1">
                <a:latin typeface="Calibri"/>
                <a:ea typeface="Calibri"/>
                <a:cs typeface="Calibri"/>
              </a:rPr>
              <a:t>analyse</a:t>
            </a:r>
            <a:r>
              <a:rPr lang="en-US" dirty="0">
                <a:latin typeface="Calibri"/>
                <a:ea typeface="Calibri"/>
                <a:cs typeface="Calibri"/>
              </a:rPr>
              <a:t> complex arguments.</a:t>
            </a:r>
          </a:p>
          <a:p>
            <a:r>
              <a:rPr lang="en-US" b="1" dirty="0">
                <a:latin typeface="Calibri"/>
                <a:ea typeface="Calibri"/>
                <a:cs typeface="Calibri"/>
              </a:rPr>
              <a:t>Speaker:</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kern="1200" dirty="0">
                <a:solidFill>
                  <a:schemeClr val="tx1"/>
                </a:solidFill>
                <a:effectLst/>
                <a:latin typeface="Arial" panose="020B0604020202020204" pitchFamily="34" charset="0"/>
                <a:ea typeface="+mn-ea"/>
                <a:cs typeface="Arial" panose="020B0604020202020204" pitchFamily="34" charset="0"/>
              </a:rPr>
              <a:t>Now that you have identified 5 ideas and 3 questions about antinatalism based on the quote, we are going to read an article to extend our understanding of this topic before we try to build well supported arguments on the topic using the TAM. I will give you time now to read the article and then we will come together and share our ideas.</a:t>
            </a:r>
          </a:p>
          <a:p>
            <a:r>
              <a:rPr lang="en-US" b="1" dirty="0">
                <a:latin typeface="Calibri"/>
                <a:ea typeface="Calibri"/>
                <a:cs typeface="Calibri"/>
              </a:rPr>
              <a:t>Notes:</a:t>
            </a:r>
          </a:p>
          <a:p>
            <a:r>
              <a:rPr lang="en-US" b="0" dirty="0">
                <a:latin typeface="Calibri"/>
                <a:ea typeface="Calibri"/>
                <a:cs typeface="Calibri"/>
              </a:rPr>
              <a:t>Once students have developed ideas and questions independently, bring the class together to share ideas.</a:t>
            </a:r>
          </a:p>
        </p:txBody>
      </p:sp>
      <p:sp>
        <p:nvSpPr>
          <p:cNvPr id="4" name="Slide Number Placeholder 3">
            <a:extLst>
              <a:ext uri="{FF2B5EF4-FFF2-40B4-BE49-F238E27FC236}">
                <a16:creationId xmlns:a16="http://schemas.microsoft.com/office/drawing/2014/main" id="{A181866C-AD6B-70CF-D8FF-AF8A7FC48AEE}"/>
              </a:ext>
            </a:extLst>
          </p:cNvPr>
          <p:cNvSpPr>
            <a:spLocks noGrp="1"/>
          </p:cNvSpPr>
          <p:nvPr>
            <p:ph type="sldNum" sz="quarter" idx="5"/>
          </p:nvPr>
        </p:nvSpPr>
        <p:spPr/>
        <p:txBody>
          <a:bodyPr/>
          <a:lstStyle/>
          <a:p>
            <a:fld id="{B07158C4-A119-4B78-9DE8-A50001BC31DC}" type="slidenum">
              <a:rPr lang="en-AU" smtClean="0"/>
              <a:pPr/>
              <a:t>93</a:t>
            </a:fld>
            <a:endParaRPr lang="en-AU"/>
          </a:p>
        </p:txBody>
      </p:sp>
    </p:spTree>
    <p:extLst>
      <p:ext uri="{BB962C8B-B14F-4D97-AF65-F5344CB8AC3E}">
        <p14:creationId xmlns:p14="http://schemas.microsoft.com/office/powerpoint/2010/main" val="141805540"/>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FA16B0-CBA1-3B56-BDB3-D076F85249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757E8F-773B-423F-ECB6-5304766E2C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5B6C53-2E40-866E-25F9-906F0B12417C}"/>
              </a:ext>
            </a:extLst>
          </p:cNvPr>
          <p:cNvSpPr>
            <a:spLocks noGrp="1"/>
          </p:cNvSpPr>
          <p:nvPr>
            <p:ph type="body" idx="1"/>
          </p:nvPr>
        </p:nvSpPr>
        <p:spPr/>
        <p:txBody>
          <a:bodyPr/>
          <a:lstStyle/>
          <a:p>
            <a:r>
              <a:rPr lang="en-US" b="1" dirty="0">
                <a:latin typeface="Calibri"/>
                <a:ea typeface="Calibri"/>
                <a:cs typeface="Calibri"/>
              </a:rPr>
              <a:t>Purpose:</a:t>
            </a:r>
          </a:p>
          <a:p>
            <a:r>
              <a:rPr lang="en-US" dirty="0">
                <a:latin typeface="Calibri"/>
                <a:ea typeface="Calibri"/>
                <a:cs typeface="Calibri"/>
              </a:rPr>
              <a:t>To use the Toulmin argumentation model to understand and </a:t>
            </a:r>
            <a:r>
              <a:rPr lang="en-US" dirty="0" err="1">
                <a:latin typeface="Calibri"/>
                <a:ea typeface="Calibri"/>
                <a:cs typeface="Calibri"/>
              </a:rPr>
              <a:t>analyse</a:t>
            </a:r>
            <a:r>
              <a:rPr lang="en-US" dirty="0">
                <a:latin typeface="Calibri"/>
                <a:ea typeface="Calibri"/>
                <a:cs typeface="Calibri"/>
              </a:rPr>
              <a:t> complex arguments.</a:t>
            </a:r>
          </a:p>
          <a:p>
            <a:r>
              <a:rPr lang="en-US" b="1" dirty="0">
                <a:latin typeface="Calibri"/>
                <a:ea typeface="Calibri"/>
                <a:cs typeface="Calibri"/>
              </a:rPr>
              <a:t>Speaker:</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kern="1200" dirty="0">
                <a:solidFill>
                  <a:schemeClr val="tx1"/>
                </a:solidFill>
                <a:effectLst/>
                <a:latin typeface="Arial" panose="020B0604020202020204" pitchFamily="34" charset="0"/>
                <a:ea typeface="+mn-ea"/>
                <a:cs typeface="Arial" panose="020B0604020202020204" pitchFamily="34" charset="0"/>
              </a:rPr>
              <a:t>Now that we have unpacked the ideas and concerns raised about antinatalism in the article, we are going to work together to map the argument that has been presented in this article, using the Toulin model. </a:t>
            </a:r>
          </a:p>
        </p:txBody>
      </p:sp>
      <p:sp>
        <p:nvSpPr>
          <p:cNvPr id="4" name="Slide Number Placeholder 3">
            <a:extLst>
              <a:ext uri="{FF2B5EF4-FFF2-40B4-BE49-F238E27FC236}">
                <a16:creationId xmlns:a16="http://schemas.microsoft.com/office/drawing/2014/main" id="{F126D194-A5F5-62EC-84AC-4AA6429D1055}"/>
              </a:ext>
            </a:extLst>
          </p:cNvPr>
          <p:cNvSpPr>
            <a:spLocks noGrp="1"/>
          </p:cNvSpPr>
          <p:nvPr>
            <p:ph type="sldNum" sz="quarter" idx="5"/>
          </p:nvPr>
        </p:nvSpPr>
        <p:spPr/>
        <p:txBody>
          <a:bodyPr/>
          <a:lstStyle/>
          <a:p>
            <a:fld id="{B07158C4-A119-4B78-9DE8-A50001BC31DC}" type="slidenum">
              <a:rPr lang="en-AU" smtClean="0"/>
              <a:pPr/>
              <a:t>94</a:t>
            </a:fld>
            <a:endParaRPr lang="en-AU"/>
          </a:p>
        </p:txBody>
      </p:sp>
    </p:spTree>
    <p:extLst>
      <p:ext uri="{BB962C8B-B14F-4D97-AF65-F5344CB8AC3E}">
        <p14:creationId xmlns:p14="http://schemas.microsoft.com/office/powerpoint/2010/main" val="3318801827"/>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Calibri"/>
                <a:ea typeface="Calibri"/>
                <a:cs typeface="Calibri"/>
              </a:rPr>
              <a:t>Purpose:</a:t>
            </a:r>
          </a:p>
          <a:p>
            <a:r>
              <a:rPr lang="en-US" dirty="0">
                <a:latin typeface="Calibri"/>
                <a:ea typeface="Calibri"/>
                <a:cs typeface="Calibri"/>
              </a:rPr>
              <a:t>To use the Toulmin argumentation model (TAM) to understand and </a:t>
            </a:r>
            <a:r>
              <a:rPr lang="en-US" dirty="0" err="1">
                <a:latin typeface="Calibri"/>
                <a:ea typeface="Calibri"/>
                <a:cs typeface="Calibri"/>
              </a:rPr>
              <a:t>analyse</a:t>
            </a:r>
            <a:r>
              <a:rPr lang="en-US" dirty="0">
                <a:latin typeface="Calibri"/>
                <a:ea typeface="Calibri"/>
                <a:cs typeface="Calibri"/>
              </a:rPr>
              <a:t> complex arguments.</a:t>
            </a:r>
          </a:p>
          <a:p>
            <a:r>
              <a:rPr lang="en-US" b="1" dirty="0">
                <a:latin typeface="Calibri"/>
                <a:ea typeface="Calibri"/>
                <a:cs typeface="Calibri"/>
              </a:rPr>
              <a:t>Speaker:</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kern="1200" dirty="0">
                <a:solidFill>
                  <a:schemeClr val="tx1"/>
                </a:solidFill>
                <a:effectLst/>
                <a:latin typeface="Arial" panose="020B0604020202020204" pitchFamily="34" charset="0"/>
                <a:ea typeface="+mn-ea"/>
                <a:cs typeface="Arial" panose="020B0604020202020204" pitchFamily="34" charset="0"/>
              </a:rPr>
              <a:t>I have used the TAM to unpack the argument as an example for you. So firstly, the claim made is that </a:t>
            </a:r>
            <a:r>
              <a:rPr lang="en-US" sz="1600" dirty="0"/>
              <a:t>(click)</a:t>
            </a:r>
            <a:r>
              <a:rPr lang="en-AU" sz="1600" kern="1200" dirty="0">
                <a:solidFill>
                  <a:schemeClr val="tx1"/>
                </a:solidFill>
                <a:effectLst/>
                <a:latin typeface="Arial" panose="020B0604020202020204" pitchFamily="34" charset="0"/>
                <a:ea typeface="+mn-ea"/>
                <a:cs typeface="Arial" panose="020B0604020202020204" pitchFamily="34" charset="0"/>
              </a:rPr>
              <a:t> </a:t>
            </a:r>
            <a:r>
              <a:rPr lang="en-US" sz="1600" kern="1200" dirty="0">
                <a:solidFill>
                  <a:schemeClr val="tx1"/>
                </a:solidFill>
                <a:effectLst/>
                <a:latin typeface="Arial" panose="020B0604020202020204" pitchFamily="34" charset="0"/>
                <a:ea typeface="+mn-ea"/>
                <a:cs typeface="Arial" panose="020B0604020202020204" pitchFamily="34" charset="0"/>
              </a:rPr>
              <a:t>‘h</a:t>
            </a:r>
            <a:r>
              <a:rPr lang="en-US" sz="1600" dirty="0"/>
              <a:t>umans should stop procreating because it leads to suffering and environmental destruction’. The, the grounds are added that (click) ‘humans suffer and cannot consent to being born’, and that ‘there are also population concerns’. The warrant provided is that (click) ‘these negative consequences are irreversible’. Then that is supported with the backing that (click) ‘ethical principles such as human rights makes us reconsider fostering human suffering’. In order to test this opinion there is a rebuttal that (click)  ‘this is a form of eugenics’ which leads to the qualifier that (click) ‘humans should be able to choose to stop creating’. So finally, the overall argument communicated in the article is (click) ‘people should consider the option of not having children because it can lead to suffering, raises ethical concerns about consent, and negatively impacts the environment’.</a:t>
            </a:r>
          </a:p>
          <a:p>
            <a:pPr marL="0" marR="0" lvl="0" indent="0" algn="l" defTabSz="1219170" rtl="0" eaLnBrk="1" fontAlgn="auto" latinLnBrk="0" hangingPunct="1">
              <a:lnSpc>
                <a:spcPct val="100000"/>
              </a:lnSpc>
              <a:spcBef>
                <a:spcPts val="0"/>
              </a:spcBef>
              <a:spcAft>
                <a:spcPts val="0"/>
              </a:spcAft>
              <a:buClrTx/>
              <a:buSzTx/>
              <a:buFontTx/>
              <a:buNone/>
              <a:tabLst/>
              <a:defRPr/>
            </a:pPr>
            <a:endParaRPr lang="en-US" sz="1600" dirty="0"/>
          </a:p>
          <a:p>
            <a:pPr marL="0" marR="0" lvl="0" indent="0" algn="l" defTabSz="1219170" rtl="0" eaLnBrk="1" fontAlgn="auto" latinLnBrk="0" hangingPunct="1">
              <a:lnSpc>
                <a:spcPct val="100000"/>
              </a:lnSpc>
              <a:spcBef>
                <a:spcPts val="0"/>
              </a:spcBef>
              <a:spcAft>
                <a:spcPts val="0"/>
              </a:spcAft>
              <a:buClrTx/>
              <a:buSzTx/>
              <a:buFontTx/>
              <a:buNone/>
              <a:tabLst/>
              <a:defRPr/>
            </a:pPr>
            <a:endParaRPr lang="en-US" sz="1600" dirty="0"/>
          </a:p>
          <a:p>
            <a:pPr marL="0" marR="0" lvl="0" indent="0" algn="l" defTabSz="1219170" rtl="0" eaLnBrk="1" fontAlgn="auto" latinLnBrk="0" hangingPunct="1">
              <a:lnSpc>
                <a:spcPct val="100000"/>
              </a:lnSpc>
              <a:spcBef>
                <a:spcPts val="0"/>
              </a:spcBef>
              <a:spcAft>
                <a:spcPts val="0"/>
              </a:spcAft>
              <a:buClrTx/>
              <a:buSzTx/>
              <a:buFontTx/>
              <a:buNone/>
              <a:tabLst/>
              <a:defRPr/>
            </a:pPr>
            <a:r>
              <a:rPr lang="en-US" sz="1600" dirty="0"/>
              <a:t> </a:t>
            </a:r>
          </a:p>
          <a:p>
            <a:pPr marL="0" marR="0" lvl="0" indent="0" algn="l" defTabSz="1219170" rtl="0" eaLnBrk="1" fontAlgn="auto" latinLnBrk="0" hangingPunct="1">
              <a:lnSpc>
                <a:spcPct val="100000"/>
              </a:lnSpc>
              <a:spcBef>
                <a:spcPts val="0"/>
              </a:spcBef>
              <a:spcAft>
                <a:spcPts val="0"/>
              </a:spcAft>
              <a:buClrTx/>
              <a:buSzTx/>
              <a:buFontTx/>
              <a:buNone/>
              <a:tabLst/>
              <a:defRPr/>
            </a:pPr>
            <a:endParaRPr lang="en-US" sz="1600" dirty="0"/>
          </a:p>
          <a:p>
            <a:pPr marL="0" marR="0" lvl="0" indent="0" algn="l" defTabSz="1219170" rtl="0" eaLnBrk="1" fontAlgn="auto" latinLnBrk="0" hangingPunct="1">
              <a:lnSpc>
                <a:spcPct val="100000"/>
              </a:lnSpc>
              <a:spcBef>
                <a:spcPts val="0"/>
              </a:spcBef>
              <a:spcAft>
                <a:spcPts val="0"/>
              </a:spcAft>
              <a:buClrTx/>
              <a:buSzTx/>
              <a:buFontTx/>
              <a:buNone/>
              <a:tabLst/>
              <a:defRPr/>
            </a:pPr>
            <a:endParaRPr lang="en-US" sz="1600" dirty="0"/>
          </a:p>
          <a:p>
            <a:pPr marL="0" marR="0" lvl="0" indent="0" algn="l" defTabSz="1219170" rtl="0" eaLnBrk="1" fontAlgn="auto" latinLnBrk="0" hangingPunct="1">
              <a:lnSpc>
                <a:spcPct val="100000"/>
              </a:lnSpc>
              <a:spcBef>
                <a:spcPts val="0"/>
              </a:spcBef>
              <a:spcAft>
                <a:spcPts val="0"/>
              </a:spcAft>
              <a:buClrTx/>
              <a:buSzTx/>
              <a:buFontTx/>
              <a:buNone/>
              <a:tabLst/>
              <a:defRPr/>
            </a:pPr>
            <a:endParaRPr lang="en-US" sz="1600" dirty="0"/>
          </a:p>
          <a:p>
            <a:pPr marL="0" marR="0" lvl="0" indent="0" algn="l" defTabSz="1219170" rtl="0" eaLnBrk="1" fontAlgn="auto" latinLnBrk="0" hangingPunct="1">
              <a:lnSpc>
                <a:spcPct val="100000"/>
              </a:lnSpc>
              <a:spcBef>
                <a:spcPts val="0"/>
              </a:spcBef>
              <a:spcAft>
                <a:spcPts val="0"/>
              </a:spcAft>
              <a:buClrTx/>
              <a:buSzTx/>
              <a:buFontTx/>
              <a:buNone/>
              <a:tabLst/>
              <a:defRPr/>
            </a:pPr>
            <a:endParaRPr lang="en-AU" sz="1600" kern="1200" dirty="0">
              <a:solidFill>
                <a:schemeClr val="tx1"/>
              </a:solidFill>
              <a:effectLst/>
              <a:latin typeface="Arial" panose="020B0604020202020204" pitchFamily="34" charset="0"/>
              <a:ea typeface="+mn-ea"/>
              <a:cs typeface="Arial" panose="020B0604020202020204" pitchFamily="34" charset="0"/>
            </a:endParaRPr>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B07158C4-A119-4B78-9DE8-A50001BC31DC}" type="slidenum">
              <a:rPr lang="en-AU" smtClean="0"/>
              <a:pPr/>
              <a:t>95</a:t>
            </a:fld>
            <a:endParaRPr lang="en-AU"/>
          </a:p>
        </p:txBody>
      </p:sp>
    </p:spTree>
    <p:extLst>
      <p:ext uri="{BB962C8B-B14F-4D97-AF65-F5344CB8AC3E}">
        <p14:creationId xmlns:p14="http://schemas.microsoft.com/office/powerpoint/2010/main" val="3415005058"/>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Calibri"/>
                <a:ea typeface="Calibri"/>
                <a:cs typeface="Calibri"/>
              </a:rPr>
              <a:t>Purpose:</a:t>
            </a:r>
          </a:p>
          <a:p>
            <a:r>
              <a:rPr lang="en-US" dirty="0">
                <a:latin typeface="Calibri"/>
                <a:ea typeface="Calibri"/>
                <a:cs typeface="Calibri"/>
              </a:rPr>
              <a:t>To use the Toulmin argumentation model (TAM) to understand and </a:t>
            </a:r>
            <a:r>
              <a:rPr lang="en-US" dirty="0" err="1">
                <a:latin typeface="Calibri"/>
                <a:ea typeface="Calibri"/>
                <a:cs typeface="Calibri"/>
              </a:rPr>
              <a:t>analyse</a:t>
            </a:r>
            <a:r>
              <a:rPr lang="en-US" dirty="0">
                <a:latin typeface="Calibri"/>
                <a:ea typeface="Calibri"/>
                <a:cs typeface="Calibri"/>
              </a:rPr>
              <a:t> complex arguments.</a:t>
            </a:r>
          </a:p>
          <a:p>
            <a:r>
              <a:rPr lang="en-US" b="1" dirty="0">
                <a:latin typeface="Calibri"/>
                <a:ea typeface="Calibri"/>
                <a:cs typeface="Calibri"/>
              </a:rPr>
              <a:t>Speaker:</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kern="1200" dirty="0">
                <a:solidFill>
                  <a:schemeClr val="tx1"/>
                </a:solidFill>
                <a:effectLst/>
                <a:latin typeface="Arial" panose="020B0604020202020204" pitchFamily="34" charset="0"/>
                <a:ea typeface="+mn-ea"/>
                <a:cs typeface="Arial" panose="020B0604020202020204" pitchFamily="34" charset="0"/>
              </a:rPr>
              <a:t>You are now going to unpack another article that presents a strong argument. Read the article and jot down ideas as you go and then you are going to identify the claim, grounds, warrant, backing, rebuttal, qualifier, finally ending with identifying the overall argument that is being presented. </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b="1" kern="1200" dirty="0">
                <a:solidFill>
                  <a:schemeClr val="tx1"/>
                </a:solidFill>
                <a:effectLst/>
                <a:latin typeface="Arial" panose="020B0604020202020204" pitchFamily="34" charset="0"/>
                <a:ea typeface="+mn-ea"/>
                <a:cs typeface="Arial" panose="020B0604020202020204" pitchFamily="34" charset="0"/>
              </a:rPr>
              <a:t>Note:</a:t>
            </a:r>
          </a:p>
          <a:p>
            <a:r>
              <a:rPr lang="en-AU" dirty="0"/>
              <a:t>Circulate to check that students are able to identify a claim for themselves and then build on this claim. Use cold calling on a number of students to ensure that there is understanding of how to use the TAM to unpack an argument. </a:t>
            </a:r>
          </a:p>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96</a:t>
            </a:fld>
            <a:endParaRPr lang="en-AU"/>
          </a:p>
        </p:txBody>
      </p:sp>
    </p:spTree>
    <p:extLst>
      <p:ext uri="{BB962C8B-B14F-4D97-AF65-F5344CB8AC3E}">
        <p14:creationId xmlns:p14="http://schemas.microsoft.com/office/powerpoint/2010/main" val="279698536"/>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Calibri"/>
                <a:ea typeface="Calibri"/>
                <a:cs typeface="Calibri"/>
              </a:rPr>
              <a:t>Purpose:</a:t>
            </a:r>
          </a:p>
          <a:p>
            <a:r>
              <a:rPr lang="en-US" dirty="0">
                <a:latin typeface="Calibri"/>
                <a:ea typeface="Calibri"/>
                <a:cs typeface="Calibri"/>
              </a:rPr>
              <a:t>To use the Toulmin argumentation model to understand and </a:t>
            </a:r>
            <a:r>
              <a:rPr lang="en-US" dirty="0" err="1">
                <a:latin typeface="Calibri"/>
                <a:ea typeface="Calibri"/>
                <a:cs typeface="Calibri"/>
              </a:rPr>
              <a:t>analyse</a:t>
            </a:r>
            <a:r>
              <a:rPr lang="en-US" dirty="0">
                <a:latin typeface="Calibri"/>
                <a:ea typeface="Calibri"/>
                <a:cs typeface="Calibri"/>
              </a:rPr>
              <a:t> complex arguments.</a:t>
            </a:r>
          </a:p>
          <a:p>
            <a:r>
              <a:rPr lang="en-US" b="1" dirty="0">
                <a:latin typeface="Calibri"/>
                <a:ea typeface="Calibri"/>
                <a:cs typeface="Calibri"/>
              </a:rPr>
              <a:t>Speaker:</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kern="1200" dirty="0">
                <a:solidFill>
                  <a:schemeClr val="tx1"/>
                </a:solidFill>
                <a:effectLst/>
                <a:latin typeface="Arial" panose="020B0604020202020204" pitchFamily="34" charset="0"/>
                <a:ea typeface="+mn-ea"/>
                <a:cs typeface="Arial" panose="020B0604020202020204" pitchFamily="34" charset="0"/>
              </a:rPr>
              <a:t>I have unpacked the article here for you. Read through it and then look at your own response. Have you been able to identify these features in the article? </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b="1" kern="1200" dirty="0">
                <a:solidFill>
                  <a:schemeClr val="tx1"/>
                </a:solidFill>
                <a:effectLst/>
                <a:latin typeface="Arial" panose="020B0604020202020204" pitchFamily="34" charset="0"/>
                <a:ea typeface="+mn-ea"/>
                <a:cs typeface="Arial" panose="020B0604020202020204" pitchFamily="34" charset="0"/>
              </a:rPr>
              <a:t>Note:</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b="0" kern="1200" dirty="0">
                <a:solidFill>
                  <a:schemeClr val="tx1"/>
                </a:solidFill>
                <a:effectLst/>
                <a:latin typeface="Arial" panose="020B0604020202020204" pitchFamily="34" charset="0"/>
                <a:ea typeface="+mn-ea"/>
                <a:cs typeface="Arial" panose="020B0604020202020204" pitchFamily="34" charset="0"/>
              </a:rPr>
              <a:t>Check students understanding using the thumbs up, down, sideways strategy or collect their tables if you are concerned that students are struggling to accurately identify the features of the argument in the article. </a:t>
            </a:r>
          </a:p>
        </p:txBody>
      </p:sp>
      <p:sp>
        <p:nvSpPr>
          <p:cNvPr id="4" name="Slide Number Placeholder 3"/>
          <p:cNvSpPr>
            <a:spLocks noGrp="1"/>
          </p:cNvSpPr>
          <p:nvPr>
            <p:ph type="sldNum" sz="quarter" idx="5"/>
          </p:nvPr>
        </p:nvSpPr>
        <p:spPr/>
        <p:txBody>
          <a:bodyPr/>
          <a:lstStyle/>
          <a:p>
            <a:fld id="{B07158C4-A119-4B78-9DE8-A50001BC31DC}" type="slidenum">
              <a:rPr lang="en-AU" smtClean="0"/>
              <a:pPr/>
              <a:t>97</a:t>
            </a:fld>
            <a:endParaRPr lang="en-AU"/>
          </a:p>
        </p:txBody>
      </p:sp>
    </p:spTree>
    <p:extLst>
      <p:ext uri="{BB962C8B-B14F-4D97-AF65-F5344CB8AC3E}">
        <p14:creationId xmlns:p14="http://schemas.microsoft.com/office/powerpoint/2010/main" val="316103281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Calibri"/>
                <a:ea typeface="Calibri"/>
                <a:cs typeface="Calibri"/>
              </a:rPr>
              <a:t>Purpose:</a:t>
            </a:r>
          </a:p>
          <a:p>
            <a:r>
              <a:rPr lang="en-US" dirty="0">
                <a:latin typeface="Calibri"/>
                <a:ea typeface="Calibri"/>
                <a:cs typeface="Calibri"/>
              </a:rPr>
              <a:t>To check for student understanding</a:t>
            </a:r>
          </a:p>
          <a:p>
            <a:r>
              <a:rPr lang="en-US" b="1" dirty="0">
                <a:latin typeface="Calibri"/>
                <a:ea typeface="Calibri"/>
                <a:cs typeface="Calibri"/>
              </a:rPr>
              <a:t>Speaker:</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kern="1200" dirty="0">
                <a:solidFill>
                  <a:schemeClr val="tx1"/>
                </a:solidFill>
                <a:effectLst/>
                <a:latin typeface="Arial" panose="020B0604020202020204" pitchFamily="34" charset="0"/>
                <a:ea typeface="+mn-ea"/>
                <a:cs typeface="Arial" panose="020B0604020202020204" pitchFamily="34" charset="0"/>
              </a:rPr>
              <a:t>Before we finish up, you are going to answer the two reflective questions on the board on the exit ticket provided.  </a:t>
            </a:r>
          </a:p>
          <a:p>
            <a:pPr marL="0" marR="0" lvl="0" indent="0" algn="l" defTabSz="1219170" rtl="0" eaLnBrk="1" fontAlgn="auto" latinLnBrk="0" hangingPunct="1">
              <a:lnSpc>
                <a:spcPct val="100000"/>
              </a:lnSpc>
              <a:spcBef>
                <a:spcPts val="0"/>
              </a:spcBef>
              <a:spcAft>
                <a:spcPts val="0"/>
              </a:spcAft>
              <a:buClrTx/>
              <a:buSzTx/>
              <a:buFontTx/>
              <a:buNone/>
              <a:tabLst/>
              <a:defRPr/>
            </a:pPr>
            <a:r>
              <a:rPr lang="en-AU" sz="1600" b="1" kern="1200" dirty="0">
                <a:solidFill>
                  <a:schemeClr val="tx1"/>
                </a:solidFill>
                <a:effectLst/>
                <a:latin typeface="Arial" panose="020B0604020202020204" pitchFamily="34" charset="0"/>
                <a:ea typeface="+mn-ea"/>
                <a:cs typeface="Arial" panose="020B0604020202020204" pitchFamily="34" charset="0"/>
              </a:rPr>
              <a:t>Note:</a:t>
            </a:r>
          </a:p>
          <a:p>
            <a:r>
              <a:rPr lang="en-AU" dirty="0"/>
              <a:t>Collect students’ responses to the reflective questions to check for understanding.</a:t>
            </a:r>
          </a:p>
        </p:txBody>
      </p:sp>
      <p:sp>
        <p:nvSpPr>
          <p:cNvPr id="4" name="Slide Number Placeholder 3"/>
          <p:cNvSpPr>
            <a:spLocks noGrp="1"/>
          </p:cNvSpPr>
          <p:nvPr>
            <p:ph type="sldNum" sz="quarter" idx="5"/>
          </p:nvPr>
        </p:nvSpPr>
        <p:spPr/>
        <p:txBody>
          <a:bodyPr/>
          <a:lstStyle/>
          <a:p>
            <a:fld id="{B07158C4-A119-4B78-9DE8-A50001BC31DC}" type="slidenum">
              <a:rPr lang="en-AU" smtClean="0"/>
              <a:pPr/>
              <a:t>98</a:t>
            </a:fld>
            <a:endParaRPr lang="en-AU"/>
          </a:p>
        </p:txBody>
      </p:sp>
    </p:spTree>
    <p:extLst>
      <p:ext uri="{BB962C8B-B14F-4D97-AF65-F5344CB8AC3E}">
        <p14:creationId xmlns:p14="http://schemas.microsoft.com/office/powerpoint/2010/main" val="4143621649"/>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C44AC9-CE15-15CD-8A4F-A8499ABB57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5E80C2-1C33-1DC9-A2C7-2B3BB3D28D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C1EA74-E53E-866E-4EEF-AE75B878FB61}"/>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FF9F0B67-4802-EF9B-B19C-C4B41C949F6F}"/>
              </a:ext>
            </a:extLst>
          </p:cNvPr>
          <p:cNvSpPr>
            <a:spLocks noGrp="1"/>
          </p:cNvSpPr>
          <p:nvPr>
            <p:ph type="sldNum" sz="quarter" idx="5"/>
          </p:nvPr>
        </p:nvSpPr>
        <p:spPr/>
        <p:txBody>
          <a:bodyPr/>
          <a:lstStyle/>
          <a:p>
            <a:fld id="{B07158C4-A119-4B78-9DE8-A50001BC31DC}" type="slidenum">
              <a:rPr lang="en-AU" smtClean="0"/>
              <a:pPr/>
              <a:t>99</a:t>
            </a:fld>
            <a:endParaRPr lang="en-AU"/>
          </a:p>
        </p:txBody>
      </p:sp>
    </p:spTree>
    <p:extLst>
      <p:ext uri="{BB962C8B-B14F-4D97-AF65-F5344CB8AC3E}">
        <p14:creationId xmlns:p14="http://schemas.microsoft.com/office/powerpoint/2010/main" val="3239136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EA17B1F9-1883-FB0F-19DA-8B4A4053535B}"/>
              </a:ext>
            </a:extLst>
          </p:cNvPr>
          <p:cNvSpPr/>
          <p:nvPr userDrawn="1"/>
        </p:nvSpPr>
        <p:spPr>
          <a:xfrm>
            <a:off x="7128000" y="0"/>
            <a:ext cx="5064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a:extLst>
              <a:ext uri="{FF2B5EF4-FFF2-40B4-BE49-F238E27FC236}">
                <a16:creationId xmlns:a16="http://schemas.microsoft.com/office/drawing/2014/main" id="{6E6ACE4A-E374-4533-BE29-9C2AA078581F}"/>
              </a:ext>
              <a:ext uri="{C183D7F6-B498-43B3-948B-1728B52AA6E4}">
                <adec:decorative xmlns:adec="http://schemas.microsoft.com/office/drawing/2017/decorative" val="1"/>
              </a:ext>
            </a:extLst>
          </p:cNvPr>
          <p:cNvSpPr/>
          <p:nvPr userDrawn="1"/>
        </p:nvSpPr>
        <p:spPr>
          <a:xfrm>
            <a:off x="0" y="0"/>
            <a:ext cx="7128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latin typeface="Public Sans" pitchFamily="2" charset="0"/>
            </a:endParaRPr>
          </a:p>
        </p:txBody>
      </p:sp>
      <p:cxnSp>
        <p:nvCxnSpPr>
          <p:cNvPr id="8" name="Straight Connector 7">
            <a:extLst>
              <a:ext uri="{FF2B5EF4-FFF2-40B4-BE49-F238E27FC236}">
                <a16:creationId xmlns:a16="http://schemas.microsoft.com/office/drawing/2014/main" id="{1379E5D7-4594-7BEA-DCDE-7C07259A2A00}"/>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06313123-38FC-0AA8-8313-B587FAEA9FAB}"/>
              </a:ext>
            </a:extLst>
          </p:cNvPr>
          <p:cNvSpPr>
            <a:spLocks noGrp="1"/>
          </p:cNvSpPr>
          <p:nvPr>
            <p:ph type="ctrTitle" hasCustomPrompt="1"/>
          </p:nvPr>
        </p:nvSpPr>
        <p:spPr>
          <a:xfrm>
            <a:off x="539999" y="2240968"/>
            <a:ext cx="6255979" cy="2033997"/>
          </a:xfrm>
          <a:ln>
            <a:noFill/>
          </a:ln>
        </p:spPr>
        <p:txBody>
          <a:bodyPr anchor="b">
            <a:noAutofit/>
          </a:bodyPr>
          <a:lstStyle>
            <a:lvl1pPr algn="l">
              <a:lnSpc>
                <a:spcPct val="100000"/>
              </a:lnSpc>
              <a:defRPr sz="4800">
                <a:solidFill>
                  <a:schemeClr val="bg1"/>
                </a:solidFill>
                <a:latin typeface="Arial" panose="020B0604020202020204" pitchFamily="34" charset="0"/>
                <a:cs typeface="Arial" panose="020B0604020202020204" pitchFamily="34" charset="0"/>
              </a:defRPr>
            </a:lvl1pPr>
          </a:lstStyle>
          <a:p>
            <a:r>
              <a:rPr lang="en-US"/>
              <a:t>Learning sequence/lesson/ activity title</a:t>
            </a:r>
          </a:p>
        </p:txBody>
      </p:sp>
      <p:sp>
        <p:nvSpPr>
          <p:cNvPr id="11" name="Text Placeholder 10">
            <a:extLst>
              <a:ext uri="{FF2B5EF4-FFF2-40B4-BE49-F238E27FC236}">
                <a16:creationId xmlns:a16="http://schemas.microsoft.com/office/drawing/2014/main" id="{1ECD7A7F-13F8-9E9F-94FF-03D42EEEF0A8}"/>
              </a:ext>
            </a:extLst>
          </p:cNvPr>
          <p:cNvSpPr>
            <a:spLocks noGrp="1"/>
          </p:cNvSpPr>
          <p:nvPr>
            <p:ph type="body" sz="quarter" idx="10" hasCustomPrompt="1"/>
          </p:nvPr>
        </p:nvSpPr>
        <p:spPr>
          <a:xfrm>
            <a:off x="539999" y="4385568"/>
            <a:ext cx="6255977" cy="426611"/>
          </a:xfrm>
        </p:spPr>
        <p:txBody>
          <a:bodyPr anchor="t">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Stage</a:t>
            </a:r>
          </a:p>
        </p:txBody>
      </p:sp>
      <p:sp>
        <p:nvSpPr>
          <p:cNvPr id="12" name="Text Placeholder 14">
            <a:extLst>
              <a:ext uri="{FF2B5EF4-FFF2-40B4-BE49-F238E27FC236}">
                <a16:creationId xmlns:a16="http://schemas.microsoft.com/office/drawing/2014/main" id="{1F1B4A2E-693D-413E-6506-E51D3453E154}"/>
              </a:ext>
            </a:extLst>
          </p:cNvPr>
          <p:cNvSpPr>
            <a:spLocks noGrp="1"/>
          </p:cNvSpPr>
          <p:nvPr>
            <p:ph type="body" sz="quarter" idx="16" hasCustomPrompt="1"/>
          </p:nvPr>
        </p:nvSpPr>
        <p:spPr>
          <a:xfrm>
            <a:off x="540000" y="4925698"/>
            <a:ext cx="6255975" cy="360000"/>
          </a:xfrm>
        </p:spPr>
        <p:txBody>
          <a:bodyPr>
            <a:noAutofit/>
          </a:bodyPr>
          <a:lstStyle>
            <a:lvl1pPr>
              <a:spcAft>
                <a:spcPts val="0"/>
              </a:spcAft>
              <a:defRPr sz="1800" b="1">
                <a:solidFill>
                  <a:schemeClr val="bg1"/>
                </a:solidFill>
                <a:latin typeface="Arial" panose="020B0604020202020204" pitchFamily="34" charset="0"/>
                <a:cs typeface="Arial" panose="020B0604020202020204" pitchFamily="34" charset="0"/>
              </a:defRPr>
            </a:lvl1pPr>
            <a:lvl2pPr>
              <a:spcAft>
                <a:spcPts val="0"/>
              </a:spcAft>
              <a:defRPr sz="1800" b="0">
                <a:solidFill>
                  <a:schemeClr val="bg1"/>
                </a:solidFill>
                <a:latin typeface="+mj-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Module</a:t>
            </a:r>
          </a:p>
        </p:txBody>
      </p:sp>
      <p:sp>
        <p:nvSpPr>
          <p:cNvPr id="13" name="Text Placeholder 7">
            <a:extLst>
              <a:ext uri="{FF2B5EF4-FFF2-40B4-BE49-F238E27FC236}">
                <a16:creationId xmlns:a16="http://schemas.microsoft.com/office/drawing/2014/main" id="{0C245AE8-A9B0-AE21-616C-11D22901313C}"/>
              </a:ext>
            </a:extLst>
          </p:cNvPr>
          <p:cNvSpPr>
            <a:spLocks noGrp="1"/>
          </p:cNvSpPr>
          <p:nvPr>
            <p:ph type="body" sz="quarter" idx="14" hasCustomPrompt="1"/>
          </p:nvPr>
        </p:nvSpPr>
        <p:spPr>
          <a:xfrm>
            <a:off x="540000" y="5327998"/>
            <a:ext cx="6255971" cy="792000"/>
          </a:xfrm>
        </p:spPr>
        <p:txBody>
          <a:bodyPr/>
          <a:lstStyle>
            <a:lvl1pPr>
              <a:defRPr sz="1800">
                <a:solidFill>
                  <a:schemeClr val="bg1"/>
                </a:solidFill>
                <a:latin typeface="Arial" panose="020B0604020202020204" pitchFamily="34" charset="0"/>
                <a:cs typeface="Arial" panose="020B0604020202020204" pitchFamily="34" charset="0"/>
              </a:defRPr>
            </a:lvl1pPr>
          </a:lstStyle>
          <a:p>
            <a:pPr lvl="0"/>
            <a:r>
              <a:rPr lang="en-US"/>
              <a:t>Presenter name</a:t>
            </a:r>
            <a:endParaRPr lang="en-AU"/>
          </a:p>
        </p:txBody>
      </p:sp>
      <p:sp>
        <p:nvSpPr>
          <p:cNvPr id="15" name="Text Placeholder 14">
            <a:extLst>
              <a:ext uri="{FF2B5EF4-FFF2-40B4-BE49-F238E27FC236}">
                <a16:creationId xmlns:a16="http://schemas.microsoft.com/office/drawing/2014/main" id="{5C2AC99F-F6FA-4B77-DD09-207FFF07B242}"/>
              </a:ext>
            </a:extLst>
          </p:cNvPr>
          <p:cNvSpPr>
            <a:spLocks noGrp="1"/>
          </p:cNvSpPr>
          <p:nvPr>
            <p:ph type="body" sz="quarter" idx="15" hasCustomPrompt="1"/>
          </p:nvPr>
        </p:nvSpPr>
        <p:spPr>
          <a:xfrm>
            <a:off x="540000" y="6192000"/>
            <a:ext cx="6255975" cy="360000"/>
          </a:xfrm>
        </p:spPr>
        <p:txBody>
          <a:bodyPr anchor="b" anchorCtr="0">
            <a:noAutofit/>
          </a:bodyPr>
          <a:lstStyle>
            <a:lvl1pPr algn="l">
              <a:defRPr sz="1800" b="0">
                <a:solidFill>
                  <a:schemeClr val="bg1"/>
                </a:solidFill>
                <a:latin typeface="Arial" panose="020B0604020202020204" pitchFamily="34" charset="0"/>
                <a:cs typeface="Arial" panose="020B0604020202020204" pitchFamily="34" charset="0"/>
              </a:defRPr>
            </a:lvl1pPr>
            <a:lvl2pPr>
              <a:defRPr sz="1600">
                <a:solidFill>
                  <a:schemeClr val="bg1"/>
                </a:solidFill>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00 Month YYYY</a:t>
            </a:r>
          </a:p>
        </p:txBody>
      </p:sp>
      <p:pic>
        <p:nvPicPr>
          <p:cNvPr id="17" name="Picture 16">
            <a:extLst>
              <a:ext uri="{FF2B5EF4-FFF2-40B4-BE49-F238E27FC236}">
                <a16:creationId xmlns:a16="http://schemas.microsoft.com/office/drawing/2014/main" id="{1B2918F2-2A15-B218-B84D-C469AD3B60D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135329" y="360000"/>
            <a:ext cx="660650" cy="715199"/>
          </a:xfrm>
          <a:prstGeom prst="rect">
            <a:avLst/>
          </a:prstGeom>
        </p:spPr>
      </p:pic>
      <p:sp>
        <p:nvSpPr>
          <p:cNvPr id="2" name="Picture Placeholder 4">
            <a:extLst>
              <a:ext uri="{FF2B5EF4-FFF2-40B4-BE49-F238E27FC236}">
                <a16:creationId xmlns:a16="http://schemas.microsoft.com/office/drawing/2014/main" id="{206B55C3-1914-D3B1-73B3-69F5509A4B69}"/>
              </a:ext>
              <a:ext uri="{C183D7F6-B498-43B3-948B-1728B52AA6E4}">
                <adec:decorative xmlns:adec="http://schemas.microsoft.com/office/drawing/2017/decorative" val="1"/>
              </a:ext>
            </a:extLst>
          </p:cNvPr>
          <p:cNvSpPr>
            <a:spLocks noGrp="1"/>
          </p:cNvSpPr>
          <p:nvPr>
            <p:ph type="pic" sz="quarter" idx="13"/>
          </p:nvPr>
        </p:nvSpPr>
        <p:spPr>
          <a:xfrm>
            <a:off x="7128000" y="0"/>
            <a:ext cx="5064000" cy="6858000"/>
          </a:xfrm>
        </p:spPr>
        <p:txBody>
          <a:bodyPr/>
          <a:lstStyle/>
          <a:p>
            <a:r>
              <a:rPr lang="en-US" dirty="0"/>
              <a:t>Click icon to add picture</a:t>
            </a:r>
            <a:endParaRPr lang="en-AU" dirty="0"/>
          </a:p>
        </p:txBody>
      </p:sp>
      <p:sp>
        <p:nvSpPr>
          <p:cNvPr id="3" name="Slide Number Placeholder 2">
            <a:extLst>
              <a:ext uri="{FF2B5EF4-FFF2-40B4-BE49-F238E27FC236}">
                <a16:creationId xmlns:a16="http://schemas.microsoft.com/office/drawing/2014/main" id="{B201D0FF-63B9-BFEC-1258-80CBD060D9AA}"/>
              </a:ext>
            </a:extLst>
          </p:cNvPr>
          <p:cNvSpPr>
            <a:spLocks noGrp="1"/>
          </p:cNvSpPr>
          <p:nvPr>
            <p:ph type="sldNum" sz="quarter" idx="17"/>
          </p:nvPr>
        </p:nvSpPr>
        <p:spPr/>
        <p:txBody>
          <a:bodyPr/>
          <a:lstStyle/>
          <a:p>
            <a:fld id="{10A01DC5-1685-4615-8240-15192985C6A2}" type="slidenum">
              <a:rPr lang="en-AU" smtClean="0"/>
              <a:pPr/>
              <a:t>‹#›</a:t>
            </a:fld>
            <a:endParaRPr lang="en-AU"/>
          </a:p>
        </p:txBody>
      </p:sp>
    </p:spTree>
    <p:extLst>
      <p:ext uri="{BB962C8B-B14F-4D97-AF65-F5344CB8AC3E}">
        <p14:creationId xmlns:p14="http://schemas.microsoft.com/office/powerpoint/2010/main" val="1578408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11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References">
    <p:bg>
      <p:bgPr>
        <a:solidFill>
          <a:schemeClr val="accent4"/>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3C69E21-27A4-4448-A8A5-3DF6A41F3B28}"/>
              </a:ext>
            </a:extLst>
          </p:cNvPr>
          <p:cNvSpPr/>
          <p:nvPr userDrawn="1"/>
        </p:nvSpPr>
        <p:spPr>
          <a:xfrm>
            <a:off x="0" y="1265616"/>
            <a:ext cx="12192000" cy="1901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7" name="Straight Connector 6">
            <a:extLst>
              <a:ext uri="{FF2B5EF4-FFF2-40B4-BE49-F238E27FC236}">
                <a16:creationId xmlns:a16="http://schemas.microsoft.com/office/drawing/2014/main" id="{FDEA8E5D-F9A7-48AC-AF91-6754515E9D1B}"/>
              </a:ext>
              <a:ext uri="{C183D7F6-B498-43B3-948B-1728B52AA6E4}">
                <adec:decorative xmlns:adec="http://schemas.microsoft.com/office/drawing/2017/decorative" val="1"/>
              </a:ext>
            </a:extLst>
          </p:cNvPr>
          <p:cNvCxnSpPr>
            <a:cxnSpLocks/>
          </p:cNvCxnSpPr>
          <p:nvPr userDrawn="1"/>
        </p:nvCxnSpPr>
        <p:spPr>
          <a:xfrm>
            <a:off x="0" y="1265616"/>
            <a:ext cx="12192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81B646BC-5BB3-E31B-1A9E-AD82558D7FE8}"/>
              </a:ext>
            </a:extLst>
          </p:cNvPr>
          <p:cNvSpPr>
            <a:spLocks noGrp="1"/>
          </p:cNvSpPr>
          <p:nvPr>
            <p:ph type="sldNum" sz="quarter" idx="10"/>
          </p:nvPr>
        </p:nvSpPr>
        <p:spPr/>
        <p:txBody>
          <a:bodyPr/>
          <a:lstStyle/>
          <a:p>
            <a:fld id="{10A01DC5-1685-4615-8240-15192985C6A2}" type="slidenum">
              <a:rPr lang="en-AU" smtClean="0"/>
              <a:pPr/>
              <a:t>‹#›</a:t>
            </a:fld>
            <a:endParaRPr lang="en-AU"/>
          </a:p>
        </p:txBody>
      </p:sp>
      <p:sp>
        <p:nvSpPr>
          <p:cNvPr id="8" name="Title 3">
            <a:extLst>
              <a:ext uri="{FF2B5EF4-FFF2-40B4-BE49-F238E27FC236}">
                <a16:creationId xmlns:a16="http://schemas.microsoft.com/office/drawing/2014/main" id="{2245FC77-E959-4B3D-936D-71858DF4D065}"/>
              </a:ext>
            </a:extLst>
          </p:cNvPr>
          <p:cNvSpPr>
            <a:spLocks noGrp="1"/>
          </p:cNvSpPr>
          <p:nvPr>
            <p:ph type="title" hasCustomPrompt="1"/>
          </p:nvPr>
        </p:nvSpPr>
        <p:spPr>
          <a:xfrm>
            <a:off x="360000" y="360001"/>
            <a:ext cx="10080000" cy="521412"/>
          </a:xfrm>
        </p:spPr>
        <p:txBody>
          <a:bodyPr/>
          <a:lstStyle>
            <a:lvl1pPr>
              <a:defRPr>
                <a:solidFill>
                  <a:schemeClr val="accent1"/>
                </a:solidFill>
              </a:defRPr>
            </a:lvl1pPr>
          </a:lstStyle>
          <a:p>
            <a:r>
              <a:rPr lang="en-US"/>
              <a:t>References</a:t>
            </a:r>
            <a:endParaRPr lang="en-AU"/>
          </a:p>
        </p:txBody>
      </p:sp>
      <p:sp>
        <p:nvSpPr>
          <p:cNvPr id="2" name="Content Placeholder 2">
            <a:extLst>
              <a:ext uri="{FF2B5EF4-FFF2-40B4-BE49-F238E27FC236}">
                <a16:creationId xmlns:a16="http://schemas.microsoft.com/office/drawing/2014/main" id="{27905181-B8A1-3C65-36D9-EB3FF362FF6C}"/>
              </a:ext>
            </a:extLst>
          </p:cNvPr>
          <p:cNvSpPr>
            <a:spLocks noGrp="1"/>
          </p:cNvSpPr>
          <p:nvPr>
            <p:ph idx="1" hasCustomPrompt="1"/>
          </p:nvPr>
        </p:nvSpPr>
        <p:spPr>
          <a:xfrm>
            <a:off x="360000" y="3428999"/>
            <a:ext cx="11484000" cy="2927351"/>
          </a:xfrm>
        </p:spPr>
        <p:txBody>
          <a:bodyPr/>
          <a:lstStyle>
            <a:lvl1pPr>
              <a:lnSpc>
                <a:spcPct val="150000"/>
              </a:lnSpc>
              <a:defRPr sz="1200">
                <a:latin typeface="Arial" panose="020B0604020202020204" pitchFamily="34" charset="0"/>
                <a:cs typeface="Arial" panose="020B0604020202020204" pitchFamily="34" charset="0"/>
              </a:defRPr>
            </a:lvl1pPr>
            <a:lvl2pPr>
              <a:lnSpc>
                <a:spcPct val="150000"/>
              </a:lnSpc>
              <a:defRPr sz="1200"/>
            </a:lvl2pPr>
            <a:lvl3pPr>
              <a:lnSpc>
                <a:spcPct val="150000"/>
              </a:lnSpc>
              <a:defRPr/>
            </a:lvl3pPr>
            <a:lvl4pPr>
              <a:lnSpc>
                <a:spcPct val="150000"/>
              </a:lnSpc>
              <a:defRPr sz="1200"/>
            </a:lvl4pPr>
            <a:lvl5pPr>
              <a:lnSpc>
                <a:spcPct val="150000"/>
              </a:lnSpc>
              <a:defRPr sz="1200"/>
            </a:lvl5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593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pyright">
    <p:bg>
      <p:bgPr>
        <a:solidFill>
          <a:schemeClr val="accent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bg1"/>
                </a:solidFill>
              </a:defRPr>
            </a:lvl1pPr>
          </a:lstStyle>
          <a:p>
            <a:fld id="{10A01DC5-1685-4615-8240-15192985C6A2}" type="slidenum">
              <a:rPr lang="en-AU" smtClean="0"/>
              <a:pPr/>
              <a:t>‹#›</a:t>
            </a:fld>
            <a:endParaRPr lang="en-AU"/>
          </a:p>
        </p:txBody>
      </p:sp>
      <p:sp>
        <p:nvSpPr>
          <p:cNvPr id="2" name="Title 1">
            <a:extLst>
              <a:ext uri="{FF2B5EF4-FFF2-40B4-BE49-F238E27FC236}">
                <a16:creationId xmlns:a16="http://schemas.microsoft.com/office/drawing/2014/main" id="{34BE5FFA-C863-5F63-2574-4F650BA4588D}"/>
              </a:ext>
            </a:extLst>
          </p:cNvPr>
          <p:cNvSpPr>
            <a:spLocks noGrp="1"/>
          </p:cNvSpPr>
          <p:nvPr>
            <p:ph type="title" hasCustomPrompt="1"/>
          </p:nvPr>
        </p:nvSpPr>
        <p:spPr>
          <a:xfrm>
            <a:off x="360000" y="360000"/>
            <a:ext cx="10080000" cy="537467"/>
          </a:xfrm>
        </p:spPr>
        <p:txBody>
          <a:bodyPr/>
          <a:lstStyle>
            <a:lvl1pPr>
              <a:defRPr>
                <a:solidFill>
                  <a:schemeClr val="bg1"/>
                </a:solidFill>
              </a:defRPr>
            </a:lvl1pPr>
          </a:lstStyle>
          <a:p>
            <a:r>
              <a:rPr lang="en-US"/>
              <a:t>Copyright</a:t>
            </a:r>
          </a:p>
        </p:txBody>
      </p:sp>
      <p:sp>
        <p:nvSpPr>
          <p:cNvPr id="3" name="Slide Number Placeholder 4">
            <a:extLst>
              <a:ext uri="{FF2B5EF4-FFF2-40B4-BE49-F238E27FC236}">
                <a16:creationId xmlns:a16="http://schemas.microsoft.com/office/drawing/2014/main" id="{CAF241D3-718F-F3B9-95BA-7ED78B1B5BDD}"/>
              </a:ext>
            </a:extLst>
          </p:cNvPr>
          <p:cNvSpPr txBox="1">
            <a:spLocks/>
          </p:cNvSpPr>
          <p:nvPr userDrawn="1"/>
        </p:nvSpPr>
        <p:spPr>
          <a:xfrm>
            <a:off x="11124000" y="6516000"/>
            <a:ext cx="720000" cy="180000"/>
          </a:xfrm>
          <a:prstGeom prst="rect">
            <a:avLst/>
          </a:prstGeom>
        </p:spPr>
        <p:txBody>
          <a:bodyPr vert="horz" lIns="0" tIns="0" rIns="0" bIns="0" rtlCol="0" anchor="t"/>
          <a:lstStyle>
            <a:defPPr>
              <a:defRPr lang="en-US"/>
            </a:defPPr>
            <a:lvl1pPr marL="0" algn="r" defTabSz="609585" rtl="0" eaLnBrk="1" latinLnBrk="0" hangingPunct="1">
              <a:defRPr sz="1200" kern="1200">
                <a:solidFill>
                  <a:schemeClr val="bg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10A01DC5-1685-4615-8240-15192985C6A2}" type="slidenum">
              <a:rPr lang="en-AU" smtClean="0"/>
              <a:pPr/>
              <a:t>‹#›</a:t>
            </a:fld>
            <a:endParaRPr lang="en-AU"/>
          </a:p>
        </p:txBody>
      </p:sp>
      <p:sp>
        <p:nvSpPr>
          <p:cNvPr id="5" name="Rectangle 4">
            <a:extLst>
              <a:ext uri="{FF2B5EF4-FFF2-40B4-BE49-F238E27FC236}">
                <a16:creationId xmlns:a16="http://schemas.microsoft.com/office/drawing/2014/main" id="{147A10EB-69B5-E036-369C-033BAFE6DB18}"/>
              </a:ext>
            </a:extLst>
          </p:cNvPr>
          <p:cNvSpPr/>
          <p:nvPr userDrawn="1"/>
        </p:nvSpPr>
        <p:spPr>
          <a:xfrm>
            <a:off x="10915048" y="231006"/>
            <a:ext cx="1039529" cy="1100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5" descr="A red flower with white text&#10;&#10;Description automatically generated with low confidence">
            <a:extLst>
              <a:ext uri="{FF2B5EF4-FFF2-40B4-BE49-F238E27FC236}">
                <a16:creationId xmlns:a16="http://schemas.microsoft.com/office/drawing/2014/main" id="{F5F3CD7E-F06C-6B47-6A3E-198A7C0DC31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95216" y="360000"/>
            <a:ext cx="660785" cy="717587"/>
          </a:xfrm>
          <a:prstGeom prst="rect">
            <a:avLst/>
          </a:prstGeom>
        </p:spPr>
      </p:pic>
      <p:pic>
        <p:nvPicPr>
          <p:cNvPr id="7" name="Picture 12" descr="Creative Commons Attribution licence logo">
            <a:extLst>
              <a:ext uri="{FF2B5EF4-FFF2-40B4-BE49-F238E27FC236}">
                <a16:creationId xmlns:a16="http://schemas.microsoft.com/office/drawing/2014/main" id="{7948A98C-F758-2F9B-44F6-E4FEA77CAA7A}"/>
              </a:ext>
            </a:extLst>
          </p:cNvPr>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10244972" y="2967486"/>
            <a:ext cx="1406523" cy="489432"/>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10">
            <a:extLst>
              <a:ext uri="{FF2B5EF4-FFF2-40B4-BE49-F238E27FC236}">
                <a16:creationId xmlns:a16="http://schemas.microsoft.com/office/drawing/2014/main" id="{CD8E711E-20C4-EB65-95D8-4E4BB3686546}"/>
              </a:ext>
            </a:extLst>
          </p:cNvPr>
          <p:cNvSpPr>
            <a:spLocks noGrp="1"/>
          </p:cNvSpPr>
          <p:nvPr>
            <p:ph type="body" sz="quarter" idx="18" hasCustomPrompt="1"/>
          </p:nvPr>
        </p:nvSpPr>
        <p:spPr>
          <a:xfrm>
            <a:off x="360000" y="981264"/>
            <a:ext cx="10080000" cy="310015"/>
          </a:xfrm>
        </p:spPr>
        <p:txBody>
          <a:bodyPr anchor="b">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076037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slid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59999" y="360000"/>
            <a:ext cx="11483999"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982520"/>
            <a:ext cx="11483998"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2" name="Text Placeholder 3">
            <a:extLst>
              <a:ext uri="{FF2B5EF4-FFF2-40B4-BE49-F238E27FC236}">
                <a16:creationId xmlns:a16="http://schemas.microsoft.com/office/drawing/2014/main" id="{7A679F83-4A45-8E00-A9A4-2E8DE35C1BB0}"/>
              </a:ext>
            </a:extLst>
          </p:cNvPr>
          <p:cNvSpPr>
            <a:spLocks noGrp="1"/>
          </p:cNvSpPr>
          <p:nvPr>
            <p:ph type="body" sz="quarter" idx="17" hasCustomPrompt="1"/>
          </p:nvPr>
        </p:nvSpPr>
        <p:spPr>
          <a:xfrm>
            <a:off x="360000" y="1567086"/>
            <a:ext cx="11484000" cy="4807835"/>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60364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bg>
      <p:bgPr>
        <a:solidFill>
          <a:schemeClr val="accent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5C261660-AF47-818D-7C30-D254D989CACE}"/>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8AD8A72A-7327-BEF4-2507-0522B8614AE9}"/>
              </a:ext>
            </a:extLst>
          </p:cNvPr>
          <p:cNvSpPr>
            <a:spLocks noGrp="1"/>
          </p:cNvSpPr>
          <p:nvPr>
            <p:ph type="ctrTitle" hasCustomPrompt="1"/>
          </p:nvPr>
        </p:nvSpPr>
        <p:spPr>
          <a:xfrm>
            <a:off x="540000" y="4067881"/>
            <a:ext cx="11291998" cy="800681"/>
          </a:xfrm>
          <a:ln>
            <a:noFill/>
          </a:ln>
        </p:spPr>
        <p:txBody>
          <a:bodyPr anchor="t">
            <a:noAutofit/>
          </a:bodyPr>
          <a:lstStyle>
            <a:lvl1pPr algn="l">
              <a:lnSpc>
                <a:spcPct val="110000"/>
              </a:lnSpc>
              <a:defRPr sz="4800">
                <a:solidFill>
                  <a:schemeClr val="bg1"/>
                </a:solidFill>
                <a:latin typeface="Arial" panose="020B0604020202020204" pitchFamily="34" charset="0"/>
                <a:cs typeface="Arial" panose="020B0604020202020204" pitchFamily="34" charset="0"/>
              </a:defRPr>
            </a:lvl1pPr>
          </a:lstStyle>
          <a:p>
            <a:pPr>
              <a:lnSpc>
                <a:spcPct val="100000"/>
              </a:lnSpc>
            </a:pPr>
            <a:r>
              <a:rPr lang="en-AU"/>
              <a:t>Lesson title</a:t>
            </a:r>
          </a:p>
        </p:txBody>
      </p:sp>
      <p:sp>
        <p:nvSpPr>
          <p:cNvPr id="6" name="Oval 5">
            <a:extLst>
              <a:ext uri="{FF2B5EF4-FFF2-40B4-BE49-F238E27FC236}">
                <a16:creationId xmlns:a16="http://schemas.microsoft.com/office/drawing/2014/main" id="{5EBAE78F-1A35-0A2C-DBF4-48477CA8F3A7}"/>
              </a:ext>
            </a:extLst>
          </p:cNvPr>
          <p:cNvSpPr>
            <a:spLocks noGrp="1" noRot="1" noMove="1" noResize="1" noEditPoints="1" noAdjustHandles="1" noChangeArrowheads="1" noChangeShapeType="1"/>
          </p:cNvSpPr>
          <p:nvPr userDrawn="1"/>
        </p:nvSpPr>
        <p:spPr>
          <a:xfrm>
            <a:off x="11056620" y="289560"/>
            <a:ext cx="906780" cy="80068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 name="Picture 1">
            <a:extLst>
              <a:ext uri="{FF2B5EF4-FFF2-40B4-BE49-F238E27FC236}">
                <a16:creationId xmlns:a16="http://schemas.microsoft.com/office/drawing/2014/main" id="{1DE675F6-B3E6-7651-8B0E-50E39CE29B9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71348" y="360000"/>
            <a:ext cx="660650" cy="715199"/>
          </a:xfrm>
          <a:prstGeom prst="rect">
            <a:avLst/>
          </a:prstGeom>
        </p:spPr>
      </p:pic>
    </p:spTree>
    <p:extLst>
      <p:ext uri="{BB962C8B-B14F-4D97-AF65-F5344CB8AC3E}">
        <p14:creationId xmlns:p14="http://schemas.microsoft.com/office/powerpoint/2010/main" val="2864672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lue backgroun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165CECD-C00D-4560-9C97-AE28A8535867}"/>
              </a:ext>
              <a:ext uri="{C183D7F6-B498-43B3-948B-1728B52AA6E4}">
                <adec:decorative xmlns:adec="http://schemas.microsoft.com/office/drawing/2017/decorative" val="1"/>
              </a:ext>
            </a:extLst>
          </p:cNvPr>
          <p:cNvSpPr/>
          <p:nvPr userDrawn="1"/>
        </p:nvSpPr>
        <p:spPr>
          <a:xfrm>
            <a:off x="0" y="1620000"/>
            <a:ext cx="12192000" cy="523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Picture Placeholder 4">
            <a:extLst>
              <a:ext uri="{FF2B5EF4-FFF2-40B4-BE49-F238E27FC236}">
                <a16:creationId xmlns:a16="http://schemas.microsoft.com/office/drawing/2014/main" id="{8AB6FE45-2247-43AE-AFB0-3C1EC574D8FA}"/>
              </a:ext>
              <a:ext uri="{C183D7F6-B498-43B3-948B-1728B52AA6E4}">
                <adec:decorative xmlns:adec="http://schemas.microsoft.com/office/drawing/2017/decorative" val="1"/>
              </a:ext>
            </a:extLst>
          </p:cNvPr>
          <p:cNvSpPr>
            <a:spLocks noGrp="1"/>
          </p:cNvSpPr>
          <p:nvPr>
            <p:ph type="pic" sz="quarter" idx="13"/>
          </p:nvPr>
        </p:nvSpPr>
        <p:spPr>
          <a:xfrm>
            <a:off x="359998" y="1909282"/>
            <a:ext cx="11483999" cy="4210718"/>
          </a:xfrm>
        </p:spPr>
        <p:txBody>
          <a:bodyPr/>
          <a:lstStyle/>
          <a:p>
            <a:r>
              <a:rPr lang="en-US"/>
              <a:t>Click icon to add picture</a:t>
            </a:r>
            <a:endParaRPr lang="en-AU"/>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a:p>
        </p:txBody>
      </p:sp>
      <p:sp>
        <p:nvSpPr>
          <p:cNvPr id="10" name="Title 4">
            <a:extLst>
              <a:ext uri="{FF2B5EF4-FFF2-40B4-BE49-F238E27FC236}">
                <a16:creationId xmlns:a16="http://schemas.microsoft.com/office/drawing/2014/main" id="{4B69FB63-5913-44B0-9BCA-4B6E66CE48BF}"/>
              </a:ext>
            </a:extLst>
          </p:cNvPr>
          <p:cNvSpPr>
            <a:spLocks noGrp="1"/>
          </p:cNvSpPr>
          <p:nvPr>
            <p:ph type="title"/>
          </p:nvPr>
        </p:nvSpPr>
        <p:spPr>
          <a:xfrm>
            <a:off x="359998" y="360000"/>
            <a:ext cx="10260002" cy="522000"/>
          </a:xfrm>
        </p:spPr>
        <p:txBody>
          <a:bodyPr/>
          <a:lstStyle>
            <a:lvl1pPr>
              <a:defRPr>
                <a:solidFill>
                  <a:schemeClr val="accent1"/>
                </a:solidFill>
              </a:defRPr>
            </a:lvl1pPr>
          </a:lstStyle>
          <a:p>
            <a:r>
              <a:rPr lang="en-US"/>
              <a:t>Click to edit Master title style</a:t>
            </a:r>
            <a:endParaRPr lang="en-AU"/>
          </a:p>
        </p:txBody>
      </p:sp>
      <p:sp>
        <p:nvSpPr>
          <p:cNvPr id="11" name="Text Placeholder 10">
            <a:extLst>
              <a:ext uri="{FF2B5EF4-FFF2-40B4-BE49-F238E27FC236}">
                <a16:creationId xmlns:a16="http://schemas.microsoft.com/office/drawing/2014/main" id="{4A905C52-CF4B-447B-B93D-A86FD209402A}"/>
              </a:ext>
            </a:extLst>
          </p:cNvPr>
          <p:cNvSpPr>
            <a:spLocks noGrp="1"/>
          </p:cNvSpPr>
          <p:nvPr>
            <p:ph type="body" sz="quarter" idx="18" hasCustomPrompt="1"/>
          </p:nvPr>
        </p:nvSpPr>
        <p:spPr>
          <a:xfrm>
            <a:off x="360000" y="1016704"/>
            <a:ext cx="10080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2297222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2" name="Text Placeholder 3">
            <a:extLst>
              <a:ext uri="{FF2B5EF4-FFF2-40B4-BE49-F238E27FC236}">
                <a16:creationId xmlns:a16="http://schemas.microsoft.com/office/drawing/2014/main" id="{7A679F83-4A45-8E00-A9A4-2E8DE35C1BB0}"/>
              </a:ext>
            </a:extLst>
          </p:cNvPr>
          <p:cNvSpPr>
            <a:spLocks noGrp="1"/>
          </p:cNvSpPr>
          <p:nvPr>
            <p:ph type="body" sz="quarter" idx="17" hasCustomPrompt="1"/>
          </p:nvPr>
        </p:nvSpPr>
        <p:spPr>
          <a:xfrm>
            <a:off x="360000" y="1567086"/>
            <a:ext cx="11484000" cy="4807835"/>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09472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3" name="Content Placeholder 2">
            <a:extLst>
              <a:ext uri="{FF2B5EF4-FFF2-40B4-BE49-F238E27FC236}">
                <a16:creationId xmlns:a16="http://schemas.microsoft.com/office/drawing/2014/main" id="{EAC13D79-FA01-577F-AC79-E39D6DCCC806}"/>
              </a:ext>
            </a:extLst>
          </p:cNvPr>
          <p:cNvSpPr>
            <a:spLocks noGrp="1"/>
          </p:cNvSpPr>
          <p:nvPr>
            <p:ph sz="quarter" idx="19" hasCustomPrompt="1"/>
          </p:nvPr>
        </p:nvSpPr>
        <p:spPr>
          <a:xfrm>
            <a:off x="360363" y="1562471"/>
            <a:ext cx="5735637" cy="4814518"/>
          </a:xfrm>
        </p:spPr>
        <p:txBody>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8" name="Picture Placeholder 7">
            <a:extLst>
              <a:ext uri="{FF2B5EF4-FFF2-40B4-BE49-F238E27FC236}">
                <a16:creationId xmlns:a16="http://schemas.microsoft.com/office/drawing/2014/main" id="{F0C3D212-D9E6-5651-0336-B3898E36FBA5}"/>
              </a:ext>
            </a:extLst>
          </p:cNvPr>
          <p:cNvSpPr>
            <a:spLocks noGrp="1"/>
          </p:cNvSpPr>
          <p:nvPr>
            <p:ph type="pic" sz="quarter" idx="20"/>
          </p:nvPr>
        </p:nvSpPr>
        <p:spPr>
          <a:xfrm>
            <a:off x="6324599" y="1562470"/>
            <a:ext cx="5507038" cy="4814518"/>
          </a:xfrm>
        </p:spPr>
        <p:txBody>
          <a:bodyPr/>
          <a:lstStyle/>
          <a:p>
            <a:r>
              <a:rPr lang="en-US"/>
              <a:t>Click icon to add picture</a:t>
            </a:r>
            <a:endParaRPr lang="en-AU"/>
          </a:p>
        </p:txBody>
      </p:sp>
    </p:spTree>
    <p:extLst>
      <p:ext uri="{BB962C8B-B14F-4D97-AF65-F5344CB8AC3E}">
        <p14:creationId xmlns:p14="http://schemas.microsoft.com/office/powerpoint/2010/main" val="4283855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eature image and text">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91FCC384-7450-516C-24D0-7D029ED3855A}"/>
              </a:ext>
              <a:ext uri="{C183D7F6-B498-43B3-948B-1728B52AA6E4}">
                <adec:decorative xmlns:adec="http://schemas.microsoft.com/office/drawing/2017/decorative" val="1"/>
              </a:ext>
            </a:extLst>
          </p:cNvPr>
          <p:cNvSpPr>
            <a:spLocks noGrp="1"/>
          </p:cNvSpPr>
          <p:nvPr>
            <p:ph type="pic" sz="quarter" idx="13"/>
          </p:nvPr>
        </p:nvSpPr>
        <p:spPr>
          <a:xfrm>
            <a:off x="0" y="0"/>
            <a:ext cx="5040000" cy="6858000"/>
          </a:xfrm>
        </p:spPr>
        <p:txBody>
          <a:bodyPr/>
          <a:lstStyle/>
          <a:p>
            <a:r>
              <a:rPr lang="en-US" dirty="0"/>
              <a:t>Click icon to add picture</a:t>
            </a:r>
            <a:endParaRPr lang="en-AU" dirty="0"/>
          </a:p>
        </p:txBody>
      </p:sp>
      <p:sp>
        <p:nvSpPr>
          <p:cNvPr id="4" name="Title 1">
            <a:extLst>
              <a:ext uri="{FF2B5EF4-FFF2-40B4-BE49-F238E27FC236}">
                <a16:creationId xmlns:a16="http://schemas.microsoft.com/office/drawing/2014/main" id="{46E61F09-1856-72E7-5C79-31B4A856E7AD}"/>
              </a:ext>
            </a:extLst>
          </p:cNvPr>
          <p:cNvSpPr>
            <a:spLocks noGrp="1"/>
          </p:cNvSpPr>
          <p:nvPr>
            <p:ph type="title" hasCustomPrompt="1"/>
          </p:nvPr>
        </p:nvSpPr>
        <p:spPr>
          <a:xfrm>
            <a:off x="5400000" y="360000"/>
            <a:ext cx="6407150" cy="554400"/>
          </a:xfrm>
        </p:spPr>
        <p:txBody>
          <a:bodyPr/>
          <a:lstStyle>
            <a:lvl1pPr>
              <a:defRPr>
                <a:solidFill>
                  <a:schemeClr val="accent1"/>
                </a:solidFill>
              </a:defRPr>
            </a:lvl1pPr>
          </a:lstStyle>
          <a:p>
            <a:r>
              <a:rPr lang="en-US"/>
              <a:t>Title</a:t>
            </a:r>
          </a:p>
        </p:txBody>
      </p:sp>
      <p:cxnSp>
        <p:nvCxnSpPr>
          <p:cNvPr id="6" name="Straight Connector 5">
            <a:extLst>
              <a:ext uri="{FF2B5EF4-FFF2-40B4-BE49-F238E27FC236}">
                <a16:creationId xmlns:a16="http://schemas.microsoft.com/office/drawing/2014/main" id="{52576981-5B08-29E1-CBD0-60B20605F583}"/>
              </a:ext>
              <a:ext uri="{C183D7F6-B498-43B3-948B-1728B52AA6E4}">
                <adec:decorative xmlns:adec="http://schemas.microsoft.com/office/drawing/2017/decorative" val="1"/>
              </a:ext>
            </a:extLst>
          </p:cNvPr>
          <p:cNvCxnSpPr>
            <a:cxnSpLocks/>
          </p:cNvCxnSpPr>
          <p:nvPr userDrawn="1"/>
        </p:nvCxnSpPr>
        <p:spPr>
          <a:xfrm>
            <a:off x="5220000" y="1800000"/>
            <a:ext cx="0" cy="4536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Slide Number Placeholder 1">
            <a:extLst>
              <a:ext uri="{FF2B5EF4-FFF2-40B4-BE49-F238E27FC236}">
                <a16:creationId xmlns:a16="http://schemas.microsoft.com/office/drawing/2014/main" id="{AC754ADD-23A8-B626-EF2D-A89E9897C22E}"/>
              </a:ext>
            </a:extLst>
          </p:cNvPr>
          <p:cNvSpPr>
            <a:spLocks noGrp="1"/>
          </p:cNvSpPr>
          <p:nvPr>
            <p:ph type="sldNum" sz="quarter" idx="16"/>
          </p:nvPr>
        </p:nvSpPr>
        <p:spPr>
          <a:xfrm>
            <a:off x="11124000" y="6516000"/>
            <a:ext cx="720000" cy="180000"/>
          </a:xfrm>
        </p:spPr>
        <p:txBody>
          <a:bodyPr/>
          <a:lstStyle/>
          <a:p>
            <a:fld id="{10A01DC5-1685-4615-8240-15192985C6A2}" type="slidenum">
              <a:rPr lang="en-AU" smtClean="0"/>
              <a:pPr/>
              <a:t>‹#›</a:t>
            </a:fld>
            <a:endParaRPr lang="en-AU"/>
          </a:p>
        </p:txBody>
      </p:sp>
      <p:sp>
        <p:nvSpPr>
          <p:cNvPr id="10" name="Text Placeholder 3">
            <a:extLst>
              <a:ext uri="{FF2B5EF4-FFF2-40B4-BE49-F238E27FC236}">
                <a16:creationId xmlns:a16="http://schemas.microsoft.com/office/drawing/2014/main" id="{DE31FF8A-F945-2755-C01F-A984129CCFE4}"/>
              </a:ext>
            </a:extLst>
          </p:cNvPr>
          <p:cNvSpPr>
            <a:spLocks noGrp="1"/>
          </p:cNvSpPr>
          <p:nvPr>
            <p:ph type="body" sz="quarter" idx="17" hasCustomPrompt="1"/>
          </p:nvPr>
        </p:nvSpPr>
        <p:spPr>
          <a:xfrm>
            <a:off x="5400675" y="1800000"/>
            <a:ext cx="6407150" cy="4536000"/>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13" name="Text Placeholder 10">
            <a:extLst>
              <a:ext uri="{FF2B5EF4-FFF2-40B4-BE49-F238E27FC236}">
                <a16:creationId xmlns:a16="http://schemas.microsoft.com/office/drawing/2014/main" id="{5222D209-0CF8-F581-20B2-402482319282}"/>
              </a:ext>
            </a:extLst>
          </p:cNvPr>
          <p:cNvSpPr>
            <a:spLocks noGrp="1"/>
          </p:cNvSpPr>
          <p:nvPr>
            <p:ph type="body" sz="quarter" idx="18" hasCustomPrompt="1"/>
          </p:nvPr>
        </p:nvSpPr>
        <p:spPr>
          <a:xfrm>
            <a:off x="5399998" y="982520"/>
            <a:ext cx="6407150" cy="294189"/>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1721998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udent devised exam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8F6E96-99E3-4F1D-3A20-E08B77215476}"/>
              </a:ext>
            </a:extLst>
          </p:cNvPr>
          <p:cNvSpPr/>
          <p:nvPr userDrawn="1"/>
        </p:nvSpPr>
        <p:spPr>
          <a:xfrm>
            <a:off x="0" y="0"/>
            <a:ext cx="12192000" cy="1616364"/>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535382"/>
            <a:ext cx="9920073"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1743837"/>
            <a:ext cx="9920073" cy="471554"/>
          </a:xfrm>
        </p:spPr>
        <p:txBody>
          <a:bodyPr anchor="b">
            <a:noAutofit/>
          </a:bodyPr>
          <a:lstStyle>
            <a:lvl1pPr>
              <a:defRPr sz="28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pic>
        <p:nvPicPr>
          <p:cNvPr id="3" name="Picture 2" descr="A blue circle with a piece of a puzzle&#10;&#10;Description automatically generated">
            <a:extLst>
              <a:ext uri="{FF2B5EF4-FFF2-40B4-BE49-F238E27FC236}">
                <a16:creationId xmlns:a16="http://schemas.microsoft.com/office/drawing/2014/main" id="{F96725C5-9C99-B330-D0AA-938DE6B59F4D}"/>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0682417" y="134354"/>
            <a:ext cx="1347657" cy="1347657"/>
          </a:xfrm>
          <a:prstGeom prst="rect">
            <a:avLst/>
          </a:prstGeom>
          <a:noFill/>
          <a:extLst>
            <a:ext uri="{909E8E84-426E-40DD-AFC4-6F175D3DCCD1}">
              <a14:hiddenFill xmlns:a14="http://schemas.microsoft.com/office/drawing/2010/main">
                <a:solidFill>
                  <a:srgbClr val="FFFFFF"/>
                </a:solidFill>
              </a14:hiddenFill>
            </a:ext>
          </a:extLst>
        </p:spPr>
      </p:pic>
      <p:sp>
        <p:nvSpPr>
          <p:cNvPr id="8" name="Picture Placeholder 7">
            <a:extLst>
              <a:ext uri="{FF2B5EF4-FFF2-40B4-BE49-F238E27FC236}">
                <a16:creationId xmlns:a16="http://schemas.microsoft.com/office/drawing/2014/main" id="{0A1CAFC3-176E-0DAD-ACB1-AD56FA16962A}"/>
              </a:ext>
            </a:extLst>
          </p:cNvPr>
          <p:cNvSpPr>
            <a:spLocks noGrp="1"/>
          </p:cNvSpPr>
          <p:nvPr>
            <p:ph type="pic" sz="quarter" idx="19"/>
          </p:nvPr>
        </p:nvSpPr>
        <p:spPr>
          <a:xfrm>
            <a:off x="360363" y="2317750"/>
            <a:ext cx="11483637" cy="2060575"/>
          </a:xfrm>
        </p:spPr>
        <p:txBody>
          <a:bodyPr/>
          <a:lstStyle/>
          <a:p>
            <a:r>
              <a:rPr lang="en-US" dirty="0"/>
              <a:t>Click icon to add picture</a:t>
            </a:r>
            <a:endParaRPr lang="en-AU" dirty="0"/>
          </a:p>
        </p:txBody>
      </p:sp>
      <p:sp>
        <p:nvSpPr>
          <p:cNvPr id="10" name="Text Placeholder 9">
            <a:extLst>
              <a:ext uri="{FF2B5EF4-FFF2-40B4-BE49-F238E27FC236}">
                <a16:creationId xmlns:a16="http://schemas.microsoft.com/office/drawing/2014/main" id="{3C17158F-8305-9FAD-5D27-F260E3A45E51}"/>
              </a:ext>
            </a:extLst>
          </p:cNvPr>
          <p:cNvSpPr>
            <a:spLocks noGrp="1"/>
          </p:cNvSpPr>
          <p:nvPr>
            <p:ph type="body" sz="quarter" idx="20"/>
          </p:nvPr>
        </p:nvSpPr>
        <p:spPr>
          <a:xfrm>
            <a:off x="360363" y="4579938"/>
            <a:ext cx="11483975" cy="1743075"/>
          </a:xfrm>
        </p:spPr>
        <p:txBody>
          <a:bodyPr/>
          <a:lstStyle>
            <a:lvl1pPr>
              <a:spcAft>
                <a:spcPts val="1200"/>
              </a:spcAft>
              <a:defRPr sz="1800"/>
            </a:lvl1pPr>
            <a:lvl2pPr>
              <a:spcAft>
                <a:spcPts val="1200"/>
              </a:spcAft>
              <a:defRPr sz="1800"/>
            </a:lvl2pPr>
            <a:lvl3pPr>
              <a:spcAft>
                <a:spcPts val="1200"/>
              </a:spcAft>
              <a:defRPr sz="1800"/>
            </a:lvl3pPr>
            <a:lvl4pPr>
              <a:spcAft>
                <a:spcPts val="1200"/>
              </a:spcAft>
              <a:defRPr sz="1800"/>
            </a:lvl4pPr>
            <a:lvl5pPr>
              <a:spcAft>
                <a:spcPts val="1200"/>
              </a:spcAft>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152781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982520"/>
            <a:ext cx="11484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781477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0A01DC5-1685-4615-8240-15192985C6A2}" type="slidenum">
              <a:rPr lang="en-AU" smtClean="0"/>
              <a:t>‹#›</a:t>
            </a:fld>
            <a:endParaRPr lang="en-AU"/>
          </a:p>
        </p:txBody>
      </p:sp>
    </p:spTree>
    <p:extLst>
      <p:ext uri="{BB962C8B-B14F-4D97-AF65-F5344CB8AC3E}">
        <p14:creationId xmlns:p14="http://schemas.microsoft.com/office/powerpoint/2010/main" val="2586807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0" y="360000"/>
            <a:ext cx="10080000" cy="1008000"/>
          </a:xfrm>
          <a:prstGeom prst="rect">
            <a:avLst/>
          </a:prstGeom>
        </p:spPr>
        <p:txBody>
          <a:bodyPr vert="horz" lIns="0" tIns="0" rIns="0" bIns="0" rtlCol="0" anchor="t">
            <a:noAutofit/>
          </a:bodyPr>
          <a:lstStyle/>
          <a:p>
            <a:r>
              <a:rPr lang="en-US"/>
              <a:t>Click to edit Master title style</a:t>
            </a:r>
          </a:p>
        </p:txBody>
      </p:sp>
      <p:sp>
        <p:nvSpPr>
          <p:cNvPr id="3" name="Text Placeholder 2"/>
          <p:cNvSpPr>
            <a:spLocks noGrp="1"/>
          </p:cNvSpPr>
          <p:nvPr>
            <p:ph type="body" idx="1"/>
          </p:nvPr>
        </p:nvSpPr>
        <p:spPr>
          <a:xfrm>
            <a:off x="360000" y="1620000"/>
            <a:ext cx="11484000" cy="4536000"/>
          </a:xfrm>
          <a:prstGeom prst="rect">
            <a:avLst/>
          </a:prstGeom>
        </p:spPr>
        <p:txBody>
          <a:bodyPr vert="horz" lIns="0" tIns="0" rIns="0" bIns="0" rtlCol="0">
            <a:noAutofit/>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1124000" y="6516000"/>
            <a:ext cx="720000" cy="180000"/>
          </a:xfrm>
          <a:prstGeom prst="rect">
            <a:avLst/>
          </a:prstGeom>
        </p:spPr>
        <p:txBody>
          <a:bodyPr vert="horz" lIns="0" tIns="0" rIns="0" bIns="0" rtlCol="0" anchor="t"/>
          <a:lstStyle>
            <a:lvl1pPr algn="r">
              <a:defRPr sz="1200">
                <a:solidFill>
                  <a:schemeClr val="tx1"/>
                </a:solidFill>
                <a:latin typeface="+mn-lt"/>
              </a:defRPr>
            </a:lvl1pPr>
          </a:lstStyle>
          <a:p>
            <a:fld id="{10A01DC5-1685-4615-8240-15192985C6A2}" type="slidenum">
              <a:rPr lang="en-AU" smtClean="0"/>
              <a:pPr/>
              <a:t>‹#›</a:t>
            </a:fld>
            <a:endParaRPr lang="en-AU"/>
          </a:p>
        </p:txBody>
      </p:sp>
    </p:spTree>
    <p:extLst>
      <p:ext uri="{BB962C8B-B14F-4D97-AF65-F5344CB8AC3E}">
        <p14:creationId xmlns:p14="http://schemas.microsoft.com/office/powerpoint/2010/main" val="4123316428"/>
      </p:ext>
    </p:extLst>
  </p:cSld>
  <p:clrMap bg1="lt1" tx1="dk1" bg2="lt2" tx2="dk2" accent1="accent1" accent2="accent2" accent3="accent3" accent4="accent4" accent5="accent5" accent6="accent6" hlink="hlink" folHlink="folHlink"/>
  <p:sldLayoutIdLst>
    <p:sldLayoutId id="2147483728" r:id="rId1"/>
    <p:sldLayoutId id="2147483731" r:id="rId2"/>
    <p:sldLayoutId id="2147483747" r:id="rId3"/>
    <p:sldLayoutId id="2147483724" r:id="rId4"/>
    <p:sldLayoutId id="2147483762" r:id="rId5"/>
    <p:sldLayoutId id="2147483723" r:id="rId6"/>
    <p:sldLayoutId id="2147483764" r:id="rId7"/>
    <p:sldLayoutId id="2147483746" r:id="rId8"/>
    <p:sldLayoutId id="2147483725" r:id="rId9"/>
    <p:sldLayoutId id="2147483743" r:id="rId10"/>
    <p:sldLayoutId id="2147483744" r:id="rId11"/>
    <p:sldLayoutId id="2147483763"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377" rtl="0" eaLnBrk="1" latinLnBrk="0" hangingPunct="1">
        <a:lnSpc>
          <a:spcPct val="90000"/>
        </a:lnSpc>
        <a:spcBef>
          <a:spcPct val="0"/>
        </a:spcBef>
        <a:buNone/>
        <a:defRPr sz="3600"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4.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3.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4.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04.xml"/><Relationship Id="rId1" Type="http://schemas.openxmlformats.org/officeDocument/2006/relationships/slideLayout" Target="../slideLayouts/slideLayout4.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3.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4.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4.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4.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9.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9.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3.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4.xml"/></Relationships>
</file>

<file path=ppt/slides/_rels/slide1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4.xml"/><Relationship Id="rId1" Type="http://schemas.openxmlformats.org/officeDocument/2006/relationships/slideLayout" Target="../slideLayouts/slideLayout4.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4.xml"/></Relationships>
</file>

<file path=ppt/slides/_rels/slide116.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notesSlide" Target="../notesSlides/notesSlide116.xml"/><Relationship Id="rId1" Type="http://schemas.openxmlformats.org/officeDocument/2006/relationships/slideLayout" Target="../slideLayouts/slideLayout4.xml"/><Relationship Id="rId6" Type="http://schemas.openxmlformats.org/officeDocument/2006/relationships/image" Target="../media/image34.jpeg"/><Relationship Id="rId5" Type="http://schemas.openxmlformats.org/officeDocument/2006/relationships/image" Target="../media/image33.jpeg"/><Relationship Id="rId10" Type="http://schemas.openxmlformats.org/officeDocument/2006/relationships/image" Target="../media/image38.jpeg"/><Relationship Id="rId4" Type="http://schemas.openxmlformats.org/officeDocument/2006/relationships/image" Target="../media/image32.jpeg"/><Relationship Id="rId9" Type="http://schemas.openxmlformats.org/officeDocument/2006/relationships/image" Target="../media/image37.jpeg"/></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4.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4.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2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20.xml"/><Relationship Id="rId1" Type="http://schemas.openxmlformats.org/officeDocument/2006/relationships/slideLayout" Target="../slideLayouts/slideLayout4.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3.xml"/></Relationships>
</file>

<file path=ppt/slides/_rels/slide122.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notesSlide" Target="../notesSlides/notesSlide122.xml"/><Relationship Id="rId1" Type="http://schemas.openxmlformats.org/officeDocument/2006/relationships/slideLayout" Target="../slideLayouts/slideLayout4.xml"/><Relationship Id="rId4" Type="http://schemas.openxmlformats.org/officeDocument/2006/relationships/hyperlink" Target="https://www.collinsdictionary.com/dictionary/english" TargetMode="Externa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4.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4.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4.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4.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4.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4.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4.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4.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3.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9.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4.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9.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9.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4.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3.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4.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43.xml"/><Relationship Id="rId1" Type="http://schemas.openxmlformats.org/officeDocument/2006/relationships/slideLayout" Target="../slideLayouts/slideLayout4.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4.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4.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4.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4.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49.xml"/><Relationship Id="rId1" Type="http://schemas.openxmlformats.org/officeDocument/2006/relationships/slideLayout" Target="../slideLayouts/slideLayout4.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50.xml"/><Relationship Id="rId1" Type="http://schemas.openxmlformats.org/officeDocument/2006/relationships/slideLayout" Target="../slideLayouts/slideLayout4.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51.xml"/><Relationship Id="rId1" Type="http://schemas.openxmlformats.org/officeDocument/2006/relationships/slideLayout" Target="../slideLayouts/slideLayout4.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152.xml"/><Relationship Id="rId1" Type="http://schemas.openxmlformats.org/officeDocument/2006/relationships/slideLayout" Target="../slideLayouts/slideLayout4.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53.xml"/><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154.xml"/><Relationship Id="rId1" Type="http://schemas.openxmlformats.org/officeDocument/2006/relationships/slideLayout" Target="../slideLayouts/slideLayout4.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155.xml"/><Relationship Id="rId1" Type="http://schemas.openxmlformats.org/officeDocument/2006/relationships/slideLayout" Target="../slideLayouts/slideLayout4.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156.xml"/><Relationship Id="rId1" Type="http://schemas.openxmlformats.org/officeDocument/2006/relationships/slideLayout" Target="../slideLayouts/slideLayout4.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157.xml"/><Relationship Id="rId1" Type="http://schemas.openxmlformats.org/officeDocument/2006/relationships/slideLayout" Target="../slideLayouts/slideLayout4.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58.xml"/><Relationship Id="rId1" Type="http://schemas.openxmlformats.org/officeDocument/2006/relationships/slideLayout" Target="../slideLayouts/slideLayout4.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159.xml"/><Relationship Id="rId1" Type="http://schemas.openxmlformats.org/officeDocument/2006/relationships/slideLayout" Target="../slideLayouts/slideLayout3.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160.xml"/><Relationship Id="rId1" Type="http://schemas.openxmlformats.org/officeDocument/2006/relationships/slideLayout" Target="../slideLayouts/slideLayout4.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161.xml"/><Relationship Id="rId1" Type="http://schemas.openxmlformats.org/officeDocument/2006/relationships/slideLayout" Target="../slideLayouts/slideLayout4.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162.xml"/><Relationship Id="rId1" Type="http://schemas.openxmlformats.org/officeDocument/2006/relationships/slideLayout" Target="../slideLayouts/slideLayout4.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163.xml"/><Relationship Id="rId1" Type="http://schemas.openxmlformats.org/officeDocument/2006/relationships/slideLayout" Target="../slideLayouts/slideLayout9.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164.xml"/><Relationship Id="rId1" Type="http://schemas.openxmlformats.org/officeDocument/2006/relationships/slideLayout" Target="../slideLayouts/slideLayout9.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165.xml"/><Relationship Id="rId1" Type="http://schemas.openxmlformats.org/officeDocument/2006/relationships/slideLayout" Target="../slideLayouts/slideLayout3.xml"/></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166.xml"/><Relationship Id="rId1" Type="http://schemas.openxmlformats.org/officeDocument/2006/relationships/slideLayout" Target="../slideLayouts/slideLayout4.xml"/></Relationships>
</file>

<file path=ppt/slides/_rels/slide174.xml.rels><?xml version="1.0" encoding="UTF-8" standalone="yes"?>
<Relationships xmlns="http://schemas.openxmlformats.org/package/2006/relationships"><Relationship Id="rId2" Type="http://schemas.openxmlformats.org/officeDocument/2006/relationships/notesSlide" Target="../notesSlides/notesSlide167.xml"/><Relationship Id="rId1" Type="http://schemas.openxmlformats.org/officeDocument/2006/relationships/slideLayout" Target="../slideLayouts/slideLayout4.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168.xml"/><Relationship Id="rId1" Type="http://schemas.openxmlformats.org/officeDocument/2006/relationships/slideLayout" Target="../slideLayouts/slideLayout4.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169.xml"/><Relationship Id="rId1" Type="http://schemas.openxmlformats.org/officeDocument/2006/relationships/slideLayout" Target="../slideLayouts/slideLayout4.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170.xml"/><Relationship Id="rId1" Type="http://schemas.openxmlformats.org/officeDocument/2006/relationships/slideLayout" Target="../slideLayouts/slideLayout4.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171.xml"/><Relationship Id="rId1" Type="http://schemas.openxmlformats.org/officeDocument/2006/relationships/slideLayout" Target="../slideLayouts/slideLayout4.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172.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173.xml"/><Relationship Id="rId1" Type="http://schemas.openxmlformats.org/officeDocument/2006/relationships/slideLayout" Target="../slideLayouts/slideLayout4.xml"/></Relationships>
</file>

<file path=ppt/slides/_rels/slide181.xml.rels><?xml version="1.0" encoding="UTF-8" standalone="yes"?>
<Relationships xmlns="http://schemas.openxmlformats.org/package/2006/relationships"><Relationship Id="rId2" Type="http://schemas.openxmlformats.org/officeDocument/2006/relationships/notesSlide" Target="../notesSlides/notesSlide174.xml"/><Relationship Id="rId1" Type="http://schemas.openxmlformats.org/officeDocument/2006/relationships/slideLayout" Target="../slideLayouts/slideLayout4.xml"/></Relationships>
</file>

<file path=ppt/slides/_rels/slide182.xml.rels><?xml version="1.0" encoding="UTF-8" standalone="yes"?>
<Relationships xmlns="http://schemas.openxmlformats.org/package/2006/relationships"><Relationship Id="rId2" Type="http://schemas.openxmlformats.org/officeDocument/2006/relationships/notesSlide" Target="../notesSlides/notesSlide175.xml"/><Relationship Id="rId1" Type="http://schemas.openxmlformats.org/officeDocument/2006/relationships/slideLayout" Target="../slideLayouts/slideLayout4.xml"/></Relationships>
</file>

<file path=ppt/slides/_rels/slide183.xml.rels><?xml version="1.0" encoding="UTF-8" standalone="yes"?>
<Relationships xmlns="http://schemas.openxmlformats.org/package/2006/relationships"><Relationship Id="rId2" Type="http://schemas.openxmlformats.org/officeDocument/2006/relationships/notesSlide" Target="../notesSlides/notesSlide176.xml"/><Relationship Id="rId1" Type="http://schemas.openxmlformats.org/officeDocument/2006/relationships/slideLayout" Target="../slideLayouts/slideLayout4.xml"/></Relationships>
</file>

<file path=ppt/slides/_rels/slide184.xml.rels><?xml version="1.0" encoding="UTF-8" standalone="yes"?>
<Relationships xmlns="http://schemas.openxmlformats.org/package/2006/relationships"><Relationship Id="rId2" Type="http://schemas.openxmlformats.org/officeDocument/2006/relationships/notesSlide" Target="../notesSlides/notesSlide177.xml"/><Relationship Id="rId1" Type="http://schemas.openxmlformats.org/officeDocument/2006/relationships/slideLayout" Target="../slideLayouts/slideLayout4.xml"/></Relationships>
</file>

<file path=ppt/slides/_rels/slide185.xml.rels><?xml version="1.0" encoding="UTF-8" standalone="yes"?>
<Relationships xmlns="http://schemas.openxmlformats.org/package/2006/relationships"><Relationship Id="rId2" Type="http://schemas.openxmlformats.org/officeDocument/2006/relationships/notesSlide" Target="../notesSlides/notesSlide178.xml"/><Relationship Id="rId1" Type="http://schemas.openxmlformats.org/officeDocument/2006/relationships/slideLayout" Target="../slideLayouts/slideLayout4.xml"/></Relationships>
</file>

<file path=ppt/slides/_rels/slide186.xml.rels><?xml version="1.0" encoding="UTF-8" standalone="yes"?>
<Relationships xmlns="http://schemas.openxmlformats.org/package/2006/relationships"><Relationship Id="rId2" Type="http://schemas.openxmlformats.org/officeDocument/2006/relationships/notesSlide" Target="../notesSlides/notesSlide179.xml"/><Relationship Id="rId1" Type="http://schemas.openxmlformats.org/officeDocument/2006/relationships/slideLayout" Target="../slideLayouts/slideLayout4.xml"/></Relationships>
</file>

<file path=ppt/slides/_rels/slide187.xml.rels><?xml version="1.0" encoding="UTF-8" standalone="yes"?>
<Relationships xmlns="http://schemas.openxmlformats.org/package/2006/relationships"><Relationship Id="rId2" Type="http://schemas.openxmlformats.org/officeDocument/2006/relationships/notesSlide" Target="../notesSlides/notesSlide180.xml"/><Relationship Id="rId1" Type="http://schemas.openxmlformats.org/officeDocument/2006/relationships/slideLayout" Target="../slideLayouts/slideLayout4.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2" Type="http://schemas.openxmlformats.org/officeDocument/2006/relationships/notesSlide" Target="../notesSlides/notesSlide181.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19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82.xml"/><Relationship Id="rId1" Type="http://schemas.openxmlformats.org/officeDocument/2006/relationships/slideLayout" Target="../slideLayouts/slideLayout5.xml"/></Relationships>
</file>

<file path=ppt/slides/_rels/slide191.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notesSlide" Target="../notesSlides/notesSlide183.xml"/><Relationship Id="rId1" Type="http://schemas.openxmlformats.org/officeDocument/2006/relationships/slideLayout" Target="../slideLayouts/slideLayout5.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84.xml"/><Relationship Id="rId1" Type="http://schemas.openxmlformats.org/officeDocument/2006/relationships/slideLayout" Target="../slideLayouts/slideLayout6.xml"/></Relationships>
</file>

<file path=ppt/slides/_rels/slide194.xml.rels><?xml version="1.0" encoding="UTF-8" standalone="yes"?>
<Relationships xmlns="http://schemas.openxmlformats.org/package/2006/relationships"><Relationship Id="rId2" Type="http://schemas.openxmlformats.org/officeDocument/2006/relationships/notesSlide" Target="../notesSlides/notesSlide185.xml"/><Relationship Id="rId1" Type="http://schemas.openxmlformats.org/officeDocument/2006/relationships/slideLayout" Target="../slideLayouts/slideLayout3.xml"/></Relationships>
</file>

<file path=ppt/slides/_rels/slide195.xml.rels><?xml version="1.0" encoding="UTF-8" standalone="yes"?>
<Relationships xmlns="http://schemas.openxmlformats.org/package/2006/relationships"><Relationship Id="rId2" Type="http://schemas.openxmlformats.org/officeDocument/2006/relationships/notesSlide" Target="../notesSlides/notesSlide186.xml"/><Relationship Id="rId1" Type="http://schemas.openxmlformats.org/officeDocument/2006/relationships/slideLayout" Target="../slideLayouts/slideLayout8.xml"/></Relationships>
</file>

<file path=ppt/slides/_rels/slide19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87.xml"/><Relationship Id="rId1" Type="http://schemas.openxmlformats.org/officeDocument/2006/relationships/slideLayout" Target="../slideLayouts/slideLayout5.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2" Type="http://schemas.openxmlformats.org/officeDocument/2006/relationships/notesSlide" Target="../notesSlides/notesSlide188.xml"/><Relationship Id="rId1" Type="http://schemas.openxmlformats.org/officeDocument/2006/relationships/slideLayout" Target="../slideLayouts/slideLayout4.xml"/></Relationships>
</file>

<file path=ppt/slides/_rels/slide199.xml.rels><?xml version="1.0" encoding="UTF-8" standalone="yes"?>
<Relationships xmlns="http://schemas.openxmlformats.org/package/2006/relationships"><Relationship Id="rId2" Type="http://schemas.openxmlformats.org/officeDocument/2006/relationships/notesSlide" Target="../notesSlides/notesSlide18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2" Type="http://schemas.openxmlformats.org/officeDocument/2006/relationships/notesSlide" Target="../notesSlides/notesSlide190.xml"/><Relationship Id="rId1" Type="http://schemas.openxmlformats.org/officeDocument/2006/relationships/slideLayout" Target="../slideLayouts/slideLayout4.xml"/></Relationships>
</file>

<file path=ppt/slides/_rels/slide201.xml.rels><?xml version="1.0" encoding="UTF-8" standalone="yes"?>
<Relationships xmlns="http://schemas.openxmlformats.org/package/2006/relationships"><Relationship Id="rId2" Type="http://schemas.openxmlformats.org/officeDocument/2006/relationships/notesSlide" Target="../notesSlides/notesSlide191.xml"/><Relationship Id="rId1" Type="http://schemas.openxmlformats.org/officeDocument/2006/relationships/slideLayout" Target="../slideLayouts/slideLayout4.xml"/></Relationships>
</file>

<file path=ppt/slides/_rels/slide202.xml.rels><?xml version="1.0" encoding="UTF-8" standalone="yes"?>
<Relationships xmlns="http://schemas.openxmlformats.org/package/2006/relationships"><Relationship Id="rId2" Type="http://schemas.openxmlformats.org/officeDocument/2006/relationships/notesSlide" Target="../notesSlides/notesSlide192.xml"/><Relationship Id="rId1" Type="http://schemas.openxmlformats.org/officeDocument/2006/relationships/slideLayout" Target="../slideLayouts/slideLayout4.xml"/></Relationships>
</file>

<file path=ppt/slides/_rels/slide203.xml.rels><?xml version="1.0" encoding="UTF-8" standalone="yes"?>
<Relationships xmlns="http://schemas.openxmlformats.org/package/2006/relationships"><Relationship Id="rId2" Type="http://schemas.openxmlformats.org/officeDocument/2006/relationships/notesSlide" Target="../notesSlides/notesSlide193.xml"/><Relationship Id="rId1" Type="http://schemas.openxmlformats.org/officeDocument/2006/relationships/slideLayout" Target="../slideLayouts/slideLayout5.xml"/></Relationships>
</file>

<file path=ppt/slides/_rels/slide204.xml.rels><?xml version="1.0" encoding="UTF-8" standalone="yes"?>
<Relationships xmlns="http://schemas.openxmlformats.org/package/2006/relationships"><Relationship Id="rId2" Type="http://schemas.openxmlformats.org/officeDocument/2006/relationships/notesSlide" Target="../notesSlides/notesSlide194.xml"/><Relationship Id="rId1" Type="http://schemas.openxmlformats.org/officeDocument/2006/relationships/slideLayout" Target="../slideLayouts/slideLayout5.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95.xml"/><Relationship Id="rId1" Type="http://schemas.openxmlformats.org/officeDocument/2006/relationships/slideLayout" Target="../slideLayouts/slideLayout5.xml"/></Relationships>
</file>

<file path=ppt/slides/_rels/slide207.xml.rels><?xml version="1.0" encoding="UTF-8" standalone="yes"?>
<Relationships xmlns="http://schemas.openxmlformats.org/package/2006/relationships"><Relationship Id="rId2" Type="http://schemas.openxmlformats.org/officeDocument/2006/relationships/notesSlide" Target="../notesSlides/notesSlide196.xml"/><Relationship Id="rId1" Type="http://schemas.openxmlformats.org/officeDocument/2006/relationships/slideLayout" Target="../slideLayouts/slideLayout3.xml"/></Relationships>
</file>

<file path=ppt/slides/_rels/slide208.xml.rels><?xml version="1.0" encoding="UTF-8" standalone="yes"?>
<Relationships xmlns="http://schemas.openxmlformats.org/package/2006/relationships"><Relationship Id="rId2" Type="http://schemas.openxmlformats.org/officeDocument/2006/relationships/notesSlide" Target="../notesSlides/notesSlide197.xml"/><Relationship Id="rId1" Type="http://schemas.openxmlformats.org/officeDocument/2006/relationships/slideLayout" Target="../slideLayouts/slideLayout5.xml"/></Relationships>
</file>

<file path=ppt/slides/_rels/slide209.xml.rels><?xml version="1.0" encoding="UTF-8" standalone="yes"?>
<Relationships xmlns="http://schemas.openxmlformats.org/package/2006/relationships"><Relationship Id="rId2" Type="http://schemas.openxmlformats.org/officeDocument/2006/relationships/notesSlide" Target="../notesSlides/notesSlide198.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1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99.xml"/><Relationship Id="rId1" Type="http://schemas.openxmlformats.org/officeDocument/2006/relationships/slideLayout" Target="../slideLayouts/slideLayout5.xml"/></Relationships>
</file>

<file path=ppt/slides/_rels/slide21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00.xml"/><Relationship Id="rId1" Type="http://schemas.openxmlformats.org/officeDocument/2006/relationships/slideLayout" Target="../slideLayouts/slideLayout8.xml"/><Relationship Id="rId5" Type="http://schemas.openxmlformats.org/officeDocument/2006/relationships/image" Target="../media/image48.png"/><Relationship Id="rId4" Type="http://schemas.openxmlformats.org/officeDocument/2006/relationships/image" Target="../media/image47.png"/></Relationships>
</file>

<file path=ppt/slides/_rels/slide212.xml.rels><?xml version="1.0" encoding="UTF-8" standalone="yes"?>
<Relationships xmlns="http://schemas.openxmlformats.org/package/2006/relationships"><Relationship Id="rId8" Type="http://schemas.openxmlformats.org/officeDocument/2006/relationships/hyperlink" Target="https://educationstandards.nsw.edu.au/wps/portal/nesa/mini-footer/copyright" TargetMode="External"/><Relationship Id="rId3" Type="http://schemas.openxmlformats.org/officeDocument/2006/relationships/hyperlink" Target="https://www.abc.net.au/btn" TargetMode="External"/><Relationship Id="rId7" Type="http://schemas.openxmlformats.org/officeDocument/2006/relationships/hyperlink" Target="https://www.youtube.com/watch?v=NKEhdsnKKHs" TargetMode="External"/><Relationship Id="rId2" Type="http://schemas.openxmlformats.org/officeDocument/2006/relationships/notesSlide" Target="../notesSlides/notesSlide201.xml"/><Relationship Id="rId1" Type="http://schemas.openxmlformats.org/officeDocument/2006/relationships/slideLayout" Target="../slideLayouts/slideLayout10.xml"/><Relationship Id="rId6" Type="http://schemas.openxmlformats.org/officeDocument/2006/relationships/hyperlink" Target="https://www.collinsdictionary.com/" TargetMode="External"/><Relationship Id="rId5" Type="http://schemas.openxmlformats.org/officeDocument/2006/relationships/hyperlink" Target="https://www.aitsl.edu.au/teach/improve-practice/feedback#:~:text=FEEDBACK-,Factsheet,-A%20quick%20guide" TargetMode="External"/><Relationship Id="rId10" Type="http://schemas.openxmlformats.org/officeDocument/2006/relationships/hyperlink" Target="https://curriculum.nsw.edu.au/" TargetMode="External"/><Relationship Id="rId4" Type="http://schemas.openxmlformats.org/officeDocument/2006/relationships/hyperlink" Target="https://www.aitsl.edu.au/docs/default-source/feedback/aitsl-learning-intentions-and-success-criteria-strategy.pdf?sfvrsn=382dec3c_2#:~:text=Learning%20Intentions%20are%20descriptions%20of,providing%20feedback%20and%20assessing%20achievement." TargetMode="External"/><Relationship Id="rId9" Type="http://schemas.openxmlformats.org/officeDocument/2006/relationships/hyperlink" Target="https://educationstandards.nsw.edu.au/wps/portal/nesa/home" TargetMode="External"/></Relationships>
</file>

<file path=ppt/slides/_rels/slide213.xml.rels><?xml version="1.0" encoding="UTF-8" standalone="yes"?>
<Relationships xmlns="http://schemas.openxmlformats.org/package/2006/relationships"><Relationship Id="rId8" Type="http://schemas.openxmlformats.org/officeDocument/2006/relationships/hyperlink" Target="https://educationstandards.nsw.edu.au/wps/portal/nesa/teacher-accreditation/meeting-requirements/the-standards/proficient-teacher" TargetMode="External"/><Relationship Id="rId13" Type="http://schemas.openxmlformats.org/officeDocument/2006/relationships/hyperlink" Target="https://curriculum.nsw.edu.au/" TargetMode="External"/><Relationship Id="rId3" Type="http://schemas.openxmlformats.org/officeDocument/2006/relationships/hyperlink" Target="https://critical-thinking.project.uq.edu.au/files/833/CT%2520Matrix%2520Ellerton.pdf" TargetMode="External"/><Relationship Id="rId7" Type="http://schemas.openxmlformats.org/officeDocument/2006/relationships/hyperlink" Target="https://educationstandards.nsw.edu.au/wps/portal/nesa/k-10/understanding-the-curriculum/programming/advice-on-units" TargetMode="External"/><Relationship Id="rId12" Type="http://schemas.openxmlformats.org/officeDocument/2006/relationships/hyperlink" Target="https://educationstandards.nsw.edu.au/wps/portal/nesa/home" TargetMode="External"/><Relationship Id="rId2" Type="http://schemas.openxmlformats.org/officeDocument/2006/relationships/notesSlide" Target="../notesSlides/notesSlide202.xml"/><Relationship Id="rId1" Type="http://schemas.openxmlformats.org/officeDocument/2006/relationships/slideLayout" Target="../slideLayouts/slideLayout10.xml"/><Relationship Id="rId6" Type="http://schemas.openxmlformats.org/officeDocument/2006/relationships/hyperlink" Target="https://democracyproject1.weebly.com/winston-churchill-quote.html" TargetMode="External"/><Relationship Id="rId11" Type="http://schemas.openxmlformats.org/officeDocument/2006/relationships/hyperlink" Target="https://educationstandards.nsw.edu.au/wps/portal/nesa/mini-footer/copyright" TargetMode="External"/><Relationship Id="rId5" Type="http://schemas.openxmlformats.org/officeDocument/2006/relationships/hyperlink" Target="https://sparkstrategy.com.au/spark-20-how-to-think-more-strategically-purposeful-thinking-example/" TargetMode="External"/><Relationship Id="rId10" Type="http://schemas.openxmlformats.org/officeDocument/2006/relationships/hyperlink" Target="https://www.theodysseyonline.com/critical-thinking-in-the-marketing-world" TargetMode="External"/><Relationship Id="rId4" Type="http://schemas.openxmlformats.org/officeDocument/2006/relationships/hyperlink" Target="https://www.bbc.com/news/blogs-trending-49298720" TargetMode="External"/><Relationship Id="rId9" Type="http://schemas.openxmlformats.org/officeDocument/2006/relationships/hyperlink" Target="https://educationstandards.nsw.edu.au/wps/portal/nesa/k-10/understanding-the-curriculum/programming" TargetMode="External"/></Relationships>
</file>

<file path=ppt/slides/_rels/slide214.xml.rels><?xml version="1.0" encoding="UTF-8" standalone="yes"?>
<Relationships xmlns="http://schemas.openxmlformats.org/package/2006/relationships"><Relationship Id="rId8" Type="http://schemas.openxmlformats.org/officeDocument/2006/relationships/hyperlink" Target="https://ethics.org.au/knowledge/?ss_shortcut=type_read" TargetMode="External"/><Relationship Id="rId13" Type="http://schemas.openxmlformats.org/officeDocument/2006/relationships/hyperlink" Target="https://curriculum.nsw.edu.au/" TargetMode="External"/><Relationship Id="rId3" Type="http://schemas.openxmlformats.org/officeDocument/2006/relationships/hyperlink" Target="https://www.youtube.com/watch?v=dP5imeWMDVg" TargetMode="External"/><Relationship Id="rId7" Type="http://schemas.openxmlformats.org/officeDocument/2006/relationships/hyperlink" Target="https://theenglishclassroom.blog/2023/10/20/4-do-now-activity-ideas-to-energise-your-classroom/" TargetMode="External"/><Relationship Id="rId12" Type="http://schemas.openxmlformats.org/officeDocument/2006/relationships/hyperlink" Target="https://educationstandards.nsw.edu.au/wps/portal/nesa/home" TargetMode="External"/><Relationship Id="rId2" Type="http://schemas.openxmlformats.org/officeDocument/2006/relationships/notesSlide" Target="../notesSlides/notesSlide203.xml"/><Relationship Id="rId1" Type="http://schemas.openxmlformats.org/officeDocument/2006/relationships/slideLayout" Target="../slideLayouts/slideLayout10.xml"/><Relationship Id="rId6" Type="http://schemas.openxmlformats.org/officeDocument/2006/relationships/hyperlink" Target="https://eric.ed.gov/?id=EJ971753" TargetMode="External"/><Relationship Id="rId11" Type="http://schemas.openxmlformats.org/officeDocument/2006/relationships/hyperlink" Target="https://educationstandards.nsw.edu.au/wps/portal/nesa/mini-footer/copyright" TargetMode="External"/><Relationship Id="rId5" Type="http://schemas.openxmlformats.org/officeDocument/2006/relationships/hyperlink" Target="https://medium.com/benjamin-bloom-his-theory/important-facts-regarding-bloom-his-theory-2f8e2ca77318" TargetMode="External"/><Relationship Id="rId10" Type="http://schemas.openxmlformats.org/officeDocument/2006/relationships/hyperlink" Target="https://wheelofnames.com/" TargetMode="External"/><Relationship Id="rId4" Type="http://schemas.openxmlformats.org/officeDocument/2006/relationships/hyperlink" Target="https://owl.purdue.edu/owl/general_writing/academic_writing/historical_perspectives_on_argumentation/toulmin_argument.html" TargetMode="External"/><Relationship Id="rId9" Type="http://schemas.openxmlformats.org/officeDocument/2006/relationships/hyperlink" Target="https://thors.com/understanding-blooms-taxonomy-enhancing-academic-learning/" TargetMode="External"/></Relationships>
</file>

<file path=ppt/slides/_rels/slide215.xml.rels><?xml version="1.0" encoding="UTF-8" standalone="yes"?>
<Relationships xmlns="http://schemas.openxmlformats.org/package/2006/relationships"><Relationship Id="rId8" Type="http://schemas.openxmlformats.org/officeDocument/2006/relationships/hyperlink" Target="https://curriculum.nsw.edu.au/" TargetMode="External"/><Relationship Id="rId3" Type="http://schemas.openxmlformats.org/officeDocument/2006/relationships/hyperlink" Target="https://www.researchgate.net/publication/258423377_Assessment_The_bridge_between_teaching_and_learning" TargetMode="External"/><Relationship Id="rId7" Type="http://schemas.openxmlformats.org/officeDocument/2006/relationships/hyperlink" Target="https://educationstandards.nsw.edu.au/wps/portal/nesa/home" TargetMode="External"/><Relationship Id="rId2" Type="http://schemas.openxmlformats.org/officeDocument/2006/relationships/notesSlide" Target="../notesSlides/notesSlide204.xml"/><Relationship Id="rId1" Type="http://schemas.openxmlformats.org/officeDocument/2006/relationships/slideLayout" Target="../slideLayouts/slideLayout10.xml"/><Relationship Id="rId6" Type="http://schemas.openxmlformats.org/officeDocument/2006/relationships/hyperlink" Target="https://educationstandards.nsw.edu.au/wps/portal/nesa/mini-footer/copyright" TargetMode="External"/><Relationship Id="rId5" Type="http://schemas.openxmlformats.org/officeDocument/2006/relationships/hyperlink" Target="https://owl.purdue.edu/owl/general_writing/academic_writing/historical_perspectives_on_argumentation/toulmin_argument.html" TargetMode="External"/><Relationship Id="rId4" Type="http://schemas.openxmlformats.org/officeDocument/2006/relationships/hyperlink" Target="https://doi.org/10.3389/fpsyg.2019.03087" TargetMode="External"/></Relationships>
</file>

<file path=ppt/slides/_rels/slide216.xml.rels><?xml version="1.0" encoding="UTF-8" standalone="yes"?>
<Relationships xmlns="http://schemas.openxmlformats.org/package/2006/relationships"><Relationship Id="rId3" Type="http://schemas.openxmlformats.org/officeDocument/2006/relationships/hyperlink" Target="https://creativecommons.org/licenses/by/4.0/" TargetMode="External"/><Relationship Id="rId2" Type="http://schemas.openxmlformats.org/officeDocument/2006/relationships/notesSlide" Target="../notesSlides/notesSlide205.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hyperlink" Target="https://www.collinsdictionary.com/dictionary/english" TargetMode="External"/><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hyperlink" Target="https://www.collinsdictionary.com/dictionary/english" TargetMode="External"/><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1.xml"/><Relationship Id="rId1" Type="http://schemas.openxmlformats.org/officeDocument/2006/relationships/slideLayout" Target="../slideLayouts/slideLayout4.xml"/><Relationship Id="rId4" Type="http://schemas.openxmlformats.org/officeDocument/2006/relationships/hyperlink" Target="https://www.theodysseyonline.com/critical-thinking-in-the-marketing-world" TargetMode="Externa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hyperlink" Target="https://dictionary.cambridge.org/" TargetMode="External"/><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jpeg"/><Relationship Id="rId7" Type="http://schemas.openxmlformats.org/officeDocument/2006/relationships/image" Target="../media/image13.png"/><Relationship Id="rId2" Type="http://schemas.openxmlformats.org/officeDocument/2006/relationships/notesSlide" Target="../notesSlides/notesSlide48.xml"/><Relationship Id="rId1" Type="http://schemas.openxmlformats.org/officeDocument/2006/relationships/slideLayout" Target="../slideLayouts/slideLayout4.xml"/><Relationship Id="rId6" Type="http://schemas.openxmlformats.org/officeDocument/2006/relationships/image" Target="../media/image12.jpeg"/><Relationship Id="rId11" Type="http://schemas.openxmlformats.org/officeDocument/2006/relationships/hyperlink" Target="https://pixabay.com/" TargetMode="External"/><Relationship Id="rId5" Type="http://schemas.openxmlformats.org/officeDocument/2006/relationships/image" Target="../media/image11.jpeg"/><Relationship Id="rId10" Type="http://schemas.openxmlformats.org/officeDocument/2006/relationships/image" Target="../media/image16.jpeg"/><Relationship Id="rId4" Type="http://schemas.openxmlformats.org/officeDocument/2006/relationships/image" Target="../media/image10.jpeg"/><Relationship Id="rId9" Type="http://schemas.openxmlformats.org/officeDocument/2006/relationships/image" Target="../media/image15.jpe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hyperlink" Target="https://www.collinsdictionary.com/dictionary/english/metacognition" TargetMode="External"/><Relationship Id="rId2" Type="http://schemas.openxmlformats.org/officeDocument/2006/relationships/notesSlide" Target="../notesSlides/notesSlide50.xml"/><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2.xml"/><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3.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hyperlink" Target="https://view.officeapps.live.com/op/view.aspx?src=https%3A%2F%2Feducation.nsw.gov.au%2Fcontent%2Fdam%2Fmain-education%2Fdocuments%2Fteaching-and-learning%2Fcurriculum%2Felective-courses%2Fcritical-thinking-s5-ls-core-1-understanding-critical-thinking.docx&amp;wdOrigin=BROWSELINK" TargetMode="External"/><Relationship Id="rId7" Type="http://schemas.openxmlformats.org/officeDocument/2006/relationships/image" Target="../media/image22.jpeg"/><Relationship Id="rId2" Type="http://schemas.openxmlformats.org/officeDocument/2006/relationships/notesSlide" Target="../notesSlides/notesSlide68.xml"/><Relationship Id="rId1" Type="http://schemas.openxmlformats.org/officeDocument/2006/relationships/slideLayout" Target="../slideLayouts/slideLayout4.xml"/><Relationship Id="rId6" Type="http://schemas.openxmlformats.org/officeDocument/2006/relationships/image" Target="../media/image21.jpeg"/><Relationship Id="rId5" Type="http://schemas.openxmlformats.org/officeDocument/2006/relationships/image" Target="../media/image20.jpeg"/><Relationship Id="rId10" Type="http://schemas.openxmlformats.org/officeDocument/2006/relationships/image" Target="../media/image25.jpeg"/><Relationship Id="rId4" Type="http://schemas.openxmlformats.org/officeDocument/2006/relationships/image" Target="../media/image19.jpeg"/><Relationship Id="rId9" Type="http://schemas.openxmlformats.org/officeDocument/2006/relationships/image" Target="../media/image24.jpeg"/></Relationships>
</file>

<file path=ppt/slides/_rels/slide69.xml.rels><?xml version="1.0" encoding="UTF-8" standalone="yes"?>
<Relationships xmlns="http://schemas.openxmlformats.org/package/2006/relationships"><Relationship Id="rId3" Type="http://schemas.openxmlformats.org/officeDocument/2006/relationships/hyperlink" Target="https://view.officeapps.live.com/op/view.aspx?src=https%3A%2F%2Feducation.nsw.gov.au%2Fcontent%2Fdam%2Fmain-education%2Fdocuments%2Fteaching-and-learning%2Fcurriculum%2Felective-courses%2Fcritical-thinking-s5-ls-core-1-understanding-critical-thinking.docx&amp;wdOrigin=BROWSELINK" TargetMode="External"/><Relationship Id="rId2" Type="http://schemas.openxmlformats.org/officeDocument/2006/relationships/notesSlide" Target="../notesSlides/notesSlide69.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3" Type="http://schemas.openxmlformats.org/officeDocument/2006/relationships/hyperlink" Target="https://www.collinsdictionary.com/" TargetMode="External"/><Relationship Id="rId2" Type="http://schemas.openxmlformats.org/officeDocument/2006/relationships/notesSlide" Target="../notesSlides/notesSlide71.xml"/><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2.xml"/><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3" Type="http://schemas.openxmlformats.org/officeDocument/2006/relationships/hyperlink" Target="https://www.collinsdictionary.com/dictionary/english" TargetMode="External"/><Relationship Id="rId2" Type="http://schemas.openxmlformats.org/officeDocument/2006/relationships/notesSlide" Target="../notesSlides/notesSlide74.xml"/><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3" Type="http://schemas.openxmlformats.org/officeDocument/2006/relationships/hyperlink" Target="https://musafurber.com/2019/01/26/fiqh-arguments-and-the-toulmin-model-of-argument/" TargetMode="External"/><Relationship Id="rId2" Type="http://schemas.openxmlformats.org/officeDocument/2006/relationships/notesSlide" Target="../notesSlides/notesSlide84.xml"/><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85.xml"/><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9.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9.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93.xml"/><Relationship Id="rId1" Type="http://schemas.openxmlformats.org/officeDocument/2006/relationships/slideLayout" Target="../slideLayouts/slideLayout4.xml"/><Relationship Id="rId4" Type="http://schemas.openxmlformats.org/officeDocument/2006/relationships/hyperlink" Target="https://www.bbc.com/news/blogs-trending-49298720" TargetMode="Externa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9.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4.xml"/></Relationships>
</file>

<file path=ppt/slides/_rels/slide96.xml.rels><?xml version="1.0" encoding="UTF-8" standalone="yes"?>
<Relationships xmlns="http://schemas.openxmlformats.org/package/2006/relationships"><Relationship Id="rId3" Type="http://schemas.openxmlformats.org/officeDocument/2006/relationships/hyperlink" Target="https://ethics.org.au/ask-an-ethicist-is-it-ok-to-steal-during-a-cost-of-living-crisis/" TargetMode="External"/><Relationship Id="rId2" Type="http://schemas.openxmlformats.org/officeDocument/2006/relationships/notesSlide" Target="../notesSlides/notesSlide96.xml"/><Relationship Id="rId1" Type="http://schemas.openxmlformats.org/officeDocument/2006/relationships/slideLayout" Target="../slideLayouts/slideLayout4.xml"/><Relationship Id="rId4" Type="http://schemas.openxmlformats.org/officeDocument/2006/relationships/image" Target="../media/image28.jpeg"/></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4.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5.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D998069-8808-F7B7-147A-0D45AF051C4E}"/>
              </a:ext>
            </a:extLst>
          </p:cNvPr>
          <p:cNvSpPr>
            <a:spLocks noGrp="1"/>
          </p:cNvSpPr>
          <p:nvPr>
            <p:ph type="title"/>
          </p:nvPr>
        </p:nvSpPr>
        <p:spPr/>
        <p:txBody>
          <a:bodyPr/>
          <a:lstStyle/>
          <a:p>
            <a:r>
              <a:rPr lang="en-AU" dirty="0">
                <a:latin typeface="+mj-lt"/>
              </a:rPr>
              <a:t>Instructions for use</a:t>
            </a:r>
          </a:p>
        </p:txBody>
      </p:sp>
      <p:sp>
        <p:nvSpPr>
          <p:cNvPr id="7" name="Picture Placeholder 6">
            <a:extLst>
              <a:ext uri="{FF2B5EF4-FFF2-40B4-BE49-F238E27FC236}">
                <a16:creationId xmlns:a16="http://schemas.microsoft.com/office/drawing/2014/main" id="{41E659CE-3503-CAAB-868D-643BC7328B29}"/>
              </a:ext>
            </a:extLst>
          </p:cNvPr>
          <p:cNvSpPr>
            <a:spLocks noGrp="1"/>
          </p:cNvSpPr>
          <p:nvPr>
            <p:ph type="pic" sz="quarter" idx="13"/>
          </p:nvPr>
        </p:nvSpPr>
        <p:spPr>
          <a:xfrm>
            <a:off x="354000" y="1931625"/>
            <a:ext cx="11483999" cy="4498641"/>
          </a:xfrm>
        </p:spPr>
        <p:txBody>
          <a:bodyPr/>
          <a:lstStyle/>
          <a:p>
            <a:pPr marL="342900" indent="-342900">
              <a:lnSpc>
                <a:spcPct val="150000"/>
              </a:lnSpc>
              <a:buFont typeface="Arial"/>
              <a:buChar char="•"/>
            </a:pPr>
            <a:r>
              <a:rPr lang="en-AU" sz="1800" dirty="0">
                <a:latin typeface="+mn-lt"/>
                <a:ea typeface="+mn-lt"/>
                <a:cs typeface="+mn-lt"/>
              </a:rPr>
              <a:t>This resource is not a teaching and learning program. It should be used in conjunction with the Critical Thinking Core 1 – Understanding critical thinking program of learning.</a:t>
            </a:r>
            <a:endParaRPr lang="en-AU" sz="1800" dirty="0">
              <a:solidFill>
                <a:srgbClr val="22272B"/>
              </a:solidFill>
              <a:latin typeface="+mn-lt"/>
            </a:endParaRPr>
          </a:p>
          <a:p>
            <a:pPr marL="342900" indent="-342900">
              <a:lnSpc>
                <a:spcPct val="150000"/>
              </a:lnSpc>
              <a:buFont typeface="Arial"/>
              <a:buChar char="•"/>
            </a:pPr>
            <a:r>
              <a:rPr lang="en-AU" sz="1800" dirty="0">
                <a:solidFill>
                  <a:srgbClr val="22272B"/>
                </a:solidFill>
                <a:latin typeface="+mn-lt"/>
              </a:rPr>
              <a:t>Classroom teachers are encouraged to </a:t>
            </a:r>
            <a:r>
              <a:rPr lang="en-AU" sz="1800" b="1" dirty="0">
                <a:solidFill>
                  <a:srgbClr val="22272B"/>
                </a:solidFill>
                <a:latin typeface="+mn-lt"/>
              </a:rPr>
              <a:t>add and adapt</a:t>
            </a:r>
            <a:r>
              <a:rPr lang="en-AU" sz="1800" dirty="0">
                <a:solidFill>
                  <a:srgbClr val="22272B"/>
                </a:solidFill>
                <a:latin typeface="+mn-lt"/>
              </a:rPr>
              <a:t> slides as required to meet the needs of their students.</a:t>
            </a:r>
          </a:p>
          <a:p>
            <a:pPr marL="342900" indent="-342900">
              <a:lnSpc>
                <a:spcPct val="150000"/>
              </a:lnSpc>
              <a:buFont typeface="Arial"/>
              <a:buChar char="•"/>
            </a:pPr>
            <a:r>
              <a:rPr lang="en-AU" sz="1800" dirty="0">
                <a:solidFill>
                  <a:srgbClr val="22272B"/>
                </a:solidFill>
                <a:latin typeface="+mn-lt"/>
              </a:rPr>
              <a:t>Save a copy of the file to make changes to the slide deck. Go to File &gt; Download a Copy (this downloads a copy to the computer to edit in the PowerPoint app).</a:t>
            </a:r>
          </a:p>
          <a:p>
            <a:pPr marL="342900" indent="-342900">
              <a:lnSpc>
                <a:spcPct val="150000"/>
              </a:lnSpc>
              <a:buFont typeface="Arial"/>
              <a:buChar char="•"/>
            </a:pPr>
            <a:r>
              <a:rPr lang="en-AU" sz="1800" dirty="0">
                <a:solidFill>
                  <a:srgbClr val="22272B"/>
                </a:solidFill>
                <a:latin typeface="+mn-lt"/>
              </a:rPr>
              <a:t>To convert the PowerPoint to Google Slides:</a:t>
            </a:r>
          </a:p>
          <a:p>
            <a:pPr marL="913765" lvl="1" indent="-457200">
              <a:lnSpc>
                <a:spcPct val="150000"/>
              </a:lnSpc>
              <a:buFont typeface="+mj-lt"/>
              <a:buAutoNum type="arabicPeriod"/>
            </a:pPr>
            <a:r>
              <a:rPr lang="en-AU" dirty="0">
                <a:solidFill>
                  <a:srgbClr val="22272B"/>
                </a:solidFill>
                <a:latin typeface="+mn-lt"/>
              </a:rPr>
              <a:t>Upload the file into Google Drive and open it.</a:t>
            </a:r>
          </a:p>
          <a:p>
            <a:pPr marL="913765" lvl="1" indent="-457200">
              <a:lnSpc>
                <a:spcPct val="150000"/>
              </a:lnSpc>
              <a:buFont typeface="+mj-lt"/>
              <a:buAutoNum type="arabicPeriod"/>
            </a:pPr>
            <a:r>
              <a:rPr lang="en-AU" dirty="0">
                <a:solidFill>
                  <a:srgbClr val="22272B"/>
                </a:solidFill>
                <a:latin typeface="+mn-lt"/>
              </a:rPr>
              <a:t>Go to File &gt; Save as Google Slides.</a:t>
            </a:r>
          </a:p>
          <a:p>
            <a:pPr marL="456565" lvl="1">
              <a:lnSpc>
                <a:spcPct val="150000"/>
              </a:lnSpc>
            </a:pPr>
            <a:r>
              <a:rPr lang="en-AU" dirty="0">
                <a:solidFill>
                  <a:srgbClr val="22272B"/>
                </a:solidFill>
                <a:latin typeface="+mn-lt"/>
              </a:rPr>
              <a:t>(Note – conversion may cause formatting changes in the slides.)</a:t>
            </a:r>
          </a:p>
        </p:txBody>
      </p:sp>
      <p:sp>
        <p:nvSpPr>
          <p:cNvPr id="2" name="Slide Number Placeholder 1">
            <a:extLst>
              <a:ext uri="{FF2B5EF4-FFF2-40B4-BE49-F238E27FC236}">
                <a16:creationId xmlns:a16="http://schemas.microsoft.com/office/drawing/2014/main" id="{CD087911-6789-4356-F538-4C4ABF1219E6}"/>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a:t>
            </a:fld>
            <a:endParaRPr lang="en-AU"/>
          </a:p>
        </p:txBody>
      </p:sp>
    </p:spTree>
    <p:extLst>
      <p:ext uri="{BB962C8B-B14F-4D97-AF65-F5344CB8AC3E}">
        <p14:creationId xmlns:p14="http://schemas.microsoft.com/office/powerpoint/2010/main" val="3746544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a:extLst>
            <a:ext uri="{FF2B5EF4-FFF2-40B4-BE49-F238E27FC236}">
              <a16:creationId xmlns:a16="http://schemas.microsoft.com/office/drawing/2014/main" id="{BBC96DDA-F006-8B01-BBAA-1D75106AAE8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CC01890-6FEB-E185-5AD4-454D1F060899}"/>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10</a:t>
            </a:fld>
            <a:endParaRPr lang="en-AU"/>
          </a:p>
        </p:txBody>
      </p:sp>
      <p:sp>
        <p:nvSpPr>
          <p:cNvPr id="5" name="Title 4">
            <a:extLst>
              <a:ext uri="{FF2B5EF4-FFF2-40B4-BE49-F238E27FC236}">
                <a16:creationId xmlns:a16="http://schemas.microsoft.com/office/drawing/2014/main" id="{C6264325-F812-A8D1-9D66-5C57377E2F75}"/>
              </a:ext>
            </a:extLst>
          </p:cNvPr>
          <p:cNvSpPr>
            <a:spLocks noGrp="1"/>
          </p:cNvSpPr>
          <p:nvPr>
            <p:ph type="title"/>
          </p:nvPr>
        </p:nvSpPr>
        <p:spPr>
          <a:xfrm>
            <a:off x="360000" y="394006"/>
            <a:ext cx="11484000" cy="545601"/>
          </a:xfrm>
        </p:spPr>
        <p:txBody>
          <a:bodyPr/>
          <a:lstStyle/>
          <a:p>
            <a:r>
              <a:rPr lang="en-AU" dirty="0">
                <a:latin typeface="+mj-lt"/>
                <a:cs typeface="Arial"/>
              </a:rPr>
              <a:t>Do now </a:t>
            </a:r>
            <a:r>
              <a:rPr lang="en-AU" dirty="0">
                <a:solidFill>
                  <a:schemeClr val="accent6"/>
                </a:solidFill>
              </a:rPr>
              <a:t>(lessons 2 - 3)</a:t>
            </a:r>
            <a:endParaRPr lang="en-AU" dirty="0">
              <a:solidFill>
                <a:schemeClr val="accent6"/>
              </a:solidFill>
              <a:latin typeface="+mj-lt"/>
            </a:endParaRPr>
          </a:p>
        </p:txBody>
      </p:sp>
      <p:sp>
        <p:nvSpPr>
          <p:cNvPr id="3" name="Text Placeholder 12">
            <a:extLst>
              <a:ext uri="{FF2B5EF4-FFF2-40B4-BE49-F238E27FC236}">
                <a16:creationId xmlns:a16="http://schemas.microsoft.com/office/drawing/2014/main" id="{7460EBA4-FDCC-DE92-CE71-D86871C4EAB1}"/>
              </a:ext>
            </a:extLst>
          </p:cNvPr>
          <p:cNvSpPr>
            <a:spLocks noGrp="1"/>
          </p:cNvSpPr>
          <p:nvPr>
            <p:ph type="body" sz="quarter" idx="18"/>
          </p:nvPr>
        </p:nvSpPr>
        <p:spPr>
          <a:xfrm>
            <a:off x="360002" y="1673817"/>
            <a:ext cx="11483998" cy="3254643"/>
          </a:xfrm>
        </p:spPr>
        <p:txBody>
          <a:bodyPr/>
          <a:lstStyle/>
          <a:p>
            <a:pPr lvl="1"/>
            <a:r>
              <a:rPr lang="en-AU" sz="1800" dirty="0">
                <a:solidFill>
                  <a:srgbClr val="000000"/>
                </a:solidFill>
                <a:latin typeface="Arial"/>
                <a:cs typeface="Arial"/>
              </a:rPr>
              <a:t>You have 2 minutes to write down as many ‘ways of knowing’ that you can recall from last lesson.</a:t>
            </a:r>
            <a:endParaRPr lang="en-GB" sz="1800" dirty="0">
              <a:solidFill>
                <a:srgbClr val="000000"/>
              </a:solidFill>
              <a:latin typeface="Arial"/>
              <a:cs typeface="Arial"/>
            </a:endParaRPr>
          </a:p>
          <a:p>
            <a:endParaRPr lang="en-GB" dirty="0">
              <a:solidFill>
                <a:srgbClr val="000000"/>
              </a:solidFill>
            </a:endParaRPr>
          </a:p>
          <a:p>
            <a:endParaRPr lang="en-GB" dirty="0">
              <a:solidFill>
                <a:srgbClr val="000000"/>
              </a:solidFill>
              <a:latin typeface="Arial"/>
              <a:cs typeface="Arial"/>
            </a:endParaRPr>
          </a:p>
          <a:p>
            <a:endParaRPr lang="en-GB" sz="3200" dirty="0">
              <a:solidFill>
                <a:srgbClr val="000000"/>
              </a:solidFill>
              <a:latin typeface="Times New Roman"/>
            </a:endParaRPr>
          </a:p>
        </p:txBody>
      </p:sp>
      <p:sp>
        <p:nvSpPr>
          <p:cNvPr id="4" name="Text Placeholder 3">
            <a:extLst>
              <a:ext uri="{FF2B5EF4-FFF2-40B4-BE49-F238E27FC236}">
                <a16:creationId xmlns:a16="http://schemas.microsoft.com/office/drawing/2014/main" id="{CEE6E7D1-F754-1A58-9CFC-FA15EAE019BE}"/>
              </a:ext>
            </a:extLst>
          </p:cNvPr>
          <p:cNvSpPr txBox="1">
            <a:spLocks/>
          </p:cNvSpPr>
          <p:nvPr/>
        </p:nvSpPr>
        <p:spPr>
          <a:xfrm>
            <a:off x="348000" y="996696"/>
            <a:ext cx="11483999" cy="310015"/>
          </a:xfrm>
          <a:prstGeom prst="rect">
            <a:avLst/>
          </a:prstGeom>
        </p:spPr>
        <p:txBody>
          <a:bodyPr vert="horz" lIns="0" tIns="0" rIns="0" bIns="0" rtlCol="0" anchor="b">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accent2"/>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2000" b="0" kern="1200">
                <a:solidFill>
                  <a:schemeClr val="bg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2000" kern="1200">
                <a:solidFill>
                  <a:schemeClr val="bg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dirty="0">
                <a:latin typeface="Arial"/>
                <a:cs typeface="Arial"/>
              </a:rPr>
              <a:t>Ways of knowing</a:t>
            </a:r>
            <a:endParaRPr lang="en-US" dirty="0"/>
          </a:p>
        </p:txBody>
      </p:sp>
    </p:spTree>
    <p:extLst>
      <p:ext uri="{BB962C8B-B14F-4D97-AF65-F5344CB8AC3E}">
        <p14:creationId xmlns:p14="http://schemas.microsoft.com/office/powerpoint/2010/main" val="3358195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9AD2C22-A253-FA01-9860-E41F0E9FF818}"/>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100</a:t>
            </a:fld>
            <a:endParaRPr lang="en-AU"/>
          </a:p>
        </p:txBody>
      </p:sp>
      <p:sp>
        <p:nvSpPr>
          <p:cNvPr id="3" name="Title 2">
            <a:extLst>
              <a:ext uri="{FF2B5EF4-FFF2-40B4-BE49-F238E27FC236}">
                <a16:creationId xmlns:a16="http://schemas.microsoft.com/office/drawing/2014/main" id="{CC7CEF28-E9E7-D643-488C-E341D1176B5B}"/>
              </a:ext>
            </a:extLst>
          </p:cNvPr>
          <p:cNvSpPr>
            <a:spLocks noGrp="1"/>
          </p:cNvSpPr>
          <p:nvPr>
            <p:ph type="title"/>
          </p:nvPr>
        </p:nvSpPr>
        <p:spPr>
          <a:xfrm>
            <a:off x="347999" y="131137"/>
            <a:ext cx="11484000" cy="545601"/>
          </a:xfrm>
        </p:spPr>
        <p:txBody>
          <a:bodyPr/>
          <a:lstStyle/>
          <a:p>
            <a:r>
              <a:rPr lang="en-US" dirty="0">
                <a:latin typeface="Arial"/>
                <a:cs typeface="Arial"/>
              </a:rPr>
              <a:t>Do now </a:t>
            </a:r>
            <a:r>
              <a:rPr lang="en-AU" dirty="0">
                <a:solidFill>
                  <a:schemeClr val="bg1"/>
                </a:solidFill>
              </a:rPr>
              <a:t>(lesson 14) </a:t>
            </a:r>
            <a:r>
              <a:rPr lang="en-US" dirty="0">
                <a:solidFill>
                  <a:schemeClr val="bg1"/>
                </a:solidFill>
                <a:latin typeface="Arial"/>
                <a:cs typeface="Arial"/>
              </a:rPr>
              <a:t> </a:t>
            </a:r>
            <a:endParaRPr lang="en-US" dirty="0">
              <a:solidFill>
                <a:schemeClr val="bg1"/>
              </a:solidFill>
            </a:endParaRPr>
          </a:p>
        </p:txBody>
      </p:sp>
      <p:sp>
        <p:nvSpPr>
          <p:cNvPr id="4" name="Text Placeholder 3">
            <a:extLst>
              <a:ext uri="{FF2B5EF4-FFF2-40B4-BE49-F238E27FC236}">
                <a16:creationId xmlns:a16="http://schemas.microsoft.com/office/drawing/2014/main" id="{8A4CE848-4829-D93B-3FF3-FF6D31D24C6C}"/>
              </a:ext>
            </a:extLst>
          </p:cNvPr>
          <p:cNvSpPr txBox="1">
            <a:spLocks/>
          </p:cNvSpPr>
          <p:nvPr/>
        </p:nvSpPr>
        <p:spPr>
          <a:xfrm>
            <a:off x="347999" y="683638"/>
            <a:ext cx="11483999" cy="310015"/>
          </a:xfrm>
          <a:prstGeom prst="rect">
            <a:avLst/>
          </a:prstGeom>
        </p:spPr>
        <p:txBody>
          <a:bodyPr vert="horz" lIns="0" tIns="0" rIns="0" bIns="0" rtlCol="0" anchor="b">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accent2"/>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2000" b="0" kern="1200">
                <a:solidFill>
                  <a:schemeClr val="bg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2000" kern="1200">
                <a:solidFill>
                  <a:schemeClr val="bg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dirty="0"/>
              <a:t>Ranking claims</a:t>
            </a:r>
          </a:p>
        </p:txBody>
      </p:sp>
      <p:sp>
        <p:nvSpPr>
          <p:cNvPr id="5" name="Text Placeholder 4">
            <a:extLst>
              <a:ext uri="{FF2B5EF4-FFF2-40B4-BE49-F238E27FC236}">
                <a16:creationId xmlns:a16="http://schemas.microsoft.com/office/drawing/2014/main" id="{E9CF7EF0-4737-ED18-4C5E-9B57D0460FD4}"/>
              </a:ext>
            </a:extLst>
          </p:cNvPr>
          <p:cNvSpPr>
            <a:spLocks noGrp="1"/>
          </p:cNvSpPr>
          <p:nvPr>
            <p:ph type="body" sz="quarter" idx="17"/>
          </p:nvPr>
        </p:nvSpPr>
        <p:spPr>
          <a:xfrm>
            <a:off x="360000" y="1219200"/>
            <a:ext cx="11484000" cy="5155721"/>
          </a:xfrm>
        </p:spPr>
        <p:style>
          <a:lnRef idx="1">
            <a:schemeClr val="accent4"/>
          </a:lnRef>
          <a:fillRef idx="2">
            <a:schemeClr val="accent4"/>
          </a:fillRef>
          <a:effectRef idx="1">
            <a:schemeClr val="accent4"/>
          </a:effectRef>
          <a:fontRef idx="minor">
            <a:schemeClr val="dk1"/>
          </a:fontRef>
        </p:style>
        <p:txBody>
          <a:bodyPr vert="horz" lIns="144000" tIns="144000" rIns="0" bIns="0" rtlCol="0" anchor="t">
            <a:noAutofit/>
          </a:bodyPr>
          <a:lstStyle/>
          <a:p>
            <a:r>
              <a:rPr lang="en-US" sz="1800" dirty="0"/>
              <a:t>Rank these claims from 1–5 with 1 being the claim you agree with the most strongly and 5 being the claim that you agree with the least.</a:t>
            </a:r>
          </a:p>
          <a:p>
            <a:pPr marL="285750" indent="-285750">
              <a:buFont typeface="Arial"/>
              <a:buChar char="•"/>
            </a:pPr>
            <a:r>
              <a:rPr lang="en-US" sz="1800" dirty="0"/>
              <a:t>Social media is harmful to teens. </a:t>
            </a:r>
          </a:p>
          <a:p>
            <a:pPr marL="285750" indent="-285750">
              <a:buFont typeface="Arial"/>
              <a:buChar char="•"/>
            </a:pPr>
            <a:r>
              <a:rPr lang="en-US" sz="1800" dirty="0">
                <a:latin typeface="Arial"/>
                <a:cs typeface="Arial"/>
              </a:rPr>
              <a:t>Mobile phones should be banned in schools. </a:t>
            </a:r>
          </a:p>
          <a:p>
            <a:pPr marL="285750" indent="-285750">
              <a:buFont typeface="Arial"/>
              <a:buChar char="•"/>
            </a:pPr>
            <a:r>
              <a:rPr lang="en-US" sz="1800" dirty="0"/>
              <a:t>All schools should become co-educational. </a:t>
            </a:r>
          </a:p>
          <a:p>
            <a:pPr marL="285750" indent="-285750">
              <a:buFont typeface="Arial"/>
              <a:buChar char="•"/>
            </a:pPr>
            <a:r>
              <a:rPr lang="en-US" sz="1800" dirty="0"/>
              <a:t>Eating meat is wrong. </a:t>
            </a:r>
          </a:p>
          <a:p>
            <a:pPr marL="285750" indent="-285750">
              <a:buFont typeface="Arial"/>
              <a:buChar char="•"/>
            </a:pPr>
            <a:r>
              <a:rPr lang="en-US" sz="1800" dirty="0"/>
              <a:t>Everyone should be a feminist.</a:t>
            </a:r>
          </a:p>
          <a:p>
            <a:endParaRPr lang="en-US" dirty="0"/>
          </a:p>
        </p:txBody>
      </p:sp>
    </p:spTree>
    <p:extLst>
      <p:ext uri="{BB962C8B-B14F-4D97-AF65-F5344CB8AC3E}">
        <p14:creationId xmlns:p14="http://schemas.microsoft.com/office/powerpoint/2010/main" val="499689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9936C8-2F63-FE6F-7C83-D8807636B17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B65C18C-4D23-97E5-8C3C-0E98F3105E8B}"/>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101</a:t>
            </a:fld>
            <a:endParaRPr lang="en-AU"/>
          </a:p>
        </p:txBody>
      </p:sp>
      <p:sp>
        <p:nvSpPr>
          <p:cNvPr id="5" name="Title 4">
            <a:extLst>
              <a:ext uri="{FF2B5EF4-FFF2-40B4-BE49-F238E27FC236}">
                <a16:creationId xmlns:a16="http://schemas.microsoft.com/office/drawing/2014/main" id="{57642B2B-9BBD-FA52-D191-C7DA2CC5C0EA}"/>
              </a:ext>
            </a:extLst>
          </p:cNvPr>
          <p:cNvSpPr>
            <a:spLocks noGrp="1"/>
          </p:cNvSpPr>
          <p:nvPr>
            <p:ph type="title"/>
          </p:nvPr>
        </p:nvSpPr>
        <p:spPr>
          <a:xfrm>
            <a:off x="359997" y="360000"/>
            <a:ext cx="10939973" cy="522000"/>
          </a:xfrm>
        </p:spPr>
        <p:txBody>
          <a:bodyPr/>
          <a:lstStyle/>
          <a:p>
            <a:r>
              <a:rPr lang="en-AU" dirty="0">
                <a:latin typeface="+mj-lt"/>
              </a:rPr>
              <a:t>Learning intentions and success criteria </a:t>
            </a:r>
            <a:r>
              <a:rPr lang="en-AU" dirty="0">
                <a:solidFill>
                  <a:schemeClr val="bg1"/>
                </a:solidFill>
              </a:rPr>
              <a:t>(lesson 14)</a:t>
            </a:r>
            <a:endParaRPr lang="en-AU" dirty="0">
              <a:solidFill>
                <a:schemeClr val="bg1"/>
              </a:solidFill>
              <a:latin typeface="+mj-lt"/>
            </a:endParaRPr>
          </a:p>
        </p:txBody>
      </p:sp>
      <p:sp>
        <p:nvSpPr>
          <p:cNvPr id="3" name="TextBox 2">
            <a:extLst>
              <a:ext uri="{FF2B5EF4-FFF2-40B4-BE49-F238E27FC236}">
                <a16:creationId xmlns:a16="http://schemas.microsoft.com/office/drawing/2014/main" id="{A22A18AB-DB76-B6A7-FD45-50EDDFB996C9}"/>
              </a:ext>
            </a:extLst>
          </p:cNvPr>
          <p:cNvSpPr txBox="1"/>
          <p:nvPr/>
        </p:nvSpPr>
        <p:spPr>
          <a:xfrm>
            <a:off x="370416" y="1894417"/>
            <a:ext cx="11303000" cy="351891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spcAft>
                <a:spcPts val="600"/>
              </a:spcAft>
            </a:pPr>
            <a:r>
              <a:rPr lang="en-AU" sz="2000" b="1" dirty="0">
                <a:solidFill>
                  <a:schemeClr val="accent1"/>
                </a:solidFill>
                <a:latin typeface="+mj-lt"/>
                <a:cs typeface="Arial" panose="020B0604020202020204" pitchFamily="34" charset="0"/>
              </a:rPr>
              <a:t>We are learning to:</a:t>
            </a:r>
            <a:endParaRPr lang="en-AU" sz="2000" b="1" dirty="0">
              <a:solidFill>
                <a:schemeClr val="accent1"/>
              </a:solidFill>
              <a:latin typeface="+mj-lt"/>
              <a:ea typeface="+mn-lt"/>
              <a:cs typeface="Arial" panose="020B0604020202020204" pitchFamily="34" charset="0"/>
            </a:endParaRPr>
          </a:p>
          <a:p>
            <a:pPr marL="342900" lvl="0" indent="-342900">
              <a:lnSpc>
                <a:spcPct val="150000"/>
              </a:lnSpc>
              <a:buFont typeface="Arial" panose="020B0604020202020204" pitchFamily="34" charset="0"/>
              <a:buChar char="•"/>
            </a:pPr>
            <a:r>
              <a:rPr lang="en-AU" sz="1800" dirty="0"/>
              <a:t>understand the Toulmin argumentation model</a:t>
            </a:r>
          </a:p>
          <a:p>
            <a:pPr marL="342900" lvl="0" indent="-342900">
              <a:lnSpc>
                <a:spcPct val="150000"/>
              </a:lnSpc>
              <a:buFont typeface="Arial" panose="020B0604020202020204" pitchFamily="34" charset="0"/>
              <a:buChar char="•"/>
            </a:pPr>
            <a:r>
              <a:rPr lang="en-AU" sz="1800" dirty="0"/>
              <a:t>apply critical thinking to develop evidence-based arguments.</a:t>
            </a:r>
            <a:endParaRPr lang="en-GB" sz="2000" dirty="0">
              <a:solidFill>
                <a:srgbClr val="000000"/>
              </a:solidFill>
              <a:ea typeface="+mn-lt"/>
              <a:cs typeface="Arial" panose="020B0604020202020204" pitchFamily="34" charset="0"/>
            </a:endParaRPr>
          </a:p>
          <a:p>
            <a:pPr>
              <a:lnSpc>
                <a:spcPct val="150000"/>
              </a:lnSpc>
              <a:spcAft>
                <a:spcPts val="600"/>
              </a:spcAft>
            </a:pPr>
            <a:r>
              <a:rPr lang="en-AU" sz="2000" b="1" dirty="0">
                <a:solidFill>
                  <a:schemeClr val="accent1"/>
                </a:solidFill>
                <a:latin typeface="+mj-lt"/>
                <a:cs typeface="Arial" panose="020B0604020202020204" pitchFamily="34" charset="0"/>
              </a:rPr>
              <a:t>We can:</a:t>
            </a:r>
            <a:endParaRPr lang="en-US" sz="2000" dirty="0">
              <a:solidFill>
                <a:schemeClr val="accent1"/>
              </a:solidFill>
              <a:latin typeface="+mj-lt"/>
              <a:cs typeface="Arial" panose="020B0604020202020204" pitchFamily="34" charset="0"/>
            </a:endParaRPr>
          </a:p>
          <a:p>
            <a:pPr marL="342900" lvl="0" indent="-342900">
              <a:lnSpc>
                <a:spcPct val="150000"/>
              </a:lnSpc>
              <a:buFont typeface="Arial" panose="020B0604020202020204" pitchFamily="34" charset="0"/>
              <a:buChar char="•"/>
            </a:pPr>
            <a:r>
              <a:rPr lang="en-AU" sz="1800" dirty="0"/>
              <a:t>identify and explain the key parts of the Toulmin argumentation model (claim, evidence, warrant, backing, rebuttal, qualifier)</a:t>
            </a:r>
          </a:p>
          <a:p>
            <a:pPr marL="342900" lvl="0" indent="-342900">
              <a:lnSpc>
                <a:spcPct val="150000"/>
              </a:lnSpc>
              <a:buFont typeface="Arial" panose="020B0604020202020204" pitchFamily="34" charset="0"/>
              <a:buChar char="•"/>
            </a:pPr>
            <a:r>
              <a:rPr lang="en-AU" sz="1800" dirty="0"/>
              <a:t>participate in a discussion by ranking claims and justifying our reasoning</a:t>
            </a:r>
          </a:p>
          <a:p>
            <a:pPr marL="342900" lvl="0" indent="-342900">
              <a:lnSpc>
                <a:spcPct val="150000"/>
              </a:lnSpc>
              <a:buFont typeface="Arial" panose="020B0604020202020204" pitchFamily="34" charset="0"/>
              <a:buChar char="•"/>
            </a:pPr>
            <a:r>
              <a:rPr lang="en-AU" sz="1800" dirty="0"/>
              <a:t>co-construct an argument using the Toulmin argumentation model with the class.</a:t>
            </a:r>
          </a:p>
        </p:txBody>
      </p:sp>
    </p:spTree>
    <p:extLst>
      <p:ext uri="{BB962C8B-B14F-4D97-AF65-F5344CB8AC3E}">
        <p14:creationId xmlns:p14="http://schemas.microsoft.com/office/powerpoint/2010/main" val="150155999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EBC2062-C792-4F40-028C-EB3A81582E52}"/>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102</a:t>
            </a:fld>
            <a:endParaRPr lang="en-AU"/>
          </a:p>
        </p:txBody>
      </p:sp>
      <p:sp>
        <p:nvSpPr>
          <p:cNvPr id="3" name="Title 2">
            <a:extLst>
              <a:ext uri="{FF2B5EF4-FFF2-40B4-BE49-F238E27FC236}">
                <a16:creationId xmlns:a16="http://schemas.microsoft.com/office/drawing/2014/main" id="{94B223A8-3C59-7E9D-33CA-D6981807B20C}"/>
              </a:ext>
            </a:extLst>
          </p:cNvPr>
          <p:cNvSpPr>
            <a:spLocks noGrp="1"/>
          </p:cNvSpPr>
          <p:nvPr>
            <p:ph type="title"/>
          </p:nvPr>
        </p:nvSpPr>
        <p:spPr/>
        <p:txBody>
          <a:bodyPr/>
          <a:lstStyle/>
          <a:p>
            <a:r>
              <a:rPr lang="en-US" dirty="0">
                <a:latin typeface="Arial"/>
                <a:cs typeface="Arial"/>
              </a:rPr>
              <a:t>Building an argument</a:t>
            </a:r>
            <a:endParaRPr lang="en-US" dirty="0"/>
          </a:p>
        </p:txBody>
      </p:sp>
      <p:sp>
        <p:nvSpPr>
          <p:cNvPr id="5" name="Text Placeholder 3">
            <a:extLst>
              <a:ext uri="{FF2B5EF4-FFF2-40B4-BE49-F238E27FC236}">
                <a16:creationId xmlns:a16="http://schemas.microsoft.com/office/drawing/2014/main" id="{BEC34B7D-FCF1-1E2D-544C-B8B5F76CD013}"/>
              </a:ext>
            </a:extLst>
          </p:cNvPr>
          <p:cNvSpPr>
            <a:spLocks noGrp="1"/>
          </p:cNvSpPr>
          <p:nvPr>
            <p:ph type="body" sz="quarter" idx="18"/>
          </p:nvPr>
        </p:nvSpPr>
        <p:spPr>
          <a:xfrm>
            <a:off x="343745" y="905601"/>
            <a:ext cx="11483999" cy="310015"/>
          </a:xfrm>
        </p:spPr>
        <p:txBody>
          <a:bodyPr/>
          <a:lstStyle/>
          <a:p>
            <a:r>
              <a:rPr lang="en-US" dirty="0">
                <a:latin typeface="Arial"/>
                <a:cs typeface="Arial"/>
              </a:rPr>
              <a:t>Using the Toulmin argumentation model </a:t>
            </a:r>
          </a:p>
        </p:txBody>
      </p:sp>
      <p:graphicFrame>
        <p:nvGraphicFramePr>
          <p:cNvPr id="9" name="Table 8">
            <a:extLst>
              <a:ext uri="{FF2B5EF4-FFF2-40B4-BE49-F238E27FC236}">
                <a16:creationId xmlns:a16="http://schemas.microsoft.com/office/drawing/2014/main" id="{EDD4ECF1-7A47-1CDC-B5D8-2F209B58E90C}"/>
              </a:ext>
            </a:extLst>
          </p:cNvPr>
          <p:cNvGraphicFramePr>
            <a:graphicFrameLocks noGrp="1"/>
          </p:cNvGraphicFramePr>
          <p:nvPr>
            <p:extLst>
              <p:ext uri="{D42A27DB-BD31-4B8C-83A1-F6EECF244321}">
                <p14:modId xmlns:p14="http://schemas.microsoft.com/office/powerpoint/2010/main" val="2984379151"/>
              </p:ext>
            </p:extLst>
          </p:nvPr>
        </p:nvGraphicFramePr>
        <p:xfrm>
          <a:off x="311234" y="1594339"/>
          <a:ext cx="11516510" cy="4116896"/>
        </p:xfrm>
        <a:graphic>
          <a:graphicData uri="http://schemas.openxmlformats.org/drawingml/2006/table">
            <a:tbl>
              <a:tblPr firstRow="1" firstCol="1" bandRow="1">
                <a:tableStyleId>{5A111915-BE36-4E01-A7E5-04B1672EAD32}</a:tableStyleId>
              </a:tblPr>
              <a:tblGrid>
                <a:gridCol w="2595218">
                  <a:extLst>
                    <a:ext uri="{9D8B030D-6E8A-4147-A177-3AD203B41FA5}">
                      <a16:colId xmlns:a16="http://schemas.microsoft.com/office/drawing/2014/main" val="613249388"/>
                    </a:ext>
                  </a:extLst>
                </a:gridCol>
                <a:gridCol w="8921292">
                  <a:extLst>
                    <a:ext uri="{9D8B030D-6E8A-4147-A177-3AD203B41FA5}">
                      <a16:colId xmlns:a16="http://schemas.microsoft.com/office/drawing/2014/main" val="2554983326"/>
                    </a:ext>
                  </a:extLst>
                </a:gridCol>
              </a:tblGrid>
              <a:tr h="565978">
                <a:tc>
                  <a:txBody>
                    <a:bodyPr/>
                    <a:lstStyle/>
                    <a:p>
                      <a:pPr>
                        <a:buNone/>
                      </a:pPr>
                      <a:r>
                        <a:rPr lang="en-US" sz="1800" dirty="0">
                          <a:solidFill>
                            <a:schemeClr val="tx1"/>
                          </a:solidFill>
                          <a:effectLst/>
                          <a:latin typeface="+mn-lt"/>
                        </a:rPr>
                        <a:t>Claim </a:t>
                      </a:r>
                    </a:p>
                    <a:p>
                      <a:pPr>
                        <a:buNone/>
                      </a:pPr>
                      <a:endParaRPr lang="en-US" sz="1800" dirty="0">
                        <a:solidFill>
                          <a:schemeClr val="tx1"/>
                        </a:solidFill>
                        <a:effectLst/>
                        <a:latin typeface="+mn-l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endParaRPr lang="en-US" sz="2000">
                        <a:solidFill>
                          <a:schemeClr val="tx1"/>
                        </a:solidFill>
                        <a:effectLst/>
                        <a:latin typeface="+mn-l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72729865"/>
                  </a:ext>
                </a:extLst>
              </a:tr>
              <a:tr h="427692">
                <a:tc>
                  <a:txBody>
                    <a:bodyPr/>
                    <a:lstStyle/>
                    <a:p>
                      <a:pPr lvl="0">
                        <a:buNone/>
                      </a:pPr>
                      <a:r>
                        <a:rPr lang="en-US" sz="1800">
                          <a:effectLst/>
                          <a:latin typeface="+mn-lt"/>
                        </a:rPr>
                        <a:t>Grounds</a:t>
                      </a:r>
                    </a:p>
                    <a:p>
                      <a:pPr lvl="0">
                        <a:buNone/>
                      </a:pPr>
                      <a:r>
                        <a:rPr lang="en-US" sz="1800">
                          <a:effectLst/>
                          <a:latin typeface="+mn-lt"/>
                        </a:rPr>
                        <a:t> </a:t>
                      </a:r>
                      <a:endParaRPr lang="en-US" sz="1800">
                        <a:latin typeface="+mn-l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lvl="0">
                        <a:buNone/>
                      </a:pPr>
                      <a:endParaRPr lang="en-US" sz="2000">
                        <a:effectLst/>
                        <a:latin typeface="+mn-l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50260916"/>
                  </a:ext>
                </a:extLst>
              </a:tr>
              <a:tr h="704021">
                <a:tc>
                  <a:txBody>
                    <a:bodyPr/>
                    <a:lstStyle/>
                    <a:p>
                      <a:pPr lvl="0">
                        <a:buNone/>
                      </a:pPr>
                      <a:r>
                        <a:rPr lang="en-US" sz="1800">
                          <a:effectLst/>
                          <a:latin typeface="+mn-lt"/>
                        </a:rPr>
                        <a:t>Warrant </a:t>
                      </a:r>
                      <a:endParaRPr lang="en-US" sz="1800">
                        <a:latin typeface="+mn-l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lvl="0">
                        <a:buNone/>
                      </a:pPr>
                      <a:endParaRPr lang="en-US" sz="2000">
                        <a:effectLst/>
                        <a:latin typeface="+mn-l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65723990"/>
                  </a:ext>
                </a:extLst>
              </a:tr>
              <a:tr h="386521">
                <a:tc>
                  <a:txBody>
                    <a:bodyPr/>
                    <a:lstStyle/>
                    <a:p>
                      <a:pPr lvl="0">
                        <a:buNone/>
                      </a:pPr>
                      <a:r>
                        <a:rPr lang="en-US" sz="1800">
                          <a:effectLst/>
                          <a:latin typeface="+mn-lt"/>
                        </a:rPr>
                        <a:t>Backing </a:t>
                      </a:r>
                    </a:p>
                    <a:p>
                      <a:pPr lvl="0">
                        <a:buNone/>
                      </a:pPr>
                      <a:endParaRPr lang="en-US" sz="1800">
                        <a:latin typeface="+mn-l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lvl="0">
                        <a:buNone/>
                      </a:pPr>
                      <a:endParaRPr lang="en-US" sz="2000">
                        <a:effectLst/>
                        <a:latin typeface="+mn-l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83967669"/>
                  </a:ext>
                </a:extLst>
              </a:tr>
              <a:tr h="648804">
                <a:tc>
                  <a:txBody>
                    <a:bodyPr/>
                    <a:lstStyle/>
                    <a:p>
                      <a:pPr lvl="0">
                        <a:buNone/>
                      </a:pPr>
                      <a:r>
                        <a:rPr lang="en-US" sz="1800">
                          <a:effectLst/>
                          <a:latin typeface="+mn-lt"/>
                        </a:rPr>
                        <a:t>Rebuttal </a:t>
                      </a:r>
                      <a:endParaRPr lang="en-US" sz="1800">
                        <a:latin typeface="+mn-l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lvl="0">
                        <a:buNone/>
                      </a:pPr>
                      <a:endParaRPr lang="en-US" sz="2000">
                        <a:effectLst/>
                        <a:latin typeface="+mn-l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1389658"/>
                  </a:ext>
                </a:extLst>
              </a:tr>
              <a:tr h="534618">
                <a:tc>
                  <a:txBody>
                    <a:bodyPr/>
                    <a:lstStyle/>
                    <a:p>
                      <a:pPr lvl="0">
                        <a:buNone/>
                      </a:pPr>
                      <a:r>
                        <a:rPr lang="en-US" sz="1800">
                          <a:effectLst/>
                          <a:latin typeface="+mn-lt"/>
                        </a:rPr>
                        <a:t>Qualifier</a:t>
                      </a:r>
                    </a:p>
                    <a:p>
                      <a:pPr lvl="0">
                        <a:buNone/>
                      </a:pPr>
                      <a:r>
                        <a:rPr lang="en-US" sz="1800">
                          <a:effectLst/>
                          <a:latin typeface="+mn-lt"/>
                        </a:rPr>
                        <a:t> </a:t>
                      </a:r>
                      <a:endParaRPr lang="en-US" sz="1800">
                        <a:latin typeface="+mn-l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lvl="0">
                        <a:buNone/>
                      </a:pPr>
                      <a:endParaRPr lang="en-US" sz="2000">
                        <a:effectLst/>
                        <a:latin typeface="+mn-l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45132471"/>
                  </a:ext>
                </a:extLst>
              </a:tr>
              <a:tr h="552173">
                <a:tc>
                  <a:txBody>
                    <a:bodyPr/>
                    <a:lstStyle/>
                    <a:p>
                      <a:pPr>
                        <a:buNone/>
                      </a:pPr>
                      <a:r>
                        <a:rPr lang="en-US" sz="1800" dirty="0">
                          <a:effectLst/>
                          <a:latin typeface="+mn-lt"/>
                        </a:rPr>
                        <a:t>Overall argument</a:t>
                      </a:r>
                    </a:p>
                    <a:p>
                      <a:pPr>
                        <a:buNone/>
                      </a:pPr>
                      <a:r>
                        <a:rPr lang="en-US" sz="1800" dirty="0">
                          <a:effectLst/>
                          <a:latin typeface="+mn-lt"/>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lvl="0">
                        <a:buNone/>
                      </a:pPr>
                      <a:endParaRPr lang="en-US" sz="2000" b="1" i="0" u="none" strike="noStrike" noProof="0" dirty="0">
                        <a:effectLst/>
                        <a:latin typeface="+mn-l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16294514"/>
                  </a:ext>
                </a:extLst>
              </a:tr>
            </a:tbl>
          </a:graphicData>
        </a:graphic>
      </p:graphicFrame>
    </p:spTree>
    <p:extLst>
      <p:ext uri="{BB962C8B-B14F-4D97-AF65-F5344CB8AC3E}">
        <p14:creationId xmlns:p14="http://schemas.microsoft.com/office/powerpoint/2010/main" val="3217751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008B17-C420-FCC4-717A-7DF69B10B4B7}"/>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57CE6492-F6A7-2E94-6F06-D8DA2E0ED923}"/>
              </a:ext>
            </a:extLst>
          </p:cNvPr>
          <p:cNvSpPr>
            <a:spLocks noGrp="1"/>
          </p:cNvSpPr>
          <p:nvPr>
            <p:ph type="ctrTitle"/>
          </p:nvPr>
        </p:nvSpPr>
        <p:spPr/>
        <p:txBody>
          <a:bodyPr/>
          <a:lstStyle/>
          <a:p>
            <a:r>
              <a:rPr lang="en-AU">
                <a:latin typeface="+mj-lt"/>
                <a:cs typeface="Arial"/>
              </a:rPr>
              <a:t>Lesson 15</a:t>
            </a:r>
            <a:endParaRPr lang="en-AU">
              <a:latin typeface="+mj-lt"/>
            </a:endParaRPr>
          </a:p>
        </p:txBody>
      </p:sp>
    </p:spTree>
    <p:extLst>
      <p:ext uri="{BB962C8B-B14F-4D97-AF65-F5344CB8AC3E}">
        <p14:creationId xmlns:p14="http://schemas.microsoft.com/office/powerpoint/2010/main" val="353568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2C89B7-63BC-62D8-79F3-4F0E5F1DF29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1516011-CC7D-B9BD-0EBB-1347690134EF}"/>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104</a:t>
            </a:fld>
            <a:endParaRPr lang="en-AU"/>
          </a:p>
        </p:txBody>
      </p:sp>
      <p:sp>
        <p:nvSpPr>
          <p:cNvPr id="3" name="Title 2">
            <a:extLst>
              <a:ext uri="{FF2B5EF4-FFF2-40B4-BE49-F238E27FC236}">
                <a16:creationId xmlns:a16="http://schemas.microsoft.com/office/drawing/2014/main" id="{7B9C36EA-FB6F-D5A3-46CB-9E6CF61CB635}"/>
              </a:ext>
            </a:extLst>
          </p:cNvPr>
          <p:cNvSpPr>
            <a:spLocks noGrp="1"/>
          </p:cNvSpPr>
          <p:nvPr>
            <p:ph type="title"/>
          </p:nvPr>
        </p:nvSpPr>
        <p:spPr/>
        <p:txBody>
          <a:bodyPr/>
          <a:lstStyle/>
          <a:p>
            <a:r>
              <a:rPr lang="en-US" dirty="0">
                <a:latin typeface="Arial"/>
                <a:cs typeface="Arial"/>
              </a:rPr>
              <a:t>Do now</a:t>
            </a:r>
            <a:endParaRPr lang="en-US" dirty="0"/>
          </a:p>
        </p:txBody>
      </p:sp>
      <p:sp>
        <p:nvSpPr>
          <p:cNvPr id="8" name="Text Placeholder 3">
            <a:extLst>
              <a:ext uri="{FF2B5EF4-FFF2-40B4-BE49-F238E27FC236}">
                <a16:creationId xmlns:a16="http://schemas.microsoft.com/office/drawing/2014/main" id="{D7E73AAD-142D-36D0-F33A-BA5A44506570}"/>
              </a:ext>
            </a:extLst>
          </p:cNvPr>
          <p:cNvSpPr txBox="1">
            <a:spLocks/>
          </p:cNvSpPr>
          <p:nvPr/>
        </p:nvSpPr>
        <p:spPr>
          <a:xfrm>
            <a:off x="354000" y="1040939"/>
            <a:ext cx="11483999" cy="310015"/>
          </a:xfrm>
          <a:prstGeom prst="rect">
            <a:avLst/>
          </a:prstGeom>
        </p:spPr>
        <p:txBody>
          <a:bodyPr vert="horz" lIns="0" tIns="0" rIns="0" bIns="0" rtlCol="0" anchor="b">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accent2"/>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2000" b="0" kern="1200">
                <a:solidFill>
                  <a:schemeClr val="bg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2000" kern="1200">
                <a:solidFill>
                  <a:schemeClr val="bg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dirty="0"/>
              <a:t>Reflective questions</a:t>
            </a:r>
          </a:p>
        </p:txBody>
      </p:sp>
      <p:sp>
        <p:nvSpPr>
          <p:cNvPr id="5" name="TextBox 4">
            <a:extLst>
              <a:ext uri="{FF2B5EF4-FFF2-40B4-BE49-F238E27FC236}">
                <a16:creationId xmlns:a16="http://schemas.microsoft.com/office/drawing/2014/main" id="{B9EB3D12-1F71-B392-2290-17DE349320AF}"/>
              </a:ext>
            </a:extLst>
          </p:cNvPr>
          <p:cNvSpPr txBox="1"/>
          <p:nvPr/>
        </p:nvSpPr>
        <p:spPr>
          <a:xfrm>
            <a:off x="354000" y="1943171"/>
            <a:ext cx="11070000" cy="2057975"/>
          </a:xfrm>
          <a:prstGeom prst="rect">
            <a:avLst/>
          </a:prstGeom>
        </p:spPr>
        <p:style>
          <a:lnRef idx="1">
            <a:schemeClr val="accent4"/>
          </a:lnRef>
          <a:fillRef idx="2">
            <a:schemeClr val="accent4"/>
          </a:fillRef>
          <a:effectRef idx="1">
            <a:schemeClr val="accent4"/>
          </a:effectRef>
          <a:fontRef idx="minor">
            <a:schemeClr val="dk1"/>
          </a:fontRef>
        </p:style>
        <p:txBody>
          <a:bodyPr wrap="square" lIns="144000" tIns="144000" rIns="0" bIns="0" rtlCol="0">
            <a:noAutofit/>
          </a:bodyPr>
          <a:lstStyle/>
          <a:p>
            <a:pPr lvl="0">
              <a:lnSpc>
                <a:spcPct val="150000"/>
              </a:lnSpc>
            </a:pPr>
            <a:r>
              <a:rPr lang="en-US" sz="1800" b="1" dirty="0"/>
              <a:t>Re-read the argument that you developed with your partner last lesson and answer the following reflection questions:</a:t>
            </a:r>
          </a:p>
          <a:p>
            <a:pPr marL="342900" lvl="0" indent="-342900">
              <a:lnSpc>
                <a:spcPct val="150000"/>
              </a:lnSpc>
              <a:buFont typeface="Arial" panose="020B0604020202020204" pitchFamily="34" charset="0"/>
              <a:buChar char="•"/>
            </a:pPr>
            <a:r>
              <a:rPr lang="en-AU" sz="1800" dirty="0"/>
              <a:t>What made your argument convincing? </a:t>
            </a:r>
          </a:p>
          <a:p>
            <a:pPr marL="342900" lvl="0" indent="-342900">
              <a:lnSpc>
                <a:spcPct val="150000"/>
              </a:lnSpc>
              <a:buFont typeface="Arial" panose="020B0604020202020204" pitchFamily="34" charset="0"/>
              <a:buChar char="•"/>
            </a:pPr>
            <a:r>
              <a:rPr lang="en-AU" sz="1800" dirty="0"/>
              <a:t>What could make it stronger?</a:t>
            </a:r>
            <a:endParaRPr lang="en-US" sz="1800" dirty="0"/>
          </a:p>
        </p:txBody>
      </p:sp>
      <p:pic>
        <p:nvPicPr>
          <p:cNvPr id="9" name="Picture 8">
            <a:extLst>
              <a:ext uri="{FF2B5EF4-FFF2-40B4-BE49-F238E27FC236}">
                <a16:creationId xmlns:a16="http://schemas.microsoft.com/office/drawing/2014/main" id="{6BDCD886-CE93-C409-F5EA-4B5F434C8997}"/>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7519357" y="378793"/>
            <a:ext cx="3964643" cy="1324292"/>
          </a:xfrm>
          <a:prstGeom prst="rect">
            <a:avLst/>
          </a:prstGeom>
          <a:noFill/>
        </p:spPr>
      </p:pic>
    </p:spTree>
    <p:extLst>
      <p:ext uri="{BB962C8B-B14F-4D97-AF65-F5344CB8AC3E}">
        <p14:creationId xmlns:p14="http://schemas.microsoft.com/office/powerpoint/2010/main" val="2354186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59FD6A-2E0A-E377-DF4F-2F2020FCC05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E2F0177-A247-10F0-D85C-F19A1AEF2617}"/>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105</a:t>
            </a:fld>
            <a:endParaRPr lang="en-AU"/>
          </a:p>
        </p:txBody>
      </p:sp>
      <p:sp>
        <p:nvSpPr>
          <p:cNvPr id="5" name="Title 4">
            <a:extLst>
              <a:ext uri="{FF2B5EF4-FFF2-40B4-BE49-F238E27FC236}">
                <a16:creationId xmlns:a16="http://schemas.microsoft.com/office/drawing/2014/main" id="{A808BC72-422C-2285-AA0C-0EE8EB53F6DC}"/>
              </a:ext>
            </a:extLst>
          </p:cNvPr>
          <p:cNvSpPr>
            <a:spLocks noGrp="1"/>
          </p:cNvSpPr>
          <p:nvPr>
            <p:ph type="title"/>
          </p:nvPr>
        </p:nvSpPr>
        <p:spPr>
          <a:xfrm>
            <a:off x="359997" y="360000"/>
            <a:ext cx="11418145" cy="522000"/>
          </a:xfrm>
        </p:spPr>
        <p:txBody>
          <a:bodyPr/>
          <a:lstStyle/>
          <a:p>
            <a:r>
              <a:rPr lang="en-AU" dirty="0">
                <a:latin typeface="+mj-lt"/>
              </a:rPr>
              <a:t>Learning intentions and success criteria </a:t>
            </a:r>
            <a:r>
              <a:rPr lang="en-AU" dirty="0">
                <a:solidFill>
                  <a:schemeClr val="bg1"/>
                </a:solidFill>
              </a:rPr>
              <a:t>(lesson 15)</a:t>
            </a:r>
            <a:endParaRPr lang="en-AU" dirty="0">
              <a:solidFill>
                <a:schemeClr val="bg1"/>
              </a:solidFill>
              <a:latin typeface="+mj-lt"/>
            </a:endParaRPr>
          </a:p>
        </p:txBody>
      </p:sp>
      <p:sp>
        <p:nvSpPr>
          <p:cNvPr id="3" name="TextBox 2">
            <a:extLst>
              <a:ext uri="{FF2B5EF4-FFF2-40B4-BE49-F238E27FC236}">
                <a16:creationId xmlns:a16="http://schemas.microsoft.com/office/drawing/2014/main" id="{ECD6B7CE-4E7D-3D3F-7245-9EED68ED04B0}"/>
              </a:ext>
            </a:extLst>
          </p:cNvPr>
          <p:cNvSpPr txBox="1"/>
          <p:nvPr/>
        </p:nvSpPr>
        <p:spPr>
          <a:xfrm>
            <a:off x="370416" y="1894417"/>
            <a:ext cx="11303000" cy="463659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spcAft>
                <a:spcPts val="600"/>
              </a:spcAft>
            </a:pPr>
            <a:r>
              <a:rPr lang="en-AU" sz="2000" b="1" dirty="0">
                <a:solidFill>
                  <a:schemeClr val="accent1"/>
                </a:solidFill>
                <a:latin typeface="+mj-lt"/>
                <a:cs typeface="Arial" panose="020B0604020202020204" pitchFamily="34" charset="0"/>
              </a:rPr>
              <a:t>We are learning to:</a:t>
            </a:r>
            <a:endParaRPr lang="en-AU" sz="2000" b="1" dirty="0">
              <a:solidFill>
                <a:schemeClr val="accent1"/>
              </a:solidFill>
              <a:latin typeface="+mj-lt"/>
              <a:ea typeface="+mn-lt"/>
              <a:cs typeface="Arial" panose="020B0604020202020204" pitchFamily="34" charset="0"/>
            </a:endParaRPr>
          </a:p>
          <a:p>
            <a:pPr marL="342900" lvl="0" indent="-342900">
              <a:lnSpc>
                <a:spcPct val="150000"/>
              </a:lnSpc>
              <a:buFont typeface="Arial" panose="020B0604020202020204" pitchFamily="34" charset="0"/>
              <a:buChar char="•"/>
            </a:pPr>
            <a:r>
              <a:rPr lang="en-AU" sz="1800" dirty="0"/>
              <a:t>construct our own argument using the Toulmin argumentation model</a:t>
            </a:r>
          </a:p>
          <a:p>
            <a:pPr marL="342900" lvl="0" indent="-342900">
              <a:lnSpc>
                <a:spcPct val="150000"/>
              </a:lnSpc>
              <a:buFont typeface="Arial" panose="020B0604020202020204" pitchFamily="34" charset="0"/>
              <a:buChar char="•"/>
            </a:pPr>
            <a:r>
              <a:rPr lang="en-AU" sz="1800" dirty="0"/>
              <a:t>evaluate and provide feedback on the arguments of others.</a:t>
            </a:r>
          </a:p>
          <a:p>
            <a:pPr marL="342900" indent="-342900">
              <a:lnSpc>
                <a:spcPct val="150000"/>
              </a:lnSpc>
              <a:spcAft>
                <a:spcPts val="600"/>
              </a:spcAft>
              <a:buFont typeface="Arial" panose="020B0604020202020204" pitchFamily="34" charset="0"/>
              <a:buChar char="•"/>
            </a:pPr>
            <a:endParaRPr lang="en-AU" sz="2000" dirty="0">
              <a:solidFill>
                <a:srgbClr val="22272B"/>
              </a:solidFill>
              <a:ea typeface="+mn-lt"/>
              <a:cs typeface="Arial" panose="020B0604020202020204" pitchFamily="34" charset="0"/>
            </a:endParaRPr>
          </a:p>
          <a:p>
            <a:pPr>
              <a:lnSpc>
                <a:spcPct val="150000"/>
              </a:lnSpc>
              <a:spcAft>
                <a:spcPts val="600"/>
              </a:spcAft>
            </a:pPr>
            <a:r>
              <a:rPr lang="en-AU" sz="2000" b="1" dirty="0">
                <a:solidFill>
                  <a:schemeClr val="accent1"/>
                </a:solidFill>
                <a:latin typeface="+mj-lt"/>
                <a:cs typeface="Arial" panose="020B0604020202020204" pitchFamily="34" charset="0"/>
              </a:rPr>
              <a:t>We can:</a:t>
            </a:r>
            <a:endParaRPr lang="en-US" sz="2000" dirty="0">
              <a:solidFill>
                <a:schemeClr val="accent1"/>
              </a:solidFill>
              <a:latin typeface="+mj-lt"/>
              <a:cs typeface="Arial" panose="020B0604020202020204" pitchFamily="34" charset="0"/>
            </a:endParaRPr>
          </a:p>
          <a:p>
            <a:pPr marL="342900" lvl="0" indent="-342900">
              <a:lnSpc>
                <a:spcPct val="150000"/>
              </a:lnSpc>
              <a:buFont typeface="Arial" panose="020B0604020202020204" pitchFamily="34" charset="0"/>
              <a:buChar char="•"/>
            </a:pPr>
            <a:r>
              <a:rPr lang="en-AU" sz="1800" dirty="0"/>
              <a:t>independently construct an argument using all parts of the Toulmin argumentation model</a:t>
            </a:r>
          </a:p>
          <a:p>
            <a:pPr marL="342900" lvl="0" indent="-342900">
              <a:lnSpc>
                <a:spcPct val="150000"/>
              </a:lnSpc>
              <a:buFont typeface="Arial" panose="020B0604020202020204" pitchFamily="34" charset="0"/>
              <a:buChar char="•"/>
            </a:pPr>
            <a:r>
              <a:rPr lang="en-AU" sz="1800" dirty="0"/>
              <a:t>share our arguments with peers and explain our reasoning</a:t>
            </a:r>
          </a:p>
          <a:p>
            <a:pPr marL="342900" lvl="0" indent="-342900">
              <a:lnSpc>
                <a:spcPct val="150000"/>
              </a:lnSpc>
              <a:buFont typeface="Arial" panose="020B0604020202020204" pitchFamily="34" charset="0"/>
              <a:buChar char="•"/>
            </a:pPr>
            <a:r>
              <a:rPr lang="en-AU" sz="1800" dirty="0"/>
              <a:t>provide constructive feedback on the strength and completeness of an argument.</a:t>
            </a:r>
          </a:p>
          <a:p>
            <a:pPr>
              <a:lnSpc>
                <a:spcPct val="150000"/>
              </a:lnSpc>
              <a:spcAft>
                <a:spcPts val="600"/>
              </a:spcAft>
            </a:pPr>
            <a:endParaRPr lang="en-GB" sz="2000" dirty="0">
              <a:solidFill>
                <a:srgbClr val="000000"/>
              </a:solidFill>
              <a:latin typeface="Times New Roman"/>
              <a:cs typeface="Times New Roman"/>
            </a:endParaRPr>
          </a:p>
          <a:p>
            <a:pPr marL="342900" indent="-342900">
              <a:lnSpc>
                <a:spcPct val="150000"/>
              </a:lnSpc>
              <a:spcAft>
                <a:spcPts val="600"/>
              </a:spcAft>
              <a:buFont typeface="Arial"/>
              <a:buChar char="•"/>
            </a:pPr>
            <a:endParaRPr lang="en-GB" sz="2000" dirty="0">
              <a:solidFill>
                <a:srgbClr val="000000"/>
              </a:solidFill>
              <a:cs typeface="Arial" panose="020B0604020202020204" pitchFamily="34" charset="0"/>
            </a:endParaRPr>
          </a:p>
        </p:txBody>
      </p:sp>
    </p:spTree>
    <p:extLst>
      <p:ext uri="{BB962C8B-B14F-4D97-AF65-F5344CB8AC3E}">
        <p14:creationId xmlns:p14="http://schemas.microsoft.com/office/powerpoint/2010/main" val="182261782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CD8B74-150D-E018-54F9-AD9BA9C6FCD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7472A4A-D268-7874-1063-1E4C2A3AF19B}"/>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106</a:t>
            </a:fld>
            <a:endParaRPr lang="en-AU"/>
          </a:p>
        </p:txBody>
      </p:sp>
      <p:sp>
        <p:nvSpPr>
          <p:cNvPr id="3" name="Title 2">
            <a:extLst>
              <a:ext uri="{FF2B5EF4-FFF2-40B4-BE49-F238E27FC236}">
                <a16:creationId xmlns:a16="http://schemas.microsoft.com/office/drawing/2014/main" id="{02D461F4-5A56-11F2-C5E5-0500D7BFC835}"/>
              </a:ext>
            </a:extLst>
          </p:cNvPr>
          <p:cNvSpPr>
            <a:spLocks noGrp="1"/>
          </p:cNvSpPr>
          <p:nvPr>
            <p:ph type="title"/>
          </p:nvPr>
        </p:nvSpPr>
        <p:spPr>
          <a:xfrm>
            <a:off x="348000" y="309964"/>
            <a:ext cx="11484000" cy="545601"/>
          </a:xfrm>
        </p:spPr>
        <p:txBody>
          <a:bodyPr/>
          <a:lstStyle/>
          <a:p>
            <a:r>
              <a:rPr lang="en-US" dirty="0">
                <a:latin typeface="Arial"/>
                <a:cs typeface="Arial"/>
              </a:rPr>
              <a:t>Independent task</a:t>
            </a:r>
            <a:endParaRPr lang="en-US" dirty="0"/>
          </a:p>
        </p:txBody>
      </p:sp>
      <p:sp>
        <p:nvSpPr>
          <p:cNvPr id="4" name="Text Placeholder 3">
            <a:extLst>
              <a:ext uri="{FF2B5EF4-FFF2-40B4-BE49-F238E27FC236}">
                <a16:creationId xmlns:a16="http://schemas.microsoft.com/office/drawing/2014/main" id="{42F3AB87-9134-0F5A-A5A6-61B88792458F}"/>
              </a:ext>
            </a:extLst>
          </p:cNvPr>
          <p:cNvSpPr txBox="1">
            <a:spLocks/>
          </p:cNvSpPr>
          <p:nvPr/>
        </p:nvSpPr>
        <p:spPr>
          <a:xfrm>
            <a:off x="348000" y="930571"/>
            <a:ext cx="11483999" cy="310015"/>
          </a:xfrm>
          <a:prstGeom prst="rect">
            <a:avLst/>
          </a:prstGeom>
        </p:spPr>
        <p:txBody>
          <a:bodyPr vert="horz" lIns="0" tIns="0" rIns="0" bIns="0" rtlCol="0" anchor="b">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accent2"/>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2000" b="0" kern="1200">
                <a:solidFill>
                  <a:schemeClr val="bg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2000" kern="1200">
                <a:solidFill>
                  <a:schemeClr val="bg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For this task you can choose a different claim from the list below or create your own.</a:t>
            </a:r>
          </a:p>
        </p:txBody>
      </p:sp>
      <p:sp>
        <p:nvSpPr>
          <p:cNvPr id="5" name="Text Placeholder 4">
            <a:extLst>
              <a:ext uri="{FF2B5EF4-FFF2-40B4-BE49-F238E27FC236}">
                <a16:creationId xmlns:a16="http://schemas.microsoft.com/office/drawing/2014/main" id="{9690A624-8417-3A59-5AC3-89A2BCBB647D}"/>
              </a:ext>
            </a:extLst>
          </p:cNvPr>
          <p:cNvSpPr>
            <a:spLocks noGrp="1"/>
          </p:cNvSpPr>
          <p:nvPr>
            <p:ph type="body" sz="quarter" idx="17"/>
          </p:nvPr>
        </p:nvSpPr>
        <p:spPr>
          <a:xfrm>
            <a:off x="348000" y="1420586"/>
            <a:ext cx="10996759" cy="5095414"/>
          </a:xfrm>
        </p:spPr>
        <p:style>
          <a:lnRef idx="1">
            <a:schemeClr val="accent4"/>
          </a:lnRef>
          <a:fillRef idx="2">
            <a:schemeClr val="accent4"/>
          </a:fillRef>
          <a:effectRef idx="1">
            <a:schemeClr val="accent4"/>
          </a:effectRef>
          <a:fontRef idx="minor">
            <a:schemeClr val="dk1"/>
          </a:fontRef>
        </p:style>
        <p:txBody>
          <a:bodyPr vert="horz" lIns="144000" tIns="144000" rIns="0" bIns="0" rtlCol="0" anchor="t">
            <a:noAutofit/>
          </a:bodyPr>
          <a:lstStyle/>
          <a:p>
            <a:pPr>
              <a:lnSpc>
                <a:spcPct val="114000"/>
              </a:lnSpc>
            </a:pPr>
            <a:r>
              <a:rPr lang="en-US" sz="1600" b="1" dirty="0"/>
              <a:t>You will:</a:t>
            </a:r>
          </a:p>
          <a:p>
            <a:pPr marL="342900" indent="-342900">
              <a:lnSpc>
                <a:spcPct val="114000"/>
              </a:lnSpc>
              <a:buFont typeface="Arial" panose="020B0604020202020204" pitchFamily="34" charset="0"/>
              <a:buChar char="•"/>
            </a:pPr>
            <a:r>
              <a:rPr lang="en-US" sz="1600" dirty="0"/>
              <a:t>complete a full Toulmin argumentation model </a:t>
            </a:r>
          </a:p>
          <a:p>
            <a:pPr marL="342900" indent="-342900">
              <a:lnSpc>
                <a:spcPct val="114000"/>
              </a:lnSpc>
              <a:buFont typeface="Arial" panose="020B0604020202020204" pitchFamily="34" charset="0"/>
              <a:buChar char="•"/>
            </a:pPr>
            <a:r>
              <a:rPr lang="en-US" sz="1600" dirty="0">
                <a:ea typeface="Calibri"/>
                <a:cs typeface="Calibri"/>
              </a:rPr>
              <a:t>gather research </a:t>
            </a:r>
            <a:r>
              <a:rPr lang="en-US" sz="1600" dirty="0"/>
              <a:t>f</a:t>
            </a:r>
            <a:r>
              <a:rPr lang="en-US" sz="1600" dirty="0">
                <a:ea typeface="Calibri"/>
                <a:cs typeface="Calibri"/>
              </a:rPr>
              <a:t>or the grounds and backing parts of the model.</a:t>
            </a:r>
          </a:p>
          <a:p>
            <a:pPr>
              <a:lnSpc>
                <a:spcPct val="114000"/>
              </a:lnSpc>
            </a:pPr>
            <a:r>
              <a:rPr lang="en-US" sz="1600" b="1" dirty="0">
                <a:ea typeface="Calibri"/>
                <a:cs typeface="Calibri"/>
              </a:rPr>
              <a:t>Possible topics:</a:t>
            </a:r>
            <a:endParaRPr lang="en-US" sz="1600" b="1" dirty="0"/>
          </a:p>
          <a:p>
            <a:pPr marL="285750" indent="-285750">
              <a:lnSpc>
                <a:spcPct val="114000"/>
              </a:lnSpc>
              <a:buFont typeface="Arial"/>
              <a:buChar char="•"/>
            </a:pPr>
            <a:r>
              <a:rPr lang="en-US" sz="1600" dirty="0"/>
              <a:t>social media is harmful to teens </a:t>
            </a:r>
            <a:endParaRPr lang="en-US" sz="1600" dirty="0">
              <a:cs typeface="Arial"/>
            </a:endParaRPr>
          </a:p>
          <a:p>
            <a:pPr marL="285750" indent="-285750">
              <a:lnSpc>
                <a:spcPct val="114000"/>
              </a:lnSpc>
              <a:buFont typeface="Arial"/>
              <a:buChar char="•"/>
            </a:pPr>
            <a:r>
              <a:rPr lang="en-US" sz="1600" dirty="0">
                <a:cs typeface="Arial"/>
              </a:rPr>
              <a:t>mobile phones should be banned in schools </a:t>
            </a:r>
          </a:p>
          <a:p>
            <a:pPr marL="285750" indent="-285750">
              <a:lnSpc>
                <a:spcPct val="114000"/>
              </a:lnSpc>
              <a:buFont typeface="Arial"/>
              <a:buChar char="•"/>
            </a:pPr>
            <a:r>
              <a:rPr lang="en-US" sz="1600" dirty="0"/>
              <a:t>all schools should become co-educational </a:t>
            </a:r>
          </a:p>
          <a:p>
            <a:pPr marL="285750" indent="-285750">
              <a:lnSpc>
                <a:spcPct val="114000"/>
              </a:lnSpc>
              <a:buFont typeface="Arial"/>
              <a:buChar char="•"/>
            </a:pPr>
            <a:r>
              <a:rPr lang="en-US" sz="1600" dirty="0"/>
              <a:t>eating meat is wrong </a:t>
            </a:r>
          </a:p>
          <a:p>
            <a:pPr marL="285750" indent="-285750">
              <a:lnSpc>
                <a:spcPct val="114000"/>
              </a:lnSpc>
              <a:buFont typeface="Arial"/>
              <a:buChar char="•"/>
            </a:pPr>
            <a:r>
              <a:rPr lang="en-US" sz="1600" dirty="0"/>
              <a:t>everyone should be a feminist </a:t>
            </a:r>
          </a:p>
          <a:p>
            <a:pPr marL="285750" indent="-285750">
              <a:lnSpc>
                <a:spcPct val="114000"/>
              </a:lnSpc>
              <a:buFont typeface="Arial"/>
              <a:buChar char="•"/>
            </a:pPr>
            <a:r>
              <a:rPr lang="en-US" sz="1600" dirty="0"/>
              <a:t>student chosen topic</a:t>
            </a:r>
          </a:p>
        </p:txBody>
      </p:sp>
    </p:spTree>
    <p:extLst>
      <p:ext uri="{BB962C8B-B14F-4D97-AF65-F5344CB8AC3E}">
        <p14:creationId xmlns:p14="http://schemas.microsoft.com/office/powerpoint/2010/main" val="3077651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F24346-0D0C-3004-4F73-049FA0FC5FC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06A1608-D80B-1B14-8E8A-35207CC073FF}"/>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107</a:t>
            </a:fld>
            <a:endParaRPr lang="en-AU"/>
          </a:p>
        </p:txBody>
      </p:sp>
      <p:sp>
        <p:nvSpPr>
          <p:cNvPr id="3" name="Title 2">
            <a:extLst>
              <a:ext uri="{FF2B5EF4-FFF2-40B4-BE49-F238E27FC236}">
                <a16:creationId xmlns:a16="http://schemas.microsoft.com/office/drawing/2014/main" id="{C34BBB5A-702A-6B9F-5176-94C64B6B612F}"/>
              </a:ext>
            </a:extLst>
          </p:cNvPr>
          <p:cNvSpPr>
            <a:spLocks noGrp="1"/>
          </p:cNvSpPr>
          <p:nvPr>
            <p:ph type="title"/>
          </p:nvPr>
        </p:nvSpPr>
        <p:spPr/>
        <p:txBody>
          <a:bodyPr/>
          <a:lstStyle/>
          <a:p>
            <a:r>
              <a:rPr lang="en-US" dirty="0">
                <a:latin typeface="Arial"/>
                <a:cs typeface="Arial"/>
              </a:rPr>
              <a:t>Peer review</a:t>
            </a:r>
            <a:endParaRPr lang="en-US" dirty="0"/>
          </a:p>
        </p:txBody>
      </p:sp>
      <p:sp>
        <p:nvSpPr>
          <p:cNvPr id="4" name="Text Placeholder 3">
            <a:extLst>
              <a:ext uri="{FF2B5EF4-FFF2-40B4-BE49-F238E27FC236}">
                <a16:creationId xmlns:a16="http://schemas.microsoft.com/office/drawing/2014/main" id="{60EAE4D1-FD12-5753-DD16-56EA41054301}"/>
              </a:ext>
            </a:extLst>
          </p:cNvPr>
          <p:cNvSpPr>
            <a:spLocks noGrp="1"/>
          </p:cNvSpPr>
          <p:nvPr>
            <p:ph type="body" sz="quarter" idx="18"/>
          </p:nvPr>
        </p:nvSpPr>
        <p:spPr>
          <a:xfrm>
            <a:off x="354000" y="1031524"/>
            <a:ext cx="11483999" cy="310015"/>
          </a:xfrm>
        </p:spPr>
        <p:txBody>
          <a:bodyPr/>
          <a:lstStyle/>
          <a:p>
            <a:r>
              <a:rPr lang="en-US" dirty="0"/>
              <a:t>Assessing and strengthening arguments together</a:t>
            </a:r>
          </a:p>
        </p:txBody>
      </p:sp>
      <p:sp>
        <p:nvSpPr>
          <p:cNvPr id="5" name="Text Placeholder 4">
            <a:extLst>
              <a:ext uri="{FF2B5EF4-FFF2-40B4-BE49-F238E27FC236}">
                <a16:creationId xmlns:a16="http://schemas.microsoft.com/office/drawing/2014/main" id="{5A9B7CA1-FDAB-6D42-CA84-1C3FDA6635CB}"/>
              </a:ext>
            </a:extLst>
          </p:cNvPr>
          <p:cNvSpPr>
            <a:spLocks noGrp="1"/>
          </p:cNvSpPr>
          <p:nvPr>
            <p:ph type="body" sz="quarter" idx="17"/>
          </p:nvPr>
        </p:nvSpPr>
        <p:spPr/>
        <p:txBody>
          <a:bodyPr vert="horz" lIns="0" tIns="0" rIns="0" bIns="0" rtlCol="0" anchor="t">
            <a:noAutofit/>
          </a:bodyPr>
          <a:lstStyle/>
          <a:p>
            <a:r>
              <a:rPr lang="en-AU" sz="1800" dirty="0"/>
              <a:t>In small groups, you will share your arguments.</a:t>
            </a:r>
          </a:p>
          <a:p>
            <a:r>
              <a:rPr lang="en-AU" sz="1800" dirty="0"/>
              <a:t>When evaluating your peers’ use of the Toulmin argumentation model to create an argument, check and discuss the following:</a:t>
            </a:r>
          </a:p>
          <a:p>
            <a:pPr marL="342900" indent="-342900">
              <a:buFont typeface="Arial" panose="020B0604020202020204" pitchFamily="34" charset="0"/>
              <a:buChar char="•"/>
            </a:pPr>
            <a:r>
              <a:rPr lang="en-AU" sz="1800" dirty="0"/>
              <a:t>Is every part of the model included? </a:t>
            </a:r>
          </a:p>
          <a:p>
            <a:pPr marL="342900" indent="-342900">
              <a:buFont typeface="Arial" panose="020B0604020202020204" pitchFamily="34" charset="0"/>
              <a:buChar char="•"/>
            </a:pPr>
            <a:r>
              <a:rPr lang="en-AU" sz="1800" dirty="0"/>
              <a:t>Does the evidence clearly support the claim? </a:t>
            </a:r>
          </a:p>
          <a:p>
            <a:pPr marL="342900" indent="-342900">
              <a:buFont typeface="Arial" panose="020B0604020202020204" pitchFamily="34" charset="0"/>
              <a:buChar char="•"/>
            </a:pPr>
            <a:r>
              <a:rPr lang="en-AU" sz="1800" dirty="0"/>
              <a:t>Is the rebuttal reasonable?</a:t>
            </a:r>
          </a:p>
          <a:p>
            <a:endParaRPr lang="en-US" dirty="0">
              <a:latin typeface="Arial"/>
              <a:cs typeface="Arial"/>
            </a:endParaRPr>
          </a:p>
        </p:txBody>
      </p:sp>
    </p:spTree>
    <p:extLst>
      <p:ext uri="{BB962C8B-B14F-4D97-AF65-F5344CB8AC3E}">
        <p14:creationId xmlns:p14="http://schemas.microsoft.com/office/powerpoint/2010/main" val="1996688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5D67D32-D313-76A7-C2AD-8837C0B4FFED}"/>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108</a:t>
            </a:fld>
            <a:endParaRPr lang="en-AU"/>
          </a:p>
        </p:txBody>
      </p:sp>
      <p:sp>
        <p:nvSpPr>
          <p:cNvPr id="3" name="Title 2">
            <a:extLst>
              <a:ext uri="{FF2B5EF4-FFF2-40B4-BE49-F238E27FC236}">
                <a16:creationId xmlns:a16="http://schemas.microsoft.com/office/drawing/2014/main" id="{9DB84EB6-D416-8504-299E-4D73BB95CC38}"/>
              </a:ext>
            </a:extLst>
          </p:cNvPr>
          <p:cNvSpPr>
            <a:spLocks noGrp="1"/>
          </p:cNvSpPr>
          <p:nvPr>
            <p:ph type="title"/>
          </p:nvPr>
        </p:nvSpPr>
        <p:spPr>
          <a:xfrm>
            <a:off x="348001" y="401494"/>
            <a:ext cx="11484000" cy="545601"/>
          </a:xfrm>
        </p:spPr>
        <p:txBody>
          <a:bodyPr/>
          <a:lstStyle/>
          <a:p>
            <a:r>
              <a:rPr lang="en-US" dirty="0">
                <a:latin typeface="Arial"/>
                <a:cs typeface="Arial"/>
              </a:rPr>
              <a:t>Exit ticket </a:t>
            </a:r>
            <a:r>
              <a:rPr lang="en-AU" dirty="0">
                <a:solidFill>
                  <a:schemeClr val="bg1"/>
                </a:solidFill>
              </a:rPr>
              <a:t>(lesson 15) </a:t>
            </a:r>
            <a:r>
              <a:rPr lang="en-US" dirty="0">
                <a:solidFill>
                  <a:schemeClr val="bg1"/>
                </a:solidFill>
                <a:latin typeface="Arial"/>
                <a:cs typeface="Arial"/>
              </a:rPr>
              <a:t> </a:t>
            </a:r>
            <a:endParaRPr lang="en-US" dirty="0">
              <a:solidFill>
                <a:schemeClr val="bg1"/>
              </a:solidFill>
            </a:endParaRPr>
          </a:p>
        </p:txBody>
      </p:sp>
      <p:sp>
        <p:nvSpPr>
          <p:cNvPr id="7" name="Text Placeholder 3">
            <a:extLst>
              <a:ext uri="{FF2B5EF4-FFF2-40B4-BE49-F238E27FC236}">
                <a16:creationId xmlns:a16="http://schemas.microsoft.com/office/drawing/2014/main" id="{263E4E8E-58CE-B885-B3B3-0D4268102EEC}"/>
              </a:ext>
            </a:extLst>
          </p:cNvPr>
          <p:cNvSpPr>
            <a:spLocks noGrp="1"/>
          </p:cNvSpPr>
          <p:nvPr>
            <p:ph type="body" sz="quarter" idx="18"/>
          </p:nvPr>
        </p:nvSpPr>
        <p:spPr>
          <a:xfrm>
            <a:off x="348001" y="1018180"/>
            <a:ext cx="11483999" cy="310015"/>
          </a:xfrm>
        </p:spPr>
        <p:txBody>
          <a:bodyPr/>
          <a:lstStyle/>
          <a:p>
            <a:r>
              <a:rPr lang="en-US" dirty="0"/>
              <a:t>Rating your argument</a:t>
            </a:r>
          </a:p>
        </p:txBody>
      </p:sp>
      <p:sp>
        <p:nvSpPr>
          <p:cNvPr id="5" name="Text Placeholder 4">
            <a:extLst>
              <a:ext uri="{FF2B5EF4-FFF2-40B4-BE49-F238E27FC236}">
                <a16:creationId xmlns:a16="http://schemas.microsoft.com/office/drawing/2014/main" id="{F54FE356-CB69-465D-AF0D-F1D4F854B44D}"/>
              </a:ext>
            </a:extLst>
          </p:cNvPr>
          <p:cNvSpPr>
            <a:spLocks noGrp="1"/>
          </p:cNvSpPr>
          <p:nvPr>
            <p:ph type="body" sz="quarter" idx="17"/>
          </p:nvPr>
        </p:nvSpPr>
        <p:spPr>
          <a:xfrm>
            <a:off x="304030" y="1709296"/>
            <a:ext cx="11179970" cy="1719704"/>
          </a:xfrm>
        </p:spPr>
        <p:style>
          <a:lnRef idx="1">
            <a:schemeClr val="accent4"/>
          </a:lnRef>
          <a:fillRef idx="2">
            <a:schemeClr val="accent4"/>
          </a:fillRef>
          <a:effectRef idx="1">
            <a:schemeClr val="accent4"/>
          </a:effectRef>
          <a:fontRef idx="minor">
            <a:schemeClr val="dk1"/>
          </a:fontRef>
        </p:style>
        <p:txBody>
          <a:bodyPr vert="horz" lIns="144000" tIns="144000" rIns="0" bIns="0" rtlCol="0" anchor="t">
            <a:noAutofit/>
          </a:bodyPr>
          <a:lstStyle/>
          <a:p>
            <a:pPr marL="571500" indent="-571500">
              <a:buFont typeface="Arial" panose="020B0604020202020204" pitchFamily="34" charset="0"/>
              <a:buChar char="•"/>
            </a:pPr>
            <a:r>
              <a:rPr lang="en-US" sz="1800" dirty="0">
                <a:latin typeface="Arial"/>
                <a:cs typeface="Arial"/>
              </a:rPr>
              <a:t>On a scale of 1 star (weakest) to 5 stars (strongest), rate your argument and justify your rating. </a:t>
            </a:r>
            <a:br>
              <a:rPr lang="en-US" sz="1800" dirty="0">
                <a:latin typeface="Arial"/>
                <a:cs typeface="Arial"/>
              </a:rPr>
            </a:br>
            <a:endParaRPr lang="en-US" sz="1800" dirty="0">
              <a:latin typeface="Arial"/>
              <a:cs typeface="Arial"/>
            </a:endParaRPr>
          </a:p>
          <a:p>
            <a:pPr marL="571500" indent="-571500">
              <a:buFont typeface="Arial" panose="020B0604020202020204" pitchFamily="34" charset="0"/>
              <a:buChar char="•"/>
            </a:pPr>
            <a:r>
              <a:rPr lang="en-AU" sz="1800" dirty="0"/>
              <a:t>Complete the sentence: ‘One improvement I would make next time is…’</a:t>
            </a:r>
          </a:p>
          <a:p>
            <a:r>
              <a:rPr lang="en-US" dirty="0">
                <a:latin typeface="Arial"/>
                <a:cs typeface="Arial"/>
              </a:rPr>
              <a:t> </a:t>
            </a:r>
          </a:p>
          <a:p>
            <a:endParaRPr lang="en-US" sz="1600" b="1" dirty="0">
              <a:latin typeface="Arial"/>
              <a:cs typeface="Arial"/>
            </a:endParaRPr>
          </a:p>
        </p:txBody>
      </p:sp>
    </p:spTree>
    <p:extLst>
      <p:ext uri="{BB962C8B-B14F-4D97-AF65-F5344CB8AC3E}">
        <p14:creationId xmlns:p14="http://schemas.microsoft.com/office/powerpoint/2010/main" val="2105077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336129-E876-4D28-FC56-A568CA34E502}"/>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A33D31F9-5231-5679-ADBF-D41AA24D633D}"/>
              </a:ext>
            </a:extLst>
          </p:cNvPr>
          <p:cNvSpPr>
            <a:spLocks noGrp="1"/>
          </p:cNvSpPr>
          <p:nvPr>
            <p:ph type="ctrTitle"/>
          </p:nvPr>
        </p:nvSpPr>
        <p:spPr/>
        <p:txBody>
          <a:bodyPr/>
          <a:lstStyle/>
          <a:p>
            <a:r>
              <a:rPr lang="en-AU" dirty="0">
                <a:latin typeface="+mj-lt"/>
                <a:cs typeface="Arial"/>
              </a:rPr>
              <a:t>Lessons 16–17   </a:t>
            </a:r>
            <a:endParaRPr lang="en-AU" dirty="0">
              <a:latin typeface="+mj-lt"/>
            </a:endParaRPr>
          </a:p>
        </p:txBody>
      </p:sp>
    </p:spTree>
    <p:extLst>
      <p:ext uri="{BB962C8B-B14F-4D97-AF65-F5344CB8AC3E}">
        <p14:creationId xmlns:p14="http://schemas.microsoft.com/office/powerpoint/2010/main" val="1938944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9C0759C-7815-62EE-E606-EBC3C273B189}"/>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11</a:t>
            </a:fld>
            <a:endParaRPr lang="en-AU"/>
          </a:p>
        </p:txBody>
      </p:sp>
      <p:sp>
        <p:nvSpPr>
          <p:cNvPr id="5" name="Title 4">
            <a:extLst>
              <a:ext uri="{FF2B5EF4-FFF2-40B4-BE49-F238E27FC236}">
                <a16:creationId xmlns:a16="http://schemas.microsoft.com/office/drawing/2014/main" id="{A7E6A87E-8352-0E8F-5677-2D3F86A4C16A}"/>
              </a:ext>
            </a:extLst>
          </p:cNvPr>
          <p:cNvSpPr>
            <a:spLocks noGrp="1"/>
          </p:cNvSpPr>
          <p:nvPr>
            <p:ph type="title"/>
          </p:nvPr>
        </p:nvSpPr>
        <p:spPr>
          <a:xfrm>
            <a:off x="359997" y="360000"/>
            <a:ext cx="11770483" cy="522000"/>
          </a:xfrm>
        </p:spPr>
        <p:txBody>
          <a:bodyPr/>
          <a:lstStyle/>
          <a:p>
            <a:r>
              <a:rPr lang="en-AU" dirty="0">
                <a:latin typeface="+mj-lt"/>
              </a:rPr>
              <a:t>Learning intentions and success criteria </a:t>
            </a:r>
            <a:r>
              <a:rPr lang="en-AU" dirty="0">
                <a:solidFill>
                  <a:schemeClr val="bg1"/>
                </a:solidFill>
              </a:rPr>
              <a:t>(lessons 2 – 3)</a:t>
            </a:r>
            <a:r>
              <a:rPr lang="en-AU" dirty="0">
                <a:solidFill>
                  <a:schemeClr val="bg1"/>
                </a:solidFill>
                <a:latin typeface="+mj-lt"/>
              </a:rPr>
              <a:t>1)</a:t>
            </a:r>
          </a:p>
        </p:txBody>
      </p:sp>
      <p:sp>
        <p:nvSpPr>
          <p:cNvPr id="3" name="TextBox 2">
            <a:extLst>
              <a:ext uri="{FF2B5EF4-FFF2-40B4-BE49-F238E27FC236}">
                <a16:creationId xmlns:a16="http://schemas.microsoft.com/office/drawing/2014/main" id="{DF637BA9-DB5E-2457-A795-0B300DBA6F82}"/>
              </a:ext>
            </a:extLst>
          </p:cNvPr>
          <p:cNvSpPr txBox="1"/>
          <p:nvPr/>
        </p:nvSpPr>
        <p:spPr>
          <a:xfrm>
            <a:off x="444500" y="2238662"/>
            <a:ext cx="11303000" cy="305154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spcAft>
                <a:spcPts val="600"/>
              </a:spcAft>
            </a:pPr>
            <a:r>
              <a:rPr lang="en-AU" sz="1800" b="1" dirty="0">
                <a:solidFill>
                  <a:schemeClr val="accent1"/>
                </a:solidFill>
                <a:latin typeface="+mj-lt"/>
                <a:cs typeface="Arial"/>
              </a:rPr>
              <a:t>We are learning to:</a:t>
            </a:r>
            <a:endParaRPr lang="en-AU" sz="1800" b="1" dirty="0">
              <a:solidFill>
                <a:schemeClr val="accent1"/>
              </a:solidFill>
              <a:latin typeface="+mj-lt"/>
              <a:ea typeface="+mn-lt"/>
              <a:cs typeface="Arial" panose="020B0604020202020204" pitchFamily="34" charset="0"/>
            </a:endParaRPr>
          </a:p>
          <a:p>
            <a:pPr marL="285750" lvl="0" indent="-285750">
              <a:lnSpc>
                <a:spcPct val="150000"/>
              </a:lnSpc>
              <a:buFont typeface="Arial" panose="020B0604020202020204" pitchFamily="34" charset="0"/>
              <a:buChar char="•"/>
            </a:pPr>
            <a:r>
              <a:rPr lang="en-AU" sz="1800" dirty="0"/>
              <a:t>identify common thinking types</a:t>
            </a:r>
          </a:p>
          <a:p>
            <a:pPr marL="285750" lvl="0" indent="-285750">
              <a:lnSpc>
                <a:spcPct val="150000"/>
              </a:lnSpc>
              <a:buFont typeface="Arial" panose="020B0604020202020204" pitchFamily="34" charset="0"/>
              <a:buChar char="•"/>
            </a:pPr>
            <a:r>
              <a:rPr lang="en-AU" sz="1800" dirty="0"/>
              <a:t>use different thinking types to solve problems.</a:t>
            </a:r>
            <a:endParaRPr lang="en-AU" sz="1800" dirty="0">
              <a:solidFill>
                <a:srgbClr val="22272B"/>
              </a:solidFill>
              <a:cs typeface="Arial" panose="020B0604020202020204" pitchFamily="34" charset="0"/>
            </a:endParaRPr>
          </a:p>
          <a:p>
            <a:pPr>
              <a:lnSpc>
                <a:spcPct val="150000"/>
              </a:lnSpc>
              <a:spcAft>
                <a:spcPts val="600"/>
              </a:spcAft>
            </a:pPr>
            <a:r>
              <a:rPr lang="en-AU" sz="1800" b="1" dirty="0">
                <a:solidFill>
                  <a:schemeClr val="accent1"/>
                </a:solidFill>
                <a:latin typeface="+mj-lt"/>
                <a:cs typeface="Arial"/>
              </a:rPr>
              <a:t>We can:</a:t>
            </a:r>
            <a:endParaRPr lang="en-US" sz="1800" dirty="0">
              <a:solidFill>
                <a:schemeClr val="accent1"/>
              </a:solidFill>
              <a:latin typeface="+mj-lt"/>
              <a:cs typeface="Arial" panose="020B0604020202020204" pitchFamily="34" charset="0"/>
            </a:endParaRPr>
          </a:p>
          <a:p>
            <a:pPr marL="285750" lvl="0" indent="-285750">
              <a:lnSpc>
                <a:spcPct val="150000"/>
              </a:lnSpc>
              <a:buFont typeface="Arial" panose="020B0604020202020204" pitchFamily="34" charset="0"/>
              <a:buChar char="•"/>
            </a:pPr>
            <a:r>
              <a:rPr lang="en-AU" sz="1800" dirty="0"/>
              <a:t>reflect on our thinking to identify the types of thinking used</a:t>
            </a:r>
          </a:p>
          <a:p>
            <a:pPr marL="285750" lvl="0" indent="-285750">
              <a:lnSpc>
                <a:spcPct val="150000"/>
              </a:lnSpc>
              <a:buFont typeface="Arial" panose="020B0604020202020204" pitchFamily="34" charset="0"/>
              <a:buChar char="•"/>
            </a:pPr>
            <a:r>
              <a:rPr lang="en-AU" sz="1800" dirty="0"/>
              <a:t>experiment with different types of thinking to solve problems.</a:t>
            </a:r>
          </a:p>
          <a:p>
            <a:pPr marL="342900" indent="-342900">
              <a:lnSpc>
                <a:spcPct val="150000"/>
              </a:lnSpc>
              <a:spcAft>
                <a:spcPts val="600"/>
              </a:spcAft>
              <a:buFont typeface="Arial"/>
              <a:buChar char="•"/>
            </a:pPr>
            <a:endParaRPr lang="en-GB" sz="2000" dirty="0">
              <a:solidFill>
                <a:srgbClr val="000000"/>
              </a:solidFill>
              <a:cs typeface="Arial" panose="020B0604020202020204" pitchFamily="34" charset="0"/>
            </a:endParaRPr>
          </a:p>
        </p:txBody>
      </p:sp>
    </p:spTree>
    <p:extLst>
      <p:ext uri="{BB962C8B-B14F-4D97-AF65-F5344CB8AC3E}">
        <p14:creationId xmlns:p14="http://schemas.microsoft.com/office/powerpoint/2010/main" val="364896716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1A0718-5D64-921E-38F8-DD96FBFCA54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ECF7371-6E70-F200-84B0-EABAC98B4DD9}"/>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110</a:t>
            </a:fld>
            <a:endParaRPr lang="en-AU"/>
          </a:p>
        </p:txBody>
      </p:sp>
      <p:sp>
        <p:nvSpPr>
          <p:cNvPr id="4" name="Title 3">
            <a:extLst>
              <a:ext uri="{FF2B5EF4-FFF2-40B4-BE49-F238E27FC236}">
                <a16:creationId xmlns:a16="http://schemas.microsoft.com/office/drawing/2014/main" id="{4A85A72C-DD7A-CCB1-8B30-04862B540F55}"/>
              </a:ext>
            </a:extLst>
          </p:cNvPr>
          <p:cNvSpPr txBox="1">
            <a:spLocks noGrp="1"/>
          </p:cNvSpPr>
          <p:nvPr>
            <p:ph type="title" idx="4294967295"/>
          </p:nvPr>
        </p:nvSpPr>
        <p:spPr>
          <a:xfrm>
            <a:off x="431770" y="357051"/>
            <a:ext cx="10840662"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0" defTabSz="609585">
              <a:lnSpc>
                <a:spcPct val="100000"/>
              </a:lnSpc>
              <a:spcBef>
                <a:spcPts val="0"/>
              </a:spcBef>
              <a:defRPr/>
            </a:pPr>
            <a:r>
              <a:rPr kumimoji="0" lang="en-US" sz="3600" b="0" i="0" u="none" strike="noStrike" kern="1200" cap="none" spc="0" normalizeH="0" baseline="0" noProof="0" dirty="0">
                <a:ln>
                  <a:noFill/>
                </a:ln>
                <a:solidFill>
                  <a:srgbClr val="002664"/>
                </a:solidFill>
                <a:effectLst/>
                <a:uLnTx/>
                <a:uFillTx/>
                <a:latin typeface="Arial"/>
                <a:ea typeface="+mn-ea"/>
                <a:cs typeface="+mn-cs"/>
              </a:rPr>
              <a:t>Do now </a:t>
            </a:r>
            <a:r>
              <a:rPr lang="en-AU" dirty="0">
                <a:solidFill>
                  <a:schemeClr val="bg1"/>
                </a:solidFill>
              </a:rPr>
              <a:t>(lessons 16 - 17)</a:t>
            </a:r>
            <a:endParaRPr kumimoji="0" lang="en-US" sz="3600" b="0" i="0" u="none" strike="noStrike" kern="1200" cap="none" spc="0" normalizeH="0" baseline="0" noProof="0" dirty="0">
              <a:ln>
                <a:noFill/>
              </a:ln>
              <a:solidFill>
                <a:schemeClr val="bg1"/>
              </a:solidFill>
              <a:effectLst/>
              <a:uLnTx/>
              <a:uFillTx/>
              <a:latin typeface="+mn-lt"/>
              <a:ea typeface="+mn-ea"/>
              <a:cs typeface="+mn-cs"/>
            </a:endParaRPr>
          </a:p>
        </p:txBody>
      </p:sp>
      <p:sp>
        <p:nvSpPr>
          <p:cNvPr id="22" name="TextBox 21">
            <a:extLst>
              <a:ext uri="{FF2B5EF4-FFF2-40B4-BE49-F238E27FC236}">
                <a16:creationId xmlns:a16="http://schemas.microsoft.com/office/drawing/2014/main" id="{8D63DDB0-9BA5-523F-6974-D64B5ECBF94F}"/>
              </a:ext>
            </a:extLst>
          </p:cNvPr>
          <p:cNvSpPr txBox="1"/>
          <p:nvPr/>
        </p:nvSpPr>
        <p:spPr>
          <a:xfrm>
            <a:off x="3228559" y="6284474"/>
            <a:ext cx="5504806" cy="27699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1800" dirty="0">
                <a:cs typeface="Arial"/>
              </a:rPr>
              <a:t>Least cognitive strain (lower order thinking) </a:t>
            </a:r>
          </a:p>
        </p:txBody>
      </p:sp>
      <p:sp>
        <p:nvSpPr>
          <p:cNvPr id="24" name="TextBox 23">
            <a:extLst>
              <a:ext uri="{FF2B5EF4-FFF2-40B4-BE49-F238E27FC236}">
                <a16:creationId xmlns:a16="http://schemas.microsoft.com/office/drawing/2014/main" id="{76DAE948-CB4F-EC0B-105F-2F7DFAF5AB8A}"/>
              </a:ext>
            </a:extLst>
          </p:cNvPr>
          <p:cNvSpPr txBox="1"/>
          <p:nvPr/>
        </p:nvSpPr>
        <p:spPr>
          <a:xfrm>
            <a:off x="2879730" y="1047987"/>
            <a:ext cx="5676937" cy="27699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1800" dirty="0">
                <a:cs typeface="Arial"/>
              </a:rPr>
              <a:t>Most cognitive strain (higher order thinking)</a:t>
            </a:r>
          </a:p>
        </p:txBody>
      </p:sp>
      <p:sp>
        <p:nvSpPr>
          <p:cNvPr id="3" name="Isosceles Triangle 2">
            <a:extLst>
              <a:ext uri="{FF2B5EF4-FFF2-40B4-BE49-F238E27FC236}">
                <a16:creationId xmlns:a16="http://schemas.microsoft.com/office/drawing/2014/main" id="{9F62D1FA-1A14-F0CC-C931-532BE21DA297}"/>
              </a:ext>
              <a:ext uri="{C183D7F6-B498-43B3-948B-1728B52AA6E4}">
                <adec:decorative xmlns:adec="http://schemas.microsoft.com/office/drawing/2017/decorative" val="1"/>
              </a:ext>
            </a:extLst>
          </p:cNvPr>
          <p:cNvSpPr/>
          <p:nvPr/>
        </p:nvSpPr>
        <p:spPr>
          <a:xfrm>
            <a:off x="4104330" y="1441113"/>
            <a:ext cx="3169241" cy="935450"/>
          </a:xfrm>
          <a:prstGeom prst="triangl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rapezoid 4">
            <a:extLst>
              <a:ext uri="{FF2B5EF4-FFF2-40B4-BE49-F238E27FC236}">
                <a16:creationId xmlns:a16="http://schemas.microsoft.com/office/drawing/2014/main" id="{E5CBDA8F-E66C-3DAA-17C4-C277A3376D10}"/>
              </a:ext>
              <a:ext uri="{C183D7F6-B498-43B3-948B-1728B52AA6E4}">
                <adec:decorative xmlns:adec="http://schemas.microsoft.com/office/drawing/2017/decorative" val="1"/>
              </a:ext>
            </a:extLst>
          </p:cNvPr>
          <p:cNvSpPr/>
          <p:nvPr/>
        </p:nvSpPr>
        <p:spPr>
          <a:xfrm>
            <a:off x="3888419" y="2454007"/>
            <a:ext cx="3601064" cy="632150"/>
          </a:xfrm>
          <a:prstGeom prst="trapezoid">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rapezoid 5">
            <a:extLst>
              <a:ext uri="{FF2B5EF4-FFF2-40B4-BE49-F238E27FC236}">
                <a16:creationId xmlns:a16="http://schemas.microsoft.com/office/drawing/2014/main" id="{955C2661-5A1F-EA75-25C8-D32F6A67BEAA}"/>
              </a:ext>
              <a:ext uri="{C183D7F6-B498-43B3-948B-1728B52AA6E4}">
                <adec:decorative xmlns:adec="http://schemas.microsoft.com/office/drawing/2017/decorative" val="1"/>
              </a:ext>
            </a:extLst>
          </p:cNvPr>
          <p:cNvSpPr/>
          <p:nvPr/>
        </p:nvSpPr>
        <p:spPr>
          <a:xfrm>
            <a:off x="3561625" y="3149368"/>
            <a:ext cx="4254652" cy="687224"/>
          </a:xfrm>
          <a:prstGeom prst="trapezoid">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rapezoid 6">
            <a:extLst>
              <a:ext uri="{FF2B5EF4-FFF2-40B4-BE49-F238E27FC236}">
                <a16:creationId xmlns:a16="http://schemas.microsoft.com/office/drawing/2014/main" id="{198A2934-912E-C72A-99A8-E8FA2415E8CF}"/>
              </a:ext>
              <a:ext uri="{C183D7F6-B498-43B3-948B-1728B52AA6E4}">
                <adec:decorative xmlns:adec="http://schemas.microsoft.com/office/drawing/2017/decorative" val="1"/>
              </a:ext>
            </a:extLst>
          </p:cNvPr>
          <p:cNvSpPr/>
          <p:nvPr/>
        </p:nvSpPr>
        <p:spPr>
          <a:xfrm>
            <a:off x="3284717" y="3935853"/>
            <a:ext cx="4866964" cy="648035"/>
          </a:xfrm>
          <a:prstGeom prst="trapezoid">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rapezoid 7">
            <a:extLst>
              <a:ext uri="{FF2B5EF4-FFF2-40B4-BE49-F238E27FC236}">
                <a16:creationId xmlns:a16="http://schemas.microsoft.com/office/drawing/2014/main" id="{DE7DFAE9-A3F6-DC33-EBD1-BB7AD8D3E4A2}"/>
              </a:ext>
              <a:ext uri="{C183D7F6-B498-43B3-948B-1728B52AA6E4}">
                <adec:decorative xmlns:adec="http://schemas.microsoft.com/office/drawing/2017/decorative" val="1"/>
              </a:ext>
            </a:extLst>
          </p:cNvPr>
          <p:cNvSpPr/>
          <p:nvPr/>
        </p:nvSpPr>
        <p:spPr>
          <a:xfrm>
            <a:off x="3014446" y="4647099"/>
            <a:ext cx="5407507" cy="640150"/>
          </a:xfrm>
          <a:prstGeom prst="trapezoid">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rapezoid 8">
            <a:extLst>
              <a:ext uri="{FF2B5EF4-FFF2-40B4-BE49-F238E27FC236}">
                <a16:creationId xmlns:a16="http://schemas.microsoft.com/office/drawing/2014/main" id="{9DA1B530-6D0D-474D-A2C9-26D6683E0822}"/>
              </a:ext>
              <a:ext uri="{C183D7F6-B498-43B3-948B-1728B52AA6E4}">
                <adec:decorative xmlns:adec="http://schemas.microsoft.com/office/drawing/2017/decorative" val="1"/>
              </a:ext>
            </a:extLst>
          </p:cNvPr>
          <p:cNvSpPr/>
          <p:nvPr/>
        </p:nvSpPr>
        <p:spPr>
          <a:xfrm>
            <a:off x="2630259" y="5413671"/>
            <a:ext cx="6175882" cy="808504"/>
          </a:xfrm>
          <a:prstGeom prst="trapezoid">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66334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CFD53E-F3AC-51DD-8933-BD0FE72E5F1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38C5466-288D-FCD2-E8FB-8D79CE70FB9D}"/>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111</a:t>
            </a:fld>
            <a:endParaRPr lang="en-AU"/>
          </a:p>
        </p:txBody>
      </p:sp>
      <p:sp>
        <p:nvSpPr>
          <p:cNvPr id="4" name="Title 3">
            <a:extLst>
              <a:ext uri="{FF2B5EF4-FFF2-40B4-BE49-F238E27FC236}">
                <a16:creationId xmlns:a16="http://schemas.microsoft.com/office/drawing/2014/main" id="{ED4BBF0A-561C-D931-ED44-64006EE7E715}"/>
              </a:ext>
            </a:extLst>
          </p:cNvPr>
          <p:cNvSpPr txBox="1">
            <a:spLocks noGrp="1"/>
          </p:cNvSpPr>
          <p:nvPr>
            <p:ph type="title" idx="4294967295"/>
          </p:nvPr>
        </p:nvSpPr>
        <p:spPr>
          <a:xfrm>
            <a:off x="236925" y="269823"/>
            <a:ext cx="11045329"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664"/>
                </a:solidFill>
                <a:effectLst/>
                <a:uLnTx/>
                <a:uFillTx/>
                <a:latin typeface="+mn-lt"/>
                <a:ea typeface="+mn-ea"/>
                <a:cs typeface="+mn-cs"/>
              </a:rPr>
              <a:t>Do now</a:t>
            </a:r>
            <a:r>
              <a:rPr lang="en-US" dirty="0">
                <a:solidFill>
                  <a:srgbClr val="002664"/>
                </a:solidFill>
                <a:latin typeface="+mn-lt"/>
                <a:ea typeface="+mn-ea"/>
                <a:cs typeface="+mn-cs"/>
              </a:rPr>
              <a:t> — </a:t>
            </a:r>
            <a:r>
              <a:rPr kumimoji="0" lang="en-US" sz="3600" b="0" i="0" u="none" strike="noStrike" kern="1200" cap="none" spc="0" normalizeH="0" baseline="0" noProof="0" dirty="0">
                <a:ln>
                  <a:noFill/>
                </a:ln>
                <a:solidFill>
                  <a:srgbClr val="002664"/>
                </a:solidFill>
                <a:effectLst/>
                <a:uLnTx/>
                <a:uFillTx/>
                <a:latin typeface="+mn-lt"/>
                <a:ea typeface="+mn-ea"/>
                <a:cs typeface="+mn-cs"/>
              </a:rPr>
              <a:t>recap</a:t>
            </a:r>
            <a:endParaRPr kumimoji="0" lang="en-US" sz="3600" b="0" i="0" u="none" strike="noStrike" kern="1200" cap="none" spc="0" normalizeH="0" baseline="0" noProof="0" dirty="0">
              <a:ln>
                <a:noFill/>
              </a:ln>
              <a:solidFill>
                <a:schemeClr val="tx1"/>
              </a:solidFill>
              <a:effectLst/>
              <a:uLnTx/>
              <a:uFillTx/>
              <a:latin typeface="+mn-lt"/>
              <a:ea typeface="+mn-ea"/>
              <a:cs typeface="+mn-cs"/>
            </a:endParaRPr>
          </a:p>
        </p:txBody>
      </p:sp>
      <p:sp>
        <p:nvSpPr>
          <p:cNvPr id="25" name="Text Placeholder 3">
            <a:extLst>
              <a:ext uri="{FF2B5EF4-FFF2-40B4-BE49-F238E27FC236}">
                <a16:creationId xmlns:a16="http://schemas.microsoft.com/office/drawing/2014/main" id="{B576ADF1-79D3-0EE2-2F5A-1F99BE63761B}"/>
              </a:ext>
            </a:extLst>
          </p:cNvPr>
          <p:cNvSpPr txBox="1">
            <a:spLocks/>
          </p:cNvSpPr>
          <p:nvPr/>
        </p:nvSpPr>
        <p:spPr>
          <a:xfrm>
            <a:off x="236925" y="970866"/>
            <a:ext cx="10080000" cy="310015"/>
          </a:xfrm>
          <a:prstGeom prst="rect">
            <a:avLst/>
          </a:prstGeom>
        </p:spPr>
        <p:txBody>
          <a:bodyPr vert="horz" lIns="0" tIns="0" rIns="0" bIns="0" rtlCol="0" anchor="b">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40000"/>
              </a:lnSpc>
            </a:pPr>
            <a:r>
              <a:rPr lang="en-US" b="0" kern="1200" dirty="0">
                <a:solidFill>
                  <a:schemeClr val="accent2"/>
                </a:solidFill>
                <a:latin typeface="Arial" panose="020B0604020202020204" pitchFamily="34" charset="0"/>
                <a:ea typeface="+mn-ea"/>
                <a:cs typeface="Arial" panose="020B0604020202020204" pitchFamily="34" charset="0"/>
              </a:rPr>
              <a:t>How did you go?</a:t>
            </a:r>
          </a:p>
        </p:txBody>
      </p:sp>
      <p:sp>
        <p:nvSpPr>
          <p:cNvPr id="24" name="TextBox 23">
            <a:extLst>
              <a:ext uri="{FF2B5EF4-FFF2-40B4-BE49-F238E27FC236}">
                <a16:creationId xmlns:a16="http://schemas.microsoft.com/office/drawing/2014/main" id="{473D504D-3B55-B827-901B-3FC50BA0A8C7}"/>
              </a:ext>
            </a:extLst>
          </p:cNvPr>
          <p:cNvSpPr txBox="1"/>
          <p:nvPr/>
        </p:nvSpPr>
        <p:spPr>
          <a:xfrm>
            <a:off x="4576274" y="820217"/>
            <a:ext cx="2369544" cy="30777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000" dirty="0">
                <a:cs typeface="Arial"/>
              </a:rPr>
              <a:t>Most cognitive strain</a:t>
            </a:r>
            <a:endParaRPr lang="en-US" sz="2000" dirty="0"/>
          </a:p>
        </p:txBody>
      </p:sp>
      <p:sp>
        <p:nvSpPr>
          <p:cNvPr id="3" name="Isosceles Triangle 2">
            <a:extLst>
              <a:ext uri="{FF2B5EF4-FFF2-40B4-BE49-F238E27FC236}">
                <a16:creationId xmlns:a16="http://schemas.microsoft.com/office/drawing/2014/main" id="{6410E797-62C6-F8B2-4399-A0166160BB7A}"/>
              </a:ext>
              <a:ext uri="{C183D7F6-B498-43B3-948B-1728B52AA6E4}">
                <adec:decorative xmlns:adec="http://schemas.microsoft.com/office/drawing/2017/decorative" val="1"/>
              </a:ext>
            </a:extLst>
          </p:cNvPr>
          <p:cNvSpPr/>
          <p:nvPr/>
        </p:nvSpPr>
        <p:spPr>
          <a:xfrm>
            <a:off x="4073606" y="1146091"/>
            <a:ext cx="3199966" cy="1107514"/>
          </a:xfrm>
          <a:prstGeom prst="triangle">
            <a:avLst/>
          </a:prstGeom>
          <a:solidFill>
            <a:srgbClr val="B48FC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rapezoid 4">
            <a:extLst>
              <a:ext uri="{FF2B5EF4-FFF2-40B4-BE49-F238E27FC236}">
                <a16:creationId xmlns:a16="http://schemas.microsoft.com/office/drawing/2014/main" id="{F6B7332D-A688-3F17-767E-F9BE9C8F0A75}"/>
              </a:ext>
              <a:ext uri="{C183D7F6-B498-43B3-948B-1728B52AA6E4}">
                <adec:decorative xmlns:adec="http://schemas.microsoft.com/office/drawing/2017/decorative" val="1"/>
              </a:ext>
            </a:extLst>
          </p:cNvPr>
          <p:cNvSpPr/>
          <p:nvPr/>
        </p:nvSpPr>
        <p:spPr>
          <a:xfrm>
            <a:off x="3888918" y="2400496"/>
            <a:ext cx="3601064" cy="632150"/>
          </a:xfrm>
          <a:prstGeom prst="trapezoid">
            <a:avLst/>
          </a:prstGeom>
          <a:solidFill>
            <a:srgbClr val="00ACC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rapezoid 5">
            <a:extLst>
              <a:ext uri="{FF2B5EF4-FFF2-40B4-BE49-F238E27FC236}">
                <a16:creationId xmlns:a16="http://schemas.microsoft.com/office/drawing/2014/main" id="{5F66FBD3-B3A6-964E-61A9-610E4FEE7442}"/>
              </a:ext>
              <a:ext uri="{C183D7F6-B498-43B3-948B-1728B52AA6E4}">
                <adec:decorative xmlns:adec="http://schemas.microsoft.com/office/drawing/2017/decorative" val="1"/>
              </a:ext>
            </a:extLst>
          </p:cNvPr>
          <p:cNvSpPr/>
          <p:nvPr/>
        </p:nvSpPr>
        <p:spPr>
          <a:xfrm>
            <a:off x="3564194" y="3138131"/>
            <a:ext cx="4254652" cy="687224"/>
          </a:xfrm>
          <a:prstGeom prst="trapezoid">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rapezoid 6">
            <a:extLst>
              <a:ext uri="{FF2B5EF4-FFF2-40B4-BE49-F238E27FC236}">
                <a16:creationId xmlns:a16="http://schemas.microsoft.com/office/drawing/2014/main" id="{D61DB8E5-61F1-6349-5168-6025FA1CE297}"/>
              </a:ext>
              <a:ext uri="{C183D7F6-B498-43B3-948B-1728B52AA6E4}">
                <adec:decorative xmlns:adec="http://schemas.microsoft.com/office/drawing/2017/decorative" val="1"/>
              </a:ext>
            </a:extLst>
          </p:cNvPr>
          <p:cNvSpPr/>
          <p:nvPr/>
        </p:nvSpPr>
        <p:spPr>
          <a:xfrm>
            <a:off x="3327852" y="3948030"/>
            <a:ext cx="4866964" cy="648035"/>
          </a:xfrm>
          <a:prstGeom prst="trapezoid">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rapezoid 7">
            <a:extLst>
              <a:ext uri="{FF2B5EF4-FFF2-40B4-BE49-F238E27FC236}">
                <a16:creationId xmlns:a16="http://schemas.microsoft.com/office/drawing/2014/main" id="{F8A381C5-F9F3-B067-3F2F-8703EE6CD2AA}"/>
              </a:ext>
              <a:ext uri="{C183D7F6-B498-43B3-948B-1728B52AA6E4}">
                <adec:decorative xmlns:adec="http://schemas.microsoft.com/office/drawing/2017/decorative" val="1"/>
              </a:ext>
            </a:extLst>
          </p:cNvPr>
          <p:cNvSpPr/>
          <p:nvPr/>
        </p:nvSpPr>
        <p:spPr>
          <a:xfrm>
            <a:off x="3014447" y="4686608"/>
            <a:ext cx="5407507" cy="640150"/>
          </a:xfrm>
          <a:prstGeom prst="trapezoid">
            <a:avLst/>
          </a:prstGeom>
          <a:solidFill>
            <a:srgbClr val="FF88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rapezoid 8">
            <a:extLst>
              <a:ext uri="{FF2B5EF4-FFF2-40B4-BE49-F238E27FC236}">
                <a16:creationId xmlns:a16="http://schemas.microsoft.com/office/drawing/2014/main" id="{B9C52C21-3CB5-B939-B4B6-B3147D323A4B}"/>
              </a:ext>
              <a:ext uri="{C183D7F6-B498-43B3-948B-1728B52AA6E4}">
                <adec:decorative xmlns:adec="http://schemas.microsoft.com/office/drawing/2017/decorative" val="1"/>
              </a:ext>
            </a:extLst>
          </p:cNvPr>
          <p:cNvSpPr/>
          <p:nvPr/>
        </p:nvSpPr>
        <p:spPr>
          <a:xfrm>
            <a:off x="2625102" y="5386458"/>
            <a:ext cx="6175882" cy="808504"/>
          </a:xfrm>
          <a:prstGeom prst="trapezoid">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FF49E823-C246-F81E-DF7A-AEF2D8C4016E}"/>
              </a:ext>
            </a:extLst>
          </p:cNvPr>
          <p:cNvSpPr txBox="1"/>
          <p:nvPr/>
        </p:nvSpPr>
        <p:spPr>
          <a:xfrm>
            <a:off x="4483864" y="1633256"/>
            <a:ext cx="2349443" cy="276999"/>
          </a:xfrm>
          <a:prstGeom prst="rect">
            <a:avLst/>
          </a:prstGeom>
          <a:noFill/>
          <a:ln>
            <a:no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1800" dirty="0">
                <a:cs typeface="Arial"/>
              </a:rPr>
              <a:t>Creating</a:t>
            </a:r>
            <a:endParaRPr lang="en-US" sz="1800" dirty="0"/>
          </a:p>
        </p:txBody>
      </p:sp>
      <p:sp>
        <p:nvSpPr>
          <p:cNvPr id="17" name="TextBox 16">
            <a:extLst>
              <a:ext uri="{FF2B5EF4-FFF2-40B4-BE49-F238E27FC236}">
                <a16:creationId xmlns:a16="http://schemas.microsoft.com/office/drawing/2014/main" id="{E79A7B8A-449F-F749-5F31-0A1D9DCEB5AD}"/>
              </a:ext>
            </a:extLst>
          </p:cNvPr>
          <p:cNvSpPr txBox="1"/>
          <p:nvPr/>
        </p:nvSpPr>
        <p:spPr>
          <a:xfrm>
            <a:off x="4302222" y="2553615"/>
            <a:ext cx="2742733" cy="276999"/>
          </a:xfrm>
          <a:prstGeom prst="rect">
            <a:avLst/>
          </a:prstGeom>
          <a:noFill/>
          <a:ln>
            <a:no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1800" dirty="0">
                <a:cs typeface="Arial"/>
              </a:rPr>
              <a:t>Evaluating</a:t>
            </a:r>
            <a:endParaRPr lang="en-US" sz="1800" dirty="0"/>
          </a:p>
        </p:txBody>
      </p:sp>
      <p:sp>
        <p:nvSpPr>
          <p:cNvPr id="19" name="TextBox 18">
            <a:extLst>
              <a:ext uri="{FF2B5EF4-FFF2-40B4-BE49-F238E27FC236}">
                <a16:creationId xmlns:a16="http://schemas.microsoft.com/office/drawing/2014/main" id="{F3A1AAD0-571E-2477-4C54-D5D05DF9B74A}"/>
              </a:ext>
            </a:extLst>
          </p:cNvPr>
          <p:cNvSpPr txBox="1"/>
          <p:nvPr/>
        </p:nvSpPr>
        <p:spPr>
          <a:xfrm>
            <a:off x="4422024" y="3287447"/>
            <a:ext cx="2533797" cy="276999"/>
          </a:xfrm>
          <a:prstGeom prst="rect">
            <a:avLst/>
          </a:prstGeom>
          <a:noFill/>
          <a:ln>
            <a:no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1800" dirty="0" err="1">
                <a:cs typeface="Arial"/>
              </a:rPr>
              <a:t>Analysing</a:t>
            </a:r>
            <a:endParaRPr lang="en-US" sz="1800" dirty="0"/>
          </a:p>
        </p:txBody>
      </p:sp>
      <p:sp>
        <p:nvSpPr>
          <p:cNvPr id="15" name="TextBox 14">
            <a:extLst>
              <a:ext uri="{FF2B5EF4-FFF2-40B4-BE49-F238E27FC236}">
                <a16:creationId xmlns:a16="http://schemas.microsoft.com/office/drawing/2014/main" id="{22F263B3-9F63-3D0D-609D-DA9AB55ACC9D}"/>
              </a:ext>
            </a:extLst>
          </p:cNvPr>
          <p:cNvSpPr txBox="1"/>
          <p:nvPr/>
        </p:nvSpPr>
        <p:spPr>
          <a:xfrm>
            <a:off x="4498866" y="4094526"/>
            <a:ext cx="2349443" cy="276999"/>
          </a:xfrm>
          <a:prstGeom prst="rect">
            <a:avLst/>
          </a:prstGeom>
          <a:noFill/>
          <a:ln>
            <a:no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1800" dirty="0">
                <a:cs typeface="Arial"/>
              </a:rPr>
              <a:t>Applying</a:t>
            </a:r>
            <a:endParaRPr lang="en-US" sz="1800" dirty="0"/>
          </a:p>
        </p:txBody>
      </p:sp>
      <p:sp>
        <p:nvSpPr>
          <p:cNvPr id="21" name="TextBox 20">
            <a:extLst>
              <a:ext uri="{FF2B5EF4-FFF2-40B4-BE49-F238E27FC236}">
                <a16:creationId xmlns:a16="http://schemas.microsoft.com/office/drawing/2014/main" id="{0900D3BA-DB3D-B097-BBEC-C68233D453F5}"/>
              </a:ext>
            </a:extLst>
          </p:cNvPr>
          <p:cNvSpPr txBox="1"/>
          <p:nvPr/>
        </p:nvSpPr>
        <p:spPr>
          <a:xfrm>
            <a:off x="3915047" y="4824226"/>
            <a:ext cx="3689087" cy="276999"/>
          </a:xfrm>
          <a:prstGeom prst="rect">
            <a:avLst/>
          </a:prstGeom>
          <a:noFill/>
          <a:ln>
            <a:no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1800" dirty="0">
                <a:cs typeface="Arial"/>
              </a:rPr>
              <a:t>Understanding</a:t>
            </a:r>
            <a:endParaRPr lang="en-US" sz="1800" dirty="0"/>
          </a:p>
        </p:txBody>
      </p:sp>
      <p:sp>
        <p:nvSpPr>
          <p:cNvPr id="13" name="TextBox 12">
            <a:extLst>
              <a:ext uri="{FF2B5EF4-FFF2-40B4-BE49-F238E27FC236}">
                <a16:creationId xmlns:a16="http://schemas.microsoft.com/office/drawing/2014/main" id="{43D857E2-7700-0A32-3E7F-75D97E411BB3}"/>
              </a:ext>
            </a:extLst>
          </p:cNvPr>
          <p:cNvSpPr txBox="1"/>
          <p:nvPr/>
        </p:nvSpPr>
        <p:spPr>
          <a:xfrm>
            <a:off x="3951459" y="5606963"/>
            <a:ext cx="3523168" cy="276999"/>
          </a:xfrm>
          <a:prstGeom prst="rect">
            <a:avLst/>
          </a:prstGeom>
          <a:noFill/>
          <a:ln>
            <a:no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1800" dirty="0">
                <a:cs typeface="Arial"/>
              </a:rPr>
              <a:t>Remembering</a:t>
            </a:r>
            <a:endParaRPr lang="en-US" sz="1800" dirty="0"/>
          </a:p>
        </p:txBody>
      </p:sp>
      <p:sp>
        <p:nvSpPr>
          <p:cNvPr id="22" name="TextBox 21">
            <a:extLst>
              <a:ext uri="{FF2B5EF4-FFF2-40B4-BE49-F238E27FC236}">
                <a16:creationId xmlns:a16="http://schemas.microsoft.com/office/drawing/2014/main" id="{43E64FE4-8BF6-5AFE-CFC7-389F02DB9264}"/>
              </a:ext>
            </a:extLst>
          </p:cNvPr>
          <p:cNvSpPr txBox="1"/>
          <p:nvPr/>
        </p:nvSpPr>
        <p:spPr>
          <a:xfrm>
            <a:off x="4483864" y="6303441"/>
            <a:ext cx="2412677" cy="30777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000" dirty="0">
                <a:cs typeface="Arial"/>
              </a:rPr>
              <a:t>Least cognitive strain</a:t>
            </a:r>
            <a:endParaRPr lang="en-US" sz="2000" dirty="0"/>
          </a:p>
        </p:txBody>
      </p:sp>
    </p:spTree>
    <p:extLst>
      <p:ext uri="{BB962C8B-B14F-4D97-AF65-F5344CB8AC3E}">
        <p14:creationId xmlns:p14="http://schemas.microsoft.com/office/powerpoint/2010/main" val="2768463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52748B-2E2D-9B6A-C905-0EF50F1A054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742D387-37C9-3A31-017A-47CC4CA9B4C8}"/>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112</a:t>
            </a:fld>
            <a:endParaRPr lang="en-AU"/>
          </a:p>
        </p:txBody>
      </p:sp>
      <p:sp>
        <p:nvSpPr>
          <p:cNvPr id="5" name="Title 4">
            <a:extLst>
              <a:ext uri="{FF2B5EF4-FFF2-40B4-BE49-F238E27FC236}">
                <a16:creationId xmlns:a16="http://schemas.microsoft.com/office/drawing/2014/main" id="{A419DD7E-7A08-F23D-65D1-EA26652E7B09}"/>
              </a:ext>
            </a:extLst>
          </p:cNvPr>
          <p:cNvSpPr>
            <a:spLocks noGrp="1"/>
          </p:cNvSpPr>
          <p:nvPr>
            <p:ph type="title"/>
          </p:nvPr>
        </p:nvSpPr>
        <p:spPr>
          <a:xfrm>
            <a:off x="359998" y="360000"/>
            <a:ext cx="11627870" cy="522000"/>
          </a:xfrm>
        </p:spPr>
        <p:txBody>
          <a:bodyPr/>
          <a:lstStyle/>
          <a:p>
            <a:r>
              <a:rPr lang="en-AU" dirty="0">
                <a:latin typeface="+mj-lt"/>
              </a:rPr>
              <a:t>Learning intentions and success criteria </a:t>
            </a:r>
            <a:r>
              <a:rPr lang="en-AU" dirty="0">
                <a:solidFill>
                  <a:schemeClr val="bg1"/>
                </a:solidFill>
              </a:rPr>
              <a:t>(lessons 16 - 17)</a:t>
            </a:r>
            <a:endParaRPr lang="en-AU" dirty="0">
              <a:solidFill>
                <a:schemeClr val="bg1"/>
              </a:solidFill>
              <a:latin typeface="+mj-lt"/>
            </a:endParaRPr>
          </a:p>
        </p:txBody>
      </p:sp>
      <p:sp>
        <p:nvSpPr>
          <p:cNvPr id="3" name="TextBox 2">
            <a:extLst>
              <a:ext uri="{FF2B5EF4-FFF2-40B4-BE49-F238E27FC236}">
                <a16:creationId xmlns:a16="http://schemas.microsoft.com/office/drawing/2014/main" id="{F6403A5B-819F-F123-B4E9-37BC79B26418}"/>
              </a:ext>
            </a:extLst>
          </p:cNvPr>
          <p:cNvSpPr txBox="1"/>
          <p:nvPr/>
        </p:nvSpPr>
        <p:spPr>
          <a:xfrm>
            <a:off x="359998" y="1648577"/>
            <a:ext cx="11303000" cy="331315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spcAft>
                <a:spcPts val="600"/>
              </a:spcAft>
            </a:pPr>
            <a:r>
              <a:rPr lang="en-AU" sz="2000" b="1" dirty="0">
                <a:solidFill>
                  <a:schemeClr val="accent1"/>
                </a:solidFill>
                <a:latin typeface="+mj-lt"/>
                <a:cs typeface="Arial" panose="020B0604020202020204" pitchFamily="34" charset="0"/>
              </a:rPr>
              <a:t>We are learning to:</a:t>
            </a:r>
            <a:endParaRPr lang="en-AU" sz="2000" b="1" dirty="0">
              <a:solidFill>
                <a:schemeClr val="accent1"/>
              </a:solidFill>
              <a:latin typeface="+mj-lt"/>
              <a:ea typeface="+mn-lt"/>
              <a:cs typeface="Arial" panose="020B0604020202020204" pitchFamily="34" charset="0"/>
            </a:endParaRPr>
          </a:p>
          <a:p>
            <a:pPr marL="285750" lvl="0" indent="-285750">
              <a:buFont typeface="Arial" panose="020B0604020202020204" pitchFamily="34" charset="0"/>
              <a:buChar char="•"/>
            </a:pPr>
            <a:r>
              <a:rPr lang="en-AU" sz="1800" dirty="0"/>
              <a:t>develop our understanding of critical thinking by reflecting on how it is applied to construct an argument.</a:t>
            </a:r>
          </a:p>
          <a:p>
            <a:pPr lvl="0"/>
            <a:endParaRPr lang="en-AU" sz="2000" dirty="0"/>
          </a:p>
          <a:p>
            <a:pPr>
              <a:lnSpc>
                <a:spcPct val="150000"/>
              </a:lnSpc>
              <a:spcAft>
                <a:spcPts val="600"/>
              </a:spcAft>
            </a:pPr>
            <a:r>
              <a:rPr lang="en-AU" sz="2000" b="1" dirty="0">
                <a:solidFill>
                  <a:schemeClr val="accent1"/>
                </a:solidFill>
                <a:latin typeface="+mj-lt"/>
                <a:cs typeface="Arial" panose="020B0604020202020204" pitchFamily="34" charset="0"/>
              </a:rPr>
              <a:t>We can:</a:t>
            </a:r>
            <a:endParaRPr lang="en-US" sz="2000" dirty="0">
              <a:solidFill>
                <a:schemeClr val="accent1"/>
              </a:solidFill>
              <a:latin typeface="+mj-lt"/>
              <a:cs typeface="Arial" panose="020B0604020202020204" pitchFamily="34" charset="0"/>
            </a:endParaRPr>
          </a:p>
          <a:p>
            <a:pPr marL="342900" lvl="0" indent="-342900">
              <a:lnSpc>
                <a:spcPct val="150000"/>
              </a:lnSpc>
              <a:buFont typeface="Arial" panose="020B0604020202020204" pitchFamily="34" charset="0"/>
              <a:buChar char="•"/>
            </a:pPr>
            <a:r>
              <a:rPr lang="en-AU" sz="1800" dirty="0"/>
              <a:t>rank types of thinking from lower to higher order using the thinking matrix</a:t>
            </a:r>
          </a:p>
          <a:p>
            <a:pPr marL="342900" lvl="0" indent="-342900">
              <a:lnSpc>
                <a:spcPct val="150000"/>
              </a:lnSpc>
              <a:buFont typeface="Arial" panose="020B0604020202020204" pitchFamily="34" charset="0"/>
              <a:buChar char="•"/>
            </a:pPr>
            <a:r>
              <a:rPr lang="en-AU" sz="1800" dirty="0"/>
              <a:t>connect the components of the Toulmin argumentation model with types of thinking and the house analogy</a:t>
            </a:r>
          </a:p>
          <a:p>
            <a:pPr marL="342900" lvl="0" indent="-342900">
              <a:lnSpc>
                <a:spcPct val="150000"/>
              </a:lnSpc>
              <a:buFont typeface="Arial" panose="020B0604020202020204" pitchFamily="34" charset="0"/>
              <a:buChar char="•"/>
            </a:pPr>
            <a:r>
              <a:rPr lang="en-AU" sz="1800" dirty="0"/>
              <a:t>use the Toulmin argumentation model to develop a written argument.</a:t>
            </a:r>
          </a:p>
          <a:p>
            <a:pPr marL="342900" indent="-342900">
              <a:lnSpc>
                <a:spcPct val="150000"/>
              </a:lnSpc>
              <a:spcAft>
                <a:spcPts val="600"/>
              </a:spcAft>
              <a:buFont typeface="Arial"/>
              <a:buChar char="•"/>
            </a:pPr>
            <a:endParaRPr lang="en-GB" sz="2000" dirty="0">
              <a:solidFill>
                <a:srgbClr val="000000"/>
              </a:solidFill>
              <a:cs typeface="Arial" panose="020B0604020202020204" pitchFamily="34" charset="0"/>
            </a:endParaRPr>
          </a:p>
        </p:txBody>
      </p:sp>
    </p:spTree>
    <p:extLst>
      <p:ext uri="{BB962C8B-B14F-4D97-AF65-F5344CB8AC3E}">
        <p14:creationId xmlns:p14="http://schemas.microsoft.com/office/powerpoint/2010/main" val="282979916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CB24F5-38E1-6B26-610D-FFBB68B842F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321D11B-DD5A-6E62-3F29-A02F43D67332}"/>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113</a:t>
            </a:fld>
            <a:endParaRPr lang="en-AU"/>
          </a:p>
        </p:txBody>
      </p:sp>
      <p:sp>
        <p:nvSpPr>
          <p:cNvPr id="3" name="Title 2">
            <a:extLst>
              <a:ext uri="{FF2B5EF4-FFF2-40B4-BE49-F238E27FC236}">
                <a16:creationId xmlns:a16="http://schemas.microsoft.com/office/drawing/2014/main" id="{26F3DF0A-C021-0295-9058-1DDB092CE0D0}"/>
              </a:ext>
            </a:extLst>
          </p:cNvPr>
          <p:cNvSpPr>
            <a:spLocks noGrp="1"/>
          </p:cNvSpPr>
          <p:nvPr>
            <p:ph type="title"/>
          </p:nvPr>
        </p:nvSpPr>
        <p:spPr/>
        <p:txBody>
          <a:bodyPr/>
          <a:lstStyle/>
          <a:p>
            <a:r>
              <a:rPr lang="en-US" dirty="0">
                <a:latin typeface="Arial"/>
                <a:cs typeface="Arial"/>
              </a:rPr>
              <a:t>Applying metacognition  </a:t>
            </a:r>
            <a:endParaRPr lang="en-US" dirty="0"/>
          </a:p>
        </p:txBody>
      </p:sp>
      <p:sp>
        <p:nvSpPr>
          <p:cNvPr id="8" name="Text Placeholder 3">
            <a:extLst>
              <a:ext uri="{FF2B5EF4-FFF2-40B4-BE49-F238E27FC236}">
                <a16:creationId xmlns:a16="http://schemas.microsoft.com/office/drawing/2014/main" id="{1EABE371-F3CA-17FE-5CD7-4E2CD3321FB4}"/>
              </a:ext>
            </a:extLst>
          </p:cNvPr>
          <p:cNvSpPr txBox="1">
            <a:spLocks/>
          </p:cNvSpPr>
          <p:nvPr/>
        </p:nvSpPr>
        <p:spPr>
          <a:xfrm>
            <a:off x="348000" y="845274"/>
            <a:ext cx="11484000" cy="362469"/>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accent2"/>
                </a:solidFill>
                <a:latin typeface="Arial"/>
                <a:cs typeface="Arial"/>
              </a:rPr>
              <a:t>Linking the thinking matrix with the Toulmin argumentation model</a:t>
            </a:r>
            <a:endParaRPr lang="en-US" dirty="0">
              <a:solidFill>
                <a:schemeClr val="accent2"/>
              </a:solidFill>
            </a:endParaRPr>
          </a:p>
        </p:txBody>
      </p:sp>
      <p:sp>
        <p:nvSpPr>
          <p:cNvPr id="4" name="Text Placeholder 3">
            <a:extLst>
              <a:ext uri="{FF2B5EF4-FFF2-40B4-BE49-F238E27FC236}">
                <a16:creationId xmlns:a16="http://schemas.microsoft.com/office/drawing/2014/main" id="{22EFB245-4AEF-43C9-AEC8-7483FF6CB34A}"/>
              </a:ext>
            </a:extLst>
          </p:cNvPr>
          <p:cNvSpPr>
            <a:spLocks noGrp="1"/>
          </p:cNvSpPr>
          <p:nvPr>
            <p:ph type="body" sz="quarter" idx="17"/>
          </p:nvPr>
        </p:nvSpPr>
        <p:spPr>
          <a:xfrm>
            <a:off x="360000" y="1390875"/>
            <a:ext cx="11484000" cy="4784048"/>
          </a:xfrm>
        </p:spPr>
        <p:txBody>
          <a:bodyPr/>
          <a:lstStyle/>
          <a:p>
            <a:r>
              <a:rPr lang="en-US" sz="1800" dirty="0">
                <a:latin typeface="Arial"/>
                <a:cs typeface="Arial"/>
              </a:rPr>
              <a:t>Use the thinking matrix to identify the type of thinking used for each stage of the Toulmin argumentation model </a:t>
            </a:r>
            <a:endParaRPr lang="en-US" sz="1800" dirty="0"/>
          </a:p>
        </p:txBody>
      </p:sp>
      <p:graphicFrame>
        <p:nvGraphicFramePr>
          <p:cNvPr id="9" name="Table 8">
            <a:extLst>
              <a:ext uri="{FF2B5EF4-FFF2-40B4-BE49-F238E27FC236}">
                <a16:creationId xmlns:a16="http://schemas.microsoft.com/office/drawing/2014/main" id="{D28BD983-20A4-3F43-371E-15E86C523CBC}"/>
              </a:ext>
            </a:extLst>
          </p:cNvPr>
          <p:cNvGraphicFramePr>
            <a:graphicFrameLocks noGrp="1"/>
          </p:cNvGraphicFramePr>
          <p:nvPr>
            <p:extLst>
              <p:ext uri="{D42A27DB-BD31-4B8C-83A1-F6EECF244321}">
                <p14:modId xmlns:p14="http://schemas.microsoft.com/office/powerpoint/2010/main" val="402547497"/>
              </p:ext>
            </p:extLst>
          </p:nvPr>
        </p:nvGraphicFramePr>
        <p:xfrm>
          <a:off x="360000" y="2165382"/>
          <a:ext cx="5412684" cy="4180080"/>
        </p:xfrm>
        <a:graphic>
          <a:graphicData uri="http://schemas.openxmlformats.org/drawingml/2006/table">
            <a:tbl>
              <a:tblPr firstRow="1" bandRow="1">
                <a:tableStyleId>{5A111915-BE36-4E01-A7E5-04B1672EAD32}</a:tableStyleId>
              </a:tblPr>
              <a:tblGrid>
                <a:gridCol w="2485845">
                  <a:extLst>
                    <a:ext uri="{9D8B030D-6E8A-4147-A177-3AD203B41FA5}">
                      <a16:colId xmlns:a16="http://schemas.microsoft.com/office/drawing/2014/main" val="259825888"/>
                    </a:ext>
                  </a:extLst>
                </a:gridCol>
                <a:gridCol w="2926839">
                  <a:extLst>
                    <a:ext uri="{9D8B030D-6E8A-4147-A177-3AD203B41FA5}">
                      <a16:colId xmlns:a16="http://schemas.microsoft.com/office/drawing/2014/main" val="981545716"/>
                    </a:ext>
                  </a:extLst>
                </a:gridCol>
              </a:tblGrid>
              <a:tr h="677393">
                <a:tc>
                  <a:txBody>
                    <a:bodyPr/>
                    <a:lstStyle/>
                    <a:p>
                      <a:pPr rtl="0" fontAlgn="base">
                        <a:lnSpc>
                          <a:spcPct val="150000"/>
                        </a:lnSpc>
                        <a:buNone/>
                      </a:pPr>
                      <a:r>
                        <a:rPr lang="en-US" sz="1800" b="0" dirty="0">
                          <a:solidFill>
                            <a:srgbClr val="22272B"/>
                          </a:solidFill>
                          <a:effectLst/>
                          <a:latin typeface="Arial"/>
                        </a:rPr>
                        <a:t>Claim </a:t>
                      </a:r>
                    </a:p>
                  </a:txBody>
                  <a:tcPr marL="41834" marR="41834">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lvl="0" rtl="0">
                        <a:lnSpc>
                          <a:spcPct val="150000"/>
                        </a:lnSpc>
                        <a:buNone/>
                      </a:pPr>
                      <a:endParaRPr lang="en-US" sz="2000" b="0">
                        <a:solidFill>
                          <a:srgbClr val="22272B"/>
                        </a:solidFill>
                        <a:effectLst/>
                        <a:latin typeface="Arial"/>
                      </a:endParaRPr>
                    </a:p>
                  </a:txBody>
                  <a:tcPr marL="41833" marR="41833">
                    <a:lnL w="9525" cap="flat" cmpd="sng" algn="ctr">
                      <a:solidFill>
                        <a:srgbClr val="000000"/>
                      </a:solidFill>
                      <a:prstDash val="solid"/>
                      <a:round/>
                      <a:headEnd type="none" w="med" len="med"/>
                      <a:tailEnd type="none" w="med" len="med"/>
                    </a:lnL>
                    <a:lnR w="9524">
                      <a:solidFill>
                        <a:srgbClr val="000000"/>
                      </a:solidFill>
                    </a:lnR>
                    <a:lnT w="9524">
                      <a:solidFill>
                        <a:srgbClr val="000000"/>
                      </a:solidFill>
                    </a:lnT>
                    <a:lnB w="9524">
                      <a:solidFill>
                        <a:srgbClr val="000000"/>
                      </a:solidFill>
                    </a:lnB>
                    <a:noFill/>
                  </a:tcPr>
                </a:tc>
                <a:extLst>
                  <a:ext uri="{0D108BD9-81ED-4DB2-BD59-A6C34878D82A}">
                    <a16:rowId xmlns:a16="http://schemas.microsoft.com/office/drawing/2014/main" val="2286506215"/>
                  </a:ext>
                </a:extLst>
              </a:tr>
              <a:tr h="677393">
                <a:tc>
                  <a:txBody>
                    <a:bodyPr/>
                    <a:lstStyle/>
                    <a:p>
                      <a:pPr rtl="0" fontAlgn="base">
                        <a:lnSpc>
                          <a:spcPct val="150000"/>
                        </a:lnSpc>
                        <a:buNone/>
                      </a:pPr>
                      <a:r>
                        <a:rPr lang="en-US" sz="1800" b="0" dirty="0">
                          <a:effectLst/>
                          <a:latin typeface="Arial"/>
                        </a:rPr>
                        <a:t>Grounds </a:t>
                      </a:r>
                    </a:p>
                  </a:txBody>
                  <a:tcPr marL="41834" marR="41834">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lvl="0" rtl="0">
                        <a:lnSpc>
                          <a:spcPct val="150000"/>
                        </a:lnSpc>
                        <a:buNone/>
                      </a:pPr>
                      <a:endParaRPr lang="en-US" sz="2000" b="0">
                        <a:effectLst/>
                        <a:latin typeface="Arial"/>
                      </a:endParaRPr>
                    </a:p>
                  </a:txBody>
                  <a:tcPr marL="41833" marR="41833">
                    <a:lnL w="9525" cap="flat" cmpd="sng" algn="ctr">
                      <a:solidFill>
                        <a:srgbClr val="000000"/>
                      </a:solidFill>
                      <a:prstDash val="solid"/>
                      <a:round/>
                      <a:headEnd type="none" w="med" len="med"/>
                      <a:tailEnd type="none" w="med" len="med"/>
                    </a:lnL>
                    <a:lnR w="9524">
                      <a:solidFill>
                        <a:srgbClr val="000000"/>
                      </a:solidFill>
                    </a:lnR>
                    <a:lnT w="9524">
                      <a:solidFill>
                        <a:srgbClr val="000000"/>
                      </a:solidFill>
                    </a:lnT>
                    <a:lnB w="9524">
                      <a:solidFill>
                        <a:srgbClr val="000000"/>
                      </a:solidFill>
                    </a:lnB>
                  </a:tcPr>
                </a:tc>
                <a:extLst>
                  <a:ext uri="{0D108BD9-81ED-4DB2-BD59-A6C34878D82A}">
                    <a16:rowId xmlns:a16="http://schemas.microsoft.com/office/drawing/2014/main" val="2335604056"/>
                  </a:ext>
                </a:extLst>
              </a:tr>
              <a:tr h="677393">
                <a:tc>
                  <a:txBody>
                    <a:bodyPr/>
                    <a:lstStyle/>
                    <a:p>
                      <a:pPr rtl="0" fontAlgn="base">
                        <a:lnSpc>
                          <a:spcPct val="150000"/>
                        </a:lnSpc>
                        <a:buNone/>
                      </a:pPr>
                      <a:r>
                        <a:rPr lang="en-US" sz="1800" b="0" dirty="0">
                          <a:effectLst/>
                          <a:latin typeface="Arial"/>
                        </a:rPr>
                        <a:t>Warrant </a:t>
                      </a:r>
                    </a:p>
                  </a:txBody>
                  <a:tcPr marL="41834" marR="41834">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lvl="0" rtl="0">
                        <a:lnSpc>
                          <a:spcPct val="150000"/>
                        </a:lnSpc>
                        <a:buNone/>
                      </a:pPr>
                      <a:endParaRPr lang="en-US" sz="2000" b="0">
                        <a:solidFill>
                          <a:srgbClr val="000000"/>
                        </a:solidFill>
                        <a:effectLst/>
                        <a:latin typeface="Arial"/>
                      </a:endParaRPr>
                    </a:p>
                  </a:txBody>
                  <a:tcPr marL="41833" marR="41833">
                    <a:lnL w="9525" cap="flat" cmpd="sng" algn="ctr">
                      <a:solidFill>
                        <a:srgbClr val="000000"/>
                      </a:solidFill>
                      <a:prstDash val="solid"/>
                      <a:round/>
                      <a:headEnd type="none" w="med" len="med"/>
                      <a:tailEnd type="none" w="med" len="med"/>
                    </a:lnL>
                    <a:lnR w="9524">
                      <a:solidFill>
                        <a:srgbClr val="000000"/>
                      </a:solidFill>
                    </a:lnR>
                    <a:lnT w="9524">
                      <a:solidFill>
                        <a:srgbClr val="000000"/>
                      </a:solidFill>
                    </a:lnT>
                    <a:lnB w="9524">
                      <a:solidFill>
                        <a:srgbClr val="000000"/>
                      </a:solidFill>
                    </a:lnB>
                  </a:tcPr>
                </a:tc>
                <a:extLst>
                  <a:ext uri="{0D108BD9-81ED-4DB2-BD59-A6C34878D82A}">
                    <a16:rowId xmlns:a16="http://schemas.microsoft.com/office/drawing/2014/main" val="3773839620"/>
                  </a:ext>
                </a:extLst>
              </a:tr>
              <a:tr h="677393">
                <a:tc>
                  <a:txBody>
                    <a:bodyPr/>
                    <a:lstStyle/>
                    <a:p>
                      <a:pPr rtl="0" fontAlgn="base">
                        <a:lnSpc>
                          <a:spcPct val="150000"/>
                        </a:lnSpc>
                        <a:buNone/>
                      </a:pPr>
                      <a:r>
                        <a:rPr lang="en-US" sz="1800" b="0" dirty="0">
                          <a:effectLst/>
                          <a:latin typeface="Arial"/>
                        </a:rPr>
                        <a:t>Backing </a:t>
                      </a:r>
                    </a:p>
                  </a:txBody>
                  <a:tcPr marL="41834" marR="41834">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lvl="0" rtl="0">
                        <a:lnSpc>
                          <a:spcPct val="150000"/>
                        </a:lnSpc>
                        <a:buNone/>
                      </a:pPr>
                      <a:endParaRPr lang="en-US" sz="2000" b="0">
                        <a:effectLst/>
                        <a:latin typeface="Arial"/>
                      </a:endParaRPr>
                    </a:p>
                  </a:txBody>
                  <a:tcPr marL="41833" marR="41833">
                    <a:lnL w="9525" cap="flat" cmpd="sng" algn="ctr">
                      <a:solidFill>
                        <a:srgbClr val="000000"/>
                      </a:solidFill>
                      <a:prstDash val="solid"/>
                      <a:round/>
                      <a:headEnd type="none" w="med" len="med"/>
                      <a:tailEnd type="none" w="med" len="med"/>
                    </a:lnL>
                    <a:lnR w="9524">
                      <a:solidFill>
                        <a:srgbClr val="000000"/>
                      </a:solidFill>
                    </a:lnR>
                    <a:lnT w="9524">
                      <a:solidFill>
                        <a:srgbClr val="000000"/>
                      </a:solidFill>
                    </a:lnT>
                    <a:lnB w="9524">
                      <a:solidFill>
                        <a:srgbClr val="000000"/>
                      </a:solidFill>
                    </a:lnB>
                  </a:tcPr>
                </a:tc>
                <a:extLst>
                  <a:ext uri="{0D108BD9-81ED-4DB2-BD59-A6C34878D82A}">
                    <a16:rowId xmlns:a16="http://schemas.microsoft.com/office/drawing/2014/main" val="304068684"/>
                  </a:ext>
                </a:extLst>
              </a:tr>
              <a:tr h="677393">
                <a:tc>
                  <a:txBody>
                    <a:bodyPr/>
                    <a:lstStyle/>
                    <a:p>
                      <a:pPr rtl="0" fontAlgn="base">
                        <a:lnSpc>
                          <a:spcPct val="150000"/>
                        </a:lnSpc>
                        <a:buNone/>
                      </a:pPr>
                      <a:r>
                        <a:rPr lang="en-US" sz="1800" b="0" dirty="0">
                          <a:effectLst/>
                          <a:latin typeface="Arial"/>
                        </a:rPr>
                        <a:t>Rebuttal </a:t>
                      </a:r>
                    </a:p>
                  </a:txBody>
                  <a:tcPr marL="41834" marR="41834">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lvl="0" rtl="0">
                        <a:lnSpc>
                          <a:spcPct val="150000"/>
                        </a:lnSpc>
                        <a:buNone/>
                      </a:pPr>
                      <a:endParaRPr lang="en-US" sz="2000" b="0" dirty="0">
                        <a:effectLst/>
                        <a:latin typeface="Arial"/>
                      </a:endParaRPr>
                    </a:p>
                  </a:txBody>
                  <a:tcPr marL="41833" marR="41833">
                    <a:lnL w="9525" cap="flat" cmpd="sng" algn="ctr">
                      <a:solidFill>
                        <a:srgbClr val="000000"/>
                      </a:solidFill>
                      <a:prstDash val="solid"/>
                      <a:round/>
                      <a:headEnd type="none" w="med" len="med"/>
                      <a:tailEnd type="none" w="med" len="med"/>
                    </a:lnL>
                    <a:lnR w="9524">
                      <a:solidFill>
                        <a:srgbClr val="000000"/>
                      </a:solidFill>
                    </a:lnR>
                    <a:lnT w="9524">
                      <a:solidFill>
                        <a:srgbClr val="000000"/>
                      </a:solidFill>
                    </a:lnT>
                    <a:lnB w="9524">
                      <a:solidFill>
                        <a:srgbClr val="000000"/>
                      </a:solidFill>
                    </a:lnB>
                  </a:tcPr>
                </a:tc>
                <a:extLst>
                  <a:ext uri="{0D108BD9-81ED-4DB2-BD59-A6C34878D82A}">
                    <a16:rowId xmlns:a16="http://schemas.microsoft.com/office/drawing/2014/main" val="4130148161"/>
                  </a:ext>
                </a:extLst>
              </a:tr>
              <a:tr h="793115">
                <a:tc>
                  <a:txBody>
                    <a:bodyPr/>
                    <a:lstStyle/>
                    <a:p>
                      <a:pPr rtl="0" fontAlgn="base">
                        <a:lnSpc>
                          <a:spcPct val="150000"/>
                        </a:lnSpc>
                        <a:buNone/>
                      </a:pPr>
                      <a:r>
                        <a:rPr lang="en-US" sz="1800" b="0" dirty="0">
                          <a:effectLst/>
                          <a:latin typeface="Arial"/>
                        </a:rPr>
                        <a:t>Qualifier</a:t>
                      </a:r>
                    </a:p>
                  </a:txBody>
                  <a:tcPr marL="41834" marR="41834">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lvl="0" rtl="0">
                        <a:lnSpc>
                          <a:spcPct val="150000"/>
                        </a:lnSpc>
                        <a:buNone/>
                      </a:pPr>
                      <a:endParaRPr lang="en-US" sz="2000" b="0" dirty="0">
                        <a:effectLst/>
                        <a:latin typeface="Arial"/>
                      </a:endParaRPr>
                    </a:p>
                  </a:txBody>
                  <a:tcPr marL="41833" marR="41833">
                    <a:lnL w="9525" cap="flat" cmpd="sng" algn="ctr">
                      <a:solidFill>
                        <a:srgbClr val="000000"/>
                      </a:solidFill>
                      <a:prstDash val="solid"/>
                      <a:round/>
                      <a:headEnd type="none" w="med" len="med"/>
                      <a:tailEnd type="none" w="med" len="med"/>
                    </a:lnL>
                    <a:lnR w="9524">
                      <a:solidFill>
                        <a:srgbClr val="000000"/>
                      </a:solidFill>
                    </a:lnR>
                    <a:lnT w="9524">
                      <a:solidFill>
                        <a:srgbClr val="000000"/>
                      </a:solidFill>
                    </a:lnT>
                    <a:lnB w="9524">
                      <a:solidFill>
                        <a:srgbClr val="000000"/>
                      </a:solidFill>
                    </a:lnB>
                  </a:tcPr>
                </a:tc>
                <a:extLst>
                  <a:ext uri="{0D108BD9-81ED-4DB2-BD59-A6C34878D82A}">
                    <a16:rowId xmlns:a16="http://schemas.microsoft.com/office/drawing/2014/main" val="782663629"/>
                  </a:ext>
                </a:extLst>
              </a:tr>
            </a:tbl>
          </a:graphicData>
        </a:graphic>
      </p:graphicFrame>
      <p:sp>
        <p:nvSpPr>
          <p:cNvPr id="16" name="TextBox 15">
            <a:extLst>
              <a:ext uri="{FF2B5EF4-FFF2-40B4-BE49-F238E27FC236}">
                <a16:creationId xmlns:a16="http://schemas.microsoft.com/office/drawing/2014/main" id="{CBB11700-2481-A623-C25C-B59777094992}"/>
              </a:ext>
            </a:extLst>
          </p:cNvPr>
          <p:cNvSpPr txBox="1"/>
          <p:nvPr/>
        </p:nvSpPr>
        <p:spPr>
          <a:xfrm rot="1071174">
            <a:off x="6346174" y="2522285"/>
            <a:ext cx="2443830" cy="276999"/>
          </a:xfrm>
          <a:prstGeom prst="rect">
            <a:avLst/>
          </a:prstGeom>
          <a:noFill/>
          <a:ln>
            <a:solidFill>
              <a:schemeClr val="tx1"/>
            </a:solid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en-US" sz="1800" dirty="0">
                <a:cs typeface="Arial"/>
              </a:rPr>
              <a:t>Understanding</a:t>
            </a:r>
            <a:endParaRPr lang="en-US" sz="1800" dirty="0"/>
          </a:p>
        </p:txBody>
      </p:sp>
      <p:sp>
        <p:nvSpPr>
          <p:cNvPr id="11" name="TextBox 10">
            <a:extLst>
              <a:ext uri="{FF2B5EF4-FFF2-40B4-BE49-F238E27FC236}">
                <a16:creationId xmlns:a16="http://schemas.microsoft.com/office/drawing/2014/main" id="{83A3003F-1A24-6943-5AE2-32CDE3DAFDF8}"/>
              </a:ext>
            </a:extLst>
          </p:cNvPr>
          <p:cNvSpPr txBox="1"/>
          <p:nvPr/>
        </p:nvSpPr>
        <p:spPr>
          <a:xfrm rot="-1380000">
            <a:off x="9586814" y="2212600"/>
            <a:ext cx="1493430" cy="276999"/>
          </a:xfrm>
          <a:prstGeom prst="rect">
            <a:avLst/>
          </a:prstGeom>
          <a:noFill/>
          <a:ln>
            <a:solidFill>
              <a:schemeClr val="tx1"/>
            </a:solid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en-US" sz="1800" dirty="0">
                <a:cs typeface="Arial"/>
              </a:rPr>
              <a:t>Applying</a:t>
            </a:r>
            <a:endParaRPr lang="en-US" sz="1800" dirty="0"/>
          </a:p>
        </p:txBody>
      </p:sp>
      <p:sp>
        <p:nvSpPr>
          <p:cNvPr id="14" name="TextBox 13">
            <a:extLst>
              <a:ext uri="{FF2B5EF4-FFF2-40B4-BE49-F238E27FC236}">
                <a16:creationId xmlns:a16="http://schemas.microsoft.com/office/drawing/2014/main" id="{DE055445-BF51-58AC-1573-893315F689C5}"/>
              </a:ext>
            </a:extLst>
          </p:cNvPr>
          <p:cNvSpPr txBox="1"/>
          <p:nvPr/>
        </p:nvSpPr>
        <p:spPr>
          <a:xfrm>
            <a:off x="6606731" y="3897970"/>
            <a:ext cx="1660487" cy="276999"/>
          </a:xfrm>
          <a:prstGeom prst="rect">
            <a:avLst/>
          </a:prstGeom>
          <a:noFill/>
          <a:ln>
            <a:solidFill>
              <a:schemeClr val="tx1"/>
            </a:solid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en-US" sz="1800" dirty="0" err="1">
                <a:cs typeface="Arial"/>
              </a:rPr>
              <a:t>Analysing</a:t>
            </a:r>
            <a:endParaRPr lang="en-US" sz="1800" dirty="0"/>
          </a:p>
        </p:txBody>
      </p:sp>
      <p:sp>
        <p:nvSpPr>
          <p:cNvPr id="10" name="TextBox 9">
            <a:extLst>
              <a:ext uri="{FF2B5EF4-FFF2-40B4-BE49-F238E27FC236}">
                <a16:creationId xmlns:a16="http://schemas.microsoft.com/office/drawing/2014/main" id="{7514DD27-53EC-AA08-E40B-A7814DFFE939}"/>
              </a:ext>
            </a:extLst>
          </p:cNvPr>
          <p:cNvSpPr txBox="1"/>
          <p:nvPr/>
        </p:nvSpPr>
        <p:spPr>
          <a:xfrm rot="382647">
            <a:off x="9375456" y="3431269"/>
            <a:ext cx="1432556" cy="276999"/>
          </a:xfrm>
          <a:prstGeom prst="rect">
            <a:avLst/>
          </a:prstGeom>
          <a:noFill/>
          <a:ln>
            <a:solidFill>
              <a:schemeClr val="tx1"/>
            </a:solid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en-US" sz="1800" dirty="0">
                <a:cs typeface="Arial"/>
              </a:rPr>
              <a:t>Creating</a:t>
            </a:r>
            <a:endParaRPr lang="en-US" sz="1800" dirty="0"/>
          </a:p>
        </p:txBody>
      </p:sp>
      <p:sp>
        <p:nvSpPr>
          <p:cNvPr id="13" name="TextBox 12">
            <a:extLst>
              <a:ext uri="{FF2B5EF4-FFF2-40B4-BE49-F238E27FC236}">
                <a16:creationId xmlns:a16="http://schemas.microsoft.com/office/drawing/2014/main" id="{4D36FFDE-F8AC-7B03-78C0-D1FE7709D0F1}"/>
              </a:ext>
            </a:extLst>
          </p:cNvPr>
          <p:cNvSpPr txBox="1"/>
          <p:nvPr/>
        </p:nvSpPr>
        <p:spPr>
          <a:xfrm rot="21240000">
            <a:off x="6326217" y="5382984"/>
            <a:ext cx="2305575" cy="276999"/>
          </a:xfrm>
          <a:prstGeom prst="rect">
            <a:avLst/>
          </a:prstGeom>
          <a:noFill/>
          <a:ln>
            <a:solidFill>
              <a:schemeClr val="tx1"/>
            </a:solid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en-US" sz="1800" dirty="0">
                <a:cs typeface="Arial"/>
              </a:rPr>
              <a:t>Remembering</a:t>
            </a:r>
            <a:endParaRPr lang="en-US" sz="1800" dirty="0"/>
          </a:p>
        </p:txBody>
      </p:sp>
      <p:sp>
        <p:nvSpPr>
          <p:cNvPr id="15" name="TextBox 14">
            <a:extLst>
              <a:ext uri="{FF2B5EF4-FFF2-40B4-BE49-F238E27FC236}">
                <a16:creationId xmlns:a16="http://schemas.microsoft.com/office/drawing/2014/main" id="{9E5C889E-DBE5-03B9-3804-EACFA77F6E4E}"/>
              </a:ext>
            </a:extLst>
          </p:cNvPr>
          <p:cNvSpPr txBox="1"/>
          <p:nvPr/>
        </p:nvSpPr>
        <p:spPr>
          <a:xfrm rot="1164069">
            <a:off x="9687143" y="4956949"/>
            <a:ext cx="1701015" cy="276999"/>
          </a:xfrm>
          <a:prstGeom prst="rect">
            <a:avLst/>
          </a:prstGeom>
          <a:noFill/>
          <a:ln>
            <a:solidFill>
              <a:schemeClr val="tx1"/>
            </a:solid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en-US" sz="1800" dirty="0">
                <a:cs typeface="Arial"/>
              </a:rPr>
              <a:t>Evaluating</a:t>
            </a:r>
            <a:endParaRPr lang="en-US" sz="1800" dirty="0"/>
          </a:p>
        </p:txBody>
      </p:sp>
    </p:spTree>
    <p:extLst>
      <p:ext uri="{BB962C8B-B14F-4D97-AF65-F5344CB8AC3E}">
        <p14:creationId xmlns:p14="http://schemas.microsoft.com/office/powerpoint/2010/main" val="569213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3B802F3-37CB-95D7-695D-60A5ED6B64A9}"/>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114</a:t>
            </a:fld>
            <a:endParaRPr lang="en-AU"/>
          </a:p>
        </p:txBody>
      </p:sp>
      <p:sp>
        <p:nvSpPr>
          <p:cNvPr id="3" name="Title 2">
            <a:extLst>
              <a:ext uri="{FF2B5EF4-FFF2-40B4-BE49-F238E27FC236}">
                <a16:creationId xmlns:a16="http://schemas.microsoft.com/office/drawing/2014/main" id="{CC316437-61C4-EB14-15E7-89998AEAC63F}"/>
              </a:ext>
            </a:extLst>
          </p:cNvPr>
          <p:cNvSpPr>
            <a:spLocks noGrp="1"/>
          </p:cNvSpPr>
          <p:nvPr>
            <p:ph type="title"/>
          </p:nvPr>
        </p:nvSpPr>
        <p:spPr/>
        <p:txBody>
          <a:bodyPr/>
          <a:lstStyle/>
          <a:p>
            <a:r>
              <a:rPr lang="en-US">
                <a:latin typeface="Arial"/>
                <a:cs typeface="Arial"/>
              </a:rPr>
              <a:t>Making connections</a:t>
            </a:r>
            <a:endParaRPr lang="en-US"/>
          </a:p>
        </p:txBody>
      </p:sp>
      <p:sp>
        <p:nvSpPr>
          <p:cNvPr id="4" name="Text Placeholder 3">
            <a:extLst>
              <a:ext uri="{FF2B5EF4-FFF2-40B4-BE49-F238E27FC236}">
                <a16:creationId xmlns:a16="http://schemas.microsoft.com/office/drawing/2014/main" id="{126AB7C6-B582-4D24-4825-78937C8A6063}"/>
              </a:ext>
            </a:extLst>
          </p:cNvPr>
          <p:cNvSpPr>
            <a:spLocks noGrp="1"/>
          </p:cNvSpPr>
          <p:nvPr>
            <p:ph type="body" sz="quarter" idx="17"/>
          </p:nvPr>
        </p:nvSpPr>
        <p:spPr>
          <a:xfrm>
            <a:off x="360000" y="794914"/>
            <a:ext cx="11484000" cy="362469"/>
          </a:xfrm>
        </p:spPr>
        <p:txBody>
          <a:bodyPr/>
          <a:lstStyle/>
          <a:p>
            <a:r>
              <a:rPr lang="en-US" dirty="0">
                <a:solidFill>
                  <a:schemeClr val="accent2"/>
                </a:solidFill>
                <a:latin typeface="Arial"/>
                <a:cs typeface="Arial"/>
              </a:rPr>
              <a:t>Linking the thinking matrix with the Toulmin argumentation model</a:t>
            </a:r>
            <a:endParaRPr lang="en-US" dirty="0">
              <a:solidFill>
                <a:schemeClr val="accent2"/>
              </a:solidFill>
            </a:endParaRPr>
          </a:p>
        </p:txBody>
      </p:sp>
      <p:graphicFrame>
        <p:nvGraphicFramePr>
          <p:cNvPr id="9" name="Table 8">
            <a:extLst>
              <a:ext uri="{FF2B5EF4-FFF2-40B4-BE49-F238E27FC236}">
                <a16:creationId xmlns:a16="http://schemas.microsoft.com/office/drawing/2014/main" id="{3411386D-A59E-9CF9-EFCA-3E3AAEF059C5}"/>
              </a:ext>
            </a:extLst>
          </p:cNvPr>
          <p:cNvGraphicFramePr>
            <a:graphicFrameLocks noGrp="1"/>
          </p:cNvGraphicFramePr>
          <p:nvPr>
            <p:extLst>
              <p:ext uri="{D42A27DB-BD31-4B8C-83A1-F6EECF244321}">
                <p14:modId xmlns:p14="http://schemas.microsoft.com/office/powerpoint/2010/main" val="3795114363"/>
              </p:ext>
            </p:extLst>
          </p:nvPr>
        </p:nvGraphicFramePr>
        <p:xfrm>
          <a:off x="200320" y="1675698"/>
          <a:ext cx="8381820" cy="4754259"/>
        </p:xfrm>
        <a:graphic>
          <a:graphicData uri="http://schemas.openxmlformats.org/drawingml/2006/table">
            <a:tbl>
              <a:tblPr firstRow="1" bandRow="1">
                <a:tableStyleId>{5A111915-BE36-4E01-A7E5-04B1672EAD32}</a:tableStyleId>
              </a:tblPr>
              <a:tblGrid>
                <a:gridCol w="2044454">
                  <a:extLst>
                    <a:ext uri="{9D8B030D-6E8A-4147-A177-3AD203B41FA5}">
                      <a16:colId xmlns:a16="http://schemas.microsoft.com/office/drawing/2014/main" val="259825888"/>
                    </a:ext>
                  </a:extLst>
                </a:gridCol>
                <a:gridCol w="6337366">
                  <a:extLst>
                    <a:ext uri="{9D8B030D-6E8A-4147-A177-3AD203B41FA5}">
                      <a16:colId xmlns:a16="http://schemas.microsoft.com/office/drawing/2014/main" val="981545716"/>
                    </a:ext>
                  </a:extLst>
                </a:gridCol>
              </a:tblGrid>
              <a:tr h="767287">
                <a:tc>
                  <a:txBody>
                    <a:bodyPr/>
                    <a:lstStyle/>
                    <a:p>
                      <a:pPr rtl="0" fontAlgn="base">
                        <a:lnSpc>
                          <a:spcPct val="150000"/>
                        </a:lnSpc>
                        <a:buNone/>
                      </a:pPr>
                      <a:r>
                        <a:rPr lang="en-US" sz="1800" b="1">
                          <a:solidFill>
                            <a:srgbClr val="22272B"/>
                          </a:solidFill>
                          <a:effectLst/>
                          <a:latin typeface="Arial"/>
                        </a:rPr>
                        <a:t>Claim </a:t>
                      </a:r>
                      <a:endParaRPr lang="en-US" sz="1800" b="1">
                        <a:solidFill>
                          <a:srgbClr val="FFFFFF"/>
                        </a:solidFill>
                        <a:effectLst/>
                        <a:latin typeface="Arial"/>
                      </a:endParaRPr>
                    </a:p>
                  </a:txBody>
                  <a:tcPr marL="41834" marR="41834">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lvl="0" rtl="0">
                        <a:lnSpc>
                          <a:spcPts val="825"/>
                        </a:lnSpc>
                        <a:buNone/>
                      </a:pPr>
                      <a:r>
                        <a:rPr lang="en-US" sz="1100" b="0" dirty="0">
                          <a:solidFill>
                            <a:schemeClr val="bg1"/>
                          </a:solidFill>
                          <a:effectLst/>
                          <a:latin typeface="Arial"/>
                        </a:rPr>
                        <a:t>Creating</a:t>
                      </a:r>
                    </a:p>
                  </a:txBody>
                  <a:tcPr marL="41833" marR="41833">
                    <a:lnL w="9525" cap="flat" cmpd="sng" algn="ctr">
                      <a:solidFill>
                        <a:srgbClr val="000000"/>
                      </a:solidFill>
                      <a:prstDash val="solid"/>
                      <a:round/>
                      <a:headEnd type="none" w="med" len="med"/>
                      <a:tailEnd type="none" w="med" len="med"/>
                    </a:lnL>
                    <a:lnR w="9524">
                      <a:solidFill>
                        <a:srgbClr val="000000"/>
                      </a:solidFill>
                    </a:lnR>
                    <a:lnT w="9524">
                      <a:solidFill>
                        <a:srgbClr val="000000"/>
                      </a:solidFill>
                    </a:lnT>
                    <a:lnB w="9524">
                      <a:solidFill>
                        <a:srgbClr val="000000"/>
                      </a:solidFill>
                    </a:lnB>
                    <a:noFill/>
                  </a:tcPr>
                </a:tc>
                <a:extLst>
                  <a:ext uri="{0D108BD9-81ED-4DB2-BD59-A6C34878D82A}">
                    <a16:rowId xmlns:a16="http://schemas.microsoft.com/office/drawing/2014/main" val="2286506215"/>
                  </a:ext>
                </a:extLst>
              </a:tr>
              <a:tr h="767287">
                <a:tc>
                  <a:txBody>
                    <a:bodyPr/>
                    <a:lstStyle/>
                    <a:p>
                      <a:pPr rtl="0" fontAlgn="base">
                        <a:lnSpc>
                          <a:spcPct val="150000"/>
                        </a:lnSpc>
                        <a:buNone/>
                      </a:pPr>
                      <a:r>
                        <a:rPr lang="en-US" sz="1800" b="1">
                          <a:effectLst/>
                          <a:latin typeface="Arial"/>
                        </a:rPr>
                        <a:t>Grounds </a:t>
                      </a:r>
                    </a:p>
                  </a:txBody>
                  <a:tcPr marL="41834" marR="41834">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lvl="0" rtl="0">
                        <a:lnSpc>
                          <a:spcPts val="825"/>
                        </a:lnSpc>
                        <a:buNone/>
                      </a:pPr>
                      <a:r>
                        <a:rPr lang="en-US" sz="1100" b="0" dirty="0">
                          <a:solidFill>
                            <a:schemeClr val="bg1"/>
                          </a:solidFill>
                          <a:effectLst/>
                          <a:latin typeface="Arial"/>
                        </a:rPr>
                        <a:t>Remembering</a:t>
                      </a:r>
                    </a:p>
                  </a:txBody>
                  <a:tcPr marL="41833" marR="41833">
                    <a:lnL w="9525" cap="flat" cmpd="sng" algn="ctr">
                      <a:solidFill>
                        <a:srgbClr val="000000"/>
                      </a:solidFill>
                      <a:prstDash val="solid"/>
                      <a:round/>
                      <a:headEnd type="none" w="med" len="med"/>
                      <a:tailEnd type="none" w="med" len="med"/>
                    </a:lnL>
                    <a:lnR w="9524">
                      <a:solidFill>
                        <a:srgbClr val="000000"/>
                      </a:solidFill>
                    </a:lnR>
                    <a:lnT w="9524">
                      <a:solidFill>
                        <a:srgbClr val="000000"/>
                      </a:solidFill>
                    </a:lnT>
                    <a:lnB w="9524">
                      <a:solidFill>
                        <a:srgbClr val="000000"/>
                      </a:solidFill>
                    </a:lnB>
                  </a:tcPr>
                </a:tc>
                <a:extLst>
                  <a:ext uri="{0D108BD9-81ED-4DB2-BD59-A6C34878D82A}">
                    <a16:rowId xmlns:a16="http://schemas.microsoft.com/office/drawing/2014/main" val="2335604056"/>
                  </a:ext>
                </a:extLst>
              </a:tr>
              <a:tr h="847986">
                <a:tc>
                  <a:txBody>
                    <a:bodyPr/>
                    <a:lstStyle/>
                    <a:p>
                      <a:pPr rtl="0" fontAlgn="base">
                        <a:lnSpc>
                          <a:spcPct val="150000"/>
                        </a:lnSpc>
                        <a:buNone/>
                      </a:pPr>
                      <a:r>
                        <a:rPr lang="en-US" sz="1800" b="1">
                          <a:effectLst/>
                          <a:latin typeface="Arial"/>
                        </a:rPr>
                        <a:t>Warrant </a:t>
                      </a:r>
                    </a:p>
                  </a:txBody>
                  <a:tcPr marL="41834" marR="41834">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lvl="0" rtl="0">
                        <a:lnSpc>
                          <a:spcPts val="825"/>
                        </a:lnSpc>
                        <a:buNone/>
                      </a:pPr>
                      <a:r>
                        <a:rPr lang="en-US" sz="1100" b="1" dirty="0">
                          <a:solidFill>
                            <a:schemeClr val="bg1"/>
                          </a:solidFill>
                          <a:effectLst/>
                          <a:latin typeface="Arial"/>
                        </a:rPr>
                        <a:t>Understanding</a:t>
                      </a:r>
                      <a:r>
                        <a:rPr lang="en-US" sz="1100" b="1" dirty="0">
                          <a:solidFill>
                            <a:srgbClr val="000000"/>
                          </a:solidFill>
                          <a:effectLst/>
                          <a:latin typeface="Arial"/>
                        </a:rPr>
                        <a:t> </a:t>
                      </a:r>
                    </a:p>
                  </a:txBody>
                  <a:tcPr marL="41833" marR="41833">
                    <a:lnL w="9525" cap="flat" cmpd="sng" algn="ctr">
                      <a:solidFill>
                        <a:srgbClr val="000000"/>
                      </a:solidFill>
                      <a:prstDash val="solid"/>
                      <a:round/>
                      <a:headEnd type="none" w="med" len="med"/>
                      <a:tailEnd type="none" w="med" len="med"/>
                    </a:lnL>
                    <a:lnR w="9524">
                      <a:solidFill>
                        <a:srgbClr val="000000"/>
                      </a:solidFill>
                    </a:lnR>
                    <a:lnT w="9524">
                      <a:solidFill>
                        <a:srgbClr val="000000"/>
                      </a:solidFill>
                    </a:lnT>
                    <a:lnB w="9524">
                      <a:solidFill>
                        <a:srgbClr val="000000"/>
                      </a:solidFill>
                    </a:lnB>
                  </a:tcPr>
                </a:tc>
                <a:extLst>
                  <a:ext uri="{0D108BD9-81ED-4DB2-BD59-A6C34878D82A}">
                    <a16:rowId xmlns:a16="http://schemas.microsoft.com/office/drawing/2014/main" val="3773839620"/>
                  </a:ext>
                </a:extLst>
              </a:tr>
              <a:tr h="767287">
                <a:tc>
                  <a:txBody>
                    <a:bodyPr/>
                    <a:lstStyle/>
                    <a:p>
                      <a:pPr rtl="0" fontAlgn="base">
                        <a:lnSpc>
                          <a:spcPct val="150000"/>
                        </a:lnSpc>
                        <a:buNone/>
                      </a:pPr>
                      <a:r>
                        <a:rPr lang="en-US" sz="1800" b="1">
                          <a:effectLst/>
                          <a:latin typeface="Arial"/>
                        </a:rPr>
                        <a:t>Backing </a:t>
                      </a:r>
                    </a:p>
                  </a:txBody>
                  <a:tcPr marL="41834" marR="41834">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lvl="0" rtl="0">
                        <a:lnSpc>
                          <a:spcPts val="825"/>
                        </a:lnSpc>
                        <a:buNone/>
                      </a:pPr>
                      <a:r>
                        <a:rPr lang="en-US" sz="1100" b="0" dirty="0" err="1">
                          <a:solidFill>
                            <a:schemeClr val="bg1"/>
                          </a:solidFill>
                          <a:effectLst/>
                          <a:latin typeface="Arial"/>
                        </a:rPr>
                        <a:t>Analysing</a:t>
                      </a:r>
                      <a:endParaRPr lang="en-US" sz="1100" b="0" dirty="0">
                        <a:solidFill>
                          <a:schemeClr val="bg1"/>
                        </a:solidFill>
                        <a:effectLst/>
                        <a:latin typeface="Arial"/>
                      </a:endParaRPr>
                    </a:p>
                  </a:txBody>
                  <a:tcPr marL="41833" marR="41833">
                    <a:lnL w="9525" cap="flat" cmpd="sng" algn="ctr">
                      <a:solidFill>
                        <a:srgbClr val="000000"/>
                      </a:solidFill>
                      <a:prstDash val="solid"/>
                      <a:round/>
                      <a:headEnd type="none" w="med" len="med"/>
                      <a:tailEnd type="none" w="med" len="med"/>
                    </a:lnL>
                    <a:lnR w="9524">
                      <a:solidFill>
                        <a:srgbClr val="000000"/>
                      </a:solidFill>
                    </a:lnR>
                    <a:lnT w="9524">
                      <a:solidFill>
                        <a:srgbClr val="000000"/>
                      </a:solidFill>
                    </a:lnT>
                    <a:lnB w="9524">
                      <a:solidFill>
                        <a:srgbClr val="000000"/>
                      </a:solidFill>
                    </a:lnB>
                  </a:tcPr>
                </a:tc>
                <a:extLst>
                  <a:ext uri="{0D108BD9-81ED-4DB2-BD59-A6C34878D82A}">
                    <a16:rowId xmlns:a16="http://schemas.microsoft.com/office/drawing/2014/main" val="304068684"/>
                  </a:ext>
                </a:extLst>
              </a:tr>
              <a:tr h="837125">
                <a:tc>
                  <a:txBody>
                    <a:bodyPr/>
                    <a:lstStyle/>
                    <a:p>
                      <a:pPr rtl="0" fontAlgn="base">
                        <a:lnSpc>
                          <a:spcPct val="150000"/>
                        </a:lnSpc>
                        <a:buNone/>
                      </a:pPr>
                      <a:r>
                        <a:rPr lang="en-US" sz="1800" b="1">
                          <a:effectLst/>
                          <a:latin typeface="Arial"/>
                        </a:rPr>
                        <a:t>Rebuttal </a:t>
                      </a:r>
                    </a:p>
                  </a:txBody>
                  <a:tcPr marL="41834" marR="41834">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lvl="0" rtl="0">
                        <a:lnSpc>
                          <a:spcPts val="1350"/>
                        </a:lnSpc>
                        <a:buNone/>
                      </a:pPr>
                      <a:r>
                        <a:rPr lang="en-US" sz="1800" b="0" dirty="0">
                          <a:solidFill>
                            <a:schemeClr val="bg1"/>
                          </a:solidFill>
                          <a:effectLst/>
                          <a:latin typeface="Arial"/>
                        </a:rPr>
                        <a:t>Evaluating</a:t>
                      </a:r>
                    </a:p>
                  </a:txBody>
                  <a:tcPr marL="41833" marR="41833">
                    <a:lnL w="9525" cap="flat" cmpd="sng" algn="ctr">
                      <a:solidFill>
                        <a:srgbClr val="000000"/>
                      </a:solidFill>
                      <a:prstDash val="solid"/>
                      <a:round/>
                      <a:headEnd type="none" w="med" len="med"/>
                      <a:tailEnd type="none" w="med" len="med"/>
                    </a:lnL>
                    <a:lnR w="9524">
                      <a:solidFill>
                        <a:srgbClr val="000000"/>
                      </a:solidFill>
                    </a:lnR>
                    <a:lnT w="9524">
                      <a:solidFill>
                        <a:srgbClr val="000000"/>
                      </a:solidFill>
                    </a:lnT>
                    <a:lnB w="9524">
                      <a:solidFill>
                        <a:srgbClr val="000000"/>
                      </a:solidFill>
                    </a:lnB>
                  </a:tcPr>
                </a:tc>
                <a:extLst>
                  <a:ext uri="{0D108BD9-81ED-4DB2-BD59-A6C34878D82A}">
                    <a16:rowId xmlns:a16="http://schemas.microsoft.com/office/drawing/2014/main" val="4130148161"/>
                  </a:ext>
                </a:extLst>
              </a:tr>
              <a:tr h="767287">
                <a:tc>
                  <a:txBody>
                    <a:bodyPr/>
                    <a:lstStyle/>
                    <a:p>
                      <a:pPr rtl="0" fontAlgn="base">
                        <a:lnSpc>
                          <a:spcPct val="150000"/>
                        </a:lnSpc>
                        <a:buNone/>
                      </a:pPr>
                      <a:r>
                        <a:rPr lang="en-US" sz="1800" b="1">
                          <a:effectLst/>
                          <a:latin typeface="Arial"/>
                        </a:rPr>
                        <a:t>Qualifier </a:t>
                      </a:r>
                    </a:p>
                  </a:txBody>
                  <a:tcPr marL="41834" marR="41834">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lvl="0" rtl="0">
                        <a:lnSpc>
                          <a:spcPts val="825"/>
                        </a:lnSpc>
                        <a:buNone/>
                      </a:pPr>
                      <a:r>
                        <a:rPr lang="en-US" sz="1100" b="1" dirty="0">
                          <a:solidFill>
                            <a:schemeClr val="bg1"/>
                          </a:solidFill>
                          <a:effectLst/>
                          <a:latin typeface="Arial"/>
                        </a:rPr>
                        <a:t>Evaluating</a:t>
                      </a:r>
                    </a:p>
                  </a:txBody>
                  <a:tcPr marL="41833" marR="41833">
                    <a:lnL w="9525" cap="flat" cmpd="sng" algn="ctr">
                      <a:solidFill>
                        <a:srgbClr val="000000"/>
                      </a:solidFill>
                      <a:prstDash val="solid"/>
                      <a:round/>
                      <a:headEnd type="none" w="med" len="med"/>
                      <a:tailEnd type="none" w="med" len="med"/>
                    </a:lnL>
                    <a:lnR w="9524">
                      <a:solidFill>
                        <a:srgbClr val="000000"/>
                      </a:solidFill>
                    </a:lnR>
                    <a:lnT w="9524">
                      <a:solidFill>
                        <a:srgbClr val="000000"/>
                      </a:solidFill>
                    </a:lnT>
                    <a:lnB w="9524">
                      <a:solidFill>
                        <a:srgbClr val="000000"/>
                      </a:solidFill>
                    </a:lnB>
                  </a:tcPr>
                </a:tc>
                <a:extLst>
                  <a:ext uri="{0D108BD9-81ED-4DB2-BD59-A6C34878D82A}">
                    <a16:rowId xmlns:a16="http://schemas.microsoft.com/office/drawing/2014/main" val="782663629"/>
                  </a:ext>
                </a:extLst>
              </a:tr>
            </a:tbl>
          </a:graphicData>
        </a:graphic>
      </p:graphicFrame>
      <p:sp>
        <p:nvSpPr>
          <p:cNvPr id="5" name="TextBox 4">
            <a:extLst>
              <a:ext uri="{FF2B5EF4-FFF2-40B4-BE49-F238E27FC236}">
                <a16:creationId xmlns:a16="http://schemas.microsoft.com/office/drawing/2014/main" id="{5169B7A1-80D1-14D0-E558-91A8BA4A437F}"/>
              </a:ext>
            </a:extLst>
          </p:cNvPr>
          <p:cNvSpPr txBox="1"/>
          <p:nvPr/>
        </p:nvSpPr>
        <p:spPr>
          <a:xfrm>
            <a:off x="2247442" y="1684834"/>
            <a:ext cx="6334698" cy="736996"/>
          </a:xfrm>
          <a:prstGeom prst="rect">
            <a:avLst/>
          </a:prstGeom>
          <a:solidFill>
            <a:srgbClr val="B48FC9"/>
          </a:solidFill>
        </p:spPr>
        <p:txBody>
          <a:bodyPr wrap="square" lIns="0" tIns="0" rIns="0" bIns="0" rtlCol="0">
            <a:noAutofit/>
          </a:bodyPr>
          <a:lstStyle/>
          <a:p>
            <a:pPr algn="ctr">
              <a:lnSpc>
                <a:spcPct val="150000"/>
              </a:lnSpc>
            </a:pPr>
            <a:r>
              <a:rPr lang="en-AU" sz="1800" dirty="0"/>
              <a:t>Creating </a:t>
            </a:r>
          </a:p>
        </p:txBody>
      </p:sp>
      <p:sp>
        <p:nvSpPr>
          <p:cNvPr id="6" name="TextBox 5">
            <a:extLst>
              <a:ext uri="{FF2B5EF4-FFF2-40B4-BE49-F238E27FC236}">
                <a16:creationId xmlns:a16="http://schemas.microsoft.com/office/drawing/2014/main" id="{4CDF3C95-5AA6-EA6F-1B62-4B342DC74B2D}"/>
              </a:ext>
            </a:extLst>
          </p:cNvPr>
          <p:cNvSpPr txBox="1"/>
          <p:nvPr/>
        </p:nvSpPr>
        <p:spPr>
          <a:xfrm>
            <a:off x="2247442" y="2454931"/>
            <a:ext cx="6334698" cy="736996"/>
          </a:xfrm>
          <a:prstGeom prst="rect">
            <a:avLst/>
          </a:prstGeom>
          <a:solidFill>
            <a:srgbClr val="FF0000"/>
          </a:solidFill>
        </p:spPr>
        <p:txBody>
          <a:bodyPr wrap="square" lIns="0" tIns="0" rIns="0" bIns="0" rtlCol="0">
            <a:noAutofit/>
          </a:bodyPr>
          <a:lstStyle/>
          <a:p>
            <a:pPr algn="ctr">
              <a:lnSpc>
                <a:spcPct val="150000"/>
              </a:lnSpc>
            </a:pPr>
            <a:r>
              <a:rPr lang="en-AU" sz="1800" dirty="0"/>
              <a:t>Remembering </a:t>
            </a:r>
          </a:p>
        </p:txBody>
      </p:sp>
      <p:sp>
        <p:nvSpPr>
          <p:cNvPr id="7" name="TextBox 6">
            <a:extLst>
              <a:ext uri="{FF2B5EF4-FFF2-40B4-BE49-F238E27FC236}">
                <a16:creationId xmlns:a16="http://schemas.microsoft.com/office/drawing/2014/main" id="{D044C6BB-5F5E-8A22-E0B1-6AFB01E62374}"/>
              </a:ext>
            </a:extLst>
          </p:cNvPr>
          <p:cNvSpPr txBox="1"/>
          <p:nvPr/>
        </p:nvSpPr>
        <p:spPr>
          <a:xfrm>
            <a:off x="2247442" y="3256099"/>
            <a:ext cx="6334698" cy="736996"/>
          </a:xfrm>
          <a:prstGeom prst="rect">
            <a:avLst/>
          </a:prstGeom>
          <a:solidFill>
            <a:srgbClr val="FF8800"/>
          </a:solidFill>
        </p:spPr>
        <p:txBody>
          <a:bodyPr wrap="square" lIns="0" tIns="0" rIns="0" bIns="0" rtlCol="0">
            <a:noAutofit/>
          </a:bodyPr>
          <a:lstStyle/>
          <a:p>
            <a:pPr algn="ctr">
              <a:lnSpc>
                <a:spcPct val="150000"/>
              </a:lnSpc>
            </a:pPr>
            <a:r>
              <a:rPr lang="en-AU" sz="1800"/>
              <a:t>Understanding </a:t>
            </a:r>
          </a:p>
        </p:txBody>
      </p:sp>
      <p:sp>
        <p:nvSpPr>
          <p:cNvPr id="10" name="TextBox 9">
            <a:extLst>
              <a:ext uri="{FF2B5EF4-FFF2-40B4-BE49-F238E27FC236}">
                <a16:creationId xmlns:a16="http://schemas.microsoft.com/office/drawing/2014/main" id="{F9C5A8E9-D5D8-EAAB-7568-03F4309DDF78}"/>
              </a:ext>
            </a:extLst>
          </p:cNvPr>
          <p:cNvSpPr txBox="1"/>
          <p:nvPr/>
        </p:nvSpPr>
        <p:spPr>
          <a:xfrm>
            <a:off x="2247442" y="4076809"/>
            <a:ext cx="6334698" cy="736996"/>
          </a:xfrm>
          <a:prstGeom prst="rect">
            <a:avLst/>
          </a:prstGeom>
          <a:solidFill>
            <a:srgbClr val="64BB47"/>
          </a:solidFill>
        </p:spPr>
        <p:txBody>
          <a:bodyPr wrap="square" lIns="0" tIns="0" rIns="0" bIns="0" rtlCol="0">
            <a:noAutofit/>
          </a:bodyPr>
          <a:lstStyle/>
          <a:p>
            <a:pPr algn="ctr">
              <a:lnSpc>
                <a:spcPct val="150000"/>
              </a:lnSpc>
            </a:pPr>
            <a:r>
              <a:rPr lang="en-AU" sz="1800"/>
              <a:t>Analysing </a:t>
            </a:r>
          </a:p>
        </p:txBody>
      </p:sp>
      <p:sp>
        <p:nvSpPr>
          <p:cNvPr id="11" name="TextBox 10">
            <a:extLst>
              <a:ext uri="{FF2B5EF4-FFF2-40B4-BE49-F238E27FC236}">
                <a16:creationId xmlns:a16="http://schemas.microsoft.com/office/drawing/2014/main" id="{6E3846DC-7429-19F6-0DD9-92989315838E}"/>
              </a:ext>
            </a:extLst>
          </p:cNvPr>
          <p:cNvSpPr txBox="1"/>
          <p:nvPr/>
        </p:nvSpPr>
        <p:spPr>
          <a:xfrm>
            <a:off x="2247442" y="4858435"/>
            <a:ext cx="6334698" cy="736996"/>
          </a:xfrm>
          <a:prstGeom prst="rect">
            <a:avLst/>
          </a:prstGeom>
          <a:solidFill>
            <a:srgbClr val="00B0F0"/>
          </a:solidFill>
        </p:spPr>
        <p:txBody>
          <a:bodyPr wrap="square" lIns="0" tIns="0" rIns="0" bIns="0" rtlCol="0">
            <a:noAutofit/>
          </a:bodyPr>
          <a:lstStyle/>
          <a:p>
            <a:pPr algn="ctr">
              <a:lnSpc>
                <a:spcPct val="150000"/>
              </a:lnSpc>
            </a:pPr>
            <a:r>
              <a:rPr lang="en-AU" sz="1800"/>
              <a:t>Evaluating </a:t>
            </a:r>
          </a:p>
        </p:txBody>
      </p:sp>
      <p:sp>
        <p:nvSpPr>
          <p:cNvPr id="13" name="TextBox 12">
            <a:extLst>
              <a:ext uri="{FF2B5EF4-FFF2-40B4-BE49-F238E27FC236}">
                <a16:creationId xmlns:a16="http://schemas.microsoft.com/office/drawing/2014/main" id="{36FD1CC7-FC41-53AA-6F85-0DCF48F1E686}"/>
              </a:ext>
            </a:extLst>
          </p:cNvPr>
          <p:cNvSpPr txBox="1"/>
          <p:nvPr/>
        </p:nvSpPr>
        <p:spPr>
          <a:xfrm>
            <a:off x="2247442" y="5692961"/>
            <a:ext cx="6334698" cy="736996"/>
          </a:xfrm>
          <a:prstGeom prst="rect">
            <a:avLst/>
          </a:prstGeom>
          <a:solidFill>
            <a:srgbClr val="00B0F0"/>
          </a:solidFill>
        </p:spPr>
        <p:txBody>
          <a:bodyPr wrap="square" lIns="0" tIns="0" rIns="0" bIns="0" rtlCol="0">
            <a:noAutofit/>
          </a:bodyPr>
          <a:lstStyle/>
          <a:p>
            <a:pPr algn="ctr">
              <a:lnSpc>
                <a:spcPct val="150000"/>
              </a:lnSpc>
            </a:pPr>
            <a:r>
              <a:rPr lang="en-AU" sz="1800"/>
              <a:t>Evaluating </a:t>
            </a:r>
          </a:p>
        </p:txBody>
      </p:sp>
      <p:pic>
        <p:nvPicPr>
          <p:cNvPr id="14" name="Picture 13">
            <a:extLst>
              <a:ext uri="{FF2B5EF4-FFF2-40B4-BE49-F238E27FC236}">
                <a16:creationId xmlns:a16="http://schemas.microsoft.com/office/drawing/2014/main" id="{71B97AF5-E5F7-99FC-E2BC-88D623C0A5EC}"/>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744891" y="677665"/>
            <a:ext cx="3447109" cy="2751335"/>
          </a:xfrm>
          <a:prstGeom prst="rect">
            <a:avLst/>
          </a:prstGeom>
        </p:spPr>
      </p:pic>
    </p:spTree>
    <p:extLst>
      <p:ext uri="{BB962C8B-B14F-4D97-AF65-F5344CB8AC3E}">
        <p14:creationId xmlns:p14="http://schemas.microsoft.com/office/powerpoint/2010/main" val="3259949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0" grpId="0" animBg="1"/>
      <p:bldP spid="11" grpId="0" animBg="1"/>
      <p:bldP spid="13" grpId="0" animBg="1"/>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FC957C1-8E4D-8CDC-0795-F55179CDD759}"/>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115</a:t>
            </a:fld>
            <a:endParaRPr lang="en-AU"/>
          </a:p>
        </p:txBody>
      </p:sp>
      <p:sp>
        <p:nvSpPr>
          <p:cNvPr id="3" name="Title 2">
            <a:extLst>
              <a:ext uri="{FF2B5EF4-FFF2-40B4-BE49-F238E27FC236}">
                <a16:creationId xmlns:a16="http://schemas.microsoft.com/office/drawing/2014/main" id="{AE784265-062F-4A0B-446B-F5B253D39524}"/>
              </a:ext>
            </a:extLst>
          </p:cNvPr>
          <p:cNvSpPr>
            <a:spLocks noGrp="1"/>
          </p:cNvSpPr>
          <p:nvPr>
            <p:ph type="title"/>
          </p:nvPr>
        </p:nvSpPr>
        <p:spPr>
          <a:xfrm>
            <a:off x="348000" y="362805"/>
            <a:ext cx="11484000" cy="545601"/>
          </a:xfrm>
        </p:spPr>
        <p:txBody>
          <a:bodyPr/>
          <a:lstStyle/>
          <a:p>
            <a:r>
              <a:rPr lang="en-US" dirty="0">
                <a:latin typeface="Arial"/>
                <a:cs typeface="Arial"/>
              </a:rPr>
              <a:t>Creating a written argument </a:t>
            </a:r>
            <a:r>
              <a:rPr lang="en-US" dirty="0">
                <a:solidFill>
                  <a:schemeClr val="bg1"/>
                </a:solidFill>
                <a:latin typeface="Arial"/>
                <a:cs typeface="Arial"/>
              </a:rPr>
              <a:t>(1)</a:t>
            </a:r>
            <a:endParaRPr lang="en-US" dirty="0">
              <a:solidFill>
                <a:schemeClr val="bg1"/>
              </a:solidFill>
            </a:endParaRPr>
          </a:p>
        </p:txBody>
      </p:sp>
      <p:sp>
        <p:nvSpPr>
          <p:cNvPr id="4" name="Text Placeholder 3">
            <a:extLst>
              <a:ext uri="{FF2B5EF4-FFF2-40B4-BE49-F238E27FC236}">
                <a16:creationId xmlns:a16="http://schemas.microsoft.com/office/drawing/2014/main" id="{ED273891-08FF-A1AD-63DA-33C754C2FA5C}"/>
              </a:ext>
            </a:extLst>
          </p:cNvPr>
          <p:cNvSpPr>
            <a:spLocks noGrp="1"/>
          </p:cNvSpPr>
          <p:nvPr>
            <p:ph type="body" sz="quarter" idx="18"/>
          </p:nvPr>
        </p:nvSpPr>
        <p:spPr>
          <a:xfrm>
            <a:off x="348000" y="966085"/>
            <a:ext cx="11483999" cy="310015"/>
          </a:xfrm>
        </p:spPr>
        <p:txBody>
          <a:bodyPr/>
          <a:lstStyle/>
          <a:p>
            <a:r>
              <a:rPr lang="en-US" dirty="0">
                <a:latin typeface="Arial"/>
                <a:cs typeface="Arial"/>
              </a:rPr>
              <a:t>How to use the </a:t>
            </a:r>
            <a:r>
              <a:rPr lang="en-US" dirty="0" err="1">
                <a:latin typeface="Arial"/>
                <a:cs typeface="Arial"/>
              </a:rPr>
              <a:t>the</a:t>
            </a:r>
            <a:r>
              <a:rPr lang="en-US" dirty="0">
                <a:latin typeface="Arial"/>
                <a:cs typeface="Arial"/>
              </a:rPr>
              <a:t> Toulmin argumentation model to structure a written persuasive text</a:t>
            </a:r>
            <a:endParaRPr lang="en-US" dirty="0"/>
          </a:p>
        </p:txBody>
      </p:sp>
      <p:graphicFrame>
        <p:nvGraphicFramePr>
          <p:cNvPr id="5" name="Table 4">
            <a:extLst>
              <a:ext uri="{FF2B5EF4-FFF2-40B4-BE49-F238E27FC236}">
                <a16:creationId xmlns:a16="http://schemas.microsoft.com/office/drawing/2014/main" id="{C047CE90-FBE0-DD8D-74D8-3194E69AED23}"/>
              </a:ext>
            </a:extLst>
          </p:cNvPr>
          <p:cNvGraphicFramePr>
            <a:graphicFrameLocks noGrp="1"/>
          </p:cNvGraphicFramePr>
          <p:nvPr>
            <p:extLst>
              <p:ext uri="{D42A27DB-BD31-4B8C-83A1-F6EECF244321}">
                <p14:modId xmlns:p14="http://schemas.microsoft.com/office/powerpoint/2010/main" val="2604807697"/>
              </p:ext>
            </p:extLst>
          </p:nvPr>
        </p:nvGraphicFramePr>
        <p:xfrm>
          <a:off x="348000" y="1380815"/>
          <a:ext cx="11263779" cy="5030470"/>
        </p:xfrm>
        <a:graphic>
          <a:graphicData uri="http://schemas.openxmlformats.org/drawingml/2006/table">
            <a:tbl>
              <a:tblPr firstRow="1" bandRow="1">
                <a:tableStyleId>{5A111915-BE36-4E01-A7E5-04B1672EAD32}</a:tableStyleId>
              </a:tblPr>
              <a:tblGrid>
                <a:gridCol w="2182300">
                  <a:extLst>
                    <a:ext uri="{9D8B030D-6E8A-4147-A177-3AD203B41FA5}">
                      <a16:colId xmlns:a16="http://schemas.microsoft.com/office/drawing/2014/main" val="276408058"/>
                    </a:ext>
                  </a:extLst>
                </a:gridCol>
                <a:gridCol w="5326886">
                  <a:extLst>
                    <a:ext uri="{9D8B030D-6E8A-4147-A177-3AD203B41FA5}">
                      <a16:colId xmlns:a16="http://schemas.microsoft.com/office/drawing/2014/main" val="1151590241"/>
                    </a:ext>
                  </a:extLst>
                </a:gridCol>
                <a:gridCol w="3754593">
                  <a:extLst>
                    <a:ext uri="{9D8B030D-6E8A-4147-A177-3AD203B41FA5}">
                      <a16:colId xmlns:a16="http://schemas.microsoft.com/office/drawing/2014/main" val="3295070370"/>
                    </a:ext>
                  </a:extLst>
                </a:gridCol>
              </a:tblGrid>
              <a:tr h="370840">
                <a:tc>
                  <a:txBody>
                    <a:bodyPr/>
                    <a:lstStyle/>
                    <a:p>
                      <a:r>
                        <a:rPr lang="en-AU" sz="1800" dirty="0"/>
                        <a:t>Toulmin argumentation model</a:t>
                      </a:r>
                    </a:p>
                  </a:txBody>
                  <a:tcPr>
                    <a:lnB w="12700" cap="flat" cmpd="sng" algn="ctr">
                      <a:solidFill>
                        <a:schemeClr val="tx1"/>
                      </a:solidFill>
                      <a:prstDash val="solid"/>
                      <a:round/>
                      <a:headEnd type="none" w="med" len="med"/>
                      <a:tailEnd type="none" w="med" len="med"/>
                    </a:lnB>
                  </a:tcPr>
                </a:tc>
                <a:tc>
                  <a:txBody>
                    <a:bodyPr/>
                    <a:lstStyle/>
                    <a:p>
                      <a:r>
                        <a:rPr lang="en-AU" sz="1800"/>
                        <a:t>Part of paragraph</a:t>
                      </a:r>
                    </a:p>
                  </a:txBody>
                  <a:tcPr>
                    <a:lnB w="12700" cap="flat" cmpd="sng" algn="ctr">
                      <a:solidFill>
                        <a:schemeClr val="tx1"/>
                      </a:solidFill>
                      <a:prstDash val="solid"/>
                      <a:round/>
                      <a:headEnd type="none" w="med" len="med"/>
                      <a:tailEnd type="none" w="med" len="med"/>
                    </a:lnB>
                  </a:tcPr>
                </a:tc>
                <a:tc>
                  <a:txBody>
                    <a:bodyPr/>
                    <a:lstStyle/>
                    <a:p>
                      <a:r>
                        <a:rPr lang="en-AU" sz="1800" dirty="0"/>
                        <a:t>Sentence starters</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56925102"/>
                  </a:ext>
                </a:extLst>
              </a:tr>
              <a:tr h="370840">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r>
                        <a:rPr lang="en-AU" sz="1600" b="1" i="0" dirty="0">
                          <a:solidFill>
                            <a:srgbClr val="000000"/>
                          </a:solidFill>
                          <a:effectLst/>
                          <a:latin typeface="+mj-lt"/>
                        </a:rPr>
                        <a:t>Claim</a:t>
                      </a:r>
                      <a:endParaRPr lang="en-AU" sz="1600" b="0" i="0" dirty="0">
                        <a:solidFill>
                          <a:srgbClr val="000000"/>
                        </a:solidFill>
                        <a:effectLst/>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r>
                        <a:rPr lang="en-AU" sz="1600" b="0" i="0">
                          <a:solidFill>
                            <a:srgbClr val="000000"/>
                          </a:solidFill>
                          <a:effectLst/>
                          <a:latin typeface="+mj-lt"/>
                        </a:rPr>
                        <a:t>What is your main point or position?</a:t>
                      </a:r>
                    </a:p>
                    <a:p>
                      <a:pPr marL="0" marR="0" lvl="0" indent="0" algn="l" defTabSz="914377" rtl="0" eaLnBrk="1" fontAlgn="auto" latinLnBrk="0" hangingPunct="1">
                        <a:lnSpc>
                          <a:spcPct val="114000"/>
                        </a:lnSpc>
                        <a:spcBef>
                          <a:spcPts val="0"/>
                        </a:spcBef>
                        <a:spcAft>
                          <a:spcPts val="0"/>
                        </a:spcAft>
                        <a:buClrTx/>
                        <a:buSzTx/>
                        <a:buFontTx/>
                        <a:buNone/>
                        <a:tabLst/>
                        <a:defRPr/>
                      </a:pPr>
                      <a:endParaRPr lang="en-AU" sz="1600" b="0" i="0">
                        <a:solidFill>
                          <a:srgbClr val="000000"/>
                        </a:solidFill>
                        <a:effectLst/>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r>
                        <a:rPr lang="en-AU" sz="1600" b="0" i="0" dirty="0">
                          <a:solidFill>
                            <a:srgbClr val="000000"/>
                          </a:solidFill>
                          <a:effectLst/>
                          <a:latin typeface="+mj-lt"/>
                        </a:rPr>
                        <a:t>‘It is clear that…’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1546049"/>
                  </a:ext>
                </a:extLst>
              </a:tr>
              <a:tr h="370840">
                <a:tc>
                  <a:txBody>
                    <a:bodyPr/>
                    <a:lstStyle/>
                    <a:p>
                      <a:pPr>
                        <a:lnSpc>
                          <a:spcPct val="114000"/>
                        </a:lnSpc>
                      </a:pPr>
                      <a:r>
                        <a:rPr lang="en-AU" sz="1600" b="1" i="0" dirty="0">
                          <a:solidFill>
                            <a:srgbClr val="000000"/>
                          </a:solidFill>
                          <a:effectLst/>
                          <a:latin typeface="+mj-lt"/>
                        </a:rPr>
                        <a:t>Grounds</a:t>
                      </a:r>
                      <a:endParaRPr lang="en-AU" sz="16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r>
                        <a:rPr lang="en-AU" sz="1600" b="0" i="0" dirty="0">
                          <a:solidFill>
                            <a:srgbClr val="000000"/>
                          </a:solidFill>
                          <a:effectLst/>
                          <a:latin typeface="+mj-lt"/>
                        </a:rPr>
                        <a:t>What evidence or facts support your claim?</a:t>
                      </a:r>
                    </a:p>
                    <a:p>
                      <a:pPr>
                        <a:lnSpc>
                          <a:spcPct val="114000"/>
                        </a:lnSpc>
                      </a:pPr>
                      <a:endParaRPr lang="en-AU" sz="1600" i="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r>
                        <a:rPr lang="en-AU" sz="1600" b="0" i="0" dirty="0">
                          <a:solidFill>
                            <a:srgbClr val="000000"/>
                          </a:solidFill>
                          <a:effectLst/>
                          <a:latin typeface="+mj-lt"/>
                        </a:rPr>
                        <a:t>‘This is supported by…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04099667"/>
                  </a:ext>
                </a:extLst>
              </a:tr>
              <a:tr h="370840">
                <a:tc>
                  <a:txBody>
                    <a:bodyPr/>
                    <a:lstStyle/>
                    <a:p>
                      <a:pPr>
                        <a:lnSpc>
                          <a:spcPct val="114000"/>
                        </a:lnSpc>
                      </a:pPr>
                      <a:r>
                        <a:rPr lang="en-AU" sz="1600" b="1" i="0">
                          <a:solidFill>
                            <a:srgbClr val="000000"/>
                          </a:solidFill>
                          <a:effectLst/>
                          <a:latin typeface="+mj-lt"/>
                        </a:rPr>
                        <a:t>Warrant</a:t>
                      </a:r>
                      <a:endParaRPr lang="en-AU" sz="160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r>
                        <a:rPr lang="en-AU" sz="1600" b="0" i="0" dirty="0">
                          <a:solidFill>
                            <a:srgbClr val="000000"/>
                          </a:solidFill>
                          <a:effectLst/>
                          <a:latin typeface="+mj-lt"/>
                        </a:rPr>
                        <a:t>Why does your evidence support your claim?</a:t>
                      </a:r>
                    </a:p>
                    <a:p>
                      <a:pPr marL="0" marR="0" lvl="0" indent="0" algn="l" defTabSz="914377" rtl="0" eaLnBrk="1" fontAlgn="auto" latinLnBrk="0" hangingPunct="1">
                        <a:lnSpc>
                          <a:spcPct val="114000"/>
                        </a:lnSpc>
                        <a:spcBef>
                          <a:spcPts val="0"/>
                        </a:spcBef>
                        <a:spcAft>
                          <a:spcPts val="0"/>
                        </a:spcAft>
                        <a:buClrTx/>
                        <a:buSzTx/>
                        <a:buFontTx/>
                        <a:buNone/>
                        <a:tabLst/>
                        <a:defRPr/>
                      </a:pPr>
                      <a:endParaRPr lang="en-AU" sz="1600" b="0" i="0" dirty="0">
                        <a:solidFill>
                          <a:srgbClr val="000000"/>
                        </a:solidFill>
                        <a:effectLst/>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r>
                        <a:rPr lang="en-AU" sz="1600" b="0" i="0" dirty="0">
                          <a:solidFill>
                            <a:srgbClr val="000000"/>
                          </a:solidFill>
                          <a:effectLst/>
                          <a:latin typeface="+mj-lt"/>
                        </a:rPr>
                        <a:t>‘This is because…’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50373033"/>
                  </a:ext>
                </a:extLst>
              </a:tr>
              <a:tr h="370840">
                <a:tc>
                  <a:txBody>
                    <a:bodyPr/>
                    <a:lstStyle/>
                    <a:p>
                      <a:pPr>
                        <a:lnSpc>
                          <a:spcPct val="114000"/>
                        </a:lnSpc>
                      </a:pPr>
                      <a:r>
                        <a:rPr lang="en-AU" sz="1600" b="1" i="0">
                          <a:solidFill>
                            <a:srgbClr val="000000"/>
                          </a:solidFill>
                          <a:effectLst/>
                          <a:latin typeface="+mj-lt"/>
                        </a:rPr>
                        <a:t>Backing</a:t>
                      </a:r>
                      <a:endParaRPr lang="en-AU" sz="160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r>
                        <a:rPr lang="en-AU" sz="1600" b="0" i="0" dirty="0">
                          <a:solidFill>
                            <a:srgbClr val="000000"/>
                          </a:solidFill>
                          <a:effectLst/>
                          <a:latin typeface="+mj-lt"/>
                        </a:rPr>
                        <a:t>What further evidence or reasoning strengthens your warrant?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r>
                        <a:rPr lang="en-AU" sz="1600" b="0" i="0" dirty="0">
                          <a:solidFill>
                            <a:srgbClr val="000000"/>
                          </a:solidFill>
                          <a:effectLst/>
                          <a:latin typeface="+mj-lt"/>
                        </a:rPr>
                        <a:t>‘Furthermore…’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19568961"/>
                  </a:ext>
                </a:extLst>
              </a:tr>
              <a:tr h="370840">
                <a:tc>
                  <a:txBody>
                    <a:bodyPr/>
                    <a:lstStyle/>
                    <a:p>
                      <a:pPr>
                        <a:lnSpc>
                          <a:spcPct val="114000"/>
                        </a:lnSpc>
                      </a:pPr>
                      <a:r>
                        <a:rPr lang="en-AU" sz="1600" b="1" i="0">
                          <a:solidFill>
                            <a:srgbClr val="000000"/>
                          </a:solidFill>
                          <a:effectLst/>
                          <a:latin typeface="+mj-lt"/>
                        </a:rPr>
                        <a:t>Rebuttal</a:t>
                      </a:r>
                      <a:endParaRPr lang="en-AU" sz="160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r>
                        <a:rPr lang="en-AU" sz="1600" b="0" i="0" dirty="0">
                          <a:solidFill>
                            <a:srgbClr val="000000"/>
                          </a:solidFill>
                          <a:effectLst/>
                          <a:latin typeface="+mj-lt"/>
                        </a:rPr>
                        <a:t>What might someone argue against your claim? How do you respond?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r>
                        <a:rPr lang="en-AU" sz="1600" b="0" i="0" dirty="0">
                          <a:solidFill>
                            <a:srgbClr val="000000"/>
                          </a:solidFill>
                          <a:effectLst/>
                          <a:latin typeface="+mj-lt"/>
                        </a:rPr>
                        <a:t>‘Some may argue that…’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1348043"/>
                  </a:ext>
                </a:extLst>
              </a:tr>
              <a:tr h="370840">
                <a:tc>
                  <a:txBody>
                    <a:bodyPr/>
                    <a:lstStyle/>
                    <a:p>
                      <a:pPr>
                        <a:lnSpc>
                          <a:spcPct val="114000"/>
                        </a:lnSpc>
                      </a:pPr>
                      <a:r>
                        <a:rPr lang="en-AU" sz="1600" b="1" i="0">
                          <a:solidFill>
                            <a:srgbClr val="000000"/>
                          </a:solidFill>
                          <a:effectLst/>
                          <a:latin typeface="+mj-lt"/>
                        </a:rPr>
                        <a:t>Qualifier</a:t>
                      </a:r>
                      <a:endParaRPr lang="en-AU" sz="160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r>
                        <a:rPr lang="en-AU" sz="1600" b="0" i="0" dirty="0">
                          <a:solidFill>
                            <a:srgbClr val="000000"/>
                          </a:solidFill>
                          <a:effectLst/>
                          <a:latin typeface="+mj-lt"/>
                        </a:rPr>
                        <a:t>How strong is your claim? Are there any conditions?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r>
                        <a:rPr lang="en-AU" sz="1600" b="0" i="0" dirty="0">
                          <a:solidFill>
                            <a:srgbClr val="000000"/>
                          </a:solidFill>
                          <a:effectLst/>
                          <a:latin typeface="+mj-lt"/>
                        </a:rPr>
                        <a:t>‘In most cases…’</a:t>
                      </a:r>
                      <a:endParaRPr lang="en-AU" sz="16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96522317"/>
                  </a:ext>
                </a:extLst>
              </a:tr>
              <a:tr h="370840">
                <a:tc>
                  <a:txBody>
                    <a:bodyPr/>
                    <a:lstStyle/>
                    <a:p>
                      <a:pPr>
                        <a:lnSpc>
                          <a:spcPct val="114000"/>
                        </a:lnSpc>
                      </a:pPr>
                      <a:r>
                        <a:rPr lang="en-AU" sz="1600" b="1" i="0" dirty="0">
                          <a:solidFill>
                            <a:srgbClr val="000000"/>
                          </a:solidFill>
                          <a:effectLst/>
                          <a:latin typeface="+mj-lt"/>
                        </a:rPr>
                        <a:t>Final Argument </a:t>
                      </a:r>
                      <a:endParaRPr lang="en-AU" sz="16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r>
                        <a:rPr lang="en-AU" sz="1600" b="0" i="0" dirty="0">
                          <a:solidFill>
                            <a:srgbClr val="000000"/>
                          </a:solidFill>
                          <a:effectLst/>
                          <a:latin typeface="+mj-lt"/>
                        </a:rPr>
                        <a:t>How do you wrap up the argument? What is the overall conclusion?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r>
                        <a:rPr lang="en-AU" sz="1600" b="0" i="0" dirty="0">
                          <a:solidFill>
                            <a:srgbClr val="000000"/>
                          </a:solidFill>
                          <a:effectLst/>
                          <a:latin typeface="+mj-lt"/>
                        </a:rPr>
                        <a:t>‘Therefore…’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18766225"/>
                  </a:ext>
                </a:extLst>
              </a:tr>
            </a:tbl>
          </a:graphicData>
        </a:graphic>
      </p:graphicFrame>
    </p:spTree>
    <p:extLst>
      <p:ext uri="{BB962C8B-B14F-4D97-AF65-F5344CB8AC3E}">
        <p14:creationId xmlns:p14="http://schemas.microsoft.com/office/powerpoint/2010/main" val="2985810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E44FD0-C3CB-98E2-4B33-1931887305C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C9661E8-FFAD-D9C9-A958-C38067B2CE89}"/>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116</a:t>
            </a:fld>
            <a:endParaRPr lang="en-AU"/>
          </a:p>
        </p:txBody>
      </p:sp>
      <p:sp>
        <p:nvSpPr>
          <p:cNvPr id="3" name="Title 2">
            <a:extLst>
              <a:ext uri="{FF2B5EF4-FFF2-40B4-BE49-F238E27FC236}">
                <a16:creationId xmlns:a16="http://schemas.microsoft.com/office/drawing/2014/main" id="{33137D63-4EB9-6909-C9DC-D1BBD2B78FF4}"/>
              </a:ext>
            </a:extLst>
          </p:cNvPr>
          <p:cNvSpPr>
            <a:spLocks noGrp="1"/>
          </p:cNvSpPr>
          <p:nvPr>
            <p:ph type="title"/>
          </p:nvPr>
        </p:nvSpPr>
        <p:spPr/>
        <p:txBody>
          <a:bodyPr/>
          <a:lstStyle/>
          <a:p>
            <a:r>
              <a:rPr lang="en-US" dirty="0">
                <a:latin typeface="Arial"/>
                <a:cs typeface="Arial"/>
              </a:rPr>
              <a:t>Creating a written argument </a:t>
            </a:r>
            <a:r>
              <a:rPr lang="en-US" dirty="0">
                <a:solidFill>
                  <a:schemeClr val="bg1"/>
                </a:solidFill>
                <a:latin typeface="Arial"/>
                <a:cs typeface="Arial"/>
              </a:rPr>
              <a:t>(2)</a:t>
            </a:r>
            <a:endParaRPr lang="en-US" dirty="0">
              <a:solidFill>
                <a:schemeClr val="bg1"/>
              </a:solidFill>
            </a:endParaRPr>
          </a:p>
        </p:txBody>
      </p:sp>
      <p:sp>
        <p:nvSpPr>
          <p:cNvPr id="4" name="Text Placeholder 3">
            <a:extLst>
              <a:ext uri="{FF2B5EF4-FFF2-40B4-BE49-F238E27FC236}">
                <a16:creationId xmlns:a16="http://schemas.microsoft.com/office/drawing/2014/main" id="{12A5E91F-CA2F-64D9-776C-298A3A2F4B56}"/>
              </a:ext>
            </a:extLst>
          </p:cNvPr>
          <p:cNvSpPr>
            <a:spLocks noGrp="1"/>
          </p:cNvSpPr>
          <p:nvPr>
            <p:ph type="body" sz="quarter" idx="18"/>
          </p:nvPr>
        </p:nvSpPr>
        <p:spPr/>
        <p:txBody>
          <a:bodyPr/>
          <a:lstStyle/>
          <a:p>
            <a:r>
              <a:rPr lang="en-US" dirty="0">
                <a:latin typeface="Arial"/>
                <a:cs typeface="Arial"/>
              </a:rPr>
              <a:t>How to use the Toulmin argumentation model to structure a written persuasive text</a:t>
            </a:r>
            <a:endParaRPr lang="en-US" dirty="0"/>
          </a:p>
        </p:txBody>
      </p:sp>
      <p:sp>
        <p:nvSpPr>
          <p:cNvPr id="10" name="TextBox 9">
            <a:extLst>
              <a:ext uri="{FF2B5EF4-FFF2-40B4-BE49-F238E27FC236}">
                <a16:creationId xmlns:a16="http://schemas.microsoft.com/office/drawing/2014/main" id="{E26C0138-11D7-55DD-99BA-CDA41F8A98E0}"/>
              </a:ext>
            </a:extLst>
          </p:cNvPr>
          <p:cNvSpPr txBox="1"/>
          <p:nvPr/>
        </p:nvSpPr>
        <p:spPr>
          <a:xfrm>
            <a:off x="347999" y="1292534"/>
            <a:ext cx="10657851" cy="3411190"/>
          </a:xfrm>
          <a:prstGeom prst="rect">
            <a:avLst/>
          </a:prstGeom>
          <a:noFill/>
        </p:spPr>
        <p:txBody>
          <a:bodyPr wrap="square">
            <a:spAutoFit/>
          </a:bodyPr>
          <a:lstStyle/>
          <a:p>
            <a:pPr>
              <a:buNone/>
            </a:pPr>
            <a:br>
              <a:rPr lang="en-AU" sz="1200" dirty="0"/>
            </a:br>
            <a:r>
              <a:rPr lang="en-AU" sz="1800" b="1" i="0" dirty="0">
                <a:solidFill>
                  <a:srgbClr val="000000"/>
                </a:solidFill>
                <a:effectLst/>
                <a:latin typeface="+mj-lt"/>
              </a:rPr>
              <a:t>Sample Scaffolded Paragraph:</a:t>
            </a:r>
          </a:p>
          <a:p>
            <a:pPr algn="l" rtl="0">
              <a:lnSpc>
                <a:spcPct val="150000"/>
              </a:lnSpc>
              <a:buNone/>
            </a:pPr>
            <a:r>
              <a:rPr lang="en-AU" sz="1800" i="0" dirty="0">
                <a:solidFill>
                  <a:srgbClr val="000000"/>
                </a:solidFill>
                <a:effectLst/>
                <a:latin typeface="+mj-lt"/>
              </a:rPr>
              <a:t>It is clear that school uniforms should be mandatory in all schools (claim). This is supported by research showing improved student focus and reduced bullying when uniforms are worn (grounds). This is because uniforms minimise distraction and foster a sense of equality (warrant). Furthermore, studies in NSW schools back up these findings, highlighting positive impacts on student wellbeing (backing). Some may argue that uniforms limit self-expression (rebuttal), but in most cases, the benefits outweigh the disadvantages (qualifier). Therefore, school uniforms are an important policy for enhancing learning and social cohesion (final </a:t>
            </a:r>
            <a:r>
              <a:rPr lang="en-AU" sz="1800" dirty="0">
                <a:solidFill>
                  <a:srgbClr val="000000"/>
                </a:solidFill>
                <a:latin typeface="+mj-lt"/>
              </a:rPr>
              <a:t>a</a:t>
            </a:r>
            <a:r>
              <a:rPr lang="en-AU" sz="1800" i="0" dirty="0">
                <a:solidFill>
                  <a:srgbClr val="000000"/>
                </a:solidFill>
                <a:effectLst/>
                <a:latin typeface="+mj-lt"/>
              </a:rPr>
              <a:t>rgument).</a:t>
            </a:r>
          </a:p>
        </p:txBody>
      </p:sp>
      <p:pic>
        <p:nvPicPr>
          <p:cNvPr id="7" name="Picture 6">
            <a:extLst>
              <a:ext uri="{FF2B5EF4-FFF2-40B4-BE49-F238E27FC236}">
                <a16:creationId xmlns:a16="http://schemas.microsoft.com/office/drawing/2014/main" id="{0F7402BA-7A37-C561-5024-734F158D4D3D}"/>
              </a:ext>
              <a:ext uri="{C183D7F6-B498-43B3-948B-1728B52AA6E4}">
                <adec:decorative xmlns:adec="http://schemas.microsoft.com/office/drawing/2017/decorative" val="1"/>
              </a:ext>
            </a:extLst>
          </p:cNvPr>
          <p:cNvPicPr>
            <a:picLocks noChangeAspect="1"/>
          </p:cNvPicPr>
          <p:nvPr/>
        </p:nvPicPr>
        <p:blipFill>
          <a:blip r:embed="rId3" cstate="screen">
            <a:alphaModFix amt="35000"/>
            <a:extLst>
              <a:ext uri="{28A0092B-C50C-407E-A947-70E740481C1C}">
                <a14:useLocalDpi xmlns:a14="http://schemas.microsoft.com/office/drawing/2010/main"/>
              </a:ext>
            </a:extLst>
          </a:blip>
          <a:stretch>
            <a:fillRect/>
          </a:stretch>
        </p:blipFill>
        <p:spPr>
          <a:xfrm>
            <a:off x="359999" y="1873336"/>
            <a:ext cx="1503525" cy="396608"/>
          </a:xfrm>
          <a:prstGeom prst="rect">
            <a:avLst/>
          </a:prstGeom>
        </p:spPr>
      </p:pic>
      <p:pic>
        <p:nvPicPr>
          <p:cNvPr id="8" name="Picture 7">
            <a:extLst>
              <a:ext uri="{FF2B5EF4-FFF2-40B4-BE49-F238E27FC236}">
                <a16:creationId xmlns:a16="http://schemas.microsoft.com/office/drawing/2014/main" id="{3EA0CA10-EE1A-A435-D7D4-8BECEA9F4311}"/>
              </a:ext>
              <a:ext uri="{C183D7F6-B498-43B3-948B-1728B52AA6E4}">
                <adec:decorative xmlns:adec="http://schemas.microsoft.com/office/drawing/2017/decorative" val="1"/>
              </a:ext>
            </a:extLst>
          </p:cNvPr>
          <p:cNvPicPr>
            <a:picLocks noChangeAspect="1"/>
          </p:cNvPicPr>
          <p:nvPr/>
        </p:nvPicPr>
        <p:blipFill>
          <a:blip r:embed="rId4" cstate="screen">
            <a:alphaModFix amt="35000"/>
            <a:extLst>
              <a:ext uri="{28A0092B-C50C-407E-A947-70E740481C1C}">
                <a14:useLocalDpi xmlns:a14="http://schemas.microsoft.com/office/drawing/2010/main"/>
              </a:ext>
            </a:extLst>
          </a:blip>
          <a:stretch>
            <a:fillRect/>
          </a:stretch>
        </p:blipFill>
        <p:spPr>
          <a:xfrm>
            <a:off x="7885075" y="1852047"/>
            <a:ext cx="3045392" cy="396608"/>
          </a:xfrm>
          <a:prstGeom prst="rect">
            <a:avLst/>
          </a:prstGeom>
        </p:spPr>
      </p:pic>
      <p:pic>
        <p:nvPicPr>
          <p:cNvPr id="11" name="Picture 10">
            <a:extLst>
              <a:ext uri="{FF2B5EF4-FFF2-40B4-BE49-F238E27FC236}">
                <a16:creationId xmlns:a16="http://schemas.microsoft.com/office/drawing/2014/main" id="{71751706-91E1-BF2F-3B45-96A213B98FF8}"/>
              </a:ext>
              <a:ext uri="{C183D7F6-B498-43B3-948B-1728B52AA6E4}">
                <adec:decorative xmlns:adec="http://schemas.microsoft.com/office/drawing/2017/decorative" val="1"/>
              </a:ext>
            </a:extLst>
          </p:cNvPr>
          <p:cNvPicPr>
            <a:picLocks noChangeAspect="1"/>
          </p:cNvPicPr>
          <p:nvPr/>
        </p:nvPicPr>
        <p:blipFill>
          <a:blip r:embed="rId5" cstate="screen">
            <a:alphaModFix amt="35000"/>
            <a:extLst>
              <a:ext uri="{28A0092B-C50C-407E-A947-70E740481C1C}">
                <a14:useLocalDpi xmlns:a14="http://schemas.microsoft.com/office/drawing/2010/main"/>
              </a:ext>
            </a:extLst>
          </a:blip>
          <a:stretch>
            <a:fillRect/>
          </a:stretch>
        </p:blipFill>
        <p:spPr>
          <a:xfrm>
            <a:off x="9530713" y="2300495"/>
            <a:ext cx="790154" cy="335093"/>
          </a:xfrm>
          <a:prstGeom prst="rect">
            <a:avLst/>
          </a:prstGeom>
        </p:spPr>
      </p:pic>
      <p:pic>
        <p:nvPicPr>
          <p:cNvPr id="12" name="Picture 11">
            <a:extLst>
              <a:ext uri="{FF2B5EF4-FFF2-40B4-BE49-F238E27FC236}">
                <a16:creationId xmlns:a16="http://schemas.microsoft.com/office/drawing/2014/main" id="{FC4C02C7-BDC4-8C20-B728-5659B636148F}"/>
              </a:ext>
              <a:ext uri="{C183D7F6-B498-43B3-948B-1728B52AA6E4}">
                <adec:decorative xmlns:adec="http://schemas.microsoft.com/office/drawing/2017/decorative" val="1"/>
              </a:ext>
            </a:extLst>
          </p:cNvPr>
          <p:cNvPicPr>
            <a:picLocks noChangeAspect="1"/>
          </p:cNvPicPr>
          <p:nvPr/>
        </p:nvPicPr>
        <p:blipFill>
          <a:blip r:embed="rId6" cstate="screen">
            <a:alphaModFix amt="35000"/>
            <a:extLst>
              <a:ext uri="{28A0092B-C50C-407E-A947-70E740481C1C}">
                <a14:useLocalDpi xmlns:a14="http://schemas.microsoft.com/office/drawing/2010/main"/>
              </a:ext>
            </a:extLst>
          </a:blip>
          <a:stretch>
            <a:fillRect/>
          </a:stretch>
        </p:blipFill>
        <p:spPr>
          <a:xfrm>
            <a:off x="8426400" y="2697103"/>
            <a:ext cx="1369533" cy="396608"/>
          </a:xfrm>
          <a:prstGeom prst="rect">
            <a:avLst/>
          </a:prstGeom>
        </p:spPr>
      </p:pic>
      <p:pic>
        <p:nvPicPr>
          <p:cNvPr id="13" name="Picture 12">
            <a:extLst>
              <a:ext uri="{FF2B5EF4-FFF2-40B4-BE49-F238E27FC236}">
                <a16:creationId xmlns:a16="http://schemas.microsoft.com/office/drawing/2014/main" id="{5878C346-2968-4724-4084-2CADF4A220FB}"/>
              </a:ext>
              <a:ext uri="{C183D7F6-B498-43B3-948B-1728B52AA6E4}">
                <adec:decorative xmlns:adec="http://schemas.microsoft.com/office/drawing/2017/decorative" val="1"/>
              </a:ext>
            </a:extLst>
          </p:cNvPr>
          <p:cNvPicPr>
            <a:picLocks noChangeAspect="1"/>
          </p:cNvPicPr>
          <p:nvPr/>
        </p:nvPicPr>
        <p:blipFill>
          <a:blip r:embed="rId7" cstate="screen">
            <a:alphaModFix amt="35000"/>
            <a:extLst>
              <a:ext uri="{28A0092B-C50C-407E-A947-70E740481C1C}">
                <a14:useLocalDpi xmlns:a14="http://schemas.microsoft.com/office/drawing/2010/main"/>
              </a:ext>
            </a:extLst>
          </a:blip>
          <a:stretch>
            <a:fillRect/>
          </a:stretch>
        </p:blipFill>
        <p:spPr>
          <a:xfrm>
            <a:off x="395995" y="3429000"/>
            <a:ext cx="1779938" cy="396608"/>
          </a:xfrm>
          <a:prstGeom prst="rect">
            <a:avLst/>
          </a:prstGeom>
        </p:spPr>
      </p:pic>
      <p:pic>
        <p:nvPicPr>
          <p:cNvPr id="14" name="Picture 13">
            <a:extLst>
              <a:ext uri="{FF2B5EF4-FFF2-40B4-BE49-F238E27FC236}">
                <a16:creationId xmlns:a16="http://schemas.microsoft.com/office/drawing/2014/main" id="{ED1350B3-2393-7C5E-ED91-576EDD03DE5E}"/>
              </a:ext>
              <a:ext uri="{C183D7F6-B498-43B3-948B-1728B52AA6E4}">
                <adec:decorative xmlns:adec="http://schemas.microsoft.com/office/drawing/2017/decorative" val="1"/>
              </a:ext>
            </a:extLst>
          </p:cNvPr>
          <p:cNvPicPr>
            <a:picLocks noChangeAspect="1"/>
          </p:cNvPicPr>
          <p:nvPr/>
        </p:nvPicPr>
        <p:blipFill>
          <a:blip r:embed="rId8" cstate="screen">
            <a:alphaModFix amt="35000"/>
            <a:extLst>
              <a:ext uri="{28A0092B-C50C-407E-A947-70E740481C1C}">
                <a14:useLocalDpi xmlns:a14="http://schemas.microsoft.com/office/drawing/2010/main"/>
              </a:ext>
            </a:extLst>
          </a:blip>
          <a:stretch>
            <a:fillRect/>
          </a:stretch>
        </p:blipFill>
        <p:spPr>
          <a:xfrm>
            <a:off x="3447260" y="3904267"/>
            <a:ext cx="1065473" cy="396608"/>
          </a:xfrm>
          <a:prstGeom prst="rect">
            <a:avLst/>
          </a:prstGeom>
        </p:spPr>
      </p:pic>
      <p:pic>
        <p:nvPicPr>
          <p:cNvPr id="15" name="Picture 14">
            <a:extLst>
              <a:ext uri="{FF2B5EF4-FFF2-40B4-BE49-F238E27FC236}">
                <a16:creationId xmlns:a16="http://schemas.microsoft.com/office/drawing/2014/main" id="{5F62A41C-E642-FD72-FE56-6E4A360513C6}"/>
              </a:ext>
              <a:ext uri="{C183D7F6-B498-43B3-948B-1728B52AA6E4}">
                <adec:decorative xmlns:adec="http://schemas.microsoft.com/office/drawing/2017/decorative" val="1"/>
              </a:ext>
            </a:extLst>
          </p:cNvPr>
          <p:cNvPicPr>
            <a:picLocks noChangeAspect="1"/>
          </p:cNvPicPr>
          <p:nvPr/>
        </p:nvPicPr>
        <p:blipFill>
          <a:blip r:embed="rId9" cstate="screen">
            <a:alphaModFix amt="35000"/>
            <a:extLst>
              <a:ext uri="{28A0092B-C50C-407E-A947-70E740481C1C}">
                <a14:useLocalDpi xmlns:a14="http://schemas.microsoft.com/office/drawing/2010/main"/>
              </a:ext>
            </a:extLst>
          </a:blip>
          <a:stretch>
            <a:fillRect/>
          </a:stretch>
        </p:blipFill>
        <p:spPr>
          <a:xfrm>
            <a:off x="6705600" y="3507659"/>
            <a:ext cx="1862667" cy="396608"/>
          </a:xfrm>
          <a:prstGeom prst="rect">
            <a:avLst/>
          </a:prstGeom>
        </p:spPr>
      </p:pic>
      <p:pic>
        <p:nvPicPr>
          <p:cNvPr id="5" name="Picture 4">
            <a:extLst>
              <a:ext uri="{FF2B5EF4-FFF2-40B4-BE49-F238E27FC236}">
                <a16:creationId xmlns:a16="http://schemas.microsoft.com/office/drawing/2014/main" id="{1132E016-9453-D773-9EF2-BA9B4B326D74}"/>
              </a:ext>
              <a:ext uri="{C183D7F6-B498-43B3-948B-1728B52AA6E4}">
                <adec:decorative xmlns:adec="http://schemas.microsoft.com/office/drawing/2017/decorative" val="1"/>
              </a:ext>
            </a:extLst>
          </p:cNvPr>
          <p:cNvPicPr>
            <a:picLocks noChangeAspect="1"/>
          </p:cNvPicPr>
          <p:nvPr/>
        </p:nvPicPr>
        <p:blipFill>
          <a:blip r:embed="rId10" cstate="screen">
            <a:alphaModFix amt="35000"/>
            <a:extLst>
              <a:ext uri="{28A0092B-C50C-407E-A947-70E740481C1C}">
                <a14:useLocalDpi xmlns:a14="http://schemas.microsoft.com/office/drawing/2010/main"/>
              </a:ext>
            </a:extLst>
          </a:blip>
          <a:stretch>
            <a:fillRect/>
          </a:stretch>
        </p:blipFill>
        <p:spPr>
          <a:xfrm>
            <a:off x="395995" y="2697103"/>
            <a:ext cx="933271" cy="396608"/>
          </a:xfrm>
          <a:prstGeom prst="rect">
            <a:avLst/>
          </a:prstGeom>
        </p:spPr>
      </p:pic>
    </p:spTree>
    <p:extLst>
      <p:ext uri="{BB962C8B-B14F-4D97-AF65-F5344CB8AC3E}">
        <p14:creationId xmlns:p14="http://schemas.microsoft.com/office/powerpoint/2010/main" val="54517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D0AD95-C668-CA42-9B87-6E7EDE2D5D1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86EBBB4-648D-4582-3FBA-3248B1283F4C}"/>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117</a:t>
            </a:fld>
            <a:endParaRPr lang="en-AU"/>
          </a:p>
        </p:txBody>
      </p:sp>
      <p:sp>
        <p:nvSpPr>
          <p:cNvPr id="6" name="Title 2">
            <a:extLst>
              <a:ext uri="{FF2B5EF4-FFF2-40B4-BE49-F238E27FC236}">
                <a16:creationId xmlns:a16="http://schemas.microsoft.com/office/drawing/2014/main" id="{54463BB7-CE64-6EAD-F09E-7B6662B07031}"/>
              </a:ext>
            </a:extLst>
          </p:cNvPr>
          <p:cNvSpPr txBox="1">
            <a:spLocks noGrp="1"/>
          </p:cNvSpPr>
          <p:nvPr>
            <p:ph type="title" idx="4294967295"/>
          </p:nvPr>
        </p:nvSpPr>
        <p:spPr>
          <a:xfrm>
            <a:off x="347999" y="177896"/>
            <a:ext cx="11484000" cy="54560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defTabSz="914377" rtl="0" eaLnBrk="1" latinLnBrk="0" hangingPunct="1">
              <a:lnSpc>
                <a:spcPct val="90000"/>
              </a:lnSpc>
              <a:spcBef>
                <a:spcPct val="0"/>
              </a:spcBef>
              <a:buNone/>
              <a:defRPr sz="3600" kern="1200">
                <a:solidFill>
                  <a:schemeClr val="accent1"/>
                </a:solidFill>
                <a:latin typeface="Arial" panose="020B0604020202020204" pitchFamily="34" charset="0"/>
                <a:ea typeface="+mj-ea"/>
                <a:cs typeface="Arial" panose="020B0604020202020204" pitchFamily="34" charset="0"/>
              </a:defRPr>
            </a:lvl1pPr>
          </a:lstStyle>
          <a:p>
            <a:pPr lvl="0">
              <a:defRPr/>
            </a:pPr>
            <a:r>
              <a:rPr kumimoji="0" lang="en-US" sz="3600" b="0" i="0" u="none" strike="noStrike" kern="1200" cap="none" spc="0" normalizeH="0" baseline="0" noProof="0" dirty="0">
                <a:ln>
                  <a:noFill/>
                </a:ln>
                <a:solidFill>
                  <a:schemeClr val="accent1"/>
                </a:solidFill>
                <a:effectLst/>
                <a:uLnTx/>
                <a:uFillTx/>
                <a:latin typeface="Arial"/>
                <a:ea typeface="+mj-ea"/>
                <a:cs typeface="Arial"/>
              </a:rPr>
              <a:t>Creating a written argument </a:t>
            </a:r>
            <a:r>
              <a:rPr lang="en-US" dirty="0">
                <a:solidFill>
                  <a:schemeClr val="bg1"/>
                </a:solidFill>
                <a:latin typeface="Arial"/>
                <a:cs typeface="Arial"/>
              </a:rPr>
              <a:t>(3)</a:t>
            </a:r>
            <a:endParaRPr kumimoji="0" lang="en-US" sz="3600" b="0"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sp>
        <p:nvSpPr>
          <p:cNvPr id="4" name="Text Placeholder 3">
            <a:extLst>
              <a:ext uri="{FF2B5EF4-FFF2-40B4-BE49-F238E27FC236}">
                <a16:creationId xmlns:a16="http://schemas.microsoft.com/office/drawing/2014/main" id="{13A0940C-C6F1-C0F4-0BEB-42A2BFEF7A44}"/>
              </a:ext>
            </a:extLst>
          </p:cNvPr>
          <p:cNvSpPr>
            <a:spLocks noGrp="1"/>
          </p:cNvSpPr>
          <p:nvPr>
            <p:ph type="body" sz="quarter" idx="18"/>
          </p:nvPr>
        </p:nvSpPr>
        <p:spPr>
          <a:xfrm>
            <a:off x="348000" y="698780"/>
            <a:ext cx="11483999" cy="310015"/>
          </a:xfrm>
        </p:spPr>
        <p:txBody>
          <a:bodyPr/>
          <a:lstStyle/>
          <a:p>
            <a:r>
              <a:rPr lang="en-US" dirty="0">
                <a:latin typeface="Arial"/>
                <a:cs typeface="Arial"/>
              </a:rPr>
              <a:t>Write a response using a given claim</a:t>
            </a:r>
            <a:endParaRPr lang="en-US" dirty="0"/>
          </a:p>
        </p:txBody>
      </p:sp>
      <p:graphicFrame>
        <p:nvGraphicFramePr>
          <p:cNvPr id="9" name="Table 8">
            <a:extLst>
              <a:ext uri="{FF2B5EF4-FFF2-40B4-BE49-F238E27FC236}">
                <a16:creationId xmlns:a16="http://schemas.microsoft.com/office/drawing/2014/main" id="{2F10B650-41C2-4F81-28C0-557BF09956E1}"/>
              </a:ext>
            </a:extLst>
          </p:cNvPr>
          <p:cNvGraphicFramePr>
            <a:graphicFrameLocks noGrp="1"/>
          </p:cNvGraphicFramePr>
          <p:nvPr>
            <p:extLst>
              <p:ext uri="{D42A27DB-BD31-4B8C-83A1-F6EECF244321}">
                <p14:modId xmlns:p14="http://schemas.microsoft.com/office/powerpoint/2010/main" val="2294241784"/>
              </p:ext>
            </p:extLst>
          </p:nvPr>
        </p:nvGraphicFramePr>
        <p:xfrm>
          <a:off x="485570" y="1256878"/>
          <a:ext cx="11232859" cy="5011039"/>
        </p:xfrm>
        <a:graphic>
          <a:graphicData uri="http://schemas.openxmlformats.org/drawingml/2006/table">
            <a:tbl>
              <a:tblPr firstRow="1" bandRow="1">
                <a:tableStyleId>{5A111915-BE36-4E01-A7E5-04B1672EAD32}</a:tableStyleId>
              </a:tblPr>
              <a:tblGrid>
                <a:gridCol w="1710250">
                  <a:extLst>
                    <a:ext uri="{9D8B030D-6E8A-4147-A177-3AD203B41FA5}">
                      <a16:colId xmlns:a16="http://schemas.microsoft.com/office/drawing/2014/main" val="276408058"/>
                    </a:ext>
                  </a:extLst>
                </a:gridCol>
                <a:gridCol w="1991536">
                  <a:extLst>
                    <a:ext uri="{9D8B030D-6E8A-4147-A177-3AD203B41FA5}">
                      <a16:colId xmlns:a16="http://schemas.microsoft.com/office/drawing/2014/main" val="1151590241"/>
                    </a:ext>
                  </a:extLst>
                </a:gridCol>
                <a:gridCol w="1406232">
                  <a:extLst>
                    <a:ext uri="{9D8B030D-6E8A-4147-A177-3AD203B41FA5}">
                      <a16:colId xmlns:a16="http://schemas.microsoft.com/office/drawing/2014/main" val="3295070370"/>
                    </a:ext>
                  </a:extLst>
                </a:gridCol>
                <a:gridCol w="1555130">
                  <a:extLst>
                    <a:ext uri="{9D8B030D-6E8A-4147-A177-3AD203B41FA5}">
                      <a16:colId xmlns:a16="http://schemas.microsoft.com/office/drawing/2014/main" val="1256128824"/>
                    </a:ext>
                  </a:extLst>
                </a:gridCol>
                <a:gridCol w="1480055">
                  <a:extLst>
                    <a:ext uri="{9D8B030D-6E8A-4147-A177-3AD203B41FA5}">
                      <a16:colId xmlns:a16="http://schemas.microsoft.com/office/drawing/2014/main" val="3235624422"/>
                    </a:ext>
                  </a:extLst>
                </a:gridCol>
                <a:gridCol w="1394256">
                  <a:extLst>
                    <a:ext uri="{9D8B030D-6E8A-4147-A177-3AD203B41FA5}">
                      <a16:colId xmlns:a16="http://schemas.microsoft.com/office/drawing/2014/main" val="2118511906"/>
                    </a:ext>
                  </a:extLst>
                </a:gridCol>
                <a:gridCol w="1695400">
                  <a:extLst>
                    <a:ext uri="{9D8B030D-6E8A-4147-A177-3AD203B41FA5}">
                      <a16:colId xmlns:a16="http://schemas.microsoft.com/office/drawing/2014/main" val="2547448220"/>
                    </a:ext>
                  </a:extLst>
                </a:gridCol>
              </a:tblGrid>
              <a:tr h="359639">
                <a:tc>
                  <a:txBody>
                    <a:bodyPr/>
                    <a:lstStyle/>
                    <a:p>
                      <a:r>
                        <a:rPr lang="en-AU" dirty="0"/>
                        <a:t>Toulmin argumentation model</a:t>
                      </a:r>
                    </a:p>
                  </a:txBody>
                  <a:tcPr>
                    <a:lnB w="12700" cap="flat" cmpd="sng" algn="ctr">
                      <a:solidFill>
                        <a:schemeClr val="tx1"/>
                      </a:solidFill>
                      <a:prstDash val="solid"/>
                      <a:round/>
                      <a:headEnd type="none" w="med" len="med"/>
                      <a:tailEnd type="none" w="med" len="med"/>
                    </a:lnB>
                  </a:tcPr>
                </a:tc>
                <a:tc>
                  <a:txBody>
                    <a:bodyPr/>
                    <a:lstStyle/>
                    <a:p>
                      <a:r>
                        <a:rPr lang="en-AU" dirty="0"/>
                        <a:t>Part of paragraph</a:t>
                      </a:r>
                    </a:p>
                  </a:txBody>
                  <a:tcPr>
                    <a:lnB w="12700" cap="flat" cmpd="sng" algn="ctr">
                      <a:solidFill>
                        <a:schemeClr val="tx1"/>
                      </a:solidFill>
                      <a:prstDash val="solid"/>
                      <a:round/>
                      <a:headEnd type="none" w="med" len="med"/>
                      <a:tailEnd type="none" w="med" len="med"/>
                    </a:lnB>
                  </a:tcPr>
                </a:tc>
                <a:tc gridSpan="5">
                  <a:txBody>
                    <a:bodyPr/>
                    <a:lstStyle/>
                    <a:p>
                      <a:pPr algn="ctr"/>
                      <a:r>
                        <a:rPr lang="en-AU" dirty="0"/>
                        <a:t>Sentence starters</a:t>
                      </a:r>
                    </a:p>
                  </a:txBody>
                  <a:tcPr>
                    <a:lnB w="38100" cap="flat" cmpd="sng" algn="ctr">
                      <a:solidFill>
                        <a:schemeClr val="tx1"/>
                      </a:solidFill>
                      <a:prstDash val="solid"/>
                      <a:round/>
                      <a:headEnd type="none" w="med" len="med"/>
                      <a:tailEnd type="none" w="med" len="med"/>
                    </a:lnB>
                  </a:tcPr>
                </a:tc>
                <a:tc hMerge="1">
                  <a:txBody>
                    <a:bodyPr/>
                    <a:lstStyle/>
                    <a:p>
                      <a:endParaRPr lang="en-AU"/>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hMerge="1">
                  <a:txBody>
                    <a:bodyPr/>
                    <a:lstStyle/>
                    <a:p>
                      <a:endParaRPr lang="en-AU"/>
                    </a:p>
                  </a:txBody>
                  <a:tcP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1656925102"/>
                  </a:ext>
                </a:extLst>
              </a:tr>
              <a:tr h="1049662">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r>
                        <a:rPr lang="en-AU" sz="1600" b="1" i="0" dirty="0">
                          <a:solidFill>
                            <a:srgbClr val="000000"/>
                          </a:solidFill>
                          <a:effectLst/>
                          <a:latin typeface="+mj-lt"/>
                        </a:rPr>
                        <a:t>Claim</a:t>
                      </a:r>
                    </a:p>
                    <a:p>
                      <a:pPr marL="0" marR="0" lvl="0" indent="0" algn="l" defTabSz="914377" rtl="0" eaLnBrk="1" fontAlgn="auto" latinLnBrk="0" hangingPunct="1">
                        <a:lnSpc>
                          <a:spcPct val="114000"/>
                        </a:lnSpc>
                        <a:spcBef>
                          <a:spcPts val="0"/>
                        </a:spcBef>
                        <a:spcAft>
                          <a:spcPts val="0"/>
                        </a:spcAft>
                        <a:buClrTx/>
                        <a:buSzTx/>
                        <a:buFontTx/>
                        <a:buNone/>
                        <a:tabLst/>
                        <a:defRPr/>
                      </a:pPr>
                      <a:endParaRPr lang="en-AU" sz="1600" b="0" i="0" dirty="0">
                        <a:solidFill>
                          <a:srgbClr val="000000"/>
                        </a:solidFill>
                        <a:effectLst/>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r>
                        <a:rPr lang="en-US" sz="1600" dirty="0">
                          <a:latin typeface="+mn-lt"/>
                          <a:cs typeface="Arial"/>
                        </a:rPr>
                        <a:t>the Toulmin argumentation model is helpful in developing an idea into a well-supported argument.</a:t>
                      </a:r>
                    </a:p>
                  </a:txBody>
                  <a:tcP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0">
                        <a:lnSpc>
                          <a:spcPct val="114000"/>
                        </a:lnSpc>
                      </a:pPr>
                      <a:r>
                        <a:rPr lang="en-AU" sz="1600" b="0" i="0" kern="1200" dirty="0">
                          <a:solidFill>
                            <a:schemeClr val="tx1"/>
                          </a:solidFill>
                          <a:effectLst/>
                          <a:latin typeface="+mn-lt"/>
                          <a:ea typeface="+mn-ea"/>
                          <a:cs typeface="+mn-cs"/>
                        </a:rPr>
                        <a:t>It is clear that…</a:t>
                      </a:r>
                    </a:p>
                  </a:txBody>
                  <a:tcP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r>
                        <a:rPr lang="en-AU" sz="1600" b="0" i="0" kern="1200">
                          <a:solidFill>
                            <a:schemeClr val="tx1"/>
                          </a:solidFill>
                          <a:effectLst/>
                          <a:latin typeface="+mn-lt"/>
                          <a:ea typeface="+mn-ea"/>
                          <a:cs typeface="+mn-cs"/>
                        </a:rPr>
                        <a:t>Research suggests that…</a:t>
                      </a:r>
                    </a:p>
                    <a:p>
                      <a:pPr rtl="0">
                        <a:lnSpc>
                          <a:spcPct val="114000"/>
                        </a:lnSpc>
                      </a:pPr>
                      <a:endParaRPr lang="en-AU" sz="1600" b="0" i="0" kern="1200">
                        <a:solidFill>
                          <a:schemeClr val="tx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r>
                        <a:rPr lang="en-AU" sz="1600" b="0" i="0" kern="1200">
                          <a:solidFill>
                            <a:schemeClr val="tx1"/>
                          </a:solidFill>
                          <a:effectLst/>
                          <a:latin typeface="+mn-lt"/>
                          <a:ea typeface="+mn-ea"/>
                          <a:cs typeface="+mn-cs"/>
                        </a:rPr>
                        <a:t>Evidence indicates that…</a:t>
                      </a:r>
                    </a:p>
                    <a:p>
                      <a:pPr rtl="0">
                        <a:lnSpc>
                          <a:spcPct val="114000"/>
                        </a:lnSpc>
                      </a:pPr>
                      <a:endParaRPr lang="en-AU" sz="1600" b="0" i="0" kern="1200">
                        <a:solidFill>
                          <a:schemeClr val="tx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r>
                        <a:rPr lang="en-AU" sz="1600" b="0" i="0" kern="1200">
                          <a:solidFill>
                            <a:schemeClr val="tx1"/>
                          </a:solidFill>
                          <a:effectLst/>
                          <a:latin typeface="+mn-lt"/>
                          <a:ea typeface="+mn-ea"/>
                          <a:cs typeface="+mn-cs"/>
                        </a:rPr>
                        <a:t>There is strong support for the view that…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0">
                        <a:lnSpc>
                          <a:spcPct val="114000"/>
                        </a:lnSpc>
                      </a:pPr>
                      <a:r>
                        <a:rPr lang="en-AU" sz="1600" b="0" i="0" kern="1200">
                          <a:solidFill>
                            <a:schemeClr val="tx1"/>
                          </a:solidFill>
                          <a:effectLst/>
                          <a:latin typeface="+mn-lt"/>
                          <a:ea typeface="+mn-ea"/>
                          <a:cs typeface="+mn-cs"/>
                        </a:rPr>
                        <a:t>In recent debates, it has been argued that…</a:t>
                      </a:r>
                    </a:p>
                  </a:txBody>
                  <a:tcP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1546049"/>
                  </a:ext>
                </a:extLst>
              </a:tr>
              <a:tr h="627321">
                <a:tc>
                  <a:txBody>
                    <a:bodyPr/>
                    <a:lstStyle/>
                    <a:p>
                      <a:pPr>
                        <a:lnSpc>
                          <a:spcPct val="114000"/>
                        </a:lnSpc>
                      </a:pPr>
                      <a:r>
                        <a:rPr lang="en-AU" sz="1600" b="1" i="0">
                          <a:solidFill>
                            <a:srgbClr val="000000"/>
                          </a:solidFill>
                          <a:effectLst/>
                          <a:latin typeface="+mj-lt"/>
                        </a:rPr>
                        <a:t>Grounds</a:t>
                      </a:r>
                    </a:p>
                    <a:p>
                      <a:pPr>
                        <a:lnSpc>
                          <a:spcPct val="114000"/>
                        </a:lnSpc>
                      </a:pPr>
                      <a:endParaRPr lang="en-AU" sz="160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4000"/>
                        </a:lnSpc>
                      </a:pPr>
                      <a:endParaRPr lang="en-AU" sz="1600" i="0">
                        <a:latin typeface="+mj-lt"/>
                      </a:endParaRPr>
                    </a:p>
                  </a:txBody>
                  <a:tcP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r>
                        <a:rPr lang="en-AU" sz="1600" b="0" i="0" dirty="0">
                          <a:solidFill>
                            <a:srgbClr val="000000"/>
                          </a:solidFill>
                          <a:effectLst/>
                          <a:latin typeface="+mj-lt"/>
                        </a:rPr>
                        <a:t>This is supported by…</a:t>
                      </a:r>
                    </a:p>
                  </a:txBody>
                  <a:tcP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r>
                        <a:rPr lang="en-AU" sz="1600" b="0" i="0" kern="1200" dirty="0">
                          <a:solidFill>
                            <a:schemeClr val="tx1"/>
                          </a:solidFill>
                          <a:effectLst/>
                          <a:latin typeface="+mn-lt"/>
                          <a:ea typeface="+mn-ea"/>
                          <a:cs typeface="+mn-cs"/>
                        </a:rPr>
                        <a:t>According to…</a:t>
                      </a:r>
                    </a:p>
                    <a:p>
                      <a:pPr rtl="0">
                        <a:lnSpc>
                          <a:spcPct val="114000"/>
                        </a:lnSpc>
                      </a:pPr>
                      <a:endParaRPr lang="en-AU" sz="1600" b="0" i="0" kern="1200" dirty="0">
                        <a:solidFill>
                          <a:schemeClr val="tx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r>
                        <a:rPr lang="en-AU" sz="1600" b="0" i="0" kern="1200">
                          <a:solidFill>
                            <a:schemeClr val="tx1"/>
                          </a:solidFill>
                          <a:effectLst/>
                          <a:latin typeface="+mn-lt"/>
                          <a:ea typeface="+mn-ea"/>
                          <a:cs typeface="+mn-cs"/>
                        </a:rPr>
                        <a:t>One reason is…</a:t>
                      </a:r>
                    </a:p>
                    <a:p>
                      <a:pPr rtl="0">
                        <a:lnSpc>
                          <a:spcPct val="114000"/>
                        </a:lnSpc>
                      </a:pPr>
                      <a:endParaRPr lang="en-AU" sz="1600" b="0" i="0" kern="1200">
                        <a:solidFill>
                          <a:schemeClr val="tx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r>
                        <a:rPr lang="en-AU" sz="1600" b="0" i="0" kern="1200">
                          <a:solidFill>
                            <a:schemeClr val="tx1"/>
                          </a:solidFill>
                          <a:effectLst/>
                          <a:latin typeface="+mn-lt"/>
                          <a:ea typeface="+mn-ea"/>
                          <a:cs typeface="+mn-cs"/>
                        </a:rPr>
                        <a:t>Research shows…</a:t>
                      </a:r>
                    </a:p>
                    <a:p>
                      <a:pPr rtl="0">
                        <a:lnSpc>
                          <a:spcPct val="114000"/>
                        </a:lnSpc>
                      </a:pPr>
                      <a:endParaRPr lang="en-AU" sz="1600" b="0" i="0" kern="1200">
                        <a:solidFill>
                          <a:schemeClr val="tx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r>
                        <a:rPr lang="en-AU" sz="1600" b="0" i="0" kern="1200">
                          <a:solidFill>
                            <a:schemeClr val="tx1"/>
                          </a:solidFill>
                          <a:effectLst/>
                          <a:latin typeface="+mn-lt"/>
                          <a:ea typeface="+mn-ea"/>
                          <a:cs typeface="+mn-cs"/>
                        </a:rPr>
                        <a:t>I know this because</a:t>
                      </a:r>
                    </a:p>
                  </a:txBody>
                  <a:tcP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04099667"/>
                  </a:ext>
                </a:extLst>
              </a:tr>
              <a:tr h="747823">
                <a:tc>
                  <a:txBody>
                    <a:bodyPr/>
                    <a:lstStyle/>
                    <a:p>
                      <a:pPr>
                        <a:lnSpc>
                          <a:spcPct val="114000"/>
                        </a:lnSpc>
                      </a:pPr>
                      <a:r>
                        <a:rPr lang="en-AU" sz="1600" b="1" i="0">
                          <a:solidFill>
                            <a:srgbClr val="000000"/>
                          </a:solidFill>
                          <a:effectLst/>
                          <a:latin typeface="+mj-lt"/>
                        </a:rPr>
                        <a:t>Warrant</a:t>
                      </a:r>
                    </a:p>
                    <a:p>
                      <a:pPr>
                        <a:lnSpc>
                          <a:spcPct val="114000"/>
                        </a:lnSpc>
                      </a:pPr>
                      <a:endParaRPr lang="en-AU" sz="160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endParaRPr lang="en-AU" sz="1600" b="0" i="0">
                        <a:solidFill>
                          <a:srgbClr val="000000"/>
                        </a:solidFill>
                        <a:effectLst/>
                        <a:latin typeface="+mj-lt"/>
                      </a:endParaRPr>
                    </a:p>
                  </a:txBody>
                  <a:tcP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r>
                        <a:rPr lang="en-AU" sz="1600" b="0" i="0">
                          <a:solidFill>
                            <a:srgbClr val="000000"/>
                          </a:solidFill>
                          <a:effectLst/>
                          <a:latin typeface="+mj-lt"/>
                        </a:rPr>
                        <a:t>This is because…</a:t>
                      </a:r>
                    </a:p>
                  </a:txBody>
                  <a:tcP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r>
                        <a:rPr lang="en-AU" sz="1600" b="0" i="0" kern="1200" dirty="0">
                          <a:solidFill>
                            <a:schemeClr val="tx1"/>
                          </a:solidFill>
                          <a:effectLst/>
                          <a:latin typeface="+mn-lt"/>
                          <a:ea typeface="+mn-ea"/>
                          <a:cs typeface="+mn-cs"/>
                        </a:rPr>
                        <a:t>The reason this supports my idea is…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r>
                        <a:rPr lang="en-AU" sz="1600" b="0" i="0" kern="1200" dirty="0">
                          <a:solidFill>
                            <a:schemeClr val="tx1"/>
                          </a:solidFill>
                          <a:effectLst/>
                          <a:latin typeface="+mn-lt"/>
                          <a:ea typeface="+mn-ea"/>
                          <a:cs typeface="+mn-cs"/>
                        </a:rPr>
                        <a:t>This evidence proves my point because…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r>
                        <a:rPr lang="en-AU" sz="1600" b="0" i="0" kern="1200" dirty="0">
                          <a:solidFill>
                            <a:schemeClr val="tx1"/>
                          </a:solidFill>
                          <a:effectLst/>
                          <a:latin typeface="+mn-lt"/>
                          <a:ea typeface="+mn-ea"/>
                          <a:cs typeface="+mn-cs"/>
                        </a:rPr>
                        <a:t>This shows that…</a:t>
                      </a:r>
                    </a:p>
                    <a:p>
                      <a:pPr rtl="0">
                        <a:lnSpc>
                          <a:spcPct val="114000"/>
                        </a:lnSpc>
                      </a:pPr>
                      <a:endParaRPr lang="en-AU" sz="1600" b="0" i="0" kern="1200" dirty="0">
                        <a:solidFill>
                          <a:schemeClr val="tx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r>
                        <a:rPr lang="en-AU" sz="1600" b="0" i="0" kern="1200" dirty="0">
                          <a:solidFill>
                            <a:schemeClr val="tx1"/>
                          </a:solidFill>
                          <a:effectLst/>
                          <a:latin typeface="+mn-lt"/>
                          <a:ea typeface="+mn-ea"/>
                          <a:cs typeface="+mn-cs"/>
                        </a:rPr>
                        <a:t>This matters because…</a:t>
                      </a:r>
                    </a:p>
                    <a:p>
                      <a:pPr rtl="0">
                        <a:lnSpc>
                          <a:spcPct val="114000"/>
                        </a:lnSpc>
                      </a:pPr>
                      <a:endParaRPr lang="en-AU" sz="1600" b="0" i="0" kern="1200" dirty="0">
                        <a:solidFill>
                          <a:schemeClr val="tx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50373033"/>
                  </a:ext>
                </a:extLst>
              </a:tr>
            </a:tbl>
          </a:graphicData>
        </a:graphic>
      </p:graphicFrame>
    </p:spTree>
    <p:extLst>
      <p:ext uri="{BB962C8B-B14F-4D97-AF65-F5344CB8AC3E}">
        <p14:creationId xmlns:p14="http://schemas.microsoft.com/office/powerpoint/2010/main" val="2580901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D00BC4-CCEC-3E38-978F-46209D24A32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EC93B33-73B2-B59C-9618-91076BFEA76E}"/>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118</a:t>
            </a:fld>
            <a:endParaRPr lang="en-AU"/>
          </a:p>
        </p:txBody>
      </p:sp>
      <p:sp>
        <p:nvSpPr>
          <p:cNvPr id="7" name="Title 2">
            <a:extLst>
              <a:ext uri="{FF2B5EF4-FFF2-40B4-BE49-F238E27FC236}">
                <a16:creationId xmlns:a16="http://schemas.microsoft.com/office/drawing/2014/main" id="{30C5DC47-3AC0-C0D5-2E20-C21D8C3BE96C}"/>
              </a:ext>
            </a:extLst>
          </p:cNvPr>
          <p:cNvSpPr txBox="1">
            <a:spLocks noGrp="1"/>
          </p:cNvSpPr>
          <p:nvPr>
            <p:ph type="title" idx="4294967295"/>
          </p:nvPr>
        </p:nvSpPr>
        <p:spPr>
          <a:xfrm>
            <a:off x="381305" y="366455"/>
            <a:ext cx="11484000" cy="54560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defTabSz="914377" rtl="0" eaLnBrk="1" latinLnBrk="0" hangingPunct="1">
              <a:lnSpc>
                <a:spcPct val="90000"/>
              </a:lnSpc>
              <a:spcBef>
                <a:spcPct val="0"/>
              </a:spcBef>
              <a:buNone/>
              <a:defRPr sz="3600" kern="1200">
                <a:solidFill>
                  <a:schemeClr val="accent1"/>
                </a:solidFill>
                <a:latin typeface="Arial" panose="020B0604020202020204" pitchFamily="34" charset="0"/>
                <a:ea typeface="+mj-ea"/>
                <a:cs typeface="Arial" panose="020B0604020202020204" pitchFamily="34" charset="0"/>
              </a:defRPr>
            </a:lvl1pPr>
          </a:lstStyle>
          <a:p>
            <a:pPr lvl="0">
              <a:defRPr/>
            </a:pPr>
            <a:r>
              <a:rPr kumimoji="0" lang="en-US" sz="3600" b="0" i="0" u="none" strike="noStrike" kern="1200" cap="none" spc="0" normalizeH="0" baseline="0" noProof="0" dirty="0">
                <a:ln>
                  <a:noFill/>
                </a:ln>
                <a:solidFill>
                  <a:schemeClr val="accent1"/>
                </a:solidFill>
                <a:effectLst/>
                <a:uLnTx/>
                <a:uFillTx/>
                <a:latin typeface="Arial"/>
                <a:ea typeface="+mj-ea"/>
                <a:cs typeface="Arial"/>
              </a:rPr>
              <a:t>Creating a written argument </a:t>
            </a:r>
            <a:r>
              <a:rPr lang="en-US" dirty="0">
                <a:solidFill>
                  <a:schemeClr val="bg1"/>
                </a:solidFill>
                <a:latin typeface="Arial"/>
                <a:cs typeface="Arial"/>
              </a:rPr>
              <a:t>(4)</a:t>
            </a:r>
            <a:endParaRPr kumimoji="0" lang="en-US" sz="3600" b="0"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graphicFrame>
        <p:nvGraphicFramePr>
          <p:cNvPr id="9" name="Table 8">
            <a:extLst>
              <a:ext uri="{FF2B5EF4-FFF2-40B4-BE49-F238E27FC236}">
                <a16:creationId xmlns:a16="http://schemas.microsoft.com/office/drawing/2014/main" id="{EE93CCF1-B10C-CE47-EC98-0AE89E12C115}"/>
              </a:ext>
            </a:extLst>
          </p:cNvPr>
          <p:cNvGraphicFramePr>
            <a:graphicFrameLocks noGrp="1"/>
          </p:cNvGraphicFramePr>
          <p:nvPr>
            <p:extLst>
              <p:ext uri="{D42A27DB-BD31-4B8C-83A1-F6EECF244321}">
                <p14:modId xmlns:p14="http://schemas.microsoft.com/office/powerpoint/2010/main" val="2227234812"/>
              </p:ext>
            </p:extLst>
          </p:nvPr>
        </p:nvGraphicFramePr>
        <p:xfrm>
          <a:off x="381305" y="1391012"/>
          <a:ext cx="11208575" cy="4523232"/>
        </p:xfrm>
        <a:graphic>
          <a:graphicData uri="http://schemas.openxmlformats.org/drawingml/2006/table">
            <a:tbl>
              <a:tblPr firstRow="1" bandRow="1">
                <a:tableStyleId>{5A111915-BE36-4E01-A7E5-04B1672EAD32}</a:tableStyleId>
              </a:tblPr>
              <a:tblGrid>
                <a:gridCol w="1825504">
                  <a:extLst>
                    <a:ext uri="{9D8B030D-6E8A-4147-A177-3AD203B41FA5}">
                      <a16:colId xmlns:a16="http://schemas.microsoft.com/office/drawing/2014/main" val="276408058"/>
                    </a:ext>
                  </a:extLst>
                </a:gridCol>
                <a:gridCol w="1868280">
                  <a:extLst>
                    <a:ext uri="{9D8B030D-6E8A-4147-A177-3AD203B41FA5}">
                      <a16:colId xmlns:a16="http://schemas.microsoft.com/office/drawing/2014/main" val="1151590241"/>
                    </a:ext>
                  </a:extLst>
                </a:gridCol>
                <a:gridCol w="1403190">
                  <a:extLst>
                    <a:ext uri="{9D8B030D-6E8A-4147-A177-3AD203B41FA5}">
                      <a16:colId xmlns:a16="http://schemas.microsoft.com/office/drawing/2014/main" val="3295070370"/>
                    </a:ext>
                  </a:extLst>
                </a:gridCol>
                <a:gridCol w="1551769">
                  <a:extLst>
                    <a:ext uri="{9D8B030D-6E8A-4147-A177-3AD203B41FA5}">
                      <a16:colId xmlns:a16="http://schemas.microsoft.com/office/drawing/2014/main" val="1256128824"/>
                    </a:ext>
                  </a:extLst>
                </a:gridCol>
                <a:gridCol w="1476856">
                  <a:extLst>
                    <a:ext uri="{9D8B030D-6E8A-4147-A177-3AD203B41FA5}">
                      <a16:colId xmlns:a16="http://schemas.microsoft.com/office/drawing/2014/main" val="3235624422"/>
                    </a:ext>
                  </a:extLst>
                </a:gridCol>
                <a:gridCol w="1391241">
                  <a:extLst>
                    <a:ext uri="{9D8B030D-6E8A-4147-A177-3AD203B41FA5}">
                      <a16:colId xmlns:a16="http://schemas.microsoft.com/office/drawing/2014/main" val="2118511906"/>
                    </a:ext>
                  </a:extLst>
                </a:gridCol>
                <a:gridCol w="1691735">
                  <a:extLst>
                    <a:ext uri="{9D8B030D-6E8A-4147-A177-3AD203B41FA5}">
                      <a16:colId xmlns:a16="http://schemas.microsoft.com/office/drawing/2014/main" val="2547448220"/>
                    </a:ext>
                  </a:extLst>
                </a:gridCol>
              </a:tblGrid>
              <a:tr h="359639">
                <a:tc>
                  <a:txBody>
                    <a:bodyPr/>
                    <a:lstStyle/>
                    <a:p>
                      <a:r>
                        <a:rPr lang="en-AU" dirty="0"/>
                        <a:t>Toulmin argumentation model</a:t>
                      </a:r>
                    </a:p>
                  </a:txBody>
                  <a:tcPr>
                    <a:lnB w="12700" cap="flat" cmpd="sng" algn="ctr">
                      <a:solidFill>
                        <a:schemeClr val="tx1"/>
                      </a:solidFill>
                      <a:prstDash val="solid"/>
                      <a:round/>
                      <a:headEnd type="none" w="med" len="med"/>
                      <a:tailEnd type="none" w="med" len="med"/>
                    </a:lnB>
                  </a:tcPr>
                </a:tc>
                <a:tc>
                  <a:txBody>
                    <a:bodyPr/>
                    <a:lstStyle/>
                    <a:p>
                      <a:r>
                        <a:rPr lang="en-AU" dirty="0"/>
                        <a:t>Part of paragraph</a:t>
                      </a:r>
                    </a:p>
                  </a:txBody>
                  <a:tcPr>
                    <a:lnB w="12700" cap="flat" cmpd="sng" algn="ctr">
                      <a:solidFill>
                        <a:schemeClr val="tx1"/>
                      </a:solidFill>
                      <a:prstDash val="solid"/>
                      <a:round/>
                      <a:headEnd type="none" w="med" len="med"/>
                      <a:tailEnd type="none" w="med" len="med"/>
                    </a:lnB>
                  </a:tcPr>
                </a:tc>
                <a:tc gridSpan="5">
                  <a:txBody>
                    <a:bodyPr/>
                    <a:lstStyle/>
                    <a:p>
                      <a:pPr algn="ctr"/>
                      <a:r>
                        <a:rPr lang="en-AU" dirty="0"/>
                        <a:t>Sentence starters</a:t>
                      </a:r>
                    </a:p>
                  </a:txBody>
                  <a:tcPr>
                    <a:lnB w="12700" cap="flat" cmpd="sng" algn="ctr">
                      <a:solidFill>
                        <a:schemeClr val="tx1"/>
                      </a:solidFill>
                      <a:prstDash val="solid"/>
                      <a:round/>
                      <a:headEnd type="none" w="med" len="med"/>
                      <a:tailEnd type="none" w="med" len="med"/>
                    </a:lnB>
                  </a:tcPr>
                </a:tc>
                <a:tc hMerge="1">
                  <a:txBody>
                    <a:bodyPr/>
                    <a:lstStyle/>
                    <a:p>
                      <a:endParaRPr lang="en-AU"/>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hMerge="1">
                  <a:txBody>
                    <a:bodyPr/>
                    <a:lstStyle/>
                    <a:p>
                      <a:endParaRPr lang="en-AU"/>
                    </a:p>
                  </a:txBody>
                  <a:tcP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1656925102"/>
                  </a:ext>
                </a:extLst>
              </a:tr>
              <a:tr h="747114">
                <a:tc>
                  <a:txBody>
                    <a:bodyPr/>
                    <a:lstStyle/>
                    <a:p>
                      <a:pPr>
                        <a:lnSpc>
                          <a:spcPct val="114000"/>
                        </a:lnSpc>
                      </a:pPr>
                      <a:r>
                        <a:rPr lang="en-AU" sz="1600" b="1" i="0" dirty="0">
                          <a:solidFill>
                            <a:srgbClr val="000000"/>
                          </a:solidFill>
                          <a:effectLst/>
                          <a:latin typeface="+mj-lt"/>
                        </a:rPr>
                        <a:t>Backing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endParaRPr lang="en-AU" sz="1600" b="0" i="0" dirty="0">
                        <a:solidFill>
                          <a:srgbClr val="000000"/>
                        </a:solidFill>
                        <a:effectLst/>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0">
                        <a:lnSpc>
                          <a:spcPct val="114000"/>
                        </a:lnSpc>
                      </a:pPr>
                      <a:r>
                        <a:rPr lang="en-AU" sz="1600" b="0" i="0" dirty="0">
                          <a:solidFill>
                            <a:srgbClr val="000000"/>
                          </a:solidFill>
                          <a:effectLst/>
                          <a:latin typeface="+mj-lt"/>
                        </a:rPr>
                        <a:t>Furthermore…</a:t>
                      </a:r>
                      <a:endParaRPr lang="en-AU" sz="1600" b="0" i="0" kern="1200" dirty="0">
                        <a:solidFill>
                          <a:schemeClr val="tx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0">
                        <a:lnSpc>
                          <a:spcPct val="114000"/>
                        </a:lnSpc>
                      </a:pPr>
                      <a:r>
                        <a:rPr lang="en-AU" sz="1600" b="0" i="0" kern="1200">
                          <a:solidFill>
                            <a:schemeClr val="tx1"/>
                          </a:solidFill>
                          <a:effectLst/>
                          <a:latin typeface="+mn-lt"/>
                          <a:ea typeface="+mn-ea"/>
                          <a:cs typeface="+mn-cs"/>
                        </a:rPr>
                        <a:t>Background information about this is…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r>
                        <a:rPr lang="en-AU" sz="1600" b="0" i="0" kern="1200">
                          <a:solidFill>
                            <a:schemeClr val="tx1"/>
                          </a:solidFill>
                          <a:effectLst/>
                          <a:latin typeface="+mn-lt"/>
                          <a:ea typeface="+mn-ea"/>
                          <a:cs typeface="+mn-cs"/>
                        </a:rPr>
                        <a:t>Others have also found that…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r>
                        <a:rPr lang="en-AU" sz="1600" b="0" i="0" kern="1200" dirty="0">
                          <a:solidFill>
                            <a:schemeClr val="tx1"/>
                          </a:solidFill>
                          <a:effectLst/>
                          <a:latin typeface="+mn-lt"/>
                          <a:ea typeface="+mn-ea"/>
                          <a:cs typeface="+mn-cs"/>
                        </a:rPr>
                        <a:t>Experts agree that…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r>
                        <a:rPr lang="en-AU" sz="1600" b="0" i="0" kern="1200" dirty="0">
                          <a:solidFill>
                            <a:schemeClr val="tx1"/>
                          </a:solidFill>
                          <a:effectLst/>
                          <a:latin typeface="+mn-lt"/>
                          <a:ea typeface="+mn-ea"/>
                          <a:cs typeface="+mn-cs"/>
                        </a:rPr>
                        <a:t>Another reason is…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38247645"/>
                  </a:ext>
                </a:extLst>
              </a:tr>
              <a:tr h="747114">
                <a:tc>
                  <a:txBody>
                    <a:bodyPr/>
                    <a:lstStyle/>
                    <a:p>
                      <a:pPr>
                        <a:lnSpc>
                          <a:spcPct val="114000"/>
                        </a:lnSpc>
                      </a:pPr>
                      <a:r>
                        <a:rPr lang="en-AU" sz="1600" b="1" i="0" dirty="0">
                          <a:solidFill>
                            <a:srgbClr val="000000"/>
                          </a:solidFill>
                          <a:effectLst/>
                          <a:latin typeface="+mj-lt"/>
                        </a:rPr>
                        <a:t>Rebuttal</a:t>
                      </a:r>
                    </a:p>
                    <a:p>
                      <a:pPr>
                        <a:lnSpc>
                          <a:spcPct val="114000"/>
                        </a:lnSpc>
                      </a:pPr>
                      <a:endParaRPr lang="en-AU" sz="16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endParaRPr lang="en-AU" sz="1600" b="0" i="0" dirty="0">
                        <a:solidFill>
                          <a:srgbClr val="000000"/>
                        </a:solidFill>
                        <a:effectLst/>
                        <a:latin typeface="+mj-lt"/>
                      </a:endParaRPr>
                    </a:p>
                  </a:txBody>
                  <a:tcP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0">
                        <a:lnSpc>
                          <a:spcPct val="114000"/>
                        </a:lnSpc>
                      </a:pPr>
                      <a:r>
                        <a:rPr lang="en-AU" sz="1600" b="0" i="0" dirty="0">
                          <a:solidFill>
                            <a:srgbClr val="000000"/>
                          </a:solidFill>
                          <a:effectLst/>
                          <a:latin typeface="+mj-lt"/>
                        </a:rPr>
                        <a:t>Some may argue that…</a:t>
                      </a:r>
                      <a:endParaRPr lang="en-AU" sz="1600" b="0" i="0" kern="1200" dirty="0">
                        <a:solidFill>
                          <a:schemeClr val="tx1"/>
                        </a:solidFill>
                        <a:effectLst/>
                        <a:latin typeface="+mn-lt"/>
                        <a:ea typeface="+mn-ea"/>
                        <a:cs typeface="+mn-cs"/>
                      </a:endParaRPr>
                    </a:p>
                  </a:txBody>
                  <a:tcP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r>
                        <a:rPr lang="en-AU" sz="1600" b="0" i="0" kern="1200" dirty="0">
                          <a:solidFill>
                            <a:schemeClr val="tx1"/>
                          </a:solidFill>
                          <a:effectLst/>
                          <a:latin typeface="+mn-lt"/>
                          <a:ea typeface="+mn-ea"/>
                          <a:cs typeface="+mn-cs"/>
                        </a:rPr>
                        <a:t>Another argument against this is…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r>
                        <a:rPr lang="en-AU" sz="1600" b="0" i="0" kern="1200">
                          <a:solidFill>
                            <a:schemeClr val="tx1"/>
                          </a:solidFill>
                          <a:effectLst/>
                          <a:latin typeface="+mn-lt"/>
                          <a:ea typeface="+mn-ea"/>
                          <a:cs typeface="+mn-cs"/>
                        </a:rPr>
                        <a:t>A different viewpoint is…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r>
                        <a:rPr lang="en-AU" sz="1600" b="0" i="0" kern="1200">
                          <a:solidFill>
                            <a:schemeClr val="tx1"/>
                          </a:solidFill>
                          <a:effectLst/>
                          <a:latin typeface="+mn-lt"/>
                          <a:ea typeface="+mn-ea"/>
                          <a:cs typeface="+mn-cs"/>
                        </a:rPr>
                        <a:t>Others could think…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r>
                        <a:rPr lang="en-AU" sz="1600" b="0" i="0" kern="1200" dirty="0">
                          <a:solidFill>
                            <a:schemeClr val="tx1"/>
                          </a:solidFill>
                          <a:effectLst/>
                          <a:latin typeface="+mn-lt"/>
                          <a:ea typeface="+mn-ea"/>
                          <a:cs typeface="+mn-cs"/>
                        </a:rPr>
                        <a:t>Some people might say…</a:t>
                      </a:r>
                    </a:p>
                  </a:txBody>
                  <a:tcP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1348043"/>
                  </a:ext>
                </a:extLst>
              </a:tr>
              <a:tr h="563993">
                <a:tc>
                  <a:txBody>
                    <a:bodyPr/>
                    <a:lstStyle/>
                    <a:p>
                      <a:pPr>
                        <a:lnSpc>
                          <a:spcPct val="114000"/>
                        </a:lnSpc>
                      </a:pPr>
                      <a:r>
                        <a:rPr lang="en-AU" sz="1600" b="1" i="0">
                          <a:solidFill>
                            <a:srgbClr val="000000"/>
                          </a:solidFill>
                          <a:effectLst/>
                          <a:latin typeface="+mj-lt"/>
                        </a:rPr>
                        <a:t>Qualifier</a:t>
                      </a:r>
                    </a:p>
                    <a:p>
                      <a:pPr>
                        <a:lnSpc>
                          <a:spcPct val="114000"/>
                        </a:lnSpc>
                      </a:pPr>
                      <a:endParaRPr lang="en-AU" sz="160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endParaRPr lang="en-AU" sz="1600" b="0" i="0">
                        <a:solidFill>
                          <a:srgbClr val="000000"/>
                        </a:solidFill>
                        <a:effectLst/>
                        <a:latin typeface="+mj-lt"/>
                      </a:endParaRPr>
                    </a:p>
                  </a:txBody>
                  <a:tcP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0">
                        <a:lnSpc>
                          <a:spcPct val="114000"/>
                        </a:lnSpc>
                      </a:pPr>
                      <a:r>
                        <a:rPr lang="en-AU" sz="1600" b="0" i="0">
                          <a:solidFill>
                            <a:srgbClr val="000000"/>
                          </a:solidFill>
                          <a:effectLst/>
                          <a:latin typeface="+mj-lt"/>
                        </a:rPr>
                        <a:t>In most cases…</a:t>
                      </a:r>
                      <a:endParaRPr lang="en-AU" sz="1600" b="0" i="0" kern="1200">
                        <a:solidFill>
                          <a:schemeClr val="tx1"/>
                        </a:solidFill>
                        <a:effectLst/>
                        <a:latin typeface="+mn-lt"/>
                        <a:ea typeface="+mn-ea"/>
                        <a:cs typeface="+mn-cs"/>
                      </a:endParaRPr>
                    </a:p>
                  </a:txBody>
                  <a:tcP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r>
                        <a:rPr lang="en-AU" sz="1600" b="0" i="0" kern="1200" dirty="0">
                          <a:solidFill>
                            <a:schemeClr val="tx1"/>
                          </a:solidFill>
                          <a:effectLst/>
                          <a:latin typeface="+mn-lt"/>
                          <a:ea typeface="+mn-ea"/>
                          <a:cs typeface="+mn-cs"/>
                        </a:rPr>
                        <a:t>Generally speaking,…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r>
                        <a:rPr lang="en-AU" sz="1600" b="0" i="0" kern="1200" dirty="0">
                          <a:solidFill>
                            <a:schemeClr val="tx1"/>
                          </a:solidFill>
                          <a:effectLst/>
                          <a:latin typeface="+mn-lt"/>
                          <a:ea typeface="+mn-ea"/>
                          <a:cs typeface="+mn-cs"/>
                        </a:rPr>
                        <a:t>In many cases,…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r>
                        <a:rPr lang="en-AU" sz="1600" b="0" i="0" kern="1200" dirty="0">
                          <a:solidFill>
                            <a:schemeClr val="tx1"/>
                          </a:solidFill>
                          <a:effectLst/>
                          <a:latin typeface="+mn-lt"/>
                          <a:ea typeface="+mn-ea"/>
                          <a:cs typeface="+mn-cs"/>
                        </a:rPr>
                        <a:t>Usually,…</a:t>
                      </a:r>
                    </a:p>
                    <a:p>
                      <a:pPr rtl="0">
                        <a:lnSpc>
                          <a:spcPct val="114000"/>
                        </a:lnSpc>
                      </a:pPr>
                      <a:endParaRPr lang="en-AU" sz="1600" b="0" i="0" kern="1200" dirty="0">
                        <a:solidFill>
                          <a:schemeClr val="tx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r>
                        <a:rPr lang="en-AU" sz="1600" b="0" i="0" kern="1200">
                          <a:solidFill>
                            <a:schemeClr val="tx1"/>
                          </a:solidFill>
                          <a:effectLst/>
                          <a:latin typeface="+mn-lt"/>
                          <a:ea typeface="+mn-ea"/>
                          <a:cs typeface="+mn-cs"/>
                        </a:rPr>
                        <a:t>Sometimes,…</a:t>
                      </a:r>
                    </a:p>
                    <a:p>
                      <a:pPr rtl="0">
                        <a:lnSpc>
                          <a:spcPct val="114000"/>
                        </a:lnSpc>
                      </a:pPr>
                      <a:endParaRPr lang="en-AU" sz="1600" b="0" i="0" kern="1200">
                        <a:solidFill>
                          <a:schemeClr val="tx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96522317"/>
                  </a:ext>
                </a:extLst>
              </a:tr>
              <a:tr h="753060">
                <a:tc>
                  <a:txBody>
                    <a:bodyPr/>
                    <a:lstStyle/>
                    <a:p>
                      <a:pPr>
                        <a:lnSpc>
                          <a:spcPct val="114000"/>
                        </a:lnSpc>
                      </a:pPr>
                      <a:r>
                        <a:rPr lang="en-AU" sz="1600" b="1" i="0" dirty="0">
                          <a:solidFill>
                            <a:srgbClr val="000000"/>
                          </a:solidFill>
                          <a:effectLst/>
                          <a:latin typeface="+mj-lt"/>
                        </a:rPr>
                        <a:t>Final Argument </a:t>
                      </a:r>
                    </a:p>
                    <a:p>
                      <a:pPr>
                        <a:lnSpc>
                          <a:spcPct val="114000"/>
                        </a:lnSpc>
                      </a:pPr>
                      <a:endParaRPr lang="en-AU" sz="16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endParaRPr lang="en-AU" sz="1600" b="0" i="0">
                        <a:solidFill>
                          <a:srgbClr val="000000"/>
                        </a:solidFill>
                        <a:effectLst/>
                        <a:latin typeface="+mj-lt"/>
                      </a:endParaRPr>
                    </a:p>
                  </a:txBody>
                  <a:tcP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0">
                        <a:lnSpc>
                          <a:spcPct val="114000"/>
                        </a:lnSpc>
                      </a:pPr>
                      <a:r>
                        <a:rPr lang="en-AU" sz="1600" b="0" i="0" dirty="0">
                          <a:solidFill>
                            <a:srgbClr val="000000"/>
                          </a:solidFill>
                          <a:effectLst/>
                          <a:latin typeface="+mj-lt"/>
                        </a:rPr>
                        <a:t>Therefore…</a:t>
                      </a:r>
                      <a:endParaRPr lang="en-AU" sz="1600" b="0" i="0" kern="1200" dirty="0">
                        <a:solidFill>
                          <a:schemeClr val="tx1"/>
                        </a:solidFill>
                        <a:effectLst/>
                        <a:latin typeface="+mn-lt"/>
                        <a:ea typeface="+mn-ea"/>
                        <a:cs typeface="+mn-cs"/>
                      </a:endParaRPr>
                    </a:p>
                  </a:txBody>
                  <a:tcP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r>
                        <a:rPr lang="en-AU" sz="1600" b="0" i="0" kern="1200">
                          <a:solidFill>
                            <a:schemeClr val="tx1"/>
                          </a:solidFill>
                          <a:effectLst/>
                          <a:latin typeface="+mn-lt"/>
                          <a:ea typeface="+mn-ea"/>
                          <a:cs typeface="+mn-cs"/>
                        </a:rPr>
                        <a:t>In conclusion,</a:t>
                      </a:r>
                    </a:p>
                    <a:p>
                      <a:pPr rtl="0">
                        <a:lnSpc>
                          <a:spcPct val="114000"/>
                        </a:lnSpc>
                      </a:pPr>
                      <a:endParaRPr lang="en-AU" sz="1600" b="0" i="0" kern="1200">
                        <a:solidFill>
                          <a:schemeClr val="tx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r>
                        <a:rPr lang="en-AU" sz="1600" b="0" i="0" kern="1200" dirty="0">
                          <a:solidFill>
                            <a:schemeClr val="tx1"/>
                          </a:solidFill>
                          <a:effectLst/>
                          <a:latin typeface="+mn-lt"/>
                          <a:ea typeface="+mn-ea"/>
                          <a:cs typeface="+mn-cs"/>
                        </a:rPr>
                        <a:t>Ultimately,</a:t>
                      </a:r>
                    </a:p>
                    <a:p>
                      <a:pPr rtl="0">
                        <a:lnSpc>
                          <a:spcPct val="114000"/>
                        </a:lnSpc>
                      </a:pPr>
                      <a:endParaRPr lang="en-AU" sz="1600" b="0" i="0" kern="1200" dirty="0">
                        <a:solidFill>
                          <a:schemeClr val="tx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r>
                        <a:rPr lang="en-AU" sz="1600" b="0" i="0" kern="1200" dirty="0">
                          <a:solidFill>
                            <a:schemeClr val="tx1"/>
                          </a:solidFill>
                          <a:effectLst/>
                          <a:latin typeface="+mn-lt"/>
                          <a:ea typeface="+mn-ea"/>
                          <a:cs typeface="+mn-cs"/>
                        </a:rPr>
                        <a:t>As shown above,</a:t>
                      </a:r>
                    </a:p>
                    <a:p>
                      <a:pPr rtl="0">
                        <a:lnSpc>
                          <a:spcPct val="114000"/>
                        </a:lnSpc>
                      </a:pPr>
                      <a:endParaRPr lang="en-AU" sz="1600" b="0" i="0" kern="1200" dirty="0">
                        <a:solidFill>
                          <a:schemeClr val="tx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r>
                        <a:rPr lang="en-AU" sz="1600" b="0" i="0" kern="1200" dirty="0">
                          <a:solidFill>
                            <a:schemeClr val="tx1"/>
                          </a:solidFill>
                          <a:effectLst/>
                          <a:latin typeface="+mn-lt"/>
                          <a:ea typeface="+mn-ea"/>
                          <a:cs typeface="+mn-cs"/>
                        </a:rPr>
                        <a:t>Taking everything into account…</a:t>
                      </a:r>
                    </a:p>
                  </a:txBody>
                  <a:tcP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18766225"/>
                  </a:ext>
                </a:extLst>
              </a:tr>
            </a:tbl>
          </a:graphicData>
        </a:graphic>
      </p:graphicFrame>
      <p:sp>
        <p:nvSpPr>
          <p:cNvPr id="8" name="Text Placeholder 3">
            <a:extLst>
              <a:ext uri="{FF2B5EF4-FFF2-40B4-BE49-F238E27FC236}">
                <a16:creationId xmlns:a16="http://schemas.microsoft.com/office/drawing/2014/main" id="{9D87BFF2-AF47-30F7-72C6-2D08DC7D0456}"/>
              </a:ext>
            </a:extLst>
          </p:cNvPr>
          <p:cNvSpPr>
            <a:spLocks noGrp="1"/>
          </p:cNvSpPr>
          <p:nvPr>
            <p:ph type="body" sz="quarter" idx="18"/>
          </p:nvPr>
        </p:nvSpPr>
        <p:spPr>
          <a:xfrm>
            <a:off x="354000" y="944511"/>
            <a:ext cx="11483999" cy="310015"/>
          </a:xfrm>
        </p:spPr>
        <p:txBody>
          <a:bodyPr/>
          <a:lstStyle/>
          <a:p>
            <a:r>
              <a:rPr lang="en-US" dirty="0">
                <a:latin typeface="Arial"/>
                <a:cs typeface="Arial"/>
              </a:rPr>
              <a:t>Write a response using a given claim</a:t>
            </a:r>
            <a:endParaRPr lang="en-US" dirty="0"/>
          </a:p>
        </p:txBody>
      </p:sp>
    </p:spTree>
    <p:extLst>
      <p:ext uri="{BB962C8B-B14F-4D97-AF65-F5344CB8AC3E}">
        <p14:creationId xmlns:p14="http://schemas.microsoft.com/office/powerpoint/2010/main" val="1140996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04AE61-5819-4BA2-8139-EC9153A4858B}"/>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A378DAC7-4B08-5062-DAFA-47F012D71664}"/>
              </a:ext>
            </a:extLst>
          </p:cNvPr>
          <p:cNvSpPr>
            <a:spLocks noGrp="1"/>
          </p:cNvSpPr>
          <p:nvPr>
            <p:ph type="ctrTitle"/>
          </p:nvPr>
        </p:nvSpPr>
        <p:spPr/>
        <p:txBody>
          <a:bodyPr/>
          <a:lstStyle/>
          <a:p>
            <a:r>
              <a:rPr lang="en-AU">
                <a:latin typeface="+mj-lt"/>
                <a:cs typeface="Arial"/>
              </a:rPr>
              <a:t>Lesson 18</a:t>
            </a:r>
            <a:endParaRPr lang="en-AU">
              <a:latin typeface="+mj-lt"/>
            </a:endParaRPr>
          </a:p>
        </p:txBody>
      </p:sp>
    </p:spTree>
    <p:extLst>
      <p:ext uri="{BB962C8B-B14F-4D97-AF65-F5344CB8AC3E}">
        <p14:creationId xmlns:p14="http://schemas.microsoft.com/office/powerpoint/2010/main" val="1639784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31834-8B1B-E361-C71E-F2C58860A367}"/>
            </a:ext>
          </a:extLst>
        </p:cNvPr>
        <p:cNvGrpSpPr/>
        <p:nvPr/>
      </p:nvGrpSpPr>
      <p:grpSpPr>
        <a:xfrm>
          <a:off x="0" y="0"/>
          <a:ext cx="0" cy="0"/>
          <a:chOff x="0" y="0"/>
          <a:chExt cx="0" cy="0"/>
        </a:xfrm>
      </p:grpSpPr>
      <p:sp>
        <p:nvSpPr>
          <p:cNvPr id="9" name="Title 2">
            <a:extLst>
              <a:ext uri="{FF2B5EF4-FFF2-40B4-BE49-F238E27FC236}">
                <a16:creationId xmlns:a16="http://schemas.microsoft.com/office/drawing/2014/main" id="{7CAF9EEC-CBE6-66E8-0F3A-74A23129DD4B}"/>
              </a:ext>
            </a:extLst>
          </p:cNvPr>
          <p:cNvSpPr txBox="1">
            <a:spLocks noGrp="1"/>
          </p:cNvSpPr>
          <p:nvPr>
            <p:ph type="title" idx="4294967295"/>
          </p:nvPr>
        </p:nvSpPr>
        <p:spPr>
          <a:xfrm>
            <a:off x="360000" y="360000"/>
            <a:ext cx="11484000" cy="5456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377" rtl="0" eaLnBrk="1" latinLnBrk="0" hangingPunct="1">
              <a:lnSpc>
                <a:spcPct val="90000"/>
              </a:lnSpc>
              <a:spcBef>
                <a:spcPct val="0"/>
              </a:spcBef>
              <a:buNone/>
              <a:defRPr sz="3600" kern="1200">
                <a:solidFill>
                  <a:schemeClr val="tx1"/>
                </a:solidFill>
                <a:latin typeface="Arial" panose="020B0604020202020204" pitchFamily="34" charset="0"/>
                <a:ea typeface="+mj-ea"/>
                <a:cs typeface="Arial" panose="020B0604020202020204" pitchFamily="34" charset="0"/>
              </a:defRPr>
            </a:lvl1pPr>
          </a:lstStyle>
          <a:p>
            <a:pPr marL="0" marR="0" lvl="0" indent="0" algn="l" defTabSz="914377" rtl="0" eaLnBrk="1" fontAlgn="auto" latinLnBrk="0" hangingPunct="1">
              <a:lnSpc>
                <a:spcPct val="90000"/>
              </a:lnSpc>
              <a:spcBef>
                <a:spcPct val="0"/>
              </a:spcBef>
              <a:spcAft>
                <a:spcPts val="0"/>
              </a:spcAft>
              <a:buClrTx/>
              <a:buSzTx/>
              <a:buFontTx/>
              <a:buNone/>
              <a:tabLst/>
              <a:defRPr/>
            </a:pPr>
            <a:r>
              <a:rPr lang="en-US" dirty="0">
                <a:latin typeface="Arial"/>
                <a:cs typeface="Arial"/>
              </a:rPr>
              <a:t>Seven</a:t>
            </a:r>
            <a:r>
              <a:rPr kumimoji="0" lang="en-US" sz="3600" b="0" i="0" u="none" strike="noStrike" kern="1200" cap="none" spc="0" normalizeH="0" baseline="0" noProof="0" dirty="0">
                <a:ln>
                  <a:noFill/>
                </a:ln>
                <a:solidFill>
                  <a:schemeClr val="tx1"/>
                </a:solidFill>
                <a:effectLst/>
                <a:uLnTx/>
                <a:uFillTx/>
                <a:latin typeface="Arial"/>
                <a:ea typeface="+mj-ea"/>
                <a:cs typeface="Arial"/>
              </a:rPr>
              <a:t> common thinking types</a:t>
            </a:r>
            <a:endParaRPr kumimoji="0" lang="en-US" sz="3000" b="0"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5" name="Rectangle: Rounded Corners 4">
            <a:extLst>
              <a:ext uri="{FF2B5EF4-FFF2-40B4-BE49-F238E27FC236}">
                <a16:creationId xmlns:a16="http://schemas.microsoft.com/office/drawing/2014/main" id="{8B618B76-8BFA-E3CB-F325-C5D74FE87468}"/>
              </a:ext>
            </a:extLst>
          </p:cNvPr>
          <p:cNvSpPr/>
          <p:nvPr/>
        </p:nvSpPr>
        <p:spPr>
          <a:xfrm>
            <a:off x="2659233" y="973548"/>
            <a:ext cx="2509520" cy="1838960"/>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algn="ctr">
              <a:lnSpc>
                <a:spcPct val="150000"/>
              </a:lnSpc>
            </a:pPr>
            <a:r>
              <a:rPr lang="en-AU" sz="1800" dirty="0">
                <a:solidFill>
                  <a:schemeClr val="bg1"/>
                </a:solidFill>
                <a:latin typeface="+mj-lt"/>
              </a:rPr>
              <a:t>Creative</a:t>
            </a:r>
          </a:p>
        </p:txBody>
      </p:sp>
      <p:sp>
        <p:nvSpPr>
          <p:cNvPr id="10" name="Rectangle: Rounded Corners 9">
            <a:extLst>
              <a:ext uri="{FF2B5EF4-FFF2-40B4-BE49-F238E27FC236}">
                <a16:creationId xmlns:a16="http://schemas.microsoft.com/office/drawing/2014/main" id="{39085126-8C62-2E79-59E4-DA4D7CF1E16F}"/>
              </a:ext>
            </a:extLst>
          </p:cNvPr>
          <p:cNvSpPr/>
          <p:nvPr/>
        </p:nvSpPr>
        <p:spPr>
          <a:xfrm>
            <a:off x="6641785" y="905601"/>
            <a:ext cx="2509520" cy="1838960"/>
          </a:xfrm>
          <a:prstGeom prst="roundRect">
            <a:avLst/>
          </a:prstGeom>
          <a:solidFill>
            <a:srgbClr val="146C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algn="ctr">
              <a:lnSpc>
                <a:spcPct val="150000"/>
              </a:lnSpc>
            </a:pPr>
            <a:r>
              <a:rPr lang="en-AU" sz="1800" dirty="0">
                <a:solidFill>
                  <a:schemeClr val="bg1"/>
                </a:solidFill>
                <a:latin typeface="+mj-lt"/>
              </a:rPr>
              <a:t>Analytical</a:t>
            </a:r>
          </a:p>
        </p:txBody>
      </p:sp>
      <p:sp>
        <p:nvSpPr>
          <p:cNvPr id="7" name="Rectangle: Rounded Corners 6">
            <a:extLst>
              <a:ext uri="{FF2B5EF4-FFF2-40B4-BE49-F238E27FC236}">
                <a16:creationId xmlns:a16="http://schemas.microsoft.com/office/drawing/2014/main" id="{6DD06389-BAEB-B5A0-6DAA-AA6DA9318874}"/>
              </a:ext>
            </a:extLst>
          </p:cNvPr>
          <p:cNvSpPr/>
          <p:nvPr/>
        </p:nvSpPr>
        <p:spPr>
          <a:xfrm>
            <a:off x="639329" y="2970165"/>
            <a:ext cx="2509520" cy="183896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algn="ctr">
              <a:lnSpc>
                <a:spcPct val="150000"/>
              </a:lnSpc>
            </a:pPr>
            <a:r>
              <a:rPr lang="en-AU" sz="1800" dirty="0">
                <a:solidFill>
                  <a:schemeClr val="accent1"/>
                </a:solidFill>
                <a:latin typeface="+mj-lt"/>
              </a:rPr>
              <a:t>Critical</a:t>
            </a:r>
          </a:p>
        </p:txBody>
      </p:sp>
      <p:sp>
        <p:nvSpPr>
          <p:cNvPr id="3" name="Rectangle: Rounded Corners 2">
            <a:extLst>
              <a:ext uri="{FF2B5EF4-FFF2-40B4-BE49-F238E27FC236}">
                <a16:creationId xmlns:a16="http://schemas.microsoft.com/office/drawing/2014/main" id="{A9503BD2-E393-322B-52C7-CB9A7E009758}"/>
              </a:ext>
            </a:extLst>
          </p:cNvPr>
          <p:cNvSpPr/>
          <p:nvPr/>
        </p:nvSpPr>
        <p:spPr>
          <a:xfrm>
            <a:off x="4691769" y="2970165"/>
            <a:ext cx="2509520" cy="183896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algn="ctr">
              <a:lnSpc>
                <a:spcPct val="150000"/>
              </a:lnSpc>
            </a:pPr>
            <a:r>
              <a:rPr lang="en-AU" sz="1800" dirty="0">
                <a:latin typeface="+mj-lt"/>
              </a:rPr>
              <a:t>Concrete</a:t>
            </a:r>
          </a:p>
        </p:txBody>
      </p:sp>
      <p:sp>
        <p:nvSpPr>
          <p:cNvPr id="11" name="Rectangle: Rounded Corners 10">
            <a:extLst>
              <a:ext uri="{FF2B5EF4-FFF2-40B4-BE49-F238E27FC236}">
                <a16:creationId xmlns:a16="http://schemas.microsoft.com/office/drawing/2014/main" id="{AC29FB57-9EAE-B59E-FEFB-D2B7BFF866D9}"/>
              </a:ext>
            </a:extLst>
          </p:cNvPr>
          <p:cNvSpPr/>
          <p:nvPr/>
        </p:nvSpPr>
        <p:spPr>
          <a:xfrm>
            <a:off x="8894236" y="2881320"/>
            <a:ext cx="2509520" cy="183896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algn="ctr">
              <a:lnSpc>
                <a:spcPct val="150000"/>
              </a:lnSpc>
            </a:pPr>
            <a:r>
              <a:rPr lang="en-AU" sz="1800" dirty="0">
                <a:solidFill>
                  <a:schemeClr val="accent1"/>
                </a:solidFill>
                <a:latin typeface="+mj-lt"/>
              </a:rPr>
              <a:t>Abstract</a:t>
            </a:r>
          </a:p>
        </p:txBody>
      </p:sp>
      <p:sp>
        <p:nvSpPr>
          <p:cNvPr id="4" name="Rectangle: Rounded Corners 3">
            <a:extLst>
              <a:ext uri="{FF2B5EF4-FFF2-40B4-BE49-F238E27FC236}">
                <a16:creationId xmlns:a16="http://schemas.microsoft.com/office/drawing/2014/main" id="{983058D0-51AE-0314-95EB-052937B572AF}"/>
              </a:ext>
            </a:extLst>
          </p:cNvPr>
          <p:cNvSpPr/>
          <p:nvPr/>
        </p:nvSpPr>
        <p:spPr>
          <a:xfrm>
            <a:off x="2542013" y="4920117"/>
            <a:ext cx="2509520" cy="183896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algn="ctr">
              <a:lnSpc>
                <a:spcPct val="150000"/>
              </a:lnSpc>
            </a:pPr>
            <a:r>
              <a:rPr lang="en-AU" sz="1800" dirty="0">
                <a:solidFill>
                  <a:schemeClr val="bg1"/>
                </a:solidFill>
                <a:latin typeface="+mj-lt"/>
              </a:rPr>
              <a:t>Divergent</a:t>
            </a:r>
          </a:p>
        </p:txBody>
      </p:sp>
      <p:sp>
        <p:nvSpPr>
          <p:cNvPr id="6" name="Rectangle: Rounded Corners 5">
            <a:extLst>
              <a:ext uri="{FF2B5EF4-FFF2-40B4-BE49-F238E27FC236}">
                <a16:creationId xmlns:a16="http://schemas.microsoft.com/office/drawing/2014/main" id="{85775786-8042-6A76-C101-8C2C5DA62087}"/>
              </a:ext>
            </a:extLst>
          </p:cNvPr>
          <p:cNvSpPr/>
          <p:nvPr/>
        </p:nvSpPr>
        <p:spPr>
          <a:xfrm>
            <a:off x="6641785" y="4857040"/>
            <a:ext cx="2509520" cy="1838960"/>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algn="ctr">
              <a:lnSpc>
                <a:spcPct val="150000"/>
              </a:lnSpc>
            </a:pPr>
            <a:r>
              <a:rPr lang="en-AU" sz="1800" dirty="0">
                <a:solidFill>
                  <a:schemeClr val="bg1"/>
                </a:solidFill>
                <a:latin typeface="+mj-lt"/>
              </a:rPr>
              <a:t>Convergent</a:t>
            </a:r>
          </a:p>
        </p:txBody>
      </p:sp>
      <p:sp>
        <p:nvSpPr>
          <p:cNvPr id="2" name="Slide Number Placeholder 1">
            <a:extLst>
              <a:ext uri="{FF2B5EF4-FFF2-40B4-BE49-F238E27FC236}">
                <a16:creationId xmlns:a16="http://schemas.microsoft.com/office/drawing/2014/main" id="{8CA1CA48-1BFA-CFF9-DA58-05F7D5BC3BC8}"/>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12</a:t>
            </a:fld>
            <a:endParaRPr lang="en-AU"/>
          </a:p>
        </p:txBody>
      </p:sp>
    </p:spTree>
    <p:extLst>
      <p:ext uri="{BB962C8B-B14F-4D97-AF65-F5344CB8AC3E}">
        <p14:creationId xmlns:p14="http://schemas.microsoft.com/office/powerpoint/2010/main" val="863928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C573AE-6836-E873-4495-9DCCC5C06D8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072DB2-7749-D81C-0D77-E73B52A76E05}"/>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120</a:t>
            </a:fld>
            <a:endParaRPr lang="en-AU"/>
          </a:p>
        </p:txBody>
      </p:sp>
      <p:sp>
        <p:nvSpPr>
          <p:cNvPr id="3" name="Title 2">
            <a:extLst>
              <a:ext uri="{FF2B5EF4-FFF2-40B4-BE49-F238E27FC236}">
                <a16:creationId xmlns:a16="http://schemas.microsoft.com/office/drawing/2014/main" id="{D02F7669-6C8C-A233-C35F-D4CEA4D3D1BD}"/>
              </a:ext>
            </a:extLst>
          </p:cNvPr>
          <p:cNvSpPr>
            <a:spLocks noGrp="1"/>
          </p:cNvSpPr>
          <p:nvPr>
            <p:ph type="title"/>
          </p:nvPr>
        </p:nvSpPr>
        <p:spPr/>
        <p:txBody>
          <a:bodyPr/>
          <a:lstStyle/>
          <a:p>
            <a:r>
              <a:rPr lang="en-US" dirty="0">
                <a:latin typeface="Arial"/>
                <a:cs typeface="Arial"/>
              </a:rPr>
              <a:t>Do now </a:t>
            </a:r>
            <a:r>
              <a:rPr lang="en-AU" dirty="0">
                <a:solidFill>
                  <a:schemeClr val="bg1"/>
                </a:solidFill>
              </a:rPr>
              <a:t>(lesson 18)</a:t>
            </a:r>
            <a:r>
              <a:rPr lang="en-US" dirty="0">
                <a:solidFill>
                  <a:schemeClr val="bg1"/>
                </a:solidFill>
                <a:latin typeface="Arial"/>
                <a:cs typeface="Arial"/>
              </a:rPr>
              <a:t>  </a:t>
            </a:r>
            <a:endParaRPr lang="en-US" dirty="0">
              <a:solidFill>
                <a:schemeClr val="bg1"/>
              </a:solidFill>
            </a:endParaRPr>
          </a:p>
        </p:txBody>
      </p:sp>
      <p:sp>
        <p:nvSpPr>
          <p:cNvPr id="4" name="Text Placeholder 3">
            <a:extLst>
              <a:ext uri="{FF2B5EF4-FFF2-40B4-BE49-F238E27FC236}">
                <a16:creationId xmlns:a16="http://schemas.microsoft.com/office/drawing/2014/main" id="{53012291-C6C2-97F6-B7AD-957AA051D83F}"/>
              </a:ext>
            </a:extLst>
          </p:cNvPr>
          <p:cNvSpPr>
            <a:spLocks noGrp="1"/>
          </p:cNvSpPr>
          <p:nvPr>
            <p:ph type="body" sz="quarter" idx="18"/>
          </p:nvPr>
        </p:nvSpPr>
        <p:spPr>
          <a:xfrm>
            <a:off x="354000" y="1103601"/>
            <a:ext cx="11483999" cy="310015"/>
          </a:xfrm>
        </p:spPr>
        <p:txBody>
          <a:bodyPr/>
          <a:lstStyle/>
          <a:p>
            <a:r>
              <a:rPr lang="en-US" dirty="0">
                <a:latin typeface="Arial"/>
                <a:cs typeface="Arial"/>
              </a:rPr>
              <a:t>Think-pair-share</a:t>
            </a:r>
            <a:endParaRPr lang="en-US" dirty="0"/>
          </a:p>
        </p:txBody>
      </p:sp>
      <p:sp>
        <p:nvSpPr>
          <p:cNvPr id="5" name="Text Placeholder 4">
            <a:extLst>
              <a:ext uri="{FF2B5EF4-FFF2-40B4-BE49-F238E27FC236}">
                <a16:creationId xmlns:a16="http://schemas.microsoft.com/office/drawing/2014/main" id="{0D459EAF-4592-EFD5-BD48-512BC84B5552}"/>
              </a:ext>
            </a:extLst>
          </p:cNvPr>
          <p:cNvSpPr>
            <a:spLocks noGrp="1"/>
          </p:cNvSpPr>
          <p:nvPr>
            <p:ph type="body" sz="quarter" idx="17"/>
          </p:nvPr>
        </p:nvSpPr>
        <p:spPr>
          <a:xfrm>
            <a:off x="360000" y="1729521"/>
            <a:ext cx="8611229" cy="3689500"/>
          </a:xfrm>
        </p:spPr>
        <p:style>
          <a:lnRef idx="1">
            <a:schemeClr val="accent4"/>
          </a:lnRef>
          <a:fillRef idx="2">
            <a:schemeClr val="accent4"/>
          </a:fillRef>
          <a:effectRef idx="1">
            <a:schemeClr val="accent4"/>
          </a:effectRef>
          <a:fontRef idx="minor">
            <a:schemeClr val="dk1"/>
          </a:fontRef>
        </p:style>
        <p:txBody>
          <a:bodyPr vert="horz" lIns="144000" tIns="144000" rIns="0" bIns="0" rtlCol="0" anchor="t">
            <a:noAutofit/>
          </a:bodyPr>
          <a:lstStyle/>
          <a:p>
            <a:r>
              <a:rPr lang="en-AU" sz="1800" b="1" dirty="0"/>
              <a:t>Think:</a:t>
            </a:r>
          </a:p>
          <a:p>
            <a:pPr marL="342900" indent="-342900">
              <a:buFont typeface="Arial" panose="020B0604020202020204" pitchFamily="34" charset="0"/>
              <a:buChar char="•"/>
            </a:pPr>
            <a:r>
              <a:rPr lang="en-AU" sz="1800" dirty="0"/>
              <a:t>Write down 5 reasons why people may not think clearly.</a:t>
            </a:r>
          </a:p>
          <a:p>
            <a:r>
              <a:rPr lang="en-AU" sz="1800" b="1" dirty="0"/>
              <a:t>Pair:</a:t>
            </a:r>
          </a:p>
          <a:p>
            <a:pPr marL="342900" indent="-342900">
              <a:buFont typeface="Arial" panose="020B0604020202020204" pitchFamily="34" charset="0"/>
              <a:buChar char="•"/>
            </a:pPr>
            <a:r>
              <a:rPr lang="en-AU" sz="1800" dirty="0"/>
              <a:t>Discuss your reasons for people not thinking clearly with your partner.</a:t>
            </a:r>
          </a:p>
          <a:p>
            <a:r>
              <a:rPr lang="en-AU" sz="1800" b="1" dirty="0"/>
              <a:t>Share:</a:t>
            </a:r>
          </a:p>
          <a:p>
            <a:pPr marL="342900" indent="-342900">
              <a:buFont typeface="Arial" panose="020B0604020202020204" pitchFamily="34" charset="0"/>
              <a:buChar char="•"/>
            </a:pPr>
            <a:r>
              <a:rPr lang="en-AU" sz="1800" dirty="0"/>
              <a:t>Share your ideas - to be collated on the board</a:t>
            </a:r>
            <a:endParaRPr lang="en-US" sz="1800" dirty="0"/>
          </a:p>
        </p:txBody>
      </p:sp>
      <p:pic>
        <p:nvPicPr>
          <p:cNvPr id="7" name="Picture 6">
            <a:extLst>
              <a:ext uri="{FF2B5EF4-FFF2-40B4-BE49-F238E27FC236}">
                <a16:creationId xmlns:a16="http://schemas.microsoft.com/office/drawing/2014/main" id="{03182C8D-24DC-A864-4DF4-95A8E6A95C7B}"/>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217938" y="162000"/>
            <a:ext cx="2840400" cy="4445917"/>
          </a:xfrm>
          <a:prstGeom prst="rect">
            <a:avLst/>
          </a:prstGeom>
        </p:spPr>
      </p:pic>
    </p:spTree>
    <p:extLst>
      <p:ext uri="{BB962C8B-B14F-4D97-AF65-F5344CB8AC3E}">
        <p14:creationId xmlns:p14="http://schemas.microsoft.com/office/powerpoint/2010/main" val="3048386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3F614F-EFCC-237D-41C8-B52BF170522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575E054-04CB-06AF-78F8-5380D97C05F4}"/>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121</a:t>
            </a:fld>
            <a:endParaRPr lang="en-AU"/>
          </a:p>
        </p:txBody>
      </p:sp>
      <p:sp>
        <p:nvSpPr>
          <p:cNvPr id="5" name="Title 4">
            <a:extLst>
              <a:ext uri="{FF2B5EF4-FFF2-40B4-BE49-F238E27FC236}">
                <a16:creationId xmlns:a16="http://schemas.microsoft.com/office/drawing/2014/main" id="{D4DBF294-6893-E1D6-3697-902174B42997}"/>
              </a:ext>
            </a:extLst>
          </p:cNvPr>
          <p:cNvSpPr>
            <a:spLocks noGrp="1"/>
          </p:cNvSpPr>
          <p:nvPr>
            <p:ph type="title"/>
          </p:nvPr>
        </p:nvSpPr>
        <p:spPr>
          <a:xfrm>
            <a:off x="359998" y="360000"/>
            <a:ext cx="11484002" cy="522000"/>
          </a:xfrm>
        </p:spPr>
        <p:txBody>
          <a:bodyPr/>
          <a:lstStyle/>
          <a:p>
            <a:r>
              <a:rPr lang="en-AU" dirty="0">
                <a:latin typeface="+mj-lt"/>
              </a:rPr>
              <a:t>Learning </a:t>
            </a:r>
            <a:r>
              <a:rPr lang="en-AU" sz="4000" dirty="0">
                <a:latin typeface="+mj-lt"/>
              </a:rPr>
              <a:t>intentions</a:t>
            </a:r>
            <a:r>
              <a:rPr lang="en-AU" dirty="0">
                <a:latin typeface="+mj-lt"/>
              </a:rPr>
              <a:t> and success criteria </a:t>
            </a:r>
            <a:r>
              <a:rPr lang="en-AU" dirty="0">
                <a:solidFill>
                  <a:schemeClr val="bg1"/>
                </a:solidFill>
              </a:rPr>
              <a:t>(lesson 18)</a:t>
            </a:r>
            <a:endParaRPr lang="en-AU" dirty="0">
              <a:solidFill>
                <a:schemeClr val="bg1"/>
              </a:solidFill>
              <a:latin typeface="+mj-lt"/>
            </a:endParaRPr>
          </a:p>
        </p:txBody>
      </p:sp>
      <p:sp>
        <p:nvSpPr>
          <p:cNvPr id="3" name="TextBox 2">
            <a:extLst>
              <a:ext uri="{FF2B5EF4-FFF2-40B4-BE49-F238E27FC236}">
                <a16:creationId xmlns:a16="http://schemas.microsoft.com/office/drawing/2014/main" id="{C6AF2056-094E-4795-BC71-A6FA1E184CA5}"/>
              </a:ext>
            </a:extLst>
          </p:cNvPr>
          <p:cNvSpPr txBox="1"/>
          <p:nvPr/>
        </p:nvSpPr>
        <p:spPr>
          <a:xfrm>
            <a:off x="370416" y="1894417"/>
            <a:ext cx="11303000" cy="234936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spcAft>
                <a:spcPts val="600"/>
              </a:spcAft>
            </a:pPr>
            <a:r>
              <a:rPr lang="en-AU" sz="2000" b="1" dirty="0">
                <a:solidFill>
                  <a:schemeClr val="accent1"/>
                </a:solidFill>
                <a:latin typeface="+mj-lt"/>
                <a:cs typeface="Arial" panose="020B0604020202020204" pitchFamily="34" charset="0"/>
              </a:rPr>
              <a:t>We are learning to:</a:t>
            </a:r>
            <a:endParaRPr lang="en-AU" sz="2000" b="1" dirty="0">
              <a:solidFill>
                <a:schemeClr val="accent1"/>
              </a:solidFill>
              <a:latin typeface="+mj-lt"/>
              <a:ea typeface="+mn-lt"/>
              <a:cs typeface="Arial" panose="020B0604020202020204" pitchFamily="34" charset="0"/>
            </a:endParaRPr>
          </a:p>
          <a:p>
            <a:pPr marL="342900" indent="-342900">
              <a:lnSpc>
                <a:spcPct val="150000"/>
              </a:lnSpc>
              <a:spcAft>
                <a:spcPts val="600"/>
              </a:spcAft>
              <a:buFont typeface="Arial" panose="020B0604020202020204" pitchFamily="34" charset="0"/>
              <a:buChar char="•"/>
            </a:pPr>
            <a:r>
              <a:rPr lang="en-AU" sz="1800" dirty="0"/>
              <a:t>identify and explain common cognitive biases and fallacies that act as barriers to clear and critical thinking.</a:t>
            </a:r>
            <a:endParaRPr lang="en-AU" sz="1800" dirty="0">
              <a:solidFill>
                <a:srgbClr val="22272B"/>
              </a:solidFill>
              <a:ea typeface="+mn-lt"/>
              <a:cs typeface="Arial" panose="020B0604020202020204" pitchFamily="34" charset="0"/>
            </a:endParaRPr>
          </a:p>
          <a:p>
            <a:pPr>
              <a:lnSpc>
                <a:spcPct val="150000"/>
              </a:lnSpc>
              <a:spcAft>
                <a:spcPts val="600"/>
              </a:spcAft>
            </a:pPr>
            <a:r>
              <a:rPr lang="en-AU" sz="2000" b="1" dirty="0">
                <a:solidFill>
                  <a:schemeClr val="accent1"/>
                </a:solidFill>
                <a:latin typeface="+mj-lt"/>
                <a:cs typeface="Arial" panose="020B0604020202020204" pitchFamily="34" charset="0"/>
              </a:rPr>
              <a:t>We can:</a:t>
            </a:r>
            <a:endParaRPr lang="en-US" sz="2000" dirty="0">
              <a:solidFill>
                <a:schemeClr val="accent1"/>
              </a:solidFill>
              <a:latin typeface="+mj-lt"/>
              <a:cs typeface="Arial" panose="020B0604020202020204" pitchFamily="34" charset="0"/>
            </a:endParaRPr>
          </a:p>
          <a:p>
            <a:pPr marL="342900" lvl="0" indent="-342900">
              <a:lnSpc>
                <a:spcPct val="150000"/>
              </a:lnSpc>
              <a:buFont typeface="Arial" panose="020B0604020202020204" pitchFamily="34" charset="0"/>
              <a:buChar char="•"/>
            </a:pPr>
            <a:r>
              <a:rPr lang="en-AU" sz="1800" dirty="0"/>
              <a:t>identify possible reasons for unclear thinking</a:t>
            </a:r>
          </a:p>
          <a:p>
            <a:pPr marL="342900" lvl="0" indent="-342900">
              <a:lnSpc>
                <a:spcPct val="150000"/>
              </a:lnSpc>
              <a:buFont typeface="Arial" panose="020B0604020202020204" pitchFamily="34" charset="0"/>
              <a:buChar char="•"/>
            </a:pPr>
            <a:r>
              <a:rPr lang="en-AU" sz="1800" dirty="0"/>
              <a:t>explain common cognitive biases/fallacies and describe how they impact thinking</a:t>
            </a:r>
          </a:p>
        </p:txBody>
      </p:sp>
    </p:spTree>
    <p:extLst>
      <p:ext uri="{BB962C8B-B14F-4D97-AF65-F5344CB8AC3E}">
        <p14:creationId xmlns:p14="http://schemas.microsoft.com/office/powerpoint/2010/main" val="1117844290"/>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33C5D-6783-151E-825D-FBCAAC847D4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99B710-FDF5-D346-BF35-008ABA16D8E7}"/>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122</a:t>
            </a:fld>
            <a:endParaRPr lang="en-AU"/>
          </a:p>
        </p:txBody>
      </p:sp>
      <p:sp>
        <p:nvSpPr>
          <p:cNvPr id="3" name="Title 2">
            <a:extLst>
              <a:ext uri="{FF2B5EF4-FFF2-40B4-BE49-F238E27FC236}">
                <a16:creationId xmlns:a16="http://schemas.microsoft.com/office/drawing/2014/main" id="{3C96140F-B57E-C526-12EF-A0A53CD1C168}"/>
              </a:ext>
            </a:extLst>
          </p:cNvPr>
          <p:cNvSpPr>
            <a:spLocks noGrp="1"/>
          </p:cNvSpPr>
          <p:nvPr>
            <p:ph type="title"/>
          </p:nvPr>
        </p:nvSpPr>
        <p:spPr>
          <a:xfrm>
            <a:off x="346342" y="307244"/>
            <a:ext cx="11484000" cy="545601"/>
          </a:xfrm>
        </p:spPr>
        <p:txBody>
          <a:bodyPr/>
          <a:lstStyle/>
          <a:p>
            <a:r>
              <a:rPr lang="en-US" dirty="0">
                <a:latin typeface="Arial"/>
                <a:cs typeface="Arial"/>
              </a:rPr>
              <a:t>Cognitive biases and fallacies </a:t>
            </a:r>
            <a:r>
              <a:rPr lang="en-US" dirty="0">
                <a:solidFill>
                  <a:schemeClr val="bg1"/>
                </a:solidFill>
                <a:latin typeface="Arial"/>
                <a:cs typeface="Arial"/>
              </a:rPr>
              <a:t>(1)</a:t>
            </a:r>
            <a:endParaRPr lang="en-US" dirty="0">
              <a:solidFill>
                <a:schemeClr val="bg1"/>
              </a:solidFill>
            </a:endParaRPr>
          </a:p>
        </p:txBody>
      </p:sp>
      <p:sp>
        <p:nvSpPr>
          <p:cNvPr id="7" name="Text Placeholder 3">
            <a:extLst>
              <a:ext uri="{FF2B5EF4-FFF2-40B4-BE49-F238E27FC236}">
                <a16:creationId xmlns:a16="http://schemas.microsoft.com/office/drawing/2014/main" id="{3838AA60-CB2A-941B-631E-BFD8E44B65F0}"/>
              </a:ext>
            </a:extLst>
          </p:cNvPr>
          <p:cNvSpPr>
            <a:spLocks noGrp="1"/>
          </p:cNvSpPr>
          <p:nvPr>
            <p:ph type="body" sz="quarter" idx="18"/>
          </p:nvPr>
        </p:nvSpPr>
        <p:spPr>
          <a:xfrm>
            <a:off x="361658" y="858750"/>
            <a:ext cx="11483999" cy="310015"/>
          </a:xfrm>
        </p:spPr>
        <p:txBody>
          <a:bodyPr/>
          <a:lstStyle/>
          <a:p>
            <a:r>
              <a:rPr lang="en-US" dirty="0">
                <a:latin typeface="Arial"/>
                <a:cs typeface="Arial"/>
              </a:rPr>
              <a:t>Definitions</a:t>
            </a:r>
            <a:endParaRPr lang="en-US" dirty="0"/>
          </a:p>
        </p:txBody>
      </p:sp>
      <p:sp>
        <p:nvSpPr>
          <p:cNvPr id="11" name="Text Placeholder 4">
            <a:extLst>
              <a:ext uri="{FF2B5EF4-FFF2-40B4-BE49-F238E27FC236}">
                <a16:creationId xmlns:a16="http://schemas.microsoft.com/office/drawing/2014/main" id="{6F33470D-DDFB-8F37-991B-4B32291EDE12}"/>
              </a:ext>
            </a:extLst>
          </p:cNvPr>
          <p:cNvSpPr>
            <a:spLocks noGrp="1"/>
          </p:cNvSpPr>
          <p:nvPr>
            <p:ph type="body" sz="quarter" idx="17"/>
          </p:nvPr>
        </p:nvSpPr>
        <p:spPr>
          <a:xfrm>
            <a:off x="346341" y="1340336"/>
            <a:ext cx="11638829" cy="5355664"/>
          </a:xfrm>
        </p:spPr>
        <p:style>
          <a:lnRef idx="1">
            <a:schemeClr val="accent4"/>
          </a:lnRef>
          <a:fillRef idx="2">
            <a:schemeClr val="accent4"/>
          </a:fillRef>
          <a:effectRef idx="1">
            <a:schemeClr val="accent4"/>
          </a:effectRef>
          <a:fontRef idx="minor">
            <a:schemeClr val="dk1"/>
          </a:fontRef>
        </p:style>
        <p:txBody>
          <a:bodyPr vert="horz" lIns="0" tIns="0" rIns="0" bIns="0" rtlCol="0" anchor="t">
            <a:noAutofit/>
          </a:bodyPr>
          <a:lstStyle/>
          <a:p>
            <a:pPr algn="ctr"/>
            <a:r>
              <a:rPr lang="en-US" sz="1800" b="1" dirty="0"/>
              <a:t>Cognitive</a:t>
            </a:r>
          </a:p>
        </p:txBody>
      </p:sp>
      <p:sp>
        <p:nvSpPr>
          <p:cNvPr id="19" name="TextBox 18">
            <a:extLst>
              <a:ext uri="{FF2B5EF4-FFF2-40B4-BE49-F238E27FC236}">
                <a16:creationId xmlns:a16="http://schemas.microsoft.com/office/drawing/2014/main" id="{A32AD07F-6541-E6F7-AF50-F3AD49DFB24B}"/>
              </a:ext>
            </a:extLst>
          </p:cNvPr>
          <p:cNvSpPr txBox="1"/>
          <p:nvPr/>
        </p:nvSpPr>
        <p:spPr>
          <a:xfrm>
            <a:off x="1997760" y="1792426"/>
            <a:ext cx="9654363" cy="372140"/>
          </a:xfrm>
          <a:prstGeom prst="rect">
            <a:avLst/>
          </a:prstGeom>
          <a:noFill/>
        </p:spPr>
        <p:txBody>
          <a:bodyPr wrap="square" lIns="0" tIns="0" rIns="0" bIns="0" rtlCol="0">
            <a:noAutofit/>
          </a:bodyPr>
          <a:lstStyle/>
          <a:p>
            <a:r>
              <a:rPr lang="en-AU" sz="1800" dirty="0"/>
              <a:t>relating to the mental process involved in knowing, learning, and understanding things</a:t>
            </a:r>
          </a:p>
        </p:txBody>
      </p:sp>
      <p:pic>
        <p:nvPicPr>
          <p:cNvPr id="15" name="Graphic 14">
            <a:extLst>
              <a:ext uri="{FF2B5EF4-FFF2-40B4-BE49-F238E27FC236}">
                <a16:creationId xmlns:a16="http://schemas.microsoft.com/office/drawing/2014/main" id="{88967680-4BCD-A2E3-4DC9-4BC780042F7B}"/>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0" y="1525258"/>
            <a:ext cx="5709725" cy="5709725"/>
          </a:xfrm>
          <a:prstGeom prst="rect">
            <a:avLst/>
          </a:prstGeom>
        </p:spPr>
      </p:pic>
      <p:pic>
        <p:nvPicPr>
          <p:cNvPr id="16" name="Graphic 15">
            <a:extLst>
              <a:ext uri="{FF2B5EF4-FFF2-40B4-BE49-F238E27FC236}">
                <a16:creationId xmlns:a16="http://schemas.microsoft.com/office/drawing/2014/main" id="{00EC08A6-A4CD-9873-269C-E47DCF34836B}"/>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24543" y="1525258"/>
            <a:ext cx="5709725" cy="5709725"/>
          </a:xfrm>
          <a:prstGeom prst="rect">
            <a:avLst/>
          </a:prstGeom>
        </p:spPr>
      </p:pic>
      <p:sp>
        <p:nvSpPr>
          <p:cNvPr id="17" name="TextBox 16">
            <a:extLst>
              <a:ext uri="{FF2B5EF4-FFF2-40B4-BE49-F238E27FC236}">
                <a16:creationId xmlns:a16="http://schemas.microsoft.com/office/drawing/2014/main" id="{A768619E-FECF-5E3C-1610-C3ED93814D6C}"/>
              </a:ext>
            </a:extLst>
          </p:cNvPr>
          <p:cNvSpPr txBox="1"/>
          <p:nvPr/>
        </p:nvSpPr>
        <p:spPr>
          <a:xfrm>
            <a:off x="1576393" y="3072316"/>
            <a:ext cx="2763959" cy="1307805"/>
          </a:xfrm>
          <a:prstGeom prst="rect">
            <a:avLst/>
          </a:prstGeom>
          <a:noFill/>
        </p:spPr>
        <p:txBody>
          <a:bodyPr wrap="square" lIns="0" tIns="0" rIns="0" bIns="0" rtlCol="0">
            <a:noAutofit/>
          </a:bodyPr>
          <a:lstStyle/>
          <a:p>
            <a:pPr>
              <a:lnSpc>
                <a:spcPct val="114000"/>
              </a:lnSpc>
            </a:pPr>
            <a:r>
              <a:rPr lang="en-AU" sz="1600" b="1" dirty="0"/>
              <a:t>Biases</a:t>
            </a:r>
            <a:r>
              <a:rPr lang="en-AU" sz="1600" dirty="0"/>
              <a:t>: a tendency to prefer one person or thing to another, and to favour that person or thing.</a:t>
            </a:r>
          </a:p>
        </p:txBody>
      </p:sp>
      <p:sp>
        <p:nvSpPr>
          <p:cNvPr id="18" name="TextBox 17">
            <a:extLst>
              <a:ext uri="{FF2B5EF4-FFF2-40B4-BE49-F238E27FC236}">
                <a16:creationId xmlns:a16="http://schemas.microsoft.com/office/drawing/2014/main" id="{8D01508A-668A-4B26-C214-4D7AC9159757}"/>
              </a:ext>
            </a:extLst>
          </p:cNvPr>
          <p:cNvSpPr txBox="1"/>
          <p:nvPr/>
        </p:nvSpPr>
        <p:spPr>
          <a:xfrm>
            <a:off x="8326476" y="3033986"/>
            <a:ext cx="3096418" cy="1692355"/>
          </a:xfrm>
          <a:prstGeom prst="rect">
            <a:avLst/>
          </a:prstGeom>
          <a:noFill/>
        </p:spPr>
        <p:txBody>
          <a:bodyPr wrap="square" lIns="0" tIns="0" rIns="0" bIns="0" rtlCol="0">
            <a:noAutofit/>
          </a:bodyPr>
          <a:lstStyle/>
          <a:p>
            <a:pPr>
              <a:lnSpc>
                <a:spcPct val="114000"/>
              </a:lnSpc>
            </a:pPr>
            <a:r>
              <a:rPr lang="en-AU" sz="1600" b="1" dirty="0"/>
              <a:t>Fallacies</a:t>
            </a:r>
            <a:r>
              <a:rPr lang="en-AU" sz="1600" dirty="0"/>
              <a:t>: an incorrect or misleading notion or opinion based on inaccurate facts or invalid reasoning </a:t>
            </a:r>
          </a:p>
        </p:txBody>
      </p:sp>
      <p:sp>
        <p:nvSpPr>
          <p:cNvPr id="4" name="TextBox 3">
            <a:extLst>
              <a:ext uri="{FF2B5EF4-FFF2-40B4-BE49-F238E27FC236}">
                <a16:creationId xmlns:a16="http://schemas.microsoft.com/office/drawing/2014/main" id="{6430F554-627D-B2D8-8A64-0FEC9FD305FE}"/>
              </a:ext>
            </a:extLst>
          </p:cNvPr>
          <p:cNvSpPr txBox="1"/>
          <p:nvPr/>
        </p:nvSpPr>
        <p:spPr>
          <a:xfrm>
            <a:off x="3395247" y="5927179"/>
            <a:ext cx="3868400" cy="405707"/>
          </a:xfrm>
          <a:prstGeom prst="rect">
            <a:avLst/>
          </a:prstGeom>
          <a:noFill/>
        </p:spPr>
        <p:txBody>
          <a:bodyPr wrap="square" lIns="0" tIns="0" rIns="0" bIns="0" rtlCol="0">
            <a:noAutofit/>
          </a:bodyPr>
          <a:lstStyle/>
          <a:p>
            <a:r>
              <a:rPr lang="en-GB" sz="1800" b="1" dirty="0">
                <a:solidFill>
                  <a:srgbClr val="22272B"/>
                </a:solidFill>
                <a:ea typeface="Segoe UI"/>
                <a:cs typeface="Arial"/>
              </a:rPr>
              <a:t>(Definitions from </a:t>
            </a:r>
            <a:r>
              <a:rPr lang="en-GB" sz="1800" dirty="0">
                <a:solidFill>
                  <a:srgbClr val="22272B"/>
                </a:solidFill>
                <a:ea typeface="Segoe UI"/>
                <a:cs typeface="Arial"/>
                <a:hlinkClick r:id="rId4"/>
              </a:rPr>
              <a:t>Collins English Dictionary</a:t>
            </a:r>
            <a:r>
              <a:rPr lang="en-GB" sz="1800" dirty="0">
                <a:solidFill>
                  <a:srgbClr val="22272B"/>
                </a:solidFill>
                <a:ea typeface="Segoe UI"/>
                <a:cs typeface="Arial"/>
              </a:rPr>
              <a:t>)</a:t>
            </a:r>
            <a:endParaRPr lang="en-GB" sz="1800" dirty="0">
              <a:solidFill>
                <a:srgbClr val="000000"/>
              </a:solidFill>
              <a:ea typeface="Segoe UI"/>
              <a:cs typeface="Arial"/>
            </a:endParaRPr>
          </a:p>
          <a:p>
            <a:pPr algn="l"/>
            <a:endParaRPr lang="en-AU" sz="1800" dirty="0"/>
          </a:p>
        </p:txBody>
      </p:sp>
      <p:sp>
        <p:nvSpPr>
          <p:cNvPr id="5" name="Slide Number Placeholder 5">
            <a:extLst>
              <a:ext uri="{FF2B5EF4-FFF2-40B4-BE49-F238E27FC236}">
                <a16:creationId xmlns:a16="http://schemas.microsoft.com/office/drawing/2014/main" id="{B7CC7326-B742-FA3A-9A32-19BEC81E6872}"/>
              </a:ext>
            </a:extLst>
          </p:cNvPr>
          <p:cNvSpPr txBox="1">
            <a:spLocks/>
          </p:cNvSpPr>
          <p:nvPr/>
        </p:nvSpPr>
        <p:spPr>
          <a:xfrm>
            <a:off x="11124000" y="6460756"/>
            <a:ext cx="720000" cy="180000"/>
          </a:xfrm>
          <a:prstGeom prst="rect">
            <a:avLst/>
          </a:prstGeom>
        </p:spPr>
        <p:txBody>
          <a:bodyPr vert="horz" lIns="0" tIns="0" rIns="0" bIns="0" rtlCol="0" anchor="t"/>
          <a:lstStyle>
            <a:defPPr>
              <a:defRPr lang="en-US"/>
            </a:defPPr>
            <a:lvl1pPr marL="0" algn="r" defTabSz="609585" rtl="0" eaLnBrk="1" latinLnBrk="0" hangingPunct="1">
              <a:defRPr sz="12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10A01DC5-1685-4615-8240-15192985C6A2}" type="slidenum">
              <a:rPr lang="en-AU" smtClean="0"/>
              <a:pPr/>
              <a:t>122</a:t>
            </a:fld>
            <a:endParaRPr lang="en-AU"/>
          </a:p>
        </p:txBody>
      </p:sp>
    </p:spTree>
    <p:extLst>
      <p:ext uri="{BB962C8B-B14F-4D97-AF65-F5344CB8AC3E}">
        <p14:creationId xmlns:p14="http://schemas.microsoft.com/office/powerpoint/2010/main" val="201670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7" grpId="0"/>
      <p:bldP spid="18" grpId="0"/>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7D9A340-6816-EE80-7EB0-3A1D5CE028B7}"/>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123</a:t>
            </a:fld>
            <a:endParaRPr lang="en-AU"/>
          </a:p>
        </p:txBody>
      </p:sp>
      <p:sp>
        <p:nvSpPr>
          <p:cNvPr id="3" name="Title 2">
            <a:extLst>
              <a:ext uri="{FF2B5EF4-FFF2-40B4-BE49-F238E27FC236}">
                <a16:creationId xmlns:a16="http://schemas.microsoft.com/office/drawing/2014/main" id="{221E1631-A410-8460-811E-A0345C700A56}"/>
              </a:ext>
            </a:extLst>
          </p:cNvPr>
          <p:cNvSpPr>
            <a:spLocks noGrp="1"/>
          </p:cNvSpPr>
          <p:nvPr>
            <p:ph type="title"/>
          </p:nvPr>
        </p:nvSpPr>
        <p:spPr>
          <a:xfrm>
            <a:off x="341649" y="328973"/>
            <a:ext cx="11484000" cy="545601"/>
          </a:xfrm>
        </p:spPr>
        <p:txBody>
          <a:bodyPr/>
          <a:lstStyle/>
          <a:p>
            <a:r>
              <a:rPr lang="en-US" dirty="0">
                <a:latin typeface="Arial"/>
                <a:cs typeface="Arial"/>
              </a:rPr>
              <a:t>Cognitive biases and fallacies </a:t>
            </a:r>
            <a:r>
              <a:rPr lang="en-US" dirty="0">
                <a:solidFill>
                  <a:schemeClr val="bg1"/>
                </a:solidFill>
                <a:latin typeface="Arial"/>
                <a:cs typeface="Arial"/>
              </a:rPr>
              <a:t>(2)</a:t>
            </a:r>
            <a:endParaRPr lang="en-US" dirty="0">
              <a:solidFill>
                <a:schemeClr val="bg1"/>
              </a:solidFill>
            </a:endParaRPr>
          </a:p>
        </p:txBody>
      </p:sp>
      <p:sp>
        <p:nvSpPr>
          <p:cNvPr id="7" name="Text Placeholder 3">
            <a:extLst>
              <a:ext uri="{FF2B5EF4-FFF2-40B4-BE49-F238E27FC236}">
                <a16:creationId xmlns:a16="http://schemas.microsoft.com/office/drawing/2014/main" id="{A16553E3-3236-5F90-0465-21F2610D4BE0}"/>
              </a:ext>
            </a:extLst>
          </p:cNvPr>
          <p:cNvSpPr>
            <a:spLocks noGrp="1"/>
          </p:cNvSpPr>
          <p:nvPr>
            <p:ph type="body" sz="quarter" idx="18"/>
          </p:nvPr>
        </p:nvSpPr>
        <p:spPr>
          <a:xfrm>
            <a:off x="345677" y="929006"/>
            <a:ext cx="11483999" cy="310015"/>
          </a:xfrm>
        </p:spPr>
        <p:txBody>
          <a:bodyPr/>
          <a:lstStyle/>
          <a:p>
            <a:r>
              <a:rPr lang="en-US" dirty="0">
                <a:latin typeface="Arial"/>
                <a:cs typeface="Arial"/>
              </a:rPr>
              <a:t>Example of errors in thinking </a:t>
            </a:r>
            <a:endParaRPr lang="en-US" dirty="0"/>
          </a:p>
        </p:txBody>
      </p:sp>
      <p:graphicFrame>
        <p:nvGraphicFramePr>
          <p:cNvPr id="6" name="Table 5">
            <a:extLst>
              <a:ext uri="{FF2B5EF4-FFF2-40B4-BE49-F238E27FC236}">
                <a16:creationId xmlns:a16="http://schemas.microsoft.com/office/drawing/2014/main" id="{9E6446C4-E208-6EFC-13D8-613E7048D443}"/>
              </a:ext>
            </a:extLst>
          </p:cNvPr>
          <p:cNvGraphicFramePr>
            <a:graphicFrameLocks noGrp="1"/>
          </p:cNvGraphicFramePr>
          <p:nvPr>
            <p:extLst>
              <p:ext uri="{D42A27DB-BD31-4B8C-83A1-F6EECF244321}">
                <p14:modId xmlns:p14="http://schemas.microsoft.com/office/powerpoint/2010/main" val="2772543977"/>
              </p:ext>
            </p:extLst>
          </p:nvPr>
        </p:nvGraphicFramePr>
        <p:xfrm>
          <a:off x="348000" y="1672584"/>
          <a:ext cx="11496000" cy="4717222"/>
        </p:xfrm>
        <a:graphic>
          <a:graphicData uri="http://schemas.openxmlformats.org/drawingml/2006/table">
            <a:tbl>
              <a:tblPr firstRow="1" bandRow="1">
                <a:tableStyleId>{5A111915-BE36-4E01-A7E5-04B1672EAD32}</a:tableStyleId>
              </a:tblPr>
              <a:tblGrid>
                <a:gridCol w="5755468">
                  <a:extLst>
                    <a:ext uri="{9D8B030D-6E8A-4147-A177-3AD203B41FA5}">
                      <a16:colId xmlns:a16="http://schemas.microsoft.com/office/drawing/2014/main" val="3006723812"/>
                    </a:ext>
                  </a:extLst>
                </a:gridCol>
                <a:gridCol w="5740532">
                  <a:extLst>
                    <a:ext uri="{9D8B030D-6E8A-4147-A177-3AD203B41FA5}">
                      <a16:colId xmlns:a16="http://schemas.microsoft.com/office/drawing/2014/main" val="791672203"/>
                    </a:ext>
                  </a:extLst>
                </a:gridCol>
              </a:tblGrid>
              <a:tr h="483655">
                <a:tc>
                  <a:txBody>
                    <a:bodyPr/>
                    <a:lstStyle/>
                    <a:p>
                      <a:pPr>
                        <a:lnSpc>
                          <a:spcPct val="150000"/>
                        </a:lnSpc>
                      </a:pPr>
                      <a:r>
                        <a:rPr lang="en-AU" sz="1800" dirty="0"/>
                        <a:t>Cognitive biases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50000"/>
                        </a:lnSpc>
                      </a:pPr>
                      <a:r>
                        <a:rPr lang="en-AU" sz="1800" dirty="0"/>
                        <a:t>Cognitive fallacies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90298399"/>
                  </a:ext>
                </a:extLst>
              </a:tr>
              <a:tr h="537975">
                <a:tc>
                  <a:txBody>
                    <a:bodyPr/>
                    <a:lstStyle/>
                    <a:p>
                      <a:pPr marL="0" marR="0" lvl="0" indent="0" algn="l" defTabSz="914377" rtl="0" eaLnBrk="1" fontAlgn="auto" latinLnBrk="0" hangingPunct="1">
                        <a:lnSpc>
                          <a:spcPct val="150000"/>
                        </a:lnSpc>
                        <a:spcBef>
                          <a:spcPts val="0"/>
                        </a:spcBef>
                        <a:spcAft>
                          <a:spcPts val="0"/>
                        </a:spcAft>
                        <a:buClrTx/>
                        <a:buSzTx/>
                        <a:buFontTx/>
                        <a:buNone/>
                        <a:tabLst/>
                        <a:defRPr/>
                      </a:pPr>
                      <a:r>
                        <a:rPr lang="en-AU" sz="1800" b="0" i="0" kern="1200" dirty="0">
                          <a:solidFill>
                            <a:schemeClr val="tx1"/>
                          </a:solidFill>
                          <a:effectLst/>
                          <a:latin typeface="+mj-lt"/>
                          <a:ea typeface="+mn-ea"/>
                          <a:cs typeface="+mn-cs"/>
                        </a:rPr>
                        <a:t>‘I don’t like apples, so all fruit must taste bad.’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50000"/>
                        </a:lnSpc>
                        <a:spcBef>
                          <a:spcPts val="0"/>
                        </a:spcBef>
                        <a:spcAft>
                          <a:spcPts val="0"/>
                        </a:spcAft>
                        <a:buClrTx/>
                        <a:buSzTx/>
                        <a:buFontTx/>
                        <a:buNone/>
                        <a:tabLst/>
                        <a:defRPr/>
                      </a:pPr>
                      <a:r>
                        <a:rPr lang="en-AU" sz="1800" b="0" i="0" kern="1200" dirty="0">
                          <a:solidFill>
                            <a:schemeClr val="tx1"/>
                          </a:solidFill>
                          <a:effectLst/>
                          <a:latin typeface="+mj-lt"/>
                          <a:ea typeface="+mn-ea"/>
                          <a:cs typeface="+mn-cs"/>
                        </a:rPr>
                        <a:t>‘The world is flat because it looks flat’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19752984"/>
                  </a:ext>
                </a:extLst>
              </a:tr>
              <a:tr h="923898">
                <a:tc>
                  <a:txBody>
                    <a:bodyPr/>
                    <a:lstStyle/>
                    <a:p>
                      <a:pPr rtl="0">
                        <a:lnSpc>
                          <a:spcPct val="150000"/>
                        </a:lnSpc>
                      </a:pPr>
                      <a:r>
                        <a:rPr lang="en-AU" sz="1800" b="0" i="0" kern="1200" dirty="0">
                          <a:solidFill>
                            <a:schemeClr val="tx1"/>
                          </a:solidFill>
                          <a:effectLst/>
                          <a:latin typeface="+mn-lt"/>
                          <a:ea typeface="+mn-ea"/>
                          <a:cs typeface="+mn-cs"/>
                        </a:rPr>
                        <a:t>‘My team lost because the referee was old.’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50000"/>
                        </a:lnSpc>
                      </a:pPr>
                      <a:r>
                        <a:rPr lang="en-AU" sz="1800" b="0" i="0" kern="1200" dirty="0">
                          <a:solidFill>
                            <a:schemeClr val="tx1"/>
                          </a:solidFill>
                          <a:effectLst/>
                          <a:latin typeface="+mj-lt"/>
                          <a:ea typeface="+mn-ea"/>
                          <a:cs typeface="+mn-cs"/>
                        </a:rPr>
                        <a:t>‘No one has proven aliens don't exist, so they must exist.’</a:t>
                      </a:r>
                      <a:endParaRPr lang="en-AU" sz="18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84892041"/>
                  </a:ext>
                </a:extLst>
              </a:tr>
              <a:tr h="923898">
                <a:tc>
                  <a:txBody>
                    <a:bodyPr/>
                    <a:lstStyle/>
                    <a:p>
                      <a:pPr rtl="0">
                        <a:lnSpc>
                          <a:spcPct val="150000"/>
                        </a:lnSpc>
                      </a:pPr>
                      <a:r>
                        <a:rPr lang="en-AU" sz="1800" b="0" i="0" kern="1200" dirty="0">
                          <a:solidFill>
                            <a:schemeClr val="tx1"/>
                          </a:solidFill>
                          <a:effectLst/>
                          <a:latin typeface="+mj-lt"/>
                          <a:ea typeface="+mn-ea"/>
                          <a:cs typeface="+mn-cs"/>
                        </a:rPr>
                        <a:t>‘My friend says this movie is boring, so I’ll probably find it boring too.’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50000"/>
                        </a:lnSpc>
                      </a:pPr>
                      <a:r>
                        <a:rPr lang="en-AU" sz="1800" b="0" i="0" kern="1200" dirty="0">
                          <a:solidFill>
                            <a:schemeClr val="tx1"/>
                          </a:solidFill>
                          <a:effectLst/>
                          <a:latin typeface="+mj-lt"/>
                          <a:ea typeface="+mn-ea"/>
                          <a:cs typeface="+mn-cs"/>
                        </a:rPr>
                        <a:t>‘You’re either with us or against us.’</a:t>
                      </a:r>
                      <a:endParaRPr lang="en-AU" sz="18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42608106"/>
                  </a:ext>
                </a:extLst>
              </a:tr>
              <a:tr h="923898">
                <a:tc>
                  <a:txBody>
                    <a:bodyPr/>
                    <a:lstStyle/>
                    <a:p>
                      <a:pPr marL="0" marR="0" lvl="0" indent="0" algn="l" defTabSz="914377" rtl="0" eaLnBrk="1" fontAlgn="auto" latinLnBrk="0" hangingPunct="1">
                        <a:lnSpc>
                          <a:spcPct val="150000"/>
                        </a:lnSpc>
                        <a:spcBef>
                          <a:spcPts val="0"/>
                        </a:spcBef>
                        <a:spcAft>
                          <a:spcPts val="0"/>
                        </a:spcAft>
                        <a:buClrTx/>
                        <a:buSzTx/>
                        <a:buFontTx/>
                        <a:buNone/>
                        <a:tabLst/>
                        <a:defRPr/>
                      </a:pPr>
                      <a:r>
                        <a:rPr lang="en-AU" sz="1800" b="0" i="0" kern="1200" dirty="0">
                          <a:solidFill>
                            <a:schemeClr val="tx1"/>
                          </a:solidFill>
                          <a:effectLst/>
                          <a:latin typeface="+mj-lt"/>
                          <a:ea typeface="+mn-ea"/>
                          <a:cs typeface="+mn-cs"/>
                        </a:rPr>
                        <a:t>‘remember one doctor being rude, so all doctors must be rude.’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50000"/>
                        </a:lnSpc>
                      </a:pPr>
                      <a:r>
                        <a:rPr lang="en-AU" sz="1800" b="0" i="0" kern="1200" dirty="0">
                          <a:solidFill>
                            <a:schemeClr val="tx1"/>
                          </a:solidFill>
                          <a:effectLst/>
                          <a:latin typeface="+mj-lt"/>
                          <a:ea typeface="+mn-ea"/>
                          <a:cs typeface="+mn-cs"/>
                        </a:rPr>
                        <a:t>‘My opponent wants to cut funding for schools, which means he doesn’t care about children’s education.’</a:t>
                      </a:r>
                      <a:endParaRPr lang="en-AU" sz="18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44159061"/>
                  </a:ext>
                </a:extLst>
              </a:tr>
              <a:tr h="923898">
                <a:tc>
                  <a:txBody>
                    <a:bodyPr/>
                    <a:lstStyle/>
                    <a:p>
                      <a:pPr marL="0" marR="0" lvl="0" indent="0" algn="l" defTabSz="914377" rtl="0" eaLnBrk="1" fontAlgn="auto" latinLnBrk="0" hangingPunct="1">
                        <a:lnSpc>
                          <a:spcPct val="150000"/>
                        </a:lnSpc>
                        <a:spcBef>
                          <a:spcPts val="0"/>
                        </a:spcBef>
                        <a:spcAft>
                          <a:spcPts val="0"/>
                        </a:spcAft>
                        <a:buClrTx/>
                        <a:buSzTx/>
                        <a:buFontTx/>
                        <a:buNone/>
                        <a:tabLst/>
                        <a:defRPr/>
                      </a:pPr>
                      <a:r>
                        <a:rPr lang="en-AU" sz="1800" b="0" i="0" kern="1200" dirty="0">
                          <a:solidFill>
                            <a:schemeClr val="tx1"/>
                          </a:solidFill>
                          <a:effectLst/>
                          <a:latin typeface="+mj-lt"/>
                          <a:ea typeface="+mn-ea"/>
                          <a:cs typeface="+mn-cs"/>
                        </a:rPr>
                        <a:t>‘Everyone else in the group thinks this idea is good, so it must be right.’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50000"/>
                        </a:lnSpc>
                      </a:pPr>
                      <a:r>
                        <a:rPr lang="en-AU" sz="1800" b="0" i="0" kern="1200" dirty="0">
                          <a:solidFill>
                            <a:schemeClr val="tx1"/>
                          </a:solidFill>
                          <a:effectLst/>
                          <a:latin typeface="+mj-lt"/>
                          <a:ea typeface="+mn-ea"/>
                          <a:cs typeface="+mn-cs"/>
                        </a:rPr>
                        <a:t>‘All trees have bark. Dogs bark. Therefore, all dogs are trees.’</a:t>
                      </a:r>
                      <a:endParaRPr lang="en-AU" sz="18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23128955"/>
                  </a:ext>
                </a:extLst>
              </a:tr>
            </a:tbl>
          </a:graphicData>
        </a:graphic>
      </p:graphicFrame>
    </p:spTree>
    <p:extLst>
      <p:ext uri="{BB962C8B-B14F-4D97-AF65-F5344CB8AC3E}">
        <p14:creationId xmlns:p14="http://schemas.microsoft.com/office/powerpoint/2010/main" val="3422091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FA79F0-3292-B87F-B6D7-4C3C8AA5B68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793B829-4A41-92B1-AF62-4A74601F0B2A}"/>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124</a:t>
            </a:fld>
            <a:endParaRPr lang="en-AU"/>
          </a:p>
        </p:txBody>
      </p:sp>
      <p:sp>
        <p:nvSpPr>
          <p:cNvPr id="3" name="Title 2">
            <a:extLst>
              <a:ext uri="{FF2B5EF4-FFF2-40B4-BE49-F238E27FC236}">
                <a16:creationId xmlns:a16="http://schemas.microsoft.com/office/drawing/2014/main" id="{9A9D6C70-FD11-ADAD-77F0-0AC16FAA1121}"/>
              </a:ext>
            </a:extLst>
          </p:cNvPr>
          <p:cNvSpPr>
            <a:spLocks noGrp="1"/>
          </p:cNvSpPr>
          <p:nvPr>
            <p:ph type="title"/>
          </p:nvPr>
        </p:nvSpPr>
        <p:spPr>
          <a:xfrm>
            <a:off x="344824" y="330251"/>
            <a:ext cx="11484000" cy="545601"/>
          </a:xfrm>
        </p:spPr>
        <p:txBody>
          <a:bodyPr/>
          <a:lstStyle/>
          <a:p>
            <a:r>
              <a:rPr lang="en-US" dirty="0">
                <a:latin typeface="Arial"/>
                <a:cs typeface="Arial"/>
              </a:rPr>
              <a:t>Barriers to thinking </a:t>
            </a:r>
            <a:r>
              <a:rPr lang="en-US" dirty="0">
                <a:solidFill>
                  <a:schemeClr val="bg1"/>
                </a:solidFill>
                <a:latin typeface="Arial"/>
                <a:cs typeface="Arial"/>
              </a:rPr>
              <a:t>(1)  </a:t>
            </a:r>
            <a:endParaRPr lang="en-US" dirty="0">
              <a:solidFill>
                <a:schemeClr val="bg1"/>
              </a:solidFill>
            </a:endParaRPr>
          </a:p>
        </p:txBody>
      </p:sp>
      <p:sp>
        <p:nvSpPr>
          <p:cNvPr id="7" name="Text Placeholder 3">
            <a:extLst>
              <a:ext uri="{FF2B5EF4-FFF2-40B4-BE49-F238E27FC236}">
                <a16:creationId xmlns:a16="http://schemas.microsoft.com/office/drawing/2014/main" id="{B7B4C3C7-0E30-E97B-47C4-5768C73E480D}"/>
              </a:ext>
            </a:extLst>
          </p:cNvPr>
          <p:cNvSpPr>
            <a:spLocks noGrp="1"/>
          </p:cNvSpPr>
          <p:nvPr>
            <p:ph type="body" sz="quarter" idx="18"/>
          </p:nvPr>
        </p:nvSpPr>
        <p:spPr>
          <a:xfrm>
            <a:off x="344825" y="1023385"/>
            <a:ext cx="11483999" cy="310015"/>
          </a:xfrm>
        </p:spPr>
        <p:txBody>
          <a:bodyPr/>
          <a:lstStyle/>
          <a:p>
            <a:r>
              <a:rPr lang="en-US" dirty="0">
                <a:latin typeface="Arial"/>
                <a:cs typeface="Arial"/>
              </a:rPr>
              <a:t>Categories of errors in thinking </a:t>
            </a:r>
            <a:endParaRPr lang="en-US" dirty="0"/>
          </a:p>
        </p:txBody>
      </p:sp>
      <p:graphicFrame>
        <p:nvGraphicFramePr>
          <p:cNvPr id="6" name="Table 5">
            <a:extLst>
              <a:ext uri="{FF2B5EF4-FFF2-40B4-BE49-F238E27FC236}">
                <a16:creationId xmlns:a16="http://schemas.microsoft.com/office/drawing/2014/main" id="{D955D9B3-0311-040D-3117-B77E491D1FDC}"/>
              </a:ext>
            </a:extLst>
          </p:cNvPr>
          <p:cNvGraphicFramePr>
            <a:graphicFrameLocks noGrp="1"/>
          </p:cNvGraphicFramePr>
          <p:nvPr>
            <p:extLst>
              <p:ext uri="{D42A27DB-BD31-4B8C-83A1-F6EECF244321}">
                <p14:modId xmlns:p14="http://schemas.microsoft.com/office/powerpoint/2010/main" val="3427362095"/>
              </p:ext>
            </p:extLst>
          </p:nvPr>
        </p:nvGraphicFramePr>
        <p:xfrm>
          <a:off x="260867" y="1649185"/>
          <a:ext cx="11484000" cy="4899282"/>
        </p:xfrm>
        <a:graphic>
          <a:graphicData uri="http://schemas.openxmlformats.org/drawingml/2006/table">
            <a:tbl>
              <a:tblPr firstRow="1" bandRow="1">
                <a:tableStyleId>{5A111915-BE36-4E01-A7E5-04B1672EAD32}</a:tableStyleId>
              </a:tblPr>
              <a:tblGrid>
                <a:gridCol w="1827726">
                  <a:extLst>
                    <a:ext uri="{9D8B030D-6E8A-4147-A177-3AD203B41FA5}">
                      <a16:colId xmlns:a16="http://schemas.microsoft.com/office/drawing/2014/main" val="2119180108"/>
                    </a:ext>
                  </a:extLst>
                </a:gridCol>
                <a:gridCol w="6144127">
                  <a:extLst>
                    <a:ext uri="{9D8B030D-6E8A-4147-A177-3AD203B41FA5}">
                      <a16:colId xmlns:a16="http://schemas.microsoft.com/office/drawing/2014/main" val="2141820741"/>
                    </a:ext>
                  </a:extLst>
                </a:gridCol>
                <a:gridCol w="3512147">
                  <a:extLst>
                    <a:ext uri="{9D8B030D-6E8A-4147-A177-3AD203B41FA5}">
                      <a16:colId xmlns:a16="http://schemas.microsoft.com/office/drawing/2014/main" val="2535044936"/>
                    </a:ext>
                  </a:extLst>
                </a:gridCol>
              </a:tblGrid>
              <a:tr h="345664">
                <a:tc>
                  <a:txBody>
                    <a:bodyPr/>
                    <a:lstStyle/>
                    <a:p>
                      <a:r>
                        <a:rPr lang="en-AU" sz="1800" dirty="0"/>
                        <a:t>Barrier</a:t>
                      </a:r>
                    </a:p>
                  </a:txBody>
                  <a:tcPr>
                    <a:lnB w="12700" cap="flat" cmpd="sng" algn="ctr">
                      <a:solidFill>
                        <a:schemeClr val="tx1"/>
                      </a:solidFill>
                      <a:prstDash val="solid"/>
                      <a:round/>
                      <a:headEnd type="none" w="med" len="med"/>
                      <a:tailEnd type="none" w="med" len="med"/>
                    </a:lnB>
                  </a:tcPr>
                </a:tc>
                <a:tc>
                  <a:txBody>
                    <a:bodyPr/>
                    <a:lstStyle/>
                    <a:p>
                      <a:r>
                        <a:rPr lang="en-AU" sz="1800" dirty="0"/>
                        <a:t>Description</a:t>
                      </a:r>
                    </a:p>
                  </a:txBody>
                  <a:tcPr>
                    <a:lnB w="12700" cap="flat" cmpd="sng" algn="ctr">
                      <a:solidFill>
                        <a:schemeClr val="tx1"/>
                      </a:solidFill>
                      <a:prstDash val="solid"/>
                      <a:round/>
                      <a:headEnd type="none" w="med" len="med"/>
                      <a:tailEnd type="none" w="med" len="med"/>
                    </a:lnB>
                  </a:tcPr>
                </a:tc>
                <a:tc>
                  <a:txBody>
                    <a:bodyPr/>
                    <a:lstStyle/>
                    <a:p>
                      <a:r>
                        <a:rPr lang="en-AU" sz="1800" dirty="0"/>
                        <a:t>Example</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51068108"/>
                  </a:ext>
                </a:extLst>
              </a:tr>
              <a:tr h="1090173">
                <a:tc>
                  <a:txBody>
                    <a:bodyPr/>
                    <a:lstStyle/>
                    <a:p>
                      <a:pPr>
                        <a:lnSpc>
                          <a:spcPct val="114000"/>
                        </a:lnSpc>
                      </a:pPr>
                      <a:r>
                        <a:rPr lang="en-AU" sz="1600" kern="1200" dirty="0">
                          <a:solidFill>
                            <a:schemeClr val="tx1"/>
                          </a:solidFill>
                          <a:effectLst/>
                          <a:latin typeface="+mn-lt"/>
                          <a:ea typeface="+mn-ea"/>
                          <a:cs typeface="+mn-cs"/>
                        </a:rPr>
                        <a:t>Confirmation bias</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4000"/>
                        </a:lnSpc>
                      </a:pPr>
                      <a:r>
                        <a:rPr lang="en-AU" sz="1600" kern="1200" dirty="0">
                          <a:solidFill>
                            <a:schemeClr val="tx1"/>
                          </a:solidFill>
                          <a:effectLst/>
                          <a:latin typeface="+mn-lt"/>
                          <a:ea typeface="+mn-ea"/>
                          <a:cs typeface="+mn-cs"/>
                        </a:rPr>
                        <a:t>Looking for, remembering, noticing or giving more weight to data that supports an existing view. This includes rejecting new evidence that contradicts our current thinking.</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4000"/>
                        </a:lnSpc>
                      </a:pPr>
                      <a:r>
                        <a:rPr lang="en-AU" sz="1600" kern="1200" dirty="0">
                          <a:solidFill>
                            <a:schemeClr val="tx1"/>
                          </a:solidFill>
                          <a:effectLst/>
                          <a:latin typeface="+mn-lt"/>
                          <a:ea typeface="+mn-ea"/>
                          <a:cs typeface="+mn-cs"/>
                        </a:rPr>
                        <a:t>Reading news feeds from sources that align with one’s perspectives.</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75708498"/>
                  </a:ext>
                </a:extLst>
              </a:tr>
              <a:tr h="1595374">
                <a:tc>
                  <a:txBody>
                    <a:bodyPr/>
                    <a:lstStyle/>
                    <a:p>
                      <a:pPr>
                        <a:lnSpc>
                          <a:spcPct val="114000"/>
                        </a:lnSpc>
                      </a:pPr>
                      <a:r>
                        <a:rPr lang="en-AU" sz="1600" kern="1200" dirty="0">
                          <a:solidFill>
                            <a:schemeClr val="tx1"/>
                          </a:solidFill>
                          <a:effectLst/>
                          <a:latin typeface="+mn-lt"/>
                          <a:ea typeface="+mn-ea"/>
                          <a:cs typeface="+mn-cs"/>
                        </a:rPr>
                        <a:t>The bandwagon effect</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4000"/>
                        </a:lnSpc>
                      </a:pPr>
                      <a:r>
                        <a:rPr lang="en-AU" sz="1600" kern="1200" dirty="0">
                          <a:solidFill>
                            <a:schemeClr val="tx1"/>
                          </a:solidFill>
                          <a:effectLst/>
                          <a:latin typeface="+mn-lt"/>
                          <a:ea typeface="+mn-ea"/>
                          <a:cs typeface="+mn-cs"/>
                        </a:rPr>
                        <a:t>Group thinking, going with the flow of the crowd or not thinking independently. It is often based on a conscious or unconscious desire to fit in.</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4000"/>
                        </a:lnSpc>
                      </a:pPr>
                      <a:r>
                        <a:rPr lang="en-AU" sz="1600" kern="1200" dirty="0">
                          <a:solidFill>
                            <a:schemeClr val="tx1"/>
                          </a:solidFill>
                          <a:effectLst/>
                          <a:latin typeface="+mn-lt"/>
                          <a:ea typeface="+mn-ea"/>
                          <a:cs typeface="+mn-cs"/>
                        </a:rPr>
                        <a:t>Dietary fads (for example keto and paleo diets) are examples of the bandwagon effect – we engage in those activities because many others are doing it.</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78328641"/>
                  </a:ext>
                </a:extLst>
              </a:tr>
              <a:tr h="1847975">
                <a:tc>
                  <a:txBody>
                    <a:bodyPr/>
                    <a:lstStyle/>
                    <a:p>
                      <a:pPr>
                        <a:lnSpc>
                          <a:spcPct val="114000"/>
                        </a:lnSpc>
                      </a:pPr>
                      <a:r>
                        <a:rPr lang="en-AU" sz="1600" kern="1200" dirty="0">
                          <a:solidFill>
                            <a:schemeClr val="tx1"/>
                          </a:solidFill>
                          <a:effectLst/>
                          <a:latin typeface="+mn-lt"/>
                          <a:ea typeface="+mn-ea"/>
                          <a:cs typeface="+mn-cs"/>
                        </a:rPr>
                        <a:t>Optimism bias</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4000"/>
                        </a:lnSpc>
                      </a:pPr>
                      <a:r>
                        <a:rPr lang="en-AU" sz="1600" kern="1200" dirty="0">
                          <a:solidFill>
                            <a:schemeClr val="tx1"/>
                          </a:solidFill>
                          <a:effectLst/>
                          <a:latin typeface="+mn-lt"/>
                          <a:ea typeface="+mn-ea"/>
                          <a:cs typeface="+mn-cs"/>
                        </a:rPr>
                        <a:t>Over-emphasising satisfactory outcomes while failing to identify limitations and weaknesses. This might come about through evaluating ambiguous information in a favourable light. It might also take the form of requiring a higher standard of evidence for a negative conclusion while accepting a lower standard of evidence for a positive conclusion.</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4000"/>
                        </a:lnSpc>
                      </a:pPr>
                      <a:r>
                        <a:rPr lang="en-AU" sz="1600" kern="1200" dirty="0">
                          <a:solidFill>
                            <a:schemeClr val="tx1"/>
                          </a:solidFill>
                          <a:effectLst/>
                          <a:latin typeface="+mn-lt"/>
                          <a:ea typeface="+mn-ea"/>
                          <a:cs typeface="+mn-cs"/>
                        </a:rPr>
                        <a:t>Some smokers live long lives without developing debilitating diseases. Others may cite these as examples to disregard the risks associated with smoking.</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42932599"/>
                  </a:ext>
                </a:extLst>
              </a:tr>
            </a:tbl>
          </a:graphicData>
        </a:graphic>
      </p:graphicFrame>
    </p:spTree>
    <p:extLst>
      <p:ext uri="{BB962C8B-B14F-4D97-AF65-F5344CB8AC3E}">
        <p14:creationId xmlns:p14="http://schemas.microsoft.com/office/powerpoint/2010/main" val="2559470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654F0B-D02D-A938-8CB6-913553C5C12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C4B697-7238-888B-1CDD-6BD2454CA19E}"/>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125</a:t>
            </a:fld>
            <a:endParaRPr lang="en-AU"/>
          </a:p>
        </p:txBody>
      </p:sp>
      <p:sp>
        <p:nvSpPr>
          <p:cNvPr id="3" name="Title 2">
            <a:extLst>
              <a:ext uri="{FF2B5EF4-FFF2-40B4-BE49-F238E27FC236}">
                <a16:creationId xmlns:a16="http://schemas.microsoft.com/office/drawing/2014/main" id="{1CD5ADFD-BC4B-4B9D-0A7C-F7A7A4EFE15B}"/>
              </a:ext>
            </a:extLst>
          </p:cNvPr>
          <p:cNvSpPr>
            <a:spLocks noGrp="1"/>
          </p:cNvSpPr>
          <p:nvPr>
            <p:ph type="title"/>
          </p:nvPr>
        </p:nvSpPr>
        <p:spPr>
          <a:xfrm>
            <a:off x="360000" y="218380"/>
            <a:ext cx="11484000" cy="545601"/>
          </a:xfrm>
        </p:spPr>
        <p:txBody>
          <a:bodyPr/>
          <a:lstStyle/>
          <a:p>
            <a:r>
              <a:rPr lang="en-US" dirty="0">
                <a:latin typeface="Arial"/>
                <a:cs typeface="Arial"/>
              </a:rPr>
              <a:t>Barriers to thinking </a:t>
            </a:r>
            <a:r>
              <a:rPr lang="en-US" dirty="0">
                <a:solidFill>
                  <a:schemeClr val="bg1"/>
                </a:solidFill>
                <a:latin typeface="Arial"/>
                <a:cs typeface="Arial"/>
              </a:rPr>
              <a:t>(2)  </a:t>
            </a:r>
            <a:endParaRPr lang="en-US" dirty="0">
              <a:solidFill>
                <a:schemeClr val="bg1"/>
              </a:solidFill>
            </a:endParaRPr>
          </a:p>
        </p:txBody>
      </p:sp>
      <p:sp>
        <p:nvSpPr>
          <p:cNvPr id="4" name="Text Placeholder 3">
            <a:extLst>
              <a:ext uri="{FF2B5EF4-FFF2-40B4-BE49-F238E27FC236}">
                <a16:creationId xmlns:a16="http://schemas.microsoft.com/office/drawing/2014/main" id="{C851A6A6-809E-36E5-D79C-241247591F09}"/>
              </a:ext>
            </a:extLst>
          </p:cNvPr>
          <p:cNvSpPr>
            <a:spLocks noGrp="1"/>
          </p:cNvSpPr>
          <p:nvPr>
            <p:ph type="body" sz="quarter" idx="18"/>
          </p:nvPr>
        </p:nvSpPr>
        <p:spPr>
          <a:xfrm>
            <a:off x="354000" y="814355"/>
            <a:ext cx="11483999" cy="310015"/>
          </a:xfrm>
        </p:spPr>
        <p:txBody>
          <a:bodyPr/>
          <a:lstStyle/>
          <a:p>
            <a:r>
              <a:rPr lang="en-US" dirty="0">
                <a:latin typeface="Arial"/>
                <a:cs typeface="Arial"/>
              </a:rPr>
              <a:t>Categories of errors in thinking </a:t>
            </a:r>
            <a:endParaRPr lang="en-US" dirty="0"/>
          </a:p>
        </p:txBody>
      </p:sp>
      <p:graphicFrame>
        <p:nvGraphicFramePr>
          <p:cNvPr id="6" name="Table 5">
            <a:extLst>
              <a:ext uri="{FF2B5EF4-FFF2-40B4-BE49-F238E27FC236}">
                <a16:creationId xmlns:a16="http://schemas.microsoft.com/office/drawing/2014/main" id="{857BEABB-86D8-AD7B-0EFA-1FAB012582B3}"/>
              </a:ext>
            </a:extLst>
          </p:cNvPr>
          <p:cNvGraphicFramePr>
            <a:graphicFrameLocks noGrp="1"/>
          </p:cNvGraphicFramePr>
          <p:nvPr>
            <p:extLst>
              <p:ext uri="{D42A27DB-BD31-4B8C-83A1-F6EECF244321}">
                <p14:modId xmlns:p14="http://schemas.microsoft.com/office/powerpoint/2010/main" val="620952954"/>
              </p:ext>
            </p:extLst>
          </p:nvPr>
        </p:nvGraphicFramePr>
        <p:xfrm>
          <a:off x="360000" y="1504059"/>
          <a:ext cx="11484000" cy="3911473"/>
        </p:xfrm>
        <a:graphic>
          <a:graphicData uri="http://schemas.openxmlformats.org/drawingml/2006/table">
            <a:tbl>
              <a:tblPr firstRow="1" bandRow="1">
                <a:tableStyleId>{5A111915-BE36-4E01-A7E5-04B1672EAD32}</a:tableStyleId>
              </a:tblPr>
              <a:tblGrid>
                <a:gridCol w="2459369">
                  <a:extLst>
                    <a:ext uri="{9D8B030D-6E8A-4147-A177-3AD203B41FA5}">
                      <a16:colId xmlns:a16="http://schemas.microsoft.com/office/drawing/2014/main" val="2119180108"/>
                    </a:ext>
                  </a:extLst>
                </a:gridCol>
                <a:gridCol w="5196631">
                  <a:extLst>
                    <a:ext uri="{9D8B030D-6E8A-4147-A177-3AD203B41FA5}">
                      <a16:colId xmlns:a16="http://schemas.microsoft.com/office/drawing/2014/main" val="2141820741"/>
                    </a:ext>
                  </a:extLst>
                </a:gridCol>
                <a:gridCol w="3828000">
                  <a:extLst>
                    <a:ext uri="{9D8B030D-6E8A-4147-A177-3AD203B41FA5}">
                      <a16:colId xmlns:a16="http://schemas.microsoft.com/office/drawing/2014/main" val="2535044936"/>
                    </a:ext>
                  </a:extLst>
                </a:gridCol>
              </a:tblGrid>
              <a:tr h="370840">
                <a:tc>
                  <a:txBody>
                    <a:bodyPr/>
                    <a:lstStyle/>
                    <a:p>
                      <a:r>
                        <a:rPr lang="en-AU" sz="1800" dirty="0"/>
                        <a:t>Barrier</a:t>
                      </a:r>
                    </a:p>
                  </a:txBody>
                  <a:tcPr>
                    <a:lnB w="12700" cap="flat" cmpd="sng" algn="ctr">
                      <a:solidFill>
                        <a:schemeClr val="tx1"/>
                      </a:solidFill>
                      <a:prstDash val="solid"/>
                      <a:round/>
                      <a:headEnd type="none" w="med" len="med"/>
                      <a:tailEnd type="none" w="med" len="med"/>
                    </a:lnB>
                  </a:tcPr>
                </a:tc>
                <a:tc>
                  <a:txBody>
                    <a:bodyPr/>
                    <a:lstStyle/>
                    <a:p>
                      <a:r>
                        <a:rPr lang="en-AU" sz="1800" dirty="0"/>
                        <a:t>Description</a:t>
                      </a:r>
                    </a:p>
                  </a:txBody>
                  <a:tcPr>
                    <a:lnB w="12700" cap="flat" cmpd="sng" algn="ctr">
                      <a:solidFill>
                        <a:schemeClr val="tx1"/>
                      </a:solidFill>
                      <a:prstDash val="solid"/>
                      <a:round/>
                      <a:headEnd type="none" w="med" len="med"/>
                      <a:tailEnd type="none" w="med" len="med"/>
                    </a:lnB>
                  </a:tcPr>
                </a:tc>
                <a:tc>
                  <a:txBody>
                    <a:bodyPr/>
                    <a:lstStyle/>
                    <a:p>
                      <a:r>
                        <a:rPr lang="en-AU" sz="1800" dirty="0"/>
                        <a:t>Example</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51068108"/>
                  </a:ext>
                </a:extLst>
              </a:tr>
              <a:tr h="370840">
                <a:tc>
                  <a:txBody>
                    <a:bodyPr/>
                    <a:lstStyle/>
                    <a:p>
                      <a:pPr>
                        <a:lnSpc>
                          <a:spcPct val="114000"/>
                        </a:lnSpc>
                      </a:pPr>
                      <a:r>
                        <a:rPr lang="en-AU" sz="1600" kern="1200" dirty="0">
                          <a:solidFill>
                            <a:schemeClr val="tx1"/>
                          </a:solidFill>
                          <a:effectLst/>
                          <a:latin typeface="+mn-lt"/>
                          <a:ea typeface="+mn-ea"/>
                          <a:cs typeface="+mn-cs"/>
                        </a:rPr>
                        <a:t>Pessimism bias</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4000"/>
                        </a:lnSpc>
                      </a:pPr>
                      <a:r>
                        <a:rPr lang="en-AU" sz="1600" kern="1200" dirty="0">
                          <a:solidFill>
                            <a:schemeClr val="tx1"/>
                          </a:solidFill>
                          <a:effectLst/>
                          <a:latin typeface="+mn-lt"/>
                          <a:ea typeface="+mn-ea"/>
                          <a:cs typeface="+mn-cs"/>
                        </a:rPr>
                        <a:t>The opposite of optimism bias, where we over-emphasise negative events or outcomes. This can include ‘negativity bias’, where we perceive criticism or bad news as more important, profound or trustworthy than praise or good news.</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4000"/>
                        </a:lnSpc>
                      </a:pPr>
                      <a:r>
                        <a:rPr lang="en-AU" sz="1600" kern="1200" dirty="0">
                          <a:solidFill>
                            <a:schemeClr val="tx1"/>
                          </a:solidFill>
                          <a:effectLst/>
                          <a:latin typeface="+mn-lt"/>
                          <a:ea typeface="+mn-ea"/>
                          <a:cs typeface="+mn-cs"/>
                        </a:rPr>
                        <a:t>A person feels that they will fail an exam or an interview, even though they are well-qualified. This is the ‘glass-half-empty’ view of life.</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75708498"/>
                  </a:ext>
                </a:extLst>
              </a:tr>
              <a:tr h="370840">
                <a:tc>
                  <a:txBody>
                    <a:bodyPr/>
                    <a:lstStyle/>
                    <a:p>
                      <a:pPr>
                        <a:lnSpc>
                          <a:spcPct val="114000"/>
                        </a:lnSpc>
                      </a:pPr>
                      <a:r>
                        <a:rPr lang="en-AU" sz="1600" kern="1200" dirty="0">
                          <a:solidFill>
                            <a:schemeClr val="tx1"/>
                          </a:solidFill>
                          <a:effectLst/>
                          <a:latin typeface="+mn-lt"/>
                          <a:ea typeface="+mn-ea"/>
                          <a:cs typeface="+mn-cs"/>
                        </a:rPr>
                        <a:t>Status quo bias</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4000"/>
                        </a:lnSpc>
                      </a:pPr>
                      <a:r>
                        <a:rPr lang="en-AU" sz="1600" kern="1200" dirty="0">
                          <a:solidFill>
                            <a:schemeClr val="tx1"/>
                          </a:solidFill>
                          <a:effectLst/>
                          <a:latin typeface="+mn-lt"/>
                          <a:ea typeface="+mn-ea"/>
                          <a:cs typeface="+mn-cs"/>
                        </a:rPr>
                        <a:t>We prefer to do what we have always done simply because we have always done it that way. </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4000"/>
                        </a:lnSpc>
                      </a:pPr>
                      <a:r>
                        <a:rPr lang="en-AU" sz="1600" kern="1200" dirty="0">
                          <a:solidFill>
                            <a:schemeClr val="tx1"/>
                          </a:solidFill>
                          <a:effectLst/>
                          <a:latin typeface="+mn-lt"/>
                          <a:ea typeface="+mn-ea"/>
                          <a:cs typeface="+mn-cs"/>
                        </a:rPr>
                        <a:t>A person will stick with his or her internet service provider even though other companies may offer better-valued packages.</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78328641"/>
                  </a:ext>
                </a:extLst>
              </a:tr>
              <a:tr h="370840">
                <a:tc>
                  <a:txBody>
                    <a:bodyPr/>
                    <a:lstStyle/>
                    <a:p>
                      <a:pPr>
                        <a:lnSpc>
                          <a:spcPct val="114000"/>
                        </a:lnSpc>
                      </a:pPr>
                      <a:r>
                        <a:rPr lang="en-AU" sz="1600" kern="1200" dirty="0">
                          <a:solidFill>
                            <a:schemeClr val="tx1"/>
                          </a:solidFill>
                          <a:effectLst/>
                          <a:latin typeface="+mn-lt"/>
                          <a:ea typeface="+mn-ea"/>
                          <a:cs typeface="+mn-cs"/>
                        </a:rPr>
                        <a:t>Self-serving bias</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4000"/>
                        </a:lnSpc>
                      </a:pPr>
                      <a:r>
                        <a:rPr lang="en-AU" sz="1600" kern="1200" dirty="0">
                          <a:solidFill>
                            <a:schemeClr val="tx1"/>
                          </a:solidFill>
                          <a:effectLst/>
                          <a:latin typeface="+mn-lt"/>
                          <a:ea typeface="+mn-ea"/>
                          <a:cs typeface="+mn-cs"/>
                        </a:rPr>
                        <a:t>Claiming more personal responsibility for successes than for failures.</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4000"/>
                        </a:lnSpc>
                      </a:pPr>
                      <a:r>
                        <a:rPr lang="en-AU" sz="1600" kern="1200" dirty="0">
                          <a:solidFill>
                            <a:schemeClr val="tx1"/>
                          </a:solidFill>
                          <a:effectLst/>
                          <a:latin typeface="+mn-lt"/>
                          <a:ea typeface="+mn-ea"/>
                          <a:cs typeface="+mn-cs"/>
                        </a:rPr>
                        <a:t>A sportsperson blames the umpire for losing a game rather than attributing it to his or her poor performance.</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42932599"/>
                  </a:ext>
                </a:extLst>
              </a:tr>
            </a:tbl>
          </a:graphicData>
        </a:graphic>
      </p:graphicFrame>
    </p:spTree>
    <p:extLst>
      <p:ext uri="{BB962C8B-B14F-4D97-AF65-F5344CB8AC3E}">
        <p14:creationId xmlns:p14="http://schemas.microsoft.com/office/powerpoint/2010/main" val="2902775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60D730-AB95-67E3-E725-88BD45D87A5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B1F528B-1920-FD33-932E-195EF552651D}"/>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126</a:t>
            </a:fld>
            <a:endParaRPr lang="en-AU"/>
          </a:p>
        </p:txBody>
      </p:sp>
      <p:sp>
        <p:nvSpPr>
          <p:cNvPr id="3" name="Title 2">
            <a:extLst>
              <a:ext uri="{FF2B5EF4-FFF2-40B4-BE49-F238E27FC236}">
                <a16:creationId xmlns:a16="http://schemas.microsoft.com/office/drawing/2014/main" id="{58BDAAFB-E993-5801-5302-0BC3062D75A7}"/>
              </a:ext>
            </a:extLst>
          </p:cNvPr>
          <p:cNvSpPr>
            <a:spLocks noGrp="1"/>
          </p:cNvSpPr>
          <p:nvPr>
            <p:ph type="title"/>
          </p:nvPr>
        </p:nvSpPr>
        <p:spPr>
          <a:xfrm>
            <a:off x="360000" y="291943"/>
            <a:ext cx="11484000" cy="545601"/>
          </a:xfrm>
        </p:spPr>
        <p:txBody>
          <a:bodyPr/>
          <a:lstStyle/>
          <a:p>
            <a:r>
              <a:rPr lang="en-US" dirty="0">
                <a:solidFill>
                  <a:schemeClr val="tx1"/>
                </a:solidFill>
                <a:latin typeface="Arial"/>
                <a:cs typeface="Arial"/>
              </a:rPr>
              <a:t>Barriers to thinking </a:t>
            </a:r>
            <a:r>
              <a:rPr lang="en-US" dirty="0">
                <a:solidFill>
                  <a:schemeClr val="bg1"/>
                </a:solidFill>
                <a:latin typeface="Arial"/>
                <a:cs typeface="Arial"/>
              </a:rPr>
              <a:t>(3)  </a:t>
            </a:r>
            <a:endParaRPr lang="en-US" dirty="0">
              <a:solidFill>
                <a:schemeClr val="bg1"/>
              </a:solidFill>
            </a:endParaRPr>
          </a:p>
        </p:txBody>
      </p:sp>
      <p:sp>
        <p:nvSpPr>
          <p:cNvPr id="4" name="Text Placeholder 3">
            <a:extLst>
              <a:ext uri="{FF2B5EF4-FFF2-40B4-BE49-F238E27FC236}">
                <a16:creationId xmlns:a16="http://schemas.microsoft.com/office/drawing/2014/main" id="{CC29EE5C-DF11-91CD-43EE-477762DB7C53}"/>
              </a:ext>
            </a:extLst>
          </p:cNvPr>
          <p:cNvSpPr>
            <a:spLocks noGrp="1"/>
          </p:cNvSpPr>
          <p:nvPr>
            <p:ph type="body" sz="quarter" idx="18"/>
          </p:nvPr>
        </p:nvSpPr>
        <p:spPr>
          <a:xfrm>
            <a:off x="354000" y="984389"/>
            <a:ext cx="11483999" cy="310015"/>
          </a:xfrm>
        </p:spPr>
        <p:txBody>
          <a:bodyPr/>
          <a:lstStyle/>
          <a:p>
            <a:r>
              <a:rPr lang="en-US" dirty="0">
                <a:latin typeface="Arial"/>
                <a:cs typeface="Arial"/>
              </a:rPr>
              <a:t>Categories of errors in thinking </a:t>
            </a:r>
            <a:endParaRPr lang="en-US" dirty="0"/>
          </a:p>
        </p:txBody>
      </p:sp>
      <p:graphicFrame>
        <p:nvGraphicFramePr>
          <p:cNvPr id="6" name="Table 5">
            <a:extLst>
              <a:ext uri="{FF2B5EF4-FFF2-40B4-BE49-F238E27FC236}">
                <a16:creationId xmlns:a16="http://schemas.microsoft.com/office/drawing/2014/main" id="{91F1E4C2-DF7B-3090-2E3E-1CF5D72811D7}"/>
              </a:ext>
            </a:extLst>
          </p:cNvPr>
          <p:cNvGraphicFramePr>
            <a:graphicFrameLocks noGrp="1"/>
          </p:cNvGraphicFramePr>
          <p:nvPr>
            <p:extLst>
              <p:ext uri="{D42A27DB-BD31-4B8C-83A1-F6EECF244321}">
                <p14:modId xmlns:p14="http://schemas.microsoft.com/office/powerpoint/2010/main" val="1086056342"/>
              </p:ext>
            </p:extLst>
          </p:nvPr>
        </p:nvGraphicFramePr>
        <p:xfrm>
          <a:off x="360000" y="1751266"/>
          <a:ext cx="11484000" cy="3355467"/>
        </p:xfrm>
        <a:graphic>
          <a:graphicData uri="http://schemas.openxmlformats.org/drawingml/2006/table">
            <a:tbl>
              <a:tblPr firstRow="1" bandRow="1">
                <a:tableStyleId>{5A111915-BE36-4E01-A7E5-04B1672EAD32}</a:tableStyleId>
              </a:tblPr>
              <a:tblGrid>
                <a:gridCol w="2459369">
                  <a:extLst>
                    <a:ext uri="{9D8B030D-6E8A-4147-A177-3AD203B41FA5}">
                      <a16:colId xmlns:a16="http://schemas.microsoft.com/office/drawing/2014/main" val="2119180108"/>
                    </a:ext>
                  </a:extLst>
                </a:gridCol>
                <a:gridCol w="5196631">
                  <a:extLst>
                    <a:ext uri="{9D8B030D-6E8A-4147-A177-3AD203B41FA5}">
                      <a16:colId xmlns:a16="http://schemas.microsoft.com/office/drawing/2014/main" val="2141820741"/>
                    </a:ext>
                  </a:extLst>
                </a:gridCol>
                <a:gridCol w="3828000">
                  <a:extLst>
                    <a:ext uri="{9D8B030D-6E8A-4147-A177-3AD203B41FA5}">
                      <a16:colId xmlns:a16="http://schemas.microsoft.com/office/drawing/2014/main" val="2535044936"/>
                    </a:ext>
                  </a:extLst>
                </a:gridCol>
              </a:tblGrid>
              <a:tr h="370840">
                <a:tc>
                  <a:txBody>
                    <a:bodyPr/>
                    <a:lstStyle/>
                    <a:p>
                      <a:r>
                        <a:rPr lang="en-AU" sz="1800" dirty="0"/>
                        <a:t>Barrier</a:t>
                      </a:r>
                    </a:p>
                  </a:txBody>
                  <a:tcPr>
                    <a:lnB w="12700" cap="flat" cmpd="sng" algn="ctr">
                      <a:solidFill>
                        <a:schemeClr val="tx1"/>
                      </a:solidFill>
                      <a:prstDash val="solid"/>
                      <a:round/>
                      <a:headEnd type="none" w="med" len="med"/>
                      <a:tailEnd type="none" w="med" len="med"/>
                    </a:lnB>
                  </a:tcPr>
                </a:tc>
                <a:tc>
                  <a:txBody>
                    <a:bodyPr/>
                    <a:lstStyle/>
                    <a:p>
                      <a:r>
                        <a:rPr lang="en-AU" sz="1800" dirty="0"/>
                        <a:t>Description</a:t>
                      </a:r>
                    </a:p>
                  </a:txBody>
                  <a:tcPr>
                    <a:lnB w="12700" cap="flat" cmpd="sng" algn="ctr">
                      <a:solidFill>
                        <a:schemeClr val="tx1"/>
                      </a:solidFill>
                      <a:prstDash val="solid"/>
                      <a:round/>
                      <a:headEnd type="none" w="med" len="med"/>
                      <a:tailEnd type="none" w="med" len="med"/>
                    </a:lnB>
                  </a:tcPr>
                </a:tc>
                <a:tc>
                  <a:txBody>
                    <a:bodyPr/>
                    <a:lstStyle/>
                    <a:p>
                      <a:r>
                        <a:rPr lang="en-AU" sz="1800" dirty="0"/>
                        <a:t>Example</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51068108"/>
                  </a:ext>
                </a:extLst>
              </a:tr>
              <a:tr h="370840">
                <a:tc>
                  <a:txBody>
                    <a:bodyPr/>
                    <a:lstStyle/>
                    <a:p>
                      <a:pPr>
                        <a:lnSpc>
                          <a:spcPct val="114000"/>
                        </a:lnSpc>
                      </a:pPr>
                      <a:r>
                        <a:rPr lang="en-AU" sz="1600" b="0" kern="1200" dirty="0">
                          <a:solidFill>
                            <a:schemeClr val="tx1"/>
                          </a:solidFill>
                          <a:effectLst/>
                          <a:latin typeface="+mn-lt"/>
                          <a:ea typeface="+mn-ea"/>
                          <a:cs typeface="+mn-cs"/>
                        </a:rPr>
                        <a:t>The clustering illusion </a:t>
                      </a:r>
                      <a:endParaRPr lang="en-AU" sz="16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4000"/>
                        </a:lnSpc>
                      </a:pPr>
                      <a:r>
                        <a:rPr lang="en-AU" sz="1600" kern="1200" dirty="0">
                          <a:solidFill>
                            <a:schemeClr val="tx1"/>
                          </a:solidFill>
                          <a:effectLst/>
                          <a:latin typeface="+mn-lt"/>
                          <a:ea typeface="+mn-ea"/>
                          <a:cs typeface="+mn-cs"/>
                        </a:rPr>
                        <a:t>When we become aware of something, we start to see it everywhere and believe that it’s becoming more prevalent (when it’s just that we are noticing it more).</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4000"/>
                        </a:lnSpc>
                      </a:pPr>
                      <a:r>
                        <a:rPr lang="en-AU" sz="1600" kern="1200" dirty="0">
                          <a:solidFill>
                            <a:schemeClr val="tx1"/>
                          </a:solidFill>
                          <a:effectLst/>
                          <a:latin typeface="+mn-lt"/>
                          <a:ea typeface="+mn-ea"/>
                          <a:cs typeface="+mn-cs"/>
                        </a:rPr>
                        <a:t>A person buys a new car and then notices that same make and models more frequently than before.</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75708498"/>
                  </a:ext>
                </a:extLst>
              </a:tr>
              <a:tr h="370840">
                <a:tc>
                  <a:txBody>
                    <a:bodyPr/>
                    <a:lstStyle/>
                    <a:p>
                      <a:pPr>
                        <a:lnSpc>
                          <a:spcPct val="114000"/>
                        </a:lnSpc>
                      </a:pPr>
                      <a:r>
                        <a:rPr lang="en-AU" sz="1600" b="0" kern="1200" dirty="0">
                          <a:solidFill>
                            <a:schemeClr val="tx1"/>
                          </a:solidFill>
                          <a:effectLst/>
                          <a:latin typeface="+mn-lt"/>
                          <a:ea typeface="+mn-ea"/>
                          <a:cs typeface="+mn-cs"/>
                        </a:rPr>
                        <a:t>Social desirability bias </a:t>
                      </a:r>
                      <a:endParaRPr lang="en-AU" sz="16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4000"/>
                        </a:lnSpc>
                      </a:pPr>
                      <a:r>
                        <a:rPr lang="en-AU" sz="1600" kern="1200" dirty="0">
                          <a:solidFill>
                            <a:schemeClr val="tx1"/>
                          </a:solidFill>
                          <a:effectLst/>
                          <a:latin typeface="+mn-lt"/>
                          <a:ea typeface="+mn-ea"/>
                          <a:cs typeface="+mn-cs"/>
                        </a:rPr>
                        <a:t>The natural human desire not to ‘say the wrong thing’. This is particularly important to be aware of when collecting self-report data, using tools such as surveys, focus groups or interviews.</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4000"/>
                        </a:lnSpc>
                      </a:pPr>
                      <a:r>
                        <a:rPr lang="en-AU" sz="1600" kern="1200" dirty="0">
                          <a:solidFill>
                            <a:schemeClr val="tx1"/>
                          </a:solidFill>
                          <a:effectLst/>
                          <a:latin typeface="+mn-lt"/>
                          <a:ea typeface="+mn-ea"/>
                          <a:cs typeface="+mn-cs"/>
                        </a:rPr>
                        <a:t>On a survey on exercise habits, a person overstates his or her exercise frequency because of their expectation that they should be doing more.</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78328641"/>
                  </a:ext>
                </a:extLst>
              </a:tr>
              <a:tr h="341817">
                <a:tc>
                  <a:txBody>
                    <a:bodyPr/>
                    <a:lstStyle/>
                    <a:p>
                      <a:pPr>
                        <a:lnSpc>
                          <a:spcPct val="114000"/>
                        </a:lnSpc>
                      </a:pPr>
                      <a:r>
                        <a:rPr lang="en-AU" sz="1600" b="0" kern="1200" dirty="0">
                          <a:solidFill>
                            <a:schemeClr val="tx1"/>
                          </a:solidFill>
                          <a:effectLst/>
                          <a:latin typeface="+mn-lt"/>
                          <a:ea typeface="+mn-ea"/>
                          <a:cs typeface="+mn-cs"/>
                        </a:rPr>
                        <a:t>The appeal to novelty fallacy </a:t>
                      </a:r>
                      <a:endParaRPr lang="en-AU" sz="16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4000"/>
                        </a:lnSpc>
                      </a:pPr>
                      <a:r>
                        <a:rPr lang="en-AU" sz="1600" kern="1200" dirty="0">
                          <a:solidFill>
                            <a:schemeClr val="tx1"/>
                          </a:solidFill>
                          <a:effectLst/>
                          <a:latin typeface="+mn-lt"/>
                          <a:ea typeface="+mn-ea"/>
                          <a:cs typeface="+mn-cs"/>
                        </a:rPr>
                        <a:t>Where we prematurely approve of a proposal merely because it is new and modern.</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4000"/>
                        </a:lnSpc>
                      </a:pPr>
                      <a:r>
                        <a:rPr lang="en-AU" sz="1600" kern="1200" dirty="0">
                          <a:solidFill>
                            <a:schemeClr val="tx1"/>
                          </a:solidFill>
                          <a:effectLst/>
                          <a:latin typeface="+mn-lt"/>
                          <a:ea typeface="+mn-ea"/>
                          <a:cs typeface="+mn-cs"/>
                        </a:rPr>
                        <a:t>Lots of students start using a new study technique promoted online, saying it’s best because it’s just been invented.</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42932599"/>
                  </a:ext>
                </a:extLst>
              </a:tr>
            </a:tbl>
          </a:graphicData>
        </a:graphic>
      </p:graphicFrame>
    </p:spTree>
    <p:extLst>
      <p:ext uri="{BB962C8B-B14F-4D97-AF65-F5344CB8AC3E}">
        <p14:creationId xmlns:p14="http://schemas.microsoft.com/office/powerpoint/2010/main" val="1651597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88D8E-43CB-1FC2-988E-DD58F47E628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89CA658-2365-C7CF-AE65-043C0BF956BA}"/>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127</a:t>
            </a:fld>
            <a:endParaRPr lang="en-AU"/>
          </a:p>
        </p:txBody>
      </p:sp>
      <p:sp>
        <p:nvSpPr>
          <p:cNvPr id="3" name="Title 2">
            <a:extLst>
              <a:ext uri="{FF2B5EF4-FFF2-40B4-BE49-F238E27FC236}">
                <a16:creationId xmlns:a16="http://schemas.microsoft.com/office/drawing/2014/main" id="{2CB4BE5F-919D-A126-AB2E-C6FD4DFA55DB}"/>
              </a:ext>
            </a:extLst>
          </p:cNvPr>
          <p:cNvSpPr>
            <a:spLocks noGrp="1"/>
          </p:cNvSpPr>
          <p:nvPr>
            <p:ph type="title"/>
          </p:nvPr>
        </p:nvSpPr>
        <p:spPr>
          <a:xfrm>
            <a:off x="354000" y="162000"/>
            <a:ext cx="11484000" cy="545601"/>
          </a:xfrm>
        </p:spPr>
        <p:txBody>
          <a:bodyPr/>
          <a:lstStyle/>
          <a:p>
            <a:r>
              <a:rPr lang="en-US" dirty="0">
                <a:latin typeface="Arial"/>
                <a:cs typeface="Arial"/>
              </a:rPr>
              <a:t>Barriers to thinking </a:t>
            </a:r>
            <a:r>
              <a:rPr lang="en-US" dirty="0">
                <a:solidFill>
                  <a:schemeClr val="bg1"/>
                </a:solidFill>
                <a:latin typeface="Arial"/>
                <a:cs typeface="Arial"/>
              </a:rPr>
              <a:t>(4)  </a:t>
            </a:r>
            <a:endParaRPr lang="en-US" dirty="0">
              <a:solidFill>
                <a:schemeClr val="bg1"/>
              </a:solidFill>
            </a:endParaRPr>
          </a:p>
        </p:txBody>
      </p:sp>
      <p:sp>
        <p:nvSpPr>
          <p:cNvPr id="7" name="Text Placeholder 3">
            <a:extLst>
              <a:ext uri="{FF2B5EF4-FFF2-40B4-BE49-F238E27FC236}">
                <a16:creationId xmlns:a16="http://schemas.microsoft.com/office/drawing/2014/main" id="{CA8E0E32-5D77-287E-7AE6-149EAEDE6CB6}"/>
              </a:ext>
            </a:extLst>
          </p:cNvPr>
          <p:cNvSpPr>
            <a:spLocks noGrp="1"/>
          </p:cNvSpPr>
          <p:nvPr>
            <p:ph type="body" sz="quarter" idx="18"/>
          </p:nvPr>
        </p:nvSpPr>
        <p:spPr>
          <a:xfrm>
            <a:off x="319474" y="771021"/>
            <a:ext cx="11483999" cy="310015"/>
          </a:xfrm>
        </p:spPr>
        <p:txBody>
          <a:bodyPr/>
          <a:lstStyle/>
          <a:p>
            <a:r>
              <a:rPr lang="en-US" dirty="0">
                <a:latin typeface="Arial"/>
                <a:cs typeface="Arial"/>
              </a:rPr>
              <a:t>Check for understanding</a:t>
            </a:r>
            <a:endParaRPr lang="en-US" dirty="0"/>
          </a:p>
        </p:txBody>
      </p:sp>
      <p:graphicFrame>
        <p:nvGraphicFramePr>
          <p:cNvPr id="5" name="Table 4">
            <a:extLst>
              <a:ext uri="{FF2B5EF4-FFF2-40B4-BE49-F238E27FC236}">
                <a16:creationId xmlns:a16="http://schemas.microsoft.com/office/drawing/2014/main" id="{CEF0FCB8-578E-A805-FCD8-D4B2F3C7A3F6}"/>
              </a:ext>
            </a:extLst>
          </p:cNvPr>
          <p:cNvGraphicFramePr>
            <a:graphicFrameLocks noGrp="1"/>
          </p:cNvGraphicFramePr>
          <p:nvPr>
            <p:extLst>
              <p:ext uri="{D42A27DB-BD31-4B8C-83A1-F6EECF244321}">
                <p14:modId xmlns:p14="http://schemas.microsoft.com/office/powerpoint/2010/main" val="1372022354"/>
              </p:ext>
            </p:extLst>
          </p:nvPr>
        </p:nvGraphicFramePr>
        <p:xfrm>
          <a:off x="319474" y="1404257"/>
          <a:ext cx="11169519" cy="4775316"/>
        </p:xfrm>
        <a:graphic>
          <a:graphicData uri="http://schemas.openxmlformats.org/drawingml/2006/table">
            <a:tbl>
              <a:tblPr firstRow="1" bandRow="1">
                <a:tableStyleId>{5A111915-BE36-4E01-A7E5-04B1672EAD32}</a:tableStyleId>
              </a:tblPr>
              <a:tblGrid>
                <a:gridCol w="11169519">
                  <a:extLst>
                    <a:ext uri="{9D8B030D-6E8A-4147-A177-3AD203B41FA5}">
                      <a16:colId xmlns:a16="http://schemas.microsoft.com/office/drawing/2014/main" val="675873275"/>
                    </a:ext>
                  </a:extLst>
                </a:gridCol>
              </a:tblGrid>
              <a:tr h="804002">
                <a:tc>
                  <a:txBody>
                    <a:bodyPr/>
                    <a:lstStyle/>
                    <a:p>
                      <a:r>
                        <a:rPr lang="en-AU" dirty="0"/>
                        <a:t>Example</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65875557"/>
                  </a:ext>
                </a:extLst>
              </a:tr>
              <a:tr h="1073328">
                <a:tc>
                  <a:txBody>
                    <a:bodyPr/>
                    <a:lstStyle/>
                    <a:p>
                      <a:pPr>
                        <a:lnSpc>
                          <a:spcPct val="114000"/>
                        </a:lnSpc>
                      </a:pPr>
                      <a:r>
                        <a:rPr lang="en-AU" sz="1600" kern="1200" dirty="0">
                          <a:solidFill>
                            <a:schemeClr val="tx1"/>
                          </a:solidFill>
                          <a:effectLst/>
                          <a:latin typeface="+mn-lt"/>
                          <a:ea typeface="+mn-ea"/>
                          <a:cs typeface="+mn-cs"/>
                        </a:rPr>
                        <a:t>1.Lots of people in a class claim they always recycle and care about the environment when talking to their teacher. Another student says they recycle too, even though they don’t always do it—just because they want to fit in and look good in front of others </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53820911"/>
                  </a:ext>
                </a:extLst>
              </a:tr>
              <a:tr h="1073328">
                <a:tc>
                  <a:txBody>
                    <a:bodyPr/>
                    <a:lstStyle/>
                    <a:p>
                      <a:pPr>
                        <a:lnSpc>
                          <a:spcPct val="114000"/>
                        </a:lnSpc>
                      </a:pPr>
                      <a:r>
                        <a:rPr lang="en-AU" sz="1600" kern="1200" dirty="0">
                          <a:solidFill>
                            <a:schemeClr val="tx1"/>
                          </a:solidFill>
                          <a:effectLst/>
                          <a:latin typeface="+mn-lt"/>
                          <a:ea typeface="+mn-ea"/>
                          <a:cs typeface="+mn-cs"/>
                        </a:rPr>
                        <a:t>2. Lots of lottery players see that the winning numbers for several weeks are close together on the number line, and believe certain numbers are "luckier." Another person chooses those numbers, thinking they are more likely to win, even though it’s just random. </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92757402"/>
                  </a:ext>
                </a:extLst>
              </a:tr>
              <a:tr h="1073328">
                <a:tc>
                  <a:txBody>
                    <a:bodyPr/>
                    <a:lstStyle/>
                    <a:p>
                      <a:pPr>
                        <a:lnSpc>
                          <a:spcPct val="114000"/>
                        </a:lnSpc>
                      </a:pPr>
                      <a:r>
                        <a:rPr lang="en-AU" sz="1600" kern="1200" dirty="0">
                          <a:solidFill>
                            <a:schemeClr val="tx1"/>
                          </a:solidFill>
                          <a:effectLst/>
                          <a:latin typeface="+mn-lt"/>
                          <a:ea typeface="+mn-ea"/>
                          <a:cs typeface="+mn-cs"/>
                        </a:rPr>
                        <a:t>3. Lots of people start talking about a big storm coming, and many worry it will cause serious damage. Another person begins to believe their house will be hit the hardest, before any real evidence, because everyone else is expecting trouble. </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13796590"/>
                  </a:ext>
                </a:extLst>
              </a:tr>
              <a:tr h="751330">
                <a:tc>
                  <a:txBody>
                    <a:bodyPr/>
                    <a:lstStyle/>
                    <a:p>
                      <a:pPr>
                        <a:lnSpc>
                          <a:spcPct val="114000"/>
                        </a:lnSpc>
                      </a:pPr>
                      <a:r>
                        <a:rPr lang="en-AU" sz="1600" kern="1200" dirty="0">
                          <a:solidFill>
                            <a:schemeClr val="tx1"/>
                          </a:solidFill>
                          <a:effectLst/>
                          <a:latin typeface="+mn-lt"/>
                          <a:ea typeface="+mn-ea"/>
                          <a:cs typeface="+mn-cs"/>
                        </a:rPr>
                        <a:t>4. A teenager believes they are bad at Maths, They only remember the times they got questions wrong and forget the times they did well, so they keep believing they aren’t good at it. </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0460270"/>
                  </a:ext>
                </a:extLst>
              </a:tr>
            </a:tbl>
          </a:graphicData>
        </a:graphic>
      </p:graphicFrame>
    </p:spTree>
    <p:extLst>
      <p:ext uri="{BB962C8B-B14F-4D97-AF65-F5344CB8AC3E}">
        <p14:creationId xmlns:p14="http://schemas.microsoft.com/office/powerpoint/2010/main" val="2807574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62D684-6634-4750-2368-F1035C0C2A7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C9F9E35-9654-C3C0-A00F-1BD3756C8A99}"/>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128</a:t>
            </a:fld>
            <a:endParaRPr lang="en-AU"/>
          </a:p>
        </p:txBody>
      </p:sp>
      <p:sp>
        <p:nvSpPr>
          <p:cNvPr id="3" name="Title 2">
            <a:extLst>
              <a:ext uri="{FF2B5EF4-FFF2-40B4-BE49-F238E27FC236}">
                <a16:creationId xmlns:a16="http://schemas.microsoft.com/office/drawing/2014/main" id="{DA0F0BA0-3C3F-4D54-1BA3-17761AB74DB9}"/>
              </a:ext>
              <a:ext uri="{C183D7F6-B498-43B3-948B-1728B52AA6E4}">
                <adec:decorative xmlns:adec="http://schemas.microsoft.com/office/drawing/2017/decorative" val="1"/>
              </a:ext>
            </a:extLst>
          </p:cNvPr>
          <p:cNvSpPr>
            <a:spLocks noGrp="1"/>
          </p:cNvSpPr>
          <p:nvPr>
            <p:ph type="title"/>
          </p:nvPr>
        </p:nvSpPr>
        <p:spPr>
          <a:xfrm>
            <a:off x="353999" y="241228"/>
            <a:ext cx="11484000" cy="545601"/>
          </a:xfrm>
        </p:spPr>
        <p:txBody>
          <a:bodyPr/>
          <a:lstStyle/>
          <a:p>
            <a:r>
              <a:rPr lang="en-US" dirty="0">
                <a:latin typeface="Arial"/>
                <a:cs typeface="Arial"/>
              </a:rPr>
              <a:t>Barriers to thinking</a:t>
            </a:r>
            <a:r>
              <a:rPr lang="en-US" dirty="0">
                <a:solidFill>
                  <a:schemeClr val="tx1"/>
                </a:solidFill>
                <a:latin typeface="Arial"/>
                <a:cs typeface="Arial"/>
              </a:rPr>
              <a:t> </a:t>
            </a:r>
            <a:r>
              <a:rPr lang="en-US" dirty="0">
                <a:solidFill>
                  <a:schemeClr val="bg1"/>
                </a:solidFill>
                <a:latin typeface="Arial"/>
                <a:cs typeface="Arial"/>
              </a:rPr>
              <a:t>(5)</a:t>
            </a:r>
            <a:endParaRPr lang="en-US" dirty="0">
              <a:solidFill>
                <a:schemeClr val="bg1"/>
              </a:solidFill>
            </a:endParaRPr>
          </a:p>
        </p:txBody>
      </p:sp>
      <p:sp>
        <p:nvSpPr>
          <p:cNvPr id="7" name="Text Placeholder 3">
            <a:extLst>
              <a:ext uri="{FF2B5EF4-FFF2-40B4-BE49-F238E27FC236}">
                <a16:creationId xmlns:a16="http://schemas.microsoft.com/office/drawing/2014/main" id="{BE973999-162C-69B2-EC3C-7F1EC23FE082}"/>
              </a:ext>
              <a:ext uri="{C183D7F6-B498-43B3-948B-1728B52AA6E4}">
                <adec:decorative xmlns:adec="http://schemas.microsoft.com/office/drawing/2017/decorative" val="1"/>
              </a:ext>
            </a:extLst>
          </p:cNvPr>
          <p:cNvSpPr>
            <a:spLocks noGrp="1"/>
          </p:cNvSpPr>
          <p:nvPr>
            <p:ph type="body" sz="quarter" idx="18"/>
          </p:nvPr>
        </p:nvSpPr>
        <p:spPr>
          <a:xfrm>
            <a:off x="354000" y="786829"/>
            <a:ext cx="11483999" cy="310015"/>
          </a:xfrm>
        </p:spPr>
        <p:txBody>
          <a:bodyPr/>
          <a:lstStyle/>
          <a:p>
            <a:r>
              <a:rPr lang="en-US" dirty="0">
                <a:latin typeface="Arial"/>
                <a:cs typeface="Arial"/>
              </a:rPr>
              <a:t>Check for understanding</a:t>
            </a:r>
            <a:endParaRPr lang="en-US" dirty="0"/>
          </a:p>
        </p:txBody>
      </p:sp>
      <p:graphicFrame>
        <p:nvGraphicFramePr>
          <p:cNvPr id="5" name="Table 4">
            <a:extLst>
              <a:ext uri="{FF2B5EF4-FFF2-40B4-BE49-F238E27FC236}">
                <a16:creationId xmlns:a16="http://schemas.microsoft.com/office/drawing/2014/main" id="{2FF09D49-CD8C-9EC2-9DFD-84A7B86D709F}"/>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872129899"/>
              </p:ext>
            </p:extLst>
          </p:nvPr>
        </p:nvGraphicFramePr>
        <p:xfrm>
          <a:off x="363176" y="1242723"/>
          <a:ext cx="11184811" cy="5273280"/>
        </p:xfrm>
        <a:graphic>
          <a:graphicData uri="http://schemas.openxmlformats.org/drawingml/2006/table">
            <a:tbl>
              <a:tblPr firstRow="1" bandRow="1">
                <a:tableStyleId>{5A111915-BE36-4E01-A7E5-04B1672EAD32}</a:tableStyleId>
              </a:tblPr>
              <a:tblGrid>
                <a:gridCol w="11184811">
                  <a:extLst>
                    <a:ext uri="{9D8B030D-6E8A-4147-A177-3AD203B41FA5}">
                      <a16:colId xmlns:a16="http://schemas.microsoft.com/office/drawing/2014/main" val="675873275"/>
                    </a:ext>
                  </a:extLst>
                </a:gridCol>
              </a:tblGrid>
              <a:tr h="445028">
                <a:tc>
                  <a:txBody>
                    <a:bodyPr/>
                    <a:lstStyle/>
                    <a:p>
                      <a:r>
                        <a:rPr lang="en-AU" dirty="0"/>
                        <a:t>Example</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65875557"/>
                  </a:ext>
                </a:extLst>
              </a:tr>
              <a:tr h="1097330">
                <a:tc>
                  <a:txBody>
                    <a:bodyPr/>
                    <a:lstStyle/>
                    <a:p>
                      <a:pPr>
                        <a:lnSpc>
                          <a:spcPct val="114000"/>
                        </a:lnSpc>
                      </a:pPr>
                      <a:r>
                        <a:rPr lang="en-AU" sz="1600" kern="1200" dirty="0">
                          <a:solidFill>
                            <a:schemeClr val="tx1"/>
                          </a:solidFill>
                          <a:effectLst/>
                          <a:latin typeface="+mn-lt"/>
                          <a:ea typeface="+mn-ea"/>
                          <a:cs typeface="+mn-cs"/>
                        </a:rPr>
                        <a:t>5. Lots of young people start following a new band online and start posting about them. Another young person joins in and follows the band too, even though they didn’t like them before—just because everyone else is doing it. </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53820911"/>
                  </a:ext>
                </a:extLst>
              </a:tr>
              <a:tr h="1097330">
                <a:tc>
                  <a:txBody>
                    <a:bodyPr/>
                    <a:lstStyle/>
                    <a:p>
                      <a:pPr>
                        <a:lnSpc>
                          <a:spcPct val="114000"/>
                        </a:lnSpc>
                      </a:pPr>
                      <a:r>
                        <a:rPr lang="en-AU" sz="1600" kern="1200" dirty="0">
                          <a:solidFill>
                            <a:schemeClr val="tx1"/>
                          </a:solidFill>
                          <a:effectLst/>
                          <a:latin typeface="+mn-lt"/>
                          <a:ea typeface="+mn-ea"/>
                          <a:cs typeface="+mn-cs"/>
                        </a:rPr>
                        <a:t>6. Lots of workers at a company sign up for a challenging project and talk about how successful they will be. Another worker joins the project, convinced it will turn out great, even though they haven’t prepared much, simply because everyone else is confident. </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92757402"/>
                  </a:ext>
                </a:extLst>
              </a:tr>
              <a:tr h="768131">
                <a:tc>
                  <a:txBody>
                    <a:bodyPr/>
                    <a:lstStyle/>
                    <a:p>
                      <a:pPr>
                        <a:lnSpc>
                          <a:spcPct val="114000"/>
                        </a:lnSpc>
                      </a:pPr>
                      <a:r>
                        <a:rPr lang="en-AU" sz="1600" kern="1200" dirty="0">
                          <a:solidFill>
                            <a:schemeClr val="tx1"/>
                          </a:solidFill>
                          <a:effectLst/>
                          <a:latin typeface="+mn-lt"/>
                          <a:ea typeface="+mn-ea"/>
                          <a:cs typeface="+mn-cs"/>
                        </a:rPr>
                        <a:t>7. Lots of athletes play in a game. After winning, one says it was because of their skill and hard work; after losing, they blame the referee or the weather—never their own mistakes. </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13796590"/>
                  </a:ext>
                </a:extLst>
              </a:tr>
              <a:tr h="768131">
                <a:tc>
                  <a:txBody>
                    <a:bodyPr/>
                    <a:lstStyle/>
                    <a:p>
                      <a:pPr>
                        <a:lnSpc>
                          <a:spcPct val="114000"/>
                        </a:lnSpc>
                      </a:pPr>
                      <a:r>
                        <a:rPr lang="en-AU" sz="1600" kern="1200" dirty="0">
                          <a:solidFill>
                            <a:schemeClr val="tx1"/>
                          </a:solidFill>
                          <a:effectLst/>
                          <a:latin typeface="+mn-lt"/>
                          <a:ea typeface="+mn-ea"/>
                          <a:cs typeface="+mn-cs"/>
                        </a:rPr>
                        <a:t>8. Lots of gamers start using a new app, claiming it’s better than the old one just because it was released recently. Another gamer downloads it, thinking it must be awesome, without checking reviews </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0460270"/>
                  </a:ext>
                </a:extLst>
              </a:tr>
              <a:tr h="1097330">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r>
                        <a:rPr lang="en-AU" sz="1600" kern="1200" dirty="0">
                          <a:solidFill>
                            <a:schemeClr val="tx1"/>
                          </a:solidFill>
                          <a:effectLst/>
                          <a:latin typeface="+mn-lt"/>
                          <a:ea typeface="+mn-ea"/>
                          <a:cs typeface="+mn-cs"/>
                        </a:rPr>
                        <a:t>9. Lots of teachers are asked to try a new teaching tool in class, but many choose not to, feeling it’s easier to use their usual methods. Another teacher doesn’t try the new tool, even though it could be helpful—just because the old way feels safer. </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66294584"/>
                  </a:ext>
                </a:extLst>
              </a:tr>
            </a:tbl>
          </a:graphicData>
        </a:graphic>
      </p:graphicFrame>
    </p:spTree>
    <p:extLst>
      <p:ext uri="{BB962C8B-B14F-4D97-AF65-F5344CB8AC3E}">
        <p14:creationId xmlns:p14="http://schemas.microsoft.com/office/powerpoint/2010/main" val="454900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2AFFA3-84B7-6081-45B9-423E4B952E2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3B67024-E115-048E-66A3-94B277EEDD34}"/>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129</a:t>
            </a:fld>
            <a:endParaRPr lang="en-AU"/>
          </a:p>
        </p:txBody>
      </p:sp>
      <p:sp>
        <p:nvSpPr>
          <p:cNvPr id="3" name="Title 2">
            <a:extLst>
              <a:ext uri="{FF2B5EF4-FFF2-40B4-BE49-F238E27FC236}">
                <a16:creationId xmlns:a16="http://schemas.microsoft.com/office/drawing/2014/main" id="{2A862695-BEF3-3B2D-3705-EAEC76220814}"/>
              </a:ext>
            </a:extLst>
          </p:cNvPr>
          <p:cNvSpPr>
            <a:spLocks noGrp="1"/>
          </p:cNvSpPr>
          <p:nvPr>
            <p:ph type="title"/>
          </p:nvPr>
        </p:nvSpPr>
        <p:spPr>
          <a:xfrm>
            <a:off x="388288" y="272563"/>
            <a:ext cx="11484000" cy="545601"/>
          </a:xfrm>
        </p:spPr>
        <p:txBody>
          <a:bodyPr/>
          <a:lstStyle/>
          <a:p>
            <a:r>
              <a:rPr lang="en-US" dirty="0">
                <a:latin typeface="Arial"/>
                <a:cs typeface="Arial"/>
              </a:rPr>
              <a:t>Barriers to thinking </a:t>
            </a:r>
            <a:r>
              <a:rPr lang="en-US" dirty="0">
                <a:solidFill>
                  <a:schemeClr val="bg1"/>
                </a:solidFill>
                <a:latin typeface="Arial"/>
                <a:cs typeface="Arial"/>
              </a:rPr>
              <a:t>(6)</a:t>
            </a:r>
            <a:endParaRPr lang="en-US" dirty="0">
              <a:solidFill>
                <a:schemeClr val="bg1"/>
              </a:solidFill>
            </a:endParaRPr>
          </a:p>
        </p:txBody>
      </p:sp>
      <p:sp>
        <p:nvSpPr>
          <p:cNvPr id="7" name="Text Placeholder 3">
            <a:extLst>
              <a:ext uri="{FF2B5EF4-FFF2-40B4-BE49-F238E27FC236}">
                <a16:creationId xmlns:a16="http://schemas.microsoft.com/office/drawing/2014/main" id="{9901D1AA-0390-EBAD-386D-AD390919B4D9}"/>
              </a:ext>
            </a:extLst>
          </p:cNvPr>
          <p:cNvSpPr>
            <a:spLocks noGrp="1"/>
          </p:cNvSpPr>
          <p:nvPr>
            <p:ph type="body" sz="quarter" idx="18"/>
          </p:nvPr>
        </p:nvSpPr>
        <p:spPr>
          <a:xfrm>
            <a:off x="354000" y="906348"/>
            <a:ext cx="11483999" cy="310015"/>
          </a:xfrm>
        </p:spPr>
        <p:txBody>
          <a:bodyPr/>
          <a:lstStyle/>
          <a:p>
            <a:r>
              <a:rPr lang="en-US" dirty="0">
                <a:latin typeface="Arial"/>
                <a:cs typeface="Arial"/>
              </a:rPr>
              <a:t>Check for understanding</a:t>
            </a:r>
            <a:endParaRPr lang="en-US" dirty="0"/>
          </a:p>
        </p:txBody>
      </p:sp>
      <p:graphicFrame>
        <p:nvGraphicFramePr>
          <p:cNvPr id="5" name="Table 4">
            <a:extLst>
              <a:ext uri="{FF2B5EF4-FFF2-40B4-BE49-F238E27FC236}">
                <a16:creationId xmlns:a16="http://schemas.microsoft.com/office/drawing/2014/main" id="{D920C16F-BC89-134F-311F-109191904A79}"/>
              </a:ext>
            </a:extLst>
          </p:cNvPr>
          <p:cNvGraphicFramePr>
            <a:graphicFrameLocks noGrp="1"/>
          </p:cNvGraphicFramePr>
          <p:nvPr>
            <p:extLst>
              <p:ext uri="{D42A27DB-BD31-4B8C-83A1-F6EECF244321}">
                <p14:modId xmlns:p14="http://schemas.microsoft.com/office/powerpoint/2010/main" val="3409563836"/>
              </p:ext>
            </p:extLst>
          </p:nvPr>
        </p:nvGraphicFramePr>
        <p:xfrm>
          <a:off x="319475" y="1524560"/>
          <a:ext cx="11411729" cy="4056041"/>
        </p:xfrm>
        <a:graphic>
          <a:graphicData uri="http://schemas.openxmlformats.org/drawingml/2006/table">
            <a:tbl>
              <a:tblPr firstRow="1" bandRow="1">
                <a:tableStyleId>{5A111915-BE36-4E01-A7E5-04B1672EAD32}</a:tableStyleId>
              </a:tblPr>
              <a:tblGrid>
                <a:gridCol w="9199968">
                  <a:extLst>
                    <a:ext uri="{9D8B030D-6E8A-4147-A177-3AD203B41FA5}">
                      <a16:colId xmlns:a16="http://schemas.microsoft.com/office/drawing/2014/main" val="675873275"/>
                    </a:ext>
                  </a:extLst>
                </a:gridCol>
                <a:gridCol w="2211761">
                  <a:extLst>
                    <a:ext uri="{9D8B030D-6E8A-4147-A177-3AD203B41FA5}">
                      <a16:colId xmlns:a16="http://schemas.microsoft.com/office/drawing/2014/main" val="1444552646"/>
                    </a:ext>
                  </a:extLst>
                </a:gridCol>
              </a:tblGrid>
              <a:tr h="684953">
                <a:tc>
                  <a:txBody>
                    <a:bodyPr/>
                    <a:lstStyle/>
                    <a:p>
                      <a:r>
                        <a:rPr lang="en-AU" dirty="0"/>
                        <a:t>Example</a:t>
                      </a:r>
                    </a:p>
                  </a:txBody>
                  <a:tcPr>
                    <a:lnB w="12700" cap="flat" cmpd="sng" algn="ctr">
                      <a:solidFill>
                        <a:schemeClr val="tx1"/>
                      </a:solidFill>
                      <a:prstDash val="solid"/>
                      <a:round/>
                      <a:headEnd type="none" w="med" len="med"/>
                      <a:tailEnd type="none" w="med" len="med"/>
                    </a:lnB>
                  </a:tcPr>
                </a:tc>
                <a:tc>
                  <a:txBody>
                    <a:bodyPr/>
                    <a:lstStyle/>
                    <a:p>
                      <a:r>
                        <a:rPr lang="en-AU" dirty="0"/>
                        <a:t>Barrier Type</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65875557"/>
                  </a:ext>
                </a:extLst>
              </a:tr>
              <a:tr h="370840">
                <a:tc>
                  <a:txBody>
                    <a:bodyPr/>
                    <a:lstStyle/>
                    <a:p>
                      <a:pPr>
                        <a:lnSpc>
                          <a:spcPct val="114000"/>
                        </a:lnSpc>
                      </a:pPr>
                      <a:r>
                        <a:rPr lang="en-AU" sz="1600" kern="1200" dirty="0">
                          <a:solidFill>
                            <a:schemeClr val="tx1"/>
                          </a:solidFill>
                          <a:effectLst/>
                          <a:latin typeface="+mn-lt"/>
                          <a:ea typeface="+mn-ea"/>
                          <a:cs typeface="+mn-cs"/>
                        </a:rPr>
                        <a:t>1. Lots of people in a class claim they always recycle and care about the environment when talking to their teacher. Another student says they recycle too, even though they don’t always do it—just because they want to fit in and look good in front of others </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AU" sz="1800" dirty="0">
                          <a:solidFill>
                            <a:schemeClr val="bg1"/>
                          </a:solidFill>
                        </a:rPr>
                        <a:t>Social desirability bias</a:t>
                      </a:r>
                    </a:p>
                    <a:p>
                      <a:pPr marL="0" marR="0" lvl="0" indent="0" algn="l" defTabSz="914377" rtl="0" eaLnBrk="1" fontAlgn="auto" latinLnBrk="0" hangingPunct="1">
                        <a:lnSpc>
                          <a:spcPct val="100000"/>
                        </a:lnSpc>
                        <a:spcBef>
                          <a:spcPts val="0"/>
                        </a:spcBef>
                        <a:spcAft>
                          <a:spcPts val="0"/>
                        </a:spcAft>
                        <a:buClrTx/>
                        <a:buSzTx/>
                        <a:buFontTx/>
                        <a:buNone/>
                        <a:tabLst/>
                        <a:defRPr/>
                      </a:pPr>
                      <a:r>
                        <a:rPr lang="en-AU" sz="1800" dirty="0">
                          <a:solidFill>
                            <a:schemeClr val="bg1"/>
                          </a:solidFill>
                        </a:rPr>
                        <a:t>l desirability bias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53820911"/>
                  </a:ext>
                </a:extLst>
              </a:tr>
              <a:tr h="370840">
                <a:tc>
                  <a:txBody>
                    <a:bodyPr/>
                    <a:lstStyle/>
                    <a:p>
                      <a:pPr>
                        <a:lnSpc>
                          <a:spcPct val="114000"/>
                        </a:lnSpc>
                      </a:pPr>
                      <a:r>
                        <a:rPr lang="en-AU" sz="1600" kern="1200" dirty="0">
                          <a:solidFill>
                            <a:schemeClr val="tx1"/>
                          </a:solidFill>
                          <a:effectLst/>
                          <a:latin typeface="+mn-lt"/>
                          <a:ea typeface="+mn-ea"/>
                          <a:cs typeface="+mn-cs"/>
                        </a:rPr>
                        <a:t>2. Lots of lottery players see that the winning numbers for several weeks are close together on the number line, and believe certain numbers are "luckier." Another person chooses those numbers, thinking they are more likely to win, even though it’s just random. </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AU" sz="1800" dirty="0">
                          <a:solidFill>
                            <a:schemeClr val="bg1"/>
                          </a:solidFill>
                        </a:rPr>
                        <a:t>The clustering illusion</a:t>
                      </a:r>
                    </a:p>
                    <a:p>
                      <a:endParaRPr lang="en-A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92757402"/>
                  </a:ext>
                </a:extLst>
              </a:tr>
              <a:tr h="370840">
                <a:tc>
                  <a:txBody>
                    <a:bodyPr/>
                    <a:lstStyle/>
                    <a:p>
                      <a:pPr>
                        <a:lnSpc>
                          <a:spcPct val="114000"/>
                        </a:lnSpc>
                      </a:pPr>
                      <a:r>
                        <a:rPr lang="en-AU" sz="1600" kern="1200" dirty="0">
                          <a:solidFill>
                            <a:schemeClr val="tx1"/>
                          </a:solidFill>
                          <a:effectLst/>
                          <a:latin typeface="+mn-lt"/>
                          <a:ea typeface="+mn-ea"/>
                          <a:cs typeface="+mn-cs"/>
                        </a:rPr>
                        <a:t>3. Lots of people start talking about a big storm coming, and many worry it will cause serious damage. Another person begins to believe their house will be hit the hardest, before any real evidence, because everyone else is expecting trouble. </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AU" sz="1800" dirty="0">
                          <a:solidFill>
                            <a:schemeClr val="bg1"/>
                          </a:solidFill>
                        </a:rPr>
                        <a:t>Pessimism bias</a:t>
                      </a:r>
                    </a:p>
                    <a:p>
                      <a:endParaRPr lang="en-A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13796590"/>
                  </a:ext>
                </a:extLst>
              </a:tr>
              <a:tr h="370840">
                <a:tc>
                  <a:txBody>
                    <a:bodyPr/>
                    <a:lstStyle/>
                    <a:p>
                      <a:pPr>
                        <a:lnSpc>
                          <a:spcPct val="114000"/>
                        </a:lnSpc>
                      </a:pPr>
                      <a:r>
                        <a:rPr lang="en-AU" sz="1600" kern="1200" dirty="0">
                          <a:solidFill>
                            <a:schemeClr val="tx1"/>
                          </a:solidFill>
                          <a:effectLst/>
                          <a:latin typeface="+mn-lt"/>
                          <a:ea typeface="+mn-ea"/>
                          <a:cs typeface="+mn-cs"/>
                        </a:rPr>
                        <a:t>4. A teenager believes they are bad at maths, They only remember the times they got questions wrong and forget the times they did well, so they keep believing they aren’t good at it. </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AU" sz="1800" dirty="0">
                          <a:solidFill>
                            <a:schemeClr val="bg1"/>
                          </a:solidFill>
                        </a:rPr>
                        <a:t>Confirmation bias</a:t>
                      </a:r>
                    </a:p>
                    <a:p>
                      <a:endParaRPr lang="en-A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0460270"/>
                  </a:ext>
                </a:extLst>
              </a:tr>
            </a:tbl>
          </a:graphicData>
        </a:graphic>
      </p:graphicFrame>
      <p:sp>
        <p:nvSpPr>
          <p:cNvPr id="8" name="TextBox 7">
            <a:extLst>
              <a:ext uri="{FF2B5EF4-FFF2-40B4-BE49-F238E27FC236}">
                <a16:creationId xmlns:a16="http://schemas.microsoft.com/office/drawing/2014/main" id="{F29D6CB3-5DF8-FC0C-ACFD-50B491A2CCF9}"/>
              </a:ext>
              <a:ext uri="{C183D7F6-B498-43B3-948B-1728B52AA6E4}">
                <adec:decorative xmlns:adec="http://schemas.microsoft.com/office/drawing/2017/decorative" val="1"/>
              </a:ext>
            </a:extLst>
          </p:cNvPr>
          <p:cNvSpPr txBox="1"/>
          <p:nvPr/>
        </p:nvSpPr>
        <p:spPr>
          <a:xfrm>
            <a:off x="9557717" y="2483539"/>
            <a:ext cx="2245896" cy="563081"/>
          </a:xfrm>
          <a:prstGeom prst="rect">
            <a:avLst/>
          </a:prstGeom>
          <a:noFill/>
        </p:spPr>
        <p:txBody>
          <a:bodyPr wrap="square" lIns="0" tIns="0" rIns="0" bIns="0" rtlCol="0">
            <a:noAutofit/>
          </a:bodyPr>
          <a:lstStyle/>
          <a:p>
            <a:pPr lvl="0" defTabSz="914377">
              <a:defRPr/>
            </a:pPr>
            <a:r>
              <a:rPr lang="en-AU" sz="1600" dirty="0">
                <a:solidFill>
                  <a:srgbClr val="FF0000"/>
                </a:solidFill>
              </a:rPr>
              <a:t>Social desirability bias</a:t>
            </a:r>
          </a:p>
        </p:txBody>
      </p:sp>
      <p:sp>
        <p:nvSpPr>
          <p:cNvPr id="9" name="TextBox 8">
            <a:extLst>
              <a:ext uri="{FF2B5EF4-FFF2-40B4-BE49-F238E27FC236}">
                <a16:creationId xmlns:a16="http://schemas.microsoft.com/office/drawing/2014/main" id="{1E524BE5-DDFC-87D0-FD3F-57C0C57461E4}"/>
              </a:ext>
            </a:extLst>
          </p:cNvPr>
          <p:cNvSpPr txBox="1"/>
          <p:nvPr/>
        </p:nvSpPr>
        <p:spPr>
          <a:xfrm>
            <a:off x="9557717" y="3354817"/>
            <a:ext cx="2039496" cy="563081"/>
          </a:xfrm>
          <a:prstGeom prst="rect">
            <a:avLst/>
          </a:prstGeom>
          <a:noFill/>
        </p:spPr>
        <p:txBody>
          <a:bodyPr wrap="square" lIns="0" tIns="0" rIns="0" bIns="0" rtlCol="0">
            <a:noAutofit/>
          </a:bodyPr>
          <a:lstStyle/>
          <a:p>
            <a:pPr lvl="0" defTabSz="914377">
              <a:defRPr/>
            </a:pPr>
            <a:r>
              <a:rPr lang="en-AU" sz="1600" dirty="0">
                <a:solidFill>
                  <a:srgbClr val="FF0000"/>
                </a:solidFill>
              </a:rPr>
              <a:t>The clustering illusion</a:t>
            </a:r>
          </a:p>
        </p:txBody>
      </p:sp>
      <p:sp>
        <p:nvSpPr>
          <p:cNvPr id="10" name="TextBox 9">
            <a:extLst>
              <a:ext uri="{FF2B5EF4-FFF2-40B4-BE49-F238E27FC236}">
                <a16:creationId xmlns:a16="http://schemas.microsoft.com/office/drawing/2014/main" id="{4E151AE1-6A10-3141-D6CF-9B0FA2EB8372}"/>
              </a:ext>
            </a:extLst>
          </p:cNvPr>
          <p:cNvSpPr txBox="1"/>
          <p:nvPr/>
        </p:nvSpPr>
        <p:spPr>
          <a:xfrm>
            <a:off x="9557717" y="4287544"/>
            <a:ext cx="2039496" cy="563081"/>
          </a:xfrm>
          <a:prstGeom prst="rect">
            <a:avLst/>
          </a:prstGeom>
          <a:noFill/>
        </p:spPr>
        <p:txBody>
          <a:bodyPr wrap="square" lIns="0" tIns="0" rIns="0" bIns="0" rtlCol="0">
            <a:noAutofit/>
          </a:bodyPr>
          <a:lstStyle/>
          <a:p>
            <a:pPr lvl="0" defTabSz="914377">
              <a:defRPr/>
            </a:pPr>
            <a:r>
              <a:rPr lang="en-AU" sz="1600" dirty="0">
                <a:solidFill>
                  <a:srgbClr val="FF0000"/>
                </a:solidFill>
              </a:rPr>
              <a:t>Pessimism bias</a:t>
            </a:r>
          </a:p>
        </p:txBody>
      </p:sp>
      <p:sp>
        <p:nvSpPr>
          <p:cNvPr id="11" name="TextBox 10">
            <a:extLst>
              <a:ext uri="{FF2B5EF4-FFF2-40B4-BE49-F238E27FC236}">
                <a16:creationId xmlns:a16="http://schemas.microsoft.com/office/drawing/2014/main" id="{F0B967F8-BBF5-40ED-E5E1-8508E9716AB6}"/>
              </a:ext>
            </a:extLst>
          </p:cNvPr>
          <p:cNvSpPr txBox="1"/>
          <p:nvPr/>
        </p:nvSpPr>
        <p:spPr>
          <a:xfrm>
            <a:off x="9557717" y="5100967"/>
            <a:ext cx="2039496" cy="563081"/>
          </a:xfrm>
          <a:prstGeom prst="rect">
            <a:avLst/>
          </a:prstGeom>
          <a:noFill/>
        </p:spPr>
        <p:txBody>
          <a:bodyPr wrap="square" lIns="0" tIns="0" rIns="0" bIns="0" rtlCol="0">
            <a:noAutofit/>
          </a:bodyPr>
          <a:lstStyle/>
          <a:p>
            <a:pPr lvl="0" defTabSz="914377">
              <a:defRPr/>
            </a:pPr>
            <a:r>
              <a:rPr lang="en-AU" sz="1600" dirty="0">
                <a:solidFill>
                  <a:srgbClr val="FF0000"/>
                </a:solidFill>
              </a:rPr>
              <a:t>Confirmation bias</a:t>
            </a:r>
          </a:p>
        </p:txBody>
      </p:sp>
    </p:spTree>
    <p:extLst>
      <p:ext uri="{BB962C8B-B14F-4D97-AF65-F5344CB8AC3E}">
        <p14:creationId xmlns:p14="http://schemas.microsoft.com/office/powerpoint/2010/main" val="862027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a:extLst>
            <a:ext uri="{FF2B5EF4-FFF2-40B4-BE49-F238E27FC236}">
              <a16:creationId xmlns:a16="http://schemas.microsoft.com/office/drawing/2014/main" id="{9B716948-1F94-732D-3772-06E33D63464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D11D076-E73A-FF57-FFB8-CB8758F3AB6C}"/>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13</a:t>
            </a:fld>
            <a:endParaRPr lang="en-AU"/>
          </a:p>
        </p:txBody>
      </p:sp>
      <p:sp>
        <p:nvSpPr>
          <p:cNvPr id="3" name="Title 2">
            <a:extLst>
              <a:ext uri="{FF2B5EF4-FFF2-40B4-BE49-F238E27FC236}">
                <a16:creationId xmlns:a16="http://schemas.microsoft.com/office/drawing/2014/main" id="{17720D15-88DE-369E-CB46-8AE1A75210A0}"/>
              </a:ext>
            </a:extLst>
          </p:cNvPr>
          <p:cNvSpPr>
            <a:spLocks noGrp="1"/>
          </p:cNvSpPr>
          <p:nvPr>
            <p:ph type="title"/>
          </p:nvPr>
        </p:nvSpPr>
        <p:spPr/>
        <p:txBody>
          <a:bodyPr/>
          <a:lstStyle/>
          <a:p>
            <a:r>
              <a:rPr lang="en-US" dirty="0">
                <a:latin typeface="Arial"/>
                <a:cs typeface="Arial"/>
              </a:rPr>
              <a:t>The bridge riddle</a:t>
            </a:r>
            <a:endParaRPr lang="en-US" dirty="0"/>
          </a:p>
        </p:txBody>
      </p:sp>
      <p:sp>
        <p:nvSpPr>
          <p:cNvPr id="4" name="Text Placeholder 3">
            <a:extLst>
              <a:ext uri="{FF2B5EF4-FFF2-40B4-BE49-F238E27FC236}">
                <a16:creationId xmlns:a16="http://schemas.microsoft.com/office/drawing/2014/main" id="{D8554425-6502-0DF4-F3D6-7232497E5E48}"/>
              </a:ext>
            </a:extLst>
          </p:cNvPr>
          <p:cNvSpPr>
            <a:spLocks noGrp="1"/>
          </p:cNvSpPr>
          <p:nvPr>
            <p:ph type="body" sz="quarter" idx="18"/>
          </p:nvPr>
        </p:nvSpPr>
        <p:spPr>
          <a:xfrm>
            <a:off x="354000" y="926328"/>
            <a:ext cx="11483999" cy="310015"/>
          </a:xfrm>
        </p:spPr>
        <p:txBody>
          <a:bodyPr/>
          <a:lstStyle/>
          <a:p>
            <a:r>
              <a:rPr lang="en-US" dirty="0"/>
              <a:t>Escape from the mutants</a:t>
            </a:r>
          </a:p>
        </p:txBody>
      </p:sp>
      <p:sp>
        <p:nvSpPr>
          <p:cNvPr id="5" name="Text Placeholder 4">
            <a:extLst>
              <a:ext uri="{FF2B5EF4-FFF2-40B4-BE49-F238E27FC236}">
                <a16:creationId xmlns:a16="http://schemas.microsoft.com/office/drawing/2014/main" id="{7B749430-5AA3-7E06-DBD3-F1D94F5FF6ED}"/>
              </a:ext>
            </a:extLst>
          </p:cNvPr>
          <p:cNvSpPr>
            <a:spLocks noGrp="1"/>
          </p:cNvSpPr>
          <p:nvPr>
            <p:ph type="body" sz="quarter" idx="17"/>
          </p:nvPr>
        </p:nvSpPr>
        <p:spPr/>
        <p:style>
          <a:lnRef idx="1">
            <a:schemeClr val="accent4"/>
          </a:lnRef>
          <a:fillRef idx="2">
            <a:schemeClr val="accent4"/>
          </a:fillRef>
          <a:effectRef idx="1">
            <a:schemeClr val="accent4"/>
          </a:effectRef>
          <a:fontRef idx="minor">
            <a:schemeClr val="dk1"/>
          </a:fontRef>
        </p:style>
        <p:txBody>
          <a:bodyPr vert="horz" lIns="144000" tIns="144000" rIns="0" bIns="0" rtlCol="0" anchor="t">
            <a:noAutofit/>
          </a:bodyPr>
          <a:lstStyle/>
          <a:p>
            <a:pPr marL="342900" indent="-342900">
              <a:buFont typeface="Arial" panose="020B0604020202020204" pitchFamily="34" charset="0"/>
              <a:buChar char="•"/>
            </a:pPr>
            <a:r>
              <a:rPr lang="en-US" sz="1800" dirty="0"/>
              <a:t>Ameira, lab assistant, janitor and elderly professor creating an army of mutant zombies</a:t>
            </a:r>
          </a:p>
          <a:p>
            <a:pPr marL="342900" indent="-342900">
              <a:buFont typeface="Arial" panose="020B0604020202020204" pitchFamily="34" charset="0"/>
              <a:buChar char="•"/>
            </a:pPr>
            <a:endParaRPr lang="en-US" sz="1800" dirty="0"/>
          </a:p>
          <a:p>
            <a:pPr marL="342900" indent="-342900">
              <a:buFont typeface="Arial" panose="020B0604020202020204" pitchFamily="34" charset="0"/>
              <a:buChar char="•"/>
            </a:pPr>
            <a:r>
              <a:rPr lang="en-US" sz="1800" dirty="0"/>
              <a:t>Ameira releases the mutant zombies</a:t>
            </a:r>
          </a:p>
          <a:p>
            <a:pPr marL="342900" indent="-342900">
              <a:buFont typeface="Arial" panose="020B0604020202020204" pitchFamily="34" charset="0"/>
              <a:buChar char="•"/>
            </a:pPr>
            <a:endParaRPr lang="en-US" sz="1800" dirty="0"/>
          </a:p>
          <a:p>
            <a:pPr marL="342900" indent="-342900">
              <a:buFont typeface="Arial" panose="020B0604020202020204" pitchFamily="34" charset="0"/>
              <a:buChar char="•"/>
            </a:pPr>
            <a:r>
              <a:rPr lang="en-US" sz="1800" dirty="0"/>
              <a:t>Only escape = rickety rope bridge</a:t>
            </a:r>
          </a:p>
          <a:p>
            <a:pPr marL="342900" indent="-342900">
              <a:buFont typeface="Arial" panose="020B0604020202020204" pitchFamily="34" charset="0"/>
              <a:buChar char="•"/>
            </a:pPr>
            <a:endParaRPr lang="en-US" sz="1800" dirty="0"/>
          </a:p>
          <a:p>
            <a:pPr marL="342900" indent="-342900">
              <a:buFont typeface="Arial" panose="020B0604020202020204" pitchFamily="34" charset="0"/>
              <a:buChar char="•"/>
            </a:pPr>
            <a:r>
              <a:rPr lang="en-US" sz="1800" dirty="0"/>
              <a:t>Once across, rope bridge can be cut, keeping them safe.</a:t>
            </a:r>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3524698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AF7EA5-B9C0-EAA0-E061-9C8BFD1A978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ECD0D59-919D-75F3-C89E-88CAD46BA8BF}"/>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130</a:t>
            </a:fld>
            <a:endParaRPr lang="en-AU"/>
          </a:p>
        </p:txBody>
      </p:sp>
      <p:sp>
        <p:nvSpPr>
          <p:cNvPr id="3" name="Title 2">
            <a:extLst>
              <a:ext uri="{FF2B5EF4-FFF2-40B4-BE49-F238E27FC236}">
                <a16:creationId xmlns:a16="http://schemas.microsoft.com/office/drawing/2014/main" id="{F065D836-CF6D-7997-D6A9-097B05965DAE}"/>
              </a:ext>
              <a:ext uri="{C183D7F6-B498-43B3-948B-1728B52AA6E4}">
                <adec:decorative xmlns:adec="http://schemas.microsoft.com/office/drawing/2017/decorative" val="1"/>
              </a:ext>
            </a:extLst>
          </p:cNvPr>
          <p:cNvSpPr>
            <a:spLocks noGrp="1"/>
          </p:cNvSpPr>
          <p:nvPr>
            <p:ph type="title"/>
          </p:nvPr>
        </p:nvSpPr>
        <p:spPr>
          <a:xfrm>
            <a:off x="354000" y="264463"/>
            <a:ext cx="11484000" cy="545601"/>
          </a:xfrm>
        </p:spPr>
        <p:txBody>
          <a:bodyPr/>
          <a:lstStyle/>
          <a:p>
            <a:r>
              <a:rPr lang="en-US" dirty="0">
                <a:latin typeface="Arial"/>
                <a:cs typeface="Arial"/>
              </a:rPr>
              <a:t>Barriers to thinking </a:t>
            </a:r>
            <a:r>
              <a:rPr lang="en-US" dirty="0">
                <a:solidFill>
                  <a:schemeClr val="bg1"/>
                </a:solidFill>
                <a:latin typeface="Arial"/>
                <a:cs typeface="Arial"/>
              </a:rPr>
              <a:t>(7)  </a:t>
            </a:r>
            <a:endParaRPr lang="en-US" dirty="0">
              <a:solidFill>
                <a:schemeClr val="bg1"/>
              </a:solidFill>
            </a:endParaRPr>
          </a:p>
        </p:txBody>
      </p:sp>
      <p:sp>
        <p:nvSpPr>
          <p:cNvPr id="7" name="Text Placeholder 3">
            <a:extLst>
              <a:ext uri="{FF2B5EF4-FFF2-40B4-BE49-F238E27FC236}">
                <a16:creationId xmlns:a16="http://schemas.microsoft.com/office/drawing/2014/main" id="{DC67AE0C-7896-F61D-5D62-7F3B8A82EE77}"/>
              </a:ext>
              <a:ext uri="{C183D7F6-B498-43B3-948B-1728B52AA6E4}">
                <adec:decorative xmlns:adec="http://schemas.microsoft.com/office/drawing/2017/decorative" val="1"/>
              </a:ext>
            </a:extLst>
          </p:cNvPr>
          <p:cNvSpPr>
            <a:spLocks noGrp="1"/>
          </p:cNvSpPr>
          <p:nvPr>
            <p:ph type="body" sz="quarter" idx="18"/>
          </p:nvPr>
        </p:nvSpPr>
        <p:spPr>
          <a:xfrm>
            <a:off x="344825" y="1007990"/>
            <a:ext cx="11483999" cy="310015"/>
          </a:xfrm>
        </p:spPr>
        <p:txBody>
          <a:bodyPr/>
          <a:lstStyle/>
          <a:p>
            <a:r>
              <a:rPr lang="en-US" dirty="0">
                <a:latin typeface="Arial"/>
                <a:cs typeface="Arial"/>
              </a:rPr>
              <a:t>Check for understanding</a:t>
            </a:r>
            <a:endParaRPr lang="en-US" dirty="0"/>
          </a:p>
        </p:txBody>
      </p:sp>
      <p:graphicFrame>
        <p:nvGraphicFramePr>
          <p:cNvPr id="5" name="Table 4">
            <a:extLst>
              <a:ext uri="{FF2B5EF4-FFF2-40B4-BE49-F238E27FC236}">
                <a16:creationId xmlns:a16="http://schemas.microsoft.com/office/drawing/2014/main" id="{7E1BBE72-1BAE-5129-6FDF-E76CE6281D42}"/>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060971087"/>
              </p:ext>
            </p:extLst>
          </p:nvPr>
        </p:nvGraphicFramePr>
        <p:xfrm>
          <a:off x="354000" y="1547776"/>
          <a:ext cx="11502350" cy="4644136"/>
        </p:xfrm>
        <a:graphic>
          <a:graphicData uri="http://schemas.openxmlformats.org/drawingml/2006/table">
            <a:tbl>
              <a:tblPr firstRow="1" bandRow="1">
                <a:tableStyleId>{5A111915-BE36-4E01-A7E5-04B1672EAD32}</a:tableStyleId>
              </a:tblPr>
              <a:tblGrid>
                <a:gridCol w="9143805">
                  <a:extLst>
                    <a:ext uri="{9D8B030D-6E8A-4147-A177-3AD203B41FA5}">
                      <a16:colId xmlns:a16="http://schemas.microsoft.com/office/drawing/2014/main" val="675873275"/>
                    </a:ext>
                  </a:extLst>
                </a:gridCol>
                <a:gridCol w="2358545">
                  <a:extLst>
                    <a:ext uri="{9D8B030D-6E8A-4147-A177-3AD203B41FA5}">
                      <a16:colId xmlns:a16="http://schemas.microsoft.com/office/drawing/2014/main" val="1444552646"/>
                    </a:ext>
                  </a:extLst>
                </a:gridCol>
              </a:tblGrid>
              <a:tr h="370840">
                <a:tc>
                  <a:txBody>
                    <a:bodyPr/>
                    <a:lstStyle/>
                    <a:p>
                      <a:r>
                        <a:rPr lang="en-AU" dirty="0"/>
                        <a:t>Example</a:t>
                      </a:r>
                    </a:p>
                  </a:txBody>
                  <a:tcPr>
                    <a:lnB w="12700" cap="flat" cmpd="sng" algn="ctr">
                      <a:solidFill>
                        <a:schemeClr val="tx1"/>
                      </a:solidFill>
                      <a:prstDash val="solid"/>
                      <a:round/>
                      <a:headEnd type="none" w="med" len="med"/>
                      <a:tailEnd type="none" w="med" len="med"/>
                    </a:lnB>
                  </a:tcPr>
                </a:tc>
                <a:tc>
                  <a:txBody>
                    <a:bodyPr/>
                    <a:lstStyle/>
                    <a:p>
                      <a:r>
                        <a:rPr lang="en-AU" dirty="0"/>
                        <a:t>Barrier Type</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65875557"/>
                  </a:ext>
                </a:extLst>
              </a:tr>
              <a:tr h="370840">
                <a:tc>
                  <a:txBody>
                    <a:bodyPr/>
                    <a:lstStyle/>
                    <a:p>
                      <a:pPr>
                        <a:lnSpc>
                          <a:spcPct val="114000"/>
                        </a:lnSpc>
                      </a:pPr>
                      <a:r>
                        <a:rPr lang="en-AU" sz="1600" kern="1200" dirty="0">
                          <a:solidFill>
                            <a:schemeClr val="tx1"/>
                          </a:solidFill>
                          <a:effectLst/>
                          <a:latin typeface="+mn-lt"/>
                          <a:ea typeface="+mn-ea"/>
                          <a:cs typeface="+mn-cs"/>
                        </a:rPr>
                        <a:t>5. Lots of young people start following a new band online and start posting about them. Another young person joins in and follows the band too, even though they didn’t like them before—just because everyone else is doing it. </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AU" sz="1800" dirty="0">
                          <a:solidFill>
                            <a:schemeClr val="bg1"/>
                          </a:solidFill>
                        </a:rPr>
                        <a:t>The bandwagon effect</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A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53820911"/>
                  </a:ext>
                </a:extLst>
              </a:tr>
              <a:tr h="370840">
                <a:tc>
                  <a:txBody>
                    <a:bodyPr/>
                    <a:lstStyle/>
                    <a:p>
                      <a:pPr>
                        <a:lnSpc>
                          <a:spcPct val="114000"/>
                        </a:lnSpc>
                      </a:pPr>
                      <a:r>
                        <a:rPr lang="en-AU" sz="1600" kern="1200" dirty="0">
                          <a:solidFill>
                            <a:schemeClr val="tx1"/>
                          </a:solidFill>
                          <a:effectLst/>
                          <a:latin typeface="+mn-lt"/>
                          <a:ea typeface="+mn-ea"/>
                          <a:cs typeface="+mn-cs"/>
                        </a:rPr>
                        <a:t>6. Lots of workers at a company sign up for a challenging project and talk about how successful they will be. Another worker joins the project, convinced it will turn out great, even though they haven’t prepared much, simply because everyone else is confident. </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AU" sz="1800" dirty="0">
                          <a:solidFill>
                            <a:schemeClr val="bg1"/>
                          </a:solidFill>
                        </a:rPr>
                        <a:t>Optimism bias</a:t>
                      </a:r>
                    </a:p>
                    <a:p>
                      <a:endParaRPr lang="en-A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92757402"/>
                  </a:ext>
                </a:extLst>
              </a:tr>
              <a:tr h="370840">
                <a:tc>
                  <a:txBody>
                    <a:bodyPr/>
                    <a:lstStyle/>
                    <a:p>
                      <a:pPr>
                        <a:lnSpc>
                          <a:spcPct val="114000"/>
                        </a:lnSpc>
                      </a:pPr>
                      <a:r>
                        <a:rPr lang="en-AU" sz="1600" kern="1200" dirty="0">
                          <a:solidFill>
                            <a:schemeClr val="tx1"/>
                          </a:solidFill>
                          <a:effectLst/>
                          <a:latin typeface="+mn-lt"/>
                          <a:ea typeface="+mn-ea"/>
                          <a:cs typeface="+mn-cs"/>
                        </a:rPr>
                        <a:t>7. Lots of athletes play in a game. After winning, one says it was because of their skill and hard work; after losing, they blame the referee or the weather—never their own mistakes. </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AU" sz="1800" dirty="0">
                          <a:solidFill>
                            <a:schemeClr val="bg1"/>
                          </a:solidFill>
                        </a:rPr>
                        <a:t>Self-serving bias</a:t>
                      </a:r>
                    </a:p>
                    <a:p>
                      <a:endParaRPr lang="en-A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13796590"/>
                  </a:ext>
                </a:extLst>
              </a:tr>
              <a:tr h="370840">
                <a:tc>
                  <a:txBody>
                    <a:bodyPr/>
                    <a:lstStyle/>
                    <a:p>
                      <a:pPr>
                        <a:lnSpc>
                          <a:spcPct val="114000"/>
                        </a:lnSpc>
                      </a:pPr>
                      <a:r>
                        <a:rPr lang="en-AU" sz="1600" kern="1200" dirty="0">
                          <a:solidFill>
                            <a:schemeClr val="tx1"/>
                          </a:solidFill>
                          <a:effectLst/>
                          <a:latin typeface="+mn-lt"/>
                          <a:ea typeface="+mn-ea"/>
                          <a:cs typeface="+mn-cs"/>
                        </a:rPr>
                        <a:t>8. Lots of gamers start using a new app, claiming it’s better than the old one just because it was released recently. Another gamer downloads it, thinking it must be awesome, without checking reviews </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AU" sz="1800" dirty="0">
                          <a:solidFill>
                            <a:schemeClr val="bg1"/>
                          </a:solidFill>
                        </a:rPr>
                        <a:t>Appeal to novelty bias</a:t>
                      </a:r>
                    </a:p>
                    <a:p>
                      <a:endParaRPr lang="en-A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0460270"/>
                  </a:ext>
                </a:extLst>
              </a:tr>
              <a:tr h="370840">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r>
                        <a:rPr lang="en-AU" sz="1600" kern="1200" dirty="0">
                          <a:solidFill>
                            <a:schemeClr val="tx1"/>
                          </a:solidFill>
                          <a:effectLst/>
                          <a:latin typeface="+mn-lt"/>
                          <a:ea typeface="+mn-ea"/>
                          <a:cs typeface="+mn-cs"/>
                        </a:rPr>
                        <a:t>9. Lots of teachers are asked to try a new teaching tool in class, but many choose not to, feeling it’s easier to use their usual methods. Another teacher doesn’t try the new tool, even though it could be helpful—just because the old way feels safer. </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AU" sz="1800" dirty="0">
                          <a:solidFill>
                            <a:schemeClr val="bg1"/>
                          </a:solidFill>
                        </a:rPr>
                        <a:t>Status quo bias</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A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66294584"/>
                  </a:ext>
                </a:extLst>
              </a:tr>
            </a:tbl>
          </a:graphicData>
        </a:graphic>
      </p:graphicFrame>
      <p:sp>
        <p:nvSpPr>
          <p:cNvPr id="6" name="TextBox 5">
            <a:extLst>
              <a:ext uri="{FF2B5EF4-FFF2-40B4-BE49-F238E27FC236}">
                <a16:creationId xmlns:a16="http://schemas.microsoft.com/office/drawing/2014/main" id="{A42F8124-C7D7-DEB5-5E9E-526B1AFC5514}"/>
              </a:ext>
            </a:extLst>
          </p:cNvPr>
          <p:cNvSpPr txBox="1"/>
          <p:nvPr/>
        </p:nvSpPr>
        <p:spPr>
          <a:xfrm>
            <a:off x="9636774" y="2152299"/>
            <a:ext cx="2117558" cy="599675"/>
          </a:xfrm>
          <a:prstGeom prst="rect">
            <a:avLst/>
          </a:prstGeom>
          <a:noFill/>
        </p:spPr>
        <p:txBody>
          <a:bodyPr wrap="square" lIns="0" tIns="0" rIns="0" bIns="0" rtlCol="0">
            <a:noAutofit/>
          </a:bodyPr>
          <a:lstStyle/>
          <a:p>
            <a:r>
              <a:rPr lang="en-AU" sz="1600" dirty="0">
                <a:solidFill>
                  <a:srgbClr val="FF0000"/>
                </a:solidFill>
              </a:rPr>
              <a:t>The bandwagon effect</a:t>
            </a:r>
          </a:p>
          <a:p>
            <a:pPr algn="l"/>
            <a:endParaRPr lang="en-AU" sz="1600" dirty="0"/>
          </a:p>
        </p:txBody>
      </p:sp>
      <p:sp>
        <p:nvSpPr>
          <p:cNvPr id="8" name="TextBox 7">
            <a:extLst>
              <a:ext uri="{FF2B5EF4-FFF2-40B4-BE49-F238E27FC236}">
                <a16:creationId xmlns:a16="http://schemas.microsoft.com/office/drawing/2014/main" id="{B39E6668-6142-92C3-4717-F1B951895EA3}"/>
              </a:ext>
            </a:extLst>
          </p:cNvPr>
          <p:cNvSpPr txBox="1"/>
          <p:nvPr/>
        </p:nvSpPr>
        <p:spPr>
          <a:xfrm>
            <a:off x="9636774" y="3035371"/>
            <a:ext cx="2117558" cy="599675"/>
          </a:xfrm>
          <a:prstGeom prst="rect">
            <a:avLst/>
          </a:prstGeom>
          <a:noFill/>
        </p:spPr>
        <p:txBody>
          <a:bodyPr wrap="square" lIns="0" tIns="0" rIns="0" bIns="0" rtlCol="0">
            <a:noAutofit/>
          </a:bodyPr>
          <a:lstStyle/>
          <a:p>
            <a:pPr lvl="0" defTabSz="914377">
              <a:defRPr/>
            </a:pPr>
            <a:r>
              <a:rPr lang="en-AU" sz="1600" dirty="0">
                <a:solidFill>
                  <a:srgbClr val="FF0000"/>
                </a:solidFill>
              </a:rPr>
              <a:t>Optimism bias</a:t>
            </a:r>
          </a:p>
          <a:p>
            <a:pPr algn="l"/>
            <a:endParaRPr lang="en-AU" sz="1600" dirty="0"/>
          </a:p>
        </p:txBody>
      </p:sp>
      <p:sp>
        <p:nvSpPr>
          <p:cNvPr id="9" name="TextBox 8">
            <a:extLst>
              <a:ext uri="{FF2B5EF4-FFF2-40B4-BE49-F238E27FC236}">
                <a16:creationId xmlns:a16="http://schemas.microsoft.com/office/drawing/2014/main" id="{4C28CA9E-26B6-9D9A-0926-1DF9A76D0CC7}"/>
              </a:ext>
            </a:extLst>
          </p:cNvPr>
          <p:cNvSpPr txBox="1"/>
          <p:nvPr/>
        </p:nvSpPr>
        <p:spPr>
          <a:xfrm>
            <a:off x="9636774" y="3870264"/>
            <a:ext cx="2117558" cy="599675"/>
          </a:xfrm>
          <a:prstGeom prst="rect">
            <a:avLst/>
          </a:prstGeom>
          <a:noFill/>
        </p:spPr>
        <p:txBody>
          <a:bodyPr wrap="square" lIns="0" tIns="0" rIns="0" bIns="0" rtlCol="0">
            <a:noAutofit/>
          </a:bodyPr>
          <a:lstStyle/>
          <a:p>
            <a:pPr lvl="0" defTabSz="914377">
              <a:defRPr/>
            </a:pPr>
            <a:r>
              <a:rPr lang="en-AU" sz="1600" dirty="0">
                <a:solidFill>
                  <a:srgbClr val="FF0000"/>
                </a:solidFill>
              </a:rPr>
              <a:t>Self-serving bias</a:t>
            </a:r>
          </a:p>
          <a:p>
            <a:pPr algn="l"/>
            <a:endParaRPr lang="en-AU" sz="1600" dirty="0"/>
          </a:p>
        </p:txBody>
      </p:sp>
      <p:sp>
        <p:nvSpPr>
          <p:cNvPr id="10" name="TextBox 9">
            <a:extLst>
              <a:ext uri="{FF2B5EF4-FFF2-40B4-BE49-F238E27FC236}">
                <a16:creationId xmlns:a16="http://schemas.microsoft.com/office/drawing/2014/main" id="{C092C88C-8F5D-A3BC-539E-D4751A665271}"/>
              </a:ext>
            </a:extLst>
          </p:cNvPr>
          <p:cNvSpPr txBox="1"/>
          <p:nvPr/>
        </p:nvSpPr>
        <p:spPr>
          <a:xfrm>
            <a:off x="9636774" y="4664959"/>
            <a:ext cx="2117558" cy="599675"/>
          </a:xfrm>
          <a:prstGeom prst="rect">
            <a:avLst/>
          </a:prstGeom>
          <a:noFill/>
        </p:spPr>
        <p:txBody>
          <a:bodyPr wrap="square" lIns="0" tIns="0" rIns="0" bIns="0" rtlCol="0">
            <a:noAutofit/>
          </a:bodyPr>
          <a:lstStyle/>
          <a:p>
            <a:pPr lvl="0" defTabSz="914377">
              <a:defRPr/>
            </a:pPr>
            <a:r>
              <a:rPr lang="en-AU" sz="1600" dirty="0">
                <a:solidFill>
                  <a:srgbClr val="FF0000"/>
                </a:solidFill>
              </a:rPr>
              <a:t>Appeal to novelty bias</a:t>
            </a:r>
          </a:p>
          <a:p>
            <a:pPr algn="l"/>
            <a:endParaRPr lang="en-AU" sz="1600" dirty="0"/>
          </a:p>
        </p:txBody>
      </p:sp>
      <p:sp>
        <p:nvSpPr>
          <p:cNvPr id="11" name="TextBox 10">
            <a:extLst>
              <a:ext uri="{FF2B5EF4-FFF2-40B4-BE49-F238E27FC236}">
                <a16:creationId xmlns:a16="http://schemas.microsoft.com/office/drawing/2014/main" id="{AF671AAF-0620-5116-5252-954BC4F5B3DD}"/>
              </a:ext>
            </a:extLst>
          </p:cNvPr>
          <p:cNvSpPr txBox="1"/>
          <p:nvPr/>
        </p:nvSpPr>
        <p:spPr>
          <a:xfrm>
            <a:off x="9636774" y="5550172"/>
            <a:ext cx="2117558" cy="599675"/>
          </a:xfrm>
          <a:prstGeom prst="rect">
            <a:avLst/>
          </a:prstGeom>
          <a:noFill/>
        </p:spPr>
        <p:txBody>
          <a:bodyPr wrap="square" lIns="0" tIns="0" rIns="0" bIns="0" rtlCol="0">
            <a:noAutofit/>
          </a:bodyPr>
          <a:lstStyle/>
          <a:p>
            <a:pPr lvl="0" defTabSz="914377">
              <a:defRPr/>
            </a:pPr>
            <a:r>
              <a:rPr lang="en-AU" sz="1600" dirty="0">
                <a:solidFill>
                  <a:srgbClr val="FF0000"/>
                </a:solidFill>
              </a:rPr>
              <a:t>Status quo bias</a:t>
            </a:r>
          </a:p>
          <a:p>
            <a:pPr algn="l"/>
            <a:endParaRPr lang="en-AU" sz="1600" dirty="0"/>
          </a:p>
        </p:txBody>
      </p:sp>
    </p:spTree>
    <p:extLst>
      <p:ext uri="{BB962C8B-B14F-4D97-AF65-F5344CB8AC3E}">
        <p14:creationId xmlns:p14="http://schemas.microsoft.com/office/powerpoint/2010/main" val="3749126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p:bldP spid="11" grpId="0"/>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512B6A-265D-56E1-4F2F-75CBD1921F5D}"/>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F97143A4-986A-E01D-599A-A0EC62463B9B}"/>
              </a:ext>
            </a:extLst>
          </p:cNvPr>
          <p:cNvSpPr>
            <a:spLocks noGrp="1"/>
          </p:cNvSpPr>
          <p:nvPr>
            <p:ph type="ctrTitle"/>
          </p:nvPr>
        </p:nvSpPr>
        <p:spPr/>
        <p:txBody>
          <a:bodyPr/>
          <a:lstStyle/>
          <a:p>
            <a:r>
              <a:rPr lang="en-AU" dirty="0">
                <a:latin typeface="+mj-lt"/>
                <a:cs typeface="Arial"/>
              </a:rPr>
              <a:t>Lessons 19–20</a:t>
            </a:r>
            <a:endParaRPr lang="en-AU" dirty="0">
              <a:latin typeface="+mj-lt"/>
            </a:endParaRPr>
          </a:p>
        </p:txBody>
      </p:sp>
    </p:spTree>
    <p:extLst>
      <p:ext uri="{BB962C8B-B14F-4D97-AF65-F5344CB8AC3E}">
        <p14:creationId xmlns:p14="http://schemas.microsoft.com/office/powerpoint/2010/main" val="3970689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DB9F96-108C-E3D7-E246-11A72DCF17F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6BCA45D-CC6F-EB7B-EB08-2FB4A6E4157D}"/>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132</a:t>
            </a:fld>
            <a:endParaRPr lang="en-AU"/>
          </a:p>
        </p:txBody>
      </p:sp>
      <p:sp>
        <p:nvSpPr>
          <p:cNvPr id="3" name="Title 2">
            <a:extLst>
              <a:ext uri="{FF2B5EF4-FFF2-40B4-BE49-F238E27FC236}">
                <a16:creationId xmlns:a16="http://schemas.microsoft.com/office/drawing/2014/main" id="{D6B92FC8-9662-4720-4608-356DDEDDB2D7}"/>
              </a:ext>
            </a:extLst>
          </p:cNvPr>
          <p:cNvSpPr>
            <a:spLocks noGrp="1"/>
          </p:cNvSpPr>
          <p:nvPr>
            <p:ph type="title"/>
          </p:nvPr>
        </p:nvSpPr>
        <p:spPr/>
        <p:txBody>
          <a:bodyPr/>
          <a:lstStyle/>
          <a:p>
            <a:r>
              <a:rPr lang="en-US" dirty="0">
                <a:latin typeface="Arial"/>
                <a:cs typeface="Arial"/>
              </a:rPr>
              <a:t>Do now  </a:t>
            </a:r>
            <a:endParaRPr lang="en-US" dirty="0"/>
          </a:p>
        </p:txBody>
      </p:sp>
      <p:sp>
        <p:nvSpPr>
          <p:cNvPr id="4" name="Text Placeholder 3">
            <a:extLst>
              <a:ext uri="{FF2B5EF4-FFF2-40B4-BE49-F238E27FC236}">
                <a16:creationId xmlns:a16="http://schemas.microsoft.com/office/drawing/2014/main" id="{C2FF9283-195D-5165-BD45-7DD58A8A6DB4}"/>
              </a:ext>
            </a:extLst>
          </p:cNvPr>
          <p:cNvSpPr>
            <a:spLocks noGrp="1"/>
          </p:cNvSpPr>
          <p:nvPr/>
        </p:nvSpPr>
        <p:spPr>
          <a:xfrm>
            <a:off x="360001" y="815159"/>
            <a:ext cx="11483999" cy="403068"/>
          </a:xfrm>
          <a:prstGeom prst="rect">
            <a:avLst/>
          </a:prstGeom>
        </p:spPr>
        <p:txBody>
          <a:bodyPr vert="horz" lIns="0" tIns="0" rIns="0" bIns="0" rtlCol="0" anchor="b">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accent2"/>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2000" b="0" kern="1200">
                <a:solidFill>
                  <a:schemeClr val="bg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2000" kern="1200">
                <a:solidFill>
                  <a:schemeClr val="bg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Bias speed quiz</a:t>
            </a:r>
          </a:p>
        </p:txBody>
      </p:sp>
      <p:sp>
        <p:nvSpPr>
          <p:cNvPr id="5" name="Text Placeholder 4">
            <a:extLst>
              <a:ext uri="{FF2B5EF4-FFF2-40B4-BE49-F238E27FC236}">
                <a16:creationId xmlns:a16="http://schemas.microsoft.com/office/drawing/2014/main" id="{B78D5DD8-3B76-C623-AF52-A3D2E4F0B9DB}"/>
              </a:ext>
            </a:extLst>
          </p:cNvPr>
          <p:cNvSpPr>
            <a:spLocks noGrp="1"/>
          </p:cNvSpPr>
          <p:nvPr>
            <p:ph type="body" sz="quarter" idx="17"/>
          </p:nvPr>
        </p:nvSpPr>
        <p:spPr>
          <a:xfrm>
            <a:off x="354000" y="1585327"/>
            <a:ext cx="11484000" cy="3056466"/>
          </a:xfrm>
        </p:spPr>
        <p:style>
          <a:lnRef idx="1">
            <a:schemeClr val="accent4"/>
          </a:lnRef>
          <a:fillRef idx="2">
            <a:schemeClr val="accent4"/>
          </a:fillRef>
          <a:effectRef idx="1">
            <a:schemeClr val="accent4"/>
          </a:effectRef>
          <a:fontRef idx="minor">
            <a:schemeClr val="dk1"/>
          </a:fontRef>
        </p:style>
        <p:txBody>
          <a:bodyPr vert="horz" lIns="144000" tIns="144000" rIns="0" bIns="0" rtlCol="0" anchor="t">
            <a:noAutofit/>
          </a:bodyPr>
          <a:lstStyle/>
          <a:p>
            <a:r>
              <a:rPr lang="en-US" dirty="0"/>
              <a:t>Write down the definition and provide an example of the following terms:</a:t>
            </a:r>
          </a:p>
          <a:p>
            <a:pPr marL="571500" indent="-571500">
              <a:buFont typeface="Arial" panose="020B0604020202020204" pitchFamily="34" charset="0"/>
              <a:buChar char="•"/>
            </a:pPr>
            <a:r>
              <a:rPr lang="en-US" sz="1800" dirty="0"/>
              <a:t>The appeal to novelty fallacy</a:t>
            </a:r>
          </a:p>
          <a:p>
            <a:pPr marL="571500" indent="-571500">
              <a:buFont typeface="Arial" panose="020B0604020202020204" pitchFamily="34" charset="0"/>
              <a:buChar char="•"/>
            </a:pPr>
            <a:r>
              <a:rPr lang="en-US" sz="1800" dirty="0"/>
              <a:t>Confirmation bias</a:t>
            </a:r>
          </a:p>
          <a:p>
            <a:pPr marL="571500" indent="-571500">
              <a:buFont typeface="Arial" panose="020B0604020202020204" pitchFamily="34" charset="0"/>
              <a:buChar char="•"/>
            </a:pPr>
            <a:r>
              <a:rPr lang="en-US" sz="1800" dirty="0"/>
              <a:t>Pessimism bias</a:t>
            </a:r>
          </a:p>
          <a:p>
            <a:pPr marL="571500" indent="-571500">
              <a:buFont typeface="Arial" panose="020B0604020202020204" pitchFamily="34" charset="0"/>
              <a:buChar char="•"/>
            </a:pPr>
            <a:r>
              <a:rPr lang="en-US" sz="1800" dirty="0"/>
              <a:t>The clustering illusion</a:t>
            </a:r>
          </a:p>
        </p:txBody>
      </p:sp>
    </p:spTree>
    <p:extLst>
      <p:ext uri="{BB962C8B-B14F-4D97-AF65-F5344CB8AC3E}">
        <p14:creationId xmlns:p14="http://schemas.microsoft.com/office/powerpoint/2010/main" val="3247406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A765DC-E278-6D9C-4461-91748AA53FB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ED8BECD-816F-ACB9-10DF-DE147BA4A75F}"/>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133</a:t>
            </a:fld>
            <a:endParaRPr lang="en-AU"/>
          </a:p>
        </p:txBody>
      </p:sp>
      <p:sp>
        <p:nvSpPr>
          <p:cNvPr id="5" name="Title 4">
            <a:extLst>
              <a:ext uri="{FF2B5EF4-FFF2-40B4-BE49-F238E27FC236}">
                <a16:creationId xmlns:a16="http://schemas.microsoft.com/office/drawing/2014/main" id="{BF5A8C90-2FEC-1B87-0342-F2DDB9613E93}"/>
              </a:ext>
            </a:extLst>
          </p:cNvPr>
          <p:cNvSpPr>
            <a:spLocks noGrp="1"/>
          </p:cNvSpPr>
          <p:nvPr>
            <p:ph type="title"/>
          </p:nvPr>
        </p:nvSpPr>
        <p:spPr>
          <a:xfrm>
            <a:off x="359998" y="360000"/>
            <a:ext cx="11594314" cy="522000"/>
          </a:xfrm>
        </p:spPr>
        <p:txBody>
          <a:bodyPr/>
          <a:lstStyle/>
          <a:p>
            <a:r>
              <a:rPr lang="en-AU" dirty="0">
                <a:latin typeface="+mj-lt"/>
              </a:rPr>
              <a:t>Learning intentions and success criteria </a:t>
            </a:r>
            <a:r>
              <a:rPr lang="en-AU" dirty="0">
                <a:solidFill>
                  <a:schemeClr val="bg1"/>
                </a:solidFill>
              </a:rPr>
              <a:t>(lesson 19 - 20)</a:t>
            </a:r>
            <a:endParaRPr lang="en-AU" dirty="0">
              <a:solidFill>
                <a:schemeClr val="bg1"/>
              </a:solidFill>
              <a:latin typeface="+mj-lt"/>
            </a:endParaRPr>
          </a:p>
        </p:txBody>
      </p:sp>
      <p:sp>
        <p:nvSpPr>
          <p:cNvPr id="3" name="TextBox 2">
            <a:extLst>
              <a:ext uri="{FF2B5EF4-FFF2-40B4-BE49-F238E27FC236}">
                <a16:creationId xmlns:a16="http://schemas.microsoft.com/office/drawing/2014/main" id="{12DE2400-920B-5281-4BC3-E64D86D06AEB}"/>
              </a:ext>
            </a:extLst>
          </p:cNvPr>
          <p:cNvSpPr txBox="1"/>
          <p:nvPr/>
        </p:nvSpPr>
        <p:spPr>
          <a:xfrm>
            <a:off x="359998" y="1783885"/>
            <a:ext cx="11303000" cy="451348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spcAft>
                <a:spcPts val="600"/>
              </a:spcAft>
            </a:pPr>
            <a:r>
              <a:rPr lang="en-AU" sz="2000" b="1" dirty="0">
                <a:solidFill>
                  <a:schemeClr val="accent1"/>
                </a:solidFill>
                <a:latin typeface="+mj-lt"/>
                <a:cs typeface="Arial" panose="020B0604020202020204" pitchFamily="34" charset="0"/>
              </a:rPr>
              <a:t>We are learning to:</a:t>
            </a:r>
            <a:endParaRPr lang="en-AU" sz="2000" b="1" dirty="0">
              <a:solidFill>
                <a:schemeClr val="accent1"/>
              </a:solidFill>
              <a:latin typeface="+mj-lt"/>
              <a:ea typeface="+mn-lt"/>
              <a:cs typeface="Arial" panose="020B0604020202020204" pitchFamily="34" charset="0"/>
            </a:endParaRPr>
          </a:p>
          <a:p>
            <a:pPr marL="342900" lvl="0" indent="-342900">
              <a:lnSpc>
                <a:spcPct val="150000"/>
              </a:lnSpc>
              <a:buFont typeface="Arial" panose="020B0604020202020204" pitchFamily="34" charset="0"/>
              <a:buChar char="•"/>
            </a:pPr>
            <a:r>
              <a:rPr lang="en-AU" sz="1800" dirty="0"/>
              <a:t>evaluate arguments by identifying and analysing the role of biases and cognitive fallacies</a:t>
            </a:r>
          </a:p>
          <a:p>
            <a:pPr marL="342900" lvl="0" indent="-342900">
              <a:lnSpc>
                <a:spcPct val="150000"/>
              </a:lnSpc>
              <a:buFont typeface="Arial" panose="020B0604020202020204" pitchFamily="34" charset="0"/>
              <a:buChar char="•"/>
            </a:pPr>
            <a:r>
              <a:rPr lang="en-AU" sz="1800" dirty="0"/>
              <a:t>strengthen arguments by removing or reducing bias.</a:t>
            </a:r>
          </a:p>
          <a:p>
            <a:pPr>
              <a:lnSpc>
                <a:spcPct val="150000"/>
              </a:lnSpc>
              <a:spcAft>
                <a:spcPts val="600"/>
              </a:spcAft>
            </a:pPr>
            <a:r>
              <a:rPr lang="en-AU" sz="2000" b="1" dirty="0">
                <a:solidFill>
                  <a:schemeClr val="accent1"/>
                </a:solidFill>
                <a:latin typeface="+mj-lt"/>
                <a:cs typeface="Arial" panose="020B0604020202020204" pitchFamily="34" charset="0"/>
              </a:rPr>
              <a:t>We can:</a:t>
            </a:r>
          </a:p>
          <a:p>
            <a:pPr marL="342900" lvl="0" indent="-342900">
              <a:lnSpc>
                <a:spcPct val="150000"/>
              </a:lnSpc>
              <a:buFont typeface="Arial" panose="020B0604020202020204" pitchFamily="34" charset="0"/>
              <a:buChar char="•"/>
            </a:pPr>
            <a:r>
              <a:rPr lang="en-AU" sz="1800" dirty="0"/>
              <a:t>identify biases and fallacies within an argument</a:t>
            </a:r>
          </a:p>
          <a:p>
            <a:pPr marL="342900" lvl="0" indent="-342900">
              <a:lnSpc>
                <a:spcPct val="150000"/>
              </a:lnSpc>
              <a:buFont typeface="Arial" panose="020B0604020202020204" pitchFamily="34" charset="0"/>
              <a:buChar char="•"/>
            </a:pPr>
            <a:r>
              <a:rPr lang="en-AU" sz="1800" dirty="0"/>
              <a:t>evaluate how these weaken or strengthen persuasiveness</a:t>
            </a:r>
          </a:p>
          <a:p>
            <a:pPr marL="342900" lvl="0" indent="-342900">
              <a:lnSpc>
                <a:spcPct val="150000"/>
              </a:lnSpc>
              <a:buFont typeface="Arial" panose="020B0604020202020204" pitchFamily="34" charset="0"/>
              <a:buChar char="•"/>
            </a:pPr>
            <a:r>
              <a:rPr lang="en-AU" sz="1800" dirty="0"/>
              <a:t>revise an argument to reduce bias and improve credibility</a:t>
            </a:r>
          </a:p>
          <a:p>
            <a:pPr marL="342900" lvl="0" indent="-342900">
              <a:lnSpc>
                <a:spcPct val="150000"/>
              </a:lnSpc>
              <a:buFont typeface="Arial" panose="020B0604020202020204" pitchFamily="34" charset="0"/>
              <a:buChar char="•"/>
            </a:pPr>
            <a:r>
              <a:rPr lang="en-AU" sz="1800" dirty="0"/>
              <a:t>discuss and rank the biases in terms of how problematic they are.</a:t>
            </a:r>
          </a:p>
          <a:p>
            <a:pPr>
              <a:lnSpc>
                <a:spcPct val="150000"/>
              </a:lnSpc>
              <a:spcAft>
                <a:spcPts val="600"/>
              </a:spcAft>
            </a:pPr>
            <a:endParaRPr lang="en-US" sz="2000" dirty="0">
              <a:solidFill>
                <a:schemeClr val="accent1"/>
              </a:solidFill>
              <a:latin typeface="+mj-lt"/>
              <a:cs typeface="Arial" panose="020B0604020202020204" pitchFamily="34" charset="0"/>
            </a:endParaRPr>
          </a:p>
          <a:p>
            <a:pPr marL="342900" indent="-342900">
              <a:lnSpc>
                <a:spcPct val="150000"/>
              </a:lnSpc>
              <a:spcAft>
                <a:spcPts val="600"/>
              </a:spcAft>
              <a:buFont typeface="Arial"/>
              <a:buChar char="•"/>
            </a:pPr>
            <a:endParaRPr lang="en-GB" sz="2000" dirty="0">
              <a:solidFill>
                <a:srgbClr val="000000"/>
              </a:solidFill>
              <a:cs typeface="Arial" panose="020B0604020202020204" pitchFamily="34" charset="0"/>
            </a:endParaRPr>
          </a:p>
        </p:txBody>
      </p:sp>
    </p:spTree>
    <p:extLst>
      <p:ext uri="{BB962C8B-B14F-4D97-AF65-F5344CB8AC3E}">
        <p14:creationId xmlns:p14="http://schemas.microsoft.com/office/powerpoint/2010/main" val="1514818882"/>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9BB1C6-1336-1C6C-D305-15D196B440A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ED8A340-DF11-788F-C554-7DA95E09A0FC}"/>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134</a:t>
            </a:fld>
            <a:endParaRPr lang="en-AU"/>
          </a:p>
        </p:txBody>
      </p:sp>
      <p:sp>
        <p:nvSpPr>
          <p:cNvPr id="4" name="Rectangle 3">
            <a:extLst>
              <a:ext uri="{FF2B5EF4-FFF2-40B4-BE49-F238E27FC236}">
                <a16:creationId xmlns:a16="http://schemas.microsoft.com/office/drawing/2014/main" id="{A51C4F55-4ED5-73FF-BA52-8DD51A9B8B12}"/>
              </a:ext>
              <a:ext uri="{C183D7F6-B498-43B3-948B-1728B52AA6E4}">
                <adec:decorative xmlns:adec="http://schemas.microsoft.com/office/drawing/2017/decorative" val="1"/>
              </a:ext>
            </a:extLst>
          </p:cNvPr>
          <p:cNvSpPr/>
          <p:nvPr/>
        </p:nvSpPr>
        <p:spPr>
          <a:xfrm>
            <a:off x="341906" y="1210068"/>
            <a:ext cx="2821477" cy="1358316"/>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a:extLst>
              <a:ext uri="{FF2B5EF4-FFF2-40B4-BE49-F238E27FC236}">
                <a16:creationId xmlns:a16="http://schemas.microsoft.com/office/drawing/2014/main" id="{76C230E8-71CD-EA37-BD46-4507EEC4A85B}"/>
              </a:ext>
              <a:ext uri="{C183D7F6-B498-43B3-948B-1728B52AA6E4}">
                <adec:decorative xmlns:adec="http://schemas.microsoft.com/office/drawing/2017/decorative" val="1"/>
              </a:ext>
            </a:extLst>
          </p:cNvPr>
          <p:cNvSpPr/>
          <p:nvPr/>
        </p:nvSpPr>
        <p:spPr>
          <a:xfrm>
            <a:off x="5752205" y="1083706"/>
            <a:ext cx="3022428" cy="1626584"/>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1" dirty="0"/>
          </a:p>
        </p:txBody>
      </p:sp>
      <p:sp>
        <p:nvSpPr>
          <p:cNvPr id="7" name="Rectangle 6">
            <a:extLst>
              <a:ext uri="{FF2B5EF4-FFF2-40B4-BE49-F238E27FC236}">
                <a16:creationId xmlns:a16="http://schemas.microsoft.com/office/drawing/2014/main" id="{283E37DA-6409-C446-AE4F-6C0E9D9BF0A3}"/>
              </a:ext>
              <a:ext uri="{C183D7F6-B498-43B3-948B-1728B52AA6E4}">
                <adec:decorative xmlns:adec="http://schemas.microsoft.com/office/drawing/2017/decorative" val="1"/>
              </a:ext>
            </a:extLst>
          </p:cNvPr>
          <p:cNvSpPr/>
          <p:nvPr/>
        </p:nvSpPr>
        <p:spPr>
          <a:xfrm>
            <a:off x="734787" y="3599477"/>
            <a:ext cx="3078669" cy="1015663"/>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7">
            <a:extLst>
              <a:ext uri="{FF2B5EF4-FFF2-40B4-BE49-F238E27FC236}">
                <a16:creationId xmlns:a16="http://schemas.microsoft.com/office/drawing/2014/main" id="{0B440B61-9739-EA31-4915-799B13A3855E}"/>
              </a:ext>
              <a:ext uri="{C183D7F6-B498-43B3-948B-1728B52AA6E4}">
                <adec:decorative xmlns:adec="http://schemas.microsoft.com/office/drawing/2017/decorative" val="1"/>
              </a:ext>
            </a:extLst>
          </p:cNvPr>
          <p:cNvSpPr/>
          <p:nvPr/>
        </p:nvSpPr>
        <p:spPr>
          <a:xfrm>
            <a:off x="6112347" y="3477092"/>
            <a:ext cx="2464550" cy="1188085"/>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CBA658D4-8A0C-D518-9C9A-55FAE2CC480B}"/>
              </a:ext>
              <a:ext uri="{C183D7F6-B498-43B3-948B-1728B52AA6E4}">
                <adec:decorative xmlns:adec="http://schemas.microsoft.com/office/drawing/2017/decorative" val="1"/>
              </a:ext>
            </a:extLst>
          </p:cNvPr>
          <p:cNvSpPr/>
          <p:nvPr/>
        </p:nvSpPr>
        <p:spPr>
          <a:xfrm>
            <a:off x="357143" y="5456618"/>
            <a:ext cx="3808521" cy="1118123"/>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9">
            <a:extLst>
              <a:ext uri="{FF2B5EF4-FFF2-40B4-BE49-F238E27FC236}">
                <a16:creationId xmlns:a16="http://schemas.microsoft.com/office/drawing/2014/main" id="{679F62BD-44F3-D758-EE9C-3BAF09A91B8B}"/>
              </a:ext>
              <a:ext uri="{C183D7F6-B498-43B3-948B-1728B52AA6E4}">
                <adec:decorative xmlns:adec="http://schemas.microsoft.com/office/drawing/2017/decorative" val="1"/>
              </a:ext>
            </a:extLst>
          </p:cNvPr>
          <p:cNvSpPr/>
          <p:nvPr/>
        </p:nvSpPr>
        <p:spPr>
          <a:xfrm>
            <a:off x="6173566" y="5322569"/>
            <a:ext cx="2777295" cy="1028123"/>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2" name="Straight Arrow Connector 11">
            <a:extLst>
              <a:ext uri="{FF2B5EF4-FFF2-40B4-BE49-F238E27FC236}">
                <a16:creationId xmlns:a16="http://schemas.microsoft.com/office/drawing/2014/main" id="{86005C5D-8ADF-CC5E-CF8C-E23C8F1561A3}"/>
              </a:ext>
              <a:ext uri="{C183D7F6-B498-43B3-948B-1728B52AA6E4}">
                <adec:decorative xmlns:adec="http://schemas.microsoft.com/office/drawing/2017/decorative" val="1"/>
              </a:ext>
            </a:extLst>
          </p:cNvPr>
          <p:cNvCxnSpPr>
            <a:cxnSpLocks/>
          </p:cNvCxnSpPr>
          <p:nvPr/>
        </p:nvCxnSpPr>
        <p:spPr>
          <a:xfrm flipV="1">
            <a:off x="3179711" y="1558087"/>
            <a:ext cx="2537221" cy="9734"/>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5EE0D98-74B0-8334-5152-9BDBCC545890}"/>
              </a:ext>
              <a:ext uri="{C183D7F6-B498-43B3-948B-1728B52AA6E4}">
                <adec:decorative xmlns:adec="http://schemas.microsoft.com/office/drawing/2017/decorative" val="1"/>
              </a:ext>
            </a:extLst>
          </p:cNvPr>
          <p:cNvCxnSpPr>
            <a:cxnSpLocks/>
          </p:cNvCxnSpPr>
          <p:nvPr/>
        </p:nvCxnSpPr>
        <p:spPr>
          <a:xfrm>
            <a:off x="1251210" y="3220438"/>
            <a:ext cx="6458844" cy="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BF00F26E-2F51-034F-A7DA-E03241BB2A88}"/>
              </a:ext>
              <a:ext uri="{C183D7F6-B498-43B3-948B-1728B52AA6E4}">
                <adec:decorative xmlns:adec="http://schemas.microsoft.com/office/drawing/2017/decorative" val="1"/>
              </a:ext>
            </a:extLst>
          </p:cNvPr>
          <p:cNvCxnSpPr>
            <a:cxnSpLocks/>
          </p:cNvCxnSpPr>
          <p:nvPr/>
        </p:nvCxnSpPr>
        <p:spPr>
          <a:xfrm flipV="1">
            <a:off x="7668490" y="2710290"/>
            <a:ext cx="0" cy="510148"/>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428F0F82-82E1-B48E-D5E8-13E6FC12697A}"/>
              </a:ext>
              <a:ext uri="{C183D7F6-B498-43B3-948B-1728B52AA6E4}">
                <adec:decorative xmlns:adec="http://schemas.microsoft.com/office/drawing/2017/decorative" val="1"/>
              </a:ext>
            </a:extLst>
          </p:cNvPr>
          <p:cNvCxnSpPr>
            <a:cxnSpLocks/>
          </p:cNvCxnSpPr>
          <p:nvPr/>
        </p:nvCxnSpPr>
        <p:spPr>
          <a:xfrm flipV="1">
            <a:off x="1271339" y="2552056"/>
            <a:ext cx="0" cy="654647"/>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438A4456-53A2-B602-8EBA-D13A8F00FC00}"/>
              </a:ext>
              <a:ext uri="{C183D7F6-B498-43B3-948B-1728B52AA6E4}">
                <adec:decorative xmlns:adec="http://schemas.microsoft.com/office/drawing/2017/decorative" val="1"/>
              </a:ext>
            </a:extLst>
          </p:cNvPr>
          <p:cNvCxnSpPr>
            <a:cxnSpLocks/>
          </p:cNvCxnSpPr>
          <p:nvPr/>
        </p:nvCxnSpPr>
        <p:spPr>
          <a:xfrm>
            <a:off x="3134441" y="3220438"/>
            <a:ext cx="0" cy="379039"/>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031F4AEB-7CEC-1C26-E787-D6BE06B94BFB}"/>
              </a:ext>
              <a:ext uri="{C183D7F6-B498-43B3-948B-1728B52AA6E4}">
                <adec:decorative xmlns:adec="http://schemas.microsoft.com/office/drawing/2017/decorative" val="1"/>
              </a:ext>
            </a:extLst>
          </p:cNvPr>
          <p:cNvCxnSpPr>
            <a:cxnSpLocks/>
            <a:endCxn id="7" idx="3"/>
          </p:cNvCxnSpPr>
          <p:nvPr/>
        </p:nvCxnSpPr>
        <p:spPr>
          <a:xfrm flipH="1">
            <a:off x="3813456" y="4105654"/>
            <a:ext cx="2282544" cy="1655"/>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131E0B0C-3B50-373A-ECDC-12218566A67A}"/>
              </a:ext>
              <a:ext uri="{C183D7F6-B498-43B3-948B-1728B52AA6E4}">
                <adec:decorative xmlns:adec="http://schemas.microsoft.com/office/drawing/2017/decorative" val="1"/>
              </a:ext>
            </a:extLst>
          </p:cNvPr>
          <p:cNvCxnSpPr>
            <a:cxnSpLocks/>
          </p:cNvCxnSpPr>
          <p:nvPr/>
        </p:nvCxnSpPr>
        <p:spPr>
          <a:xfrm flipH="1">
            <a:off x="3108799" y="4615140"/>
            <a:ext cx="928" cy="446852"/>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147AFFF-EC6F-AC34-597D-9F4E99C2F9FF}"/>
              </a:ext>
              <a:ext uri="{C183D7F6-B498-43B3-948B-1728B52AA6E4}">
                <adec:decorative xmlns:adec="http://schemas.microsoft.com/office/drawing/2017/decorative" val="1"/>
              </a:ext>
            </a:extLst>
          </p:cNvPr>
          <p:cNvCxnSpPr>
            <a:cxnSpLocks/>
          </p:cNvCxnSpPr>
          <p:nvPr/>
        </p:nvCxnSpPr>
        <p:spPr>
          <a:xfrm>
            <a:off x="1251210" y="5035141"/>
            <a:ext cx="6341960" cy="12283"/>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E38EA729-FA41-B7D0-9D9E-E4B03FEA8CD3}"/>
              </a:ext>
              <a:ext uri="{C183D7F6-B498-43B3-948B-1728B52AA6E4}">
                <adec:decorative xmlns:adec="http://schemas.microsoft.com/office/drawing/2017/decorative" val="1"/>
              </a:ext>
            </a:extLst>
          </p:cNvPr>
          <p:cNvCxnSpPr>
            <a:cxnSpLocks/>
          </p:cNvCxnSpPr>
          <p:nvPr/>
        </p:nvCxnSpPr>
        <p:spPr>
          <a:xfrm>
            <a:off x="7562213" y="5061992"/>
            <a:ext cx="0" cy="277326"/>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DA946E40-0AE2-3E26-9626-99C2C3D00D93}"/>
              </a:ext>
              <a:ext uri="{C183D7F6-B498-43B3-948B-1728B52AA6E4}">
                <adec:decorative xmlns:adec="http://schemas.microsoft.com/office/drawing/2017/decorative" val="1"/>
              </a:ext>
            </a:extLst>
          </p:cNvPr>
          <p:cNvCxnSpPr>
            <a:cxnSpLocks/>
          </p:cNvCxnSpPr>
          <p:nvPr/>
        </p:nvCxnSpPr>
        <p:spPr>
          <a:xfrm>
            <a:off x="1274987" y="5047424"/>
            <a:ext cx="0" cy="380492"/>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sp>
        <p:nvSpPr>
          <p:cNvPr id="51" name="Title 2">
            <a:extLst>
              <a:ext uri="{FF2B5EF4-FFF2-40B4-BE49-F238E27FC236}">
                <a16:creationId xmlns:a16="http://schemas.microsoft.com/office/drawing/2014/main" id="{ADF9E584-9792-6D18-BF84-62F2D5D97E49}"/>
              </a:ext>
            </a:extLst>
          </p:cNvPr>
          <p:cNvSpPr txBox="1">
            <a:spLocks noGrp="1"/>
          </p:cNvSpPr>
          <p:nvPr>
            <p:ph type="title" idx="4294967295"/>
          </p:nvPr>
        </p:nvSpPr>
        <p:spPr>
          <a:xfrm>
            <a:off x="119220" y="151184"/>
            <a:ext cx="11484000" cy="5456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377" rtl="0" eaLnBrk="1" latinLnBrk="0" hangingPunct="1">
              <a:lnSpc>
                <a:spcPct val="90000"/>
              </a:lnSpc>
              <a:spcBef>
                <a:spcPct val="0"/>
              </a:spcBef>
              <a:buNone/>
              <a:defRPr sz="3600" kern="1200">
                <a:solidFill>
                  <a:schemeClr val="tx1"/>
                </a:solidFill>
                <a:latin typeface="Arial" panose="020B0604020202020204" pitchFamily="34" charset="0"/>
                <a:ea typeface="+mj-ea"/>
                <a:cs typeface="Arial" panose="020B0604020202020204" pitchFamily="34" charset="0"/>
              </a:defRPr>
            </a:lvl1pPr>
          </a:lstStyle>
          <a:p>
            <a:pPr lvl="0">
              <a:defRPr/>
            </a:pPr>
            <a:r>
              <a:rPr lang="en-US" dirty="0">
                <a:solidFill>
                  <a:schemeClr val="accent1"/>
                </a:solidFill>
                <a:latin typeface="Arial"/>
                <a:cs typeface="Arial"/>
              </a:rPr>
              <a:t>Our b</a:t>
            </a:r>
            <a:r>
              <a:rPr kumimoji="0" lang="en-US" sz="3600" b="0" i="0" u="none" strike="noStrike" kern="1200" cap="none" spc="0" normalizeH="0" baseline="0" noProof="0" dirty="0" err="1">
                <a:ln>
                  <a:noFill/>
                </a:ln>
                <a:solidFill>
                  <a:schemeClr val="accent1"/>
                </a:solidFill>
                <a:effectLst/>
                <a:uLnTx/>
                <a:uFillTx/>
                <a:latin typeface="Arial"/>
                <a:ea typeface="+mj-ea"/>
                <a:cs typeface="Arial"/>
              </a:rPr>
              <a:t>arriers</a:t>
            </a:r>
            <a:r>
              <a:rPr kumimoji="0" lang="en-US" sz="3600" b="0" i="0" u="none" strike="noStrike" kern="1200" cap="none" spc="0" normalizeH="0" baseline="0" noProof="0" dirty="0">
                <a:ln>
                  <a:noFill/>
                </a:ln>
                <a:solidFill>
                  <a:schemeClr val="accent1"/>
                </a:solidFill>
                <a:effectLst/>
                <a:uLnTx/>
                <a:uFillTx/>
                <a:latin typeface="Arial"/>
                <a:ea typeface="+mj-ea"/>
                <a:cs typeface="Arial"/>
              </a:rPr>
              <a:t> to thinking</a:t>
            </a:r>
            <a:r>
              <a:rPr kumimoji="0" lang="en-US" sz="3600" b="0" i="0" u="none" strike="noStrike" kern="1200" cap="none" spc="0" normalizeH="0" baseline="0" noProof="0" dirty="0">
                <a:ln>
                  <a:noFill/>
                </a:ln>
                <a:solidFill>
                  <a:schemeClr val="bg1"/>
                </a:solidFill>
                <a:effectLst/>
                <a:uLnTx/>
                <a:uFillTx/>
                <a:latin typeface="Arial"/>
                <a:ea typeface="+mj-ea"/>
                <a:cs typeface="Arial"/>
              </a:rPr>
              <a:t> </a:t>
            </a:r>
            <a:r>
              <a:rPr lang="en-US" dirty="0">
                <a:solidFill>
                  <a:schemeClr val="bg1"/>
                </a:solidFill>
                <a:latin typeface="Arial"/>
                <a:cs typeface="Arial"/>
              </a:rPr>
              <a:t>(1)</a:t>
            </a:r>
            <a:endParaRPr kumimoji="0" lang="en-US" sz="3600" b="0"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sp>
        <p:nvSpPr>
          <p:cNvPr id="27" name="Text Placeholder 3">
            <a:extLst>
              <a:ext uri="{FF2B5EF4-FFF2-40B4-BE49-F238E27FC236}">
                <a16:creationId xmlns:a16="http://schemas.microsoft.com/office/drawing/2014/main" id="{F1573BF8-023C-B281-51CC-27D28B692FEE}"/>
              </a:ext>
            </a:extLst>
          </p:cNvPr>
          <p:cNvSpPr txBox="1">
            <a:spLocks/>
          </p:cNvSpPr>
          <p:nvPr/>
        </p:nvSpPr>
        <p:spPr>
          <a:xfrm>
            <a:off x="89961" y="562702"/>
            <a:ext cx="11483999" cy="310015"/>
          </a:xfrm>
          <a:prstGeom prst="rect">
            <a:avLst/>
          </a:prstGeom>
        </p:spPr>
        <p:txBody>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accent2"/>
                </a:solidFill>
                <a:latin typeface="Arial"/>
                <a:cs typeface="Arial"/>
              </a:rPr>
              <a:t>Identifying barriers to our thinking in our arguments</a:t>
            </a:r>
            <a:endParaRPr lang="en-US" dirty="0">
              <a:solidFill>
                <a:schemeClr val="accent2"/>
              </a:solidFill>
            </a:endParaRPr>
          </a:p>
        </p:txBody>
      </p:sp>
      <p:sp>
        <p:nvSpPr>
          <p:cNvPr id="26" name="TextBox 25">
            <a:extLst>
              <a:ext uri="{FF2B5EF4-FFF2-40B4-BE49-F238E27FC236}">
                <a16:creationId xmlns:a16="http://schemas.microsoft.com/office/drawing/2014/main" id="{57763305-3C76-1434-A5E6-2EB72A4941E8}"/>
              </a:ext>
            </a:extLst>
          </p:cNvPr>
          <p:cNvSpPr txBox="1"/>
          <p:nvPr/>
        </p:nvSpPr>
        <p:spPr>
          <a:xfrm>
            <a:off x="9057560" y="1042988"/>
            <a:ext cx="2777297" cy="3933356"/>
          </a:xfrm>
          <a:prstGeom prst="rect">
            <a:avLst/>
          </a:prstGeom>
          <a:noFill/>
          <a:ln w="28575">
            <a:solidFill>
              <a:schemeClr val="accent1"/>
            </a:solidFill>
          </a:ln>
        </p:spPr>
        <p:txBody>
          <a:bodyPr wrap="square" lIns="108000" tIns="0" rIns="0" bIns="0" rtlCol="0">
            <a:noAutofit/>
          </a:bodyPr>
          <a:lstStyle/>
          <a:p>
            <a:pPr algn="ctr"/>
            <a:endParaRPr lang="en-US" sz="1800" dirty="0"/>
          </a:p>
          <a:p>
            <a:pPr>
              <a:spcAft>
                <a:spcPts val="1200"/>
              </a:spcAft>
            </a:pPr>
            <a:r>
              <a:rPr lang="en-US" dirty="0">
                <a:solidFill>
                  <a:schemeClr val="accent1"/>
                </a:solidFill>
              </a:rPr>
              <a:t>Overall argument:</a:t>
            </a:r>
            <a:endParaRPr lang="en-US" dirty="0"/>
          </a:p>
          <a:p>
            <a:pPr>
              <a:lnSpc>
                <a:spcPct val="150000"/>
              </a:lnSpc>
            </a:pPr>
            <a:r>
              <a:rPr lang="en-AU" sz="1800" dirty="0"/>
              <a:t>Whilst there are a</a:t>
            </a:r>
            <a:r>
              <a:rPr lang="en-AU" sz="1800" b="1" dirty="0"/>
              <a:t> </a:t>
            </a:r>
            <a:r>
              <a:rPr lang="en-AU" sz="1800" dirty="0"/>
              <a:t>lot of memes that people enjoy, cat memes are the best as they increase people’s happiness and are excellent at making people less stressed.</a:t>
            </a:r>
          </a:p>
          <a:p>
            <a:pPr algn="ctr"/>
            <a:r>
              <a:rPr lang="en-US" sz="1800" dirty="0"/>
              <a:t> </a:t>
            </a:r>
          </a:p>
          <a:p>
            <a:pPr algn="ctr"/>
            <a:endParaRPr lang="en-US" sz="1800" dirty="0"/>
          </a:p>
          <a:p>
            <a:pPr algn="ctr"/>
            <a:endParaRPr lang="en-AU" sz="1800" dirty="0"/>
          </a:p>
          <a:p>
            <a:pPr algn="ctr"/>
            <a:endParaRPr lang="en-AU" sz="1800" dirty="0"/>
          </a:p>
        </p:txBody>
      </p:sp>
      <p:sp>
        <p:nvSpPr>
          <p:cNvPr id="40" name="TextBox 39">
            <a:extLst>
              <a:ext uri="{FF2B5EF4-FFF2-40B4-BE49-F238E27FC236}">
                <a16:creationId xmlns:a16="http://schemas.microsoft.com/office/drawing/2014/main" id="{9E196835-4FC0-9BDA-5ECE-D9CF2C622B96}"/>
              </a:ext>
            </a:extLst>
          </p:cNvPr>
          <p:cNvSpPr txBox="1"/>
          <p:nvPr/>
        </p:nvSpPr>
        <p:spPr>
          <a:xfrm>
            <a:off x="397773" y="1328736"/>
            <a:ext cx="1532238" cy="285682"/>
          </a:xfrm>
          <a:prstGeom prst="rect">
            <a:avLst/>
          </a:prstGeom>
          <a:noFill/>
        </p:spPr>
        <p:txBody>
          <a:bodyPr wrap="square" lIns="0" tIns="0" rIns="0" bIns="0" rtlCol="0">
            <a:noAutofit/>
          </a:bodyPr>
          <a:lstStyle/>
          <a:p>
            <a:pPr algn="l"/>
            <a:r>
              <a:rPr lang="en-AU" sz="1800" dirty="0"/>
              <a:t>CLAIM:</a:t>
            </a:r>
          </a:p>
        </p:txBody>
      </p:sp>
      <p:sp>
        <p:nvSpPr>
          <p:cNvPr id="16" name="TextBox 15">
            <a:extLst>
              <a:ext uri="{FF2B5EF4-FFF2-40B4-BE49-F238E27FC236}">
                <a16:creationId xmlns:a16="http://schemas.microsoft.com/office/drawing/2014/main" id="{4AFB048B-AF19-C5DE-BFDE-E988F4EFDCAB}"/>
              </a:ext>
            </a:extLst>
          </p:cNvPr>
          <p:cNvSpPr txBox="1"/>
          <p:nvPr/>
        </p:nvSpPr>
        <p:spPr>
          <a:xfrm>
            <a:off x="415522" y="1613912"/>
            <a:ext cx="2046724" cy="527847"/>
          </a:xfrm>
          <a:prstGeom prst="rect">
            <a:avLst/>
          </a:prstGeom>
          <a:noFill/>
          <a:ln w="9525">
            <a:noFill/>
          </a:ln>
        </p:spPr>
        <p:txBody>
          <a:bodyPr wrap="square" lIns="0" tIns="0" rIns="0" bIns="0" rtlCol="0">
            <a:noAutofit/>
          </a:bodyPr>
          <a:lstStyle/>
          <a:p>
            <a:pPr algn="l">
              <a:lnSpc>
                <a:spcPct val="114000"/>
              </a:lnSpc>
            </a:pPr>
            <a:r>
              <a:rPr lang="en-AU" sz="1600" dirty="0"/>
              <a:t>Cat memes are the best memes.</a:t>
            </a:r>
          </a:p>
        </p:txBody>
      </p:sp>
      <p:sp>
        <p:nvSpPr>
          <p:cNvPr id="5" name="TextBox 4">
            <a:extLst>
              <a:ext uri="{FF2B5EF4-FFF2-40B4-BE49-F238E27FC236}">
                <a16:creationId xmlns:a16="http://schemas.microsoft.com/office/drawing/2014/main" id="{0F6E8806-35FF-FECD-366A-0BCC49A0D067}"/>
              </a:ext>
            </a:extLst>
          </p:cNvPr>
          <p:cNvSpPr txBox="1"/>
          <p:nvPr/>
        </p:nvSpPr>
        <p:spPr>
          <a:xfrm>
            <a:off x="1403695" y="2627018"/>
            <a:ext cx="1708477" cy="533055"/>
          </a:xfrm>
          <a:prstGeom prst="rect">
            <a:avLst/>
          </a:prstGeom>
          <a:noFill/>
          <a:ln>
            <a:solidFill>
              <a:schemeClr val="tx2"/>
            </a:solidFill>
          </a:ln>
        </p:spPr>
        <p:txBody>
          <a:bodyPr wrap="square" lIns="0" tIns="0" rIns="0" bIns="0" rtlCol="0">
            <a:noAutofit/>
          </a:bodyPr>
          <a:lstStyle/>
          <a:p>
            <a:pPr algn="ctr">
              <a:lnSpc>
                <a:spcPct val="114000"/>
              </a:lnSpc>
            </a:pPr>
            <a:r>
              <a:rPr lang="en-AU" sz="1600" dirty="0">
                <a:solidFill>
                  <a:schemeClr val="tx2"/>
                </a:solidFill>
              </a:rPr>
              <a:t>Appeal to novelty fallacy</a:t>
            </a:r>
          </a:p>
        </p:txBody>
      </p:sp>
      <p:sp>
        <p:nvSpPr>
          <p:cNvPr id="41" name="TextBox 40">
            <a:extLst>
              <a:ext uri="{FF2B5EF4-FFF2-40B4-BE49-F238E27FC236}">
                <a16:creationId xmlns:a16="http://schemas.microsoft.com/office/drawing/2014/main" id="{E4B0A35D-74FF-9AAE-456A-79EA932D2E96}"/>
              </a:ext>
            </a:extLst>
          </p:cNvPr>
          <p:cNvSpPr txBox="1"/>
          <p:nvPr/>
        </p:nvSpPr>
        <p:spPr>
          <a:xfrm>
            <a:off x="5831960" y="1105020"/>
            <a:ext cx="1532238" cy="316504"/>
          </a:xfrm>
          <a:prstGeom prst="rect">
            <a:avLst/>
          </a:prstGeom>
          <a:noFill/>
        </p:spPr>
        <p:txBody>
          <a:bodyPr wrap="square" lIns="0" tIns="0" rIns="0" bIns="0" rtlCol="0">
            <a:noAutofit/>
          </a:bodyPr>
          <a:lstStyle/>
          <a:p>
            <a:pPr algn="l"/>
            <a:r>
              <a:rPr lang="en-AU" sz="1800" dirty="0"/>
              <a:t>GROUNDS:</a:t>
            </a:r>
          </a:p>
        </p:txBody>
      </p:sp>
      <p:sp>
        <p:nvSpPr>
          <p:cNvPr id="17" name="TextBox 16">
            <a:extLst>
              <a:ext uri="{FF2B5EF4-FFF2-40B4-BE49-F238E27FC236}">
                <a16:creationId xmlns:a16="http://schemas.microsoft.com/office/drawing/2014/main" id="{44DA577A-64E4-5D64-8A13-EEF0D243862E}"/>
              </a:ext>
            </a:extLst>
          </p:cNvPr>
          <p:cNvSpPr txBox="1"/>
          <p:nvPr/>
        </p:nvSpPr>
        <p:spPr>
          <a:xfrm>
            <a:off x="5875772" y="1398649"/>
            <a:ext cx="2737593" cy="734283"/>
          </a:xfrm>
          <a:prstGeom prst="rect">
            <a:avLst/>
          </a:prstGeom>
          <a:noFill/>
          <a:ln w="9525">
            <a:noFill/>
          </a:ln>
        </p:spPr>
        <p:txBody>
          <a:bodyPr wrap="square" lIns="0" tIns="0" rIns="0" bIns="0" rtlCol="0">
            <a:noAutofit/>
          </a:bodyPr>
          <a:lstStyle/>
          <a:p>
            <a:pPr algn="l">
              <a:lnSpc>
                <a:spcPct val="114000"/>
              </a:lnSpc>
            </a:pPr>
            <a:r>
              <a:rPr lang="en-AU" sz="1600" dirty="0"/>
              <a:t>A study from Made up Statistics</a:t>
            </a:r>
            <a:r>
              <a:rPr lang="en-AU" sz="1600" b="1" dirty="0"/>
              <a:t> </a:t>
            </a:r>
            <a:r>
              <a:rPr lang="en-AU" sz="1600" dirty="0"/>
              <a:t>in 2025 showed that 76% of people feel happier after seeing cat memes.</a:t>
            </a:r>
          </a:p>
        </p:txBody>
      </p:sp>
      <p:sp>
        <p:nvSpPr>
          <p:cNvPr id="11" name="TextBox 10">
            <a:extLst>
              <a:ext uri="{FF2B5EF4-FFF2-40B4-BE49-F238E27FC236}">
                <a16:creationId xmlns:a16="http://schemas.microsoft.com/office/drawing/2014/main" id="{0C935419-76C1-A8AB-D469-22CCEE3EA8E1}"/>
              </a:ext>
            </a:extLst>
          </p:cNvPr>
          <p:cNvSpPr txBox="1"/>
          <p:nvPr/>
        </p:nvSpPr>
        <p:spPr>
          <a:xfrm>
            <a:off x="5437110" y="2787109"/>
            <a:ext cx="1782062" cy="311727"/>
          </a:xfrm>
          <a:prstGeom prst="rect">
            <a:avLst/>
          </a:prstGeom>
          <a:noFill/>
          <a:ln>
            <a:solidFill>
              <a:schemeClr val="tx2"/>
            </a:solidFill>
          </a:ln>
        </p:spPr>
        <p:txBody>
          <a:bodyPr wrap="square" lIns="0" tIns="0" rIns="0" bIns="0" rtlCol="0">
            <a:noAutofit/>
          </a:bodyPr>
          <a:lstStyle/>
          <a:p>
            <a:pPr algn="ctr">
              <a:lnSpc>
                <a:spcPct val="114000"/>
              </a:lnSpc>
            </a:pPr>
            <a:r>
              <a:rPr lang="en-AU" sz="1600" dirty="0">
                <a:solidFill>
                  <a:schemeClr val="tx2"/>
                </a:solidFill>
              </a:rPr>
              <a:t>Confirmation bias</a:t>
            </a:r>
          </a:p>
        </p:txBody>
      </p:sp>
      <p:sp>
        <p:nvSpPr>
          <p:cNvPr id="42" name="TextBox 41">
            <a:extLst>
              <a:ext uri="{FF2B5EF4-FFF2-40B4-BE49-F238E27FC236}">
                <a16:creationId xmlns:a16="http://schemas.microsoft.com/office/drawing/2014/main" id="{3CB2DE25-351B-C7F2-93DD-EB5A66C24DF8}"/>
              </a:ext>
            </a:extLst>
          </p:cNvPr>
          <p:cNvSpPr txBox="1"/>
          <p:nvPr/>
        </p:nvSpPr>
        <p:spPr>
          <a:xfrm>
            <a:off x="820025" y="3641819"/>
            <a:ext cx="1532238" cy="353004"/>
          </a:xfrm>
          <a:prstGeom prst="rect">
            <a:avLst/>
          </a:prstGeom>
          <a:noFill/>
        </p:spPr>
        <p:txBody>
          <a:bodyPr wrap="square" lIns="0" tIns="0" rIns="0" bIns="0" rtlCol="0">
            <a:noAutofit/>
          </a:bodyPr>
          <a:lstStyle/>
          <a:p>
            <a:pPr algn="l"/>
            <a:r>
              <a:rPr lang="en-AU" sz="1800" dirty="0"/>
              <a:t>WARRANT:</a:t>
            </a:r>
          </a:p>
        </p:txBody>
      </p:sp>
      <p:sp>
        <p:nvSpPr>
          <p:cNvPr id="18" name="TextBox 17">
            <a:extLst>
              <a:ext uri="{FF2B5EF4-FFF2-40B4-BE49-F238E27FC236}">
                <a16:creationId xmlns:a16="http://schemas.microsoft.com/office/drawing/2014/main" id="{E08E03CE-4A82-9A5B-E3BE-79FF6ED45D6A}"/>
              </a:ext>
            </a:extLst>
          </p:cNvPr>
          <p:cNvSpPr txBox="1"/>
          <p:nvPr/>
        </p:nvSpPr>
        <p:spPr>
          <a:xfrm>
            <a:off x="820025" y="3914848"/>
            <a:ext cx="2784761" cy="527847"/>
          </a:xfrm>
          <a:prstGeom prst="rect">
            <a:avLst/>
          </a:prstGeom>
          <a:noFill/>
          <a:ln w="9525">
            <a:noFill/>
          </a:ln>
        </p:spPr>
        <p:txBody>
          <a:bodyPr wrap="square" lIns="0" tIns="0" rIns="0" bIns="0" rtlCol="0">
            <a:noAutofit/>
          </a:bodyPr>
          <a:lstStyle/>
          <a:p>
            <a:pPr algn="l">
              <a:lnSpc>
                <a:spcPct val="114000"/>
              </a:lnSpc>
            </a:pPr>
            <a:r>
              <a:rPr lang="en-AU" sz="1600" dirty="0"/>
              <a:t>If a meme makes more people happy it is good.</a:t>
            </a:r>
          </a:p>
        </p:txBody>
      </p:sp>
      <p:sp>
        <p:nvSpPr>
          <p:cNvPr id="43" name="TextBox 42">
            <a:extLst>
              <a:ext uri="{FF2B5EF4-FFF2-40B4-BE49-F238E27FC236}">
                <a16:creationId xmlns:a16="http://schemas.microsoft.com/office/drawing/2014/main" id="{456D6056-E429-470A-4204-4877C9306F79}"/>
              </a:ext>
            </a:extLst>
          </p:cNvPr>
          <p:cNvSpPr txBox="1"/>
          <p:nvPr/>
        </p:nvSpPr>
        <p:spPr>
          <a:xfrm>
            <a:off x="6177667" y="3556052"/>
            <a:ext cx="1532238" cy="285682"/>
          </a:xfrm>
          <a:prstGeom prst="rect">
            <a:avLst/>
          </a:prstGeom>
          <a:noFill/>
        </p:spPr>
        <p:txBody>
          <a:bodyPr wrap="square" lIns="0" tIns="0" rIns="0" bIns="0" rtlCol="0">
            <a:noAutofit/>
          </a:bodyPr>
          <a:lstStyle/>
          <a:p>
            <a:pPr algn="l"/>
            <a:r>
              <a:rPr lang="en-AU" sz="1800" dirty="0"/>
              <a:t>QUALIFIER:</a:t>
            </a:r>
          </a:p>
        </p:txBody>
      </p:sp>
      <p:sp>
        <p:nvSpPr>
          <p:cNvPr id="19" name="TextBox 18">
            <a:extLst>
              <a:ext uri="{FF2B5EF4-FFF2-40B4-BE49-F238E27FC236}">
                <a16:creationId xmlns:a16="http://schemas.microsoft.com/office/drawing/2014/main" id="{C026E7DB-CBB9-93C3-30CA-5E4A88537FCD}"/>
              </a:ext>
            </a:extLst>
          </p:cNvPr>
          <p:cNvSpPr txBox="1"/>
          <p:nvPr/>
        </p:nvSpPr>
        <p:spPr>
          <a:xfrm>
            <a:off x="6199871" y="3814996"/>
            <a:ext cx="2289502" cy="668582"/>
          </a:xfrm>
          <a:prstGeom prst="rect">
            <a:avLst/>
          </a:prstGeom>
          <a:noFill/>
          <a:ln w="9525">
            <a:noFill/>
          </a:ln>
        </p:spPr>
        <p:txBody>
          <a:bodyPr wrap="square" lIns="0" tIns="0" rIns="0" bIns="0" rtlCol="0">
            <a:noAutofit/>
          </a:bodyPr>
          <a:lstStyle/>
          <a:p>
            <a:pPr algn="l">
              <a:lnSpc>
                <a:spcPct val="114000"/>
              </a:lnSpc>
            </a:pPr>
            <a:r>
              <a:rPr lang="en-AU" sz="1600" dirty="0"/>
              <a:t>Dogs are scary so these memes can frighten people.</a:t>
            </a:r>
          </a:p>
        </p:txBody>
      </p:sp>
      <p:sp>
        <p:nvSpPr>
          <p:cNvPr id="13" name="TextBox 12">
            <a:extLst>
              <a:ext uri="{FF2B5EF4-FFF2-40B4-BE49-F238E27FC236}">
                <a16:creationId xmlns:a16="http://schemas.microsoft.com/office/drawing/2014/main" id="{B8C60FFE-D00B-EAC7-4E70-7B0627FA21E0}"/>
              </a:ext>
            </a:extLst>
          </p:cNvPr>
          <p:cNvSpPr txBox="1"/>
          <p:nvPr/>
        </p:nvSpPr>
        <p:spPr>
          <a:xfrm>
            <a:off x="6115422" y="4713282"/>
            <a:ext cx="1707523" cy="263069"/>
          </a:xfrm>
          <a:prstGeom prst="rect">
            <a:avLst/>
          </a:prstGeom>
          <a:noFill/>
          <a:ln>
            <a:solidFill>
              <a:schemeClr val="tx2"/>
            </a:solidFill>
          </a:ln>
        </p:spPr>
        <p:txBody>
          <a:bodyPr wrap="square" lIns="0" tIns="0" rIns="0" bIns="0" rtlCol="0">
            <a:noAutofit/>
          </a:bodyPr>
          <a:lstStyle/>
          <a:p>
            <a:pPr algn="ctr">
              <a:lnSpc>
                <a:spcPct val="114000"/>
              </a:lnSpc>
            </a:pPr>
            <a:r>
              <a:rPr lang="en-AU" sz="1600" dirty="0">
                <a:solidFill>
                  <a:schemeClr val="tx2"/>
                </a:solidFill>
              </a:rPr>
              <a:t>Pessimism bias</a:t>
            </a:r>
          </a:p>
        </p:txBody>
      </p:sp>
      <p:sp>
        <p:nvSpPr>
          <p:cNvPr id="44" name="TextBox 43">
            <a:extLst>
              <a:ext uri="{FF2B5EF4-FFF2-40B4-BE49-F238E27FC236}">
                <a16:creationId xmlns:a16="http://schemas.microsoft.com/office/drawing/2014/main" id="{5CEDD999-09E1-7ACA-68B5-5027035EC04C}"/>
              </a:ext>
            </a:extLst>
          </p:cNvPr>
          <p:cNvSpPr txBox="1"/>
          <p:nvPr/>
        </p:nvSpPr>
        <p:spPr>
          <a:xfrm>
            <a:off x="439602" y="5466627"/>
            <a:ext cx="1532238" cy="285682"/>
          </a:xfrm>
          <a:prstGeom prst="rect">
            <a:avLst/>
          </a:prstGeom>
          <a:noFill/>
        </p:spPr>
        <p:txBody>
          <a:bodyPr wrap="square" lIns="0" tIns="0" rIns="0" bIns="0" rtlCol="0">
            <a:noAutofit/>
          </a:bodyPr>
          <a:lstStyle/>
          <a:p>
            <a:pPr algn="l"/>
            <a:r>
              <a:rPr lang="en-AU" sz="1800" dirty="0"/>
              <a:t>BACKING:</a:t>
            </a:r>
          </a:p>
        </p:txBody>
      </p:sp>
      <p:sp>
        <p:nvSpPr>
          <p:cNvPr id="20" name="TextBox 19">
            <a:extLst>
              <a:ext uri="{FF2B5EF4-FFF2-40B4-BE49-F238E27FC236}">
                <a16:creationId xmlns:a16="http://schemas.microsoft.com/office/drawing/2014/main" id="{5637166E-257C-073A-6DC2-1E5FFD0B8868}"/>
              </a:ext>
            </a:extLst>
          </p:cNvPr>
          <p:cNvSpPr txBox="1"/>
          <p:nvPr/>
        </p:nvSpPr>
        <p:spPr>
          <a:xfrm>
            <a:off x="445263" y="5721849"/>
            <a:ext cx="3657715" cy="527847"/>
          </a:xfrm>
          <a:prstGeom prst="rect">
            <a:avLst/>
          </a:prstGeom>
          <a:noFill/>
          <a:ln w="9525">
            <a:noFill/>
          </a:ln>
        </p:spPr>
        <p:txBody>
          <a:bodyPr wrap="square" lIns="0" tIns="0" rIns="0" bIns="0" rtlCol="0">
            <a:noAutofit/>
          </a:bodyPr>
          <a:lstStyle/>
          <a:p>
            <a:pPr algn="l">
              <a:lnSpc>
                <a:spcPct val="114000"/>
              </a:lnSpc>
            </a:pPr>
            <a:r>
              <a:rPr lang="en-AU" sz="1600" dirty="0"/>
              <a:t>Another pretend research group found 9 out of 10 cat memes made people laugh and feel less stressed. </a:t>
            </a:r>
          </a:p>
        </p:txBody>
      </p:sp>
      <p:sp>
        <p:nvSpPr>
          <p:cNvPr id="25" name="TextBox 24">
            <a:extLst>
              <a:ext uri="{FF2B5EF4-FFF2-40B4-BE49-F238E27FC236}">
                <a16:creationId xmlns:a16="http://schemas.microsoft.com/office/drawing/2014/main" id="{13C3DAE8-86E5-FA98-E016-158B89976C31}"/>
              </a:ext>
            </a:extLst>
          </p:cNvPr>
          <p:cNvSpPr txBox="1"/>
          <p:nvPr/>
        </p:nvSpPr>
        <p:spPr>
          <a:xfrm>
            <a:off x="4219937" y="6066316"/>
            <a:ext cx="1061344" cy="525293"/>
          </a:xfrm>
          <a:prstGeom prst="rect">
            <a:avLst/>
          </a:prstGeom>
          <a:noFill/>
          <a:ln>
            <a:solidFill>
              <a:schemeClr val="tx2"/>
            </a:solidFill>
          </a:ln>
        </p:spPr>
        <p:txBody>
          <a:bodyPr wrap="square" lIns="0" tIns="0" rIns="0" bIns="0" rtlCol="0">
            <a:noAutofit/>
          </a:bodyPr>
          <a:lstStyle/>
          <a:p>
            <a:pPr algn="ctr">
              <a:lnSpc>
                <a:spcPct val="114000"/>
              </a:lnSpc>
            </a:pPr>
            <a:r>
              <a:rPr lang="en-AU" sz="1600" dirty="0">
                <a:solidFill>
                  <a:schemeClr val="tx2"/>
                </a:solidFill>
              </a:rPr>
              <a:t>Clustering illusion</a:t>
            </a:r>
          </a:p>
        </p:txBody>
      </p:sp>
      <p:sp>
        <p:nvSpPr>
          <p:cNvPr id="45" name="TextBox 44">
            <a:extLst>
              <a:ext uri="{FF2B5EF4-FFF2-40B4-BE49-F238E27FC236}">
                <a16:creationId xmlns:a16="http://schemas.microsoft.com/office/drawing/2014/main" id="{6E426AFC-23F9-2885-94EA-1B4D01217C9B}"/>
              </a:ext>
            </a:extLst>
          </p:cNvPr>
          <p:cNvSpPr txBox="1"/>
          <p:nvPr/>
        </p:nvSpPr>
        <p:spPr>
          <a:xfrm>
            <a:off x="6291635" y="5396351"/>
            <a:ext cx="1532238" cy="285682"/>
          </a:xfrm>
          <a:prstGeom prst="rect">
            <a:avLst/>
          </a:prstGeom>
          <a:noFill/>
        </p:spPr>
        <p:txBody>
          <a:bodyPr wrap="square" lIns="0" tIns="0" rIns="0" bIns="0" rtlCol="0">
            <a:noAutofit/>
          </a:bodyPr>
          <a:lstStyle/>
          <a:p>
            <a:pPr algn="l"/>
            <a:r>
              <a:rPr lang="en-AU" sz="1800" dirty="0"/>
              <a:t>REBUTTAL:</a:t>
            </a:r>
          </a:p>
        </p:txBody>
      </p:sp>
      <p:sp>
        <p:nvSpPr>
          <p:cNvPr id="21" name="TextBox 20">
            <a:extLst>
              <a:ext uri="{FF2B5EF4-FFF2-40B4-BE49-F238E27FC236}">
                <a16:creationId xmlns:a16="http://schemas.microsoft.com/office/drawing/2014/main" id="{2D57DEAB-55B6-415C-7931-87E512C5AB16}"/>
              </a:ext>
            </a:extLst>
          </p:cNvPr>
          <p:cNvSpPr txBox="1"/>
          <p:nvPr/>
        </p:nvSpPr>
        <p:spPr>
          <a:xfrm>
            <a:off x="6265314" y="5643665"/>
            <a:ext cx="2624757" cy="651378"/>
          </a:xfrm>
          <a:prstGeom prst="rect">
            <a:avLst/>
          </a:prstGeom>
          <a:noFill/>
          <a:ln w="9525">
            <a:noFill/>
          </a:ln>
        </p:spPr>
        <p:txBody>
          <a:bodyPr wrap="square" lIns="0" tIns="0" rIns="0" bIns="0" rtlCol="0">
            <a:noAutofit/>
          </a:bodyPr>
          <a:lstStyle/>
          <a:p>
            <a:pPr algn="l">
              <a:lnSpc>
                <a:spcPct val="114000"/>
              </a:lnSpc>
            </a:pPr>
            <a:r>
              <a:rPr lang="en-AU" sz="1600" dirty="0"/>
              <a:t>Some people think dog memes are good. </a:t>
            </a:r>
          </a:p>
        </p:txBody>
      </p:sp>
      <p:sp>
        <p:nvSpPr>
          <p:cNvPr id="46" name="TextBox 45">
            <a:extLst>
              <a:ext uri="{FF2B5EF4-FFF2-40B4-BE49-F238E27FC236}">
                <a16:creationId xmlns:a16="http://schemas.microsoft.com/office/drawing/2014/main" id="{C268F352-083D-ADEE-A44B-CC1BC1AA0385}"/>
              </a:ext>
              <a:ext uri="{C183D7F6-B498-43B3-948B-1728B52AA6E4}">
                <adec:decorative xmlns:adec="http://schemas.microsoft.com/office/drawing/2017/decorative" val="1"/>
              </a:ext>
            </a:extLst>
          </p:cNvPr>
          <p:cNvSpPr txBox="1"/>
          <p:nvPr/>
        </p:nvSpPr>
        <p:spPr>
          <a:xfrm>
            <a:off x="3381286" y="1642824"/>
            <a:ext cx="1532238" cy="285682"/>
          </a:xfrm>
          <a:prstGeom prst="rect">
            <a:avLst/>
          </a:prstGeom>
          <a:noFill/>
        </p:spPr>
        <p:txBody>
          <a:bodyPr wrap="square" lIns="0" tIns="0" rIns="0" bIns="0" rtlCol="0">
            <a:noAutofit/>
          </a:bodyPr>
          <a:lstStyle/>
          <a:p>
            <a:pPr algn="l">
              <a:lnSpc>
                <a:spcPct val="114000"/>
              </a:lnSpc>
            </a:pPr>
            <a:r>
              <a:rPr lang="en-AU" sz="1600" dirty="0"/>
              <a:t>supported by</a:t>
            </a:r>
          </a:p>
          <a:p>
            <a:pPr algn="l">
              <a:lnSpc>
                <a:spcPct val="114000"/>
              </a:lnSpc>
            </a:pPr>
            <a:r>
              <a:rPr lang="en-AU" sz="1600" dirty="0"/>
              <a:t>connected by</a:t>
            </a:r>
          </a:p>
        </p:txBody>
      </p:sp>
      <p:sp>
        <p:nvSpPr>
          <p:cNvPr id="47" name="TextBox 46">
            <a:extLst>
              <a:ext uri="{FF2B5EF4-FFF2-40B4-BE49-F238E27FC236}">
                <a16:creationId xmlns:a16="http://schemas.microsoft.com/office/drawing/2014/main" id="{880B35A5-D93B-ADED-5209-922D250A55DD}"/>
              </a:ext>
              <a:ext uri="{C183D7F6-B498-43B3-948B-1728B52AA6E4}">
                <adec:decorative xmlns:adec="http://schemas.microsoft.com/office/drawing/2017/decorative" val="1"/>
              </a:ext>
            </a:extLst>
          </p:cNvPr>
          <p:cNvSpPr txBox="1"/>
          <p:nvPr/>
        </p:nvSpPr>
        <p:spPr>
          <a:xfrm>
            <a:off x="4040105" y="4168508"/>
            <a:ext cx="2035688" cy="440971"/>
          </a:xfrm>
          <a:prstGeom prst="rect">
            <a:avLst/>
          </a:prstGeom>
          <a:noFill/>
        </p:spPr>
        <p:txBody>
          <a:bodyPr wrap="square" lIns="0" tIns="0" rIns="0" bIns="0" rtlCol="0">
            <a:noAutofit/>
          </a:bodyPr>
          <a:lstStyle/>
          <a:p>
            <a:pPr algn="l">
              <a:lnSpc>
                <a:spcPct val="114000"/>
              </a:lnSpc>
            </a:pPr>
            <a:r>
              <a:rPr lang="en-AU" sz="1600" dirty="0"/>
              <a:t>measures of strength</a:t>
            </a:r>
          </a:p>
        </p:txBody>
      </p:sp>
      <p:sp>
        <p:nvSpPr>
          <p:cNvPr id="49" name="TextBox 48">
            <a:extLst>
              <a:ext uri="{FF2B5EF4-FFF2-40B4-BE49-F238E27FC236}">
                <a16:creationId xmlns:a16="http://schemas.microsoft.com/office/drawing/2014/main" id="{5F5B0434-CA5B-C6BC-F63A-624EB3612784}"/>
              </a:ext>
              <a:ext uri="{C183D7F6-B498-43B3-948B-1728B52AA6E4}">
                <adec:decorative xmlns:adec="http://schemas.microsoft.com/office/drawing/2017/decorative" val="1"/>
              </a:ext>
            </a:extLst>
          </p:cNvPr>
          <p:cNvSpPr txBox="1"/>
          <p:nvPr/>
        </p:nvSpPr>
        <p:spPr>
          <a:xfrm>
            <a:off x="3560784" y="5152507"/>
            <a:ext cx="1497165" cy="440971"/>
          </a:xfrm>
          <a:prstGeom prst="rect">
            <a:avLst/>
          </a:prstGeom>
          <a:noFill/>
        </p:spPr>
        <p:txBody>
          <a:bodyPr wrap="square" lIns="0" tIns="0" rIns="0" bIns="0" rtlCol="0">
            <a:noAutofit/>
          </a:bodyPr>
          <a:lstStyle/>
          <a:p>
            <a:pPr algn="l">
              <a:lnSpc>
                <a:spcPct val="114000"/>
              </a:lnSpc>
            </a:pPr>
            <a:r>
              <a:rPr lang="en-AU" sz="1600" dirty="0"/>
              <a:t>reinforced by</a:t>
            </a:r>
          </a:p>
        </p:txBody>
      </p:sp>
    </p:spTree>
    <p:extLst>
      <p:ext uri="{BB962C8B-B14F-4D97-AF65-F5344CB8AC3E}">
        <p14:creationId xmlns:p14="http://schemas.microsoft.com/office/powerpoint/2010/main" val="909477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animBg="1"/>
      <p:bldP spid="13" grpId="0" animBg="1"/>
      <p:bldP spid="25" grpId="0" animBg="1"/>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F97304-B6C0-FC59-98E3-CDE3BB61E1D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4A235F1-93B2-75B0-6AC6-6ED41D43A085}"/>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135</a:t>
            </a:fld>
            <a:endParaRPr lang="en-AU"/>
          </a:p>
        </p:txBody>
      </p:sp>
      <p:sp>
        <p:nvSpPr>
          <p:cNvPr id="3" name="Title 2">
            <a:extLst>
              <a:ext uri="{FF2B5EF4-FFF2-40B4-BE49-F238E27FC236}">
                <a16:creationId xmlns:a16="http://schemas.microsoft.com/office/drawing/2014/main" id="{15CEC6F3-BDFC-2AE3-E772-02237D4E6492}"/>
              </a:ext>
              <a:ext uri="{C183D7F6-B498-43B3-948B-1728B52AA6E4}">
                <adec:decorative xmlns:adec="http://schemas.microsoft.com/office/drawing/2017/decorative" val="0"/>
              </a:ext>
            </a:extLst>
          </p:cNvPr>
          <p:cNvSpPr>
            <a:spLocks noGrp="1"/>
          </p:cNvSpPr>
          <p:nvPr>
            <p:ph type="title"/>
          </p:nvPr>
        </p:nvSpPr>
        <p:spPr/>
        <p:txBody>
          <a:bodyPr/>
          <a:lstStyle/>
          <a:p>
            <a:r>
              <a:rPr lang="en-US" dirty="0">
                <a:latin typeface="Arial"/>
                <a:cs typeface="Arial"/>
              </a:rPr>
              <a:t>Identifying barriers to our thinking in our arguments </a:t>
            </a:r>
            <a:endParaRPr lang="en-US" dirty="0"/>
          </a:p>
        </p:txBody>
      </p:sp>
      <p:sp>
        <p:nvSpPr>
          <p:cNvPr id="8" name="Text Placeholder 3">
            <a:extLst>
              <a:ext uri="{FF2B5EF4-FFF2-40B4-BE49-F238E27FC236}">
                <a16:creationId xmlns:a16="http://schemas.microsoft.com/office/drawing/2014/main" id="{96E2BB74-4B4B-E72C-8685-B04FA2535941}"/>
              </a:ext>
            </a:extLst>
          </p:cNvPr>
          <p:cNvSpPr>
            <a:spLocks noGrp="1"/>
          </p:cNvSpPr>
          <p:nvPr/>
        </p:nvSpPr>
        <p:spPr>
          <a:xfrm>
            <a:off x="360001" y="1019140"/>
            <a:ext cx="11483999" cy="310015"/>
          </a:xfrm>
          <a:prstGeom prst="rect">
            <a:avLst/>
          </a:prstGeom>
        </p:spPr>
        <p:txBody>
          <a:bodyPr vert="horz" lIns="0" tIns="0" rIns="0" bIns="0" rtlCol="0" anchor="b">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accent2"/>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2000" b="0" kern="1200">
                <a:solidFill>
                  <a:schemeClr val="bg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2000" kern="1200">
                <a:solidFill>
                  <a:schemeClr val="bg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Arial"/>
                <a:cs typeface="Arial"/>
              </a:rPr>
              <a:t>How does this change the persuasiveness of the argument?</a:t>
            </a:r>
            <a:endParaRPr lang="en-US" dirty="0"/>
          </a:p>
        </p:txBody>
      </p:sp>
      <p:sp>
        <p:nvSpPr>
          <p:cNvPr id="25" name="TextBox 24">
            <a:extLst>
              <a:ext uri="{FF2B5EF4-FFF2-40B4-BE49-F238E27FC236}">
                <a16:creationId xmlns:a16="http://schemas.microsoft.com/office/drawing/2014/main" id="{F82C148B-98AE-E1A9-3A27-CFF7BAF552CD}"/>
              </a:ext>
            </a:extLst>
          </p:cNvPr>
          <p:cNvSpPr txBox="1"/>
          <p:nvPr/>
        </p:nvSpPr>
        <p:spPr>
          <a:xfrm>
            <a:off x="579229" y="1928651"/>
            <a:ext cx="1647753" cy="827314"/>
          </a:xfrm>
          <a:prstGeom prst="rect">
            <a:avLst/>
          </a:prstGeom>
          <a:solidFill>
            <a:schemeClr val="accent3">
              <a:lumMod val="60000"/>
              <a:lumOff val="40000"/>
            </a:schemeClr>
          </a:solidFill>
        </p:spPr>
        <p:txBody>
          <a:bodyPr wrap="square" lIns="0" tIns="0" rIns="0" bIns="0" rtlCol="0" anchor="ctr">
            <a:noAutofit/>
          </a:bodyPr>
          <a:lstStyle/>
          <a:p>
            <a:pPr algn="ctr"/>
            <a:r>
              <a:rPr lang="en-AU" sz="1800" dirty="0"/>
              <a:t>Strong</a:t>
            </a:r>
          </a:p>
        </p:txBody>
      </p:sp>
      <p:sp>
        <p:nvSpPr>
          <p:cNvPr id="26" name="TextBox 25">
            <a:extLst>
              <a:ext uri="{FF2B5EF4-FFF2-40B4-BE49-F238E27FC236}">
                <a16:creationId xmlns:a16="http://schemas.microsoft.com/office/drawing/2014/main" id="{712FF06A-406D-DB35-4468-60CA12931110}"/>
              </a:ext>
            </a:extLst>
          </p:cNvPr>
          <p:cNvSpPr txBox="1"/>
          <p:nvPr/>
        </p:nvSpPr>
        <p:spPr>
          <a:xfrm>
            <a:off x="2911068" y="1928651"/>
            <a:ext cx="1647753" cy="827314"/>
          </a:xfrm>
          <a:prstGeom prst="rect">
            <a:avLst/>
          </a:prstGeom>
          <a:solidFill>
            <a:schemeClr val="accent3">
              <a:lumMod val="60000"/>
              <a:lumOff val="40000"/>
            </a:schemeClr>
          </a:solidFill>
        </p:spPr>
        <p:txBody>
          <a:bodyPr wrap="square" lIns="0" tIns="0" rIns="0" bIns="0" rtlCol="0" anchor="ctr">
            <a:noAutofit/>
          </a:bodyPr>
          <a:lstStyle/>
          <a:p>
            <a:pPr algn="ctr"/>
            <a:r>
              <a:rPr lang="en-AU" sz="1800" dirty="0"/>
              <a:t>Some strength</a:t>
            </a:r>
          </a:p>
        </p:txBody>
      </p:sp>
      <p:sp>
        <p:nvSpPr>
          <p:cNvPr id="24" name="TextBox 23">
            <a:extLst>
              <a:ext uri="{FF2B5EF4-FFF2-40B4-BE49-F238E27FC236}">
                <a16:creationId xmlns:a16="http://schemas.microsoft.com/office/drawing/2014/main" id="{DD01F9F0-D69E-F0A1-1018-5A54E35C8F70}"/>
              </a:ext>
            </a:extLst>
          </p:cNvPr>
          <p:cNvSpPr txBox="1">
            <a:spLocks/>
          </p:cNvSpPr>
          <p:nvPr/>
        </p:nvSpPr>
        <p:spPr>
          <a:xfrm>
            <a:off x="857672" y="5133473"/>
            <a:ext cx="1090865" cy="433137"/>
          </a:xfrm>
          <a:prstGeom prst="rect">
            <a:avLst/>
          </a:prstGeom>
          <a:noFill/>
        </p:spPr>
        <p:txBody>
          <a:bodyPr wrap="square" lIns="0" tIns="0" rIns="0" bIns="0" rtlCol="0">
            <a:noAutofit/>
          </a:bodyPr>
          <a:lstStyle/>
          <a:p>
            <a:pPr algn="ctr"/>
            <a:r>
              <a:rPr lang="en-AU" sz="2000" dirty="0"/>
              <a:t>LEFT</a:t>
            </a:r>
          </a:p>
        </p:txBody>
      </p:sp>
      <p:sp>
        <p:nvSpPr>
          <p:cNvPr id="27" name="TextBox 26">
            <a:extLst>
              <a:ext uri="{FF2B5EF4-FFF2-40B4-BE49-F238E27FC236}">
                <a16:creationId xmlns:a16="http://schemas.microsoft.com/office/drawing/2014/main" id="{AF299259-1D3E-DE16-67B1-F0B26C495CE6}"/>
              </a:ext>
            </a:extLst>
          </p:cNvPr>
          <p:cNvSpPr txBox="1"/>
          <p:nvPr/>
        </p:nvSpPr>
        <p:spPr>
          <a:xfrm>
            <a:off x="5272121" y="1960549"/>
            <a:ext cx="1647753" cy="827314"/>
          </a:xfrm>
          <a:prstGeom prst="rect">
            <a:avLst/>
          </a:prstGeom>
          <a:solidFill>
            <a:schemeClr val="accent3">
              <a:lumMod val="60000"/>
              <a:lumOff val="40000"/>
            </a:schemeClr>
          </a:solidFill>
        </p:spPr>
        <p:txBody>
          <a:bodyPr wrap="square" lIns="0" tIns="0" rIns="0" bIns="0" rtlCol="0" anchor="ctr">
            <a:noAutofit/>
          </a:bodyPr>
          <a:lstStyle/>
          <a:p>
            <a:pPr algn="ctr"/>
            <a:r>
              <a:rPr lang="en-AU" sz="1800" dirty="0"/>
              <a:t>Neutral</a:t>
            </a:r>
          </a:p>
        </p:txBody>
      </p:sp>
      <p:sp>
        <p:nvSpPr>
          <p:cNvPr id="22" name="TextBox 21">
            <a:extLst>
              <a:ext uri="{FF2B5EF4-FFF2-40B4-BE49-F238E27FC236}">
                <a16:creationId xmlns:a16="http://schemas.microsoft.com/office/drawing/2014/main" id="{F47B6EE9-EC7D-CEF0-2B50-F575D1F6F945}"/>
              </a:ext>
            </a:extLst>
          </p:cNvPr>
          <p:cNvSpPr txBox="1">
            <a:spLocks/>
          </p:cNvSpPr>
          <p:nvPr/>
        </p:nvSpPr>
        <p:spPr>
          <a:xfrm>
            <a:off x="5550564" y="5133473"/>
            <a:ext cx="1090865" cy="605527"/>
          </a:xfrm>
          <a:prstGeom prst="rect">
            <a:avLst/>
          </a:prstGeom>
          <a:noFill/>
        </p:spPr>
        <p:txBody>
          <a:bodyPr wrap="square" lIns="0" tIns="0" rIns="0" bIns="0" rtlCol="0">
            <a:noAutofit/>
          </a:bodyPr>
          <a:lstStyle/>
          <a:p>
            <a:pPr algn="l"/>
            <a:r>
              <a:rPr lang="en-AU" sz="2000" dirty="0"/>
              <a:t>CENTRE</a:t>
            </a:r>
          </a:p>
        </p:txBody>
      </p:sp>
      <p:sp>
        <p:nvSpPr>
          <p:cNvPr id="28" name="TextBox 27">
            <a:extLst>
              <a:ext uri="{FF2B5EF4-FFF2-40B4-BE49-F238E27FC236}">
                <a16:creationId xmlns:a16="http://schemas.microsoft.com/office/drawing/2014/main" id="{6B96B286-AE85-E0C0-B3EE-1DB5DADA98AD}"/>
              </a:ext>
            </a:extLst>
          </p:cNvPr>
          <p:cNvSpPr txBox="1"/>
          <p:nvPr/>
        </p:nvSpPr>
        <p:spPr>
          <a:xfrm>
            <a:off x="7614269" y="1960549"/>
            <a:ext cx="1647753" cy="827314"/>
          </a:xfrm>
          <a:prstGeom prst="rect">
            <a:avLst/>
          </a:prstGeom>
          <a:solidFill>
            <a:schemeClr val="accent3">
              <a:lumMod val="60000"/>
              <a:lumOff val="40000"/>
            </a:schemeClr>
          </a:solidFill>
        </p:spPr>
        <p:txBody>
          <a:bodyPr wrap="square" lIns="0" tIns="0" rIns="0" bIns="0" rtlCol="0" anchor="ctr">
            <a:noAutofit/>
          </a:bodyPr>
          <a:lstStyle/>
          <a:p>
            <a:pPr algn="ctr"/>
            <a:r>
              <a:rPr lang="en-AU" sz="1800" dirty="0"/>
              <a:t>Has flaws</a:t>
            </a:r>
          </a:p>
        </p:txBody>
      </p:sp>
      <p:sp>
        <p:nvSpPr>
          <p:cNvPr id="29" name="TextBox 28">
            <a:extLst>
              <a:ext uri="{FF2B5EF4-FFF2-40B4-BE49-F238E27FC236}">
                <a16:creationId xmlns:a16="http://schemas.microsoft.com/office/drawing/2014/main" id="{4980FFAF-CDB5-76B3-4B99-DFF2922D19F1}"/>
              </a:ext>
            </a:extLst>
          </p:cNvPr>
          <p:cNvSpPr txBox="1"/>
          <p:nvPr/>
        </p:nvSpPr>
        <p:spPr>
          <a:xfrm>
            <a:off x="9965018" y="1960388"/>
            <a:ext cx="1647753" cy="827314"/>
          </a:xfrm>
          <a:prstGeom prst="rect">
            <a:avLst/>
          </a:prstGeom>
          <a:solidFill>
            <a:schemeClr val="accent3">
              <a:lumMod val="60000"/>
              <a:lumOff val="40000"/>
            </a:schemeClr>
          </a:solidFill>
        </p:spPr>
        <p:txBody>
          <a:bodyPr wrap="square" lIns="0" tIns="0" rIns="0" bIns="0" rtlCol="0" anchor="ctr">
            <a:noAutofit/>
          </a:bodyPr>
          <a:lstStyle/>
          <a:p>
            <a:pPr algn="ctr"/>
            <a:r>
              <a:rPr lang="en-AU" sz="1800" dirty="0"/>
              <a:t>Weak</a:t>
            </a:r>
          </a:p>
        </p:txBody>
      </p:sp>
      <p:sp>
        <p:nvSpPr>
          <p:cNvPr id="23" name="TextBox 22">
            <a:extLst>
              <a:ext uri="{FF2B5EF4-FFF2-40B4-BE49-F238E27FC236}">
                <a16:creationId xmlns:a16="http://schemas.microsoft.com/office/drawing/2014/main" id="{AE87DAF1-2C8C-56D2-0BEB-AECDE298A376}"/>
              </a:ext>
            </a:extLst>
          </p:cNvPr>
          <p:cNvSpPr txBox="1">
            <a:spLocks/>
          </p:cNvSpPr>
          <p:nvPr/>
        </p:nvSpPr>
        <p:spPr>
          <a:xfrm>
            <a:off x="10243463" y="5107496"/>
            <a:ext cx="1090865" cy="605527"/>
          </a:xfrm>
          <a:prstGeom prst="rect">
            <a:avLst/>
          </a:prstGeom>
          <a:noFill/>
        </p:spPr>
        <p:txBody>
          <a:bodyPr wrap="square" lIns="0" tIns="0" rIns="0" bIns="0" rtlCol="0">
            <a:noAutofit/>
          </a:bodyPr>
          <a:lstStyle/>
          <a:p>
            <a:pPr algn="ctr"/>
            <a:r>
              <a:rPr lang="en-AU" sz="2000" dirty="0"/>
              <a:t>RIGHT</a:t>
            </a:r>
          </a:p>
        </p:txBody>
      </p:sp>
      <p:sp>
        <p:nvSpPr>
          <p:cNvPr id="4" name="TextBox 3">
            <a:extLst>
              <a:ext uri="{FF2B5EF4-FFF2-40B4-BE49-F238E27FC236}">
                <a16:creationId xmlns:a16="http://schemas.microsoft.com/office/drawing/2014/main" id="{DD4D3467-0E8B-151A-0EA0-7270A0E15EE2}"/>
              </a:ext>
              <a:ext uri="{C183D7F6-B498-43B3-948B-1728B52AA6E4}">
                <adec:decorative xmlns:adec="http://schemas.microsoft.com/office/drawing/2017/decorative" val="1"/>
              </a:ext>
            </a:extLst>
          </p:cNvPr>
          <p:cNvSpPr txBox="1"/>
          <p:nvPr/>
        </p:nvSpPr>
        <p:spPr>
          <a:xfrm>
            <a:off x="579229" y="4885709"/>
            <a:ext cx="1647753" cy="827314"/>
          </a:xfrm>
          <a:prstGeom prst="rect">
            <a:avLst/>
          </a:prstGeom>
          <a:solidFill>
            <a:schemeClr val="accent3">
              <a:lumMod val="60000"/>
              <a:lumOff val="40000"/>
            </a:schemeClr>
          </a:solidFill>
        </p:spPr>
        <p:txBody>
          <a:bodyPr wrap="square" lIns="0" tIns="0" rIns="0" bIns="0" rtlCol="0" anchor="ctr">
            <a:noAutofit/>
          </a:bodyPr>
          <a:lstStyle/>
          <a:p>
            <a:pPr algn="ctr"/>
            <a:endParaRPr lang="en-AU" sz="1800" dirty="0"/>
          </a:p>
        </p:txBody>
      </p:sp>
      <p:sp>
        <p:nvSpPr>
          <p:cNvPr id="17" name="Arrow: Left-Right 16">
            <a:extLst>
              <a:ext uri="{FF2B5EF4-FFF2-40B4-BE49-F238E27FC236}">
                <a16:creationId xmlns:a16="http://schemas.microsoft.com/office/drawing/2014/main" id="{64212455-3CD2-E4DC-6EC6-7E3FC81301C2}"/>
              </a:ext>
              <a:ext uri="{C183D7F6-B498-43B3-948B-1728B52AA6E4}">
                <adec:decorative xmlns:adec="http://schemas.microsoft.com/office/drawing/2017/decorative" val="1"/>
              </a:ext>
            </a:extLst>
          </p:cNvPr>
          <p:cNvSpPr/>
          <p:nvPr/>
        </p:nvSpPr>
        <p:spPr>
          <a:xfrm>
            <a:off x="550013" y="3236420"/>
            <a:ext cx="11091970" cy="1200732"/>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TextBox 17">
            <a:extLst>
              <a:ext uri="{FF2B5EF4-FFF2-40B4-BE49-F238E27FC236}">
                <a16:creationId xmlns:a16="http://schemas.microsoft.com/office/drawing/2014/main" id="{16AACBDC-343E-C2CA-E9B2-33631847E3B0}"/>
              </a:ext>
              <a:ext uri="{C183D7F6-B498-43B3-948B-1728B52AA6E4}">
                <adec:decorative xmlns:adec="http://schemas.microsoft.com/office/drawing/2017/decorative" val="1"/>
              </a:ext>
            </a:extLst>
          </p:cNvPr>
          <p:cNvSpPr txBox="1"/>
          <p:nvPr/>
        </p:nvSpPr>
        <p:spPr>
          <a:xfrm>
            <a:off x="2911068" y="4885709"/>
            <a:ext cx="1647753" cy="827314"/>
          </a:xfrm>
          <a:prstGeom prst="rect">
            <a:avLst/>
          </a:prstGeom>
          <a:solidFill>
            <a:schemeClr val="accent3">
              <a:lumMod val="60000"/>
              <a:lumOff val="40000"/>
            </a:schemeClr>
          </a:solidFill>
        </p:spPr>
        <p:txBody>
          <a:bodyPr wrap="square" lIns="0" tIns="0" rIns="0" bIns="0" rtlCol="0" anchor="ctr">
            <a:noAutofit/>
          </a:bodyPr>
          <a:lstStyle/>
          <a:p>
            <a:pPr algn="ctr"/>
            <a:endParaRPr lang="en-AU" sz="1800" dirty="0"/>
          </a:p>
        </p:txBody>
      </p:sp>
      <p:sp>
        <p:nvSpPr>
          <p:cNvPr id="19" name="TextBox 18">
            <a:extLst>
              <a:ext uri="{FF2B5EF4-FFF2-40B4-BE49-F238E27FC236}">
                <a16:creationId xmlns:a16="http://schemas.microsoft.com/office/drawing/2014/main" id="{381B3F73-155A-7352-53B8-853FB9471564}"/>
              </a:ext>
              <a:ext uri="{C183D7F6-B498-43B3-948B-1728B52AA6E4}">
                <adec:decorative xmlns:adec="http://schemas.microsoft.com/office/drawing/2017/decorative" val="1"/>
              </a:ext>
            </a:extLst>
          </p:cNvPr>
          <p:cNvSpPr txBox="1"/>
          <p:nvPr/>
        </p:nvSpPr>
        <p:spPr>
          <a:xfrm>
            <a:off x="5272121" y="4885709"/>
            <a:ext cx="1647753" cy="827314"/>
          </a:xfrm>
          <a:prstGeom prst="rect">
            <a:avLst/>
          </a:prstGeom>
          <a:solidFill>
            <a:schemeClr val="accent3">
              <a:lumMod val="60000"/>
              <a:lumOff val="40000"/>
            </a:schemeClr>
          </a:solidFill>
        </p:spPr>
        <p:txBody>
          <a:bodyPr wrap="square" lIns="0" tIns="0" rIns="0" bIns="0" rtlCol="0" anchor="ctr">
            <a:noAutofit/>
          </a:bodyPr>
          <a:lstStyle/>
          <a:p>
            <a:pPr algn="ctr"/>
            <a:endParaRPr lang="en-AU" sz="1800" dirty="0"/>
          </a:p>
        </p:txBody>
      </p:sp>
      <p:sp>
        <p:nvSpPr>
          <p:cNvPr id="20" name="TextBox 19">
            <a:extLst>
              <a:ext uri="{FF2B5EF4-FFF2-40B4-BE49-F238E27FC236}">
                <a16:creationId xmlns:a16="http://schemas.microsoft.com/office/drawing/2014/main" id="{9448EC46-6A3F-FEE1-F216-4B0EB647D8AF}"/>
              </a:ext>
              <a:ext uri="{C183D7F6-B498-43B3-948B-1728B52AA6E4}">
                <adec:decorative xmlns:adec="http://schemas.microsoft.com/office/drawing/2017/decorative" val="1"/>
              </a:ext>
            </a:extLst>
          </p:cNvPr>
          <p:cNvSpPr txBox="1"/>
          <p:nvPr/>
        </p:nvSpPr>
        <p:spPr>
          <a:xfrm>
            <a:off x="7614268" y="4885709"/>
            <a:ext cx="1647753" cy="827314"/>
          </a:xfrm>
          <a:prstGeom prst="rect">
            <a:avLst/>
          </a:prstGeom>
          <a:solidFill>
            <a:schemeClr val="accent3">
              <a:lumMod val="60000"/>
              <a:lumOff val="40000"/>
            </a:schemeClr>
          </a:solidFill>
        </p:spPr>
        <p:txBody>
          <a:bodyPr wrap="square" lIns="0" tIns="0" rIns="0" bIns="0" rtlCol="0" anchor="ctr">
            <a:noAutofit/>
          </a:bodyPr>
          <a:lstStyle/>
          <a:p>
            <a:pPr algn="ctr"/>
            <a:endParaRPr lang="en-AU" sz="1800" dirty="0"/>
          </a:p>
        </p:txBody>
      </p:sp>
      <p:sp>
        <p:nvSpPr>
          <p:cNvPr id="21" name="TextBox 20">
            <a:extLst>
              <a:ext uri="{FF2B5EF4-FFF2-40B4-BE49-F238E27FC236}">
                <a16:creationId xmlns:a16="http://schemas.microsoft.com/office/drawing/2014/main" id="{C5E7A60D-4EAD-E189-7818-F8F548816736}"/>
              </a:ext>
              <a:ext uri="{C183D7F6-B498-43B3-948B-1728B52AA6E4}">
                <adec:decorative xmlns:adec="http://schemas.microsoft.com/office/drawing/2017/decorative" val="1"/>
              </a:ext>
            </a:extLst>
          </p:cNvPr>
          <p:cNvSpPr txBox="1"/>
          <p:nvPr/>
        </p:nvSpPr>
        <p:spPr>
          <a:xfrm>
            <a:off x="9967873" y="4885709"/>
            <a:ext cx="1647753" cy="827314"/>
          </a:xfrm>
          <a:prstGeom prst="rect">
            <a:avLst/>
          </a:prstGeom>
          <a:solidFill>
            <a:schemeClr val="accent3">
              <a:lumMod val="60000"/>
              <a:lumOff val="40000"/>
            </a:schemeClr>
          </a:solidFill>
        </p:spPr>
        <p:txBody>
          <a:bodyPr wrap="square" lIns="0" tIns="0" rIns="0" bIns="0" rtlCol="0" anchor="ctr">
            <a:noAutofit/>
          </a:bodyPr>
          <a:lstStyle/>
          <a:p>
            <a:pPr algn="ctr"/>
            <a:endParaRPr lang="en-AU" sz="1800" dirty="0"/>
          </a:p>
        </p:txBody>
      </p:sp>
      <p:sp>
        <p:nvSpPr>
          <p:cNvPr id="31" name="TextBox 30">
            <a:extLst>
              <a:ext uri="{FF2B5EF4-FFF2-40B4-BE49-F238E27FC236}">
                <a16:creationId xmlns:a16="http://schemas.microsoft.com/office/drawing/2014/main" id="{C906DA2C-EC7B-CA42-6A7C-189045A1D646}"/>
              </a:ext>
              <a:ext uri="{C183D7F6-B498-43B3-948B-1728B52AA6E4}">
                <adec:decorative xmlns:adec="http://schemas.microsoft.com/office/drawing/2017/decorative" val="1"/>
              </a:ext>
            </a:extLst>
          </p:cNvPr>
          <p:cNvSpPr txBox="1"/>
          <p:nvPr/>
        </p:nvSpPr>
        <p:spPr>
          <a:xfrm>
            <a:off x="2226982" y="3003729"/>
            <a:ext cx="7738036" cy="390364"/>
          </a:xfrm>
          <a:prstGeom prst="rect">
            <a:avLst/>
          </a:prstGeom>
          <a:solidFill>
            <a:schemeClr val="accent3">
              <a:lumMod val="20000"/>
              <a:lumOff val="80000"/>
            </a:schemeClr>
          </a:solidFill>
        </p:spPr>
        <p:txBody>
          <a:bodyPr wrap="square" lIns="0" tIns="0" rIns="0" bIns="0" rtlCol="0">
            <a:noAutofit/>
          </a:bodyPr>
          <a:lstStyle/>
          <a:p>
            <a:pPr algn="ctr">
              <a:lnSpc>
                <a:spcPct val="150000"/>
              </a:lnSpc>
            </a:pPr>
            <a:r>
              <a:rPr lang="en-AU" sz="1800" dirty="0">
                <a:solidFill>
                  <a:srgbClr val="FF0000"/>
                </a:solidFill>
              </a:rPr>
              <a:t>Strength of argument</a:t>
            </a:r>
          </a:p>
        </p:txBody>
      </p:sp>
      <p:sp>
        <p:nvSpPr>
          <p:cNvPr id="32" name="TextBox 31">
            <a:extLst>
              <a:ext uri="{FF2B5EF4-FFF2-40B4-BE49-F238E27FC236}">
                <a16:creationId xmlns:a16="http://schemas.microsoft.com/office/drawing/2014/main" id="{164399DA-897D-07B6-7E1A-A773E051A468}"/>
              </a:ext>
              <a:ext uri="{C183D7F6-B498-43B3-948B-1728B52AA6E4}">
                <adec:decorative xmlns:adec="http://schemas.microsoft.com/office/drawing/2017/decorative" val="1"/>
              </a:ext>
            </a:extLst>
          </p:cNvPr>
          <p:cNvSpPr txBox="1"/>
          <p:nvPr/>
        </p:nvSpPr>
        <p:spPr>
          <a:xfrm>
            <a:off x="2226982" y="4346544"/>
            <a:ext cx="7738036" cy="390364"/>
          </a:xfrm>
          <a:prstGeom prst="rect">
            <a:avLst/>
          </a:prstGeom>
          <a:solidFill>
            <a:schemeClr val="accent3">
              <a:lumMod val="20000"/>
              <a:lumOff val="80000"/>
            </a:schemeClr>
          </a:solidFill>
        </p:spPr>
        <p:txBody>
          <a:bodyPr wrap="square" lIns="0" tIns="0" rIns="0" bIns="0" rtlCol="0">
            <a:noAutofit/>
          </a:bodyPr>
          <a:lstStyle/>
          <a:p>
            <a:pPr algn="ctr">
              <a:lnSpc>
                <a:spcPct val="150000"/>
              </a:lnSpc>
            </a:pPr>
            <a:r>
              <a:rPr lang="en-AU" sz="1800" dirty="0">
                <a:solidFill>
                  <a:srgbClr val="FF0000"/>
                </a:solidFill>
              </a:rPr>
              <a:t>Position in room</a:t>
            </a:r>
          </a:p>
        </p:txBody>
      </p:sp>
    </p:spTree>
    <p:extLst>
      <p:ext uri="{BB962C8B-B14F-4D97-AF65-F5344CB8AC3E}">
        <p14:creationId xmlns:p14="http://schemas.microsoft.com/office/powerpoint/2010/main" val="2631277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D977A-4542-C9DC-A7BF-3C102E5A42F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B60365C-7FEA-226C-797D-35F24480A0C0}"/>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136</a:t>
            </a:fld>
            <a:endParaRPr lang="en-AU"/>
          </a:p>
        </p:txBody>
      </p:sp>
      <p:sp>
        <p:nvSpPr>
          <p:cNvPr id="4" name="Rectangle 3">
            <a:extLst>
              <a:ext uri="{FF2B5EF4-FFF2-40B4-BE49-F238E27FC236}">
                <a16:creationId xmlns:a16="http://schemas.microsoft.com/office/drawing/2014/main" id="{107B5EE2-9DD9-A818-BBB6-C267EDDF95BF}"/>
              </a:ext>
              <a:ext uri="{C183D7F6-B498-43B3-948B-1728B52AA6E4}">
                <adec:decorative xmlns:adec="http://schemas.microsoft.com/office/drawing/2017/decorative" val="1"/>
              </a:ext>
            </a:extLst>
          </p:cNvPr>
          <p:cNvSpPr/>
          <p:nvPr/>
        </p:nvSpPr>
        <p:spPr>
          <a:xfrm>
            <a:off x="358234" y="1193740"/>
            <a:ext cx="2821477" cy="1358316"/>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a:extLst>
              <a:ext uri="{FF2B5EF4-FFF2-40B4-BE49-F238E27FC236}">
                <a16:creationId xmlns:a16="http://schemas.microsoft.com/office/drawing/2014/main" id="{9F95C9A1-89B9-47C3-0043-C14E0F460753}"/>
              </a:ext>
              <a:ext uri="{C183D7F6-B498-43B3-948B-1728B52AA6E4}">
                <adec:decorative xmlns:adec="http://schemas.microsoft.com/office/drawing/2017/decorative" val="1"/>
              </a:ext>
            </a:extLst>
          </p:cNvPr>
          <p:cNvSpPr/>
          <p:nvPr/>
        </p:nvSpPr>
        <p:spPr>
          <a:xfrm>
            <a:off x="5752205" y="1083706"/>
            <a:ext cx="3022428" cy="1626584"/>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1" dirty="0"/>
          </a:p>
        </p:txBody>
      </p:sp>
      <p:sp>
        <p:nvSpPr>
          <p:cNvPr id="7" name="Rectangle 6">
            <a:extLst>
              <a:ext uri="{FF2B5EF4-FFF2-40B4-BE49-F238E27FC236}">
                <a16:creationId xmlns:a16="http://schemas.microsoft.com/office/drawing/2014/main" id="{AB4A22FA-69F8-F84A-6EB6-6E00C907A168}"/>
              </a:ext>
              <a:ext uri="{C183D7F6-B498-43B3-948B-1728B52AA6E4}">
                <adec:decorative xmlns:adec="http://schemas.microsoft.com/office/drawing/2017/decorative" val="1"/>
              </a:ext>
            </a:extLst>
          </p:cNvPr>
          <p:cNvSpPr/>
          <p:nvPr/>
        </p:nvSpPr>
        <p:spPr>
          <a:xfrm>
            <a:off x="734787" y="3599477"/>
            <a:ext cx="3078669" cy="1015663"/>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7">
            <a:extLst>
              <a:ext uri="{FF2B5EF4-FFF2-40B4-BE49-F238E27FC236}">
                <a16:creationId xmlns:a16="http://schemas.microsoft.com/office/drawing/2014/main" id="{BB2F990B-25FB-4C5F-394C-6C8D198692C3}"/>
              </a:ext>
              <a:ext uri="{C183D7F6-B498-43B3-948B-1728B52AA6E4}">
                <adec:decorative xmlns:adec="http://schemas.microsoft.com/office/drawing/2017/decorative" val="1"/>
              </a:ext>
            </a:extLst>
          </p:cNvPr>
          <p:cNvSpPr/>
          <p:nvPr/>
        </p:nvSpPr>
        <p:spPr>
          <a:xfrm>
            <a:off x="6112347" y="3477092"/>
            <a:ext cx="2464550" cy="1188085"/>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C38CF4AA-8F9F-9F66-888E-5B738121C16C}"/>
              </a:ext>
              <a:ext uri="{C183D7F6-B498-43B3-948B-1728B52AA6E4}">
                <adec:decorative xmlns:adec="http://schemas.microsoft.com/office/drawing/2017/decorative" val="1"/>
              </a:ext>
            </a:extLst>
          </p:cNvPr>
          <p:cNvSpPr/>
          <p:nvPr/>
        </p:nvSpPr>
        <p:spPr>
          <a:xfrm>
            <a:off x="357143" y="5456618"/>
            <a:ext cx="3808521" cy="1118123"/>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9">
            <a:extLst>
              <a:ext uri="{FF2B5EF4-FFF2-40B4-BE49-F238E27FC236}">
                <a16:creationId xmlns:a16="http://schemas.microsoft.com/office/drawing/2014/main" id="{E6CC7AD1-9062-B0CB-1509-C869D2B7879A}"/>
              </a:ext>
              <a:ext uri="{C183D7F6-B498-43B3-948B-1728B52AA6E4}">
                <adec:decorative xmlns:adec="http://schemas.microsoft.com/office/drawing/2017/decorative" val="1"/>
              </a:ext>
            </a:extLst>
          </p:cNvPr>
          <p:cNvSpPr/>
          <p:nvPr/>
        </p:nvSpPr>
        <p:spPr>
          <a:xfrm>
            <a:off x="6173566" y="5322569"/>
            <a:ext cx="2777295" cy="1028123"/>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2" name="Straight Arrow Connector 11">
            <a:extLst>
              <a:ext uri="{FF2B5EF4-FFF2-40B4-BE49-F238E27FC236}">
                <a16:creationId xmlns:a16="http://schemas.microsoft.com/office/drawing/2014/main" id="{970DF14C-4D94-8E6E-F9EA-9AA48B3AA128}"/>
              </a:ext>
              <a:ext uri="{C183D7F6-B498-43B3-948B-1728B52AA6E4}">
                <adec:decorative xmlns:adec="http://schemas.microsoft.com/office/drawing/2017/decorative" val="1"/>
              </a:ext>
            </a:extLst>
          </p:cNvPr>
          <p:cNvCxnSpPr>
            <a:cxnSpLocks/>
          </p:cNvCxnSpPr>
          <p:nvPr/>
        </p:nvCxnSpPr>
        <p:spPr>
          <a:xfrm flipV="1">
            <a:off x="3179711" y="1558087"/>
            <a:ext cx="2537221" cy="9734"/>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0B50683-EFCD-793D-DB52-B1DE44C26F43}"/>
              </a:ext>
              <a:ext uri="{C183D7F6-B498-43B3-948B-1728B52AA6E4}">
                <adec:decorative xmlns:adec="http://schemas.microsoft.com/office/drawing/2017/decorative" val="1"/>
              </a:ext>
            </a:extLst>
          </p:cNvPr>
          <p:cNvCxnSpPr>
            <a:cxnSpLocks/>
          </p:cNvCxnSpPr>
          <p:nvPr/>
        </p:nvCxnSpPr>
        <p:spPr>
          <a:xfrm>
            <a:off x="1251210" y="3220438"/>
            <a:ext cx="6458844" cy="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11C0E80F-709F-C1D4-557E-DCE1289A008C}"/>
              </a:ext>
              <a:ext uri="{C183D7F6-B498-43B3-948B-1728B52AA6E4}">
                <adec:decorative xmlns:adec="http://schemas.microsoft.com/office/drawing/2017/decorative" val="1"/>
              </a:ext>
            </a:extLst>
          </p:cNvPr>
          <p:cNvCxnSpPr>
            <a:cxnSpLocks/>
          </p:cNvCxnSpPr>
          <p:nvPr/>
        </p:nvCxnSpPr>
        <p:spPr>
          <a:xfrm flipV="1">
            <a:off x="7668490" y="2710290"/>
            <a:ext cx="0" cy="510148"/>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72D03AD8-43A9-DD2E-BD77-20F9D73B5CA2}"/>
              </a:ext>
              <a:ext uri="{C183D7F6-B498-43B3-948B-1728B52AA6E4}">
                <adec:decorative xmlns:adec="http://schemas.microsoft.com/office/drawing/2017/decorative" val="1"/>
              </a:ext>
            </a:extLst>
          </p:cNvPr>
          <p:cNvCxnSpPr>
            <a:cxnSpLocks/>
          </p:cNvCxnSpPr>
          <p:nvPr/>
        </p:nvCxnSpPr>
        <p:spPr>
          <a:xfrm flipV="1">
            <a:off x="1271339" y="2552056"/>
            <a:ext cx="0" cy="654647"/>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6F09182A-ABEB-B7C5-6B5C-F96B83540DA4}"/>
              </a:ext>
              <a:ext uri="{C183D7F6-B498-43B3-948B-1728B52AA6E4}">
                <adec:decorative xmlns:adec="http://schemas.microsoft.com/office/drawing/2017/decorative" val="1"/>
              </a:ext>
            </a:extLst>
          </p:cNvPr>
          <p:cNvCxnSpPr>
            <a:cxnSpLocks/>
          </p:cNvCxnSpPr>
          <p:nvPr/>
        </p:nvCxnSpPr>
        <p:spPr>
          <a:xfrm>
            <a:off x="3134441" y="3220438"/>
            <a:ext cx="0" cy="379039"/>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1FCBFBC8-6374-5FD9-7E90-A17A4478C2F5}"/>
              </a:ext>
              <a:ext uri="{C183D7F6-B498-43B3-948B-1728B52AA6E4}">
                <adec:decorative xmlns:adec="http://schemas.microsoft.com/office/drawing/2017/decorative" val="1"/>
              </a:ext>
            </a:extLst>
          </p:cNvPr>
          <p:cNvCxnSpPr>
            <a:cxnSpLocks/>
            <a:endCxn id="7" idx="3"/>
          </p:cNvCxnSpPr>
          <p:nvPr/>
        </p:nvCxnSpPr>
        <p:spPr>
          <a:xfrm flipH="1">
            <a:off x="3813456" y="4105654"/>
            <a:ext cx="2282544" cy="1655"/>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E28AC029-DAC8-0D75-A13C-BCDAA554913E}"/>
              </a:ext>
              <a:ext uri="{C183D7F6-B498-43B3-948B-1728B52AA6E4}">
                <adec:decorative xmlns:adec="http://schemas.microsoft.com/office/drawing/2017/decorative" val="1"/>
              </a:ext>
            </a:extLst>
          </p:cNvPr>
          <p:cNvCxnSpPr>
            <a:cxnSpLocks/>
          </p:cNvCxnSpPr>
          <p:nvPr/>
        </p:nvCxnSpPr>
        <p:spPr>
          <a:xfrm flipH="1">
            <a:off x="3108799" y="4615140"/>
            <a:ext cx="928" cy="446852"/>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5455B246-2361-ED3D-E5BB-93B6C7378536}"/>
              </a:ext>
              <a:ext uri="{C183D7F6-B498-43B3-948B-1728B52AA6E4}">
                <adec:decorative xmlns:adec="http://schemas.microsoft.com/office/drawing/2017/decorative" val="1"/>
              </a:ext>
            </a:extLst>
          </p:cNvPr>
          <p:cNvCxnSpPr>
            <a:cxnSpLocks/>
          </p:cNvCxnSpPr>
          <p:nvPr/>
        </p:nvCxnSpPr>
        <p:spPr>
          <a:xfrm>
            <a:off x="1251210" y="5035141"/>
            <a:ext cx="6341960" cy="12283"/>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B1D49900-3045-EB2D-EA31-8AE2816E9CC8}"/>
              </a:ext>
              <a:ext uri="{C183D7F6-B498-43B3-948B-1728B52AA6E4}">
                <adec:decorative xmlns:adec="http://schemas.microsoft.com/office/drawing/2017/decorative" val="1"/>
              </a:ext>
            </a:extLst>
          </p:cNvPr>
          <p:cNvCxnSpPr>
            <a:cxnSpLocks/>
          </p:cNvCxnSpPr>
          <p:nvPr/>
        </p:nvCxnSpPr>
        <p:spPr>
          <a:xfrm>
            <a:off x="7562213" y="5061992"/>
            <a:ext cx="0" cy="277326"/>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28B254FF-C73D-F901-B6E5-FE05E7DCD6D1}"/>
              </a:ext>
              <a:ext uri="{C183D7F6-B498-43B3-948B-1728B52AA6E4}">
                <adec:decorative xmlns:adec="http://schemas.microsoft.com/office/drawing/2017/decorative" val="1"/>
              </a:ext>
            </a:extLst>
          </p:cNvPr>
          <p:cNvCxnSpPr>
            <a:cxnSpLocks/>
          </p:cNvCxnSpPr>
          <p:nvPr/>
        </p:nvCxnSpPr>
        <p:spPr>
          <a:xfrm>
            <a:off x="1274987" y="5047424"/>
            <a:ext cx="0" cy="380492"/>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sp>
        <p:nvSpPr>
          <p:cNvPr id="51" name="Title 2">
            <a:extLst>
              <a:ext uri="{FF2B5EF4-FFF2-40B4-BE49-F238E27FC236}">
                <a16:creationId xmlns:a16="http://schemas.microsoft.com/office/drawing/2014/main" id="{7344E8F0-3579-5281-68CF-9EBC06C6BA9F}"/>
              </a:ext>
            </a:extLst>
          </p:cNvPr>
          <p:cNvSpPr txBox="1">
            <a:spLocks noGrp="1"/>
          </p:cNvSpPr>
          <p:nvPr>
            <p:ph type="title" idx="4294967295"/>
          </p:nvPr>
        </p:nvSpPr>
        <p:spPr>
          <a:xfrm>
            <a:off x="119220" y="151184"/>
            <a:ext cx="11484000" cy="5456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377" rtl="0" eaLnBrk="1" latinLnBrk="0" hangingPunct="1">
              <a:lnSpc>
                <a:spcPct val="90000"/>
              </a:lnSpc>
              <a:spcBef>
                <a:spcPct val="0"/>
              </a:spcBef>
              <a:buNone/>
              <a:defRPr sz="3600" kern="1200">
                <a:solidFill>
                  <a:schemeClr val="tx1"/>
                </a:solidFill>
                <a:latin typeface="Arial" panose="020B0604020202020204" pitchFamily="34" charset="0"/>
                <a:ea typeface="+mj-ea"/>
                <a:cs typeface="Arial" panose="020B0604020202020204" pitchFamily="34" charset="0"/>
              </a:defRPr>
            </a:lvl1pPr>
          </a:lstStyle>
          <a:p>
            <a:pPr lvl="0">
              <a:defRPr/>
            </a:pPr>
            <a:r>
              <a:rPr lang="en-US" dirty="0">
                <a:solidFill>
                  <a:schemeClr val="accent1"/>
                </a:solidFill>
                <a:latin typeface="Arial"/>
                <a:cs typeface="Arial"/>
              </a:rPr>
              <a:t>Our b</a:t>
            </a:r>
            <a:r>
              <a:rPr kumimoji="0" lang="en-US" sz="3600" b="0" i="0" u="none" strike="noStrike" kern="1200" cap="none" spc="0" normalizeH="0" baseline="0" noProof="0" dirty="0" err="1">
                <a:ln>
                  <a:noFill/>
                </a:ln>
                <a:solidFill>
                  <a:schemeClr val="accent1"/>
                </a:solidFill>
                <a:effectLst/>
                <a:uLnTx/>
                <a:uFillTx/>
                <a:latin typeface="Arial"/>
                <a:ea typeface="+mj-ea"/>
                <a:cs typeface="Arial"/>
              </a:rPr>
              <a:t>arriers</a:t>
            </a:r>
            <a:r>
              <a:rPr kumimoji="0" lang="en-US" sz="3600" b="0" i="0" u="none" strike="noStrike" kern="1200" cap="none" spc="0" normalizeH="0" baseline="0" noProof="0" dirty="0">
                <a:ln>
                  <a:noFill/>
                </a:ln>
                <a:solidFill>
                  <a:schemeClr val="accent1"/>
                </a:solidFill>
                <a:effectLst/>
                <a:uLnTx/>
                <a:uFillTx/>
                <a:latin typeface="Arial"/>
                <a:ea typeface="+mj-ea"/>
                <a:cs typeface="Arial"/>
              </a:rPr>
              <a:t> to thinking </a:t>
            </a:r>
            <a:r>
              <a:rPr lang="en-US" dirty="0">
                <a:solidFill>
                  <a:schemeClr val="bg1"/>
                </a:solidFill>
                <a:latin typeface="Arial"/>
                <a:cs typeface="Arial"/>
              </a:rPr>
              <a:t>(2)</a:t>
            </a:r>
            <a:endParaRPr kumimoji="0" lang="en-US" sz="3600" b="0"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sp>
        <p:nvSpPr>
          <p:cNvPr id="27" name="Text Placeholder 3">
            <a:extLst>
              <a:ext uri="{FF2B5EF4-FFF2-40B4-BE49-F238E27FC236}">
                <a16:creationId xmlns:a16="http://schemas.microsoft.com/office/drawing/2014/main" id="{C2568EE0-EAE3-730D-F4E3-957A720E1AA8}"/>
              </a:ext>
            </a:extLst>
          </p:cNvPr>
          <p:cNvSpPr txBox="1">
            <a:spLocks/>
          </p:cNvSpPr>
          <p:nvPr/>
        </p:nvSpPr>
        <p:spPr>
          <a:xfrm>
            <a:off x="89961" y="497386"/>
            <a:ext cx="11483999" cy="418857"/>
          </a:xfrm>
          <a:prstGeom prst="rect">
            <a:avLst/>
          </a:prstGeom>
        </p:spPr>
        <p:txBody>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accent2"/>
                </a:solidFill>
                <a:latin typeface="Arial"/>
                <a:cs typeface="Arial"/>
              </a:rPr>
              <a:t>Improving our arguments</a:t>
            </a:r>
            <a:endParaRPr lang="en-US" dirty="0">
              <a:solidFill>
                <a:schemeClr val="accent2"/>
              </a:solidFill>
            </a:endParaRPr>
          </a:p>
        </p:txBody>
      </p:sp>
      <p:sp>
        <p:nvSpPr>
          <p:cNvPr id="40" name="TextBox 39">
            <a:extLst>
              <a:ext uri="{FF2B5EF4-FFF2-40B4-BE49-F238E27FC236}">
                <a16:creationId xmlns:a16="http://schemas.microsoft.com/office/drawing/2014/main" id="{C44845A5-C5AD-AB54-B169-8A1852F3D79E}"/>
              </a:ext>
            </a:extLst>
          </p:cNvPr>
          <p:cNvSpPr txBox="1"/>
          <p:nvPr/>
        </p:nvSpPr>
        <p:spPr>
          <a:xfrm>
            <a:off x="397773" y="1328736"/>
            <a:ext cx="1532238" cy="285682"/>
          </a:xfrm>
          <a:prstGeom prst="rect">
            <a:avLst/>
          </a:prstGeom>
          <a:noFill/>
        </p:spPr>
        <p:txBody>
          <a:bodyPr wrap="square" lIns="0" tIns="0" rIns="0" bIns="0" rtlCol="0">
            <a:noAutofit/>
          </a:bodyPr>
          <a:lstStyle/>
          <a:p>
            <a:pPr algn="l"/>
            <a:r>
              <a:rPr lang="en-AU" sz="1800" dirty="0"/>
              <a:t>CLAIM:</a:t>
            </a:r>
          </a:p>
        </p:txBody>
      </p:sp>
      <p:sp>
        <p:nvSpPr>
          <p:cNvPr id="16" name="TextBox 15">
            <a:extLst>
              <a:ext uri="{FF2B5EF4-FFF2-40B4-BE49-F238E27FC236}">
                <a16:creationId xmlns:a16="http://schemas.microsoft.com/office/drawing/2014/main" id="{5F94CE88-EFAA-7CFC-3ABD-35A718699EE5}"/>
              </a:ext>
            </a:extLst>
          </p:cNvPr>
          <p:cNvSpPr txBox="1"/>
          <p:nvPr/>
        </p:nvSpPr>
        <p:spPr>
          <a:xfrm>
            <a:off x="415522" y="1613912"/>
            <a:ext cx="2609794" cy="527847"/>
          </a:xfrm>
          <a:prstGeom prst="rect">
            <a:avLst/>
          </a:prstGeom>
          <a:noFill/>
          <a:ln w="9525">
            <a:noFill/>
          </a:ln>
        </p:spPr>
        <p:txBody>
          <a:bodyPr wrap="square" lIns="0" tIns="0" rIns="0" bIns="0" rtlCol="0">
            <a:noAutofit/>
          </a:bodyPr>
          <a:lstStyle/>
          <a:p>
            <a:pPr algn="l">
              <a:lnSpc>
                <a:spcPct val="114000"/>
              </a:lnSpc>
            </a:pPr>
            <a:r>
              <a:rPr lang="en-AU" sz="1600" dirty="0"/>
              <a:t>Cat memes are the best memes.</a:t>
            </a:r>
          </a:p>
        </p:txBody>
      </p:sp>
      <p:sp>
        <p:nvSpPr>
          <p:cNvPr id="5" name="TextBox 4">
            <a:extLst>
              <a:ext uri="{FF2B5EF4-FFF2-40B4-BE49-F238E27FC236}">
                <a16:creationId xmlns:a16="http://schemas.microsoft.com/office/drawing/2014/main" id="{858A940E-C067-D417-B1D0-FCFEB548F7F0}"/>
              </a:ext>
            </a:extLst>
          </p:cNvPr>
          <p:cNvSpPr txBox="1"/>
          <p:nvPr/>
        </p:nvSpPr>
        <p:spPr>
          <a:xfrm>
            <a:off x="1403695" y="2627018"/>
            <a:ext cx="1708477" cy="533055"/>
          </a:xfrm>
          <a:prstGeom prst="rect">
            <a:avLst/>
          </a:prstGeom>
          <a:noFill/>
          <a:ln>
            <a:solidFill>
              <a:schemeClr val="tx2"/>
            </a:solidFill>
          </a:ln>
        </p:spPr>
        <p:txBody>
          <a:bodyPr wrap="square" lIns="0" tIns="0" rIns="0" bIns="0" rtlCol="0">
            <a:noAutofit/>
          </a:bodyPr>
          <a:lstStyle/>
          <a:p>
            <a:pPr algn="ctr">
              <a:lnSpc>
                <a:spcPct val="114000"/>
              </a:lnSpc>
            </a:pPr>
            <a:r>
              <a:rPr lang="en-AU" sz="1600" dirty="0">
                <a:solidFill>
                  <a:schemeClr val="tx2"/>
                </a:solidFill>
              </a:rPr>
              <a:t>Appeal to novelty fallacy</a:t>
            </a:r>
          </a:p>
        </p:txBody>
      </p:sp>
      <p:sp>
        <p:nvSpPr>
          <p:cNvPr id="41" name="TextBox 40">
            <a:extLst>
              <a:ext uri="{FF2B5EF4-FFF2-40B4-BE49-F238E27FC236}">
                <a16:creationId xmlns:a16="http://schemas.microsoft.com/office/drawing/2014/main" id="{CE817A41-1204-D8AC-22CF-A158A128E673}"/>
              </a:ext>
            </a:extLst>
          </p:cNvPr>
          <p:cNvSpPr txBox="1"/>
          <p:nvPr/>
        </p:nvSpPr>
        <p:spPr>
          <a:xfrm>
            <a:off x="5831960" y="1105020"/>
            <a:ext cx="1532238" cy="316504"/>
          </a:xfrm>
          <a:prstGeom prst="rect">
            <a:avLst/>
          </a:prstGeom>
          <a:noFill/>
        </p:spPr>
        <p:txBody>
          <a:bodyPr wrap="square" lIns="0" tIns="0" rIns="0" bIns="0" rtlCol="0">
            <a:noAutofit/>
          </a:bodyPr>
          <a:lstStyle/>
          <a:p>
            <a:pPr algn="l"/>
            <a:r>
              <a:rPr lang="en-AU" sz="1800" dirty="0"/>
              <a:t>GROUNDS:</a:t>
            </a:r>
          </a:p>
        </p:txBody>
      </p:sp>
      <p:sp>
        <p:nvSpPr>
          <p:cNvPr id="17" name="TextBox 16">
            <a:extLst>
              <a:ext uri="{FF2B5EF4-FFF2-40B4-BE49-F238E27FC236}">
                <a16:creationId xmlns:a16="http://schemas.microsoft.com/office/drawing/2014/main" id="{864767A4-AFF6-BB89-450C-89B8CFA5F34D}"/>
              </a:ext>
            </a:extLst>
          </p:cNvPr>
          <p:cNvSpPr txBox="1"/>
          <p:nvPr/>
        </p:nvSpPr>
        <p:spPr>
          <a:xfrm>
            <a:off x="5861220" y="1319312"/>
            <a:ext cx="2810636" cy="1028123"/>
          </a:xfrm>
          <a:prstGeom prst="rect">
            <a:avLst/>
          </a:prstGeom>
          <a:noFill/>
          <a:ln w="9525">
            <a:noFill/>
          </a:ln>
        </p:spPr>
        <p:txBody>
          <a:bodyPr wrap="square" lIns="0" tIns="0" rIns="0" bIns="0" rtlCol="0">
            <a:noAutofit/>
          </a:bodyPr>
          <a:lstStyle/>
          <a:p>
            <a:pPr algn="l">
              <a:lnSpc>
                <a:spcPct val="114000"/>
              </a:lnSpc>
            </a:pPr>
            <a:r>
              <a:rPr lang="en-AU" sz="1600" dirty="0"/>
              <a:t>A study from Made up Statistics</a:t>
            </a:r>
            <a:r>
              <a:rPr lang="en-AU" sz="1600" b="1" dirty="0"/>
              <a:t> </a:t>
            </a:r>
            <a:r>
              <a:rPr lang="en-AU" sz="1600" dirty="0"/>
              <a:t>in 2025 showed that 76% of people feel happier after seeing cat memes.</a:t>
            </a:r>
          </a:p>
        </p:txBody>
      </p:sp>
      <p:sp>
        <p:nvSpPr>
          <p:cNvPr id="11" name="TextBox 10">
            <a:extLst>
              <a:ext uri="{FF2B5EF4-FFF2-40B4-BE49-F238E27FC236}">
                <a16:creationId xmlns:a16="http://schemas.microsoft.com/office/drawing/2014/main" id="{CED7EB76-368A-E000-A236-A799FD198074}"/>
              </a:ext>
            </a:extLst>
          </p:cNvPr>
          <p:cNvSpPr txBox="1"/>
          <p:nvPr/>
        </p:nvSpPr>
        <p:spPr>
          <a:xfrm>
            <a:off x="5437110" y="2787109"/>
            <a:ext cx="1782062" cy="311727"/>
          </a:xfrm>
          <a:prstGeom prst="rect">
            <a:avLst/>
          </a:prstGeom>
          <a:noFill/>
          <a:ln>
            <a:solidFill>
              <a:schemeClr val="tx2"/>
            </a:solidFill>
          </a:ln>
        </p:spPr>
        <p:txBody>
          <a:bodyPr wrap="square" lIns="0" tIns="0" rIns="0" bIns="0" rtlCol="0">
            <a:noAutofit/>
          </a:bodyPr>
          <a:lstStyle/>
          <a:p>
            <a:pPr algn="ctr">
              <a:lnSpc>
                <a:spcPct val="114000"/>
              </a:lnSpc>
            </a:pPr>
            <a:r>
              <a:rPr lang="en-AU" sz="1600" dirty="0">
                <a:solidFill>
                  <a:schemeClr val="tx2"/>
                </a:solidFill>
              </a:rPr>
              <a:t>Confirmation bias</a:t>
            </a:r>
          </a:p>
        </p:txBody>
      </p:sp>
      <p:sp>
        <p:nvSpPr>
          <p:cNvPr id="42" name="TextBox 41">
            <a:extLst>
              <a:ext uri="{FF2B5EF4-FFF2-40B4-BE49-F238E27FC236}">
                <a16:creationId xmlns:a16="http://schemas.microsoft.com/office/drawing/2014/main" id="{9F62DB28-78A0-9327-EAAB-2BB8D3E83C1E}"/>
              </a:ext>
            </a:extLst>
          </p:cNvPr>
          <p:cNvSpPr txBox="1"/>
          <p:nvPr/>
        </p:nvSpPr>
        <p:spPr>
          <a:xfrm>
            <a:off x="820025" y="3641819"/>
            <a:ext cx="1532238" cy="353004"/>
          </a:xfrm>
          <a:prstGeom prst="rect">
            <a:avLst/>
          </a:prstGeom>
          <a:noFill/>
        </p:spPr>
        <p:txBody>
          <a:bodyPr wrap="square" lIns="0" tIns="0" rIns="0" bIns="0" rtlCol="0">
            <a:noAutofit/>
          </a:bodyPr>
          <a:lstStyle/>
          <a:p>
            <a:pPr algn="l"/>
            <a:r>
              <a:rPr lang="en-AU" sz="1800" dirty="0"/>
              <a:t>WARRANT:</a:t>
            </a:r>
          </a:p>
        </p:txBody>
      </p:sp>
      <p:sp>
        <p:nvSpPr>
          <p:cNvPr id="18" name="TextBox 17">
            <a:extLst>
              <a:ext uri="{FF2B5EF4-FFF2-40B4-BE49-F238E27FC236}">
                <a16:creationId xmlns:a16="http://schemas.microsoft.com/office/drawing/2014/main" id="{1431329E-F2A2-2831-550A-7244164FFFF0}"/>
              </a:ext>
            </a:extLst>
          </p:cNvPr>
          <p:cNvSpPr txBox="1"/>
          <p:nvPr/>
        </p:nvSpPr>
        <p:spPr>
          <a:xfrm>
            <a:off x="820025" y="3914848"/>
            <a:ext cx="2784761" cy="527847"/>
          </a:xfrm>
          <a:prstGeom prst="rect">
            <a:avLst/>
          </a:prstGeom>
          <a:noFill/>
          <a:ln w="9525">
            <a:noFill/>
          </a:ln>
        </p:spPr>
        <p:txBody>
          <a:bodyPr wrap="square" lIns="0" tIns="0" rIns="0" bIns="0" rtlCol="0">
            <a:noAutofit/>
          </a:bodyPr>
          <a:lstStyle/>
          <a:p>
            <a:pPr algn="l">
              <a:lnSpc>
                <a:spcPct val="114000"/>
              </a:lnSpc>
            </a:pPr>
            <a:r>
              <a:rPr lang="en-AU" sz="1600" dirty="0"/>
              <a:t>If a meme makes more people happy it is good.</a:t>
            </a:r>
          </a:p>
        </p:txBody>
      </p:sp>
      <p:sp>
        <p:nvSpPr>
          <p:cNvPr id="43" name="TextBox 42">
            <a:extLst>
              <a:ext uri="{FF2B5EF4-FFF2-40B4-BE49-F238E27FC236}">
                <a16:creationId xmlns:a16="http://schemas.microsoft.com/office/drawing/2014/main" id="{86A3FF99-1991-C43E-9B1D-9FE4D4917C66}"/>
              </a:ext>
            </a:extLst>
          </p:cNvPr>
          <p:cNvSpPr txBox="1"/>
          <p:nvPr/>
        </p:nvSpPr>
        <p:spPr>
          <a:xfrm>
            <a:off x="6177667" y="3556052"/>
            <a:ext cx="1532238" cy="285682"/>
          </a:xfrm>
          <a:prstGeom prst="rect">
            <a:avLst/>
          </a:prstGeom>
          <a:noFill/>
        </p:spPr>
        <p:txBody>
          <a:bodyPr wrap="square" lIns="0" tIns="0" rIns="0" bIns="0" rtlCol="0">
            <a:noAutofit/>
          </a:bodyPr>
          <a:lstStyle/>
          <a:p>
            <a:pPr algn="l"/>
            <a:r>
              <a:rPr lang="en-AU" sz="1800" dirty="0"/>
              <a:t>QUALIFIER:</a:t>
            </a:r>
          </a:p>
        </p:txBody>
      </p:sp>
      <p:sp>
        <p:nvSpPr>
          <p:cNvPr id="19" name="TextBox 18">
            <a:extLst>
              <a:ext uri="{FF2B5EF4-FFF2-40B4-BE49-F238E27FC236}">
                <a16:creationId xmlns:a16="http://schemas.microsoft.com/office/drawing/2014/main" id="{F2294856-BD55-473B-3489-D13674743BAA}"/>
              </a:ext>
            </a:extLst>
          </p:cNvPr>
          <p:cNvSpPr txBox="1"/>
          <p:nvPr/>
        </p:nvSpPr>
        <p:spPr>
          <a:xfrm>
            <a:off x="6199871" y="3814996"/>
            <a:ext cx="2289502" cy="668582"/>
          </a:xfrm>
          <a:prstGeom prst="rect">
            <a:avLst/>
          </a:prstGeom>
          <a:noFill/>
          <a:ln w="9525">
            <a:noFill/>
          </a:ln>
        </p:spPr>
        <p:txBody>
          <a:bodyPr wrap="square" lIns="0" tIns="0" rIns="0" bIns="0" rtlCol="0">
            <a:noAutofit/>
          </a:bodyPr>
          <a:lstStyle/>
          <a:p>
            <a:pPr algn="l">
              <a:lnSpc>
                <a:spcPct val="114000"/>
              </a:lnSpc>
            </a:pPr>
            <a:r>
              <a:rPr lang="en-AU" sz="1600" dirty="0"/>
              <a:t>Dogs are scary so these memes can frighten people.</a:t>
            </a:r>
          </a:p>
        </p:txBody>
      </p:sp>
      <p:sp>
        <p:nvSpPr>
          <p:cNvPr id="13" name="TextBox 12">
            <a:extLst>
              <a:ext uri="{FF2B5EF4-FFF2-40B4-BE49-F238E27FC236}">
                <a16:creationId xmlns:a16="http://schemas.microsoft.com/office/drawing/2014/main" id="{27B62127-5255-A1C9-4D3C-B5F7B3BC62B9}"/>
              </a:ext>
            </a:extLst>
          </p:cNvPr>
          <p:cNvSpPr txBox="1"/>
          <p:nvPr/>
        </p:nvSpPr>
        <p:spPr>
          <a:xfrm>
            <a:off x="6115422" y="4713282"/>
            <a:ext cx="1707523" cy="263069"/>
          </a:xfrm>
          <a:prstGeom prst="rect">
            <a:avLst/>
          </a:prstGeom>
          <a:noFill/>
          <a:ln>
            <a:solidFill>
              <a:schemeClr val="tx2"/>
            </a:solidFill>
          </a:ln>
        </p:spPr>
        <p:txBody>
          <a:bodyPr wrap="square" lIns="0" tIns="0" rIns="0" bIns="0" rtlCol="0">
            <a:noAutofit/>
          </a:bodyPr>
          <a:lstStyle/>
          <a:p>
            <a:pPr algn="ctr">
              <a:lnSpc>
                <a:spcPct val="114000"/>
              </a:lnSpc>
            </a:pPr>
            <a:r>
              <a:rPr lang="en-AU" sz="1600" dirty="0">
                <a:solidFill>
                  <a:schemeClr val="tx2"/>
                </a:solidFill>
              </a:rPr>
              <a:t>Pessimism bias</a:t>
            </a:r>
          </a:p>
        </p:txBody>
      </p:sp>
      <p:sp>
        <p:nvSpPr>
          <p:cNvPr id="44" name="TextBox 43">
            <a:extLst>
              <a:ext uri="{FF2B5EF4-FFF2-40B4-BE49-F238E27FC236}">
                <a16:creationId xmlns:a16="http://schemas.microsoft.com/office/drawing/2014/main" id="{34B84A47-E2C7-2274-6C05-3BC279D4911B}"/>
              </a:ext>
            </a:extLst>
          </p:cNvPr>
          <p:cNvSpPr txBox="1"/>
          <p:nvPr/>
        </p:nvSpPr>
        <p:spPr>
          <a:xfrm>
            <a:off x="439602" y="5466627"/>
            <a:ext cx="1532238" cy="285682"/>
          </a:xfrm>
          <a:prstGeom prst="rect">
            <a:avLst/>
          </a:prstGeom>
          <a:noFill/>
        </p:spPr>
        <p:txBody>
          <a:bodyPr wrap="square" lIns="0" tIns="0" rIns="0" bIns="0" rtlCol="0">
            <a:noAutofit/>
          </a:bodyPr>
          <a:lstStyle/>
          <a:p>
            <a:pPr algn="l"/>
            <a:r>
              <a:rPr lang="en-AU" sz="1800" dirty="0"/>
              <a:t>BACKING:</a:t>
            </a:r>
          </a:p>
        </p:txBody>
      </p:sp>
      <p:sp>
        <p:nvSpPr>
          <p:cNvPr id="20" name="TextBox 19">
            <a:extLst>
              <a:ext uri="{FF2B5EF4-FFF2-40B4-BE49-F238E27FC236}">
                <a16:creationId xmlns:a16="http://schemas.microsoft.com/office/drawing/2014/main" id="{61CC3DEE-19F4-5A21-EE26-3B7C68CA591F}"/>
              </a:ext>
            </a:extLst>
          </p:cNvPr>
          <p:cNvSpPr txBox="1"/>
          <p:nvPr/>
        </p:nvSpPr>
        <p:spPr>
          <a:xfrm>
            <a:off x="445263" y="5689191"/>
            <a:ext cx="3534479" cy="527847"/>
          </a:xfrm>
          <a:prstGeom prst="rect">
            <a:avLst/>
          </a:prstGeom>
          <a:noFill/>
          <a:ln w="9525">
            <a:noFill/>
          </a:ln>
        </p:spPr>
        <p:txBody>
          <a:bodyPr wrap="square" lIns="0" tIns="0" rIns="0" bIns="0" rtlCol="0">
            <a:noAutofit/>
          </a:bodyPr>
          <a:lstStyle/>
          <a:p>
            <a:pPr algn="l">
              <a:lnSpc>
                <a:spcPct val="114000"/>
              </a:lnSpc>
            </a:pPr>
            <a:r>
              <a:rPr lang="en-AU" sz="1600" dirty="0"/>
              <a:t>Another pretend research group found 9 out of 10 cat memes made people laugh and feel less stressed. </a:t>
            </a:r>
          </a:p>
        </p:txBody>
      </p:sp>
      <p:sp>
        <p:nvSpPr>
          <p:cNvPr id="25" name="TextBox 24">
            <a:extLst>
              <a:ext uri="{FF2B5EF4-FFF2-40B4-BE49-F238E27FC236}">
                <a16:creationId xmlns:a16="http://schemas.microsoft.com/office/drawing/2014/main" id="{9390FCA0-FF58-6009-C1C4-102DD95EFEC6}"/>
              </a:ext>
            </a:extLst>
          </p:cNvPr>
          <p:cNvSpPr txBox="1"/>
          <p:nvPr/>
        </p:nvSpPr>
        <p:spPr>
          <a:xfrm>
            <a:off x="4219937" y="6181523"/>
            <a:ext cx="1061344" cy="525293"/>
          </a:xfrm>
          <a:prstGeom prst="rect">
            <a:avLst/>
          </a:prstGeom>
          <a:noFill/>
          <a:ln>
            <a:solidFill>
              <a:schemeClr val="tx2"/>
            </a:solidFill>
          </a:ln>
        </p:spPr>
        <p:txBody>
          <a:bodyPr wrap="square" lIns="0" tIns="0" rIns="0" bIns="0" rtlCol="0">
            <a:noAutofit/>
          </a:bodyPr>
          <a:lstStyle/>
          <a:p>
            <a:pPr algn="ctr">
              <a:lnSpc>
                <a:spcPct val="114000"/>
              </a:lnSpc>
            </a:pPr>
            <a:r>
              <a:rPr lang="en-AU" sz="1600" dirty="0">
                <a:solidFill>
                  <a:schemeClr val="tx2"/>
                </a:solidFill>
              </a:rPr>
              <a:t>Clustering illusion</a:t>
            </a:r>
          </a:p>
        </p:txBody>
      </p:sp>
      <p:sp>
        <p:nvSpPr>
          <p:cNvPr id="45" name="TextBox 44">
            <a:extLst>
              <a:ext uri="{FF2B5EF4-FFF2-40B4-BE49-F238E27FC236}">
                <a16:creationId xmlns:a16="http://schemas.microsoft.com/office/drawing/2014/main" id="{2A4C2B59-23E1-405C-552E-92E275BD614E}"/>
              </a:ext>
            </a:extLst>
          </p:cNvPr>
          <p:cNvSpPr txBox="1"/>
          <p:nvPr/>
        </p:nvSpPr>
        <p:spPr>
          <a:xfrm>
            <a:off x="6291635" y="5396351"/>
            <a:ext cx="1532238" cy="285682"/>
          </a:xfrm>
          <a:prstGeom prst="rect">
            <a:avLst/>
          </a:prstGeom>
          <a:noFill/>
        </p:spPr>
        <p:txBody>
          <a:bodyPr wrap="square" lIns="0" tIns="0" rIns="0" bIns="0" rtlCol="0">
            <a:noAutofit/>
          </a:bodyPr>
          <a:lstStyle/>
          <a:p>
            <a:pPr algn="l"/>
            <a:r>
              <a:rPr lang="en-AU" sz="1800" dirty="0"/>
              <a:t>REBUTTAL:</a:t>
            </a:r>
          </a:p>
        </p:txBody>
      </p:sp>
      <p:sp>
        <p:nvSpPr>
          <p:cNvPr id="21" name="TextBox 20">
            <a:extLst>
              <a:ext uri="{FF2B5EF4-FFF2-40B4-BE49-F238E27FC236}">
                <a16:creationId xmlns:a16="http://schemas.microsoft.com/office/drawing/2014/main" id="{40C3F8BA-3B77-9D08-46EB-532197AEDAA6}"/>
              </a:ext>
            </a:extLst>
          </p:cNvPr>
          <p:cNvSpPr txBox="1"/>
          <p:nvPr/>
        </p:nvSpPr>
        <p:spPr>
          <a:xfrm>
            <a:off x="6265314" y="5643665"/>
            <a:ext cx="2624757" cy="651378"/>
          </a:xfrm>
          <a:prstGeom prst="rect">
            <a:avLst/>
          </a:prstGeom>
          <a:noFill/>
          <a:ln w="9525">
            <a:noFill/>
          </a:ln>
        </p:spPr>
        <p:txBody>
          <a:bodyPr wrap="square" lIns="0" tIns="0" rIns="0" bIns="0" rtlCol="0">
            <a:noAutofit/>
          </a:bodyPr>
          <a:lstStyle/>
          <a:p>
            <a:pPr algn="l">
              <a:lnSpc>
                <a:spcPct val="114000"/>
              </a:lnSpc>
            </a:pPr>
            <a:r>
              <a:rPr lang="en-AU" sz="1600" dirty="0"/>
              <a:t>Some people think dog memes are good. </a:t>
            </a:r>
          </a:p>
        </p:txBody>
      </p:sp>
      <p:sp>
        <p:nvSpPr>
          <p:cNvPr id="46" name="TextBox 45">
            <a:extLst>
              <a:ext uri="{FF2B5EF4-FFF2-40B4-BE49-F238E27FC236}">
                <a16:creationId xmlns:a16="http://schemas.microsoft.com/office/drawing/2014/main" id="{76905FD4-47E0-F8AA-5E35-D04187509B78}"/>
              </a:ext>
              <a:ext uri="{C183D7F6-B498-43B3-948B-1728B52AA6E4}">
                <adec:decorative xmlns:adec="http://schemas.microsoft.com/office/drawing/2017/decorative" val="1"/>
              </a:ext>
            </a:extLst>
          </p:cNvPr>
          <p:cNvSpPr txBox="1"/>
          <p:nvPr/>
        </p:nvSpPr>
        <p:spPr>
          <a:xfrm>
            <a:off x="3381286" y="1642824"/>
            <a:ext cx="1532238" cy="285682"/>
          </a:xfrm>
          <a:prstGeom prst="rect">
            <a:avLst/>
          </a:prstGeom>
          <a:noFill/>
        </p:spPr>
        <p:txBody>
          <a:bodyPr wrap="square" lIns="0" tIns="0" rIns="0" bIns="0" rtlCol="0">
            <a:noAutofit/>
          </a:bodyPr>
          <a:lstStyle/>
          <a:p>
            <a:pPr algn="l">
              <a:lnSpc>
                <a:spcPct val="114000"/>
              </a:lnSpc>
            </a:pPr>
            <a:r>
              <a:rPr lang="en-AU" sz="1600" dirty="0"/>
              <a:t>supported by</a:t>
            </a:r>
          </a:p>
          <a:p>
            <a:pPr algn="l">
              <a:lnSpc>
                <a:spcPct val="114000"/>
              </a:lnSpc>
            </a:pPr>
            <a:r>
              <a:rPr lang="en-AU" sz="1600" dirty="0"/>
              <a:t>connected by</a:t>
            </a:r>
          </a:p>
        </p:txBody>
      </p:sp>
      <p:sp>
        <p:nvSpPr>
          <p:cNvPr id="47" name="TextBox 46">
            <a:extLst>
              <a:ext uri="{FF2B5EF4-FFF2-40B4-BE49-F238E27FC236}">
                <a16:creationId xmlns:a16="http://schemas.microsoft.com/office/drawing/2014/main" id="{F0171C9B-7B85-2926-AB98-74CDDEC75E05}"/>
              </a:ext>
              <a:ext uri="{C183D7F6-B498-43B3-948B-1728B52AA6E4}">
                <adec:decorative xmlns:adec="http://schemas.microsoft.com/office/drawing/2017/decorative" val="1"/>
              </a:ext>
            </a:extLst>
          </p:cNvPr>
          <p:cNvSpPr txBox="1"/>
          <p:nvPr/>
        </p:nvSpPr>
        <p:spPr>
          <a:xfrm>
            <a:off x="4019489" y="4184976"/>
            <a:ext cx="2035688" cy="440971"/>
          </a:xfrm>
          <a:prstGeom prst="rect">
            <a:avLst/>
          </a:prstGeom>
          <a:noFill/>
        </p:spPr>
        <p:txBody>
          <a:bodyPr wrap="square" lIns="0" tIns="0" rIns="0" bIns="0" rtlCol="0">
            <a:noAutofit/>
          </a:bodyPr>
          <a:lstStyle/>
          <a:p>
            <a:pPr algn="l">
              <a:lnSpc>
                <a:spcPct val="114000"/>
              </a:lnSpc>
            </a:pPr>
            <a:r>
              <a:rPr lang="en-AU" sz="1600" dirty="0"/>
              <a:t>measures of strength</a:t>
            </a:r>
          </a:p>
        </p:txBody>
      </p:sp>
      <p:sp>
        <p:nvSpPr>
          <p:cNvPr id="49" name="TextBox 48">
            <a:extLst>
              <a:ext uri="{FF2B5EF4-FFF2-40B4-BE49-F238E27FC236}">
                <a16:creationId xmlns:a16="http://schemas.microsoft.com/office/drawing/2014/main" id="{4B3A27EF-8E06-954F-1F9F-0D2447C7C655}"/>
              </a:ext>
              <a:ext uri="{C183D7F6-B498-43B3-948B-1728B52AA6E4}">
                <adec:decorative xmlns:adec="http://schemas.microsoft.com/office/drawing/2017/decorative" val="1"/>
              </a:ext>
            </a:extLst>
          </p:cNvPr>
          <p:cNvSpPr txBox="1"/>
          <p:nvPr/>
        </p:nvSpPr>
        <p:spPr>
          <a:xfrm>
            <a:off x="3560784" y="5152507"/>
            <a:ext cx="1497165" cy="440971"/>
          </a:xfrm>
          <a:prstGeom prst="rect">
            <a:avLst/>
          </a:prstGeom>
          <a:noFill/>
        </p:spPr>
        <p:txBody>
          <a:bodyPr wrap="square" lIns="0" tIns="0" rIns="0" bIns="0" rtlCol="0">
            <a:noAutofit/>
          </a:bodyPr>
          <a:lstStyle/>
          <a:p>
            <a:pPr algn="l">
              <a:lnSpc>
                <a:spcPct val="114000"/>
              </a:lnSpc>
            </a:pPr>
            <a:r>
              <a:rPr lang="en-AU" sz="1600" dirty="0"/>
              <a:t>reinforced by</a:t>
            </a:r>
          </a:p>
        </p:txBody>
      </p:sp>
      <p:sp>
        <p:nvSpPr>
          <p:cNvPr id="3" name="Callout: Line 2">
            <a:extLst>
              <a:ext uri="{FF2B5EF4-FFF2-40B4-BE49-F238E27FC236}">
                <a16:creationId xmlns:a16="http://schemas.microsoft.com/office/drawing/2014/main" id="{2D3FCE14-AE1D-B868-3CC3-F27BE4866AC7}"/>
              </a:ext>
              <a:ext uri="{C183D7F6-B498-43B3-948B-1728B52AA6E4}">
                <adec:decorative xmlns:adec="http://schemas.microsoft.com/office/drawing/2017/decorative" val="1"/>
              </a:ext>
            </a:extLst>
          </p:cNvPr>
          <p:cNvSpPr/>
          <p:nvPr/>
        </p:nvSpPr>
        <p:spPr>
          <a:xfrm>
            <a:off x="9130603" y="855898"/>
            <a:ext cx="2880943" cy="4980732"/>
          </a:xfrm>
          <a:prstGeom prst="borderCallout1">
            <a:avLst>
              <a:gd name="adj1" fmla="val 45267"/>
              <a:gd name="adj2" fmla="val 566"/>
              <a:gd name="adj3" fmla="val 37552"/>
              <a:gd name="adj4" fmla="val -20805"/>
            </a:avLst>
          </a:prstGeom>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 name="TextBox 22">
            <a:extLst>
              <a:ext uri="{FF2B5EF4-FFF2-40B4-BE49-F238E27FC236}">
                <a16:creationId xmlns:a16="http://schemas.microsoft.com/office/drawing/2014/main" id="{0D32CD18-1DC7-43C6-EE87-F8AE4BFFEDEE}"/>
              </a:ext>
            </a:extLst>
          </p:cNvPr>
          <p:cNvSpPr txBox="1"/>
          <p:nvPr/>
        </p:nvSpPr>
        <p:spPr>
          <a:xfrm>
            <a:off x="9241191" y="1056125"/>
            <a:ext cx="2602810" cy="451918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spcAft>
                <a:spcPts val="1200"/>
              </a:spcAft>
            </a:pPr>
            <a:r>
              <a:rPr lang="en-US" sz="1800" dirty="0">
                <a:solidFill>
                  <a:schemeClr val="bg1"/>
                </a:solidFill>
                <a:cs typeface="Arial"/>
              </a:rPr>
              <a:t>This statistic is based on a questionnaire that was connected to a number of sites showing cat memes. The people visiting the site were people who were already fans of these memes and were asked the question: ‘do cat memes make you happy?’.</a:t>
            </a:r>
          </a:p>
        </p:txBody>
      </p:sp>
    </p:spTree>
    <p:extLst>
      <p:ext uri="{BB962C8B-B14F-4D97-AF65-F5344CB8AC3E}">
        <p14:creationId xmlns:p14="http://schemas.microsoft.com/office/powerpoint/2010/main" val="3951657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animBg="1"/>
      <p:bldP spid="13" grpId="0" animBg="1"/>
      <p:bldP spid="25" grpId="0" animBg="1"/>
      <p:bldP spid="3" grpId="0" animBg="1"/>
      <p:bldP spid="23" grpId="0"/>
    </p:bld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190626-EB98-6B56-FBB5-5C10BD3430F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3CBCB47-DD5F-015A-21F1-F773FD987BCC}"/>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137</a:t>
            </a:fld>
            <a:endParaRPr lang="en-AU"/>
          </a:p>
        </p:txBody>
      </p:sp>
      <p:sp>
        <p:nvSpPr>
          <p:cNvPr id="4" name="Rectangle 3">
            <a:extLst>
              <a:ext uri="{FF2B5EF4-FFF2-40B4-BE49-F238E27FC236}">
                <a16:creationId xmlns:a16="http://schemas.microsoft.com/office/drawing/2014/main" id="{AF4070B5-DF50-CACE-DCFE-9448FB183D86}"/>
              </a:ext>
              <a:ext uri="{C183D7F6-B498-43B3-948B-1728B52AA6E4}">
                <adec:decorative xmlns:adec="http://schemas.microsoft.com/office/drawing/2017/decorative" val="1"/>
              </a:ext>
            </a:extLst>
          </p:cNvPr>
          <p:cNvSpPr/>
          <p:nvPr/>
        </p:nvSpPr>
        <p:spPr>
          <a:xfrm>
            <a:off x="358234" y="1193740"/>
            <a:ext cx="2821477" cy="1358316"/>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a:extLst>
              <a:ext uri="{FF2B5EF4-FFF2-40B4-BE49-F238E27FC236}">
                <a16:creationId xmlns:a16="http://schemas.microsoft.com/office/drawing/2014/main" id="{0EAB5757-0FFD-6A5A-6FF5-60DE93B69B69}"/>
              </a:ext>
              <a:ext uri="{C183D7F6-B498-43B3-948B-1728B52AA6E4}">
                <adec:decorative xmlns:adec="http://schemas.microsoft.com/office/drawing/2017/decorative" val="1"/>
              </a:ext>
            </a:extLst>
          </p:cNvPr>
          <p:cNvSpPr/>
          <p:nvPr/>
        </p:nvSpPr>
        <p:spPr>
          <a:xfrm>
            <a:off x="5752205" y="1083706"/>
            <a:ext cx="3022428" cy="1626584"/>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1" dirty="0"/>
          </a:p>
        </p:txBody>
      </p:sp>
      <p:sp>
        <p:nvSpPr>
          <p:cNvPr id="7" name="Rectangle 6">
            <a:extLst>
              <a:ext uri="{FF2B5EF4-FFF2-40B4-BE49-F238E27FC236}">
                <a16:creationId xmlns:a16="http://schemas.microsoft.com/office/drawing/2014/main" id="{A6928C47-BE8A-C391-4D83-3F7E7682DD76}"/>
              </a:ext>
              <a:ext uri="{C183D7F6-B498-43B3-948B-1728B52AA6E4}">
                <adec:decorative xmlns:adec="http://schemas.microsoft.com/office/drawing/2017/decorative" val="1"/>
              </a:ext>
            </a:extLst>
          </p:cNvPr>
          <p:cNvSpPr/>
          <p:nvPr/>
        </p:nvSpPr>
        <p:spPr>
          <a:xfrm>
            <a:off x="734787" y="3599477"/>
            <a:ext cx="3078669" cy="1015663"/>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7">
            <a:extLst>
              <a:ext uri="{FF2B5EF4-FFF2-40B4-BE49-F238E27FC236}">
                <a16:creationId xmlns:a16="http://schemas.microsoft.com/office/drawing/2014/main" id="{24AA7DC7-FBE6-2503-2033-7251501C43AE}"/>
              </a:ext>
              <a:ext uri="{C183D7F6-B498-43B3-948B-1728B52AA6E4}">
                <adec:decorative xmlns:adec="http://schemas.microsoft.com/office/drawing/2017/decorative" val="1"/>
              </a:ext>
            </a:extLst>
          </p:cNvPr>
          <p:cNvSpPr/>
          <p:nvPr/>
        </p:nvSpPr>
        <p:spPr>
          <a:xfrm>
            <a:off x="6112347" y="3477092"/>
            <a:ext cx="2464550" cy="1188085"/>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95BED483-1F5D-DE04-463D-6296AACF8C92}"/>
              </a:ext>
              <a:ext uri="{C183D7F6-B498-43B3-948B-1728B52AA6E4}">
                <adec:decorative xmlns:adec="http://schemas.microsoft.com/office/drawing/2017/decorative" val="1"/>
              </a:ext>
            </a:extLst>
          </p:cNvPr>
          <p:cNvSpPr/>
          <p:nvPr/>
        </p:nvSpPr>
        <p:spPr>
          <a:xfrm>
            <a:off x="357143" y="5456618"/>
            <a:ext cx="3808521" cy="1118123"/>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9">
            <a:extLst>
              <a:ext uri="{FF2B5EF4-FFF2-40B4-BE49-F238E27FC236}">
                <a16:creationId xmlns:a16="http://schemas.microsoft.com/office/drawing/2014/main" id="{C31E24DB-BAD8-9BB5-0547-8431B2A06135}"/>
              </a:ext>
              <a:ext uri="{C183D7F6-B498-43B3-948B-1728B52AA6E4}">
                <adec:decorative xmlns:adec="http://schemas.microsoft.com/office/drawing/2017/decorative" val="1"/>
              </a:ext>
            </a:extLst>
          </p:cNvPr>
          <p:cNvSpPr/>
          <p:nvPr/>
        </p:nvSpPr>
        <p:spPr>
          <a:xfrm>
            <a:off x="6173566" y="5322569"/>
            <a:ext cx="2777295" cy="1028123"/>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2" name="Straight Arrow Connector 11">
            <a:extLst>
              <a:ext uri="{FF2B5EF4-FFF2-40B4-BE49-F238E27FC236}">
                <a16:creationId xmlns:a16="http://schemas.microsoft.com/office/drawing/2014/main" id="{186D09C2-6082-A531-B5CA-EC988A2891D5}"/>
              </a:ext>
              <a:ext uri="{C183D7F6-B498-43B3-948B-1728B52AA6E4}">
                <adec:decorative xmlns:adec="http://schemas.microsoft.com/office/drawing/2017/decorative" val="1"/>
              </a:ext>
            </a:extLst>
          </p:cNvPr>
          <p:cNvCxnSpPr>
            <a:cxnSpLocks/>
          </p:cNvCxnSpPr>
          <p:nvPr/>
        </p:nvCxnSpPr>
        <p:spPr>
          <a:xfrm flipV="1">
            <a:off x="3179711" y="1558087"/>
            <a:ext cx="2537221" cy="9734"/>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E4B0F0E-B77A-078A-7608-440E24798CED}"/>
              </a:ext>
              <a:ext uri="{C183D7F6-B498-43B3-948B-1728B52AA6E4}">
                <adec:decorative xmlns:adec="http://schemas.microsoft.com/office/drawing/2017/decorative" val="1"/>
              </a:ext>
            </a:extLst>
          </p:cNvPr>
          <p:cNvCxnSpPr>
            <a:cxnSpLocks/>
          </p:cNvCxnSpPr>
          <p:nvPr/>
        </p:nvCxnSpPr>
        <p:spPr>
          <a:xfrm>
            <a:off x="1251210" y="3220438"/>
            <a:ext cx="6458844" cy="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6190FC70-D750-E834-5CBA-57594F4AF38A}"/>
              </a:ext>
              <a:ext uri="{C183D7F6-B498-43B3-948B-1728B52AA6E4}">
                <adec:decorative xmlns:adec="http://schemas.microsoft.com/office/drawing/2017/decorative" val="1"/>
              </a:ext>
            </a:extLst>
          </p:cNvPr>
          <p:cNvCxnSpPr>
            <a:cxnSpLocks/>
          </p:cNvCxnSpPr>
          <p:nvPr/>
        </p:nvCxnSpPr>
        <p:spPr>
          <a:xfrm flipV="1">
            <a:off x="7668490" y="2710290"/>
            <a:ext cx="0" cy="510148"/>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4056DA2C-6F5A-4F09-CA39-9898E3902AE4}"/>
              </a:ext>
              <a:ext uri="{C183D7F6-B498-43B3-948B-1728B52AA6E4}">
                <adec:decorative xmlns:adec="http://schemas.microsoft.com/office/drawing/2017/decorative" val="1"/>
              </a:ext>
            </a:extLst>
          </p:cNvPr>
          <p:cNvCxnSpPr>
            <a:cxnSpLocks/>
          </p:cNvCxnSpPr>
          <p:nvPr/>
        </p:nvCxnSpPr>
        <p:spPr>
          <a:xfrm flipV="1">
            <a:off x="1271339" y="2552056"/>
            <a:ext cx="0" cy="654647"/>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C818BA7-D964-C1A9-C4CC-F7DE39BFEE00}"/>
              </a:ext>
              <a:ext uri="{C183D7F6-B498-43B3-948B-1728B52AA6E4}">
                <adec:decorative xmlns:adec="http://schemas.microsoft.com/office/drawing/2017/decorative" val="1"/>
              </a:ext>
            </a:extLst>
          </p:cNvPr>
          <p:cNvCxnSpPr>
            <a:cxnSpLocks/>
          </p:cNvCxnSpPr>
          <p:nvPr/>
        </p:nvCxnSpPr>
        <p:spPr>
          <a:xfrm>
            <a:off x="3134441" y="3220438"/>
            <a:ext cx="0" cy="379039"/>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93E6108D-82E9-E7BB-B2CE-EA9AD2742EEB}"/>
              </a:ext>
              <a:ext uri="{C183D7F6-B498-43B3-948B-1728B52AA6E4}">
                <adec:decorative xmlns:adec="http://schemas.microsoft.com/office/drawing/2017/decorative" val="1"/>
              </a:ext>
            </a:extLst>
          </p:cNvPr>
          <p:cNvCxnSpPr>
            <a:cxnSpLocks/>
            <a:endCxn id="7" idx="3"/>
          </p:cNvCxnSpPr>
          <p:nvPr/>
        </p:nvCxnSpPr>
        <p:spPr>
          <a:xfrm flipH="1">
            <a:off x="3813456" y="4105654"/>
            <a:ext cx="2282544" cy="1655"/>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60CF2916-A84A-3A2A-9737-504614E730A9}"/>
              </a:ext>
              <a:ext uri="{C183D7F6-B498-43B3-948B-1728B52AA6E4}">
                <adec:decorative xmlns:adec="http://schemas.microsoft.com/office/drawing/2017/decorative" val="1"/>
              </a:ext>
            </a:extLst>
          </p:cNvPr>
          <p:cNvCxnSpPr>
            <a:cxnSpLocks/>
          </p:cNvCxnSpPr>
          <p:nvPr/>
        </p:nvCxnSpPr>
        <p:spPr>
          <a:xfrm flipH="1">
            <a:off x="3108799" y="4615140"/>
            <a:ext cx="928" cy="446852"/>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D65D6139-BF33-0A62-38DA-627840C6E2CF}"/>
              </a:ext>
              <a:ext uri="{C183D7F6-B498-43B3-948B-1728B52AA6E4}">
                <adec:decorative xmlns:adec="http://schemas.microsoft.com/office/drawing/2017/decorative" val="1"/>
              </a:ext>
            </a:extLst>
          </p:cNvPr>
          <p:cNvCxnSpPr>
            <a:cxnSpLocks/>
          </p:cNvCxnSpPr>
          <p:nvPr/>
        </p:nvCxnSpPr>
        <p:spPr>
          <a:xfrm>
            <a:off x="1251210" y="5035141"/>
            <a:ext cx="6341960" cy="12283"/>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406B67A8-9022-F5E7-F8F0-E190C9D291FD}"/>
              </a:ext>
              <a:ext uri="{C183D7F6-B498-43B3-948B-1728B52AA6E4}">
                <adec:decorative xmlns:adec="http://schemas.microsoft.com/office/drawing/2017/decorative" val="1"/>
              </a:ext>
            </a:extLst>
          </p:cNvPr>
          <p:cNvCxnSpPr>
            <a:cxnSpLocks/>
          </p:cNvCxnSpPr>
          <p:nvPr/>
        </p:nvCxnSpPr>
        <p:spPr>
          <a:xfrm>
            <a:off x="7562213" y="5061992"/>
            <a:ext cx="0" cy="277326"/>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AB61A746-F8E1-E3BE-FC72-078EE1FB9A2B}"/>
              </a:ext>
              <a:ext uri="{C183D7F6-B498-43B3-948B-1728B52AA6E4}">
                <adec:decorative xmlns:adec="http://schemas.microsoft.com/office/drawing/2017/decorative" val="1"/>
              </a:ext>
            </a:extLst>
          </p:cNvPr>
          <p:cNvCxnSpPr>
            <a:cxnSpLocks/>
          </p:cNvCxnSpPr>
          <p:nvPr/>
        </p:nvCxnSpPr>
        <p:spPr>
          <a:xfrm>
            <a:off x="1274987" y="5047424"/>
            <a:ext cx="0" cy="380492"/>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sp>
        <p:nvSpPr>
          <p:cNvPr id="51" name="Title 2">
            <a:extLst>
              <a:ext uri="{FF2B5EF4-FFF2-40B4-BE49-F238E27FC236}">
                <a16:creationId xmlns:a16="http://schemas.microsoft.com/office/drawing/2014/main" id="{CEF02369-A015-144C-137D-660C640D792E}"/>
              </a:ext>
            </a:extLst>
          </p:cNvPr>
          <p:cNvSpPr txBox="1">
            <a:spLocks noGrp="1"/>
          </p:cNvSpPr>
          <p:nvPr>
            <p:ph type="title" idx="4294967295"/>
          </p:nvPr>
        </p:nvSpPr>
        <p:spPr>
          <a:xfrm>
            <a:off x="119220" y="151184"/>
            <a:ext cx="11484000" cy="5456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377" rtl="0" eaLnBrk="1" latinLnBrk="0" hangingPunct="1">
              <a:lnSpc>
                <a:spcPct val="90000"/>
              </a:lnSpc>
              <a:spcBef>
                <a:spcPct val="0"/>
              </a:spcBef>
              <a:buNone/>
              <a:defRPr sz="3600" kern="1200">
                <a:solidFill>
                  <a:schemeClr val="tx1"/>
                </a:solidFill>
                <a:latin typeface="Arial" panose="020B0604020202020204" pitchFamily="34" charset="0"/>
                <a:ea typeface="+mj-ea"/>
                <a:cs typeface="Arial" panose="020B0604020202020204" pitchFamily="34" charset="0"/>
              </a:defRPr>
            </a:lvl1pPr>
          </a:lstStyle>
          <a:p>
            <a:pPr lvl="0">
              <a:defRPr/>
            </a:pPr>
            <a:r>
              <a:rPr lang="en-US" dirty="0">
                <a:solidFill>
                  <a:schemeClr val="accent1"/>
                </a:solidFill>
                <a:latin typeface="Arial"/>
                <a:cs typeface="Arial"/>
              </a:rPr>
              <a:t>Our b</a:t>
            </a:r>
            <a:r>
              <a:rPr kumimoji="0" lang="en-US" sz="3600" b="0" i="0" u="none" strike="noStrike" kern="1200" cap="none" spc="0" normalizeH="0" baseline="0" noProof="0" dirty="0" err="1">
                <a:ln>
                  <a:noFill/>
                </a:ln>
                <a:solidFill>
                  <a:schemeClr val="accent1"/>
                </a:solidFill>
                <a:effectLst/>
                <a:uLnTx/>
                <a:uFillTx/>
                <a:latin typeface="Arial"/>
                <a:ea typeface="+mj-ea"/>
                <a:cs typeface="Arial"/>
              </a:rPr>
              <a:t>arriers</a:t>
            </a:r>
            <a:r>
              <a:rPr kumimoji="0" lang="en-US" sz="3600" b="0" i="0" u="none" strike="noStrike" kern="1200" cap="none" spc="0" normalizeH="0" baseline="0" noProof="0" dirty="0">
                <a:ln>
                  <a:noFill/>
                </a:ln>
                <a:solidFill>
                  <a:schemeClr val="accent1"/>
                </a:solidFill>
                <a:effectLst/>
                <a:uLnTx/>
                <a:uFillTx/>
                <a:latin typeface="Arial"/>
                <a:ea typeface="+mj-ea"/>
                <a:cs typeface="Arial"/>
              </a:rPr>
              <a:t> to thinking</a:t>
            </a:r>
            <a:r>
              <a:rPr kumimoji="0" lang="en-US" sz="3600" b="0" i="0" u="none" strike="noStrike" kern="1200" cap="none" spc="0" normalizeH="0" baseline="0" noProof="0" dirty="0">
                <a:ln>
                  <a:noFill/>
                </a:ln>
                <a:solidFill>
                  <a:schemeClr val="bg1"/>
                </a:solidFill>
                <a:effectLst/>
                <a:uLnTx/>
                <a:uFillTx/>
                <a:latin typeface="Arial"/>
                <a:ea typeface="+mj-ea"/>
                <a:cs typeface="Arial"/>
              </a:rPr>
              <a:t> </a:t>
            </a:r>
            <a:r>
              <a:rPr lang="en-US" dirty="0">
                <a:solidFill>
                  <a:schemeClr val="bg1"/>
                </a:solidFill>
                <a:latin typeface="Arial"/>
                <a:cs typeface="Arial"/>
              </a:rPr>
              <a:t>(3)</a:t>
            </a:r>
            <a:endParaRPr kumimoji="0" lang="en-US" sz="3600" b="0"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sp>
        <p:nvSpPr>
          <p:cNvPr id="27" name="Text Placeholder 3">
            <a:extLst>
              <a:ext uri="{FF2B5EF4-FFF2-40B4-BE49-F238E27FC236}">
                <a16:creationId xmlns:a16="http://schemas.microsoft.com/office/drawing/2014/main" id="{5A96CC1E-5484-0445-8AFD-913756C44190}"/>
              </a:ext>
            </a:extLst>
          </p:cNvPr>
          <p:cNvSpPr txBox="1">
            <a:spLocks/>
          </p:cNvSpPr>
          <p:nvPr/>
        </p:nvSpPr>
        <p:spPr>
          <a:xfrm>
            <a:off x="89961" y="497386"/>
            <a:ext cx="11483999" cy="310015"/>
          </a:xfrm>
          <a:prstGeom prst="rect">
            <a:avLst/>
          </a:prstGeom>
        </p:spPr>
        <p:txBody>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accent2"/>
                </a:solidFill>
                <a:latin typeface="Arial"/>
                <a:cs typeface="Arial"/>
              </a:rPr>
              <a:t>Improving our arguments</a:t>
            </a:r>
            <a:endParaRPr lang="en-US" dirty="0">
              <a:solidFill>
                <a:schemeClr val="accent2"/>
              </a:solidFill>
            </a:endParaRPr>
          </a:p>
        </p:txBody>
      </p:sp>
      <p:sp>
        <p:nvSpPr>
          <p:cNvPr id="40" name="TextBox 39">
            <a:extLst>
              <a:ext uri="{FF2B5EF4-FFF2-40B4-BE49-F238E27FC236}">
                <a16:creationId xmlns:a16="http://schemas.microsoft.com/office/drawing/2014/main" id="{AEEE9A8C-ABD5-F21E-DBAE-80676D98F58E}"/>
              </a:ext>
            </a:extLst>
          </p:cNvPr>
          <p:cNvSpPr txBox="1"/>
          <p:nvPr/>
        </p:nvSpPr>
        <p:spPr>
          <a:xfrm>
            <a:off x="397773" y="1328736"/>
            <a:ext cx="1532238" cy="285682"/>
          </a:xfrm>
          <a:prstGeom prst="rect">
            <a:avLst/>
          </a:prstGeom>
          <a:noFill/>
        </p:spPr>
        <p:txBody>
          <a:bodyPr wrap="square" lIns="0" tIns="0" rIns="0" bIns="0" rtlCol="0">
            <a:noAutofit/>
          </a:bodyPr>
          <a:lstStyle/>
          <a:p>
            <a:pPr algn="l"/>
            <a:r>
              <a:rPr lang="en-AU" sz="1800" dirty="0"/>
              <a:t>CLAIM:</a:t>
            </a:r>
          </a:p>
        </p:txBody>
      </p:sp>
      <p:sp>
        <p:nvSpPr>
          <p:cNvPr id="16" name="TextBox 15">
            <a:extLst>
              <a:ext uri="{FF2B5EF4-FFF2-40B4-BE49-F238E27FC236}">
                <a16:creationId xmlns:a16="http://schemas.microsoft.com/office/drawing/2014/main" id="{7D8AF70B-ED8E-95BE-C6F8-17F6FF2189DD}"/>
              </a:ext>
            </a:extLst>
          </p:cNvPr>
          <p:cNvSpPr txBox="1"/>
          <p:nvPr/>
        </p:nvSpPr>
        <p:spPr>
          <a:xfrm>
            <a:off x="415521" y="1613912"/>
            <a:ext cx="2693277" cy="527847"/>
          </a:xfrm>
          <a:prstGeom prst="rect">
            <a:avLst/>
          </a:prstGeom>
          <a:noFill/>
          <a:ln w="9525">
            <a:noFill/>
          </a:ln>
        </p:spPr>
        <p:txBody>
          <a:bodyPr wrap="square" lIns="0" tIns="0" rIns="0" bIns="0" rtlCol="0">
            <a:noAutofit/>
          </a:bodyPr>
          <a:lstStyle/>
          <a:p>
            <a:pPr algn="l">
              <a:lnSpc>
                <a:spcPct val="114000"/>
              </a:lnSpc>
            </a:pPr>
            <a:r>
              <a:rPr lang="en-AU" sz="1600" dirty="0"/>
              <a:t>Cat memes are the best memes.</a:t>
            </a:r>
          </a:p>
        </p:txBody>
      </p:sp>
      <p:sp>
        <p:nvSpPr>
          <p:cNvPr id="5" name="TextBox 4">
            <a:extLst>
              <a:ext uri="{FF2B5EF4-FFF2-40B4-BE49-F238E27FC236}">
                <a16:creationId xmlns:a16="http://schemas.microsoft.com/office/drawing/2014/main" id="{405BDB5A-D3C1-933B-F0FF-C84D49FD3E11}"/>
              </a:ext>
            </a:extLst>
          </p:cNvPr>
          <p:cNvSpPr txBox="1"/>
          <p:nvPr/>
        </p:nvSpPr>
        <p:spPr>
          <a:xfrm>
            <a:off x="1403695" y="2627018"/>
            <a:ext cx="1708477" cy="533055"/>
          </a:xfrm>
          <a:prstGeom prst="rect">
            <a:avLst/>
          </a:prstGeom>
          <a:noFill/>
          <a:ln>
            <a:solidFill>
              <a:schemeClr val="tx2"/>
            </a:solidFill>
          </a:ln>
        </p:spPr>
        <p:txBody>
          <a:bodyPr wrap="square" lIns="0" tIns="0" rIns="0" bIns="0" rtlCol="0">
            <a:noAutofit/>
          </a:bodyPr>
          <a:lstStyle/>
          <a:p>
            <a:pPr algn="ctr">
              <a:lnSpc>
                <a:spcPct val="114000"/>
              </a:lnSpc>
            </a:pPr>
            <a:r>
              <a:rPr lang="en-AU" sz="1600" dirty="0">
                <a:solidFill>
                  <a:schemeClr val="tx2"/>
                </a:solidFill>
              </a:rPr>
              <a:t>Appeal to novelty fallacy</a:t>
            </a:r>
          </a:p>
        </p:txBody>
      </p:sp>
      <p:sp>
        <p:nvSpPr>
          <p:cNvPr id="41" name="TextBox 40">
            <a:extLst>
              <a:ext uri="{FF2B5EF4-FFF2-40B4-BE49-F238E27FC236}">
                <a16:creationId xmlns:a16="http://schemas.microsoft.com/office/drawing/2014/main" id="{32F541D2-82B3-B3C9-9234-3F7882BD9423}"/>
              </a:ext>
            </a:extLst>
          </p:cNvPr>
          <p:cNvSpPr txBox="1"/>
          <p:nvPr/>
        </p:nvSpPr>
        <p:spPr>
          <a:xfrm>
            <a:off x="5831960" y="1105020"/>
            <a:ext cx="1532238" cy="316504"/>
          </a:xfrm>
          <a:prstGeom prst="rect">
            <a:avLst/>
          </a:prstGeom>
          <a:noFill/>
        </p:spPr>
        <p:txBody>
          <a:bodyPr wrap="square" lIns="0" tIns="0" rIns="0" bIns="0" rtlCol="0">
            <a:noAutofit/>
          </a:bodyPr>
          <a:lstStyle/>
          <a:p>
            <a:pPr algn="l"/>
            <a:r>
              <a:rPr lang="en-AU" sz="1800" dirty="0"/>
              <a:t>GROUNDS:</a:t>
            </a:r>
          </a:p>
        </p:txBody>
      </p:sp>
      <p:sp>
        <p:nvSpPr>
          <p:cNvPr id="17" name="TextBox 16">
            <a:extLst>
              <a:ext uri="{FF2B5EF4-FFF2-40B4-BE49-F238E27FC236}">
                <a16:creationId xmlns:a16="http://schemas.microsoft.com/office/drawing/2014/main" id="{EBD4C49D-BC37-C597-505E-B82A68CD60BF}"/>
              </a:ext>
            </a:extLst>
          </p:cNvPr>
          <p:cNvSpPr txBox="1"/>
          <p:nvPr/>
        </p:nvSpPr>
        <p:spPr>
          <a:xfrm>
            <a:off x="5861220" y="1435259"/>
            <a:ext cx="2903984" cy="1028123"/>
          </a:xfrm>
          <a:prstGeom prst="rect">
            <a:avLst/>
          </a:prstGeom>
          <a:noFill/>
          <a:ln w="9525">
            <a:noFill/>
          </a:ln>
        </p:spPr>
        <p:txBody>
          <a:bodyPr wrap="square" lIns="0" tIns="0" rIns="0" bIns="0" rtlCol="0">
            <a:noAutofit/>
          </a:bodyPr>
          <a:lstStyle/>
          <a:p>
            <a:pPr algn="l">
              <a:lnSpc>
                <a:spcPct val="114000"/>
              </a:lnSpc>
            </a:pPr>
            <a:r>
              <a:rPr lang="en-AU" sz="1600" dirty="0"/>
              <a:t>A study from Made up Statistics</a:t>
            </a:r>
            <a:r>
              <a:rPr lang="en-AU" sz="1600" b="1" dirty="0"/>
              <a:t> </a:t>
            </a:r>
            <a:r>
              <a:rPr lang="en-AU" sz="1600" dirty="0"/>
              <a:t>in 2025 showed that 76% of people feel happier after seeing cat memes.</a:t>
            </a:r>
          </a:p>
        </p:txBody>
      </p:sp>
      <p:sp>
        <p:nvSpPr>
          <p:cNvPr id="11" name="TextBox 10">
            <a:extLst>
              <a:ext uri="{FF2B5EF4-FFF2-40B4-BE49-F238E27FC236}">
                <a16:creationId xmlns:a16="http://schemas.microsoft.com/office/drawing/2014/main" id="{3C5CFA4B-5EF3-96FF-46A6-1E3BE7B0B052}"/>
              </a:ext>
            </a:extLst>
          </p:cNvPr>
          <p:cNvSpPr txBox="1"/>
          <p:nvPr/>
        </p:nvSpPr>
        <p:spPr>
          <a:xfrm>
            <a:off x="5437110" y="2787109"/>
            <a:ext cx="1782062" cy="311727"/>
          </a:xfrm>
          <a:prstGeom prst="rect">
            <a:avLst/>
          </a:prstGeom>
          <a:noFill/>
          <a:ln>
            <a:solidFill>
              <a:schemeClr val="tx2"/>
            </a:solidFill>
          </a:ln>
        </p:spPr>
        <p:txBody>
          <a:bodyPr wrap="square" lIns="0" tIns="0" rIns="0" bIns="0" rtlCol="0">
            <a:noAutofit/>
          </a:bodyPr>
          <a:lstStyle/>
          <a:p>
            <a:pPr algn="ctr">
              <a:lnSpc>
                <a:spcPct val="114000"/>
              </a:lnSpc>
            </a:pPr>
            <a:r>
              <a:rPr lang="en-AU" sz="1600" dirty="0">
                <a:solidFill>
                  <a:schemeClr val="tx2"/>
                </a:solidFill>
              </a:rPr>
              <a:t>Confirmation bias</a:t>
            </a:r>
          </a:p>
        </p:txBody>
      </p:sp>
      <p:sp>
        <p:nvSpPr>
          <p:cNvPr id="42" name="TextBox 41">
            <a:extLst>
              <a:ext uri="{FF2B5EF4-FFF2-40B4-BE49-F238E27FC236}">
                <a16:creationId xmlns:a16="http://schemas.microsoft.com/office/drawing/2014/main" id="{66266DF5-0FB8-1715-C2AC-B295DDF1AC52}"/>
              </a:ext>
            </a:extLst>
          </p:cNvPr>
          <p:cNvSpPr txBox="1"/>
          <p:nvPr/>
        </p:nvSpPr>
        <p:spPr>
          <a:xfrm>
            <a:off x="820025" y="3641819"/>
            <a:ext cx="1532238" cy="353004"/>
          </a:xfrm>
          <a:prstGeom prst="rect">
            <a:avLst/>
          </a:prstGeom>
          <a:noFill/>
        </p:spPr>
        <p:txBody>
          <a:bodyPr wrap="square" lIns="0" tIns="0" rIns="0" bIns="0" rtlCol="0">
            <a:noAutofit/>
          </a:bodyPr>
          <a:lstStyle/>
          <a:p>
            <a:pPr algn="l"/>
            <a:r>
              <a:rPr lang="en-AU" sz="1800" dirty="0"/>
              <a:t>WARRANT:</a:t>
            </a:r>
          </a:p>
        </p:txBody>
      </p:sp>
      <p:sp>
        <p:nvSpPr>
          <p:cNvPr id="18" name="TextBox 17">
            <a:extLst>
              <a:ext uri="{FF2B5EF4-FFF2-40B4-BE49-F238E27FC236}">
                <a16:creationId xmlns:a16="http://schemas.microsoft.com/office/drawing/2014/main" id="{212D6C68-8164-9754-FFA7-72C801BEF5D8}"/>
              </a:ext>
            </a:extLst>
          </p:cNvPr>
          <p:cNvSpPr txBox="1"/>
          <p:nvPr/>
        </p:nvSpPr>
        <p:spPr>
          <a:xfrm>
            <a:off x="820025" y="3914848"/>
            <a:ext cx="2784761" cy="527847"/>
          </a:xfrm>
          <a:prstGeom prst="rect">
            <a:avLst/>
          </a:prstGeom>
          <a:noFill/>
          <a:ln w="9525">
            <a:noFill/>
          </a:ln>
        </p:spPr>
        <p:txBody>
          <a:bodyPr wrap="square" lIns="0" tIns="0" rIns="0" bIns="0" rtlCol="0">
            <a:noAutofit/>
          </a:bodyPr>
          <a:lstStyle/>
          <a:p>
            <a:pPr algn="l">
              <a:lnSpc>
                <a:spcPct val="114000"/>
              </a:lnSpc>
            </a:pPr>
            <a:r>
              <a:rPr lang="en-AU" sz="1600" dirty="0"/>
              <a:t>If a meme makes more people happy it is good.</a:t>
            </a:r>
          </a:p>
        </p:txBody>
      </p:sp>
      <p:sp>
        <p:nvSpPr>
          <p:cNvPr id="43" name="TextBox 42">
            <a:extLst>
              <a:ext uri="{FF2B5EF4-FFF2-40B4-BE49-F238E27FC236}">
                <a16:creationId xmlns:a16="http://schemas.microsoft.com/office/drawing/2014/main" id="{A52856D6-96B1-39AC-8495-039D089DDB43}"/>
              </a:ext>
            </a:extLst>
          </p:cNvPr>
          <p:cNvSpPr txBox="1"/>
          <p:nvPr/>
        </p:nvSpPr>
        <p:spPr>
          <a:xfrm>
            <a:off x="6177667" y="3556052"/>
            <a:ext cx="1532238" cy="285682"/>
          </a:xfrm>
          <a:prstGeom prst="rect">
            <a:avLst/>
          </a:prstGeom>
          <a:noFill/>
        </p:spPr>
        <p:txBody>
          <a:bodyPr wrap="square" lIns="0" tIns="0" rIns="0" bIns="0" rtlCol="0">
            <a:noAutofit/>
          </a:bodyPr>
          <a:lstStyle/>
          <a:p>
            <a:pPr algn="l"/>
            <a:r>
              <a:rPr lang="en-AU" sz="1800" dirty="0"/>
              <a:t>QUALIFIER:</a:t>
            </a:r>
          </a:p>
        </p:txBody>
      </p:sp>
      <p:sp>
        <p:nvSpPr>
          <p:cNvPr id="19" name="TextBox 18">
            <a:extLst>
              <a:ext uri="{FF2B5EF4-FFF2-40B4-BE49-F238E27FC236}">
                <a16:creationId xmlns:a16="http://schemas.microsoft.com/office/drawing/2014/main" id="{65E6940C-275E-0140-AD0C-0E575A7D79FF}"/>
              </a:ext>
            </a:extLst>
          </p:cNvPr>
          <p:cNvSpPr txBox="1"/>
          <p:nvPr/>
        </p:nvSpPr>
        <p:spPr>
          <a:xfrm>
            <a:off x="6199871" y="3814996"/>
            <a:ext cx="2289502" cy="668582"/>
          </a:xfrm>
          <a:prstGeom prst="rect">
            <a:avLst/>
          </a:prstGeom>
          <a:noFill/>
          <a:ln w="9525">
            <a:noFill/>
          </a:ln>
        </p:spPr>
        <p:txBody>
          <a:bodyPr wrap="square" lIns="0" tIns="0" rIns="0" bIns="0" rtlCol="0">
            <a:noAutofit/>
          </a:bodyPr>
          <a:lstStyle/>
          <a:p>
            <a:pPr algn="l">
              <a:lnSpc>
                <a:spcPct val="114000"/>
              </a:lnSpc>
            </a:pPr>
            <a:r>
              <a:rPr lang="en-AU" sz="1600" dirty="0"/>
              <a:t>Dogs are scary so these memes can frighten people.</a:t>
            </a:r>
          </a:p>
        </p:txBody>
      </p:sp>
      <p:sp>
        <p:nvSpPr>
          <p:cNvPr id="13" name="TextBox 12">
            <a:extLst>
              <a:ext uri="{FF2B5EF4-FFF2-40B4-BE49-F238E27FC236}">
                <a16:creationId xmlns:a16="http://schemas.microsoft.com/office/drawing/2014/main" id="{CBD6279A-8923-15E3-EA1C-71630F805616}"/>
              </a:ext>
            </a:extLst>
          </p:cNvPr>
          <p:cNvSpPr txBox="1"/>
          <p:nvPr/>
        </p:nvSpPr>
        <p:spPr>
          <a:xfrm>
            <a:off x="6115422" y="4713282"/>
            <a:ext cx="1707523" cy="263069"/>
          </a:xfrm>
          <a:prstGeom prst="rect">
            <a:avLst/>
          </a:prstGeom>
          <a:noFill/>
          <a:ln>
            <a:solidFill>
              <a:schemeClr val="tx2"/>
            </a:solidFill>
          </a:ln>
        </p:spPr>
        <p:txBody>
          <a:bodyPr wrap="square" lIns="0" tIns="0" rIns="0" bIns="0" rtlCol="0">
            <a:noAutofit/>
          </a:bodyPr>
          <a:lstStyle/>
          <a:p>
            <a:pPr algn="ctr"/>
            <a:r>
              <a:rPr lang="en-AU" sz="1800" dirty="0">
                <a:solidFill>
                  <a:schemeClr val="tx2"/>
                </a:solidFill>
              </a:rPr>
              <a:t>Pessimism bias</a:t>
            </a:r>
          </a:p>
        </p:txBody>
      </p:sp>
      <p:sp>
        <p:nvSpPr>
          <p:cNvPr id="44" name="TextBox 43">
            <a:extLst>
              <a:ext uri="{FF2B5EF4-FFF2-40B4-BE49-F238E27FC236}">
                <a16:creationId xmlns:a16="http://schemas.microsoft.com/office/drawing/2014/main" id="{374CB9A7-75E2-7EBC-2109-FC4D3BC69E1D}"/>
              </a:ext>
            </a:extLst>
          </p:cNvPr>
          <p:cNvSpPr txBox="1"/>
          <p:nvPr/>
        </p:nvSpPr>
        <p:spPr>
          <a:xfrm>
            <a:off x="439602" y="5466627"/>
            <a:ext cx="1532238" cy="285682"/>
          </a:xfrm>
          <a:prstGeom prst="rect">
            <a:avLst/>
          </a:prstGeom>
          <a:noFill/>
        </p:spPr>
        <p:txBody>
          <a:bodyPr wrap="square" lIns="0" tIns="0" rIns="0" bIns="0" rtlCol="0">
            <a:noAutofit/>
          </a:bodyPr>
          <a:lstStyle/>
          <a:p>
            <a:pPr algn="l"/>
            <a:r>
              <a:rPr lang="en-AU" sz="1800" dirty="0"/>
              <a:t>BACKING:</a:t>
            </a:r>
          </a:p>
        </p:txBody>
      </p:sp>
      <p:sp>
        <p:nvSpPr>
          <p:cNvPr id="20" name="TextBox 19">
            <a:extLst>
              <a:ext uri="{FF2B5EF4-FFF2-40B4-BE49-F238E27FC236}">
                <a16:creationId xmlns:a16="http://schemas.microsoft.com/office/drawing/2014/main" id="{0390EB4C-EAD7-590C-5813-2D73FF19AB5D}"/>
              </a:ext>
            </a:extLst>
          </p:cNvPr>
          <p:cNvSpPr txBox="1"/>
          <p:nvPr/>
        </p:nvSpPr>
        <p:spPr>
          <a:xfrm>
            <a:off x="445263" y="5689191"/>
            <a:ext cx="3534479" cy="527847"/>
          </a:xfrm>
          <a:prstGeom prst="rect">
            <a:avLst/>
          </a:prstGeom>
          <a:noFill/>
          <a:ln w="9525">
            <a:noFill/>
          </a:ln>
        </p:spPr>
        <p:txBody>
          <a:bodyPr wrap="square" lIns="0" tIns="0" rIns="0" bIns="0" rtlCol="0">
            <a:noAutofit/>
          </a:bodyPr>
          <a:lstStyle/>
          <a:p>
            <a:pPr algn="l">
              <a:lnSpc>
                <a:spcPct val="114000"/>
              </a:lnSpc>
            </a:pPr>
            <a:r>
              <a:rPr lang="en-AU" sz="1600" dirty="0"/>
              <a:t>Another pretend research group found 9 out of 10 cat memes made people laugh and feel less stressed. </a:t>
            </a:r>
          </a:p>
        </p:txBody>
      </p:sp>
      <p:sp>
        <p:nvSpPr>
          <p:cNvPr id="25" name="TextBox 24">
            <a:extLst>
              <a:ext uri="{FF2B5EF4-FFF2-40B4-BE49-F238E27FC236}">
                <a16:creationId xmlns:a16="http://schemas.microsoft.com/office/drawing/2014/main" id="{6114FFC6-8A26-B574-7733-331CB28BEC6B}"/>
              </a:ext>
            </a:extLst>
          </p:cNvPr>
          <p:cNvSpPr txBox="1"/>
          <p:nvPr/>
        </p:nvSpPr>
        <p:spPr>
          <a:xfrm>
            <a:off x="4219937" y="6181523"/>
            <a:ext cx="1061344" cy="525293"/>
          </a:xfrm>
          <a:prstGeom prst="rect">
            <a:avLst/>
          </a:prstGeom>
          <a:noFill/>
          <a:ln>
            <a:solidFill>
              <a:schemeClr val="tx2"/>
            </a:solidFill>
          </a:ln>
        </p:spPr>
        <p:txBody>
          <a:bodyPr wrap="square" lIns="0" tIns="0" rIns="0" bIns="0" rtlCol="0">
            <a:noAutofit/>
          </a:bodyPr>
          <a:lstStyle/>
          <a:p>
            <a:pPr algn="ctr">
              <a:lnSpc>
                <a:spcPct val="114000"/>
              </a:lnSpc>
            </a:pPr>
            <a:r>
              <a:rPr lang="en-AU" sz="1600" dirty="0">
                <a:solidFill>
                  <a:schemeClr val="tx2"/>
                </a:solidFill>
              </a:rPr>
              <a:t>Clustering illusion</a:t>
            </a:r>
          </a:p>
        </p:txBody>
      </p:sp>
      <p:sp>
        <p:nvSpPr>
          <p:cNvPr id="45" name="TextBox 44">
            <a:extLst>
              <a:ext uri="{FF2B5EF4-FFF2-40B4-BE49-F238E27FC236}">
                <a16:creationId xmlns:a16="http://schemas.microsoft.com/office/drawing/2014/main" id="{D35E8484-D6F2-26FC-79F9-9CA28A162391}"/>
              </a:ext>
            </a:extLst>
          </p:cNvPr>
          <p:cNvSpPr txBox="1"/>
          <p:nvPr/>
        </p:nvSpPr>
        <p:spPr>
          <a:xfrm>
            <a:off x="6291635" y="5396351"/>
            <a:ext cx="1532238" cy="285682"/>
          </a:xfrm>
          <a:prstGeom prst="rect">
            <a:avLst/>
          </a:prstGeom>
          <a:noFill/>
        </p:spPr>
        <p:txBody>
          <a:bodyPr wrap="square" lIns="0" tIns="0" rIns="0" bIns="0" rtlCol="0">
            <a:noAutofit/>
          </a:bodyPr>
          <a:lstStyle/>
          <a:p>
            <a:pPr algn="l"/>
            <a:r>
              <a:rPr lang="en-AU" sz="1800" dirty="0"/>
              <a:t>REBUTTAL:</a:t>
            </a:r>
          </a:p>
        </p:txBody>
      </p:sp>
      <p:sp>
        <p:nvSpPr>
          <p:cNvPr id="21" name="TextBox 20">
            <a:extLst>
              <a:ext uri="{FF2B5EF4-FFF2-40B4-BE49-F238E27FC236}">
                <a16:creationId xmlns:a16="http://schemas.microsoft.com/office/drawing/2014/main" id="{33EE8960-6024-10C1-9F36-410158767811}"/>
              </a:ext>
            </a:extLst>
          </p:cNvPr>
          <p:cNvSpPr txBox="1"/>
          <p:nvPr/>
        </p:nvSpPr>
        <p:spPr>
          <a:xfrm>
            <a:off x="6265314" y="5643665"/>
            <a:ext cx="2624757" cy="651378"/>
          </a:xfrm>
          <a:prstGeom prst="rect">
            <a:avLst/>
          </a:prstGeom>
          <a:noFill/>
          <a:ln w="9525">
            <a:noFill/>
          </a:ln>
        </p:spPr>
        <p:txBody>
          <a:bodyPr wrap="square" lIns="0" tIns="0" rIns="0" bIns="0" rtlCol="0">
            <a:noAutofit/>
          </a:bodyPr>
          <a:lstStyle/>
          <a:p>
            <a:pPr algn="l">
              <a:lnSpc>
                <a:spcPct val="114000"/>
              </a:lnSpc>
            </a:pPr>
            <a:r>
              <a:rPr lang="en-AU" sz="1600" dirty="0"/>
              <a:t>Some people think dog memes are good. </a:t>
            </a:r>
          </a:p>
        </p:txBody>
      </p:sp>
      <p:sp>
        <p:nvSpPr>
          <p:cNvPr id="46" name="TextBox 45">
            <a:extLst>
              <a:ext uri="{FF2B5EF4-FFF2-40B4-BE49-F238E27FC236}">
                <a16:creationId xmlns:a16="http://schemas.microsoft.com/office/drawing/2014/main" id="{79833BC9-1885-DACA-89D1-3DA54FD9EC14}"/>
              </a:ext>
              <a:ext uri="{C183D7F6-B498-43B3-948B-1728B52AA6E4}">
                <adec:decorative xmlns:adec="http://schemas.microsoft.com/office/drawing/2017/decorative" val="1"/>
              </a:ext>
            </a:extLst>
          </p:cNvPr>
          <p:cNvSpPr txBox="1"/>
          <p:nvPr/>
        </p:nvSpPr>
        <p:spPr>
          <a:xfrm>
            <a:off x="3381286" y="1642824"/>
            <a:ext cx="1532238" cy="285682"/>
          </a:xfrm>
          <a:prstGeom prst="rect">
            <a:avLst/>
          </a:prstGeom>
          <a:noFill/>
        </p:spPr>
        <p:txBody>
          <a:bodyPr wrap="square" lIns="0" tIns="0" rIns="0" bIns="0" rtlCol="0">
            <a:noAutofit/>
          </a:bodyPr>
          <a:lstStyle/>
          <a:p>
            <a:pPr algn="l">
              <a:lnSpc>
                <a:spcPct val="114000"/>
              </a:lnSpc>
            </a:pPr>
            <a:r>
              <a:rPr lang="en-AU" sz="1600" dirty="0"/>
              <a:t>supported by</a:t>
            </a:r>
          </a:p>
          <a:p>
            <a:pPr algn="l">
              <a:lnSpc>
                <a:spcPct val="114000"/>
              </a:lnSpc>
            </a:pPr>
            <a:r>
              <a:rPr lang="en-AU" sz="1600" dirty="0"/>
              <a:t>connected by</a:t>
            </a:r>
          </a:p>
        </p:txBody>
      </p:sp>
      <p:sp>
        <p:nvSpPr>
          <p:cNvPr id="47" name="TextBox 46">
            <a:extLst>
              <a:ext uri="{FF2B5EF4-FFF2-40B4-BE49-F238E27FC236}">
                <a16:creationId xmlns:a16="http://schemas.microsoft.com/office/drawing/2014/main" id="{A4DAFA7E-838C-97F4-F186-6B1BDFB44B28}"/>
              </a:ext>
              <a:ext uri="{C183D7F6-B498-43B3-948B-1728B52AA6E4}">
                <adec:decorative xmlns:adec="http://schemas.microsoft.com/office/drawing/2017/decorative" val="1"/>
              </a:ext>
            </a:extLst>
          </p:cNvPr>
          <p:cNvSpPr txBox="1"/>
          <p:nvPr/>
        </p:nvSpPr>
        <p:spPr>
          <a:xfrm>
            <a:off x="4019489" y="4184976"/>
            <a:ext cx="2035688" cy="440971"/>
          </a:xfrm>
          <a:prstGeom prst="rect">
            <a:avLst/>
          </a:prstGeom>
          <a:noFill/>
        </p:spPr>
        <p:txBody>
          <a:bodyPr wrap="square" lIns="0" tIns="0" rIns="0" bIns="0" rtlCol="0">
            <a:noAutofit/>
          </a:bodyPr>
          <a:lstStyle/>
          <a:p>
            <a:pPr algn="l">
              <a:lnSpc>
                <a:spcPct val="114000"/>
              </a:lnSpc>
            </a:pPr>
            <a:r>
              <a:rPr lang="en-AU" sz="1600" dirty="0"/>
              <a:t>measures of strength</a:t>
            </a:r>
          </a:p>
        </p:txBody>
      </p:sp>
      <p:sp>
        <p:nvSpPr>
          <p:cNvPr id="49" name="TextBox 48">
            <a:extLst>
              <a:ext uri="{FF2B5EF4-FFF2-40B4-BE49-F238E27FC236}">
                <a16:creationId xmlns:a16="http://schemas.microsoft.com/office/drawing/2014/main" id="{B872F639-9CC0-368D-BEEE-436B87484284}"/>
              </a:ext>
              <a:ext uri="{C183D7F6-B498-43B3-948B-1728B52AA6E4}">
                <adec:decorative xmlns:adec="http://schemas.microsoft.com/office/drawing/2017/decorative" val="1"/>
              </a:ext>
            </a:extLst>
          </p:cNvPr>
          <p:cNvSpPr txBox="1"/>
          <p:nvPr/>
        </p:nvSpPr>
        <p:spPr>
          <a:xfrm>
            <a:off x="3560784" y="5152507"/>
            <a:ext cx="1497165" cy="440971"/>
          </a:xfrm>
          <a:prstGeom prst="rect">
            <a:avLst/>
          </a:prstGeom>
          <a:noFill/>
        </p:spPr>
        <p:txBody>
          <a:bodyPr wrap="square" lIns="0" tIns="0" rIns="0" bIns="0" rtlCol="0">
            <a:noAutofit/>
          </a:bodyPr>
          <a:lstStyle/>
          <a:p>
            <a:pPr algn="l">
              <a:lnSpc>
                <a:spcPct val="114000"/>
              </a:lnSpc>
            </a:pPr>
            <a:r>
              <a:rPr lang="en-AU" sz="1600" dirty="0"/>
              <a:t>reinforced by</a:t>
            </a:r>
          </a:p>
        </p:txBody>
      </p:sp>
      <p:sp>
        <p:nvSpPr>
          <p:cNvPr id="3" name="Callout: Line 2">
            <a:extLst>
              <a:ext uri="{FF2B5EF4-FFF2-40B4-BE49-F238E27FC236}">
                <a16:creationId xmlns:a16="http://schemas.microsoft.com/office/drawing/2014/main" id="{F147AFB7-D9E7-BCCD-EC14-E17BDA7D53CF}"/>
              </a:ext>
              <a:ext uri="{C183D7F6-B498-43B3-948B-1728B52AA6E4}">
                <adec:decorative xmlns:adec="http://schemas.microsoft.com/office/drawing/2017/decorative" val="1"/>
              </a:ext>
            </a:extLst>
          </p:cNvPr>
          <p:cNvSpPr/>
          <p:nvPr/>
        </p:nvSpPr>
        <p:spPr>
          <a:xfrm>
            <a:off x="9223951" y="1892762"/>
            <a:ext cx="2880943" cy="4572018"/>
          </a:xfrm>
          <a:prstGeom prst="borderCallout1">
            <a:avLst>
              <a:gd name="adj1" fmla="val 45267"/>
              <a:gd name="adj2" fmla="val 566"/>
              <a:gd name="adj3" fmla="val 52552"/>
              <a:gd name="adj4" fmla="val -21981"/>
            </a:avLst>
          </a:prstGeom>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 name="TextBox 22">
            <a:extLst>
              <a:ext uri="{FF2B5EF4-FFF2-40B4-BE49-F238E27FC236}">
                <a16:creationId xmlns:a16="http://schemas.microsoft.com/office/drawing/2014/main" id="{AD510943-5B69-7AB8-5841-B6D207DF5005}"/>
              </a:ext>
            </a:extLst>
          </p:cNvPr>
          <p:cNvSpPr txBox="1"/>
          <p:nvPr/>
        </p:nvSpPr>
        <p:spPr>
          <a:xfrm>
            <a:off x="9396952" y="2019290"/>
            <a:ext cx="2602810" cy="410368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pPr>
            <a:r>
              <a:rPr lang="en-US" sz="1800" dirty="0">
                <a:solidFill>
                  <a:schemeClr val="bg1"/>
                </a:solidFill>
                <a:cs typeface="Arial"/>
              </a:rPr>
              <a:t>This is a very limited view of how people think about dogs and is a very pessimistic way of thinking. Does this really reflect what most people think about dogs? Have we used this just so we can prove our own thinking is right?</a:t>
            </a:r>
            <a:endParaRPr lang="en-US" sz="1800" dirty="0">
              <a:solidFill>
                <a:schemeClr val="bg1"/>
              </a:solidFill>
            </a:endParaRPr>
          </a:p>
        </p:txBody>
      </p:sp>
    </p:spTree>
    <p:extLst>
      <p:ext uri="{BB962C8B-B14F-4D97-AF65-F5344CB8AC3E}">
        <p14:creationId xmlns:p14="http://schemas.microsoft.com/office/powerpoint/2010/main" val="3187684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animBg="1"/>
      <p:bldP spid="13" grpId="0" animBg="1"/>
      <p:bldP spid="25" grpId="0" animBg="1"/>
      <p:bldP spid="3" grpId="0" animBg="1"/>
      <p:bldP spid="23" grpId="0"/>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74CB78-24E7-8C60-E28C-0FB2F6A1736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736D5BA-7FA8-6CB5-9972-CDF2286A0FDC}"/>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138</a:t>
            </a:fld>
            <a:endParaRPr lang="en-AU"/>
          </a:p>
        </p:txBody>
      </p:sp>
      <p:sp>
        <p:nvSpPr>
          <p:cNvPr id="3" name="Title 2">
            <a:extLst>
              <a:ext uri="{FF2B5EF4-FFF2-40B4-BE49-F238E27FC236}">
                <a16:creationId xmlns:a16="http://schemas.microsoft.com/office/drawing/2014/main" id="{53A64757-9A25-92E4-A769-2D67850808CD}"/>
              </a:ext>
            </a:extLst>
          </p:cNvPr>
          <p:cNvSpPr>
            <a:spLocks noGrp="1"/>
          </p:cNvSpPr>
          <p:nvPr>
            <p:ph type="title"/>
          </p:nvPr>
        </p:nvSpPr>
        <p:spPr>
          <a:xfrm>
            <a:off x="359999" y="279421"/>
            <a:ext cx="11484000" cy="545601"/>
          </a:xfrm>
        </p:spPr>
        <p:txBody>
          <a:bodyPr/>
          <a:lstStyle/>
          <a:p>
            <a:r>
              <a:rPr lang="en-US" dirty="0">
                <a:latin typeface="Arial"/>
                <a:cs typeface="Arial"/>
              </a:rPr>
              <a:t>Independent task </a:t>
            </a:r>
            <a:endParaRPr lang="en-US" dirty="0"/>
          </a:p>
        </p:txBody>
      </p:sp>
      <p:sp>
        <p:nvSpPr>
          <p:cNvPr id="4" name="Text Placeholder 3">
            <a:extLst>
              <a:ext uri="{FF2B5EF4-FFF2-40B4-BE49-F238E27FC236}">
                <a16:creationId xmlns:a16="http://schemas.microsoft.com/office/drawing/2014/main" id="{1863CB63-7086-8F18-9479-0371DF36AE62}"/>
              </a:ext>
            </a:extLst>
          </p:cNvPr>
          <p:cNvSpPr>
            <a:spLocks noGrp="1"/>
          </p:cNvSpPr>
          <p:nvPr>
            <p:ph type="body" sz="quarter" idx="18"/>
          </p:nvPr>
        </p:nvSpPr>
        <p:spPr>
          <a:xfrm>
            <a:off x="360000" y="825022"/>
            <a:ext cx="11483999" cy="310015"/>
          </a:xfrm>
        </p:spPr>
        <p:txBody>
          <a:bodyPr/>
          <a:lstStyle/>
          <a:p>
            <a:r>
              <a:rPr lang="en-US" dirty="0"/>
              <a:t>Strengthen your argument </a:t>
            </a:r>
          </a:p>
        </p:txBody>
      </p:sp>
      <p:sp>
        <p:nvSpPr>
          <p:cNvPr id="5" name="Text Placeholder 4">
            <a:extLst>
              <a:ext uri="{FF2B5EF4-FFF2-40B4-BE49-F238E27FC236}">
                <a16:creationId xmlns:a16="http://schemas.microsoft.com/office/drawing/2014/main" id="{EBCAA38D-FD79-69C3-AC82-B2A173009A4A}"/>
              </a:ext>
            </a:extLst>
          </p:cNvPr>
          <p:cNvSpPr>
            <a:spLocks noGrp="1"/>
          </p:cNvSpPr>
          <p:nvPr>
            <p:ph type="body" sz="quarter" idx="17"/>
          </p:nvPr>
        </p:nvSpPr>
        <p:spPr>
          <a:xfrm>
            <a:off x="359999" y="1370622"/>
            <a:ext cx="11484000" cy="5362963"/>
          </a:xfrm>
        </p:spPr>
        <p:txBody>
          <a:bodyPr vert="horz" lIns="0" tIns="0" rIns="0" bIns="0" rtlCol="0" anchor="t">
            <a:noAutofit/>
          </a:bodyPr>
          <a:lstStyle/>
          <a:p>
            <a:r>
              <a:rPr lang="en-US" sz="1800" dirty="0">
                <a:latin typeface="Arial"/>
                <a:cs typeface="Arial"/>
              </a:rPr>
              <a:t>Review the argument you previously constructed using the Toulmin argumentation model. Identify the barriers to thinking and consider how to revoke them to strengthen your argument. </a:t>
            </a:r>
          </a:p>
          <a:p>
            <a:r>
              <a:rPr lang="en-US" sz="1800" dirty="0">
                <a:latin typeface="Arial"/>
                <a:cs typeface="Arial"/>
              </a:rPr>
              <a:t>Criteria: </a:t>
            </a:r>
          </a:p>
          <a:p>
            <a:pPr marL="342900" indent="-342900">
              <a:buFont typeface="Wingdings" panose="020B0604020202020204" pitchFamily="34" charset="0"/>
              <a:buChar char="ü"/>
            </a:pPr>
            <a:r>
              <a:rPr lang="en-US" sz="1800" dirty="0">
                <a:latin typeface="Arial"/>
                <a:cs typeface="Arial"/>
              </a:rPr>
              <a:t>I can identify at least 3 barriers to thinking in the construction of my argument </a:t>
            </a:r>
          </a:p>
          <a:p>
            <a:pPr marL="342900" indent="-342900">
              <a:buFont typeface="Wingdings" panose="020B0604020202020204" pitchFamily="34" charset="0"/>
              <a:buChar char="ü"/>
            </a:pPr>
            <a:r>
              <a:rPr lang="en-US" sz="1800" dirty="0">
                <a:latin typeface="Arial"/>
                <a:cs typeface="Arial"/>
              </a:rPr>
              <a:t>I can revoke at least 1 barrier to thinking in the construction of my argument </a:t>
            </a:r>
          </a:p>
          <a:p>
            <a:pPr marL="342900" indent="-342900">
              <a:buFont typeface="Wingdings" panose="020B0604020202020204" pitchFamily="34" charset="0"/>
              <a:buChar char="ü"/>
            </a:pPr>
            <a:r>
              <a:rPr lang="en-US" sz="1800" dirty="0">
                <a:latin typeface="Arial"/>
                <a:cs typeface="Arial"/>
              </a:rPr>
              <a:t>I can show how my argument has strengthened because I have identified and revoked at least 1 barrier to thinking </a:t>
            </a:r>
          </a:p>
          <a:p>
            <a:r>
              <a:rPr lang="en-US" sz="1800" dirty="0">
                <a:latin typeface="Arial"/>
                <a:cs typeface="Arial"/>
              </a:rPr>
              <a:t>Complete the short justification note on the paper that has been given to you. Fill in the blanks: </a:t>
            </a:r>
          </a:p>
          <a:p>
            <a:pPr marL="342900" indent="-342900">
              <a:buFont typeface="Arial" panose="020B0604020202020204" pitchFamily="34" charset="0"/>
              <a:buChar char="•"/>
            </a:pPr>
            <a:r>
              <a:rPr lang="en-AU" sz="1800" dirty="0"/>
              <a:t>I changed……………… because it showed…………….. bias. </a:t>
            </a:r>
          </a:p>
          <a:p>
            <a:pPr marL="342900" indent="-342900">
              <a:buFont typeface="Arial" panose="020B0604020202020204" pitchFamily="34" charset="0"/>
              <a:buChar char="•"/>
            </a:pPr>
            <a:r>
              <a:rPr lang="en-AU" sz="1800" dirty="0"/>
              <a:t>My revised version is stronger because…………….</a:t>
            </a:r>
            <a:endParaRPr lang="en-US" sz="1800" dirty="0"/>
          </a:p>
        </p:txBody>
      </p:sp>
    </p:spTree>
    <p:extLst>
      <p:ext uri="{BB962C8B-B14F-4D97-AF65-F5344CB8AC3E}">
        <p14:creationId xmlns:p14="http://schemas.microsoft.com/office/powerpoint/2010/main" val="595098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0348837-45D8-FFFB-7301-2CDAD1807F35}"/>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139</a:t>
            </a:fld>
            <a:endParaRPr lang="en-AU"/>
          </a:p>
        </p:txBody>
      </p:sp>
      <p:sp>
        <p:nvSpPr>
          <p:cNvPr id="3" name="Title 2">
            <a:extLst>
              <a:ext uri="{FF2B5EF4-FFF2-40B4-BE49-F238E27FC236}">
                <a16:creationId xmlns:a16="http://schemas.microsoft.com/office/drawing/2014/main" id="{201E7298-DD3B-3749-DFF4-30A2CC3356FA}"/>
              </a:ext>
            </a:extLst>
          </p:cNvPr>
          <p:cNvSpPr>
            <a:spLocks noGrp="1"/>
          </p:cNvSpPr>
          <p:nvPr>
            <p:ph type="title"/>
          </p:nvPr>
        </p:nvSpPr>
        <p:spPr/>
        <p:txBody>
          <a:bodyPr/>
          <a:lstStyle/>
          <a:p>
            <a:r>
              <a:rPr lang="en-US" dirty="0">
                <a:latin typeface="Arial"/>
                <a:cs typeface="Arial"/>
              </a:rPr>
              <a:t>Evaluating the barriers to thinking</a:t>
            </a:r>
            <a:endParaRPr lang="en-US" dirty="0"/>
          </a:p>
        </p:txBody>
      </p:sp>
      <p:sp>
        <p:nvSpPr>
          <p:cNvPr id="8" name="Text Placeholder 3">
            <a:extLst>
              <a:ext uri="{FF2B5EF4-FFF2-40B4-BE49-F238E27FC236}">
                <a16:creationId xmlns:a16="http://schemas.microsoft.com/office/drawing/2014/main" id="{F2CBA4B9-9199-B39F-79BB-44F8BDC30F5D}"/>
              </a:ext>
            </a:extLst>
          </p:cNvPr>
          <p:cNvSpPr>
            <a:spLocks noGrp="1"/>
          </p:cNvSpPr>
          <p:nvPr/>
        </p:nvSpPr>
        <p:spPr>
          <a:xfrm>
            <a:off x="354000" y="994451"/>
            <a:ext cx="11483999" cy="310015"/>
          </a:xfrm>
          <a:prstGeom prst="rect">
            <a:avLst/>
          </a:prstGeom>
        </p:spPr>
        <p:txBody>
          <a:bodyPr vert="horz" lIns="0" tIns="0" rIns="0" bIns="0" rtlCol="0" anchor="b">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accent2"/>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2000" b="0" kern="1200">
                <a:solidFill>
                  <a:schemeClr val="bg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2000" kern="1200">
                <a:solidFill>
                  <a:schemeClr val="bg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Arial"/>
                <a:cs typeface="Arial"/>
              </a:rPr>
              <a:t>Rank the barriers to thinking in order of least to most problematic. Justify your rankings. </a:t>
            </a:r>
            <a:endParaRPr lang="en-US" dirty="0"/>
          </a:p>
        </p:txBody>
      </p:sp>
      <p:sp>
        <p:nvSpPr>
          <p:cNvPr id="4" name="TextBox 3">
            <a:extLst>
              <a:ext uri="{FF2B5EF4-FFF2-40B4-BE49-F238E27FC236}">
                <a16:creationId xmlns:a16="http://schemas.microsoft.com/office/drawing/2014/main" id="{607CA242-8200-4021-7312-129833A4E78E}"/>
              </a:ext>
            </a:extLst>
          </p:cNvPr>
          <p:cNvSpPr txBox="1"/>
          <p:nvPr/>
        </p:nvSpPr>
        <p:spPr>
          <a:xfrm>
            <a:off x="566057" y="1687490"/>
            <a:ext cx="3069772" cy="827314"/>
          </a:xfrm>
          <a:prstGeom prst="rect">
            <a:avLst/>
          </a:prstGeom>
          <a:solidFill>
            <a:schemeClr val="accent3">
              <a:lumMod val="60000"/>
              <a:lumOff val="40000"/>
            </a:schemeClr>
          </a:solidFill>
        </p:spPr>
        <p:txBody>
          <a:bodyPr wrap="square" lIns="0" tIns="0" rIns="0" bIns="0" rtlCol="0" anchor="ctr">
            <a:noAutofit/>
          </a:bodyPr>
          <a:lstStyle/>
          <a:p>
            <a:pPr algn="ctr"/>
            <a:r>
              <a:rPr lang="en-AU" sz="1800" dirty="0"/>
              <a:t>Confirmation bias</a:t>
            </a:r>
          </a:p>
        </p:txBody>
      </p:sp>
      <p:sp>
        <p:nvSpPr>
          <p:cNvPr id="10" name="TextBox 9">
            <a:extLst>
              <a:ext uri="{FF2B5EF4-FFF2-40B4-BE49-F238E27FC236}">
                <a16:creationId xmlns:a16="http://schemas.microsoft.com/office/drawing/2014/main" id="{B22C5287-69AC-872C-95F1-76F9420917FD}"/>
              </a:ext>
            </a:extLst>
          </p:cNvPr>
          <p:cNvSpPr txBox="1"/>
          <p:nvPr/>
        </p:nvSpPr>
        <p:spPr>
          <a:xfrm>
            <a:off x="4484914" y="1671388"/>
            <a:ext cx="3069772" cy="827314"/>
          </a:xfrm>
          <a:prstGeom prst="rect">
            <a:avLst/>
          </a:prstGeom>
          <a:solidFill>
            <a:schemeClr val="accent3">
              <a:lumMod val="60000"/>
              <a:lumOff val="40000"/>
            </a:schemeClr>
          </a:solidFill>
        </p:spPr>
        <p:txBody>
          <a:bodyPr wrap="square" lIns="0" tIns="0" rIns="0" bIns="0" rtlCol="0" anchor="ctr">
            <a:noAutofit/>
          </a:bodyPr>
          <a:lstStyle/>
          <a:p>
            <a:pPr algn="ctr"/>
            <a:r>
              <a:rPr lang="en-AU" sz="1800"/>
              <a:t>The bandwagon effect</a:t>
            </a:r>
          </a:p>
        </p:txBody>
      </p:sp>
      <p:sp>
        <p:nvSpPr>
          <p:cNvPr id="12" name="TextBox 11">
            <a:extLst>
              <a:ext uri="{FF2B5EF4-FFF2-40B4-BE49-F238E27FC236}">
                <a16:creationId xmlns:a16="http://schemas.microsoft.com/office/drawing/2014/main" id="{65698B51-6852-087A-DDF2-126A8448E71F}"/>
              </a:ext>
            </a:extLst>
          </p:cNvPr>
          <p:cNvSpPr txBox="1"/>
          <p:nvPr/>
        </p:nvSpPr>
        <p:spPr>
          <a:xfrm>
            <a:off x="8414228" y="1687490"/>
            <a:ext cx="3069772" cy="827314"/>
          </a:xfrm>
          <a:prstGeom prst="rect">
            <a:avLst/>
          </a:prstGeom>
          <a:solidFill>
            <a:schemeClr val="accent3">
              <a:lumMod val="60000"/>
              <a:lumOff val="40000"/>
            </a:schemeClr>
          </a:solidFill>
        </p:spPr>
        <p:txBody>
          <a:bodyPr wrap="square" lIns="0" tIns="0" rIns="0" bIns="0" rtlCol="0" anchor="ctr">
            <a:noAutofit/>
          </a:bodyPr>
          <a:lstStyle/>
          <a:p>
            <a:pPr algn="ctr"/>
            <a:r>
              <a:rPr lang="en-AU" sz="1800"/>
              <a:t>Optimism bias</a:t>
            </a:r>
          </a:p>
        </p:txBody>
      </p:sp>
      <p:sp>
        <p:nvSpPr>
          <p:cNvPr id="7" name="TextBox 6">
            <a:extLst>
              <a:ext uri="{FF2B5EF4-FFF2-40B4-BE49-F238E27FC236}">
                <a16:creationId xmlns:a16="http://schemas.microsoft.com/office/drawing/2014/main" id="{796FF970-489D-3F1C-BD60-1E600427A795}"/>
              </a:ext>
            </a:extLst>
          </p:cNvPr>
          <p:cNvSpPr txBox="1"/>
          <p:nvPr/>
        </p:nvSpPr>
        <p:spPr>
          <a:xfrm>
            <a:off x="566057" y="3479597"/>
            <a:ext cx="3069772" cy="827314"/>
          </a:xfrm>
          <a:prstGeom prst="rect">
            <a:avLst/>
          </a:prstGeom>
          <a:solidFill>
            <a:schemeClr val="accent3">
              <a:lumMod val="60000"/>
              <a:lumOff val="40000"/>
            </a:schemeClr>
          </a:solidFill>
        </p:spPr>
        <p:txBody>
          <a:bodyPr wrap="square" lIns="0" tIns="0" rIns="0" bIns="0" rtlCol="0" anchor="ctr">
            <a:noAutofit/>
          </a:bodyPr>
          <a:lstStyle/>
          <a:p>
            <a:pPr algn="ctr"/>
            <a:r>
              <a:rPr lang="en-AU" sz="1800"/>
              <a:t>Pessimism bias</a:t>
            </a:r>
          </a:p>
        </p:txBody>
      </p:sp>
      <p:sp>
        <p:nvSpPr>
          <p:cNvPr id="9" name="TextBox 8">
            <a:extLst>
              <a:ext uri="{FF2B5EF4-FFF2-40B4-BE49-F238E27FC236}">
                <a16:creationId xmlns:a16="http://schemas.microsoft.com/office/drawing/2014/main" id="{7435557A-6B2B-4BFD-1873-E84129E0F5DE}"/>
              </a:ext>
            </a:extLst>
          </p:cNvPr>
          <p:cNvSpPr txBox="1"/>
          <p:nvPr/>
        </p:nvSpPr>
        <p:spPr>
          <a:xfrm>
            <a:off x="4484914" y="3429000"/>
            <a:ext cx="3069772" cy="827314"/>
          </a:xfrm>
          <a:prstGeom prst="rect">
            <a:avLst/>
          </a:prstGeom>
          <a:solidFill>
            <a:schemeClr val="accent3">
              <a:lumMod val="60000"/>
              <a:lumOff val="40000"/>
            </a:schemeClr>
          </a:solidFill>
        </p:spPr>
        <p:txBody>
          <a:bodyPr wrap="square" lIns="0" tIns="0" rIns="0" bIns="0" rtlCol="0" anchor="ctr">
            <a:noAutofit/>
          </a:bodyPr>
          <a:lstStyle/>
          <a:p>
            <a:pPr algn="ctr"/>
            <a:r>
              <a:rPr lang="en-AU" sz="1800"/>
              <a:t>Status quo bias</a:t>
            </a:r>
          </a:p>
        </p:txBody>
      </p:sp>
      <p:sp>
        <p:nvSpPr>
          <p:cNvPr id="11" name="TextBox 10">
            <a:extLst>
              <a:ext uri="{FF2B5EF4-FFF2-40B4-BE49-F238E27FC236}">
                <a16:creationId xmlns:a16="http://schemas.microsoft.com/office/drawing/2014/main" id="{21A63232-DFE0-6123-8D87-266045B91825}"/>
              </a:ext>
            </a:extLst>
          </p:cNvPr>
          <p:cNvSpPr txBox="1"/>
          <p:nvPr/>
        </p:nvSpPr>
        <p:spPr>
          <a:xfrm>
            <a:off x="8490857" y="3476173"/>
            <a:ext cx="3069772" cy="827314"/>
          </a:xfrm>
          <a:prstGeom prst="rect">
            <a:avLst/>
          </a:prstGeom>
          <a:solidFill>
            <a:schemeClr val="accent3">
              <a:lumMod val="60000"/>
              <a:lumOff val="40000"/>
            </a:schemeClr>
          </a:solidFill>
        </p:spPr>
        <p:txBody>
          <a:bodyPr wrap="square" lIns="0" tIns="0" rIns="0" bIns="0" rtlCol="0" anchor="ctr">
            <a:noAutofit/>
          </a:bodyPr>
          <a:lstStyle/>
          <a:p>
            <a:pPr algn="ctr"/>
            <a:r>
              <a:rPr lang="en-AU" sz="1800"/>
              <a:t>Self-serving bias</a:t>
            </a:r>
          </a:p>
        </p:txBody>
      </p:sp>
      <p:sp>
        <p:nvSpPr>
          <p:cNvPr id="6" name="TextBox 5">
            <a:extLst>
              <a:ext uri="{FF2B5EF4-FFF2-40B4-BE49-F238E27FC236}">
                <a16:creationId xmlns:a16="http://schemas.microsoft.com/office/drawing/2014/main" id="{A2605332-5194-7AF3-D008-7BC15C5D7F93}"/>
              </a:ext>
            </a:extLst>
          </p:cNvPr>
          <p:cNvSpPr txBox="1"/>
          <p:nvPr/>
        </p:nvSpPr>
        <p:spPr>
          <a:xfrm>
            <a:off x="631372" y="5271704"/>
            <a:ext cx="3069772" cy="827314"/>
          </a:xfrm>
          <a:prstGeom prst="rect">
            <a:avLst/>
          </a:prstGeom>
          <a:solidFill>
            <a:schemeClr val="accent3">
              <a:lumMod val="60000"/>
              <a:lumOff val="40000"/>
            </a:schemeClr>
          </a:solidFill>
        </p:spPr>
        <p:txBody>
          <a:bodyPr wrap="square" lIns="0" tIns="0" rIns="0" bIns="0" rtlCol="0" anchor="ctr">
            <a:noAutofit/>
          </a:bodyPr>
          <a:lstStyle/>
          <a:p>
            <a:pPr algn="ctr"/>
            <a:r>
              <a:rPr lang="en-AU" sz="1800"/>
              <a:t>The clustering illusion</a:t>
            </a:r>
          </a:p>
        </p:txBody>
      </p:sp>
      <p:sp>
        <p:nvSpPr>
          <p:cNvPr id="13" name="TextBox 12">
            <a:extLst>
              <a:ext uri="{FF2B5EF4-FFF2-40B4-BE49-F238E27FC236}">
                <a16:creationId xmlns:a16="http://schemas.microsoft.com/office/drawing/2014/main" id="{7034E8CD-7A03-84A1-08EC-DCAD716DE87D}"/>
              </a:ext>
            </a:extLst>
          </p:cNvPr>
          <p:cNvSpPr txBox="1"/>
          <p:nvPr/>
        </p:nvSpPr>
        <p:spPr>
          <a:xfrm>
            <a:off x="4484914" y="5264856"/>
            <a:ext cx="3069772" cy="827314"/>
          </a:xfrm>
          <a:prstGeom prst="rect">
            <a:avLst/>
          </a:prstGeom>
          <a:solidFill>
            <a:schemeClr val="accent3">
              <a:lumMod val="60000"/>
              <a:lumOff val="40000"/>
            </a:schemeClr>
          </a:solidFill>
        </p:spPr>
        <p:txBody>
          <a:bodyPr wrap="square" lIns="0" tIns="0" rIns="0" bIns="0" rtlCol="0" anchor="ctr">
            <a:noAutofit/>
          </a:bodyPr>
          <a:lstStyle/>
          <a:p>
            <a:pPr algn="ctr"/>
            <a:r>
              <a:rPr lang="en-AU" sz="1800"/>
              <a:t>The appeal to novelty fallacy</a:t>
            </a:r>
          </a:p>
        </p:txBody>
      </p:sp>
      <p:sp>
        <p:nvSpPr>
          <p:cNvPr id="14" name="TextBox 13">
            <a:extLst>
              <a:ext uri="{FF2B5EF4-FFF2-40B4-BE49-F238E27FC236}">
                <a16:creationId xmlns:a16="http://schemas.microsoft.com/office/drawing/2014/main" id="{20668FF5-56D0-144D-E610-9F265B8972D7}"/>
              </a:ext>
            </a:extLst>
          </p:cNvPr>
          <p:cNvSpPr txBox="1"/>
          <p:nvPr/>
        </p:nvSpPr>
        <p:spPr>
          <a:xfrm>
            <a:off x="8490857" y="5264856"/>
            <a:ext cx="3069772" cy="827314"/>
          </a:xfrm>
          <a:prstGeom prst="rect">
            <a:avLst/>
          </a:prstGeom>
          <a:solidFill>
            <a:schemeClr val="accent3">
              <a:lumMod val="60000"/>
              <a:lumOff val="40000"/>
            </a:schemeClr>
          </a:solidFill>
        </p:spPr>
        <p:txBody>
          <a:bodyPr wrap="square" lIns="0" tIns="0" rIns="0" bIns="0" rtlCol="0" anchor="ctr">
            <a:noAutofit/>
          </a:bodyPr>
          <a:lstStyle/>
          <a:p>
            <a:pPr algn="ctr"/>
            <a:r>
              <a:rPr lang="en-AU" sz="1800"/>
              <a:t>Social desirability bias</a:t>
            </a:r>
          </a:p>
        </p:txBody>
      </p:sp>
    </p:spTree>
    <p:extLst>
      <p:ext uri="{BB962C8B-B14F-4D97-AF65-F5344CB8AC3E}">
        <p14:creationId xmlns:p14="http://schemas.microsoft.com/office/powerpoint/2010/main" val="2831444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a:extLst>
            <a:ext uri="{FF2B5EF4-FFF2-40B4-BE49-F238E27FC236}">
              <a16:creationId xmlns:a16="http://schemas.microsoft.com/office/drawing/2014/main" id="{6584FBCC-0607-D202-01D7-3869041EBD0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5BAD95A-AD59-4DCC-0DB3-2C0EC8ADEC55}"/>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14</a:t>
            </a:fld>
            <a:endParaRPr lang="en-AU"/>
          </a:p>
        </p:txBody>
      </p:sp>
      <p:sp>
        <p:nvSpPr>
          <p:cNvPr id="3" name="Title 2">
            <a:extLst>
              <a:ext uri="{FF2B5EF4-FFF2-40B4-BE49-F238E27FC236}">
                <a16:creationId xmlns:a16="http://schemas.microsoft.com/office/drawing/2014/main" id="{1CF47191-4438-5307-BEC9-B832EC9E4C9F}"/>
              </a:ext>
            </a:extLst>
          </p:cNvPr>
          <p:cNvSpPr>
            <a:spLocks noGrp="1"/>
          </p:cNvSpPr>
          <p:nvPr>
            <p:ph type="title"/>
          </p:nvPr>
        </p:nvSpPr>
        <p:spPr/>
        <p:txBody>
          <a:bodyPr/>
          <a:lstStyle/>
          <a:p>
            <a:r>
              <a:rPr lang="en-US" dirty="0">
                <a:latin typeface="Arial"/>
                <a:cs typeface="Arial"/>
              </a:rPr>
              <a:t>The bridge riddle (continued)</a:t>
            </a:r>
            <a:endParaRPr lang="en-US" dirty="0"/>
          </a:p>
        </p:txBody>
      </p:sp>
      <p:sp>
        <p:nvSpPr>
          <p:cNvPr id="4" name="Text Placeholder 3">
            <a:extLst>
              <a:ext uri="{FF2B5EF4-FFF2-40B4-BE49-F238E27FC236}">
                <a16:creationId xmlns:a16="http://schemas.microsoft.com/office/drawing/2014/main" id="{B3C51C83-3C16-697E-D166-D3B4C01BC969}"/>
              </a:ext>
            </a:extLst>
          </p:cNvPr>
          <p:cNvSpPr>
            <a:spLocks noGrp="1"/>
          </p:cNvSpPr>
          <p:nvPr>
            <p:ph type="body" sz="quarter" idx="18"/>
          </p:nvPr>
        </p:nvSpPr>
        <p:spPr>
          <a:xfrm>
            <a:off x="354000" y="924754"/>
            <a:ext cx="11483999" cy="310015"/>
          </a:xfrm>
        </p:spPr>
        <p:txBody>
          <a:bodyPr/>
          <a:lstStyle/>
          <a:p>
            <a:r>
              <a:rPr lang="en-US" dirty="0"/>
              <a:t>Escape from the mutants</a:t>
            </a:r>
          </a:p>
        </p:txBody>
      </p:sp>
      <p:sp>
        <p:nvSpPr>
          <p:cNvPr id="5" name="Text Placeholder 4">
            <a:extLst>
              <a:ext uri="{FF2B5EF4-FFF2-40B4-BE49-F238E27FC236}">
                <a16:creationId xmlns:a16="http://schemas.microsoft.com/office/drawing/2014/main" id="{8E62E920-338C-208D-DF8C-EB2FF65E5110}"/>
              </a:ext>
            </a:extLst>
          </p:cNvPr>
          <p:cNvSpPr>
            <a:spLocks noGrp="1"/>
          </p:cNvSpPr>
          <p:nvPr>
            <p:ph type="body" sz="quarter" idx="17"/>
          </p:nvPr>
        </p:nvSpPr>
        <p:spPr/>
        <p:style>
          <a:lnRef idx="1">
            <a:schemeClr val="accent4"/>
          </a:lnRef>
          <a:fillRef idx="2">
            <a:schemeClr val="accent4"/>
          </a:fillRef>
          <a:effectRef idx="1">
            <a:schemeClr val="accent4"/>
          </a:effectRef>
          <a:fontRef idx="minor">
            <a:schemeClr val="dk1"/>
          </a:fontRef>
        </p:style>
        <p:txBody>
          <a:bodyPr vert="horz" lIns="144000" tIns="144000" rIns="0" bIns="0" rtlCol="0" anchor="t">
            <a:noAutofit/>
          </a:bodyPr>
          <a:lstStyle/>
          <a:p>
            <a:pPr marL="342900" indent="-342900">
              <a:buFont typeface="Arial" panose="020B0604020202020204" pitchFamily="34" charset="0"/>
              <a:buChar char="•"/>
            </a:pPr>
            <a:r>
              <a:rPr lang="en-US" sz="1800" dirty="0"/>
              <a:t>They have 17 minutes to escape:</a:t>
            </a:r>
          </a:p>
          <a:p>
            <a:pPr marL="342900" lvl="1" indent="-342900">
              <a:buFont typeface="Arial" panose="020B0604020202020204" pitchFamily="34" charset="0"/>
              <a:buChar char="•"/>
            </a:pPr>
            <a:r>
              <a:rPr lang="en-US" dirty="0"/>
              <a:t>Ameira = 1 minute</a:t>
            </a:r>
          </a:p>
          <a:p>
            <a:pPr marL="342900" lvl="3" indent="-342900"/>
            <a:r>
              <a:rPr lang="en-US" dirty="0"/>
              <a:t>Lab assistant = 2 minutes</a:t>
            </a:r>
          </a:p>
          <a:p>
            <a:pPr marL="342900" lvl="3" indent="-342900"/>
            <a:r>
              <a:rPr lang="en-US" dirty="0"/>
              <a:t>Janitor = 8 minutes</a:t>
            </a:r>
          </a:p>
          <a:p>
            <a:pPr marL="342900" lvl="3" indent="-342900"/>
            <a:r>
              <a:rPr lang="en-US" dirty="0"/>
              <a:t>Professor = 10 minutes</a:t>
            </a:r>
          </a:p>
          <a:p>
            <a:pPr marL="342900" indent="-342900">
              <a:buFont typeface="Arial" panose="020B0604020202020204" pitchFamily="34" charset="0"/>
              <a:buChar char="•"/>
            </a:pPr>
            <a:r>
              <a:rPr lang="en-AU" sz="1800" dirty="0"/>
              <a:t>Bridge can only hold two people at a time</a:t>
            </a:r>
          </a:p>
          <a:p>
            <a:pPr marL="342900" indent="-342900">
              <a:buFont typeface="Arial" panose="020B0604020202020204" pitchFamily="34" charset="0"/>
              <a:buChar char="•"/>
            </a:pPr>
            <a:r>
              <a:rPr lang="en-US" sz="1800" dirty="0"/>
              <a:t>Must cross with the lantern, but it is safe to wait in the dark on either side</a:t>
            </a:r>
          </a:p>
          <a:p>
            <a:r>
              <a:rPr lang="en-US" sz="1800" dirty="0"/>
              <a:t>	How can they escape to safety?</a:t>
            </a:r>
          </a:p>
          <a:p>
            <a:endParaRPr lang="en-US" dirty="0"/>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2680013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37076-4C4D-3AA9-C45F-69598CACB71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00E3F4A-33EE-EB92-61D4-B3674A7CF393}"/>
              </a:ext>
            </a:extLst>
          </p:cNvPr>
          <p:cNvSpPr>
            <a:spLocks noGrp="1"/>
          </p:cNvSpPr>
          <p:nvPr>
            <p:ph type="ctrTitle"/>
          </p:nvPr>
        </p:nvSpPr>
        <p:spPr/>
        <p:txBody>
          <a:bodyPr/>
          <a:lstStyle/>
          <a:p>
            <a:r>
              <a:rPr lang="en-AU" dirty="0">
                <a:latin typeface="+mj-lt"/>
                <a:cs typeface="Arial"/>
              </a:rPr>
              <a:t>Lessons 21–29   </a:t>
            </a:r>
            <a:endParaRPr lang="en-AU" dirty="0">
              <a:latin typeface="+mj-lt"/>
            </a:endParaRPr>
          </a:p>
        </p:txBody>
      </p:sp>
    </p:spTree>
    <p:extLst>
      <p:ext uri="{BB962C8B-B14F-4D97-AF65-F5344CB8AC3E}">
        <p14:creationId xmlns:p14="http://schemas.microsoft.com/office/powerpoint/2010/main" val="1232102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B3F3E-10DA-BC4A-755F-693ED1EFBE9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59365B4-A1C5-3B80-29AF-CD4C3FCDB523}"/>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141</a:t>
            </a:fld>
            <a:endParaRPr lang="en-AU"/>
          </a:p>
        </p:txBody>
      </p:sp>
      <p:sp>
        <p:nvSpPr>
          <p:cNvPr id="5" name="Title 4">
            <a:extLst>
              <a:ext uri="{FF2B5EF4-FFF2-40B4-BE49-F238E27FC236}">
                <a16:creationId xmlns:a16="http://schemas.microsoft.com/office/drawing/2014/main" id="{1565062A-4AA7-3906-7656-0302D0515C8A}"/>
              </a:ext>
            </a:extLst>
          </p:cNvPr>
          <p:cNvSpPr>
            <a:spLocks noGrp="1"/>
          </p:cNvSpPr>
          <p:nvPr>
            <p:ph type="title"/>
          </p:nvPr>
        </p:nvSpPr>
        <p:spPr>
          <a:xfrm>
            <a:off x="359997" y="360000"/>
            <a:ext cx="11753705" cy="522000"/>
          </a:xfrm>
        </p:spPr>
        <p:txBody>
          <a:bodyPr/>
          <a:lstStyle/>
          <a:p>
            <a:r>
              <a:rPr lang="en-AU" dirty="0">
                <a:latin typeface="+mj-lt"/>
              </a:rPr>
              <a:t>Learning intentions and success criteria </a:t>
            </a:r>
            <a:r>
              <a:rPr lang="en-AU" dirty="0">
                <a:solidFill>
                  <a:schemeClr val="bg1"/>
                </a:solidFill>
              </a:rPr>
              <a:t>(lessons 21 - 29)</a:t>
            </a:r>
            <a:endParaRPr lang="en-AU" dirty="0">
              <a:solidFill>
                <a:schemeClr val="bg1"/>
              </a:solidFill>
              <a:latin typeface="+mj-lt"/>
            </a:endParaRPr>
          </a:p>
        </p:txBody>
      </p:sp>
      <p:sp>
        <p:nvSpPr>
          <p:cNvPr id="3" name="TextBox 2">
            <a:extLst>
              <a:ext uri="{FF2B5EF4-FFF2-40B4-BE49-F238E27FC236}">
                <a16:creationId xmlns:a16="http://schemas.microsoft.com/office/drawing/2014/main" id="{9343830C-685A-8C58-0B1C-EA431EFB3DD4}"/>
              </a:ext>
            </a:extLst>
          </p:cNvPr>
          <p:cNvSpPr txBox="1"/>
          <p:nvPr/>
        </p:nvSpPr>
        <p:spPr>
          <a:xfrm>
            <a:off x="359998" y="1784466"/>
            <a:ext cx="11303000" cy="471353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spcAft>
                <a:spcPts val="600"/>
              </a:spcAft>
            </a:pPr>
            <a:r>
              <a:rPr lang="en-AU" sz="2000" b="1" dirty="0">
                <a:solidFill>
                  <a:schemeClr val="accent1"/>
                </a:solidFill>
                <a:latin typeface="+mj-lt"/>
                <a:cs typeface="Arial" panose="020B0604020202020204" pitchFamily="34" charset="0"/>
              </a:rPr>
              <a:t>We are learning to:</a:t>
            </a:r>
            <a:endParaRPr lang="en-AU" sz="2000" b="1" dirty="0">
              <a:solidFill>
                <a:schemeClr val="accent1"/>
              </a:solidFill>
              <a:latin typeface="+mj-lt"/>
              <a:ea typeface="+mn-lt"/>
              <a:cs typeface="Arial" panose="020B0604020202020204" pitchFamily="34" charset="0"/>
            </a:endParaRPr>
          </a:p>
          <a:p>
            <a:pPr marL="342900" indent="-342900">
              <a:lnSpc>
                <a:spcPct val="150000"/>
              </a:lnSpc>
              <a:spcAft>
                <a:spcPts val="600"/>
              </a:spcAft>
              <a:buFont typeface="Arial" panose="020B0604020202020204" pitchFamily="34" charset="0"/>
              <a:buChar char="•"/>
            </a:pPr>
            <a:r>
              <a:rPr lang="en-GB" sz="2000" dirty="0">
                <a:solidFill>
                  <a:srgbClr val="000000"/>
                </a:solidFill>
                <a:latin typeface="Times New Roman"/>
                <a:ea typeface="+mn-lt"/>
                <a:cs typeface="Times New Roman"/>
              </a:rPr>
              <a:t> </a:t>
            </a:r>
            <a:r>
              <a:rPr lang="en-GB" sz="2000" dirty="0">
                <a:solidFill>
                  <a:srgbClr val="000000"/>
                </a:solidFill>
                <a:ea typeface="+mn-lt"/>
                <a:cs typeface="+mn-lt"/>
              </a:rPr>
              <a:t>develop </a:t>
            </a:r>
            <a:r>
              <a:rPr lang="en-GB" sz="2000" b="0" i="0" dirty="0">
                <a:solidFill>
                  <a:srgbClr val="000000"/>
                </a:solidFill>
                <a:effectLst/>
                <a:ea typeface="+mn-lt"/>
                <a:cs typeface="+mn-lt"/>
              </a:rPr>
              <a:t>our understanding of critical thinking</a:t>
            </a:r>
            <a:r>
              <a:rPr lang="en-GB" sz="2000" dirty="0">
                <a:solidFill>
                  <a:srgbClr val="000000"/>
                </a:solidFill>
                <a:ea typeface="+mn-lt"/>
                <a:cs typeface="+mn-lt"/>
              </a:rPr>
              <a:t> by using it to construct and evaluate an argument. </a:t>
            </a:r>
            <a:endParaRPr lang="en-AU" sz="1100" dirty="0">
              <a:solidFill>
                <a:srgbClr val="22272B"/>
              </a:solidFill>
              <a:ea typeface="+mn-lt"/>
              <a:cs typeface="+mn-lt"/>
            </a:endParaRPr>
          </a:p>
          <a:p>
            <a:pPr>
              <a:lnSpc>
                <a:spcPct val="150000"/>
              </a:lnSpc>
              <a:spcAft>
                <a:spcPts val="600"/>
              </a:spcAft>
            </a:pPr>
            <a:r>
              <a:rPr lang="en-AU" sz="2000" b="1" dirty="0">
                <a:solidFill>
                  <a:schemeClr val="accent1"/>
                </a:solidFill>
                <a:latin typeface="+mj-lt"/>
                <a:cs typeface="Arial" panose="020B0604020202020204" pitchFamily="34" charset="0"/>
              </a:rPr>
              <a:t>We can:</a:t>
            </a:r>
            <a:endParaRPr lang="en-US" sz="2000" dirty="0">
              <a:solidFill>
                <a:schemeClr val="accent1"/>
              </a:solidFill>
              <a:latin typeface="+mj-lt"/>
              <a:cs typeface="Arial" panose="020B0604020202020204" pitchFamily="34" charset="0"/>
            </a:endParaRPr>
          </a:p>
          <a:p>
            <a:pPr marL="342900" indent="-342900">
              <a:lnSpc>
                <a:spcPct val="150000"/>
              </a:lnSpc>
              <a:spcAft>
                <a:spcPts val="600"/>
              </a:spcAft>
              <a:buFont typeface="Arial"/>
              <a:buChar char="•"/>
            </a:pPr>
            <a:r>
              <a:rPr lang="en-AU" sz="2000" dirty="0">
                <a:latin typeface="+mj-lt"/>
                <a:cs typeface="Arial"/>
              </a:rPr>
              <a:t>establish a clear and defensible claim</a:t>
            </a:r>
          </a:p>
          <a:p>
            <a:pPr marL="342900" indent="-342900">
              <a:lnSpc>
                <a:spcPct val="150000"/>
              </a:lnSpc>
              <a:spcAft>
                <a:spcPts val="600"/>
              </a:spcAft>
              <a:buFont typeface="Arial"/>
              <a:buChar char="•"/>
            </a:pPr>
            <a:r>
              <a:rPr lang="en-AU" sz="2000" dirty="0">
                <a:latin typeface="+mj-lt"/>
                <a:cs typeface="Arial"/>
              </a:rPr>
              <a:t>construct a structured argument using the Toulmin argumentation model</a:t>
            </a:r>
          </a:p>
          <a:p>
            <a:pPr marL="342900" indent="-342900">
              <a:lnSpc>
                <a:spcPct val="150000"/>
              </a:lnSpc>
              <a:spcAft>
                <a:spcPts val="600"/>
              </a:spcAft>
              <a:buFont typeface="Arial"/>
              <a:buChar char="•"/>
            </a:pPr>
            <a:r>
              <a:rPr lang="en-AU" sz="2000" dirty="0">
                <a:latin typeface="+mj-lt"/>
                <a:cs typeface="Arial"/>
              </a:rPr>
              <a:t>identify and address cognitive biases and fallacies that weaken arguments</a:t>
            </a:r>
          </a:p>
          <a:p>
            <a:pPr marL="342900" indent="-342900">
              <a:lnSpc>
                <a:spcPct val="150000"/>
              </a:lnSpc>
              <a:spcAft>
                <a:spcPts val="600"/>
              </a:spcAft>
              <a:buFont typeface="Arial"/>
              <a:buChar char="•"/>
            </a:pPr>
            <a:r>
              <a:rPr lang="en-AU" sz="2000" dirty="0">
                <a:latin typeface="+mj-lt"/>
                <a:cs typeface="Arial"/>
              </a:rPr>
              <a:t>provide constructive peer and feedback using prompting questions</a:t>
            </a:r>
          </a:p>
          <a:p>
            <a:pPr marL="342900" indent="-342900">
              <a:lnSpc>
                <a:spcPct val="150000"/>
              </a:lnSpc>
              <a:spcAft>
                <a:spcPts val="600"/>
              </a:spcAft>
              <a:buFont typeface="Arial"/>
              <a:buChar char="•"/>
            </a:pPr>
            <a:r>
              <a:rPr lang="en-AU" sz="2000" dirty="0">
                <a:latin typeface="+mj-lt"/>
                <a:cs typeface="Arial"/>
              </a:rPr>
              <a:t>strengthen my argument through revisions and reflection</a:t>
            </a:r>
          </a:p>
          <a:p>
            <a:pPr marL="342900" indent="-342900">
              <a:lnSpc>
                <a:spcPct val="150000"/>
              </a:lnSpc>
              <a:spcAft>
                <a:spcPts val="600"/>
              </a:spcAft>
              <a:buFont typeface="Arial"/>
              <a:buChar char="•"/>
            </a:pPr>
            <a:r>
              <a:rPr lang="en-AU" sz="2000" dirty="0">
                <a:latin typeface="+mj-lt"/>
                <a:cs typeface="Arial"/>
              </a:rPr>
              <a:t>prepare and present my final argument for feedback.</a:t>
            </a:r>
            <a:endParaRPr lang="en-GB" sz="2000" dirty="0">
              <a:solidFill>
                <a:srgbClr val="000000"/>
              </a:solidFill>
              <a:cs typeface="Arial" panose="020B0604020202020204" pitchFamily="34" charset="0"/>
            </a:endParaRPr>
          </a:p>
        </p:txBody>
      </p:sp>
      <p:sp>
        <p:nvSpPr>
          <p:cNvPr id="4" name="Text Placeholder 3">
            <a:extLst>
              <a:ext uri="{FF2B5EF4-FFF2-40B4-BE49-F238E27FC236}">
                <a16:creationId xmlns:a16="http://schemas.microsoft.com/office/drawing/2014/main" id="{4907291D-0CE1-F640-7610-66BD85A39F51}"/>
              </a:ext>
            </a:extLst>
          </p:cNvPr>
          <p:cNvSpPr>
            <a:spLocks noGrp="1"/>
          </p:cNvSpPr>
          <p:nvPr/>
        </p:nvSpPr>
        <p:spPr>
          <a:xfrm>
            <a:off x="360001" y="882000"/>
            <a:ext cx="11483999" cy="522000"/>
          </a:xfrm>
          <a:prstGeom prst="rect">
            <a:avLst/>
          </a:prstGeom>
        </p:spPr>
        <p:txBody>
          <a:bodyPr vert="horz" lIns="0" tIns="0" rIns="0" bIns="0" rtlCol="0" anchor="b">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accent2"/>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2000" b="0" kern="1200">
                <a:solidFill>
                  <a:schemeClr val="bg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2000" kern="1200">
                <a:solidFill>
                  <a:schemeClr val="bg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dirty="0">
                <a:latin typeface="Arial"/>
                <a:cs typeface="Arial"/>
              </a:rPr>
              <a:t>For lessons 21–29</a:t>
            </a:r>
            <a:endParaRPr lang="en-US" sz="2800" dirty="0"/>
          </a:p>
        </p:txBody>
      </p:sp>
    </p:spTree>
    <p:extLst>
      <p:ext uri="{BB962C8B-B14F-4D97-AF65-F5344CB8AC3E}">
        <p14:creationId xmlns:p14="http://schemas.microsoft.com/office/powerpoint/2010/main" val="4025546341"/>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4D385E-F470-C0FC-6801-A30ADCDDBA4C}"/>
              </a:ext>
            </a:extLst>
          </p:cNvPr>
          <p:cNvSpPr>
            <a:spLocks noGrp="1"/>
          </p:cNvSpPr>
          <p:nvPr>
            <p:ph type="ctrTitle"/>
          </p:nvPr>
        </p:nvSpPr>
        <p:spPr/>
        <p:txBody>
          <a:bodyPr/>
          <a:lstStyle/>
          <a:p>
            <a:r>
              <a:rPr lang="en-US" dirty="0">
                <a:latin typeface="Arial"/>
                <a:cs typeface="Arial"/>
              </a:rPr>
              <a:t>Lesson 21 </a:t>
            </a:r>
            <a:endParaRPr lang="en-US" dirty="0"/>
          </a:p>
        </p:txBody>
      </p:sp>
    </p:spTree>
    <p:extLst>
      <p:ext uri="{BB962C8B-B14F-4D97-AF65-F5344CB8AC3E}">
        <p14:creationId xmlns:p14="http://schemas.microsoft.com/office/powerpoint/2010/main" val="1251940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B12B2A1-DDD9-C89A-50D5-02FFEA8ABFAC}"/>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143</a:t>
            </a:fld>
            <a:endParaRPr lang="en-AU"/>
          </a:p>
        </p:txBody>
      </p:sp>
      <p:sp>
        <p:nvSpPr>
          <p:cNvPr id="3" name="Title 2">
            <a:extLst>
              <a:ext uri="{FF2B5EF4-FFF2-40B4-BE49-F238E27FC236}">
                <a16:creationId xmlns:a16="http://schemas.microsoft.com/office/drawing/2014/main" id="{62B49CB2-F0E5-7D44-5DA9-5FA862CA28C4}"/>
              </a:ext>
            </a:extLst>
          </p:cNvPr>
          <p:cNvSpPr>
            <a:spLocks noGrp="1"/>
          </p:cNvSpPr>
          <p:nvPr>
            <p:ph type="title"/>
          </p:nvPr>
        </p:nvSpPr>
        <p:spPr>
          <a:xfrm>
            <a:off x="317883" y="267028"/>
            <a:ext cx="11484000" cy="545601"/>
          </a:xfrm>
        </p:spPr>
        <p:txBody>
          <a:bodyPr/>
          <a:lstStyle/>
          <a:p>
            <a:r>
              <a:rPr lang="en-US" dirty="0">
                <a:latin typeface="Arial"/>
                <a:cs typeface="Arial"/>
              </a:rPr>
              <a:t>Assessment task </a:t>
            </a:r>
            <a:r>
              <a:rPr lang="en-US" dirty="0">
                <a:solidFill>
                  <a:schemeClr val="bg1"/>
                </a:solidFill>
                <a:latin typeface="Arial"/>
                <a:cs typeface="Arial"/>
              </a:rPr>
              <a:t>(1)</a:t>
            </a:r>
            <a:endParaRPr lang="en-US" dirty="0">
              <a:solidFill>
                <a:schemeClr val="bg1"/>
              </a:solidFill>
              <a:highlight>
                <a:srgbClr val="FFFF00"/>
              </a:highlight>
            </a:endParaRPr>
          </a:p>
        </p:txBody>
      </p:sp>
      <p:sp>
        <p:nvSpPr>
          <p:cNvPr id="4" name="Text Placeholder 3">
            <a:extLst>
              <a:ext uri="{FF2B5EF4-FFF2-40B4-BE49-F238E27FC236}">
                <a16:creationId xmlns:a16="http://schemas.microsoft.com/office/drawing/2014/main" id="{C8FC6F9D-414F-85D5-7CDD-F58A8AF9E475}"/>
              </a:ext>
            </a:extLst>
          </p:cNvPr>
          <p:cNvSpPr>
            <a:spLocks noGrp="1"/>
          </p:cNvSpPr>
          <p:nvPr>
            <p:ph type="body" sz="quarter" idx="18"/>
          </p:nvPr>
        </p:nvSpPr>
        <p:spPr>
          <a:xfrm>
            <a:off x="317883" y="909428"/>
            <a:ext cx="11568229" cy="310015"/>
          </a:xfrm>
        </p:spPr>
        <p:txBody>
          <a:bodyPr/>
          <a:lstStyle/>
          <a:p>
            <a:r>
              <a:rPr lang="en-US" dirty="0">
                <a:latin typeface="Arial"/>
                <a:cs typeface="Arial"/>
              </a:rPr>
              <a:t>Building a strong argument</a:t>
            </a:r>
            <a:endParaRPr lang="en-US" dirty="0"/>
          </a:p>
        </p:txBody>
      </p:sp>
      <p:sp>
        <p:nvSpPr>
          <p:cNvPr id="5" name="Text Placeholder 4">
            <a:extLst>
              <a:ext uri="{FF2B5EF4-FFF2-40B4-BE49-F238E27FC236}">
                <a16:creationId xmlns:a16="http://schemas.microsoft.com/office/drawing/2014/main" id="{E71392B2-4381-A0C9-34D9-313D038BA161}"/>
              </a:ext>
            </a:extLst>
          </p:cNvPr>
          <p:cNvSpPr>
            <a:spLocks noGrp="1"/>
          </p:cNvSpPr>
          <p:nvPr>
            <p:ph type="body" sz="quarter" idx="17"/>
          </p:nvPr>
        </p:nvSpPr>
        <p:spPr>
          <a:xfrm>
            <a:off x="348000" y="1594220"/>
            <a:ext cx="11268744" cy="3669560"/>
          </a:xfrm>
          <a:ln w="38100">
            <a:noFill/>
          </a:ln>
        </p:spPr>
        <p:txBody>
          <a:bodyPr wrap="square">
            <a:noAutofit/>
          </a:bodyPr>
          <a:lstStyle/>
          <a:p>
            <a:r>
              <a:rPr lang="en-AU" sz="1800" dirty="0"/>
              <a:t>In this task you will assess and construct an argument. You will select one ‘would you rather’ scenario card (appendix 1) to suit your interests. You will explore and build a strong argument for the selected card, using the Toulmin argumentation model. You will be required to submit 3 parts for your task portfolio:</a:t>
            </a:r>
            <a:endParaRPr lang="en-AU" sz="1000" dirty="0"/>
          </a:p>
          <a:p>
            <a:r>
              <a:rPr lang="en-AU" sz="1800" dirty="0"/>
              <a:t>You will submit three parts for your task portfolio.</a:t>
            </a:r>
          </a:p>
          <a:p>
            <a:r>
              <a:rPr lang="en-AU" sz="1800" dirty="0"/>
              <a:t>Submission: You will have 8 lessons to complete the task. All work will be handed in at the end of the 8</a:t>
            </a:r>
            <a:r>
              <a:rPr lang="en-AU" sz="1800" baseline="30000" dirty="0"/>
              <a:t>th</a:t>
            </a:r>
            <a:r>
              <a:rPr lang="en-AU" sz="1800" dirty="0"/>
              <a:t> lesson.</a:t>
            </a:r>
          </a:p>
          <a:p>
            <a:pPr>
              <a:lnSpc>
                <a:spcPct val="100000"/>
              </a:lnSpc>
            </a:pPr>
            <a:endParaRPr lang="en-AU" sz="1800" dirty="0"/>
          </a:p>
        </p:txBody>
      </p:sp>
    </p:spTree>
    <p:extLst>
      <p:ext uri="{BB962C8B-B14F-4D97-AF65-F5344CB8AC3E}">
        <p14:creationId xmlns:p14="http://schemas.microsoft.com/office/powerpoint/2010/main" val="599853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C8A173-7D61-0D07-B99C-EB121BA4876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AC6D430-8F4E-196E-859B-EE641B542DAE}"/>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144</a:t>
            </a:fld>
            <a:endParaRPr lang="en-AU"/>
          </a:p>
        </p:txBody>
      </p:sp>
      <p:sp>
        <p:nvSpPr>
          <p:cNvPr id="3" name="Title 2">
            <a:extLst>
              <a:ext uri="{FF2B5EF4-FFF2-40B4-BE49-F238E27FC236}">
                <a16:creationId xmlns:a16="http://schemas.microsoft.com/office/drawing/2014/main" id="{351EA0FB-640B-DB10-C28C-4EA525795B30}"/>
              </a:ext>
            </a:extLst>
          </p:cNvPr>
          <p:cNvSpPr>
            <a:spLocks noGrp="1"/>
          </p:cNvSpPr>
          <p:nvPr>
            <p:ph type="title"/>
          </p:nvPr>
        </p:nvSpPr>
        <p:spPr>
          <a:xfrm>
            <a:off x="275769" y="224115"/>
            <a:ext cx="11484000" cy="545601"/>
          </a:xfrm>
        </p:spPr>
        <p:txBody>
          <a:bodyPr/>
          <a:lstStyle/>
          <a:p>
            <a:r>
              <a:rPr lang="en-US" dirty="0">
                <a:latin typeface="Arial"/>
                <a:cs typeface="Arial"/>
              </a:rPr>
              <a:t>Assessment task </a:t>
            </a:r>
            <a:r>
              <a:rPr lang="en-US" dirty="0">
                <a:solidFill>
                  <a:schemeClr val="bg1"/>
                </a:solidFill>
                <a:latin typeface="Arial"/>
                <a:cs typeface="Arial"/>
              </a:rPr>
              <a:t>(2)</a:t>
            </a:r>
            <a:endParaRPr lang="en-US" dirty="0">
              <a:solidFill>
                <a:schemeClr val="bg1"/>
              </a:solidFill>
              <a:highlight>
                <a:srgbClr val="FFFF00"/>
              </a:highlight>
            </a:endParaRPr>
          </a:p>
        </p:txBody>
      </p:sp>
      <p:sp>
        <p:nvSpPr>
          <p:cNvPr id="4" name="Text Placeholder 3">
            <a:extLst>
              <a:ext uri="{FF2B5EF4-FFF2-40B4-BE49-F238E27FC236}">
                <a16:creationId xmlns:a16="http://schemas.microsoft.com/office/drawing/2014/main" id="{8A284703-B4DC-5702-D616-92036DFD107C}"/>
              </a:ext>
            </a:extLst>
          </p:cNvPr>
          <p:cNvSpPr>
            <a:spLocks noGrp="1"/>
          </p:cNvSpPr>
          <p:nvPr>
            <p:ph type="body" sz="quarter" idx="18"/>
          </p:nvPr>
        </p:nvSpPr>
        <p:spPr>
          <a:xfrm>
            <a:off x="275769" y="862137"/>
            <a:ext cx="11568229" cy="310015"/>
          </a:xfrm>
        </p:spPr>
        <p:txBody>
          <a:bodyPr/>
          <a:lstStyle/>
          <a:p>
            <a:r>
              <a:rPr lang="en-US" dirty="0">
                <a:latin typeface="Arial"/>
                <a:cs typeface="Arial"/>
              </a:rPr>
              <a:t>Part A – constructing an argument (500 words)</a:t>
            </a:r>
            <a:endParaRPr lang="en-US" dirty="0"/>
          </a:p>
        </p:txBody>
      </p:sp>
      <p:sp>
        <p:nvSpPr>
          <p:cNvPr id="5" name="Text Placeholder 4">
            <a:extLst>
              <a:ext uri="{FF2B5EF4-FFF2-40B4-BE49-F238E27FC236}">
                <a16:creationId xmlns:a16="http://schemas.microsoft.com/office/drawing/2014/main" id="{87026D76-F159-F13E-C125-2C6AA2CA76F5}"/>
              </a:ext>
            </a:extLst>
          </p:cNvPr>
          <p:cNvSpPr>
            <a:spLocks noGrp="1"/>
          </p:cNvSpPr>
          <p:nvPr>
            <p:ph type="body" sz="quarter" idx="17"/>
          </p:nvPr>
        </p:nvSpPr>
        <p:spPr>
          <a:xfrm>
            <a:off x="275769" y="1519707"/>
            <a:ext cx="8445397" cy="3564106"/>
          </a:xfrm>
          <a:ln w="38100">
            <a:noFill/>
          </a:ln>
        </p:spPr>
        <p:txBody>
          <a:bodyPr wrap="square">
            <a:noAutofit/>
          </a:bodyPr>
          <a:lstStyle/>
          <a:p>
            <a:r>
              <a:rPr lang="en-AU" sz="1800" dirty="0"/>
              <a:t>You will submit a draft of your argument in dot point form that includes a claim, grounds, a warrant, backing, a rebuttal and a qualifier (250 words). </a:t>
            </a:r>
          </a:p>
          <a:p>
            <a:r>
              <a:rPr lang="en-AU" sz="1800" dirty="0"/>
              <a:t>You will submit a written draft paragraph communicating your argument, using the written scaffold provided (250 words).</a:t>
            </a:r>
          </a:p>
          <a:p>
            <a:pPr>
              <a:lnSpc>
                <a:spcPct val="100000"/>
              </a:lnSpc>
            </a:pPr>
            <a:endParaRPr lang="en-AU" dirty="0"/>
          </a:p>
        </p:txBody>
      </p:sp>
    </p:spTree>
    <p:extLst>
      <p:ext uri="{BB962C8B-B14F-4D97-AF65-F5344CB8AC3E}">
        <p14:creationId xmlns:p14="http://schemas.microsoft.com/office/powerpoint/2010/main" val="611342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2FC984-FBA8-8047-B50F-574C7A86FF9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9FF6DD0-4F10-68AF-B4C7-7F6D5C4B6961}"/>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145</a:t>
            </a:fld>
            <a:endParaRPr lang="en-AU"/>
          </a:p>
        </p:txBody>
      </p:sp>
      <p:sp>
        <p:nvSpPr>
          <p:cNvPr id="3" name="Title 2">
            <a:extLst>
              <a:ext uri="{FF2B5EF4-FFF2-40B4-BE49-F238E27FC236}">
                <a16:creationId xmlns:a16="http://schemas.microsoft.com/office/drawing/2014/main" id="{4905AB0C-395F-209A-36BF-3A102F1E42A8}"/>
              </a:ext>
            </a:extLst>
          </p:cNvPr>
          <p:cNvSpPr>
            <a:spLocks noGrp="1"/>
          </p:cNvSpPr>
          <p:nvPr>
            <p:ph type="title"/>
          </p:nvPr>
        </p:nvSpPr>
        <p:spPr>
          <a:xfrm>
            <a:off x="275769" y="224115"/>
            <a:ext cx="11484000" cy="545601"/>
          </a:xfrm>
        </p:spPr>
        <p:txBody>
          <a:bodyPr/>
          <a:lstStyle/>
          <a:p>
            <a:r>
              <a:rPr lang="en-US" dirty="0">
                <a:latin typeface="Arial"/>
                <a:cs typeface="Arial"/>
              </a:rPr>
              <a:t>Assessment task </a:t>
            </a:r>
            <a:r>
              <a:rPr lang="en-US" dirty="0">
                <a:solidFill>
                  <a:schemeClr val="bg1"/>
                </a:solidFill>
                <a:latin typeface="Arial"/>
                <a:cs typeface="Arial"/>
              </a:rPr>
              <a:t>(3)</a:t>
            </a:r>
            <a:endParaRPr lang="en-US" dirty="0">
              <a:solidFill>
                <a:schemeClr val="bg1"/>
              </a:solidFill>
              <a:highlight>
                <a:srgbClr val="FFFF00"/>
              </a:highlight>
            </a:endParaRPr>
          </a:p>
        </p:txBody>
      </p:sp>
      <p:sp>
        <p:nvSpPr>
          <p:cNvPr id="4" name="Text Placeholder 3">
            <a:extLst>
              <a:ext uri="{FF2B5EF4-FFF2-40B4-BE49-F238E27FC236}">
                <a16:creationId xmlns:a16="http://schemas.microsoft.com/office/drawing/2014/main" id="{5C4C5B99-0BF2-322E-91EC-8D065F029FB9}"/>
              </a:ext>
            </a:extLst>
          </p:cNvPr>
          <p:cNvSpPr>
            <a:spLocks noGrp="1"/>
          </p:cNvSpPr>
          <p:nvPr>
            <p:ph type="body" sz="quarter" idx="18"/>
          </p:nvPr>
        </p:nvSpPr>
        <p:spPr>
          <a:xfrm>
            <a:off x="275769" y="856571"/>
            <a:ext cx="11568229" cy="310015"/>
          </a:xfrm>
        </p:spPr>
        <p:txBody>
          <a:bodyPr/>
          <a:lstStyle/>
          <a:p>
            <a:pPr>
              <a:lnSpc>
                <a:spcPct val="100000"/>
              </a:lnSpc>
            </a:pPr>
            <a:r>
              <a:rPr lang="en-AU" dirty="0"/>
              <a:t>Part B – identifying bias and fallacies (50 words)</a:t>
            </a:r>
          </a:p>
        </p:txBody>
      </p:sp>
      <p:sp>
        <p:nvSpPr>
          <p:cNvPr id="5" name="Text Placeholder 4">
            <a:extLst>
              <a:ext uri="{FF2B5EF4-FFF2-40B4-BE49-F238E27FC236}">
                <a16:creationId xmlns:a16="http://schemas.microsoft.com/office/drawing/2014/main" id="{9100AF7A-533F-71B3-4D48-E4A52EA587D1}"/>
              </a:ext>
            </a:extLst>
          </p:cNvPr>
          <p:cNvSpPr>
            <a:spLocks noGrp="1"/>
          </p:cNvSpPr>
          <p:nvPr>
            <p:ph type="body" sz="quarter" idx="17"/>
          </p:nvPr>
        </p:nvSpPr>
        <p:spPr>
          <a:xfrm>
            <a:off x="275769" y="1442434"/>
            <a:ext cx="10890345" cy="4001802"/>
          </a:xfrm>
          <a:ln w="38100">
            <a:noFill/>
          </a:ln>
        </p:spPr>
        <p:txBody>
          <a:bodyPr wrap="square">
            <a:noAutofit/>
          </a:bodyPr>
          <a:lstStyle/>
          <a:p>
            <a:r>
              <a:rPr lang="en-AU" sz="1800" dirty="0"/>
              <a:t>You will submit an annotated diagram of your argument using the Toulmin argumentation model. In your annotations, you will identify and explain at least two examples of bias, fallacies, or flawed reasoning you used. (50 words of annotations)</a:t>
            </a:r>
          </a:p>
          <a:p>
            <a:r>
              <a:rPr lang="en-AU" sz="1800" dirty="0"/>
              <a:t>You will submit a re-written copy of your argument paragraph to show how you revised your argument to remove or weaken these biases and fallacies.</a:t>
            </a:r>
          </a:p>
          <a:p>
            <a:pPr>
              <a:lnSpc>
                <a:spcPct val="100000"/>
              </a:lnSpc>
            </a:pPr>
            <a:endParaRPr lang="en-AU" sz="1000" dirty="0"/>
          </a:p>
        </p:txBody>
      </p:sp>
    </p:spTree>
    <p:extLst>
      <p:ext uri="{BB962C8B-B14F-4D97-AF65-F5344CB8AC3E}">
        <p14:creationId xmlns:p14="http://schemas.microsoft.com/office/powerpoint/2010/main" val="2933328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3D5123-DBF6-C9D4-2F7D-C7EA3095208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28BE341-680A-1B01-5FFD-E3B122037048}"/>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146</a:t>
            </a:fld>
            <a:endParaRPr lang="en-AU"/>
          </a:p>
        </p:txBody>
      </p:sp>
      <p:sp>
        <p:nvSpPr>
          <p:cNvPr id="3" name="Title 2">
            <a:extLst>
              <a:ext uri="{FF2B5EF4-FFF2-40B4-BE49-F238E27FC236}">
                <a16:creationId xmlns:a16="http://schemas.microsoft.com/office/drawing/2014/main" id="{51366FDA-65B8-A64A-1DA5-232B2D10FDE0}"/>
              </a:ext>
            </a:extLst>
          </p:cNvPr>
          <p:cNvSpPr>
            <a:spLocks noGrp="1"/>
          </p:cNvSpPr>
          <p:nvPr>
            <p:ph type="title"/>
          </p:nvPr>
        </p:nvSpPr>
        <p:spPr>
          <a:xfrm>
            <a:off x="275769" y="224115"/>
            <a:ext cx="11484000" cy="545601"/>
          </a:xfrm>
        </p:spPr>
        <p:txBody>
          <a:bodyPr/>
          <a:lstStyle/>
          <a:p>
            <a:r>
              <a:rPr lang="en-US" dirty="0">
                <a:latin typeface="Arial"/>
                <a:cs typeface="Arial"/>
              </a:rPr>
              <a:t>Assessment task </a:t>
            </a:r>
            <a:r>
              <a:rPr lang="en-US" dirty="0">
                <a:solidFill>
                  <a:schemeClr val="bg1"/>
                </a:solidFill>
                <a:latin typeface="Arial"/>
                <a:cs typeface="Arial"/>
              </a:rPr>
              <a:t>(4)</a:t>
            </a:r>
            <a:endParaRPr lang="en-US" dirty="0">
              <a:solidFill>
                <a:schemeClr val="bg1"/>
              </a:solidFill>
              <a:highlight>
                <a:srgbClr val="FFFF00"/>
              </a:highlight>
            </a:endParaRPr>
          </a:p>
        </p:txBody>
      </p:sp>
      <p:sp>
        <p:nvSpPr>
          <p:cNvPr id="4" name="Text Placeholder 3">
            <a:extLst>
              <a:ext uri="{FF2B5EF4-FFF2-40B4-BE49-F238E27FC236}">
                <a16:creationId xmlns:a16="http://schemas.microsoft.com/office/drawing/2014/main" id="{E4AE7527-4C2F-BEC2-0B60-615D9DE1BFC9}"/>
              </a:ext>
            </a:extLst>
          </p:cNvPr>
          <p:cNvSpPr>
            <a:spLocks noGrp="1"/>
          </p:cNvSpPr>
          <p:nvPr>
            <p:ph type="body" sz="quarter" idx="18"/>
          </p:nvPr>
        </p:nvSpPr>
        <p:spPr>
          <a:xfrm>
            <a:off x="275769" y="869459"/>
            <a:ext cx="11568229" cy="310015"/>
          </a:xfrm>
        </p:spPr>
        <p:txBody>
          <a:bodyPr/>
          <a:lstStyle/>
          <a:p>
            <a:pPr>
              <a:lnSpc>
                <a:spcPct val="100000"/>
              </a:lnSpc>
            </a:pPr>
            <a:r>
              <a:rPr lang="en-AU" dirty="0"/>
              <a:t>Part C – reflective questioning (100 words)</a:t>
            </a:r>
          </a:p>
        </p:txBody>
      </p:sp>
      <p:sp>
        <p:nvSpPr>
          <p:cNvPr id="5" name="Text Placeholder 4">
            <a:extLst>
              <a:ext uri="{FF2B5EF4-FFF2-40B4-BE49-F238E27FC236}">
                <a16:creationId xmlns:a16="http://schemas.microsoft.com/office/drawing/2014/main" id="{9F7DED1D-1FDE-C9C4-3F19-8F46699DE657}"/>
              </a:ext>
            </a:extLst>
          </p:cNvPr>
          <p:cNvSpPr>
            <a:spLocks noGrp="1"/>
          </p:cNvSpPr>
          <p:nvPr>
            <p:ph type="body" sz="quarter" idx="17"/>
          </p:nvPr>
        </p:nvSpPr>
        <p:spPr>
          <a:xfrm>
            <a:off x="233654" y="1584101"/>
            <a:ext cx="11568229" cy="3459139"/>
          </a:xfrm>
          <a:ln w="38100">
            <a:noFill/>
          </a:ln>
        </p:spPr>
        <p:txBody>
          <a:bodyPr wrap="square">
            <a:noAutofit/>
          </a:bodyPr>
          <a:lstStyle/>
          <a:p>
            <a:r>
              <a:rPr lang="en-AU" sz="1800" dirty="0"/>
              <a:t>You will submit a short reflection explaining how the evaluation process strengthened your argument (100 words). In your reflection, describe what you discovered about your own thinking patterns, including assumptions or biases you had to challenge.</a:t>
            </a:r>
          </a:p>
          <a:p>
            <a:pPr>
              <a:lnSpc>
                <a:spcPct val="100000"/>
              </a:lnSpc>
            </a:pPr>
            <a:endParaRPr lang="en-AU" sz="1000" dirty="0"/>
          </a:p>
        </p:txBody>
      </p:sp>
    </p:spTree>
    <p:extLst>
      <p:ext uri="{BB962C8B-B14F-4D97-AF65-F5344CB8AC3E}">
        <p14:creationId xmlns:p14="http://schemas.microsoft.com/office/powerpoint/2010/main" val="1814170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89A27CD-942B-EAA3-0149-46B676EE985B}"/>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147</a:t>
            </a:fld>
            <a:endParaRPr lang="en-AU"/>
          </a:p>
        </p:txBody>
      </p:sp>
      <p:sp>
        <p:nvSpPr>
          <p:cNvPr id="3" name="Title 2">
            <a:extLst>
              <a:ext uri="{FF2B5EF4-FFF2-40B4-BE49-F238E27FC236}">
                <a16:creationId xmlns:a16="http://schemas.microsoft.com/office/drawing/2014/main" id="{E00A9B5D-AE0F-0410-7CE5-FA45E55ADAF6}"/>
              </a:ext>
            </a:extLst>
          </p:cNvPr>
          <p:cNvSpPr>
            <a:spLocks noGrp="1"/>
          </p:cNvSpPr>
          <p:nvPr>
            <p:ph type="title"/>
          </p:nvPr>
        </p:nvSpPr>
        <p:spPr>
          <a:xfrm>
            <a:off x="254654" y="329112"/>
            <a:ext cx="11484000" cy="545601"/>
          </a:xfrm>
        </p:spPr>
        <p:txBody>
          <a:bodyPr/>
          <a:lstStyle/>
          <a:p>
            <a:r>
              <a:rPr lang="en-US" dirty="0">
                <a:latin typeface="Arial"/>
                <a:cs typeface="Arial"/>
              </a:rPr>
              <a:t>Marking rubric</a:t>
            </a:r>
            <a:endParaRPr lang="en-US" dirty="0"/>
          </a:p>
        </p:txBody>
      </p:sp>
      <p:sp>
        <p:nvSpPr>
          <p:cNvPr id="4" name="Text Placeholder 3">
            <a:extLst>
              <a:ext uri="{FF2B5EF4-FFF2-40B4-BE49-F238E27FC236}">
                <a16:creationId xmlns:a16="http://schemas.microsoft.com/office/drawing/2014/main" id="{B7CA8542-A140-CAB9-7A6A-B9A0BEA7AAE1}"/>
              </a:ext>
            </a:extLst>
          </p:cNvPr>
          <p:cNvSpPr>
            <a:spLocks noGrp="1"/>
          </p:cNvSpPr>
          <p:nvPr>
            <p:ph type="body" sz="quarter" idx="18"/>
          </p:nvPr>
        </p:nvSpPr>
        <p:spPr>
          <a:xfrm>
            <a:off x="254654" y="953835"/>
            <a:ext cx="11483999" cy="310015"/>
          </a:xfrm>
        </p:spPr>
        <p:txBody>
          <a:bodyPr/>
          <a:lstStyle/>
          <a:p>
            <a:r>
              <a:rPr lang="en-US" dirty="0"/>
              <a:t>What does achievement look like at different levels?</a:t>
            </a:r>
          </a:p>
        </p:txBody>
      </p:sp>
      <p:graphicFrame>
        <p:nvGraphicFramePr>
          <p:cNvPr id="5" name="Table 4">
            <a:extLst>
              <a:ext uri="{FF2B5EF4-FFF2-40B4-BE49-F238E27FC236}">
                <a16:creationId xmlns:a16="http://schemas.microsoft.com/office/drawing/2014/main" id="{DFAFA607-35DC-1373-1B29-887918E8D3B8}"/>
              </a:ext>
            </a:extLst>
          </p:cNvPr>
          <p:cNvGraphicFramePr>
            <a:graphicFrameLocks noGrp="1"/>
          </p:cNvGraphicFramePr>
          <p:nvPr>
            <p:extLst>
              <p:ext uri="{D42A27DB-BD31-4B8C-83A1-F6EECF244321}">
                <p14:modId xmlns:p14="http://schemas.microsoft.com/office/powerpoint/2010/main" val="2236876502"/>
              </p:ext>
            </p:extLst>
          </p:nvPr>
        </p:nvGraphicFramePr>
        <p:xfrm>
          <a:off x="309726" y="1743394"/>
          <a:ext cx="11441806" cy="4771779"/>
        </p:xfrm>
        <a:graphic>
          <a:graphicData uri="http://schemas.openxmlformats.org/drawingml/2006/table">
            <a:tbl>
              <a:tblPr firstRow="1" firstCol="1" bandRow="1">
                <a:tableStyleId>{5A111915-BE36-4E01-A7E5-04B1672EAD32}</a:tableStyleId>
              </a:tblPr>
              <a:tblGrid>
                <a:gridCol w="961960">
                  <a:extLst>
                    <a:ext uri="{9D8B030D-6E8A-4147-A177-3AD203B41FA5}">
                      <a16:colId xmlns:a16="http://schemas.microsoft.com/office/drawing/2014/main" val="1882035910"/>
                    </a:ext>
                  </a:extLst>
                </a:gridCol>
                <a:gridCol w="2536024">
                  <a:extLst>
                    <a:ext uri="{9D8B030D-6E8A-4147-A177-3AD203B41FA5}">
                      <a16:colId xmlns:a16="http://schemas.microsoft.com/office/drawing/2014/main" val="1159618928"/>
                    </a:ext>
                  </a:extLst>
                </a:gridCol>
                <a:gridCol w="2723719">
                  <a:extLst>
                    <a:ext uri="{9D8B030D-6E8A-4147-A177-3AD203B41FA5}">
                      <a16:colId xmlns:a16="http://schemas.microsoft.com/office/drawing/2014/main" val="603016192"/>
                    </a:ext>
                  </a:extLst>
                </a:gridCol>
                <a:gridCol w="2519518">
                  <a:extLst>
                    <a:ext uri="{9D8B030D-6E8A-4147-A177-3AD203B41FA5}">
                      <a16:colId xmlns:a16="http://schemas.microsoft.com/office/drawing/2014/main" val="1722465662"/>
                    </a:ext>
                  </a:extLst>
                </a:gridCol>
                <a:gridCol w="2700585">
                  <a:extLst>
                    <a:ext uri="{9D8B030D-6E8A-4147-A177-3AD203B41FA5}">
                      <a16:colId xmlns:a16="http://schemas.microsoft.com/office/drawing/2014/main" val="2374857036"/>
                    </a:ext>
                  </a:extLst>
                </a:gridCol>
              </a:tblGrid>
              <a:tr h="910625">
                <a:tc>
                  <a:txBody>
                    <a:bodyPr/>
                    <a:lstStyle/>
                    <a:p>
                      <a:pPr>
                        <a:lnSpc>
                          <a:spcPct val="150000"/>
                        </a:lnSpc>
                        <a:spcBef>
                          <a:spcPts val="1200"/>
                        </a:spcBef>
                        <a:spcAft>
                          <a:spcPts val="600"/>
                        </a:spcAft>
                        <a:buNone/>
                      </a:pPr>
                      <a:r>
                        <a:rPr lang="en-AU" sz="1800" dirty="0">
                          <a:effectLst/>
                          <a:latin typeface="+mj-lt"/>
                        </a:rPr>
                        <a:t>Grade level</a:t>
                      </a:r>
                      <a:endParaRPr lang="en-AU" sz="1800" dirty="0">
                        <a:effectLst/>
                        <a:latin typeface="+mj-lt"/>
                        <a:ea typeface="Calibri" panose="020F0502020204030204" pitchFamily="34" charset="0"/>
                        <a:cs typeface="Arial" panose="020B0604020202020204" pitchFamily="34" charset="0"/>
                      </a:endParaRPr>
                    </a:p>
                  </a:txBody>
                  <a:tcPr marL="53619" marR="53619" marT="0" marB="0">
                    <a:lnB w="12700" cap="flat" cmpd="sng" algn="ctr">
                      <a:solidFill>
                        <a:schemeClr val="tx1"/>
                      </a:solidFill>
                      <a:prstDash val="solid"/>
                      <a:round/>
                      <a:headEnd type="none" w="med" len="med"/>
                      <a:tailEnd type="none" w="med" len="med"/>
                    </a:lnB>
                    <a:solidFill>
                      <a:schemeClr val="accent1"/>
                    </a:solidFill>
                  </a:tcPr>
                </a:tc>
                <a:tc>
                  <a:txBody>
                    <a:bodyPr/>
                    <a:lstStyle/>
                    <a:p>
                      <a:pPr>
                        <a:lnSpc>
                          <a:spcPct val="150000"/>
                        </a:lnSpc>
                        <a:spcBef>
                          <a:spcPts val="1200"/>
                        </a:spcBef>
                        <a:spcAft>
                          <a:spcPts val="600"/>
                        </a:spcAft>
                        <a:buNone/>
                      </a:pPr>
                      <a:r>
                        <a:rPr lang="en-AU" sz="1800" dirty="0">
                          <a:effectLst/>
                          <a:latin typeface="+mj-lt"/>
                        </a:rPr>
                        <a:t>Criteria 1 </a:t>
                      </a:r>
                    </a:p>
                    <a:p>
                      <a:pPr>
                        <a:lnSpc>
                          <a:spcPct val="150000"/>
                        </a:lnSpc>
                        <a:spcBef>
                          <a:spcPts val="1200"/>
                        </a:spcBef>
                        <a:spcAft>
                          <a:spcPts val="600"/>
                        </a:spcAft>
                        <a:buNone/>
                      </a:pPr>
                      <a:r>
                        <a:rPr lang="en-AU" sz="1800" dirty="0">
                          <a:effectLst/>
                          <a:latin typeface="+mj-lt"/>
                        </a:rPr>
                        <a:t> CT5–2 </a:t>
                      </a:r>
                      <a:endParaRPr lang="en-AU" sz="1800" dirty="0">
                        <a:effectLst/>
                        <a:latin typeface="+mj-lt"/>
                        <a:ea typeface="Calibri" panose="020F0502020204030204" pitchFamily="34" charset="0"/>
                        <a:cs typeface="Arial" panose="020B0604020202020204" pitchFamily="34" charset="0"/>
                      </a:endParaRPr>
                    </a:p>
                  </a:txBody>
                  <a:tcPr marL="53619" marR="53619" marT="0" marB="0">
                    <a:lnB w="12700" cap="flat" cmpd="sng" algn="ctr">
                      <a:solidFill>
                        <a:schemeClr val="tx1"/>
                      </a:solidFill>
                      <a:prstDash val="solid"/>
                      <a:round/>
                      <a:headEnd type="none" w="med" len="med"/>
                      <a:tailEnd type="none" w="med" len="med"/>
                    </a:lnB>
                    <a:solidFill>
                      <a:schemeClr val="accent1"/>
                    </a:solidFill>
                  </a:tcPr>
                </a:tc>
                <a:tc>
                  <a:txBody>
                    <a:bodyPr/>
                    <a:lstStyle/>
                    <a:p>
                      <a:pPr>
                        <a:lnSpc>
                          <a:spcPct val="150000"/>
                        </a:lnSpc>
                        <a:spcBef>
                          <a:spcPts val="1200"/>
                        </a:spcBef>
                        <a:spcAft>
                          <a:spcPts val="600"/>
                        </a:spcAft>
                        <a:buNone/>
                      </a:pPr>
                      <a:r>
                        <a:rPr lang="en-AU" sz="1800" dirty="0">
                          <a:effectLst/>
                          <a:latin typeface="+mj-lt"/>
                        </a:rPr>
                        <a:t>Criteria 2 </a:t>
                      </a:r>
                    </a:p>
                    <a:p>
                      <a:pPr>
                        <a:lnSpc>
                          <a:spcPct val="150000"/>
                        </a:lnSpc>
                        <a:spcBef>
                          <a:spcPts val="1200"/>
                        </a:spcBef>
                        <a:spcAft>
                          <a:spcPts val="600"/>
                        </a:spcAft>
                        <a:buNone/>
                      </a:pPr>
                      <a:r>
                        <a:rPr lang="en-AU" sz="1800" dirty="0">
                          <a:effectLst/>
                          <a:latin typeface="+mj-lt"/>
                        </a:rPr>
                        <a:t>CT5–3</a:t>
                      </a:r>
                      <a:endParaRPr lang="en-AU" sz="1800" dirty="0">
                        <a:effectLst/>
                        <a:latin typeface="+mj-lt"/>
                        <a:ea typeface="Calibri" panose="020F0502020204030204" pitchFamily="34" charset="0"/>
                        <a:cs typeface="Arial" panose="020B0604020202020204" pitchFamily="34" charset="0"/>
                      </a:endParaRPr>
                    </a:p>
                  </a:txBody>
                  <a:tcPr marL="53619" marR="53619" marT="0" marB="0">
                    <a:lnB w="12700" cap="flat" cmpd="sng" algn="ctr">
                      <a:solidFill>
                        <a:schemeClr val="tx1"/>
                      </a:solidFill>
                      <a:prstDash val="solid"/>
                      <a:round/>
                      <a:headEnd type="none" w="med" len="med"/>
                      <a:tailEnd type="none" w="med" len="med"/>
                    </a:lnB>
                    <a:solidFill>
                      <a:schemeClr val="accent1"/>
                    </a:solidFill>
                  </a:tcPr>
                </a:tc>
                <a:tc>
                  <a:txBody>
                    <a:bodyPr/>
                    <a:lstStyle/>
                    <a:p>
                      <a:pPr marL="0" marR="0" lvl="0" indent="0" algn="l" defTabSz="914377" rtl="0" eaLnBrk="1" fontAlgn="auto" latinLnBrk="0" hangingPunct="1">
                        <a:lnSpc>
                          <a:spcPct val="150000"/>
                        </a:lnSpc>
                        <a:spcBef>
                          <a:spcPts val="1200"/>
                        </a:spcBef>
                        <a:spcAft>
                          <a:spcPts val="600"/>
                        </a:spcAft>
                        <a:buClrTx/>
                        <a:buSzTx/>
                        <a:buFontTx/>
                        <a:buNone/>
                        <a:tabLst/>
                        <a:defRPr/>
                      </a:pPr>
                      <a:r>
                        <a:rPr lang="en-AU" sz="1800" b="1" kern="1200" dirty="0">
                          <a:solidFill>
                            <a:schemeClr val="bg1"/>
                          </a:solidFill>
                          <a:effectLst/>
                          <a:latin typeface="+mn-lt"/>
                          <a:ea typeface="+mn-ea"/>
                          <a:cs typeface="+mn-cs"/>
                        </a:rPr>
                        <a:t>Criteria 3 </a:t>
                      </a:r>
                    </a:p>
                    <a:p>
                      <a:pPr marL="0" marR="0" lvl="0" indent="0" algn="l" defTabSz="914377" rtl="0" eaLnBrk="1" fontAlgn="auto" latinLnBrk="0" hangingPunct="1">
                        <a:lnSpc>
                          <a:spcPct val="150000"/>
                        </a:lnSpc>
                        <a:spcBef>
                          <a:spcPts val="1200"/>
                        </a:spcBef>
                        <a:spcAft>
                          <a:spcPts val="600"/>
                        </a:spcAft>
                        <a:buClrTx/>
                        <a:buSzTx/>
                        <a:buFontTx/>
                        <a:buNone/>
                        <a:tabLst/>
                        <a:defRPr/>
                      </a:pPr>
                      <a:r>
                        <a:rPr lang="en-AU" sz="1800" b="1" kern="1200" dirty="0">
                          <a:solidFill>
                            <a:schemeClr val="bg1"/>
                          </a:solidFill>
                          <a:effectLst/>
                          <a:latin typeface="+mn-lt"/>
                          <a:ea typeface="+mn-ea"/>
                          <a:cs typeface="+mn-cs"/>
                        </a:rPr>
                        <a:t>CT5–4</a:t>
                      </a:r>
                      <a:endParaRPr lang="en-AU" sz="1800" b="1" kern="1200" dirty="0">
                        <a:solidFill>
                          <a:schemeClr val="bg1"/>
                        </a:solidFill>
                        <a:effectLst/>
                        <a:latin typeface="+mn-lt"/>
                        <a:ea typeface="Calibri" panose="020F0502020204030204" pitchFamily="34" charset="0"/>
                        <a:cs typeface="Arial" panose="020B0604020202020204" pitchFamily="34" charset="0"/>
                      </a:endParaRPr>
                    </a:p>
                  </a:txBody>
                  <a:tcPr marL="53619" marR="53619" marT="0" marB="0">
                    <a:lnB w="12700" cap="flat" cmpd="sng" algn="ctr">
                      <a:solidFill>
                        <a:schemeClr val="tx1"/>
                      </a:solidFill>
                      <a:prstDash val="solid"/>
                      <a:round/>
                      <a:headEnd type="none" w="med" len="med"/>
                      <a:tailEnd type="none" w="med" len="med"/>
                    </a:lnB>
                    <a:solidFill>
                      <a:schemeClr val="accent1"/>
                    </a:solidFill>
                  </a:tcPr>
                </a:tc>
                <a:tc>
                  <a:txBody>
                    <a:bodyPr/>
                    <a:lstStyle/>
                    <a:p>
                      <a:pPr marL="0" marR="0" lvl="0" indent="0" algn="l" defTabSz="914377" rtl="0" eaLnBrk="1" fontAlgn="auto" latinLnBrk="0" hangingPunct="1">
                        <a:lnSpc>
                          <a:spcPct val="150000"/>
                        </a:lnSpc>
                        <a:spcBef>
                          <a:spcPts val="1200"/>
                        </a:spcBef>
                        <a:spcAft>
                          <a:spcPts val="600"/>
                        </a:spcAft>
                        <a:buClrTx/>
                        <a:buSzTx/>
                        <a:buFontTx/>
                        <a:buNone/>
                        <a:tabLst/>
                        <a:defRPr/>
                      </a:pPr>
                      <a:r>
                        <a:rPr lang="en-AU" sz="1800" b="1" kern="1200" dirty="0">
                          <a:solidFill>
                            <a:schemeClr val="bg1"/>
                          </a:solidFill>
                          <a:effectLst/>
                          <a:latin typeface="+mn-lt"/>
                          <a:ea typeface="+mn-ea"/>
                          <a:cs typeface="+mn-cs"/>
                        </a:rPr>
                        <a:t>Criteria 4</a:t>
                      </a:r>
                    </a:p>
                    <a:p>
                      <a:pPr marL="0" marR="0" lvl="0" indent="0" algn="l" defTabSz="914377" rtl="0" eaLnBrk="1" fontAlgn="auto" latinLnBrk="0" hangingPunct="1">
                        <a:lnSpc>
                          <a:spcPct val="150000"/>
                        </a:lnSpc>
                        <a:spcBef>
                          <a:spcPts val="1200"/>
                        </a:spcBef>
                        <a:spcAft>
                          <a:spcPts val="600"/>
                        </a:spcAft>
                        <a:buClrTx/>
                        <a:buSzTx/>
                        <a:buFontTx/>
                        <a:buNone/>
                        <a:tabLst/>
                        <a:defRPr/>
                      </a:pPr>
                      <a:r>
                        <a:rPr lang="en-AU" sz="1800" b="1" kern="1200" dirty="0">
                          <a:solidFill>
                            <a:schemeClr val="bg1"/>
                          </a:solidFill>
                          <a:effectLst/>
                          <a:latin typeface="+mn-lt"/>
                          <a:ea typeface="+mn-ea"/>
                          <a:cs typeface="+mn-cs"/>
                        </a:rPr>
                        <a:t>CT5–5</a:t>
                      </a:r>
                      <a:endParaRPr lang="en-AU" sz="1800" b="1" kern="1200" dirty="0">
                        <a:solidFill>
                          <a:schemeClr val="bg1"/>
                        </a:solidFill>
                        <a:effectLst/>
                        <a:latin typeface="+mn-lt"/>
                        <a:ea typeface="Calibri" panose="020F0502020204030204" pitchFamily="34" charset="0"/>
                        <a:cs typeface="Arial" panose="020B0604020202020204" pitchFamily="34" charset="0"/>
                      </a:endParaRPr>
                    </a:p>
                  </a:txBody>
                  <a:tcPr marL="53619" marR="53619" marT="0" marB="0">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2112727340"/>
                  </a:ext>
                </a:extLst>
              </a:tr>
              <a:tr h="1623049">
                <a:tc>
                  <a:txBody>
                    <a:bodyPr/>
                    <a:lstStyle/>
                    <a:p>
                      <a:pPr>
                        <a:lnSpc>
                          <a:spcPct val="150000"/>
                        </a:lnSpc>
                        <a:spcBef>
                          <a:spcPts val="1200"/>
                        </a:spcBef>
                        <a:spcAft>
                          <a:spcPts val="600"/>
                        </a:spcAft>
                        <a:buNone/>
                      </a:pPr>
                      <a:r>
                        <a:rPr lang="en-AU" sz="1600" dirty="0">
                          <a:effectLst/>
                          <a:latin typeface="+mj-lt"/>
                        </a:rPr>
                        <a:t>Limited</a:t>
                      </a:r>
                      <a:endParaRPr lang="en-AU" sz="1600" dirty="0">
                        <a:effectLst/>
                        <a:latin typeface="+mj-lt"/>
                        <a:ea typeface="Calibri" panose="020F0502020204030204" pitchFamily="34" charset="0"/>
                        <a:cs typeface="Arial" panose="020B0604020202020204" pitchFamily="34" charset="0"/>
                      </a:endParaRPr>
                    </a:p>
                  </a:txBody>
                  <a:tcPr marL="53619" marR="536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50000"/>
                        </a:lnSpc>
                        <a:spcBef>
                          <a:spcPts val="1200"/>
                        </a:spcBef>
                        <a:spcAft>
                          <a:spcPts val="600"/>
                        </a:spcAft>
                        <a:buNone/>
                      </a:pPr>
                      <a:r>
                        <a:rPr lang="en-AU" sz="1600" dirty="0">
                          <a:effectLst/>
                          <a:latin typeface="+mj-lt"/>
                        </a:rPr>
                        <a:t>I cannot identify any biases/fallacies, or my explanation of these barriers to thinking is incorrect. </a:t>
                      </a:r>
                      <a:endParaRPr lang="en-AU" sz="1600" dirty="0">
                        <a:effectLst/>
                        <a:latin typeface="+mj-lt"/>
                        <a:ea typeface="Calibri" panose="020F0502020204030204" pitchFamily="34" charset="0"/>
                        <a:cs typeface="Arial" panose="020B0604020202020204" pitchFamily="34" charset="0"/>
                      </a:endParaRPr>
                    </a:p>
                  </a:txBody>
                  <a:tcPr marL="53619" marR="536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50000"/>
                        </a:lnSpc>
                        <a:spcBef>
                          <a:spcPts val="1200"/>
                        </a:spcBef>
                        <a:spcAft>
                          <a:spcPts val="600"/>
                        </a:spcAft>
                        <a:buNone/>
                      </a:pPr>
                      <a:r>
                        <a:rPr lang="en-AU" sz="1600" kern="1200" dirty="0">
                          <a:solidFill>
                            <a:schemeClr val="tx1"/>
                          </a:solidFill>
                          <a:effectLst/>
                          <a:latin typeface="+mn-lt"/>
                          <a:ea typeface="+mn-ea"/>
                          <a:cs typeface="+mn-cs"/>
                        </a:rPr>
                        <a:t>I have not created a Toulmin diagram, or my argument is unsupported.</a:t>
                      </a:r>
                      <a:endParaRPr lang="en-AU" sz="1600" dirty="0">
                        <a:effectLst/>
                        <a:latin typeface="+mj-lt"/>
                        <a:ea typeface="Calibri" panose="020F0502020204030204" pitchFamily="34" charset="0"/>
                        <a:cs typeface="Arial" panose="020B0604020202020204" pitchFamily="34" charset="0"/>
                      </a:endParaRPr>
                    </a:p>
                  </a:txBody>
                  <a:tcPr marL="53619" marR="536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50000"/>
                        </a:lnSpc>
                        <a:spcBef>
                          <a:spcPts val="1200"/>
                        </a:spcBef>
                        <a:spcAft>
                          <a:spcPts val="600"/>
                        </a:spcAft>
                        <a:buNone/>
                      </a:pPr>
                      <a:r>
                        <a:rPr lang="en-AU" sz="1600" dirty="0">
                          <a:effectLst/>
                          <a:latin typeface="+mj-lt"/>
                        </a:rPr>
                        <a:t>I give no meaningful reflection or my response is undeveloped. </a:t>
                      </a:r>
                      <a:endParaRPr lang="en-AU" sz="1600" dirty="0">
                        <a:effectLst/>
                        <a:latin typeface="+mj-lt"/>
                        <a:ea typeface="Calibri" panose="020F0502020204030204" pitchFamily="34" charset="0"/>
                        <a:cs typeface="Arial" panose="020B0604020202020204" pitchFamily="34" charset="0"/>
                      </a:endParaRPr>
                    </a:p>
                  </a:txBody>
                  <a:tcPr marL="53619" marR="536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50000"/>
                        </a:lnSpc>
                        <a:spcBef>
                          <a:spcPts val="1200"/>
                        </a:spcBef>
                        <a:spcAft>
                          <a:spcPts val="600"/>
                        </a:spcAft>
                        <a:buNone/>
                      </a:pPr>
                      <a:r>
                        <a:rPr lang="en-AU" sz="1600" kern="1200" dirty="0">
                          <a:solidFill>
                            <a:schemeClr val="tx1"/>
                          </a:solidFill>
                          <a:effectLst/>
                          <a:latin typeface="+mn-lt"/>
                          <a:ea typeface="+mn-ea"/>
                          <a:cs typeface="+mn-cs"/>
                        </a:rPr>
                        <a:t>My written work is disorganised and lacks a logically communicated argument.</a:t>
                      </a:r>
                      <a:endParaRPr lang="en-AU" sz="1600" dirty="0">
                        <a:effectLst/>
                        <a:latin typeface="+mj-lt"/>
                        <a:ea typeface="Calibri" panose="020F0502020204030204" pitchFamily="34" charset="0"/>
                        <a:cs typeface="Arial" panose="020B0604020202020204" pitchFamily="34" charset="0"/>
                      </a:endParaRPr>
                    </a:p>
                  </a:txBody>
                  <a:tcPr marL="53619" marR="536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27008269"/>
                  </a:ext>
                </a:extLst>
              </a:tr>
              <a:tr h="1987431">
                <a:tc>
                  <a:txBody>
                    <a:bodyPr/>
                    <a:lstStyle/>
                    <a:p>
                      <a:pPr>
                        <a:lnSpc>
                          <a:spcPct val="150000"/>
                        </a:lnSpc>
                        <a:spcBef>
                          <a:spcPts val="1200"/>
                        </a:spcBef>
                        <a:spcAft>
                          <a:spcPts val="600"/>
                        </a:spcAft>
                        <a:buNone/>
                      </a:pPr>
                      <a:r>
                        <a:rPr lang="en-AU" sz="1600">
                          <a:effectLst/>
                          <a:latin typeface="+mj-lt"/>
                        </a:rPr>
                        <a:t>Basic</a:t>
                      </a:r>
                      <a:endParaRPr lang="en-AU" sz="1600">
                        <a:effectLst/>
                        <a:latin typeface="+mj-lt"/>
                        <a:ea typeface="Calibri" panose="020F0502020204030204" pitchFamily="34" charset="0"/>
                        <a:cs typeface="Arial" panose="020B0604020202020204" pitchFamily="34" charset="0"/>
                      </a:endParaRPr>
                    </a:p>
                  </a:txBody>
                  <a:tcPr marL="53619" marR="536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50000"/>
                        </a:lnSpc>
                        <a:spcBef>
                          <a:spcPts val="1200"/>
                        </a:spcBef>
                        <a:spcAft>
                          <a:spcPts val="600"/>
                        </a:spcAft>
                        <a:buNone/>
                      </a:pPr>
                      <a:r>
                        <a:rPr lang="en-AU" sz="1600" dirty="0">
                          <a:effectLst/>
                          <a:latin typeface="+mj-lt"/>
                        </a:rPr>
                        <a:t>I can only identify minimal barriers to thinking with little explanation of how these impact the overall argument.</a:t>
                      </a:r>
                      <a:endParaRPr lang="en-AU" sz="1600" dirty="0">
                        <a:effectLst/>
                        <a:latin typeface="+mj-lt"/>
                        <a:ea typeface="Calibri" panose="020F0502020204030204" pitchFamily="34" charset="0"/>
                        <a:cs typeface="Arial" panose="020B0604020202020204" pitchFamily="34" charset="0"/>
                      </a:endParaRPr>
                    </a:p>
                  </a:txBody>
                  <a:tcPr marL="53619" marR="536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50000"/>
                        </a:lnSpc>
                        <a:spcBef>
                          <a:spcPts val="1200"/>
                        </a:spcBef>
                        <a:spcAft>
                          <a:spcPts val="600"/>
                        </a:spcAft>
                        <a:buNone/>
                      </a:pPr>
                      <a:r>
                        <a:rPr lang="en-AU" sz="1600" kern="1200" dirty="0">
                          <a:solidFill>
                            <a:schemeClr val="tx1"/>
                          </a:solidFill>
                          <a:effectLst/>
                          <a:latin typeface="+mn-lt"/>
                          <a:ea typeface="+mn-ea"/>
                          <a:cs typeface="+mn-cs"/>
                        </a:rPr>
                        <a:t>I can create a partial or unclear Toulmin diagram. My argument contains little relevant evidence.</a:t>
                      </a:r>
                      <a:endParaRPr lang="en-AU" sz="1600" dirty="0">
                        <a:effectLst/>
                        <a:latin typeface="+mj-lt"/>
                        <a:ea typeface="Calibri" panose="020F0502020204030204" pitchFamily="34" charset="0"/>
                        <a:cs typeface="Arial" panose="020B0604020202020204" pitchFamily="34" charset="0"/>
                      </a:endParaRPr>
                    </a:p>
                  </a:txBody>
                  <a:tcPr marL="53619" marR="536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50000"/>
                        </a:lnSpc>
                        <a:spcBef>
                          <a:spcPts val="1200"/>
                        </a:spcBef>
                        <a:spcAft>
                          <a:spcPts val="600"/>
                        </a:spcAft>
                        <a:buNone/>
                      </a:pPr>
                      <a:r>
                        <a:rPr lang="en-AU" sz="1600" kern="1200" dirty="0">
                          <a:solidFill>
                            <a:schemeClr val="tx1"/>
                          </a:solidFill>
                          <a:effectLst/>
                          <a:latin typeface="+mn-lt"/>
                          <a:ea typeface="+mn-ea"/>
                          <a:cs typeface="+mn-cs"/>
                        </a:rPr>
                        <a:t>My reflection is retelling the steps I took in creating my argument rather than a reflection on how my thinking changed.</a:t>
                      </a:r>
                      <a:endParaRPr lang="en-AU" sz="1600" dirty="0">
                        <a:effectLst/>
                        <a:latin typeface="+mj-lt"/>
                      </a:endParaRPr>
                    </a:p>
                  </a:txBody>
                  <a:tcPr marL="53619" marR="536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50000"/>
                        </a:lnSpc>
                        <a:spcBef>
                          <a:spcPts val="1200"/>
                        </a:spcBef>
                        <a:spcAft>
                          <a:spcPts val="600"/>
                        </a:spcAft>
                        <a:buClrTx/>
                        <a:buSzTx/>
                        <a:buFontTx/>
                        <a:buNone/>
                        <a:tabLst/>
                        <a:defRPr/>
                      </a:pPr>
                      <a:r>
                        <a:rPr lang="en-AU" sz="1600" kern="1200" dirty="0">
                          <a:solidFill>
                            <a:schemeClr val="tx1"/>
                          </a:solidFill>
                          <a:effectLst/>
                          <a:latin typeface="+mn-lt"/>
                          <a:ea typeface="+mn-ea"/>
                          <a:cs typeface="+mn-cs"/>
                        </a:rPr>
                        <a:t>My writing is, at times unclear and the argument communicated is not always logical.</a:t>
                      </a:r>
                      <a:endParaRPr lang="en-AU" sz="1600" dirty="0">
                        <a:effectLst/>
                        <a:latin typeface="+mj-lt"/>
                        <a:ea typeface="Calibri" panose="020F0502020204030204" pitchFamily="34" charset="0"/>
                        <a:cs typeface="Arial" panose="020B0604020202020204" pitchFamily="34" charset="0"/>
                      </a:endParaRPr>
                    </a:p>
                  </a:txBody>
                  <a:tcPr marL="53619" marR="536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65632966"/>
                  </a:ext>
                </a:extLst>
              </a:tr>
            </a:tbl>
          </a:graphicData>
        </a:graphic>
      </p:graphicFrame>
    </p:spTree>
    <p:extLst>
      <p:ext uri="{BB962C8B-B14F-4D97-AF65-F5344CB8AC3E}">
        <p14:creationId xmlns:p14="http://schemas.microsoft.com/office/powerpoint/2010/main" val="3477520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7AB686-3E96-9ED5-9D5D-837D93AC2EA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B3DA50A-1470-B70C-B24F-0FCF2CA1B1F4}"/>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148</a:t>
            </a:fld>
            <a:endParaRPr lang="en-AU"/>
          </a:p>
        </p:txBody>
      </p:sp>
      <p:sp>
        <p:nvSpPr>
          <p:cNvPr id="3" name="Title 2">
            <a:extLst>
              <a:ext uri="{FF2B5EF4-FFF2-40B4-BE49-F238E27FC236}">
                <a16:creationId xmlns:a16="http://schemas.microsoft.com/office/drawing/2014/main" id="{38A51268-1FD3-65C3-4F01-697AECDC45BD}"/>
              </a:ext>
            </a:extLst>
          </p:cNvPr>
          <p:cNvSpPr>
            <a:spLocks noGrp="1"/>
          </p:cNvSpPr>
          <p:nvPr>
            <p:ph type="title"/>
          </p:nvPr>
        </p:nvSpPr>
        <p:spPr>
          <a:xfrm>
            <a:off x="267532" y="343700"/>
            <a:ext cx="11484000" cy="545601"/>
          </a:xfrm>
        </p:spPr>
        <p:txBody>
          <a:bodyPr/>
          <a:lstStyle/>
          <a:p>
            <a:r>
              <a:rPr lang="en-US" dirty="0">
                <a:latin typeface="Arial"/>
                <a:cs typeface="Arial"/>
              </a:rPr>
              <a:t>Marking rubric (continued) </a:t>
            </a:r>
            <a:endParaRPr lang="en-US" dirty="0"/>
          </a:p>
        </p:txBody>
      </p:sp>
      <p:sp>
        <p:nvSpPr>
          <p:cNvPr id="4" name="Text Placeholder 3">
            <a:extLst>
              <a:ext uri="{FF2B5EF4-FFF2-40B4-BE49-F238E27FC236}">
                <a16:creationId xmlns:a16="http://schemas.microsoft.com/office/drawing/2014/main" id="{57EF26D8-856F-5291-FAAF-063CDACF526C}"/>
              </a:ext>
            </a:extLst>
          </p:cNvPr>
          <p:cNvSpPr>
            <a:spLocks noGrp="1"/>
          </p:cNvSpPr>
          <p:nvPr>
            <p:ph type="body" sz="quarter" idx="18"/>
          </p:nvPr>
        </p:nvSpPr>
        <p:spPr>
          <a:xfrm>
            <a:off x="267533" y="889301"/>
            <a:ext cx="11483999" cy="310015"/>
          </a:xfrm>
        </p:spPr>
        <p:txBody>
          <a:bodyPr/>
          <a:lstStyle/>
          <a:p>
            <a:r>
              <a:rPr lang="en-US" dirty="0"/>
              <a:t>What does achievement look like at different levels?</a:t>
            </a:r>
          </a:p>
        </p:txBody>
      </p:sp>
      <p:graphicFrame>
        <p:nvGraphicFramePr>
          <p:cNvPr id="5" name="Table 4">
            <a:extLst>
              <a:ext uri="{FF2B5EF4-FFF2-40B4-BE49-F238E27FC236}">
                <a16:creationId xmlns:a16="http://schemas.microsoft.com/office/drawing/2014/main" id="{88A3351D-F93C-9829-AD92-F8244E9C0DED}"/>
              </a:ext>
            </a:extLst>
          </p:cNvPr>
          <p:cNvGraphicFramePr>
            <a:graphicFrameLocks noGrp="1"/>
          </p:cNvGraphicFramePr>
          <p:nvPr>
            <p:extLst>
              <p:ext uri="{D42A27DB-BD31-4B8C-83A1-F6EECF244321}">
                <p14:modId xmlns:p14="http://schemas.microsoft.com/office/powerpoint/2010/main" val="1732370926"/>
              </p:ext>
            </p:extLst>
          </p:nvPr>
        </p:nvGraphicFramePr>
        <p:xfrm>
          <a:off x="267532" y="1601594"/>
          <a:ext cx="11484000" cy="4202176"/>
        </p:xfrm>
        <a:graphic>
          <a:graphicData uri="http://schemas.openxmlformats.org/drawingml/2006/table">
            <a:tbl>
              <a:tblPr firstRow="1" firstCol="1" bandRow="1">
                <a:tableStyleId>{5A111915-BE36-4E01-A7E5-04B1672EAD32}</a:tableStyleId>
              </a:tblPr>
              <a:tblGrid>
                <a:gridCol w="1094736">
                  <a:extLst>
                    <a:ext uri="{9D8B030D-6E8A-4147-A177-3AD203B41FA5}">
                      <a16:colId xmlns:a16="http://schemas.microsoft.com/office/drawing/2014/main" val="1882035910"/>
                    </a:ext>
                  </a:extLst>
                </a:gridCol>
                <a:gridCol w="2634966">
                  <a:extLst>
                    <a:ext uri="{9D8B030D-6E8A-4147-A177-3AD203B41FA5}">
                      <a16:colId xmlns:a16="http://schemas.microsoft.com/office/drawing/2014/main" val="1159618928"/>
                    </a:ext>
                  </a:extLst>
                </a:gridCol>
                <a:gridCol w="2743200">
                  <a:extLst>
                    <a:ext uri="{9D8B030D-6E8A-4147-A177-3AD203B41FA5}">
                      <a16:colId xmlns:a16="http://schemas.microsoft.com/office/drawing/2014/main" val="603016192"/>
                    </a:ext>
                  </a:extLst>
                </a:gridCol>
                <a:gridCol w="2743200">
                  <a:extLst>
                    <a:ext uri="{9D8B030D-6E8A-4147-A177-3AD203B41FA5}">
                      <a16:colId xmlns:a16="http://schemas.microsoft.com/office/drawing/2014/main" val="1722465662"/>
                    </a:ext>
                  </a:extLst>
                </a:gridCol>
                <a:gridCol w="2267898">
                  <a:extLst>
                    <a:ext uri="{9D8B030D-6E8A-4147-A177-3AD203B41FA5}">
                      <a16:colId xmlns:a16="http://schemas.microsoft.com/office/drawing/2014/main" val="3382742531"/>
                    </a:ext>
                  </a:extLst>
                </a:gridCol>
              </a:tblGrid>
              <a:tr h="965865">
                <a:tc>
                  <a:txBody>
                    <a:bodyPr/>
                    <a:lstStyle/>
                    <a:p>
                      <a:pPr>
                        <a:lnSpc>
                          <a:spcPct val="150000"/>
                        </a:lnSpc>
                        <a:spcBef>
                          <a:spcPts val="1200"/>
                        </a:spcBef>
                        <a:spcAft>
                          <a:spcPts val="600"/>
                        </a:spcAft>
                        <a:buNone/>
                      </a:pPr>
                      <a:r>
                        <a:rPr lang="en-AU" sz="1800">
                          <a:effectLst/>
                        </a:rPr>
                        <a:t>Grade level</a:t>
                      </a:r>
                      <a:endParaRPr lang="en-AU" sz="1800">
                        <a:effectLst/>
                        <a:latin typeface="Arial" panose="020B0604020202020204" pitchFamily="34" charset="0"/>
                        <a:ea typeface="Calibri" panose="020F0502020204030204" pitchFamily="34" charset="0"/>
                        <a:cs typeface="Arial" panose="020B0604020202020204" pitchFamily="34" charset="0"/>
                      </a:endParaRPr>
                    </a:p>
                  </a:txBody>
                  <a:tcPr marL="53619" marR="536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nSpc>
                          <a:spcPct val="150000"/>
                        </a:lnSpc>
                        <a:spcBef>
                          <a:spcPts val="1200"/>
                        </a:spcBef>
                        <a:spcAft>
                          <a:spcPts val="600"/>
                        </a:spcAft>
                        <a:buNone/>
                      </a:pPr>
                      <a:r>
                        <a:rPr lang="en-AU" sz="1800" dirty="0">
                          <a:effectLst/>
                        </a:rPr>
                        <a:t>Criteria 1</a:t>
                      </a:r>
                    </a:p>
                    <a:p>
                      <a:pPr>
                        <a:lnSpc>
                          <a:spcPct val="150000"/>
                        </a:lnSpc>
                        <a:spcBef>
                          <a:spcPts val="1200"/>
                        </a:spcBef>
                        <a:spcAft>
                          <a:spcPts val="600"/>
                        </a:spcAft>
                        <a:buNone/>
                      </a:pPr>
                      <a:r>
                        <a:rPr lang="en-AU" sz="1800" dirty="0">
                          <a:effectLst/>
                        </a:rPr>
                        <a:t>CT5–2. </a:t>
                      </a:r>
                      <a:endParaRPr lang="en-AU" sz="1800" dirty="0">
                        <a:effectLst/>
                        <a:latin typeface="Arial" panose="020B0604020202020204" pitchFamily="34" charset="0"/>
                        <a:ea typeface="Calibri" panose="020F0502020204030204" pitchFamily="34" charset="0"/>
                        <a:cs typeface="Arial" panose="020B0604020202020204" pitchFamily="34" charset="0"/>
                      </a:endParaRPr>
                    </a:p>
                  </a:txBody>
                  <a:tcPr marL="53619" marR="536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nSpc>
                          <a:spcPct val="150000"/>
                        </a:lnSpc>
                        <a:spcBef>
                          <a:spcPts val="1200"/>
                        </a:spcBef>
                        <a:spcAft>
                          <a:spcPts val="600"/>
                        </a:spcAft>
                        <a:buNone/>
                      </a:pPr>
                      <a:r>
                        <a:rPr lang="en-AU" sz="1800" dirty="0">
                          <a:effectLst/>
                        </a:rPr>
                        <a:t>Criteria 2</a:t>
                      </a:r>
                    </a:p>
                    <a:p>
                      <a:pPr>
                        <a:lnSpc>
                          <a:spcPct val="150000"/>
                        </a:lnSpc>
                        <a:spcBef>
                          <a:spcPts val="1200"/>
                        </a:spcBef>
                        <a:spcAft>
                          <a:spcPts val="600"/>
                        </a:spcAft>
                        <a:buNone/>
                      </a:pPr>
                      <a:r>
                        <a:rPr lang="en-AU" sz="1800" dirty="0">
                          <a:effectLst/>
                        </a:rPr>
                        <a:t>CT5–3. </a:t>
                      </a:r>
                      <a:endParaRPr lang="en-AU" sz="1800" dirty="0">
                        <a:effectLst/>
                        <a:latin typeface="Arial" panose="020B0604020202020204" pitchFamily="34" charset="0"/>
                        <a:ea typeface="Calibri" panose="020F0502020204030204" pitchFamily="34" charset="0"/>
                        <a:cs typeface="Arial" panose="020B0604020202020204" pitchFamily="34" charset="0"/>
                      </a:endParaRPr>
                    </a:p>
                  </a:txBody>
                  <a:tcPr marL="53619" marR="536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marL="0" marR="0" lvl="0" indent="0" algn="l" defTabSz="914377" rtl="0" eaLnBrk="1" fontAlgn="auto" latinLnBrk="0" hangingPunct="1">
                        <a:lnSpc>
                          <a:spcPct val="150000"/>
                        </a:lnSpc>
                        <a:spcBef>
                          <a:spcPts val="1200"/>
                        </a:spcBef>
                        <a:spcAft>
                          <a:spcPts val="600"/>
                        </a:spcAft>
                        <a:buClrTx/>
                        <a:buSzTx/>
                        <a:buFontTx/>
                        <a:buNone/>
                        <a:tabLst/>
                        <a:defRPr/>
                      </a:pPr>
                      <a:r>
                        <a:rPr lang="en-AU" sz="1800" b="1" kern="1200" dirty="0">
                          <a:solidFill>
                            <a:schemeClr val="bg1"/>
                          </a:solidFill>
                          <a:effectLst/>
                          <a:latin typeface="+mn-lt"/>
                          <a:ea typeface="+mn-ea"/>
                          <a:cs typeface="+mn-cs"/>
                        </a:rPr>
                        <a:t>Criteria 3 </a:t>
                      </a:r>
                    </a:p>
                    <a:p>
                      <a:pPr marL="0" marR="0" lvl="0" indent="0" algn="l" defTabSz="914377" rtl="0" eaLnBrk="1" fontAlgn="auto" latinLnBrk="0" hangingPunct="1">
                        <a:lnSpc>
                          <a:spcPct val="150000"/>
                        </a:lnSpc>
                        <a:spcBef>
                          <a:spcPts val="1200"/>
                        </a:spcBef>
                        <a:spcAft>
                          <a:spcPts val="600"/>
                        </a:spcAft>
                        <a:buClrTx/>
                        <a:buSzTx/>
                        <a:buFontTx/>
                        <a:buNone/>
                        <a:tabLst/>
                        <a:defRPr/>
                      </a:pPr>
                      <a:r>
                        <a:rPr lang="en-AU" sz="1800" b="1" kern="1200" dirty="0">
                          <a:solidFill>
                            <a:schemeClr val="bg1"/>
                          </a:solidFill>
                          <a:effectLst/>
                          <a:latin typeface="+mn-lt"/>
                          <a:ea typeface="+mn-ea"/>
                          <a:cs typeface="+mn-cs"/>
                        </a:rPr>
                        <a:t>CT5–4</a:t>
                      </a:r>
                      <a:endParaRPr lang="en-AU" sz="1800" b="1" kern="1200" dirty="0">
                        <a:solidFill>
                          <a:schemeClr val="bg1"/>
                        </a:solidFill>
                        <a:effectLst/>
                        <a:latin typeface="+mn-lt"/>
                        <a:ea typeface="Calibri" panose="020F0502020204030204" pitchFamily="34" charset="0"/>
                        <a:cs typeface="Arial" panose="020B0604020202020204" pitchFamily="34" charset="0"/>
                      </a:endParaRPr>
                    </a:p>
                  </a:txBody>
                  <a:tcPr marL="53619" marR="536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marL="0" marR="0" lvl="0" indent="0" algn="l" defTabSz="914377" rtl="0" eaLnBrk="1" fontAlgn="auto" latinLnBrk="0" hangingPunct="1">
                        <a:lnSpc>
                          <a:spcPct val="150000"/>
                        </a:lnSpc>
                        <a:spcBef>
                          <a:spcPts val="1200"/>
                        </a:spcBef>
                        <a:spcAft>
                          <a:spcPts val="600"/>
                        </a:spcAft>
                        <a:buClrTx/>
                        <a:buSzTx/>
                        <a:buFontTx/>
                        <a:buNone/>
                        <a:tabLst/>
                        <a:defRPr/>
                      </a:pPr>
                      <a:r>
                        <a:rPr lang="en-AU" sz="1800" b="1" kern="1200" dirty="0">
                          <a:solidFill>
                            <a:schemeClr val="bg1"/>
                          </a:solidFill>
                          <a:effectLst/>
                          <a:latin typeface="+mn-lt"/>
                          <a:ea typeface="+mn-ea"/>
                          <a:cs typeface="+mn-cs"/>
                        </a:rPr>
                        <a:t>Criteria 4</a:t>
                      </a:r>
                    </a:p>
                    <a:p>
                      <a:pPr marL="0" marR="0" lvl="0" indent="0" algn="l" defTabSz="914377" rtl="0" eaLnBrk="1" fontAlgn="auto" latinLnBrk="0" hangingPunct="1">
                        <a:lnSpc>
                          <a:spcPct val="150000"/>
                        </a:lnSpc>
                        <a:spcBef>
                          <a:spcPts val="1200"/>
                        </a:spcBef>
                        <a:spcAft>
                          <a:spcPts val="600"/>
                        </a:spcAft>
                        <a:buClrTx/>
                        <a:buSzTx/>
                        <a:buFontTx/>
                        <a:buNone/>
                        <a:tabLst/>
                        <a:defRPr/>
                      </a:pPr>
                      <a:r>
                        <a:rPr lang="en-AU" sz="1800" b="1" kern="1200" dirty="0">
                          <a:solidFill>
                            <a:schemeClr val="bg1"/>
                          </a:solidFill>
                          <a:effectLst/>
                          <a:latin typeface="+mn-lt"/>
                          <a:ea typeface="+mn-ea"/>
                          <a:cs typeface="+mn-cs"/>
                        </a:rPr>
                        <a:t>CT5–5</a:t>
                      </a:r>
                      <a:endParaRPr lang="en-AU" sz="1800" b="1" kern="1200" dirty="0">
                        <a:solidFill>
                          <a:schemeClr val="bg1"/>
                        </a:solidFill>
                        <a:effectLst/>
                        <a:latin typeface="+mn-lt"/>
                        <a:ea typeface="Calibri" panose="020F0502020204030204" pitchFamily="34" charset="0"/>
                        <a:cs typeface="Arial" panose="020B0604020202020204" pitchFamily="34" charset="0"/>
                      </a:endParaRPr>
                    </a:p>
                  </a:txBody>
                  <a:tcPr marL="53619" marR="536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2112727340"/>
                  </a:ext>
                </a:extLst>
              </a:tr>
              <a:tr h="1721505">
                <a:tc>
                  <a:txBody>
                    <a:bodyPr/>
                    <a:lstStyle/>
                    <a:p>
                      <a:pPr>
                        <a:lnSpc>
                          <a:spcPct val="150000"/>
                        </a:lnSpc>
                        <a:spcBef>
                          <a:spcPts val="1200"/>
                        </a:spcBef>
                        <a:spcAft>
                          <a:spcPts val="600"/>
                        </a:spcAft>
                        <a:buNone/>
                      </a:pPr>
                      <a:r>
                        <a:rPr lang="en-AU" sz="1600" dirty="0">
                          <a:effectLst/>
                          <a:latin typeface="+mj-lt"/>
                        </a:rPr>
                        <a:t>Sound</a:t>
                      </a:r>
                      <a:endParaRPr lang="en-AU" sz="1600" dirty="0">
                        <a:effectLst/>
                        <a:latin typeface="+mj-lt"/>
                        <a:ea typeface="Calibri" panose="020F0502020204030204" pitchFamily="34" charset="0"/>
                        <a:cs typeface="Arial" panose="020B0604020202020204" pitchFamily="34" charset="0"/>
                      </a:endParaRPr>
                    </a:p>
                  </a:txBody>
                  <a:tcPr marL="53619" marR="536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50000"/>
                        </a:lnSpc>
                        <a:spcBef>
                          <a:spcPts val="1200"/>
                        </a:spcBef>
                        <a:spcAft>
                          <a:spcPts val="600"/>
                        </a:spcAft>
                        <a:buNone/>
                      </a:pPr>
                      <a:r>
                        <a:rPr lang="en-AU" sz="1600" dirty="0">
                          <a:effectLst/>
                          <a:latin typeface="+mj-lt"/>
                        </a:rPr>
                        <a:t>I can identify a few biases/fallacies, but my explanation of changes needs expanding.</a:t>
                      </a:r>
                      <a:endParaRPr lang="en-AU" sz="1600" dirty="0">
                        <a:effectLst/>
                        <a:latin typeface="+mj-lt"/>
                        <a:ea typeface="Calibri" panose="020F0502020204030204" pitchFamily="34" charset="0"/>
                        <a:cs typeface="Arial" panose="020B0604020202020204" pitchFamily="34" charset="0"/>
                      </a:endParaRPr>
                    </a:p>
                  </a:txBody>
                  <a:tcPr marL="53619" marR="536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50000"/>
                        </a:lnSpc>
                        <a:spcBef>
                          <a:spcPts val="1200"/>
                        </a:spcBef>
                        <a:spcAft>
                          <a:spcPts val="600"/>
                        </a:spcAft>
                        <a:buNone/>
                      </a:pPr>
                      <a:r>
                        <a:rPr lang="en-AU" sz="1600" kern="1200" dirty="0">
                          <a:solidFill>
                            <a:schemeClr val="tx1"/>
                          </a:solidFill>
                          <a:effectLst/>
                          <a:latin typeface="+mn-lt"/>
                          <a:ea typeface="+mn-ea"/>
                          <a:cs typeface="+mn-cs"/>
                        </a:rPr>
                        <a:t>I can create a Toulmin diagram with some gaps. My argument contains satisfactory evidence.</a:t>
                      </a:r>
                      <a:endParaRPr lang="en-AU" sz="1600" dirty="0">
                        <a:effectLst/>
                        <a:latin typeface="+mj-lt"/>
                        <a:ea typeface="Calibri" panose="020F0502020204030204" pitchFamily="34" charset="0"/>
                        <a:cs typeface="Arial" panose="020B0604020202020204" pitchFamily="34" charset="0"/>
                      </a:endParaRPr>
                    </a:p>
                  </a:txBody>
                  <a:tcPr marL="53619" marR="536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50000"/>
                        </a:lnSpc>
                        <a:spcBef>
                          <a:spcPts val="1200"/>
                        </a:spcBef>
                        <a:spcAft>
                          <a:spcPts val="600"/>
                        </a:spcAft>
                        <a:buNone/>
                      </a:pPr>
                      <a:r>
                        <a:rPr lang="en-AU" sz="1600" kern="1200" dirty="0">
                          <a:solidFill>
                            <a:schemeClr val="tx1"/>
                          </a:solidFill>
                          <a:effectLst/>
                          <a:latin typeface="+mn-lt"/>
                          <a:ea typeface="+mn-ea"/>
                          <a:cs typeface="+mn-cs"/>
                        </a:rPr>
                        <a:t>I can reflect on my thinking, giving some insights. </a:t>
                      </a:r>
                      <a:endParaRPr lang="en-AU" sz="1600" dirty="0">
                        <a:effectLst/>
                        <a:latin typeface="+mj-lt"/>
                        <a:ea typeface="Calibri" panose="020F0502020204030204" pitchFamily="34" charset="0"/>
                        <a:cs typeface="Arial" panose="020B0604020202020204" pitchFamily="34" charset="0"/>
                      </a:endParaRPr>
                    </a:p>
                  </a:txBody>
                  <a:tcPr marL="53619" marR="536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50000"/>
                        </a:lnSpc>
                        <a:spcBef>
                          <a:spcPts val="1200"/>
                        </a:spcBef>
                        <a:spcAft>
                          <a:spcPts val="600"/>
                        </a:spcAft>
                        <a:buNone/>
                      </a:pPr>
                      <a:r>
                        <a:rPr lang="en-AU" sz="1600" kern="1200" dirty="0">
                          <a:solidFill>
                            <a:schemeClr val="tx1"/>
                          </a:solidFill>
                          <a:effectLst/>
                          <a:latin typeface="+mn-lt"/>
                          <a:ea typeface="+mn-ea"/>
                          <a:cs typeface="+mn-cs"/>
                        </a:rPr>
                        <a:t>My writing is mostly clear and there is some logic in the communication of my argument.</a:t>
                      </a:r>
                      <a:endParaRPr lang="en-AU" sz="1600" dirty="0">
                        <a:effectLst/>
                        <a:latin typeface="+mj-lt"/>
                        <a:ea typeface="Calibri" panose="020F0502020204030204" pitchFamily="34" charset="0"/>
                        <a:cs typeface="Arial" panose="020B0604020202020204" pitchFamily="34" charset="0"/>
                      </a:endParaRPr>
                    </a:p>
                  </a:txBody>
                  <a:tcPr marL="53619" marR="536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22348477"/>
                  </a:ext>
                </a:extLst>
              </a:tr>
              <a:tr h="1368476">
                <a:tc>
                  <a:txBody>
                    <a:bodyPr/>
                    <a:lstStyle/>
                    <a:p>
                      <a:pPr>
                        <a:lnSpc>
                          <a:spcPct val="150000"/>
                        </a:lnSpc>
                        <a:spcBef>
                          <a:spcPts val="1200"/>
                        </a:spcBef>
                        <a:spcAft>
                          <a:spcPts val="600"/>
                        </a:spcAft>
                        <a:buNone/>
                      </a:pPr>
                      <a:r>
                        <a:rPr lang="en-AU" sz="1600" dirty="0">
                          <a:effectLst/>
                        </a:rPr>
                        <a:t>High</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53619" marR="536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50000"/>
                        </a:lnSpc>
                        <a:spcBef>
                          <a:spcPts val="1200"/>
                        </a:spcBef>
                        <a:spcAft>
                          <a:spcPts val="600"/>
                        </a:spcAft>
                        <a:buNone/>
                      </a:pPr>
                      <a:r>
                        <a:rPr lang="en-AU" sz="1600" dirty="0">
                          <a:effectLst/>
                        </a:rPr>
                        <a:t>I can identify biases/fallacies and explain how I improved my argument.</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53619" marR="536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50000"/>
                        </a:lnSpc>
                        <a:spcBef>
                          <a:spcPts val="1200"/>
                        </a:spcBef>
                        <a:spcAft>
                          <a:spcPts val="600"/>
                        </a:spcAft>
                        <a:buNone/>
                      </a:pPr>
                      <a:r>
                        <a:rPr lang="en-AU" sz="1600" kern="1200" dirty="0">
                          <a:solidFill>
                            <a:schemeClr val="tx1"/>
                          </a:solidFill>
                          <a:effectLst/>
                          <a:latin typeface="+mn-lt"/>
                          <a:ea typeface="+mn-ea"/>
                          <a:cs typeface="+mn-cs"/>
                        </a:rPr>
                        <a:t>I can create a complete Toulmin diagram. My argument uses relevant evidence effectively.</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53619" marR="536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50000"/>
                        </a:lnSpc>
                        <a:spcBef>
                          <a:spcPts val="1200"/>
                        </a:spcBef>
                        <a:spcAft>
                          <a:spcPts val="600"/>
                        </a:spcAft>
                        <a:buNone/>
                      </a:pPr>
                      <a:r>
                        <a:rPr lang="en-AU" sz="1600" dirty="0">
                          <a:effectLst/>
                          <a:latin typeface="+mj-lt"/>
                        </a:rPr>
                        <a:t>I can reflect with some personal insight and show how my thinking improved. </a:t>
                      </a:r>
                      <a:endParaRPr lang="en-AU" sz="1600" dirty="0">
                        <a:effectLst/>
                        <a:latin typeface="+mj-lt"/>
                        <a:ea typeface="Calibri" panose="020F0502020204030204" pitchFamily="34" charset="0"/>
                        <a:cs typeface="Arial" panose="020B0604020202020204" pitchFamily="34" charset="0"/>
                      </a:endParaRPr>
                    </a:p>
                  </a:txBody>
                  <a:tcPr marL="53619" marR="536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50000"/>
                        </a:lnSpc>
                        <a:spcBef>
                          <a:spcPts val="1200"/>
                        </a:spcBef>
                        <a:spcAft>
                          <a:spcPts val="600"/>
                        </a:spcAft>
                        <a:buNone/>
                      </a:pPr>
                      <a:r>
                        <a:rPr lang="en-AU" sz="1600" kern="1200" dirty="0">
                          <a:solidFill>
                            <a:schemeClr val="tx1"/>
                          </a:solidFill>
                          <a:effectLst/>
                          <a:latin typeface="+mn-lt"/>
                          <a:ea typeface="+mn-ea"/>
                          <a:cs typeface="+mn-cs"/>
                        </a:rPr>
                        <a:t>My writing is clear and I have communicated a logical, well-constructed argument. </a:t>
                      </a:r>
                      <a:endParaRPr lang="en-AU" sz="1600" dirty="0">
                        <a:effectLst/>
                        <a:latin typeface="+mj-lt"/>
                        <a:ea typeface="Calibri" panose="020F0502020204030204" pitchFamily="34" charset="0"/>
                        <a:cs typeface="Arial" panose="020B0604020202020204" pitchFamily="34" charset="0"/>
                      </a:endParaRPr>
                    </a:p>
                  </a:txBody>
                  <a:tcPr marL="53619" marR="536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49035630"/>
                  </a:ext>
                </a:extLst>
              </a:tr>
            </a:tbl>
          </a:graphicData>
        </a:graphic>
      </p:graphicFrame>
    </p:spTree>
    <p:extLst>
      <p:ext uri="{BB962C8B-B14F-4D97-AF65-F5344CB8AC3E}">
        <p14:creationId xmlns:p14="http://schemas.microsoft.com/office/powerpoint/2010/main" val="3545482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35AB38-0E63-8EE7-0955-B4CF90182C0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CA5EB02-B604-9E0B-E596-39BA99DB430C}"/>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149</a:t>
            </a:fld>
            <a:endParaRPr lang="en-AU"/>
          </a:p>
        </p:txBody>
      </p:sp>
      <p:sp>
        <p:nvSpPr>
          <p:cNvPr id="3" name="Title 2">
            <a:extLst>
              <a:ext uri="{FF2B5EF4-FFF2-40B4-BE49-F238E27FC236}">
                <a16:creationId xmlns:a16="http://schemas.microsoft.com/office/drawing/2014/main" id="{FDBD9297-D35E-8160-7A18-A4D2B5E93943}"/>
              </a:ext>
            </a:extLst>
          </p:cNvPr>
          <p:cNvSpPr>
            <a:spLocks noGrp="1"/>
          </p:cNvSpPr>
          <p:nvPr>
            <p:ph type="title"/>
          </p:nvPr>
        </p:nvSpPr>
        <p:spPr>
          <a:xfrm>
            <a:off x="267529" y="338278"/>
            <a:ext cx="11484000" cy="545601"/>
          </a:xfrm>
        </p:spPr>
        <p:txBody>
          <a:bodyPr/>
          <a:lstStyle/>
          <a:p>
            <a:r>
              <a:rPr lang="en-US" dirty="0">
                <a:latin typeface="Arial"/>
                <a:cs typeface="Arial"/>
              </a:rPr>
              <a:t>Marking rubric (continued)</a:t>
            </a:r>
            <a:endParaRPr lang="en-US" dirty="0"/>
          </a:p>
        </p:txBody>
      </p:sp>
      <p:sp>
        <p:nvSpPr>
          <p:cNvPr id="4" name="Text Placeholder 3">
            <a:extLst>
              <a:ext uri="{FF2B5EF4-FFF2-40B4-BE49-F238E27FC236}">
                <a16:creationId xmlns:a16="http://schemas.microsoft.com/office/drawing/2014/main" id="{8F3CA084-952C-9C34-5F05-18122488941F}"/>
              </a:ext>
            </a:extLst>
          </p:cNvPr>
          <p:cNvSpPr>
            <a:spLocks noGrp="1"/>
          </p:cNvSpPr>
          <p:nvPr>
            <p:ph type="body" sz="quarter" idx="18"/>
          </p:nvPr>
        </p:nvSpPr>
        <p:spPr>
          <a:xfrm>
            <a:off x="267527" y="981937"/>
            <a:ext cx="11483999" cy="310015"/>
          </a:xfrm>
        </p:spPr>
        <p:txBody>
          <a:bodyPr/>
          <a:lstStyle/>
          <a:p>
            <a:r>
              <a:rPr lang="en-US" dirty="0"/>
              <a:t>What does achievement look like at different levels?</a:t>
            </a:r>
          </a:p>
        </p:txBody>
      </p:sp>
      <p:graphicFrame>
        <p:nvGraphicFramePr>
          <p:cNvPr id="5" name="Table 4">
            <a:extLst>
              <a:ext uri="{FF2B5EF4-FFF2-40B4-BE49-F238E27FC236}">
                <a16:creationId xmlns:a16="http://schemas.microsoft.com/office/drawing/2014/main" id="{677373E1-DE0A-B686-FEFD-59535A8A96D9}"/>
              </a:ext>
            </a:extLst>
          </p:cNvPr>
          <p:cNvGraphicFramePr>
            <a:graphicFrameLocks noGrp="1"/>
          </p:cNvGraphicFramePr>
          <p:nvPr>
            <p:extLst>
              <p:ext uri="{D42A27DB-BD31-4B8C-83A1-F6EECF244321}">
                <p14:modId xmlns:p14="http://schemas.microsoft.com/office/powerpoint/2010/main" val="1805327714"/>
              </p:ext>
            </p:extLst>
          </p:nvPr>
        </p:nvGraphicFramePr>
        <p:xfrm>
          <a:off x="267529" y="1580806"/>
          <a:ext cx="11483997" cy="3830320"/>
        </p:xfrm>
        <a:graphic>
          <a:graphicData uri="http://schemas.openxmlformats.org/drawingml/2006/table">
            <a:tbl>
              <a:tblPr firstRow="1" firstCol="1" bandRow="1">
                <a:tableStyleId>{5A111915-BE36-4E01-A7E5-04B1672EAD32}</a:tableStyleId>
              </a:tblPr>
              <a:tblGrid>
                <a:gridCol w="1456765">
                  <a:extLst>
                    <a:ext uri="{9D8B030D-6E8A-4147-A177-3AD203B41FA5}">
                      <a16:colId xmlns:a16="http://schemas.microsoft.com/office/drawing/2014/main" val="1882035910"/>
                    </a:ext>
                  </a:extLst>
                </a:gridCol>
                <a:gridCol w="2246812">
                  <a:extLst>
                    <a:ext uri="{9D8B030D-6E8A-4147-A177-3AD203B41FA5}">
                      <a16:colId xmlns:a16="http://schemas.microsoft.com/office/drawing/2014/main" val="1159618928"/>
                    </a:ext>
                  </a:extLst>
                </a:gridCol>
                <a:gridCol w="2821577">
                  <a:extLst>
                    <a:ext uri="{9D8B030D-6E8A-4147-A177-3AD203B41FA5}">
                      <a16:colId xmlns:a16="http://schemas.microsoft.com/office/drawing/2014/main" val="603016192"/>
                    </a:ext>
                  </a:extLst>
                </a:gridCol>
                <a:gridCol w="2638697">
                  <a:extLst>
                    <a:ext uri="{9D8B030D-6E8A-4147-A177-3AD203B41FA5}">
                      <a16:colId xmlns:a16="http://schemas.microsoft.com/office/drawing/2014/main" val="1722465662"/>
                    </a:ext>
                  </a:extLst>
                </a:gridCol>
                <a:gridCol w="2320146">
                  <a:extLst>
                    <a:ext uri="{9D8B030D-6E8A-4147-A177-3AD203B41FA5}">
                      <a16:colId xmlns:a16="http://schemas.microsoft.com/office/drawing/2014/main" val="1743930399"/>
                    </a:ext>
                  </a:extLst>
                </a:gridCol>
              </a:tblGrid>
              <a:tr h="698144">
                <a:tc>
                  <a:txBody>
                    <a:bodyPr/>
                    <a:lstStyle/>
                    <a:p>
                      <a:pPr>
                        <a:lnSpc>
                          <a:spcPct val="150000"/>
                        </a:lnSpc>
                        <a:spcBef>
                          <a:spcPts val="1200"/>
                        </a:spcBef>
                        <a:spcAft>
                          <a:spcPts val="600"/>
                        </a:spcAft>
                        <a:buNone/>
                      </a:pPr>
                      <a:r>
                        <a:rPr lang="en-AU" sz="1800">
                          <a:effectLst/>
                        </a:rPr>
                        <a:t>Grade level</a:t>
                      </a:r>
                      <a:endParaRPr lang="en-AU" sz="1800">
                        <a:effectLst/>
                        <a:latin typeface="Arial" panose="020B0604020202020204" pitchFamily="34" charset="0"/>
                        <a:ea typeface="Calibri" panose="020F0502020204030204" pitchFamily="34" charset="0"/>
                        <a:cs typeface="Arial" panose="020B0604020202020204" pitchFamily="34" charset="0"/>
                      </a:endParaRPr>
                    </a:p>
                  </a:txBody>
                  <a:tcPr marL="53619" marR="536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nSpc>
                          <a:spcPct val="150000"/>
                        </a:lnSpc>
                        <a:spcBef>
                          <a:spcPts val="1200"/>
                        </a:spcBef>
                        <a:spcAft>
                          <a:spcPts val="600"/>
                        </a:spcAft>
                        <a:buNone/>
                      </a:pPr>
                      <a:r>
                        <a:rPr lang="en-AU" sz="1800" dirty="0">
                          <a:effectLst/>
                        </a:rPr>
                        <a:t>Criteria 1</a:t>
                      </a:r>
                    </a:p>
                    <a:p>
                      <a:pPr>
                        <a:lnSpc>
                          <a:spcPct val="150000"/>
                        </a:lnSpc>
                        <a:spcBef>
                          <a:spcPts val="1200"/>
                        </a:spcBef>
                        <a:spcAft>
                          <a:spcPts val="600"/>
                        </a:spcAft>
                        <a:buNone/>
                      </a:pPr>
                      <a:r>
                        <a:rPr lang="en-AU" sz="1800" dirty="0">
                          <a:effectLst/>
                        </a:rPr>
                        <a:t>CT5–2. </a:t>
                      </a:r>
                      <a:endParaRPr lang="en-AU" sz="1800" dirty="0">
                        <a:effectLst/>
                        <a:latin typeface="Arial" panose="020B0604020202020204" pitchFamily="34" charset="0"/>
                        <a:ea typeface="Calibri" panose="020F0502020204030204" pitchFamily="34" charset="0"/>
                        <a:cs typeface="Arial" panose="020B0604020202020204" pitchFamily="34" charset="0"/>
                      </a:endParaRPr>
                    </a:p>
                  </a:txBody>
                  <a:tcPr marL="53619" marR="536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nSpc>
                          <a:spcPct val="150000"/>
                        </a:lnSpc>
                        <a:spcBef>
                          <a:spcPts val="1200"/>
                        </a:spcBef>
                        <a:spcAft>
                          <a:spcPts val="600"/>
                        </a:spcAft>
                        <a:buNone/>
                      </a:pPr>
                      <a:r>
                        <a:rPr lang="en-AU" sz="1800" dirty="0">
                          <a:effectLst/>
                        </a:rPr>
                        <a:t>Criteria 2</a:t>
                      </a:r>
                    </a:p>
                    <a:p>
                      <a:pPr>
                        <a:lnSpc>
                          <a:spcPct val="150000"/>
                        </a:lnSpc>
                        <a:spcBef>
                          <a:spcPts val="1200"/>
                        </a:spcBef>
                        <a:spcAft>
                          <a:spcPts val="600"/>
                        </a:spcAft>
                        <a:buNone/>
                      </a:pPr>
                      <a:r>
                        <a:rPr lang="en-AU" sz="1800" dirty="0">
                          <a:effectLst/>
                        </a:rPr>
                        <a:t>CT5–3. </a:t>
                      </a:r>
                      <a:endParaRPr lang="en-AU" sz="1800" dirty="0">
                        <a:effectLst/>
                        <a:latin typeface="Arial" panose="020B0604020202020204" pitchFamily="34" charset="0"/>
                        <a:ea typeface="Calibri" panose="020F0502020204030204" pitchFamily="34" charset="0"/>
                        <a:cs typeface="Arial" panose="020B0604020202020204" pitchFamily="34" charset="0"/>
                      </a:endParaRPr>
                    </a:p>
                  </a:txBody>
                  <a:tcPr marL="53619" marR="536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marL="0" marR="0" lvl="0" indent="0" algn="l" defTabSz="914377" rtl="0" eaLnBrk="1" fontAlgn="auto" latinLnBrk="0" hangingPunct="1">
                        <a:lnSpc>
                          <a:spcPct val="150000"/>
                        </a:lnSpc>
                        <a:spcBef>
                          <a:spcPts val="1200"/>
                        </a:spcBef>
                        <a:spcAft>
                          <a:spcPts val="600"/>
                        </a:spcAft>
                        <a:buClrTx/>
                        <a:buSzTx/>
                        <a:buFontTx/>
                        <a:buNone/>
                        <a:tabLst/>
                        <a:defRPr/>
                      </a:pPr>
                      <a:r>
                        <a:rPr lang="en-AU" sz="1800" b="1" kern="1200" dirty="0">
                          <a:solidFill>
                            <a:schemeClr val="bg1"/>
                          </a:solidFill>
                          <a:effectLst/>
                          <a:latin typeface="+mn-lt"/>
                          <a:ea typeface="+mn-ea"/>
                          <a:cs typeface="+mn-cs"/>
                        </a:rPr>
                        <a:t>Criteria 3 </a:t>
                      </a:r>
                    </a:p>
                    <a:p>
                      <a:pPr marL="0" marR="0" lvl="0" indent="0" algn="l" defTabSz="914377" rtl="0" eaLnBrk="1" fontAlgn="auto" latinLnBrk="0" hangingPunct="1">
                        <a:lnSpc>
                          <a:spcPct val="150000"/>
                        </a:lnSpc>
                        <a:spcBef>
                          <a:spcPts val="1200"/>
                        </a:spcBef>
                        <a:spcAft>
                          <a:spcPts val="600"/>
                        </a:spcAft>
                        <a:buClrTx/>
                        <a:buSzTx/>
                        <a:buFontTx/>
                        <a:buNone/>
                        <a:tabLst/>
                        <a:defRPr/>
                      </a:pPr>
                      <a:r>
                        <a:rPr lang="en-AU" sz="1800" b="1" kern="1200" dirty="0">
                          <a:solidFill>
                            <a:schemeClr val="bg1"/>
                          </a:solidFill>
                          <a:effectLst/>
                          <a:latin typeface="+mn-lt"/>
                          <a:ea typeface="+mn-ea"/>
                          <a:cs typeface="+mn-cs"/>
                        </a:rPr>
                        <a:t>CT5–4</a:t>
                      </a:r>
                      <a:endParaRPr lang="en-AU" sz="1800" b="1" kern="1200" dirty="0">
                        <a:solidFill>
                          <a:schemeClr val="bg1"/>
                        </a:solidFill>
                        <a:effectLst/>
                        <a:latin typeface="+mn-lt"/>
                        <a:ea typeface="Calibri" panose="020F0502020204030204" pitchFamily="34" charset="0"/>
                        <a:cs typeface="Arial" panose="020B0604020202020204" pitchFamily="34" charset="0"/>
                      </a:endParaRPr>
                    </a:p>
                  </a:txBody>
                  <a:tcPr marL="53619" marR="536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marL="0" marR="0" lvl="0" indent="0" algn="l" defTabSz="914377" rtl="0" eaLnBrk="1" fontAlgn="auto" latinLnBrk="0" hangingPunct="1">
                        <a:lnSpc>
                          <a:spcPct val="150000"/>
                        </a:lnSpc>
                        <a:spcBef>
                          <a:spcPts val="1200"/>
                        </a:spcBef>
                        <a:spcAft>
                          <a:spcPts val="600"/>
                        </a:spcAft>
                        <a:buClrTx/>
                        <a:buSzTx/>
                        <a:buFontTx/>
                        <a:buNone/>
                        <a:tabLst/>
                        <a:defRPr/>
                      </a:pPr>
                      <a:r>
                        <a:rPr lang="en-AU" sz="1800" b="1" kern="1200" dirty="0">
                          <a:solidFill>
                            <a:schemeClr val="bg1"/>
                          </a:solidFill>
                          <a:effectLst/>
                          <a:latin typeface="+mn-lt"/>
                          <a:ea typeface="+mn-ea"/>
                          <a:cs typeface="+mn-cs"/>
                        </a:rPr>
                        <a:t>Criteria 4</a:t>
                      </a:r>
                    </a:p>
                    <a:p>
                      <a:pPr marL="0" marR="0" lvl="0" indent="0" algn="l" defTabSz="914377" rtl="0" eaLnBrk="1" fontAlgn="auto" latinLnBrk="0" hangingPunct="1">
                        <a:lnSpc>
                          <a:spcPct val="150000"/>
                        </a:lnSpc>
                        <a:spcBef>
                          <a:spcPts val="1200"/>
                        </a:spcBef>
                        <a:spcAft>
                          <a:spcPts val="600"/>
                        </a:spcAft>
                        <a:buClrTx/>
                        <a:buSzTx/>
                        <a:buFontTx/>
                        <a:buNone/>
                        <a:tabLst/>
                        <a:defRPr/>
                      </a:pPr>
                      <a:r>
                        <a:rPr lang="en-AU" sz="1800" b="1" kern="1200" dirty="0">
                          <a:solidFill>
                            <a:schemeClr val="bg1"/>
                          </a:solidFill>
                          <a:effectLst/>
                          <a:latin typeface="+mn-lt"/>
                          <a:ea typeface="+mn-ea"/>
                          <a:cs typeface="+mn-cs"/>
                        </a:rPr>
                        <a:t>CT5–5</a:t>
                      </a:r>
                      <a:endParaRPr lang="en-AU" sz="1800" b="1" kern="1200" dirty="0">
                        <a:solidFill>
                          <a:schemeClr val="bg1"/>
                        </a:solidFill>
                        <a:effectLst/>
                        <a:latin typeface="+mn-lt"/>
                        <a:ea typeface="Calibri" panose="020F0502020204030204" pitchFamily="34" charset="0"/>
                        <a:cs typeface="Arial" panose="020B0604020202020204" pitchFamily="34" charset="0"/>
                      </a:endParaRPr>
                    </a:p>
                  </a:txBody>
                  <a:tcPr marL="53619" marR="536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2112727340"/>
                  </a:ext>
                </a:extLst>
              </a:tr>
              <a:tr h="1312355">
                <a:tc>
                  <a:txBody>
                    <a:bodyPr/>
                    <a:lstStyle/>
                    <a:p>
                      <a:pPr>
                        <a:lnSpc>
                          <a:spcPct val="150000"/>
                        </a:lnSpc>
                        <a:spcBef>
                          <a:spcPts val="1200"/>
                        </a:spcBef>
                        <a:spcAft>
                          <a:spcPts val="600"/>
                        </a:spcAft>
                        <a:buNone/>
                      </a:pPr>
                      <a:r>
                        <a:rPr lang="en-AU" sz="1800">
                          <a:effectLst/>
                        </a:rPr>
                        <a:t>Outstanding</a:t>
                      </a:r>
                      <a:endParaRPr lang="en-AU" sz="1800">
                        <a:effectLst/>
                        <a:latin typeface="Arial" panose="020B0604020202020204" pitchFamily="34" charset="0"/>
                        <a:ea typeface="Calibri" panose="020F0502020204030204" pitchFamily="34" charset="0"/>
                        <a:cs typeface="Arial" panose="020B0604020202020204" pitchFamily="34" charset="0"/>
                      </a:endParaRPr>
                    </a:p>
                  </a:txBody>
                  <a:tcPr marL="53619" marR="536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50000"/>
                        </a:lnSpc>
                        <a:spcBef>
                          <a:spcPts val="1200"/>
                        </a:spcBef>
                        <a:spcAft>
                          <a:spcPts val="600"/>
                        </a:spcAft>
                        <a:buNone/>
                      </a:pPr>
                      <a:r>
                        <a:rPr lang="en-AU" sz="1800" dirty="0">
                          <a:effectLst/>
                        </a:rPr>
                        <a:t>I can identify multiple biases/fallacies in my argument and explain clearly how I removed them to make it stronger.</a:t>
                      </a:r>
                      <a:endParaRPr lang="en-AU" sz="1800" dirty="0">
                        <a:effectLst/>
                        <a:latin typeface="Arial" panose="020B0604020202020204" pitchFamily="34" charset="0"/>
                        <a:ea typeface="Calibri" panose="020F0502020204030204" pitchFamily="34" charset="0"/>
                        <a:cs typeface="Arial" panose="020B0604020202020204" pitchFamily="34" charset="0"/>
                      </a:endParaRPr>
                    </a:p>
                  </a:txBody>
                  <a:tcPr marL="53619" marR="536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50000"/>
                        </a:lnSpc>
                        <a:spcBef>
                          <a:spcPts val="1200"/>
                        </a:spcBef>
                        <a:spcAft>
                          <a:spcPts val="600"/>
                        </a:spcAft>
                        <a:buNone/>
                        <a:tabLst>
                          <a:tab pos="1153160" algn="l"/>
                        </a:tabLst>
                      </a:pPr>
                      <a:r>
                        <a:rPr lang="en-AU" sz="1800" kern="1200" dirty="0">
                          <a:solidFill>
                            <a:schemeClr val="tx1"/>
                          </a:solidFill>
                          <a:effectLst/>
                          <a:latin typeface="+mn-lt"/>
                          <a:ea typeface="+mn-ea"/>
                          <a:cs typeface="+mn-cs"/>
                        </a:rPr>
                        <a:t>I can create a complete, accurate, and well-annotated Toulmin diagram. My argument is supported with strong, highly relevant evidence. </a:t>
                      </a:r>
                      <a:endParaRPr lang="en-AU" sz="1800" dirty="0">
                        <a:effectLst/>
                        <a:latin typeface="Arial" panose="020B0604020202020204" pitchFamily="34" charset="0"/>
                        <a:ea typeface="Calibri" panose="020F0502020204030204" pitchFamily="34" charset="0"/>
                        <a:cs typeface="Arial" panose="020B0604020202020204" pitchFamily="34" charset="0"/>
                      </a:endParaRPr>
                    </a:p>
                  </a:txBody>
                  <a:tcPr marL="53619" marR="536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50000"/>
                        </a:lnSpc>
                        <a:spcBef>
                          <a:spcPts val="1200"/>
                        </a:spcBef>
                        <a:spcAft>
                          <a:spcPts val="600"/>
                        </a:spcAft>
                        <a:buNone/>
                      </a:pPr>
                      <a:r>
                        <a:rPr lang="en-AU" sz="1800" dirty="0">
                          <a:effectLst/>
                          <a:latin typeface="+mj-lt"/>
                        </a:rPr>
                        <a:t>I can reflect deeply on how my thinking changed. I explain clearly what I learned about my own assumptions and growth. </a:t>
                      </a:r>
                      <a:endParaRPr lang="en-AU" sz="1800" dirty="0">
                        <a:effectLst/>
                        <a:latin typeface="+mj-lt"/>
                        <a:ea typeface="Calibri" panose="020F0502020204030204" pitchFamily="34" charset="0"/>
                        <a:cs typeface="Arial" panose="020B0604020202020204" pitchFamily="34" charset="0"/>
                      </a:endParaRPr>
                    </a:p>
                  </a:txBody>
                  <a:tcPr marL="53619" marR="536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50000"/>
                        </a:lnSpc>
                        <a:spcBef>
                          <a:spcPts val="1200"/>
                        </a:spcBef>
                        <a:spcAft>
                          <a:spcPts val="600"/>
                        </a:spcAft>
                        <a:buNone/>
                      </a:pPr>
                      <a:r>
                        <a:rPr lang="en-AU" sz="1800" kern="1200" dirty="0">
                          <a:solidFill>
                            <a:schemeClr val="tx1"/>
                          </a:solidFill>
                          <a:effectLst/>
                          <a:latin typeface="+mn-lt"/>
                          <a:ea typeface="+mn-ea"/>
                          <a:cs typeface="+mn-cs"/>
                        </a:rPr>
                        <a:t>My writing is coherent and insightful, and my argument is logical, sophisticated and well-sequenced.</a:t>
                      </a:r>
                      <a:endParaRPr lang="en-AU" sz="1800" dirty="0">
                        <a:effectLst/>
                        <a:latin typeface="+mj-lt"/>
                        <a:ea typeface="Calibri" panose="020F0502020204030204" pitchFamily="34" charset="0"/>
                        <a:cs typeface="Arial" panose="020B0604020202020204" pitchFamily="34" charset="0"/>
                      </a:endParaRPr>
                    </a:p>
                  </a:txBody>
                  <a:tcPr marL="53619" marR="5361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25454574"/>
                  </a:ext>
                </a:extLst>
              </a:tr>
            </a:tbl>
          </a:graphicData>
        </a:graphic>
      </p:graphicFrame>
    </p:spTree>
    <p:extLst>
      <p:ext uri="{BB962C8B-B14F-4D97-AF65-F5344CB8AC3E}">
        <p14:creationId xmlns:p14="http://schemas.microsoft.com/office/powerpoint/2010/main" val="1386672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a:extLst>
            <a:ext uri="{FF2B5EF4-FFF2-40B4-BE49-F238E27FC236}">
              <a16:creationId xmlns:a16="http://schemas.microsoft.com/office/drawing/2014/main" id="{C26C03B4-F421-FFDF-F118-FB59EE7D47E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BB659C6-36DF-7123-D8CF-5CC52DAAFC3B}"/>
              </a:ext>
            </a:extLst>
          </p:cNvPr>
          <p:cNvSpPr>
            <a:spLocks noGrp="1"/>
          </p:cNvSpPr>
          <p:nvPr>
            <p:ph type="title"/>
          </p:nvPr>
        </p:nvSpPr>
        <p:spPr/>
        <p:txBody>
          <a:bodyPr/>
          <a:lstStyle/>
          <a:p>
            <a:r>
              <a:rPr lang="en-US" dirty="0">
                <a:latin typeface="Arial"/>
                <a:cs typeface="Arial"/>
              </a:rPr>
              <a:t>The bridge riddle solved</a:t>
            </a:r>
            <a:endParaRPr lang="en-US" dirty="0"/>
          </a:p>
        </p:txBody>
      </p:sp>
      <p:sp>
        <p:nvSpPr>
          <p:cNvPr id="4" name="Text Placeholder 3">
            <a:extLst>
              <a:ext uri="{FF2B5EF4-FFF2-40B4-BE49-F238E27FC236}">
                <a16:creationId xmlns:a16="http://schemas.microsoft.com/office/drawing/2014/main" id="{72B91874-56D5-C468-3193-F0DA6A41FB38}"/>
              </a:ext>
            </a:extLst>
          </p:cNvPr>
          <p:cNvSpPr>
            <a:spLocks noGrp="1"/>
          </p:cNvSpPr>
          <p:nvPr>
            <p:ph type="body" sz="quarter" idx="18"/>
          </p:nvPr>
        </p:nvSpPr>
        <p:spPr>
          <a:xfrm>
            <a:off x="348001" y="938925"/>
            <a:ext cx="11483999" cy="310015"/>
          </a:xfrm>
        </p:spPr>
        <p:txBody>
          <a:bodyPr/>
          <a:lstStyle/>
          <a:p>
            <a:r>
              <a:rPr lang="en-US"/>
              <a:t>The answer</a:t>
            </a:r>
          </a:p>
        </p:txBody>
      </p:sp>
      <p:sp>
        <p:nvSpPr>
          <p:cNvPr id="31" name="Text Placeholder 4">
            <a:extLst>
              <a:ext uri="{FF2B5EF4-FFF2-40B4-BE49-F238E27FC236}">
                <a16:creationId xmlns:a16="http://schemas.microsoft.com/office/drawing/2014/main" id="{CE12CC82-B79D-526D-DD03-E13A3E017DA1}"/>
              </a:ext>
              <a:ext uri="{C183D7F6-B498-43B3-948B-1728B52AA6E4}">
                <adec:decorative xmlns:adec="http://schemas.microsoft.com/office/drawing/2017/decorative" val="1"/>
              </a:ext>
            </a:extLst>
          </p:cNvPr>
          <p:cNvSpPr>
            <a:spLocks noGrp="1"/>
          </p:cNvSpPr>
          <p:nvPr>
            <p:ph type="body" sz="quarter" idx="17"/>
          </p:nvPr>
        </p:nvSpPr>
        <p:spPr>
          <a:xfrm>
            <a:off x="354000" y="1494449"/>
            <a:ext cx="11484000" cy="4960145"/>
          </a:xfrm>
        </p:spPr>
        <p:style>
          <a:lnRef idx="1">
            <a:schemeClr val="accent4"/>
          </a:lnRef>
          <a:fillRef idx="2">
            <a:schemeClr val="accent4"/>
          </a:fillRef>
          <a:effectRef idx="1">
            <a:schemeClr val="accent4"/>
          </a:effectRef>
          <a:fontRef idx="minor">
            <a:schemeClr val="dk1"/>
          </a:fontRef>
        </p:style>
        <p:txBody>
          <a:bodyPr vert="horz" lIns="0" tIns="0" rIns="0" bIns="0" rtlCol="0" anchor="t">
            <a:noAutofit/>
          </a:bodyPr>
          <a:lstStyle/>
          <a:p>
            <a:endParaRPr lang="en-US">
              <a:latin typeface="Arial"/>
              <a:cs typeface="Arial"/>
            </a:endParaRPr>
          </a:p>
          <a:p>
            <a:endParaRPr lang="en-US"/>
          </a:p>
        </p:txBody>
      </p:sp>
      <p:sp>
        <p:nvSpPr>
          <p:cNvPr id="7" name="TextBox 6">
            <a:extLst>
              <a:ext uri="{FF2B5EF4-FFF2-40B4-BE49-F238E27FC236}">
                <a16:creationId xmlns:a16="http://schemas.microsoft.com/office/drawing/2014/main" id="{49CD6013-31A1-5EB2-33C5-D0A017E3940A}"/>
              </a:ext>
            </a:extLst>
          </p:cNvPr>
          <p:cNvSpPr txBox="1"/>
          <p:nvPr/>
        </p:nvSpPr>
        <p:spPr>
          <a:xfrm>
            <a:off x="457200" y="1704110"/>
            <a:ext cx="7980343" cy="833249"/>
          </a:xfrm>
          <a:prstGeom prst="rect">
            <a:avLst/>
          </a:prstGeom>
          <a:noFill/>
          <a:ln>
            <a:noFill/>
          </a:ln>
        </p:spPr>
        <p:txBody>
          <a:bodyPr wrap="square" lIns="0" tIns="0" rIns="0" bIns="0" rtlCol="0">
            <a:noAutofit/>
          </a:bodyPr>
          <a:lstStyle/>
          <a:p>
            <a:pPr marL="285750" indent="-285750">
              <a:buFont typeface="Arial" panose="020B0604020202020204" pitchFamily="34" charset="0"/>
              <a:buChar char="•"/>
            </a:pPr>
            <a:r>
              <a:rPr lang="en-AU" sz="1800" dirty="0">
                <a:latin typeface="Arial" panose="020B0604020202020204" pitchFamily="34" charset="0"/>
                <a:cs typeface="Arial" panose="020B0604020202020204" pitchFamily="34" charset="0"/>
              </a:rPr>
              <a:t>Ameira and the lab assistant cross first with lantern = 2 minutes</a:t>
            </a:r>
          </a:p>
        </p:txBody>
      </p:sp>
      <p:sp>
        <p:nvSpPr>
          <p:cNvPr id="12" name="TextBox 11">
            <a:extLst>
              <a:ext uri="{FF2B5EF4-FFF2-40B4-BE49-F238E27FC236}">
                <a16:creationId xmlns:a16="http://schemas.microsoft.com/office/drawing/2014/main" id="{E1C0A676-8388-F1FC-11CC-2EF1921920E0}"/>
              </a:ext>
            </a:extLst>
          </p:cNvPr>
          <p:cNvSpPr txBox="1"/>
          <p:nvPr/>
        </p:nvSpPr>
        <p:spPr>
          <a:xfrm>
            <a:off x="457200" y="2631004"/>
            <a:ext cx="7980343" cy="833249"/>
          </a:xfrm>
          <a:prstGeom prst="rect">
            <a:avLst/>
          </a:prstGeom>
          <a:noFill/>
          <a:ln>
            <a:noFill/>
          </a:ln>
        </p:spPr>
        <p:txBody>
          <a:bodyPr wrap="square" lIns="0" tIns="0" rIns="0" bIns="0" rtlCol="0">
            <a:noAutofit/>
          </a:bodyPr>
          <a:lstStyle/>
          <a:p>
            <a:pPr marL="285750" indent="-285750">
              <a:buFont typeface="Arial" panose="020B0604020202020204" pitchFamily="34" charset="0"/>
              <a:buChar char="•"/>
            </a:pPr>
            <a:r>
              <a:rPr lang="en-AU" sz="1800">
                <a:latin typeface="Arial" panose="020B0604020202020204" pitchFamily="34" charset="0"/>
                <a:cs typeface="Arial" panose="020B0604020202020204" pitchFamily="34" charset="0"/>
              </a:rPr>
              <a:t>Ameira returns the lantern back to the other side to take = 1 minute</a:t>
            </a:r>
          </a:p>
        </p:txBody>
      </p:sp>
      <p:sp>
        <p:nvSpPr>
          <p:cNvPr id="13" name="TextBox 12">
            <a:extLst>
              <a:ext uri="{FF2B5EF4-FFF2-40B4-BE49-F238E27FC236}">
                <a16:creationId xmlns:a16="http://schemas.microsoft.com/office/drawing/2014/main" id="{45A0CFE1-E046-C07F-7FF5-4DF418DEB296}"/>
              </a:ext>
            </a:extLst>
          </p:cNvPr>
          <p:cNvSpPr txBox="1"/>
          <p:nvPr/>
        </p:nvSpPr>
        <p:spPr>
          <a:xfrm>
            <a:off x="457200" y="3557898"/>
            <a:ext cx="7980343" cy="833249"/>
          </a:xfrm>
          <a:prstGeom prst="rect">
            <a:avLst/>
          </a:prstGeom>
          <a:noFill/>
          <a:ln>
            <a:noFill/>
          </a:ln>
        </p:spPr>
        <p:txBody>
          <a:bodyPr wrap="square" lIns="0" tIns="0" rIns="0" bIns="0" rtlCol="0">
            <a:noAutofit/>
          </a:bodyPr>
          <a:lstStyle/>
          <a:p>
            <a:pPr marL="285750" indent="-285750">
              <a:buFont typeface="Arial" panose="020B0604020202020204" pitchFamily="34" charset="0"/>
              <a:buChar char="•"/>
            </a:pPr>
            <a:r>
              <a:rPr lang="en-AU" sz="1800">
                <a:latin typeface="Arial" panose="020B0604020202020204" pitchFamily="34" charset="0"/>
                <a:cs typeface="Arial" panose="020B0604020202020204" pitchFamily="34" charset="0"/>
              </a:rPr>
              <a:t>The janitor and the professor cross = 10 minutes. </a:t>
            </a:r>
          </a:p>
        </p:txBody>
      </p:sp>
      <p:sp>
        <p:nvSpPr>
          <p:cNvPr id="14" name="TextBox 13">
            <a:extLst>
              <a:ext uri="{FF2B5EF4-FFF2-40B4-BE49-F238E27FC236}">
                <a16:creationId xmlns:a16="http://schemas.microsoft.com/office/drawing/2014/main" id="{BF94C0B1-99E7-5DAB-63DD-5DF6C1152EFD}"/>
              </a:ext>
            </a:extLst>
          </p:cNvPr>
          <p:cNvSpPr txBox="1"/>
          <p:nvPr/>
        </p:nvSpPr>
        <p:spPr>
          <a:xfrm>
            <a:off x="457200" y="4484793"/>
            <a:ext cx="7980343" cy="833249"/>
          </a:xfrm>
          <a:prstGeom prst="rect">
            <a:avLst/>
          </a:prstGeom>
          <a:noFill/>
          <a:ln>
            <a:noFill/>
          </a:ln>
        </p:spPr>
        <p:txBody>
          <a:bodyPr wrap="square" lIns="0" tIns="0" rIns="0" bIns="0" rtlCol="0">
            <a:noAutofit/>
          </a:bodyPr>
          <a:lstStyle/>
          <a:p>
            <a:pPr marL="285750" indent="-285750">
              <a:buFont typeface="Arial" panose="020B0604020202020204" pitchFamily="34" charset="0"/>
              <a:buChar char="•"/>
            </a:pPr>
            <a:r>
              <a:rPr lang="en-AU" sz="1800">
                <a:latin typeface="Arial" panose="020B0604020202020204" pitchFamily="34" charset="0"/>
                <a:cs typeface="Arial" panose="020B0604020202020204" pitchFamily="34" charset="0"/>
              </a:rPr>
              <a:t>Lab assistant brings lantern back for Ameira = 2 minutes</a:t>
            </a:r>
          </a:p>
        </p:txBody>
      </p:sp>
      <p:sp>
        <p:nvSpPr>
          <p:cNvPr id="15" name="TextBox 14">
            <a:extLst>
              <a:ext uri="{FF2B5EF4-FFF2-40B4-BE49-F238E27FC236}">
                <a16:creationId xmlns:a16="http://schemas.microsoft.com/office/drawing/2014/main" id="{D74DA628-6222-583D-6675-1A580FAE6061}"/>
              </a:ext>
            </a:extLst>
          </p:cNvPr>
          <p:cNvSpPr txBox="1"/>
          <p:nvPr/>
        </p:nvSpPr>
        <p:spPr>
          <a:xfrm>
            <a:off x="457200" y="5411687"/>
            <a:ext cx="7980343" cy="833249"/>
          </a:xfrm>
          <a:prstGeom prst="rect">
            <a:avLst/>
          </a:prstGeom>
          <a:noFill/>
          <a:ln>
            <a:noFill/>
          </a:ln>
        </p:spPr>
        <p:txBody>
          <a:bodyPr wrap="square" lIns="0" tIns="0" rIns="0" bIns="0" rtlCol="0">
            <a:noAutofit/>
          </a:bodyPr>
          <a:lstStyle/>
          <a:p>
            <a:pPr marL="285750" indent="-285750">
              <a:buFont typeface="Arial" panose="020B0604020202020204" pitchFamily="34" charset="0"/>
              <a:buChar char="•"/>
            </a:pPr>
            <a:r>
              <a:rPr lang="en-AU" sz="1800">
                <a:latin typeface="Arial" panose="020B0604020202020204" pitchFamily="34" charset="0"/>
                <a:cs typeface="Arial" panose="020B0604020202020204" pitchFamily="34" charset="0"/>
              </a:rPr>
              <a:t>Ameira and the lab assistant cross = 2 minutes.</a:t>
            </a:r>
          </a:p>
        </p:txBody>
      </p:sp>
      <p:sp>
        <p:nvSpPr>
          <p:cNvPr id="6" name="TextBox 5">
            <a:extLst>
              <a:ext uri="{FF2B5EF4-FFF2-40B4-BE49-F238E27FC236}">
                <a16:creationId xmlns:a16="http://schemas.microsoft.com/office/drawing/2014/main" id="{B1D097F1-0B9A-B7F2-BF49-1E9A28289F18}"/>
              </a:ext>
            </a:extLst>
          </p:cNvPr>
          <p:cNvSpPr txBox="1"/>
          <p:nvPr/>
        </p:nvSpPr>
        <p:spPr>
          <a:xfrm>
            <a:off x="8785543" y="3718211"/>
            <a:ext cx="2698457" cy="548990"/>
          </a:xfrm>
          <a:prstGeom prst="rect">
            <a:avLst/>
          </a:prstGeom>
          <a:noFill/>
          <a:ln w="57150">
            <a:noFill/>
          </a:ln>
        </p:spPr>
        <p:txBody>
          <a:bodyPr wrap="square" lIns="0" tIns="0" rIns="0" bIns="0" rtlCol="0">
            <a:noAutofit/>
          </a:bodyPr>
          <a:lstStyle/>
          <a:p>
            <a:pPr algn="ctr"/>
            <a:r>
              <a:rPr lang="en-AU" sz="1800"/>
              <a:t>TOTAL NUMBER OF MINUTES: </a:t>
            </a:r>
          </a:p>
        </p:txBody>
      </p:sp>
      <p:sp>
        <p:nvSpPr>
          <p:cNvPr id="18" name="Rectangle 17">
            <a:extLst>
              <a:ext uri="{FF2B5EF4-FFF2-40B4-BE49-F238E27FC236}">
                <a16:creationId xmlns:a16="http://schemas.microsoft.com/office/drawing/2014/main" id="{6111BFED-5820-4825-ABF2-42BC292560C7}"/>
              </a:ext>
              <a:ext uri="{C183D7F6-B498-43B3-948B-1728B52AA6E4}">
                <adec:decorative xmlns:adec="http://schemas.microsoft.com/office/drawing/2017/decorative" val="1"/>
              </a:ext>
            </a:extLst>
          </p:cNvPr>
          <p:cNvSpPr/>
          <p:nvPr/>
        </p:nvSpPr>
        <p:spPr>
          <a:xfrm>
            <a:off x="9240771" y="4418042"/>
            <a:ext cx="1800000" cy="1800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600"/>
              <a:t>2</a:t>
            </a:r>
          </a:p>
        </p:txBody>
      </p:sp>
      <p:sp>
        <p:nvSpPr>
          <p:cNvPr id="19" name="Rectangle 18">
            <a:extLst>
              <a:ext uri="{FF2B5EF4-FFF2-40B4-BE49-F238E27FC236}">
                <a16:creationId xmlns:a16="http://schemas.microsoft.com/office/drawing/2014/main" id="{D509A3EF-0FE8-B7C0-6080-C9254EA58617}"/>
              </a:ext>
              <a:ext uri="{C183D7F6-B498-43B3-948B-1728B52AA6E4}">
                <adec:decorative xmlns:adec="http://schemas.microsoft.com/office/drawing/2017/decorative" val="1"/>
              </a:ext>
            </a:extLst>
          </p:cNvPr>
          <p:cNvSpPr/>
          <p:nvPr/>
        </p:nvSpPr>
        <p:spPr>
          <a:xfrm>
            <a:off x="9240771" y="4418042"/>
            <a:ext cx="1800000" cy="1800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600"/>
              <a:t>3</a:t>
            </a:r>
          </a:p>
        </p:txBody>
      </p:sp>
      <p:sp>
        <p:nvSpPr>
          <p:cNvPr id="20" name="Rectangle 19">
            <a:extLst>
              <a:ext uri="{FF2B5EF4-FFF2-40B4-BE49-F238E27FC236}">
                <a16:creationId xmlns:a16="http://schemas.microsoft.com/office/drawing/2014/main" id="{1E247D33-F42F-6152-1B1A-84D3807A071B}"/>
              </a:ext>
              <a:ext uri="{C183D7F6-B498-43B3-948B-1728B52AA6E4}">
                <adec:decorative xmlns:adec="http://schemas.microsoft.com/office/drawing/2017/decorative" val="1"/>
              </a:ext>
            </a:extLst>
          </p:cNvPr>
          <p:cNvSpPr/>
          <p:nvPr/>
        </p:nvSpPr>
        <p:spPr>
          <a:xfrm>
            <a:off x="9240771" y="4418042"/>
            <a:ext cx="1800000" cy="1800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600"/>
              <a:t>13</a:t>
            </a:r>
          </a:p>
        </p:txBody>
      </p:sp>
      <p:sp>
        <p:nvSpPr>
          <p:cNvPr id="21" name="Rectangle 20">
            <a:extLst>
              <a:ext uri="{FF2B5EF4-FFF2-40B4-BE49-F238E27FC236}">
                <a16:creationId xmlns:a16="http://schemas.microsoft.com/office/drawing/2014/main" id="{243D180C-1FF3-BD50-3DB2-1A26FEA9FADB}"/>
              </a:ext>
              <a:ext uri="{C183D7F6-B498-43B3-948B-1728B52AA6E4}">
                <adec:decorative xmlns:adec="http://schemas.microsoft.com/office/drawing/2017/decorative" val="1"/>
              </a:ext>
            </a:extLst>
          </p:cNvPr>
          <p:cNvSpPr/>
          <p:nvPr/>
        </p:nvSpPr>
        <p:spPr>
          <a:xfrm>
            <a:off x="9240771" y="4418042"/>
            <a:ext cx="1800000" cy="1800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600"/>
              <a:t>15</a:t>
            </a:r>
          </a:p>
        </p:txBody>
      </p:sp>
      <p:sp>
        <p:nvSpPr>
          <p:cNvPr id="22" name="Rectangle 21">
            <a:extLst>
              <a:ext uri="{FF2B5EF4-FFF2-40B4-BE49-F238E27FC236}">
                <a16:creationId xmlns:a16="http://schemas.microsoft.com/office/drawing/2014/main" id="{83A1B37F-291F-A5AF-3FD1-C108692DBBF2}"/>
              </a:ext>
              <a:ext uri="{C183D7F6-B498-43B3-948B-1728B52AA6E4}">
                <adec:decorative xmlns:adec="http://schemas.microsoft.com/office/drawing/2017/decorative" val="1"/>
              </a:ext>
            </a:extLst>
          </p:cNvPr>
          <p:cNvSpPr/>
          <p:nvPr/>
        </p:nvSpPr>
        <p:spPr>
          <a:xfrm>
            <a:off x="9240771" y="4418042"/>
            <a:ext cx="1800000" cy="1800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600" dirty="0"/>
              <a:t>17</a:t>
            </a:r>
          </a:p>
        </p:txBody>
      </p:sp>
      <p:sp>
        <p:nvSpPr>
          <p:cNvPr id="2" name="Slide Number Placeholder 1">
            <a:extLst>
              <a:ext uri="{FF2B5EF4-FFF2-40B4-BE49-F238E27FC236}">
                <a16:creationId xmlns:a16="http://schemas.microsoft.com/office/drawing/2014/main" id="{FD014744-8407-5D85-6EEB-23B4976056A5}"/>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15</a:t>
            </a:fld>
            <a:endParaRPr lang="en-AU"/>
          </a:p>
        </p:txBody>
      </p:sp>
    </p:spTree>
    <p:extLst>
      <p:ext uri="{BB962C8B-B14F-4D97-AF65-F5344CB8AC3E}">
        <p14:creationId xmlns:p14="http://schemas.microsoft.com/office/powerpoint/2010/main" val="1741815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0" end="0"/>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5">
                                            <p:txEl>
                                              <p:pRg st="0" end="0"/>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P spid="22" grpId="0" animBg="1"/>
    </p:bld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F52AF1-2475-FDA5-1CAA-312F41BF7CA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8D3F911-9CB5-829D-C6BF-F0545456161F}"/>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150</a:t>
            </a:fld>
            <a:endParaRPr lang="en-AU"/>
          </a:p>
        </p:txBody>
      </p:sp>
      <p:sp>
        <p:nvSpPr>
          <p:cNvPr id="3" name="Title 2">
            <a:extLst>
              <a:ext uri="{FF2B5EF4-FFF2-40B4-BE49-F238E27FC236}">
                <a16:creationId xmlns:a16="http://schemas.microsoft.com/office/drawing/2014/main" id="{2F45E592-9BC5-6138-B73D-01CE312D7C39}"/>
              </a:ext>
            </a:extLst>
          </p:cNvPr>
          <p:cNvSpPr>
            <a:spLocks noGrp="1"/>
          </p:cNvSpPr>
          <p:nvPr>
            <p:ph type="title"/>
          </p:nvPr>
        </p:nvSpPr>
        <p:spPr>
          <a:xfrm>
            <a:off x="228715" y="319814"/>
            <a:ext cx="11484000" cy="545601"/>
          </a:xfrm>
        </p:spPr>
        <p:txBody>
          <a:bodyPr/>
          <a:lstStyle/>
          <a:p>
            <a:r>
              <a:rPr lang="en-US" dirty="0">
                <a:latin typeface="Arial"/>
                <a:cs typeface="Arial"/>
              </a:rPr>
              <a:t>Task schedule  </a:t>
            </a:r>
            <a:endParaRPr lang="en-US" dirty="0"/>
          </a:p>
        </p:txBody>
      </p:sp>
      <p:sp>
        <p:nvSpPr>
          <p:cNvPr id="4" name="Text Placeholder 3">
            <a:extLst>
              <a:ext uri="{FF2B5EF4-FFF2-40B4-BE49-F238E27FC236}">
                <a16:creationId xmlns:a16="http://schemas.microsoft.com/office/drawing/2014/main" id="{D66E7A17-A8D6-792D-A723-1A7AD9D38812}"/>
              </a:ext>
            </a:extLst>
          </p:cNvPr>
          <p:cNvSpPr>
            <a:spLocks noGrp="1"/>
          </p:cNvSpPr>
          <p:nvPr>
            <p:ph type="body" sz="quarter" idx="18"/>
          </p:nvPr>
        </p:nvSpPr>
        <p:spPr>
          <a:xfrm>
            <a:off x="228716" y="865415"/>
            <a:ext cx="11483999" cy="310015"/>
          </a:xfrm>
        </p:spPr>
        <p:txBody>
          <a:bodyPr/>
          <a:lstStyle/>
          <a:p>
            <a:r>
              <a:rPr lang="en-US" dirty="0"/>
              <a:t>How you will complete the assessment task</a:t>
            </a:r>
          </a:p>
        </p:txBody>
      </p:sp>
      <p:graphicFrame>
        <p:nvGraphicFramePr>
          <p:cNvPr id="6" name="Table 5">
            <a:extLst>
              <a:ext uri="{FF2B5EF4-FFF2-40B4-BE49-F238E27FC236}">
                <a16:creationId xmlns:a16="http://schemas.microsoft.com/office/drawing/2014/main" id="{ACF47347-0A26-8767-284D-EA8D86FB577D}"/>
              </a:ext>
            </a:extLst>
          </p:cNvPr>
          <p:cNvGraphicFramePr>
            <a:graphicFrameLocks noGrp="1"/>
          </p:cNvGraphicFramePr>
          <p:nvPr>
            <p:extLst>
              <p:ext uri="{D42A27DB-BD31-4B8C-83A1-F6EECF244321}">
                <p14:modId xmlns:p14="http://schemas.microsoft.com/office/powerpoint/2010/main" val="2634870707"/>
              </p:ext>
            </p:extLst>
          </p:nvPr>
        </p:nvGraphicFramePr>
        <p:xfrm>
          <a:off x="228715" y="1309870"/>
          <a:ext cx="11392299" cy="5228316"/>
        </p:xfrm>
        <a:graphic>
          <a:graphicData uri="http://schemas.openxmlformats.org/drawingml/2006/table">
            <a:tbl>
              <a:tblPr firstRow="1" bandRow="1">
                <a:tableStyleId>{5A111915-BE36-4E01-A7E5-04B1672EAD32}</a:tableStyleId>
              </a:tblPr>
              <a:tblGrid>
                <a:gridCol w="1891838">
                  <a:extLst>
                    <a:ext uri="{9D8B030D-6E8A-4147-A177-3AD203B41FA5}">
                      <a16:colId xmlns:a16="http://schemas.microsoft.com/office/drawing/2014/main" val="1469344589"/>
                    </a:ext>
                  </a:extLst>
                </a:gridCol>
                <a:gridCol w="9500461">
                  <a:extLst>
                    <a:ext uri="{9D8B030D-6E8A-4147-A177-3AD203B41FA5}">
                      <a16:colId xmlns:a16="http://schemas.microsoft.com/office/drawing/2014/main" val="535246953"/>
                    </a:ext>
                  </a:extLst>
                </a:gridCol>
              </a:tblGrid>
              <a:tr h="334153">
                <a:tc>
                  <a:txBody>
                    <a:bodyPr/>
                    <a:lstStyle/>
                    <a:p>
                      <a:r>
                        <a:rPr lang="en-AU" sz="1600" dirty="0"/>
                        <a:t>Steps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AU" sz="1600" dirty="0"/>
                        <a:t>What I need to do and when to do it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91889394"/>
                  </a:ext>
                </a:extLst>
              </a:tr>
              <a:tr h="1631012">
                <a:tc>
                  <a:txBody>
                    <a:bodyPr/>
                    <a:lstStyle/>
                    <a:p>
                      <a:pPr>
                        <a:lnSpc>
                          <a:spcPct val="114000"/>
                        </a:lnSpc>
                        <a:spcAft>
                          <a:spcPts val="600"/>
                        </a:spcAft>
                      </a:pPr>
                      <a:r>
                        <a:rPr lang="en-AU" sz="1600" dirty="0">
                          <a:latin typeface="Arial" panose="020B0604020202020204" pitchFamily="34" charset="0"/>
                          <a:cs typeface="Arial" panose="020B0604020202020204" pitchFamily="34" charset="0"/>
                        </a:rPr>
                        <a:t>1. Choose a topic and gather research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4000"/>
                        </a:lnSpc>
                        <a:spcAft>
                          <a:spcPts val="600"/>
                        </a:spcAft>
                      </a:pPr>
                      <a:r>
                        <a:rPr lang="en-AU" sz="1600" b="1" dirty="0">
                          <a:latin typeface="Arial" panose="020B0604020202020204" pitchFamily="34" charset="0"/>
                          <a:cs typeface="Arial" panose="020B0604020202020204" pitchFamily="34" charset="0"/>
                        </a:rPr>
                        <a:t>What: </a:t>
                      </a:r>
                      <a:r>
                        <a:rPr lang="en-AU" sz="1600" kern="1200" dirty="0">
                          <a:solidFill>
                            <a:schemeClr val="tx1"/>
                          </a:solidFill>
                          <a:effectLst/>
                          <a:latin typeface="Arial" panose="020B0604020202020204" pitchFamily="34" charset="0"/>
                          <a:ea typeface="+mn-ea"/>
                          <a:cs typeface="Arial" panose="020B0604020202020204" pitchFamily="34" charset="0"/>
                        </a:rPr>
                        <a:t>Choose 2 of the ‘would you rather’ cards that cover topics that interest you. Write a response to the question on the card that reflects your opinion. Read your two opinions to a partner and explain why you think this way. Choose one of these opinions that you will develop into an argument. Start gathering research that will support your argument. </a:t>
                      </a:r>
                      <a:endParaRPr lang="en-AU" sz="1600" b="1" dirty="0">
                        <a:latin typeface="Arial" panose="020B0604020202020204" pitchFamily="34" charset="0"/>
                        <a:cs typeface="Arial" panose="020B0604020202020204" pitchFamily="34" charset="0"/>
                      </a:endParaRPr>
                    </a:p>
                    <a:p>
                      <a:pPr>
                        <a:lnSpc>
                          <a:spcPct val="114000"/>
                        </a:lnSpc>
                        <a:spcAft>
                          <a:spcPts val="600"/>
                        </a:spcAft>
                      </a:pPr>
                      <a:r>
                        <a:rPr lang="en-AU" sz="1600" b="1" dirty="0">
                          <a:latin typeface="Arial" panose="020B0604020202020204" pitchFamily="34" charset="0"/>
                          <a:cs typeface="Arial" panose="020B0604020202020204" pitchFamily="34" charset="0"/>
                        </a:rPr>
                        <a:t>When: </a:t>
                      </a:r>
                      <a:r>
                        <a:rPr lang="en-AU" sz="1600" dirty="0">
                          <a:latin typeface="Arial" panose="020B0604020202020204" pitchFamily="34" charset="0"/>
                          <a:cs typeface="Arial" panose="020B0604020202020204" pitchFamily="34" charset="0"/>
                        </a:rPr>
                        <a:t>Lesson 1 of the allocated lessons.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34021591"/>
                  </a:ext>
                </a:extLst>
              </a:tr>
              <a:tr h="1631012">
                <a:tc>
                  <a:txBody>
                    <a:bodyPr/>
                    <a:lstStyle/>
                    <a:p>
                      <a:pPr>
                        <a:lnSpc>
                          <a:spcPct val="114000"/>
                        </a:lnSpc>
                        <a:spcAft>
                          <a:spcPts val="600"/>
                        </a:spcAft>
                      </a:pPr>
                      <a:r>
                        <a:rPr lang="en-AU" sz="1600" dirty="0">
                          <a:latin typeface="Arial" panose="020B0604020202020204" pitchFamily="34" charset="0"/>
                          <a:cs typeface="Arial" panose="020B0604020202020204" pitchFamily="34" charset="0"/>
                        </a:rPr>
                        <a:t>2. </a:t>
                      </a:r>
                      <a:r>
                        <a:rPr lang="en-AU" sz="1600" kern="1200" dirty="0">
                          <a:solidFill>
                            <a:schemeClr val="tx1"/>
                          </a:solidFill>
                          <a:effectLst/>
                          <a:latin typeface="Arial" panose="020B0604020202020204" pitchFamily="34" charset="0"/>
                          <a:ea typeface="+mn-ea"/>
                          <a:cs typeface="Arial" panose="020B0604020202020204" pitchFamily="34" charset="0"/>
                        </a:rPr>
                        <a:t>Construct an argument </a:t>
                      </a:r>
                      <a:endParaRPr lang="en-AU" sz="16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4000"/>
                        </a:lnSpc>
                        <a:spcAft>
                          <a:spcPts val="600"/>
                        </a:spcAft>
                      </a:pPr>
                      <a:r>
                        <a:rPr lang="en-AU" sz="1600" b="1" dirty="0">
                          <a:latin typeface="Arial" panose="020B0604020202020204" pitchFamily="34" charset="0"/>
                          <a:cs typeface="Arial" panose="020B0604020202020204" pitchFamily="34" charset="0"/>
                        </a:rPr>
                        <a:t>What to do: </a:t>
                      </a:r>
                      <a:r>
                        <a:rPr lang="en-AU" sz="1600" kern="1200" dirty="0">
                          <a:solidFill>
                            <a:schemeClr val="tx1"/>
                          </a:solidFill>
                          <a:effectLst/>
                          <a:latin typeface="Arial" panose="020B0604020202020204" pitchFamily="34" charset="0"/>
                          <a:ea typeface="+mn-ea"/>
                          <a:cs typeface="Arial" panose="020B0604020202020204" pitchFamily="34" charset="0"/>
                        </a:rPr>
                        <a:t>Continue collecting research and, using the Toulmin argumentation model, construct your argument in dot point form. Clearly outline each component (claim, grounds, warrant, backing, rebuttal and qualifier) to clearly show how it is building your argument.</a:t>
                      </a:r>
                      <a:endParaRPr lang="en-AU" sz="1600" b="1" dirty="0">
                        <a:latin typeface="Arial" panose="020B0604020202020204" pitchFamily="34" charset="0"/>
                        <a:cs typeface="Arial" panose="020B0604020202020204" pitchFamily="34" charset="0"/>
                      </a:endParaRPr>
                    </a:p>
                    <a:p>
                      <a:pPr>
                        <a:lnSpc>
                          <a:spcPct val="114000"/>
                        </a:lnSpc>
                        <a:spcAft>
                          <a:spcPts val="600"/>
                        </a:spcAft>
                      </a:pPr>
                      <a:r>
                        <a:rPr lang="en-AU" sz="1600" b="1" dirty="0">
                          <a:latin typeface="Arial" panose="020B0604020202020204" pitchFamily="34" charset="0"/>
                          <a:cs typeface="Arial" panose="020B0604020202020204" pitchFamily="34" charset="0"/>
                        </a:rPr>
                        <a:t>When: </a:t>
                      </a:r>
                      <a:r>
                        <a:rPr lang="en-AU" sz="1600" dirty="0">
                          <a:latin typeface="Arial" panose="020B0604020202020204" pitchFamily="34" charset="0"/>
                          <a:cs typeface="Arial" panose="020B0604020202020204" pitchFamily="34" charset="0"/>
                        </a:rPr>
                        <a:t>Lessons 2 and 3 of the allocated lessons. This includes time to respond to formative feedback from your teacher and peers.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63893448"/>
                  </a:ext>
                </a:extLst>
              </a:tr>
              <a:tr h="1631012">
                <a:tc>
                  <a:txBody>
                    <a:bodyPr/>
                    <a:lstStyle/>
                    <a:p>
                      <a:pPr>
                        <a:lnSpc>
                          <a:spcPct val="114000"/>
                        </a:lnSpc>
                        <a:spcAft>
                          <a:spcPts val="600"/>
                        </a:spcAft>
                      </a:pPr>
                      <a:r>
                        <a:rPr lang="en-AU" sz="1600" dirty="0">
                          <a:latin typeface="Arial" panose="020B0604020202020204" pitchFamily="34" charset="0"/>
                          <a:cs typeface="Arial" panose="020B0604020202020204" pitchFamily="34" charset="0"/>
                        </a:rPr>
                        <a:t>3. Create your diagram and written paragraph.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4000"/>
                        </a:lnSpc>
                        <a:spcAft>
                          <a:spcPts val="600"/>
                        </a:spcAft>
                      </a:pPr>
                      <a:r>
                        <a:rPr lang="en-AU" sz="1600" b="1" dirty="0">
                          <a:latin typeface="Arial" panose="020B0604020202020204" pitchFamily="34" charset="0"/>
                          <a:cs typeface="Arial" panose="020B0604020202020204" pitchFamily="34" charset="0"/>
                        </a:rPr>
                        <a:t>What to do: </a:t>
                      </a:r>
                      <a:r>
                        <a:rPr lang="en-AU" sz="1600" dirty="0">
                          <a:latin typeface="Arial" panose="020B0604020202020204" pitchFamily="34" charset="0"/>
                          <a:cs typeface="Arial" panose="020B0604020202020204" pitchFamily="34" charset="0"/>
                        </a:rPr>
                        <a:t>create a diagram that visually represents the components of your argument using the Toulmin argumentation model. Using the scaffold modelled for you in an earlier lesson, write a paragraph that communicates your argument. </a:t>
                      </a:r>
                      <a:endParaRPr lang="en-AU" sz="1600" b="1" dirty="0">
                        <a:latin typeface="Arial" panose="020B0604020202020204" pitchFamily="34" charset="0"/>
                        <a:cs typeface="Arial" panose="020B0604020202020204" pitchFamily="34" charset="0"/>
                      </a:endParaRPr>
                    </a:p>
                    <a:p>
                      <a:pPr>
                        <a:lnSpc>
                          <a:spcPct val="114000"/>
                        </a:lnSpc>
                        <a:spcAft>
                          <a:spcPts val="600"/>
                        </a:spcAft>
                      </a:pPr>
                      <a:r>
                        <a:rPr lang="en-AU" sz="1600" b="1" dirty="0">
                          <a:latin typeface="Arial" panose="020B0604020202020204" pitchFamily="34" charset="0"/>
                          <a:cs typeface="Arial" panose="020B0604020202020204" pitchFamily="34" charset="0"/>
                        </a:rPr>
                        <a:t>When: </a:t>
                      </a:r>
                      <a:r>
                        <a:rPr lang="en-AU" sz="1600" dirty="0">
                          <a:latin typeface="Arial" panose="020B0604020202020204" pitchFamily="34" charset="0"/>
                          <a:cs typeface="Arial" panose="020B0604020202020204" pitchFamily="34" charset="0"/>
                        </a:rPr>
                        <a:t>Lessons 4 and 5 of the allocated lessons. This includes time to respond to formative feedback from your teacher and peers.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99123430"/>
                  </a:ext>
                </a:extLst>
              </a:tr>
            </a:tbl>
          </a:graphicData>
        </a:graphic>
      </p:graphicFrame>
    </p:spTree>
    <p:extLst>
      <p:ext uri="{BB962C8B-B14F-4D97-AF65-F5344CB8AC3E}">
        <p14:creationId xmlns:p14="http://schemas.microsoft.com/office/powerpoint/2010/main" val="3971427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728C20-48D2-0595-FFFA-02EF19603FD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C9AFCCE-BE02-8761-4C0C-531312A28D80}"/>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151</a:t>
            </a:fld>
            <a:endParaRPr lang="en-AU"/>
          </a:p>
        </p:txBody>
      </p:sp>
      <p:sp>
        <p:nvSpPr>
          <p:cNvPr id="3" name="Title 2">
            <a:extLst>
              <a:ext uri="{FF2B5EF4-FFF2-40B4-BE49-F238E27FC236}">
                <a16:creationId xmlns:a16="http://schemas.microsoft.com/office/drawing/2014/main" id="{2D14424B-CBF3-CFE6-4655-A3E7F75926A3}"/>
              </a:ext>
            </a:extLst>
          </p:cNvPr>
          <p:cNvSpPr>
            <a:spLocks noGrp="1"/>
          </p:cNvSpPr>
          <p:nvPr>
            <p:ph type="title"/>
          </p:nvPr>
        </p:nvSpPr>
        <p:spPr>
          <a:xfrm>
            <a:off x="267532" y="364126"/>
            <a:ext cx="11484000" cy="545601"/>
          </a:xfrm>
        </p:spPr>
        <p:txBody>
          <a:bodyPr/>
          <a:lstStyle/>
          <a:p>
            <a:r>
              <a:rPr lang="en-US" dirty="0">
                <a:latin typeface="Arial"/>
                <a:cs typeface="Arial"/>
              </a:rPr>
              <a:t>Task schedule (continued)</a:t>
            </a:r>
            <a:endParaRPr lang="en-US" dirty="0"/>
          </a:p>
        </p:txBody>
      </p:sp>
      <p:sp>
        <p:nvSpPr>
          <p:cNvPr id="4" name="Text Placeholder 3">
            <a:extLst>
              <a:ext uri="{FF2B5EF4-FFF2-40B4-BE49-F238E27FC236}">
                <a16:creationId xmlns:a16="http://schemas.microsoft.com/office/drawing/2014/main" id="{227C22BA-F7BF-996E-7AA1-8CF665A5E44F}"/>
              </a:ext>
            </a:extLst>
          </p:cNvPr>
          <p:cNvSpPr>
            <a:spLocks noGrp="1"/>
          </p:cNvSpPr>
          <p:nvPr>
            <p:ph type="body" sz="quarter" idx="18"/>
          </p:nvPr>
        </p:nvSpPr>
        <p:spPr>
          <a:xfrm>
            <a:off x="360001" y="1050017"/>
            <a:ext cx="11483999" cy="310015"/>
          </a:xfrm>
        </p:spPr>
        <p:txBody>
          <a:bodyPr/>
          <a:lstStyle/>
          <a:p>
            <a:r>
              <a:rPr lang="en-US" dirty="0"/>
              <a:t>How you will complete the assessment task</a:t>
            </a:r>
          </a:p>
        </p:txBody>
      </p:sp>
      <p:graphicFrame>
        <p:nvGraphicFramePr>
          <p:cNvPr id="6" name="Table 5">
            <a:extLst>
              <a:ext uri="{FF2B5EF4-FFF2-40B4-BE49-F238E27FC236}">
                <a16:creationId xmlns:a16="http://schemas.microsoft.com/office/drawing/2014/main" id="{3AE0FF9C-C9FA-4BBC-29E2-3ADA802EB31D}"/>
              </a:ext>
            </a:extLst>
          </p:cNvPr>
          <p:cNvGraphicFramePr>
            <a:graphicFrameLocks noGrp="1"/>
          </p:cNvGraphicFramePr>
          <p:nvPr>
            <p:extLst>
              <p:ext uri="{D42A27DB-BD31-4B8C-83A1-F6EECF244321}">
                <p14:modId xmlns:p14="http://schemas.microsoft.com/office/powerpoint/2010/main" val="1558806309"/>
              </p:ext>
            </p:extLst>
          </p:nvPr>
        </p:nvGraphicFramePr>
        <p:xfrm>
          <a:off x="267532" y="1500323"/>
          <a:ext cx="11345804" cy="4425081"/>
        </p:xfrm>
        <a:graphic>
          <a:graphicData uri="http://schemas.openxmlformats.org/drawingml/2006/table">
            <a:tbl>
              <a:tblPr firstRow="1" bandRow="1">
                <a:tableStyleId>{5A111915-BE36-4E01-A7E5-04B1672EAD32}</a:tableStyleId>
              </a:tblPr>
              <a:tblGrid>
                <a:gridCol w="2201804">
                  <a:extLst>
                    <a:ext uri="{9D8B030D-6E8A-4147-A177-3AD203B41FA5}">
                      <a16:colId xmlns:a16="http://schemas.microsoft.com/office/drawing/2014/main" val="1469344589"/>
                    </a:ext>
                  </a:extLst>
                </a:gridCol>
                <a:gridCol w="9144000">
                  <a:extLst>
                    <a:ext uri="{9D8B030D-6E8A-4147-A177-3AD203B41FA5}">
                      <a16:colId xmlns:a16="http://schemas.microsoft.com/office/drawing/2014/main" val="535246953"/>
                    </a:ext>
                  </a:extLst>
                </a:gridCol>
              </a:tblGrid>
              <a:tr h="377845">
                <a:tc>
                  <a:txBody>
                    <a:bodyPr/>
                    <a:lstStyle/>
                    <a:p>
                      <a:r>
                        <a:rPr lang="en-AU" sz="1400" dirty="0"/>
                        <a:t>Steps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AU" sz="1400" dirty="0"/>
                        <a:t>What I need to do and when to do it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91889394"/>
                  </a:ext>
                </a:extLst>
              </a:tr>
              <a:tr h="1075252">
                <a:tc>
                  <a:txBody>
                    <a:bodyPr/>
                    <a:lstStyle/>
                    <a:p>
                      <a:pPr>
                        <a:lnSpc>
                          <a:spcPct val="114000"/>
                        </a:lnSpc>
                        <a:spcAft>
                          <a:spcPts val="600"/>
                        </a:spcAft>
                      </a:pPr>
                      <a:r>
                        <a:rPr lang="en-AU" sz="1600" dirty="0">
                          <a:latin typeface="Arial" panose="020B0604020202020204" pitchFamily="34" charset="0"/>
                          <a:cs typeface="Arial" panose="020B0604020202020204" pitchFamily="34" charset="0"/>
                        </a:rPr>
                        <a:t>Using barriers to thinking to strengthen your argument.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4000"/>
                        </a:lnSpc>
                        <a:spcAft>
                          <a:spcPts val="600"/>
                        </a:spcAft>
                      </a:pPr>
                      <a:r>
                        <a:rPr lang="en-AU" sz="1600" b="1" dirty="0">
                          <a:latin typeface="Arial" panose="020B0604020202020204" pitchFamily="34" charset="0"/>
                          <a:cs typeface="Arial" panose="020B0604020202020204" pitchFamily="34" charset="0"/>
                        </a:rPr>
                        <a:t>What to do: </a:t>
                      </a:r>
                      <a:r>
                        <a:rPr lang="en-AU" sz="1600" b="0" kern="1200" dirty="0">
                          <a:solidFill>
                            <a:schemeClr val="tx1"/>
                          </a:solidFill>
                          <a:effectLst/>
                          <a:latin typeface="+mn-lt"/>
                          <a:ea typeface="+mn-ea"/>
                          <a:cs typeface="+mn-cs"/>
                        </a:rPr>
                        <a:t>Evaluate your argument considering the barriers to thinking studied. </a:t>
                      </a:r>
                      <a:r>
                        <a:rPr lang="en-AU" sz="1600" dirty="0"/>
                        <a:t>Work through your diagram and look for any biases or cognitive fallacies. Create a new copy of your diagram and annotate it, identifying barriers to thinking and a description of how you will address them. Add any further evidence needed to address the barriers to thinking. </a:t>
                      </a:r>
                      <a:r>
                        <a:rPr lang="en-AU" sz="1600" dirty="0">
                          <a:latin typeface="Arial" panose="020B0604020202020204" pitchFamily="34" charset="0"/>
                          <a:cs typeface="Arial" panose="020B0604020202020204" pitchFamily="34" charset="0"/>
                        </a:rPr>
                        <a:t> </a:t>
                      </a:r>
                    </a:p>
                    <a:p>
                      <a:pPr>
                        <a:lnSpc>
                          <a:spcPct val="114000"/>
                        </a:lnSpc>
                        <a:spcAft>
                          <a:spcPts val="600"/>
                        </a:spcAft>
                      </a:pPr>
                      <a:r>
                        <a:rPr lang="en-AU" sz="1600" b="1" dirty="0">
                          <a:latin typeface="Arial" panose="020B0604020202020204" pitchFamily="34" charset="0"/>
                          <a:cs typeface="Arial" panose="020B0604020202020204" pitchFamily="34" charset="0"/>
                        </a:rPr>
                        <a:t>When: </a:t>
                      </a:r>
                      <a:r>
                        <a:rPr lang="en-AU" sz="1600" dirty="0">
                          <a:latin typeface="Arial" panose="020B0604020202020204" pitchFamily="34" charset="0"/>
                          <a:cs typeface="Arial" panose="020B0604020202020204" pitchFamily="34" charset="0"/>
                        </a:rPr>
                        <a:t>Lesson 6 of the allocated lessons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01980584"/>
                  </a:ext>
                </a:extLst>
              </a:tr>
              <a:tr h="889047">
                <a:tc>
                  <a:txBody>
                    <a:bodyPr/>
                    <a:lstStyle/>
                    <a:p>
                      <a:pPr marL="0" marR="0" lvl="0" indent="0" algn="l" defTabSz="914377" rtl="0" eaLnBrk="1" fontAlgn="auto" latinLnBrk="0" hangingPunct="1">
                        <a:lnSpc>
                          <a:spcPct val="114000"/>
                        </a:lnSpc>
                        <a:spcBef>
                          <a:spcPts val="0"/>
                        </a:spcBef>
                        <a:spcAft>
                          <a:spcPts val="600"/>
                        </a:spcAft>
                        <a:buClrTx/>
                        <a:buSzTx/>
                        <a:buFontTx/>
                        <a:buNone/>
                        <a:tabLst/>
                        <a:defRPr/>
                      </a:pPr>
                      <a:r>
                        <a:rPr lang="en-AU" sz="1600" dirty="0">
                          <a:latin typeface="Arial" panose="020B0604020202020204" pitchFamily="34" charset="0"/>
                          <a:cs typeface="Arial" panose="020B0604020202020204" pitchFamily="34" charset="0"/>
                        </a:rPr>
                        <a:t>Using barriers to thinking to strengthen your argument.</a:t>
                      </a:r>
                    </a:p>
                    <a:p>
                      <a:pPr>
                        <a:lnSpc>
                          <a:spcPct val="114000"/>
                        </a:lnSpc>
                        <a:spcAft>
                          <a:spcPts val="600"/>
                        </a:spcAft>
                      </a:pPr>
                      <a:endParaRPr lang="en-AU" sz="16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4000"/>
                        </a:lnSpc>
                        <a:spcAft>
                          <a:spcPts val="600"/>
                        </a:spcAft>
                      </a:pPr>
                      <a:r>
                        <a:rPr lang="en-AU" sz="1600" b="1" dirty="0">
                          <a:latin typeface="Arial" panose="020B0604020202020204" pitchFamily="34" charset="0"/>
                          <a:cs typeface="Arial" panose="020B0604020202020204" pitchFamily="34" charset="0"/>
                        </a:rPr>
                        <a:t>What to do: </a:t>
                      </a:r>
                      <a:r>
                        <a:rPr lang="en-AU" sz="1600" b="0" dirty="0">
                          <a:latin typeface="Arial" panose="020B0604020202020204" pitchFamily="34" charset="0"/>
                          <a:cs typeface="Arial" panose="020B0604020202020204" pitchFamily="34" charset="0"/>
                        </a:rPr>
                        <a:t>Using the annotated diagram of your argument, re-write the draft of your paragraph to make adjustments based on your identification of barriers to your thinking.</a:t>
                      </a:r>
                    </a:p>
                    <a:p>
                      <a:pPr>
                        <a:lnSpc>
                          <a:spcPct val="114000"/>
                        </a:lnSpc>
                        <a:spcAft>
                          <a:spcPts val="600"/>
                        </a:spcAft>
                      </a:pPr>
                      <a:r>
                        <a:rPr lang="en-AU" sz="1600" b="1" dirty="0">
                          <a:latin typeface="Arial" panose="020B0604020202020204" pitchFamily="34" charset="0"/>
                          <a:cs typeface="Arial" panose="020B0604020202020204" pitchFamily="34" charset="0"/>
                        </a:rPr>
                        <a:t>When: </a:t>
                      </a:r>
                      <a:r>
                        <a:rPr lang="en-AU" sz="1600" b="0" dirty="0">
                          <a:latin typeface="Arial" panose="020B0604020202020204" pitchFamily="34" charset="0"/>
                          <a:cs typeface="Arial" panose="020B0604020202020204" pitchFamily="34" charset="0"/>
                        </a:rPr>
                        <a:t>Lessons 7 and 8 of the allocated lessons. </a:t>
                      </a:r>
                      <a:r>
                        <a:rPr lang="en-AU" sz="1600" dirty="0">
                          <a:latin typeface="Arial" panose="020B0604020202020204" pitchFamily="34" charset="0"/>
                          <a:cs typeface="Arial" panose="020B0604020202020204" pitchFamily="34" charset="0"/>
                        </a:rPr>
                        <a:t>This includes time to respond to formative feedback from your teacher and peers. </a:t>
                      </a:r>
                      <a:endParaRPr lang="en-AU" sz="1600" b="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43196066"/>
                  </a:ext>
                </a:extLst>
              </a:tr>
              <a:tr h="924742">
                <a:tc>
                  <a:txBody>
                    <a:bodyPr/>
                    <a:lstStyle/>
                    <a:p>
                      <a:pPr>
                        <a:lnSpc>
                          <a:spcPct val="114000"/>
                        </a:lnSpc>
                        <a:spcAft>
                          <a:spcPts val="600"/>
                        </a:spcAft>
                      </a:pPr>
                      <a:r>
                        <a:rPr lang="en-AU" sz="1600" dirty="0">
                          <a:latin typeface="Arial" panose="020B0604020202020204" pitchFamily="34" charset="0"/>
                          <a:cs typeface="Arial" panose="020B0604020202020204" pitchFamily="34" charset="0"/>
                        </a:rPr>
                        <a:t>Reflecting on your thinking.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4000"/>
                        </a:lnSpc>
                        <a:spcAft>
                          <a:spcPts val="600"/>
                        </a:spcAft>
                      </a:pPr>
                      <a:r>
                        <a:rPr lang="en-AU" sz="1600" b="1" dirty="0">
                          <a:latin typeface="Arial" panose="020B0604020202020204" pitchFamily="34" charset="0"/>
                          <a:cs typeface="Arial" panose="020B0604020202020204" pitchFamily="34" charset="0"/>
                        </a:rPr>
                        <a:t>What to do: </a:t>
                      </a:r>
                      <a:r>
                        <a:rPr lang="en-AU" sz="1600" b="0" dirty="0">
                          <a:latin typeface="Arial" panose="020B0604020202020204" pitchFamily="34" charset="0"/>
                          <a:cs typeface="Arial" panose="020B0604020202020204" pitchFamily="34" charset="0"/>
                        </a:rPr>
                        <a:t>Write your 100-word reflection </a:t>
                      </a:r>
                      <a:r>
                        <a:rPr lang="en-AU" sz="1600" dirty="0">
                          <a:latin typeface="Arial" panose="020B0604020202020204" pitchFamily="34" charset="0"/>
                          <a:cs typeface="Arial" panose="020B0604020202020204" pitchFamily="34" charset="0"/>
                        </a:rPr>
                        <a:t>explaining how the evaluation process strengthened your argument and describe what you have discovered about your own thinking patterns, including assumptions or biases you had to challenge. Hand in all completed work at the end of this lesson. </a:t>
                      </a:r>
                    </a:p>
                    <a:p>
                      <a:pPr>
                        <a:lnSpc>
                          <a:spcPct val="114000"/>
                        </a:lnSpc>
                        <a:spcAft>
                          <a:spcPts val="600"/>
                        </a:spcAft>
                      </a:pPr>
                      <a:r>
                        <a:rPr lang="en-AU" sz="1600" b="1" dirty="0">
                          <a:latin typeface="Arial" panose="020B0604020202020204" pitchFamily="34" charset="0"/>
                          <a:cs typeface="Arial" panose="020B0604020202020204" pitchFamily="34" charset="0"/>
                        </a:rPr>
                        <a:t>When: </a:t>
                      </a:r>
                      <a:r>
                        <a:rPr lang="en-AU" sz="1600" b="0" dirty="0">
                          <a:latin typeface="Arial" panose="020B0604020202020204" pitchFamily="34" charset="0"/>
                          <a:cs typeface="Arial" panose="020B0604020202020204" pitchFamily="34" charset="0"/>
                        </a:rPr>
                        <a:t>Lesson 8 of the allocated lessons.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10142561"/>
                  </a:ext>
                </a:extLst>
              </a:tr>
            </a:tbl>
          </a:graphicData>
        </a:graphic>
      </p:graphicFrame>
    </p:spTree>
    <p:extLst>
      <p:ext uri="{BB962C8B-B14F-4D97-AF65-F5344CB8AC3E}">
        <p14:creationId xmlns:p14="http://schemas.microsoft.com/office/powerpoint/2010/main" val="1304880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06C04-4F5F-3E6C-7CAA-FB2B7477034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8AAB1AD-B1B9-98AA-F547-2893C47EEAAD}"/>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152</a:t>
            </a:fld>
            <a:endParaRPr lang="en-AU"/>
          </a:p>
        </p:txBody>
      </p:sp>
      <p:sp>
        <p:nvSpPr>
          <p:cNvPr id="3" name="Title 2">
            <a:extLst>
              <a:ext uri="{FF2B5EF4-FFF2-40B4-BE49-F238E27FC236}">
                <a16:creationId xmlns:a16="http://schemas.microsoft.com/office/drawing/2014/main" id="{2DB4ECBB-98EE-E6F8-82E8-908529DB992E}"/>
              </a:ext>
            </a:extLst>
          </p:cNvPr>
          <p:cNvSpPr>
            <a:spLocks noGrp="1"/>
          </p:cNvSpPr>
          <p:nvPr>
            <p:ph type="title"/>
          </p:nvPr>
        </p:nvSpPr>
        <p:spPr>
          <a:xfrm>
            <a:off x="267532" y="367488"/>
            <a:ext cx="11484000" cy="545601"/>
          </a:xfrm>
        </p:spPr>
        <p:txBody>
          <a:bodyPr/>
          <a:lstStyle/>
          <a:p>
            <a:r>
              <a:rPr lang="en-US" dirty="0">
                <a:latin typeface="Arial"/>
                <a:cs typeface="Arial"/>
              </a:rPr>
              <a:t>Lesson tasks </a:t>
            </a:r>
            <a:r>
              <a:rPr lang="en-US" dirty="0">
                <a:solidFill>
                  <a:schemeClr val="bg1"/>
                </a:solidFill>
                <a:latin typeface="Arial"/>
                <a:cs typeface="Arial"/>
              </a:rPr>
              <a:t>(lesson 1) </a:t>
            </a:r>
            <a:endParaRPr lang="en-US" dirty="0">
              <a:solidFill>
                <a:schemeClr val="bg1"/>
              </a:solidFill>
            </a:endParaRPr>
          </a:p>
        </p:txBody>
      </p:sp>
      <p:sp>
        <p:nvSpPr>
          <p:cNvPr id="4" name="Text Placeholder 3">
            <a:extLst>
              <a:ext uri="{FF2B5EF4-FFF2-40B4-BE49-F238E27FC236}">
                <a16:creationId xmlns:a16="http://schemas.microsoft.com/office/drawing/2014/main" id="{01E4A0D1-95E0-728B-E232-81963C9F9D67}"/>
              </a:ext>
            </a:extLst>
          </p:cNvPr>
          <p:cNvSpPr>
            <a:spLocks noGrp="1"/>
          </p:cNvSpPr>
          <p:nvPr>
            <p:ph type="body" sz="quarter" idx="18"/>
          </p:nvPr>
        </p:nvSpPr>
        <p:spPr>
          <a:xfrm>
            <a:off x="267532" y="885930"/>
            <a:ext cx="11483999" cy="310015"/>
          </a:xfrm>
        </p:spPr>
        <p:txBody>
          <a:bodyPr/>
          <a:lstStyle/>
          <a:p>
            <a:r>
              <a:rPr lang="en-US" dirty="0"/>
              <a:t>Lesson 21</a:t>
            </a:r>
          </a:p>
        </p:txBody>
      </p:sp>
      <p:graphicFrame>
        <p:nvGraphicFramePr>
          <p:cNvPr id="6" name="Table 5">
            <a:extLst>
              <a:ext uri="{FF2B5EF4-FFF2-40B4-BE49-F238E27FC236}">
                <a16:creationId xmlns:a16="http://schemas.microsoft.com/office/drawing/2014/main" id="{D5F94040-6F56-3C27-1AD4-D584A7FE01D2}"/>
              </a:ext>
            </a:extLst>
          </p:cNvPr>
          <p:cNvGraphicFramePr>
            <a:graphicFrameLocks noGrp="1"/>
          </p:cNvGraphicFramePr>
          <p:nvPr>
            <p:extLst>
              <p:ext uri="{D42A27DB-BD31-4B8C-83A1-F6EECF244321}">
                <p14:modId xmlns:p14="http://schemas.microsoft.com/office/powerpoint/2010/main" val="3231335619"/>
              </p:ext>
            </p:extLst>
          </p:nvPr>
        </p:nvGraphicFramePr>
        <p:xfrm>
          <a:off x="267532" y="1226898"/>
          <a:ext cx="11270347" cy="2044336"/>
        </p:xfrm>
        <a:graphic>
          <a:graphicData uri="http://schemas.openxmlformats.org/drawingml/2006/table">
            <a:tbl>
              <a:tblPr firstRow="1" bandRow="1">
                <a:tableStyleId>{5A111915-BE36-4E01-A7E5-04B1672EAD32}</a:tableStyleId>
              </a:tblPr>
              <a:tblGrid>
                <a:gridCol w="2820455">
                  <a:extLst>
                    <a:ext uri="{9D8B030D-6E8A-4147-A177-3AD203B41FA5}">
                      <a16:colId xmlns:a16="http://schemas.microsoft.com/office/drawing/2014/main" val="1469344589"/>
                    </a:ext>
                  </a:extLst>
                </a:gridCol>
                <a:gridCol w="8449892">
                  <a:extLst>
                    <a:ext uri="{9D8B030D-6E8A-4147-A177-3AD203B41FA5}">
                      <a16:colId xmlns:a16="http://schemas.microsoft.com/office/drawing/2014/main" val="535246953"/>
                    </a:ext>
                  </a:extLst>
                </a:gridCol>
              </a:tblGrid>
              <a:tr h="415307">
                <a:tc>
                  <a:txBody>
                    <a:bodyPr/>
                    <a:lstStyle/>
                    <a:p>
                      <a:pPr>
                        <a:lnSpc>
                          <a:spcPct val="114000"/>
                        </a:lnSpc>
                        <a:spcAft>
                          <a:spcPts val="600"/>
                        </a:spcAft>
                      </a:pPr>
                      <a:r>
                        <a:rPr lang="en-AU" sz="1800" dirty="0"/>
                        <a:t>Steps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4000"/>
                        </a:lnSpc>
                        <a:spcAft>
                          <a:spcPts val="600"/>
                        </a:spcAft>
                      </a:pPr>
                      <a:r>
                        <a:rPr lang="en-AU" sz="1800" dirty="0"/>
                        <a:t>What I need to do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91889394"/>
                  </a:ext>
                </a:extLst>
              </a:tr>
              <a:tr h="1151758">
                <a:tc>
                  <a:txBody>
                    <a:bodyPr/>
                    <a:lstStyle/>
                    <a:p>
                      <a:pPr>
                        <a:lnSpc>
                          <a:spcPct val="114000"/>
                        </a:lnSpc>
                        <a:spcAft>
                          <a:spcPts val="600"/>
                        </a:spcAft>
                      </a:pPr>
                      <a:r>
                        <a:rPr lang="en-AU" sz="1800" dirty="0"/>
                        <a:t>Choose a topic and gather research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4000"/>
                        </a:lnSpc>
                        <a:spcAft>
                          <a:spcPts val="600"/>
                        </a:spcAft>
                      </a:pPr>
                      <a:r>
                        <a:rPr lang="en-AU" sz="1800" kern="1200" dirty="0">
                          <a:solidFill>
                            <a:schemeClr val="tx1"/>
                          </a:solidFill>
                          <a:effectLst/>
                          <a:latin typeface="+mn-lt"/>
                          <a:ea typeface="+mn-ea"/>
                          <a:cs typeface="+mn-cs"/>
                        </a:rPr>
                        <a:t>Choose 2 of the ‘would you rather’ cards that cover topics that interest you. Write a response to the question on the card that reflects your opinion. Read your two opinions to a partner and explain why you think this way. Choose one of these opinions that you will develop into an argument. Start gathering research that will support your argument.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34021591"/>
                  </a:ext>
                </a:extLst>
              </a:tr>
            </a:tbl>
          </a:graphicData>
        </a:graphic>
      </p:graphicFrame>
      <p:sp>
        <p:nvSpPr>
          <p:cNvPr id="5" name="Text Placeholder 4">
            <a:extLst>
              <a:ext uri="{FF2B5EF4-FFF2-40B4-BE49-F238E27FC236}">
                <a16:creationId xmlns:a16="http://schemas.microsoft.com/office/drawing/2014/main" id="{C5276441-6258-1C74-22AF-8940A8AA3C6B}"/>
              </a:ext>
            </a:extLst>
          </p:cNvPr>
          <p:cNvSpPr>
            <a:spLocks noGrp="1"/>
          </p:cNvSpPr>
          <p:nvPr>
            <p:ph type="body" sz="quarter" idx="17"/>
          </p:nvPr>
        </p:nvSpPr>
        <p:spPr>
          <a:xfrm>
            <a:off x="267532" y="3507996"/>
            <a:ext cx="11270347" cy="2961910"/>
          </a:xfrm>
        </p:spPr>
        <p:style>
          <a:lnRef idx="1">
            <a:schemeClr val="accent4"/>
          </a:lnRef>
          <a:fillRef idx="2">
            <a:schemeClr val="accent4"/>
          </a:fillRef>
          <a:effectRef idx="1">
            <a:schemeClr val="accent4"/>
          </a:effectRef>
          <a:fontRef idx="minor">
            <a:schemeClr val="dk1"/>
          </a:fontRef>
        </p:style>
        <p:txBody>
          <a:bodyPr vert="horz" lIns="144000" tIns="36000" rIns="0" bIns="0" rtlCol="0" anchor="t">
            <a:noAutofit/>
          </a:bodyPr>
          <a:lstStyle/>
          <a:p>
            <a:pPr marL="342900" indent="-342900">
              <a:spcAft>
                <a:spcPts val="600"/>
              </a:spcAft>
              <a:buFont typeface="+mj-lt"/>
              <a:buAutoNum type="arabicPeriod"/>
            </a:pPr>
            <a:r>
              <a:rPr lang="en-AU" sz="1800" dirty="0">
                <a:solidFill>
                  <a:schemeClr val="tx1"/>
                </a:solidFill>
              </a:rPr>
              <a:t>Choose 2 of the ‘would you rather’ cards that cover topics that interest you. </a:t>
            </a:r>
          </a:p>
          <a:p>
            <a:pPr marL="342900" indent="-342900">
              <a:spcAft>
                <a:spcPts val="600"/>
              </a:spcAft>
              <a:buFont typeface="+mj-lt"/>
              <a:buAutoNum type="arabicPeriod"/>
            </a:pPr>
            <a:r>
              <a:rPr lang="en-AU" sz="1800" dirty="0">
                <a:solidFill>
                  <a:schemeClr val="tx1"/>
                </a:solidFill>
              </a:rPr>
              <a:t>Write a response to the question on the card that reflects your opinion. </a:t>
            </a:r>
            <a:endParaRPr lang="en-AU" sz="1800" dirty="0"/>
          </a:p>
          <a:p>
            <a:pPr marL="342900" indent="-342900">
              <a:spcAft>
                <a:spcPts val="600"/>
              </a:spcAft>
              <a:buFont typeface="+mj-lt"/>
              <a:buAutoNum type="arabicPeriod"/>
            </a:pPr>
            <a:r>
              <a:rPr lang="en-AU" sz="1800" dirty="0"/>
              <a:t>Share both responses with a partner and explain your thinking.</a:t>
            </a:r>
          </a:p>
          <a:p>
            <a:pPr marL="342900" indent="-342900">
              <a:spcAft>
                <a:spcPts val="600"/>
              </a:spcAft>
              <a:buFont typeface="+mj-lt"/>
              <a:buAutoNum type="arabicPeriod"/>
            </a:pPr>
            <a:r>
              <a:rPr lang="en-AU" sz="1800" dirty="0"/>
              <a:t>Use this discussion to figure out which opinion is stronger – this will be the one you develop into an argument.</a:t>
            </a:r>
          </a:p>
          <a:p>
            <a:pPr marL="342900" indent="-342900">
              <a:spcAft>
                <a:spcPts val="600"/>
              </a:spcAft>
              <a:buFont typeface="+mj-lt"/>
              <a:buAutoNum type="arabicPeriod"/>
            </a:pPr>
            <a:r>
              <a:rPr lang="en-AU" sz="1800" dirty="0"/>
              <a:t>Start researching your topic. 	</a:t>
            </a:r>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2004348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B81AE-D00B-D34A-7756-8C2599EBFB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5CA4DD-5EB8-6D2B-EAEF-9450D175B687}"/>
              </a:ext>
            </a:extLst>
          </p:cNvPr>
          <p:cNvSpPr>
            <a:spLocks noGrp="1"/>
          </p:cNvSpPr>
          <p:nvPr>
            <p:ph type="ctrTitle"/>
          </p:nvPr>
        </p:nvSpPr>
        <p:spPr/>
        <p:txBody>
          <a:bodyPr/>
          <a:lstStyle/>
          <a:p>
            <a:r>
              <a:rPr lang="en-US" dirty="0">
                <a:latin typeface="Arial"/>
                <a:cs typeface="Arial"/>
              </a:rPr>
              <a:t>Lessons 22–23 </a:t>
            </a:r>
            <a:endParaRPr lang="en-US" dirty="0"/>
          </a:p>
        </p:txBody>
      </p:sp>
    </p:spTree>
    <p:extLst>
      <p:ext uri="{BB962C8B-B14F-4D97-AF65-F5344CB8AC3E}">
        <p14:creationId xmlns:p14="http://schemas.microsoft.com/office/powerpoint/2010/main" val="3153022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6A3A77-D021-4C6B-319D-40C50F93EA7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9D05784-E5F4-CB74-30D6-B31F82D1A7DE}"/>
              </a:ext>
            </a:extLst>
          </p:cNvPr>
          <p:cNvSpPr>
            <a:spLocks noGrp="1"/>
          </p:cNvSpPr>
          <p:nvPr>
            <p:ph type="title"/>
          </p:nvPr>
        </p:nvSpPr>
        <p:spPr>
          <a:xfrm>
            <a:off x="267526" y="332342"/>
            <a:ext cx="11484000" cy="545601"/>
          </a:xfrm>
        </p:spPr>
        <p:txBody>
          <a:bodyPr/>
          <a:lstStyle/>
          <a:p>
            <a:r>
              <a:rPr lang="en-US" dirty="0">
                <a:latin typeface="Arial"/>
                <a:cs typeface="Arial"/>
              </a:rPr>
              <a:t>Lesson tasks </a:t>
            </a:r>
            <a:r>
              <a:rPr lang="en-US" dirty="0">
                <a:solidFill>
                  <a:schemeClr val="bg1"/>
                </a:solidFill>
                <a:latin typeface="Arial"/>
                <a:cs typeface="Arial"/>
              </a:rPr>
              <a:t>(lessons 2 - 3) </a:t>
            </a:r>
            <a:endParaRPr lang="en-US" dirty="0">
              <a:solidFill>
                <a:schemeClr val="bg1"/>
              </a:solidFill>
            </a:endParaRPr>
          </a:p>
        </p:txBody>
      </p:sp>
      <p:sp>
        <p:nvSpPr>
          <p:cNvPr id="4" name="Text Placeholder 3">
            <a:extLst>
              <a:ext uri="{FF2B5EF4-FFF2-40B4-BE49-F238E27FC236}">
                <a16:creationId xmlns:a16="http://schemas.microsoft.com/office/drawing/2014/main" id="{7CB88481-6D4B-EC5D-A86B-AB3001F6E717}"/>
              </a:ext>
            </a:extLst>
          </p:cNvPr>
          <p:cNvSpPr>
            <a:spLocks noGrp="1"/>
          </p:cNvSpPr>
          <p:nvPr>
            <p:ph type="body" sz="quarter" idx="18"/>
          </p:nvPr>
        </p:nvSpPr>
        <p:spPr>
          <a:xfrm>
            <a:off x="267526" y="877943"/>
            <a:ext cx="11483999" cy="310015"/>
          </a:xfrm>
        </p:spPr>
        <p:txBody>
          <a:bodyPr/>
          <a:lstStyle/>
          <a:p>
            <a:r>
              <a:rPr lang="en-US" dirty="0"/>
              <a:t>Lessons 22 and 23</a:t>
            </a:r>
          </a:p>
        </p:txBody>
      </p:sp>
      <p:graphicFrame>
        <p:nvGraphicFramePr>
          <p:cNvPr id="6" name="Table 5">
            <a:extLst>
              <a:ext uri="{FF2B5EF4-FFF2-40B4-BE49-F238E27FC236}">
                <a16:creationId xmlns:a16="http://schemas.microsoft.com/office/drawing/2014/main" id="{347B9736-B09A-5470-C0CF-D72A07CAA99B}"/>
              </a:ext>
            </a:extLst>
          </p:cNvPr>
          <p:cNvGraphicFramePr>
            <a:graphicFrameLocks noGrp="1"/>
          </p:cNvGraphicFramePr>
          <p:nvPr>
            <p:extLst>
              <p:ext uri="{D42A27DB-BD31-4B8C-83A1-F6EECF244321}">
                <p14:modId xmlns:p14="http://schemas.microsoft.com/office/powerpoint/2010/main" val="866674440"/>
              </p:ext>
            </p:extLst>
          </p:nvPr>
        </p:nvGraphicFramePr>
        <p:xfrm>
          <a:off x="267528" y="1210502"/>
          <a:ext cx="11483997" cy="1790275"/>
        </p:xfrm>
        <a:graphic>
          <a:graphicData uri="http://schemas.openxmlformats.org/drawingml/2006/table">
            <a:tbl>
              <a:tblPr firstRow="1" bandRow="1">
                <a:tableStyleId>{5A111915-BE36-4E01-A7E5-04B1672EAD32}</a:tableStyleId>
              </a:tblPr>
              <a:tblGrid>
                <a:gridCol w="2873921">
                  <a:extLst>
                    <a:ext uri="{9D8B030D-6E8A-4147-A177-3AD203B41FA5}">
                      <a16:colId xmlns:a16="http://schemas.microsoft.com/office/drawing/2014/main" val="1469344589"/>
                    </a:ext>
                  </a:extLst>
                </a:gridCol>
                <a:gridCol w="8610076">
                  <a:extLst>
                    <a:ext uri="{9D8B030D-6E8A-4147-A177-3AD203B41FA5}">
                      <a16:colId xmlns:a16="http://schemas.microsoft.com/office/drawing/2014/main" val="535246953"/>
                    </a:ext>
                  </a:extLst>
                </a:gridCol>
              </a:tblGrid>
              <a:tr h="399479">
                <a:tc>
                  <a:txBody>
                    <a:bodyPr/>
                    <a:lstStyle/>
                    <a:p>
                      <a:pPr>
                        <a:lnSpc>
                          <a:spcPct val="114000"/>
                        </a:lnSpc>
                        <a:spcAft>
                          <a:spcPts val="600"/>
                        </a:spcAft>
                      </a:pPr>
                      <a:r>
                        <a:rPr lang="en-AU" sz="1800" dirty="0"/>
                        <a:t>Steps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4000"/>
                        </a:lnSpc>
                        <a:spcAft>
                          <a:spcPts val="600"/>
                        </a:spcAft>
                      </a:pPr>
                      <a:r>
                        <a:rPr lang="en-AU" sz="1800" dirty="0"/>
                        <a:t>What I need to do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91889394"/>
                  </a:ext>
                </a:extLst>
              </a:tr>
              <a:tr h="1390796">
                <a:tc>
                  <a:txBody>
                    <a:bodyPr/>
                    <a:lstStyle/>
                    <a:p>
                      <a:pPr>
                        <a:lnSpc>
                          <a:spcPct val="114000"/>
                        </a:lnSpc>
                        <a:spcAft>
                          <a:spcPts val="600"/>
                        </a:spcAft>
                      </a:pPr>
                      <a:r>
                        <a:rPr lang="en-AU" sz="1800" dirty="0"/>
                        <a:t>Construct your argument.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4000"/>
                        </a:lnSpc>
                        <a:spcAft>
                          <a:spcPts val="600"/>
                        </a:spcAft>
                      </a:pPr>
                      <a:r>
                        <a:rPr lang="en-AU" sz="1800" b="1" kern="1200" dirty="0">
                          <a:solidFill>
                            <a:schemeClr val="tx1"/>
                          </a:solidFill>
                          <a:effectLst/>
                          <a:latin typeface="+mn-lt"/>
                          <a:ea typeface="+mn-ea"/>
                          <a:cs typeface="+mn-cs"/>
                        </a:rPr>
                        <a:t>What to do:</a:t>
                      </a:r>
                      <a:r>
                        <a:rPr lang="en-AU" sz="1800" kern="1200" dirty="0">
                          <a:solidFill>
                            <a:schemeClr val="tx1"/>
                          </a:solidFill>
                          <a:effectLst/>
                          <a:latin typeface="+mn-lt"/>
                          <a:ea typeface="+mn-ea"/>
                          <a:cs typeface="+mn-cs"/>
                        </a:rPr>
                        <a:t> Continue collecting research and, using the Toulmin argumentation model, construct your argument in dot point form. Clearly outline each component (claim, grounds, warrant, backing, rebuttal and qualifier) to clearly show how it is building your argument.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34021591"/>
                  </a:ext>
                </a:extLst>
              </a:tr>
            </a:tbl>
          </a:graphicData>
        </a:graphic>
      </p:graphicFrame>
      <p:sp>
        <p:nvSpPr>
          <p:cNvPr id="5" name="Text Placeholder 4">
            <a:extLst>
              <a:ext uri="{FF2B5EF4-FFF2-40B4-BE49-F238E27FC236}">
                <a16:creationId xmlns:a16="http://schemas.microsoft.com/office/drawing/2014/main" id="{D4BE179C-4C48-7F64-3B1E-63DB5211D5E4}"/>
              </a:ext>
            </a:extLst>
          </p:cNvPr>
          <p:cNvSpPr>
            <a:spLocks noGrp="1"/>
          </p:cNvSpPr>
          <p:nvPr>
            <p:ph type="body" sz="quarter" idx="17"/>
          </p:nvPr>
        </p:nvSpPr>
        <p:spPr>
          <a:xfrm>
            <a:off x="267526" y="3000777"/>
            <a:ext cx="11483997" cy="3524881"/>
          </a:xfrm>
        </p:spPr>
        <p:style>
          <a:lnRef idx="1">
            <a:schemeClr val="accent4"/>
          </a:lnRef>
          <a:fillRef idx="2">
            <a:schemeClr val="accent4"/>
          </a:fillRef>
          <a:effectRef idx="1">
            <a:schemeClr val="accent4"/>
          </a:effectRef>
          <a:fontRef idx="minor">
            <a:schemeClr val="dk1"/>
          </a:fontRef>
        </p:style>
        <p:txBody>
          <a:bodyPr vert="horz" lIns="144000" tIns="144000" rIns="0" bIns="0" rtlCol="0" anchor="t">
            <a:noAutofit/>
          </a:bodyPr>
          <a:lstStyle/>
          <a:p>
            <a:pPr marL="342900" lvl="2" indent="-342900">
              <a:lnSpc>
                <a:spcPct val="114000"/>
              </a:lnSpc>
              <a:buFont typeface="+mj-lt"/>
              <a:buAutoNum type="arabicPeriod"/>
            </a:pPr>
            <a:r>
              <a:rPr lang="en-AU" dirty="0"/>
              <a:t>Continue researching (keep a record of any websites or materials found in your research).</a:t>
            </a:r>
          </a:p>
          <a:p>
            <a:pPr marL="342900" lvl="2" indent="-342900">
              <a:lnSpc>
                <a:spcPct val="114000"/>
              </a:lnSpc>
              <a:buFont typeface="+mj-lt"/>
              <a:buAutoNum type="arabicPeriod"/>
            </a:pPr>
            <a:r>
              <a:rPr lang="en-AU" dirty="0"/>
              <a:t>Draft your argument in dot point form, outlining each component of the Toulmin argumentation model. </a:t>
            </a:r>
            <a:endParaRPr lang="en-AU" b="1" dirty="0"/>
          </a:p>
          <a:p>
            <a:pPr marL="342900" lvl="2" indent="-342900">
              <a:lnSpc>
                <a:spcPct val="114000"/>
              </a:lnSpc>
              <a:buFont typeface="+mj-lt"/>
              <a:buAutoNum type="arabicPeriod"/>
            </a:pPr>
            <a:r>
              <a:rPr lang="en-AU" dirty="0"/>
              <a:t>C2B4 me (see 2 before me) – show your draft argument to 2 students and ask them to answer the following peer feedback questions before seeking teacher feedback:</a:t>
            </a:r>
          </a:p>
          <a:p>
            <a:pPr marL="702900" lvl="4" indent="-342900">
              <a:lnSpc>
                <a:spcPct val="114000"/>
              </a:lnSpc>
            </a:pPr>
            <a:r>
              <a:rPr lang="en-AU" dirty="0"/>
              <a:t>Are all components of the TAM diagram included? </a:t>
            </a:r>
          </a:p>
          <a:p>
            <a:pPr marL="702900" lvl="4" indent="-342900">
              <a:lnSpc>
                <a:spcPct val="114000"/>
              </a:lnSpc>
            </a:pPr>
            <a:r>
              <a:rPr lang="en-AU" dirty="0"/>
              <a:t>Is the argument clear and logical? (Does it make sense?)</a:t>
            </a:r>
          </a:p>
          <a:p>
            <a:pPr marL="702900" lvl="4" indent="-342900">
              <a:lnSpc>
                <a:spcPct val="114000"/>
              </a:lnSpc>
            </a:pPr>
            <a:r>
              <a:rPr lang="en-AU" dirty="0"/>
              <a:t>Does the evidence used, effectively help to support the claim? </a:t>
            </a:r>
          </a:p>
          <a:p>
            <a:pPr marL="342900" lvl="2" indent="-342900">
              <a:lnSpc>
                <a:spcPct val="114000"/>
              </a:lnSpc>
              <a:buFont typeface="+mj-lt"/>
              <a:buAutoNum type="arabicPeriod"/>
            </a:pPr>
            <a:r>
              <a:rPr lang="en-AU" dirty="0"/>
              <a:t>Show your teacher your argument for feedback once you have received feedback from 2 students.</a:t>
            </a:r>
          </a:p>
          <a:p>
            <a:pPr marL="342900" lvl="2" indent="-342900">
              <a:lnSpc>
                <a:spcPct val="114000"/>
              </a:lnSpc>
              <a:buFont typeface="+mj-lt"/>
              <a:buAutoNum type="arabicPeriod"/>
            </a:pPr>
            <a:r>
              <a:rPr lang="en-AU" dirty="0"/>
              <a:t>Apply the feedback you receive and finalise your argument. </a:t>
            </a:r>
          </a:p>
          <a:p>
            <a:pPr marL="342900" indent="-342900">
              <a:buFont typeface="Arial" panose="020B0604020202020204" pitchFamily="34" charset="0"/>
              <a:buChar char="•"/>
            </a:pPr>
            <a:endParaRPr lang="en-US" dirty="0"/>
          </a:p>
        </p:txBody>
      </p:sp>
      <p:sp>
        <p:nvSpPr>
          <p:cNvPr id="2" name="Slide Number Placeholder 1">
            <a:extLst>
              <a:ext uri="{FF2B5EF4-FFF2-40B4-BE49-F238E27FC236}">
                <a16:creationId xmlns:a16="http://schemas.microsoft.com/office/drawing/2014/main" id="{3D83DFA4-1A06-53D5-5626-6ECC5903994B}"/>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154</a:t>
            </a:fld>
            <a:endParaRPr lang="en-AU"/>
          </a:p>
        </p:txBody>
      </p:sp>
    </p:spTree>
    <p:extLst>
      <p:ext uri="{BB962C8B-B14F-4D97-AF65-F5344CB8AC3E}">
        <p14:creationId xmlns:p14="http://schemas.microsoft.com/office/powerpoint/2010/main" val="1327360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6BA8F4-C226-C64E-B35C-F9CADB69C2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2417A2-751D-48EB-BA6B-6EF5165548AD}"/>
              </a:ext>
            </a:extLst>
          </p:cNvPr>
          <p:cNvSpPr>
            <a:spLocks noGrp="1"/>
          </p:cNvSpPr>
          <p:nvPr>
            <p:ph type="ctrTitle"/>
          </p:nvPr>
        </p:nvSpPr>
        <p:spPr/>
        <p:txBody>
          <a:bodyPr/>
          <a:lstStyle/>
          <a:p>
            <a:r>
              <a:rPr lang="en-US" dirty="0">
                <a:latin typeface="Arial"/>
                <a:cs typeface="Arial"/>
              </a:rPr>
              <a:t>Lessons 24–25 </a:t>
            </a:r>
            <a:endParaRPr lang="en-US" dirty="0"/>
          </a:p>
        </p:txBody>
      </p:sp>
    </p:spTree>
    <p:extLst>
      <p:ext uri="{BB962C8B-B14F-4D97-AF65-F5344CB8AC3E}">
        <p14:creationId xmlns:p14="http://schemas.microsoft.com/office/powerpoint/2010/main" val="956342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A6CC24-A7EA-960F-04B3-DDEC76510C7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4C4043-2932-B6DB-1097-20367E1D8503}"/>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156</a:t>
            </a:fld>
            <a:endParaRPr lang="en-AU" dirty="0"/>
          </a:p>
        </p:txBody>
      </p:sp>
      <p:sp>
        <p:nvSpPr>
          <p:cNvPr id="3" name="Title 2">
            <a:extLst>
              <a:ext uri="{FF2B5EF4-FFF2-40B4-BE49-F238E27FC236}">
                <a16:creationId xmlns:a16="http://schemas.microsoft.com/office/drawing/2014/main" id="{5048196A-5D06-2FE5-394C-F264FABC3D11}"/>
              </a:ext>
            </a:extLst>
          </p:cNvPr>
          <p:cNvSpPr>
            <a:spLocks noGrp="1"/>
          </p:cNvSpPr>
          <p:nvPr>
            <p:ph type="title"/>
          </p:nvPr>
        </p:nvSpPr>
        <p:spPr>
          <a:xfrm>
            <a:off x="267531" y="138491"/>
            <a:ext cx="11484000" cy="545601"/>
          </a:xfrm>
        </p:spPr>
        <p:txBody>
          <a:bodyPr/>
          <a:lstStyle/>
          <a:p>
            <a:r>
              <a:rPr lang="en-US" dirty="0">
                <a:latin typeface="Arial"/>
                <a:cs typeface="Arial"/>
              </a:rPr>
              <a:t>Lesson tasks </a:t>
            </a:r>
            <a:r>
              <a:rPr lang="en-US" dirty="0">
                <a:solidFill>
                  <a:schemeClr val="bg1"/>
                </a:solidFill>
                <a:latin typeface="Arial"/>
                <a:cs typeface="Arial"/>
              </a:rPr>
              <a:t>(lessons 4 - 5) </a:t>
            </a:r>
            <a:endParaRPr lang="en-US" dirty="0">
              <a:solidFill>
                <a:schemeClr val="bg1"/>
              </a:solidFill>
              <a:highlight>
                <a:srgbClr val="00FF00"/>
              </a:highlight>
            </a:endParaRPr>
          </a:p>
        </p:txBody>
      </p:sp>
      <p:sp>
        <p:nvSpPr>
          <p:cNvPr id="4" name="Text Placeholder 3">
            <a:extLst>
              <a:ext uri="{FF2B5EF4-FFF2-40B4-BE49-F238E27FC236}">
                <a16:creationId xmlns:a16="http://schemas.microsoft.com/office/drawing/2014/main" id="{B5611734-4F67-6958-F8FA-AF809C4A6525}"/>
              </a:ext>
            </a:extLst>
          </p:cNvPr>
          <p:cNvSpPr>
            <a:spLocks noGrp="1"/>
          </p:cNvSpPr>
          <p:nvPr>
            <p:ph type="body" sz="quarter" idx="18"/>
          </p:nvPr>
        </p:nvSpPr>
        <p:spPr>
          <a:xfrm>
            <a:off x="267532" y="542171"/>
            <a:ext cx="11483999" cy="310015"/>
          </a:xfrm>
        </p:spPr>
        <p:txBody>
          <a:bodyPr/>
          <a:lstStyle/>
          <a:p>
            <a:r>
              <a:rPr lang="en-US" dirty="0"/>
              <a:t>Lessons 24 and 25.</a:t>
            </a:r>
          </a:p>
        </p:txBody>
      </p:sp>
      <p:graphicFrame>
        <p:nvGraphicFramePr>
          <p:cNvPr id="6" name="Table 5">
            <a:extLst>
              <a:ext uri="{FF2B5EF4-FFF2-40B4-BE49-F238E27FC236}">
                <a16:creationId xmlns:a16="http://schemas.microsoft.com/office/drawing/2014/main" id="{80A910E3-B982-1548-0050-3771C7C0D866}"/>
              </a:ext>
            </a:extLst>
          </p:cNvPr>
          <p:cNvGraphicFramePr>
            <a:graphicFrameLocks noGrp="1"/>
          </p:cNvGraphicFramePr>
          <p:nvPr>
            <p:extLst>
              <p:ext uri="{D42A27DB-BD31-4B8C-83A1-F6EECF244321}">
                <p14:modId xmlns:p14="http://schemas.microsoft.com/office/powerpoint/2010/main" val="3954728328"/>
              </p:ext>
            </p:extLst>
          </p:nvPr>
        </p:nvGraphicFramePr>
        <p:xfrm>
          <a:off x="267529" y="900955"/>
          <a:ext cx="11403623" cy="1532219"/>
        </p:xfrm>
        <a:graphic>
          <a:graphicData uri="http://schemas.openxmlformats.org/drawingml/2006/table">
            <a:tbl>
              <a:tblPr firstRow="1" bandRow="1">
                <a:tableStyleId>{5A111915-BE36-4E01-A7E5-04B1672EAD32}</a:tableStyleId>
              </a:tblPr>
              <a:tblGrid>
                <a:gridCol w="2853808">
                  <a:extLst>
                    <a:ext uri="{9D8B030D-6E8A-4147-A177-3AD203B41FA5}">
                      <a16:colId xmlns:a16="http://schemas.microsoft.com/office/drawing/2014/main" val="1469344589"/>
                    </a:ext>
                  </a:extLst>
                </a:gridCol>
                <a:gridCol w="8549815">
                  <a:extLst>
                    <a:ext uri="{9D8B030D-6E8A-4147-A177-3AD203B41FA5}">
                      <a16:colId xmlns:a16="http://schemas.microsoft.com/office/drawing/2014/main" val="535246953"/>
                    </a:ext>
                  </a:extLst>
                </a:gridCol>
              </a:tblGrid>
              <a:tr h="413896">
                <a:tc>
                  <a:txBody>
                    <a:bodyPr/>
                    <a:lstStyle/>
                    <a:p>
                      <a:pPr>
                        <a:lnSpc>
                          <a:spcPct val="114000"/>
                        </a:lnSpc>
                        <a:spcAft>
                          <a:spcPts val="600"/>
                        </a:spcAft>
                      </a:pPr>
                      <a:r>
                        <a:rPr lang="en-AU" sz="1800" dirty="0"/>
                        <a:t>Steps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4000"/>
                        </a:lnSpc>
                        <a:spcAft>
                          <a:spcPts val="600"/>
                        </a:spcAft>
                      </a:pPr>
                      <a:r>
                        <a:rPr lang="en-AU" sz="1800" dirty="0"/>
                        <a:t>What I need to do and when to do it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91889394"/>
                  </a:ext>
                </a:extLst>
              </a:tr>
              <a:tr h="1118323">
                <a:tc>
                  <a:txBody>
                    <a:bodyPr/>
                    <a:lstStyle/>
                    <a:p>
                      <a:pPr>
                        <a:lnSpc>
                          <a:spcPct val="114000"/>
                        </a:lnSpc>
                        <a:spcAft>
                          <a:spcPts val="600"/>
                        </a:spcAft>
                      </a:pPr>
                      <a:r>
                        <a:rPr lang="en-AU" sz="1800" dirty="0"/>
                        <a:t>Create your diagram and written paragraph.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4000"/>
                        </a:lnSpc>
                        <a:spcAft>
                          <a:spcPts val="600"/>
                        </a:spcAft>
                      </a:pPr>
                      <a:r>
                        <a:rPr lang="en-AU" sz="1800" b="1" dirty="0"/>
                        <a:t>What to do: </a:t>
                      </a:r>
                      <a:r>
                        <a:rPr lang="en-AU" sz="1800" dirty="0"/>
                        <a:t>design a diagram that visually represents the components of your argument using the Toulmin argumentation model. Using the scaffold modelled for you in an earlier lesson, write a paragraph that communicates your argument.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34021591"/>
                  </a:ext>
                </a:extLst>
              </a:tr>
            </a:tbl>
          </a:graphicData>
        </a:graphic>
      </p:graphicFrame>
      <p:sp>
        <p:nvSpPr>
          <p:cNvPr id="5" name="Text Placeholder 4">
            <a:extLst>
              <a:ext uri="{FF2B5EF4-FFF2-40B4-BE49-F238E27FC236}">
                <a16:creationId xmlns:a16="http://schemas.microsoft.com/office/drawing/2014/main" id="{FFB949B2-5B70-E8FA-1C57-0434933C7D16}"/>
              </a:ext>
            </a:extLst>
          </p:cNvPr>
          <p:cNvSpPr>
            <a:spLocks noGrp="1"/>
          </p:cNvSpPr>
          <p:nvPr>
            <p:ph type="body" sz="quarter" idx="17"/>
          </p:nvPr>
        </p:nvSpPr>
        <p:spPr>
          <a:xfrm>
            <a:off x="267528" y="2438077"/>
            <a:ext cx="11403623" cy="4110446"/>
          </a:xfrm>
        </p:spPr>
        <p:style>
          <a:lnRef idx="1">
            <a:schemeClr val="accent4"/>
          </a:lnRef>
          <a:fillRef idx="2">
            <a:schemeClr val="accent4"/>
          </a:fillRef>
          <a:effectRef idx="1">
            <a:schemeClr val="accent4"/>
          </a:effectRef>
          <a:fontRef idx="minor">
            <a:schemeClr val="dk1"/>
          </a:fontRef>
        </p:style>
        <p:txBody>
          <a:bodyPr vert="horz" lIns="144000" tIns="144000" rIns="0" bIns="0" rtlCol="0" anchor="t">
            <a:noAutofit/>
          </a:bodyPr>
          <a:lstStyle/>
          <a:p>
            <a:pPr marL="342900" lvl="2" indent="-342900">
              <a:lnSpc>
                <a:spcPct val="114000"/>
              </a:lnSpc>
              <a:buFont typeface="+mj-lt"/>
              <a:buAutoNum type="arabicPeriod"/>
            </a:pPr>
            <a:r>
              <a:rPr lang="en-AU" dirty="0"/>
              <a:t>Draw up a diagram of the Toulmin argumentation model (TAM) and fill in the different sections of the diagram. </a:t>
            </a:r>
          </a:p>
          <a:p>
            <a:pPr marL="342900" lvl="2" indent="-342900">
              <a:lnSpc>
                <a:spcPct val="114000"/>
              </a:lnSpc>
              <a:buFont typeface="+mj-lt"/>
              <a:buAutoNum type="arabicPeriod"/>
            </a:pPr>
            <a:r>
              <a:rPr lang="en-US" dirty="0"/>
              <a:t>Use the scaffold and sentence starters provided previously to draft a paragraph that communicates your argument. </a:t>
            </a:r>
          </a:p>
          <a:p>
            <a:pPr marL="342900" lvl="2" indent="-342900">
              <a:lnSpc>
                <a:spcPct val="114000"/>
              </a:lnSpc>
              <a:buFont typeface="+mj-lt"/>
              <a:buAutoNum type="arabicPeriod"/>
            </a:pPr>
            <a:r>
              <a:rPr lang="en-AU" dirty="0"/>
              <a:t>C2B4 me – show your draft paragraph to 2 students and ask them to answer the following peer feedback questions:</a:t>
            </a:r>
          </a:p>
          <a:p>
            <a:pPr marL="702900" lvl="4" indent="-342900">
              <a:lnSpc>
                <a:spcPct val="114000"/>
              </a:lnSpc>
            </a:pPr>
            <a:r>
              <a:rPr lang="en-AU" dirty="0"/>
              <a:t>Are all parts of the argument from the TAM diagram included in the paragraph?</a:t>
            </a:r>
          </a:p>
          <a:p>
            <a:pPr marL="702900" lvl="4" indent="-342900">
              <a:lnSpc>
                <a:spcPct val="114000"/>
              </a:lnSpc>
            </a:pPr>
            <a:r>
              <a:rPr lang="en-AU" dirty="0"/>
              <a:t>Is the paragraph clear and easy to understand?</a:t>
            </a:r>
          </a:p>
          <a:p>
            <a:pPr marL="702900" lvl="4" indent="-342900">
              <a:lnSpc>
                <a:spcPct val="114000"/>
              </a:lnSpc>
            </a:pPr>
            <a:r>
              <a:rPr lang="en-AU" dirty="0"/>
              <a:t>Are there any suggestions of how to make the communication of the argument clearer in the paragraph?</a:t>
            </a:r>
          </a:p>
          <a:p>
            <a:pPr marL="342900" lvl="2" indent="-342900">
              <a:lnSpc>
                <a:spcPct val="114000"/>
              </a:lnSpc>
              <a:buFont typeface="+mj-lt"/>
              <a:buAutoNum type="arabicPeriod"/>
            </a:pPr>
            <a:r>
              <a:rPr lang="en-AU" dirty="0"/>
              <a:t>Show your teacher your diagram for feedback once you have received feedback from 2 students.</a:t>
            </a:r>
          </a:p>
          <a:p>
            <a:pPr marL="342900" lvl="2" indent="-342900">
              <a:lnSpc>
                <a:spcPct val="114000"/>
              </a:lnSpc>
              <a:buFont typeface="+mj-lt"/>
              <a:buAutoNum type="arabicPeriod"/>
            </a:pPr>
            <a:r>
              <a:rPr lang="en-AU" dirty="0"/>
              <a:t>Apply the feedback you receive and finalise your draft paragraph. </a:t>
            </a:r>
          </a:p>
          <a:p>
            <a:endParaRPr lang="en-AU" sz="1800" dirty="0"/>
          </a:p>
          <a:p>
            <a:endParaRPr lang="en-US" dirty="0"/>
          </a:p>
        </p:txBody>
      </p:sp>
    </p:spTree>
    <p:extLst>
      <p:ext uri="{BB962C8B-B14F-4D97-AF65-F5344CB8AC3E}">
        <p14:creationId xmlns:p14="http://schemas.microsoft.com/office/powerpoint/2010/main" val="673289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B3DC2C-DBC3-E3F8-A4A4-DB9E59EBD8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DCA342-3247-A967-6685-39E05EEE8DF5}"/>
              </a:ext>
            </a:extLst>
          </p:cNvPr>
          <p:cNvSpPr>
            <a:spLocks noGrp="1"/>
          </p:cNvSpPr>
          <p:nvPr>
            <p:ph type="ctrTitle"/>
          </p:nvPr>
        </p:nvSpPr>
        <p:spPr/>
        <p:txBody>
          <a:bodyPr/>
          <a:lstStyle/>
          <a:p>
            <a:r>
              <a:rPr lang="en-US" dirty="0">
                <a:latin typeface="Arial"/>
                <a:cs typeface="Arial"/>
              </a:rPr>
              <a:t>Lesson 26</a:t>
            </a:r>
            <a:endParaRPr lang="en-US" dirty="0"/>
          </a:p>
        </p:txBody>
      </p:sp>
    </p:spTree>
    <p:extLst>
      <p:ext uri="{BB962C8B-B14F-4D97-AF65-F5344CB8AC3E}">
        <p14:creationId xmlns:p14="http://schemas.microsoft.com/office/powerpoint/2010/main" val="1773680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6F95FB-AA2C-1CD4-7BF3-B0D9D322DAB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4AEA519-E3B4-8B80-014D-9DDDF7921BC9}"/>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158</a:t>
            </a:fld>
            <a:endParaRPr lang="en-AU"/>
          </a:p>
        </p:txBody>
      </p:sp>
      <p:sp>
        <p:nvSpPr>
          <p:cNvPr id="3" name="Title 2">
            <a:extLst>
              <a:ext uri="{FF2B5EF4-FFF2-40B4-BE49-F238E27FC236}">
                <a16:creationId xmlns:a16="http://schemas.microsoft.com/office/drawing/2014/main" id="{A5E21F71-0EA0-59A4-4876-FD2944F3FF07}"/>
              </a:ext>
            </a:extLst>
          </p:cNvPr>
          <p:cNvSpPr>
            <a:spLocks noGrp="1"/>
          </p:cNvSpPr>
          <p:nvPr>
            <p:ph type="title"/>
          </p:nvPr>
        </p:nvSpPr>
        <p:spPr>
          <a:xfrm>
            <a:off x="267532" y="306704"/>
            <a:ext cx="11484000" cy="545601"/>
          </a:xfrm>
        </p:spPr>
        <p:txBody>
          <a:bodyPr/>
          <a:lstStyle/>
          <a:p>
            <a:r>
              <a:rPr lang="en-US" sz="4000" dirty="0">
                <a:latin typeface="Arial"/>
                <a:cs typeface="Arial"/>
              </a:rPr>
              <a:t>Lesson task </a:t>
            </a:r>
            <a:r>
              <a:rPr lang="en-US" sz="4000" dirty="0">
                <a:solidFill>
                  <a:schemeClr val="bg1"/>
                </a:solidFill>
                <a:latin typeface="Arial"/>
                <a:cs typeface="Arial"/>
              </a:rPr>
              <a:t>(lesson 6) </a:t>
            </a:r>
            <a:endParaRPr lang="en-US" sz="4000" dirty="0">
              <a:solidFill>
                <a:schemeClr val="bg1"/>
              </a:solidFill>
            </a:endParaRPr>
          </a:p>
        </p:txBody>
      </p:sp>
      <p:sp>
        <p:nvSpPr>
          <p:cNvPr id="4" name="Text Placeholder 3">
            <a:extLst>
              <a:ext uri="{FF2B5EF4-FFF2-40B4-BE49-F238E27FC236}">
                <a16:creationId xmlns:a16="http://schemas.microsoft.com/office/drawing/2014/main" id="{2C8D31B2-706E-6DBB-F762-FCFF34F803BC}"/>
              </a:ext>
            </a:extLst>
          </p:cNvPr>
          <p:cNvSpPr>
            <a:spLocks noGrp="1"/>
          </p:cNvSpPr>
          <p:nvPr>
            <p:ph type="body" sz="quarter" idx="18"/>
          </p:nvPr>
        </p:nvSpPr>
        <p:spPr>
          <a:xfrm>
            <a:off x="267533" y="852305"/>
            <a:ext cx="11483999" cy="310015"/>
          </a:xfrm>
        </p:spPr>
        <p:txBody>
          <a:bodyPr/>
          <a:lstStyle/>
          <a:p>
            <a:r>
              <a:rPr lang="en-US" dirty="0"/>
              <a:t>Lesson 26</a:t>
            </a:r>
          </a:p>
        </p:txBody>
      </p:sp>
      <p:graphicFrame>
        <p:nvGraphicFramePr>
          <p:cNvPr id="6" name="Table 5">
            <a:extLst>
              <a:ext uri="{FF2B5EF4-FFF2-40B4-BE49-F238E27FC236}">
                <a16:creationId xmlns:a16="http://schemas.microsoft.com/office/drawing/2014/main" id="{5E29AF33-D7AE-FB77-4CBD-8F40EA38BA6A}"/>
              </a:ext>
            </a:extLst>
          </p:cNvPr>
          <p:cNvGraphicFramePr>
            <a:graphicFrameLocks noGrp="1"/>
          </p:cNvGraphicFramePr>
          <p:nvPr>
            <p:extLst>
              <p:ext uri="{D42A27DB-BD31-4B8C-83A1-F6EECF244321}">
                <p14:modId xmlns:p14="http://schemas.microsoft.com/office/powerpoint/2010/main" val="1674106938"/>
              </p:ext>
            </p:extLst>
          </p:nvPr>
        </p:nvGraphicFramePr>
        <p:xfrm>
          <a:off x="267532" y="1397906"/>
          <a:ext cx="11270347" cy="2044336"/>
        </p:xfrm>
        <a:graphic>
          <a:graphicData uri="http://schemas.openxmlformats.org/drawingml/2006/table">
            <a:tbl>
              <a:tblPr firstRow="1" bandRow="1">
                <a:tableStyleId>{5A111915-BE36-4E01-A7E5-04B1672EAD32}</a:tableStyleId>
              </a:tblPr>
              <a:tblGrid>
                <a:gridCol w="2615155">
                  <a:extLst>
                    <a:ext uri="{9D8B030D-6E8A-4147-A177-3AD203B41FA5}">
                      <a16:colId xmlns:a16="http://schemas.microsoft.com/office/drawing/2014/main" val="1469344589"/>
                    </a:ext>
                  </a:extLst>
                </a:gridCol>
                <a:gridCol w="8655192">
                  <a:extLst>
                    <a:ext uri="{9D8B030D-6E8A-4147-A177-3AD203B41FA5}">
                      <a16:colId xmlns:a16="http://schemas.microsoft.com/office/drawing/2014/main" val="535246953"/>
                    </a:ext>
                  </a:extLst>
                </a:gridCol>
              </a:tblGrid>
              <a:tr h="415307">
                <a:tc>
                  <a:txBody>
                    <a:bodyPr/>
                    <a:lstStyle/>
                    <a:p>
                      <a:pPr>
                        <a:lnSpc>
                          <a:spcPct val="114000"/>
                        </a:lnSpc>
                        <a:spcAft>
                          <a:spcPts val="600"/>
                        </a:spcAft>
                      </a:pPr>
                      <a:r>
                        <a:rPr lang="en-AU" sz="1800" dirty="0"/>
                        <a:t>Steps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4000"/>
                        </a:lnSpc>
                        <a:spcAft>
                          <a:spcPts val="600"/>
                        </a:spcAft>
                      </a:pPr>
                      <a:r>
                        <a:rPr lang="en-AU" sz="1800" dirty="0"/>
                        <a:t>What I need to do and when to do it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91889394"/>
                  </a:ext>
                </a:extLst>
              </a:tr>
              <a:tr h="1151758">
                <a:tc>
                  <a:txBody>
                    <a:bodyPr/>
                    <a:lstStyle/>
                    <a:p>
                      <a:pPr>
                        <a:lnSpc>
                          <a:spcPct val="114000"/>
                        </a:lnSpc>
                        <a:spcAft>
                          <a:spcPts val="600"/>
                        </a:spcAft>
                      </a:pPr>
                      <a:r>
                        <a:rPr lang="en-AU" sz="1800" dirty="0"/>
                        <a:t>Using barriers to thinking to strengthen your argument.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4000"/>
                        </a:lnSpc>
                        <a:spcAft>
                          <a:spcPts val="600"/>
                        </a:spcAft>
                      </a:pPr>
                      <a:r>
                        <a:rPr lang="en-AU" sz="1800" b="1" dirty="0"/>
                        <a:t>What to do: </a:t>
                      </a:r>
                      <a:r>
                        <a:rPr lang="en-AU" sz="1800" b="0" kern="1200" dirty="0">
                          <a:solidFill>
                            <a:schemeClr val="tx1"/>
                          </a:solidFill>
                          <a:effectLst/>
                          <a:latin typeface="+mn-lt"/>
                          <a:ea typeface="+mn-ea"/>
                          <a:cs typeface="+mn-cs"/>
                        </a:rPr>
                        <a:t>Evaluate your argument considering the barriers to thinking studied. </a:t>
                      </a:r>
                      <a:r>
                        <a:rPr lang="en-AU" sz="1800" dirty="0"/>
                        <a:t>Work through your diagram and look for any biases or cognitive fallacies. Create a new copy of your diagram and annotate it, identifying barriers to thinking and a description of how you will address them. Add any further evidence needed to address the barriers to thinking.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34021591"/>
                  </a:ext>
                </a:extLst>
              </a:tr>
            </a:tbl>
          </a:graphicData>
        </a:graphic>
      </p:graphicFrame>
      <p:sp>
        <p:nvSpPr>
          <p:cNvPr id="5" name="Text Placeholder 4">
            <a:extLst>
              <a:ext uri="{FF2B5EF4-FFF2-40B4-BE49-F238E27FC236}">
                <a16:creationId xmlns:a16="http://schemas.microsoft.com/office/drawing/2014/main" id="{D77855E9-8968-0CD5-77CD-0982DCE8C303}"/>
              </a:ext>
            </a:extLst>
          </p:cNvPr>
          <p:cNvSpPr>
            <a:spLocks noGrp="1"/>
          </p:cNvSpPr>
          <p:nvPr>
            <p:ph type="body" sz="quarter" idx="17"/>
          </p:nvPr>
        </p:nvSpPr>
        <p:spPr>
          <a:xfrm>
            <a:off x="213653" y="3714074"/>
            <a:ext cx="11270347" cy="2801926"/>
          </a:xfrm>
        </p:spPr>
        <p:style>
          <a:lnRef idx="1">
            <a:schemeClr val="accent4"/>
          </a:lnRef>
          <a:fillRef idx="2">
            <a:schemeClr val="accent4"/>
          </a:fillRef>
          <a:effectRef idx="1">
            <a:schemeClr val="accent4"/>
          </a:effectRef>
          <a:fontRef idx="minor">
            <a:schemeClr val="dk1"/>
          </a:fontRef>
        </p:style>
        <p:txBody>
          <a:bodyPr vert="horz" lIns="144000" tIns="144000" rIns="0" bIns="0" rtlCol="0" anchor="t">
            <a:noAutofit/>
          </a:bodyPr>
          <a:lstStyle/>
          <a:p>
            <a:pPr marL="342900" indent="-342900">
              <a:lnSpc>
                <a:spcPct val="114000"/>
              </a:lnSpc>
              <a:spcAft>
                <a:spcPts val="600"/>
              </a:spcAft>
              <a:buFont typeface="+mj-lt"/>
              <a:buAutoNum type="arabicPeriod"/>
            </a:pPr>
            <a:r>
              <a:rPr lang="en-AU" sz="1800" dirty="0"/>
              <a:t>Read through the list of descriptions and examples of barriers to thinking provided to remind you of the cognitive biases and fallacies that can impact thinking.</a:t>
            </a:r>
          </a:p>
          <a:p>
            <a:pPr marL="342900" indent="-342900">
              <a:lnSpc>
                <a:spcPct val="114000"/>
              </a:lnSpc>
              <a:spcAft>
                <a:spcPts val="600"/>
              </a:spcAft>
              <a:buFont typeface="+mj-lt"/>
              <a:buAutoNum type="arabicPeriod"/>
            </a:pPr>
            <a:r>
              <a:rPr lang="en-AU" sz="1800" dirty="0"/>
              <a:t>Evaluate your Toulmin argumentation model diagram to identify biases and fallacies in your argument.</a:t>
            </a:r>
          </a:p>
          <a:p>
            <a:pPr marL="342900" indent="-342900">
              <a:lnSpc>
                <a:spcPct val="114000"/>
              </a:lnSpc>
              <a:spcAft>
                <a:spcPts val="600"/>
              </a:spcAft>
              <a:buFont typeface="+mj-lt"/>
              <a:buAutoNum type="arabicPeriod"/>
            </a:pPr>
            <a:r>
              <a:rPr lang="en-AU" sz="1800" dirty="0"/>
              <a:t>Create a new copy of the diagram of your argument </a:t>
            </a:r>
          </a:p>
          <a:p>
            <a:pPr marL="342900" indent="-342900">
              <a:lnSpc>
                <a:spcPct val="114000"/>
              </a:lnSpc>
              <a:spcAft>
                <a:spcPts val="600"/>
              </a:spcAft>
              <a:buFont typeface="+mj-lt"/>
              <a:buAutoNum type="arabicPeriod"/>
            </a:pPr>
            <a:r>
              <a:rPr lang="en-AU" sz="1800" dirty="0"/>
              <a:t>Annotate your diagram, identifying barriers to thinking and write a description of how you could address this.</a:t>
            </a:r>
          </a:p>
          <a:p>
            <a:pPr marL="342900" indent="-342900">
              <a:lnSpc>
                <a:spcPct val="114000"/>
              </a:lnSpc>
              <a:spcAft>
                <a:spcPts val="600"/>
              </a:spcAft>
              <a:buFont typeface="+mj-lt"/>
              <a:buAutoNum type="arabicPeriod"/>
            </a:pPr>
            <a:r>
              <a:rPr lang="en-AU" sz="1800" dirty="0"/>
              <a:t>Find and add any further evidence needed to address the barriers identified.</a:t>
            </a:r>
          </a:p>
          <a:p>
            <a:pPr lvl="2"/>
            <a:r>
              <a:rPr lang="en-AU" dirty="0"/>
              <a:t>	</a:t>
            </a:r>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1455244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232DCE-9066-E2A1-FDEE-7879F00895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518055-79D1-8165-36BD-FE84BECFCB43}"/>
              </a:ext>
            </a:extLst>
          </p:cNvPr>
          <p:cNvSpPr>
            <a:spLocks noGrp="1"/>
          </p:cNvSpPr>
          <p:nvPr>
            <p:ph type="ctrTitle"/>
          </p:nvPr>
        </p:nvSpPr>
        <p:spPr/>
        <p:txBody>
          <a:bodyPr/>
          <a:lstStyle/>
          <a:p>
            <a:r>
              <a:rPr lang="en-US" dirty="0">
                <a:latin typeface="Arial"/>
                <a:cs typeface="Arial"/>
              </a:rPr>
              <a:t>Lessons 27–28 </a:t>
            </a:r>
            <a:endParaRPr lang="en-US" dirty="0"/>
          </a:p>
        </p:txBody>
      </p:sp>
    </p:spTree>
    <p:extLst>
      <p:ext uri="{BB962C8B-B14F-4D97-AF65-F5344CB8AC3E}">
        <p14:creationId xmlns:p14="http://schemas.microsoft.com/office/powerpoint/2010/main" val="4035121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2AAF66-2542-0830-CB0D-2AFC163ACBA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87D43B8-5266-507D-EE32-6B2C424C2933}"/>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16</a:t>
            </a:fld>
            <a:endParaRPr lang="en-AU"/>
          </a:p>
        </p:txBody>
      </p:sp>
      <p:sp>
        <p:nvSpPr>
          <p:cNvPr id="3" name="Title 2">
            <a:extLst>
              <a:ext uri="{FF2B5EF4-FFF2-40B4-BE49-F238E27FC236}">
                <a16:creationId xmlns:a16="http://schemas.microsoft.com/office/drawing/2014/main" id="{94D1ABA6-CA2D-1F79-5B2B-7B155F5E7193}"/>
              </a:ext>
            </a:extLst>
          </p:cNvPr>
          <p:cNvSpPr>
            <a:spLocks noGrp="1"/>
          </p:cNvSpPr>
          <p:nvPr>
            <p:ph type="title"/>
          </p:nvPr>
        </p:nvSpPr>
        <p:spPr/>
        <p:txBody>
          <a:bodyPr/>
          <a:lstStyle/>
          <a:p>
            <a:r>
              <a:rPr lang="en-US" dirty="0">
                <a:latin typeface="Arial"/>
                <a:cs typeface="Arial"/>
              </a:rPr>
              <a:t>Reflective</a:t>
            </a:r>
            <a:r>
              <a:rPr lang="en-US" sz="3000" dirty="0">
                <a:latin typeface="Arial"/>
                <a:cs typeface="Arial"/>
              </a:rPr>
              <a:t> </a:t>
            </a:r>
            <a:r>
              <a:rPr lang="en-US" dirty="0">
                <a:latin typeface="Arial"/>
                <a:cs typeface="Arial"/>
              </a:rPr>
              <a:t>questions </a:t>
            </a:r>
            <a:r>
              <a:rPr lang="en-US" dirty="0">
                <a:solidFill>
                  <a:schemeClr val="bg1"/>
                </a:solidFill>
                <a:latin typeface="Arial"/>
                <a:cs typeface="Arial"/>
              </a:rPr>
              <a:t>(lessons 2 - 3) </a:t>
            </a:r>
            <a:endParaRPr lang="en-US" sz="3000" dirty="0">
              <a:solidFill>
                <a:schemeClr val="bg1"/>
              </a:solidFill>
            </a:endParaRPr>
          </a:p>
        </p:txBody>
      </p:sp>
      <p:sp>
        <p:nvSpPr>
          <p:cNvPr id="4" name="Text Placeholder 3">
            <a:extLst>
              <a:ext uri="{FF2B5EF4-FFF2-40B4-BE49-F238E27FC236}">
                <a16:creationId xmlns:a16="http://schemas.microsoft.com/office/drawing/2014/main" id="{25058BC7-C4C6-ECB6-0881-A9800E914C56}"/>
              </a:ext>
            </a:extLst>
          </p:cNvPr>
          <p:cNvSpPr>
            <a:spLocks noGrp="1"/>
          </p:cNvSpPr>
          <p:nvPr>
            <p:ph type="body" sz="quarter" idx="18"/>
          </p:nvPr>
        </p:nvSpPr>
        <p:spPr>
          <a:xfrm>
            <a:off x="360001" y="919017"/>
            <a:ext cx="11483999" cy="310015"/>
          </a:xfrm>
        </p:spPr>
        <p:txBody>
          <a:bodyPr/>
          <a:lstStyle/>
          <a:p>
            <a:r>
              <a:rPr lang="en-US" dirty="0"/>
              <a:t>How do I think?</a:t>
            </a:r>
          </a:p>
        </p:txBody>
      </p:sp>
      <p:sp>
        <p:nvSpPr>
          <p:cNvPr id="5" name="Text Placeholder 4">
            <a:extLst>
              <a:ext uri="{FF2B5EF4-FFF2-40B4-BE49-F238E27FC236}">
                <a16:creationId xmlns:a16="http://schemas.microsoft.com/office/drawing/2014/main" id="{39F2FA66-A329-E7DA-D1BB-467D868F8109}"/>
              </a:ext>
            </a:extLst>
          </p:cNvPr>
          <p:cNvSpPr>
            <a:spLocks noGrp="1"/>
          </p:cNvSpPr>
          <p:nvPr>
            <p:ph type="body" sz="quarter" idx="17"/>
          </p:nvPr>
        </p:nvSpPr>
        <p:spPr>
          <a:xfrm>
            <a:off x="354000" y="1387929"/>
            <a:ext cx="11484000" cy="4648938"/>
          </a:xfrm>
        </p:spPr>
        <p:style>
          <a:lnRef idx="1">
            <a:schemeClr val="accent4"/>
          </a:lnRef>
          <a:fillRef idx="2">
            <a:schemeClr val="accent4"/>
          </a:fillRef>
          <a:effectRef idx="1">
            <a:schemeClr val="accent4"/>
          </a:effectRef>
          <a:fontRef idx="minor">
            <a:schemeClr val="dk1"/>
          </a:fontRef>
        </p:style>
        <p:txBody>
          <a:bodyPr vert="horz" lIns="144000" tIns="144000" rIns="0" bIns="0" rtlCol="0" anchor="t">
            <a:noAutofit/>
          </a:bodyPr>
          <a:lstStyle/>
          <a:p>
            <a:r>
              <a:rPr lang="en-US" sz="1800" dirty="0"/>
              <a:t>In your workbook respond to the following reflective questions:</a:t>
            </a:r>
            <a:endParaRPr lang="en-US" sz="1800" dirty="0">
              <a:cs typeface="Arial"/>
            </a:endParaRPr>
          </a:p>
          <a:p>
            <a:pPr marL="342900" lvl="0" indent="-342900">
              <a:buFont typeface="+mj-lt"/>
              <a:buAutoNum type="arabicPeriod"/>
            </a:pPr>
            <a:r>
              <a:rPr lang="en-AU" sz="1800" dirty="0"/>
              <a:t>When I first started to try to solve the riddle, what were my first thoughts? </a:t>
            </a:r>
          </a:p>
          <a:p>
            <a:pPr marL="342900" lvl="0" indent="-342900">
              <a:buFont typeface="+mj-lt"/>
              <a:buAutoNum type="arabicPeriod"/>
            </a:pPr>
            <a:r>
              <a:rPr lang="en-AU" sz="1800" dirty="0"/>
              <a:t>What kind of thinking best describes these thoughts? </a:t>
            </a:r>
          </a:p>
          <a:p>
            <a:pPr marL="342900" lvl="0" indent="-342900">
              <a:buFont typeface="+mj-lt"/>
              <a:buAutoNum type="arabicPeriod"/>
            </a:pPr>
            <a:r>
              <a:rPr lang="en-AU" sz="1800" dirty="0"/>
              <a:t>How did my thinking change through the process of trying to solve this riddle? </a:t>
            </a:r>
          </a:p>
          <a:p>
            <a:pPr marL="342900" lvl="0" indent="-342900">
              <a:buFont typeface="+mj-lt"/>
              <a:buAutoNum type="arabicPeriod"/>
            </a:pPr>
            <a:r>
              <a:rPr lang="en-AU" sz="1800" dirty="0"/>
              <a:t>Was this new way of thinking a different type of thinking? If so, which one?</a:t>
            </a:r>
          </a:p>
          <a:p>
            <a:pPr marL="342900" indent="-342900">
              <a:buFont typeface="+mj-lt"/>
              <a:buAutoNum type="arabicPeriod"/>
            </a:pPr>
            <a:r>
              <a:rPr lang="en-AU" sz="1800" dirty="0"/>
              <a:t>What do you believe is the type of thinking that you use the most? </a:t>
            </a:r>
            <a:endParaRPr lang="en-US" sz="1800" dirty="0"/>
          </a:p>
          <a:p>
            <a:endParaRPr lang="en-US" dirty="0">
              <a:latin typeface="Arial"/>
              <a:cs typeface="Arial"/>
            </a:endParaRPr>
          </a:p>
          <a:p>
            <a:endParaRPr lang="en-US" dirty="0"/>
          </a:p>
        </p:txBody>
      </p:sp>
    </p:spTree>
    <p:extLst>
      <p:ext uri="{BB962C8B-B14F-4D97-AF65-F5344CB8AC3E}">
        <p14:creationId xmlns:p14="http://schemas.microsoft.com/office/powerpoint/2010/main" val="3331847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4B903-8552-3429-EA5D-844ADEEE615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C277A1-F813-6C08-5650-D29A76E475ED}"/>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160</a:t>
            </a:fld>
            <a:endParaRPr lang="en-AU"/>
          </a:p>
        </p:txBody>
      </p:sp>
      <p:sp>
        <p:nvSpPr>
          <p:cNvPr id="3" name="Title 2">
            <a:extLst>
              <a:ext uri="{FF2B5EF4-FFF2-40B4-BE49-F238E27FC236}">
                <a16:creationId xmlns:a16="http://schemas.microsoft.com/office/drawing/2014/main" id="{F1E5D194-7323-4F76-B598-C8AE6C2B4369}"/>
              </a:ext>
            </a:extLst>
          </p:cNvPr>
          <p:cNvSpPr>
            <a:spLocks noGrp="1"/>
          </p:cNvSpPr>
          <p:nvPr>
            <p:ph type="title"/>
          </p:nvPr>
        </p:nvSpPr>
        <p:spPr>
          <a:xfrm>
            <a:off x="267532" y="335900"/>
            <a:ext cx="11484000" cy="545601"/>
          </a:xfrm>
        </p:spPr>
        <p:txBody>
          <a:bodyPr/>
          <a:lstStyle/>
          <a:p>
            <a:r>
              <a:rPr lang="en-US" dirty="0">
                <a:latin typeface="Arial"/>
                <a:cs typeface="Arial"/>
              </a:rPr>
              <a:t>Lesson tasks</a:t>
            </a:r>
            <a:endParaRPr lang="en-US" dirty="0"/>
          </a:p>
        </p:txBody>
      </p:sp>
      <p:sp>
        <p:nvSpPr>
          <p:cNvPr id="4" name="Text Placeholder 3">
            <a:extLst>
              <a:ext uri="{FF2B5EF4-FFF2-40B4-BE49-F238E27FC236}">
                <a16:creationId xmlns:a16="http://schemas.microsoft.com/office/drawing/2014/main" id="{001AFE0A-1FF7-A3A0-3F96-71EBCA8671F2}"/>
              </a:ext>
            </a:extLst>
          </p:cNvPr>
          <p:cNvSpPr>
            <a:spLocks noGrp="1"/>
          </p:cNvSpPr>
          <p:nvPr>
            <p:ph type="body" sz="quarter" idx="18"/>
          </p:nvPr>
        </p:nvSpPr>
        <p:spPr>
          <a:xfrm>
            <a:off x="267533" y="923227"/>
            <a:ext cx="11483999" cy="310015"/>
          </a:xfrm>
        </p:spPr>
        <p:txBody>
          <a:bodyPr/>
          <a:lstStyle/>
          <a:p>
            <a:r>
              <a:rPr lang="en-US" dirty="0"/>
              <a:t>Lessons 27 and 28</a:t>
            </a:r>
          </a:p>
        </p:txBody>
      </p:sp>
      <p:graphicFrame>
        <p:nvGraphicFramePr>
          <p:cNvPr id="6" name="Table 5">
            <a:extLst>
              <a:ext uri="{FF2B5EF4-FFF2-40B4-BE49-F238E27FC236}">
                <a16:creationId xmlns:a16="http://schemas.microsoft.com/office/drawing/2014/main" id="{BDEA2BCD-5EEB-FEDB-CC0C-B9E50536AA9A}"/>
              </a:ext>
            </a:extLst>
          </p:cNvPr>
          <p:cNvGraphicFramePr>
            <a:graphicFrameLocks noGrp="1"/>
          </p:cNvGraphicFramePr>
          <p:nvPr>
            <p:extLst>
              <p:ext uri="{D42A27DB-BD31-4B8C-83A1-F6EECF244321}">
                <p14:modId xmlns:p14="http://schemas.microsoft.com/office/powerpoint/2010/main" val="1848453700"/>
              </p:ext>
            </p:extLst>
          </p:nvPr>
        </p:nvGraphicFramePr>
        <p:xfrm>
          <a:off x="184639" y="1297048"/>
          <a:ext cx="11386038" cy="1381633"/>
        </p:xfrm>
        <a:graphic>
          <a:graphicData uri="http://schemas.openxmlformats.org/drawingml/2006/table">
            <a:tbl>
              <a:tblPr firstRow="1" bandRow="1">
                <a:tableStyleId>{5A111915-BE36-4E01-A7E5-04B1672EAD32}</a:tableStyleId>
              </a:tblPr>
              <a:tblGrid>
                <a:gridCol w="2849406">
                  <a:extLst>
                    <a:ext uri="{9D8B030D-6E8A-4147-A177-3AD203B41FA5}">
                      <a16:colId xmlns:a16="http://schemas.microsoft.com/office/drawing/2014/main" val="1469344589"/>
                    </a:ext>
                  </a:extLst>
                </a:gridCol>
                <a:gridCol w="8536632">
                  <a:extLst>
                    <a:ext uri="{9D8B030D-6E8A-4147-A177-3AD203B41FA5}">
                      <a16:colId xmlns:a16="http://schemas.microsoft.com/office/drawing/2014/main" val="535246953"/>
                    </a:ext>
                  </a:extLst>
                </a:gridCol>
              </a:tblGrid>
              <a:tr h="347731">
                <a:tc>
                  <a:txBody>
                    <a:bodyPr/>
                    <a:lstStyle/>
                    <a:p>
                      <a:pPr>
                        <a:lnSpc>
                          <a:spcPct val="114000"/>
                        </a:lnSpc>
                      </a:pPr>
                      <a:r>
                        <a:rPr lang="en-AU" sz="1800" dirty="0"/>
                        <a:t>Steps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4000"/>
                        </a:lnSpc>
                      </a:pPr>
                      <a:r>
                        <a:rPr lang="en-AU" sz="1800" dirty="0"/>
                        <a:t>What I need to do and when to do it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91889394"/>
                  </a:ext>
                </a:extLst>
              </a:tr>
              <a:tr h="976446">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r>
                        <a:rPr lang="en-AU" sz="1800" dirty="0"/>
                        <a:t>Using barriers to thinking to strengthen your argument.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4000"/>
                        </a:lnSpc>
                      </a:pPr>
                      <a:r>
                        <a:rPr lang="en-AU" sz="1800" b="1" dirty="0"/>
                        <a:t>What to do: </a:t>
                      </a:r>
                      <a:r>
                        <a:rPr lang="en-AU" sz="1800" b="0" dirty="0"/>
                        <a:t>Using the annotated diagram of your argument, re-write the draft of your paragraph. Make adjustments based on your identification of barriers to your thinking.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34021591"/>
                  </a:ext>
                </a:extLst>
              </a:tr>
            </a:tbl>
          </a:graphicData>
        </a:graphic>
      </p:graphicFrame>
      <p:sp>
        <p:nvSpPr>
          <p:cNvPr id="5" name="Text Placeholder 4">
            <a:extLst>
              <a:ext uri="{FF2B5EF4-FFF2-40B4-BE49-F238E27FC236}">
                <a16:creationId xmlns:a16="http://schemas.microsoft.com/office/drawing/2014/main" id="{49A7E18F-7B28-57F8-09F5-96BA2F72E909}"/>
              </a:ext>
            </a:extLst>
          </p:cNvPr>
          <p:cNvSpPr>
            <a:spLocks noGrp="1"/>
          </p:cNvSpPr>
          <p:nvPr>
            <p:ph type="body" sz="quarter" idx="17"/>
          </p:nvPr>
        </p:nvSpPr>
        <p:spPr>
          <a:xfrm>
            <a:off x="184639" y="2762607"/>
            <a:ext cx="11386038" cy="3843393"/>
          </a:xfrm>
        </p:spPr>
        <p:style>
          <a:lnRef idx="1">
            <a:schemeClr val="accent4"/>
          </a:lnRef>
          <a:fillRef idx="2">
            <a:schemeClr val="accent4"/>
          </a:fillRef>
          <a:effectRef idx="1">
            <a:schemeClr val="accent4"/>
          </a:effectRef>
          <a:fontRef idx="minor">
            <a:schemeClr val="dk1"/>
          </a:fontRef>
        </p:style>
        <p:txBody>
          <a:bodyPr vert="horz" lIns="144000" tIns="144000" rIns="0" bIns="0" rtlCol="0" anchor="t">
            <a:noAutofit/>
          </a:bodyPr>
          <a:lstStyle/>
          <a:p>
            <a:pPr marL="342900" lvl="0" indent="-342900">
              <a:lnSpc>
                <a:spcPct val="100000"/>
              </a:lnSpc>
              <a:buFont typeface="+mj-lt"/>
              <a:buAutoNum type="arabicPeriod"/>
            </a:pPr>
            <a:r>
              <a:rPr lang="en-AU" sz="1800" dirty="0"/>
              <a:t>Use the new version of your diagram to annotate the paragraph, showing where you will have to make changes to reflect the changes you have made to your argument. </a:t>
            </a:r>
          </a:p>
          <a:p>
            <a:pPr marL="342900" lvl="0" indent="-342900">
              <a:lnSpc>
                <a:spcPct val="114000"/>
              </a:lnSpc>
              <a:spcAft>
                <a:spcPts val="600"/>
              </a:spcAft>
              <a:buFont typeface="+mj-lt"/>
              <a:buAutoNum type="arabicPeriod"/>
            </a:pPr>
            <a:r>
              <a:rPr lang="en-AU" sz="1800" dirty="0"/>
              <a:t>Re-write your paragraph, including the changes that need to be made to address the biases and fallacies you have identified in your diagram. </a:t>
            </a:r>
          </a:p>
          <a:p>
            <a:pPr marL="342900" indent="-342900">
              <a:lnSpc>
                <a:spcPct val="114000"/>
              </a:lnSpc>
              <a:spcAft>
                <a:spcPts val="600"/>
              </a:spcAft>
              <a:buFont typeface="+mj-lt"/>
              <a:buAutoNum type="arabicPeriod"/>
            </a:pPr>
            <a:r>
              <a:rPr lang="en-AU" sz="1800" dirty="0"/>
              <a:t>C2B4 me – show your new paragraph to 2 students and ask them to answer the following questions:</a:t>
            </a:r>
          </a:p>
          <a:p>
            <a:pPr marL="702900" lvl="4" indent="-342900">
              <a:lnSpc>
                <a:spcPct val="114000"/>
              </a:lnSpc>
            </a:pPr>
            <a:r>
              <a:rPr lang="en-AU" dirty="0"/>
              <a:t>Are all parts of the argument from the Toulmin diagram included in the paragraph?</a:t>
            </a:r>
          </a:p>
          <a:p>
            <a:pPr marL="702900" lvl="4" indent="-342900">
              <a:lnSpc>
                <a:spcPct val="114000"/>
              </a:lnSpc>
            </a:pPr>
            <a:r>
              <a:rPr lang="en-AU" dirty="0"/>
              <a:t>Is the paragraph clear and easy to understand?</a:t>
            </a:r>
          </a:p>
          <a:p>
            <a:pPr marL="702900" lvl="4" indent="-342900">
              <a:lnSpc>
                <a:spcPct val="114000"/>
              </a:lnSpc>
            </a:pPr>
            <a:r>
              <a:rPr lang="en-AU" dirty="0"/>
              <a:t>Are there any suggestions of how to make the communication of the argument clearer in the paragraph?</a:t>
            </a:r>
          </a:p>
          <a:p>
            <a:pPr marL="342900" indent="-342900">
              <a:lnSpc>
                <a:spcPct val="114000"/>
              </a:lnSpc>
              <a:spcAft>
                <a:spcPts val="600"/>
              </a:spcAft>
              <a:buFont typeface="+mj-lt"/>
              <a:buAutoNum type="arabicPeriod"/>
            </a:pPr>
            <a:r>
              <a:rPr lang="en-AU" sz="1800" dirty="0"/>
              <a:t>Apply the feedback you receive and finalise your draft paragraph. </a:t>
            </a:r>
          </a:p>
          <a:p>
            <a:pPr marL="342900" indent="-342900">
              <a:lnSpc>
                <a:spcPct val="114000"/>
              </a:lnSpc>
              <a:spcAft>
                <a:spcPts val="600"/>
              </a:spcAft>
              <a:buFont typeface="+mj-lt"/>
              <a:buAutoNum type="arabicPeriod"/>
            </a:pPr>
            <a:r>
              <a:rPr lang="en-AU" sz="1800" dirty="0"/>
              <a:t>Show your teacher your paragraph for feedback once you have received feedback from 2 students.</a:t>
            </a:r>
          </a:p>
          <a:p>
            <a:endParaRPr lang="en-US" dirty="0"/>
          </a:p>
        </p:txBody>
      </p:sp>
    </p:spTree>
    <p:extLst>
      <p:ext uri="{BB962C8B-B14F-4D97-AF65-F5344CB8AC3E}">
        <p14:creationId xmlns:p14="http://schemas.microsoft.com/office/powerpoint/2010/main" val="287491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ED79CA-A04A-8906-1D85-D7F6EF9258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E62892-4296-DBF5-C1E8-9FD681CB3303}"/>
              </a:ext>
            </a:extLst>
          </p:cNvPr>
          <p:cNvSpPr>
            <a:spLocks noGrp="1"/>
          </p:cNvSpPr>
          <p:nvPr>
            <p:ph type="ctrTitle"/>
          </p:nvPr>
        </p:nvSpPr>
        <p:spPr/>
        <p:txBody>
          <a:bodyPr/>
          <a:lstStyle/>
          <a:p>
            <a:r>
              <a:rPr lang="en-US" dirty="0">
                <a:latin typeface="Arial"/>
                <a:cs typeface="Arial"/>
              </a:rPr>
              <a:t>Lesson 29</a:t>
            </a:r>
            <a:endParaRPr lang="en-US" dirty="0"/>
          </a:p>
        </p:txBody>
      </p:sp>
    </p:spTree>
    <p:extLst>
      <p:ext uri="{BB962C8B-B14F-4D97-AF65-F5344CB8AC3E}">
        <p14:creationId xmlns:p14="http://schemas.microsoft.com/office/powerpoint/2010/main" val="830291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E88744-B459-4B72-89E5-B1A721D35AB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50E1D4F-B99F-FCA8-8D5F-0A75B73D1156}"/>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162</a:t>
            </a:fld>
            <a:endParaRPr lang="en-AU"/>
          </a:p>
        </p:txBody>
      </p:sp>
      <p:sp>
        <p:nvSpPr>
          <p:cNvPr id="3" name="Title 2">
            <a:extLst>
              <a:ext uri="{FF2B5EF4-FFF2-40B4-BE49-F238E27FC236}">
                <a16:creationId xmlns:a16="http://schemas.microsoft.com/office/drawing/2014/main" id="{90F899C5-15BD-1A45-0873-ACB5B391D543}"/>
              </a:ext>
            </a:extLst>
          </p:cNvPr>
          <p:cNvSpPr>
            <a:spLocks noGrp="1"/>
          </p:cNvSpPr>
          <p:nvPr>
            <p:ph type="title"/>
          </p:nvPr>
        </p:nvSpPr>
        <p:spPr>
          <a:xfrm>
            <a:off x="267532" y="410322"/>
            <a:ext cx="11484000" cy="545601"/>
          </a:xfrm>
        </p:spPr>
        <p:txBody>
          <a:bodyPr/>
          <a:lstStyle/>
          <a:p>
            <a:r>
              <a:rPr lang="en-US" dirty="0">
                <a:latin typeface="Arial"/>
                <a:cs typeface="Arial"/>
              </a:rPr>
              <a:t>Lesson task</a:t>
            </a:r>
            <a:endParaRPr lang="en-US" dirty="0"/>
          </a:p>
        </p:txBody>
      </p:sp>
      <p:sp>
        <p:nvSpPr>
          <p:cNvPr id="4" name="Text Placeholder 3">
            <a:extLst>
              <a:ext uri="{FF2B5EF4-FFF2-40B4-BE49-F238E27FC236}">
                <a16:creationId xmlns:a16="http://schemas.microsoft.com/office/drawing/2014/main" id="{3B1CA9C1-7661-852B-EC31-B3C8B0C38D0D}"/>
              </a:ext>
            </a:extLst>
          </p:cNvPr>
          <p:cNvSpPr>
            <a:spLocks noGrp="1"/>
          </p:cNvSpPr>
          <p:nvPr>
            <p:ph type="body" sz="quarter" idx="18"/>
          </p:nvPr>
        </p:nvSpPr>
        <p:spPr>
          <a:xfrm>
            <a:off x="267533" y="1058270"/>
            <a:ext cx="11483999" cy="310015"/>
          </a:xfrm>
        </p:spPr>
        <p:txBody>
          <a:bodyPr/>
          <a:lstStyle/>
          <a:p>
            <a:r>
              <a:rPr lang="en-US" dirty="0"/>
              <a:t>Lesson 29</a:t>
            </a:r>
          </a:p>
        </p:txBody>
      </p:sp>
      <p:graphicFrame>
        <p:nvGraphicFramePr>
          <p:cNvPr id="6" name="Table 5">
            <a:extLst>
              <a:ext uri="{FF2B5EF4-FFF2-40B4-BE49-F238E27FC236}">
                <a16:creationId xmlns:a16="http://schemas.microsoft.com/office/drawing/2014/main" id="{45A9AFBC-BB49-43A5-227F-03D0DAF53755}"/>
              </a:ext>
            </a:extLst>
          </p:cNvPr>
          <p:cNvGraphicFramePr>
            <a:graphicFrameLocks noGrp="1"/>
          </p:cNvGraphicFramePr>
          <p:nvPr>
            <p:extLst>
              <p:ext uri="{D42A27DB-BD31-4B8C-83A1-F6EECF244321}">
                <p14:modId xmlns:p14="http://schemas.microsoft.com/office/powerpoint/2010/main" val="1015974776"/>
              </p:ext>
            </p:extLst>
          </p:nvPr>
        </p:nvGraphicFramePr>
        <p:xfrm>
          <a:off x="267532" y="1521804"/>
          <a:ext cx="11270347" cy="1694371"/>
        </p:xfrm>
        <a:graphic>
          <a:graphicData uri="http://schemas.openxmlformats.org/drawingml/2006/table">
            <a:tbl>
              <a:tblPr firstRow="1" bandRow="1">
                <a:tableStyleId>{5A111915-BE36-4E01-A7E5-04B1672EAD32}</a:tableStyleId>
              </a:tblPr>
              <a:tblGrid>
                <a:gridCol w="2820455">
                  <a:extLst>
                    <a:ext uri="{9D8B030D-6E8A-4147-A177-3AD203B41FA5}">
                      <a16:colId xmlns:a16="http://schemas.microsoft.com/office/drawing/2014/main" val="1469344589"/>
                    </a:ext>
                  </a:extLst>
                </a:gridCol>
                <a:gridCol w="8449892">
                  <a:extLst>
                    <a:ext uri="{9D8B030D-6E8A-4147-A177-3AD203B41FA5}">
                      <a16:colId xmlns:a16="http://schemas.microsoft.com/office/drawing/2014/main" val="535246953"/>
                    </a:ext>
                  </a:extLst>
                </a:gridCol>
              </a:tblGrid>
              <a:tr h="368389">
                <a:tc>
                  <a:txBody>
                    <a:bodyPr/>
                    <a:lstStyle/>
                    <a:p>
                      <a:pPr>
                        <a:lnSpc>
                          <a:spcPct val="114000"/>
                        </a:lnSpc>
                      </a:pPr>
                      <a:r>
                        <a:rPr lang="en-AU" sz="1800" dirty="0"/>
                        <a:t>Steps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4000"/>
                        </a:lnSpc>
                      </a:pPr>
                      <a:r>
                        <a:rPr lang="en-AU" sz="1800" dirty="0"/>
                        <a:t>What I need to do and when to do it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91889394"/>
                  </a:ext>
                </a:extLst>
              </a:tr>
              <a:tr h="1021643">
                <a:tc>
                  <a:txBody>
                    <a:bodyPr/>
                    <a:lstStyle/>
                    <a:p>
                      <a:pPr>
                        <a:lnSpc>
                          <a:spcPct val="114000"/>
                        </a:lnSpc>
                      </a:pPr>
                      <a:r>
                        <a:rPr lang="en-AU" sz="1800" dirty="0"/>
                        <a:t>Reflecting on your thinking.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4000"/>
                        </a:lnSpc>
                      </a:pPr>
                      <a:r>
                        <a:rPr lang="en-AU" sz="1800" b="1" dirty="0"/>
                        <a:t>What to do: </a:t>
                      </a:r>
                      <a:r>
                        <a:rPr lang="en-AU" sz="1800" b="0" dirty="0"/>
                        <a:t>Write your 100-word reflection </a:t>
                      </a:r>
                      <a:r>
                        <a:rPr lang="en-AU" sz="1800" dirty="0"/>
                        <a:t>explaining how the evaluation process strengthened your argument and describe what you have discovered about your own thinking patterns, including assumptions or biases you had to challenge.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34021591"/>
                  </a:ext>
                </a:extLst>
              </a:tr>
            </a:tbl>
          </a:graphicData>
        </a:graphic>
      </p:graphicFrame>
      <p:sp>
        <p:nvSpPr>
          <p:cNvPr id="5" name="Text Placeholder 4">
            <a:extLst>
              <a:ext uri="{FF2B5EF4-FFF2-40B4-BE49-F238E27FC236}">
                <a16:creationId xmlns:a16="http://schemas.microsoft.com/office/drawing/2014/main" id="{95570A34-161F-7477-981B-99531D5E095D}"/>
              </a:ext>
            </a:extLst>
          </p:cNvPr>
          <p:cNvSpPr>
            <a:spLocks noGrp="1"/>
          </p:cNvSpPr>
          <p:nvPr>
            <p:ph type="body" sz="quarter" idx="17"/>
          </p:nvPr>
        </p:nvSpPr>
        <p:spPr>
          <a:xfrm>
            <a:off x="213653" y="3369694"/>
            <a:ext cx="11270347" cy="3077984"/>
          </a:xfrm>
        </p:spPr>
        <p:style>
          <a:lnRef idx="1">
            <a:schemeClr val="accent4"/>
          </a:lnRef>
          <a:fillRef idx="2">
            <a:schemeClr val="accent4"/>
          </a:fillRef>
          <a:effectRef idx="1">
            <a:schemeClr val="accent4"/>
          </a:effectRef>
          <a:fontRef idx="minor">
            <a:schemeClr val="dk1"/>
          </a:fontRef>
        </p:style>
        <p:txBody>
          <a:bodyPr vert="horz" lIns="144000" tIns="144000" rIns="0" bIns="0" rtlCol="0" anchor="t">
            <a:noAutofit/>
          </a:bodyPr>
          <a:lstStyle/>
          <a:p>
            <a:pPr marL="342900" lvl="2" indent="-342900">
              <a:lnSpc>
                <a:spcPct val="114000"/>
              </a:lnSpc>
              <a:buFont typeface="+mj-lt"/>
              <a:buAutoNum type="arabicPeriod"/>
            </a:pPr>
            <a:r>
              <a:rPr lang="en-AU" dirty="0"/>
              <a:t>Spend time looking back over your initial Toulmin model diagram and your revised one, and re-read both your initial draft and your final version of the paragraph outlining your argument. </a:t>
            </a:r>
          </a:p>
          <a:p>
            <a:pPr marL="342900" lvl="2" indent="-342900">
              <a:lnSpc>
                <a:spcPct val="114000"/>
              </a:lnSpc>
              <a:buFont typeface="+mj-lt"/>
              <a:buAutoNum type="arabicPeriod"/>
            </a:pPr>
            <a:r>
              <a:rPr lang="en-AU" dirty="0"/>
              <a:t>Write down some initial ideas about how your evaluation of the argument from the first version to the second strengthened the argument. </a:t>
            </a:r>
          </a:p>
          <a:p>
            <a:pPr marL="342900" lvl="2" indent="-342900">
              <a:lnSpc>
                <a:spcPct val="114000"/>
              </a:lnSpc>
              <a:buFont typeface="+mj-lt"/>
              <a:buAutoNum type="arabicPeriod"/>
            </a:pPr>
            <a:r>
              <a:rPr lang="en-AU" dirty="0"/>
              <a:t>Write down some ideas about what you have learned about the way that you think because of this process. </a:t>
            </a:r>
          </a:p>
          <a:p>
            <a:pPr marL="342900" lvl="2" indent="-342900">
              <a:lnSpc>
                <a:spcPct val="114000"/>
              </a:lnSpc>
              <a:buFont typeface="+mj-lt"/>
              <a:buAutoNum type="arabicPeriod"/>
            </a:pPr>
            <a:r>
              <a:rPr lang="en-AU" dirty="0"/>
              <a:t>Use these notes to write a 100-word reflection. </a:t>
            </a:r>
            <a:endParaRPr lang="en-AU" b="1" dirty="0"/>
          </a:p>
          <a:p>
            <a:pPr lvl="2" algn="ctr">
              <a:lnSpc>
                <a:spcPct val="114000"/>
              </a:lnSpc>
            </a:pPr>
            <a:r>
              <a:rPr lang="en-AU" b="1" dirty="0"/>
              <a:t>All parts of your portfolio are to be handed in at the end of the lesson. </a:t>
            </a:r>
            <a:endParaRPr lang="en-AU" dirty="0"/>
          </a:p>
          <a:p>
            <a:endParaRPr lang="en-US" dirty="0"/>
          </a:p>
        </p:txBody>
      </p:sp>
    </p:spTree>
    <p:extLst>
      <p:ext uri="{BB962C8B-B14F-4D97-AF65-F5344CB8AC3E}">
        <p14:creationId xmlns:p14="http://schemas.microsoft.com/office/powerpoint/2010/main" val="1141859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965417-2C31-3F45-5F7A-A0CDE1CD98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0F0C3A-A7E5-9D3A-3330-AB117343FE27}"/>
              </a:ext>
            </a:extLst>
          </p:cNvPr>
          <p:cNvSpPr>
            <a:spLocks noGrp="1"/>
          </p:cNvSpPr>
          <p:nvPr>
            <p:ph type="ctrTitle"/>
          </p:nvPr>
        </p:nvSpPr>
        <p:spPr/>
        <p:txBody>
          <a:bodyPr/>
          <a:lstStyle/>
          <a:p>
            <a:r>
              <a:rPr lang="en-US" dirty="0">
                <a:latin typeface="Arial"/>
                <a:cs typeface="Arial"/>
              </a:rPr>
              <a:t>Lesson 30 </a:t>
            </a:r>
            <a:endParaRPr lang="en-US" dirty="0"/>
          </a:p>
        </p:txBody>
      </p:sp>
    </p:spTree>
    <p:extLst>
      <p:ext uri="{BB962C8B-B14F-4D97-AF65-F5344CB8AC3E}">
        <p14:creationId xmlns:p14="http://schemas.microsoft.com/office/powerpoint/2010/main" val="3327279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C93F7B0-C6ED-8172-561F-03EE0842585E}"/>
              </a:ext>
            </a:extLst>
          </p:cNvPr>
          <p:cNvSpPr>
            <a:spLocks noGrp="1"/>
          </p:cNvSpPr>
          <p:nvPr>
            <p:ph type="title"/>
          </p:nvPr>
        </p:nvSpPr>
        <p:spPr>
          <a:xfrm>
            <a:off x="197607" y="162000"/>
            <a:ext cx="11484000" cy="545601"/>
          </a:xfrm>
        </p:spPr>
        <p:txBody>
          <a:bodyPr/>
          <a:lstStyle/>
          <a:p>
            <a:r>
              <a:rPr lang="en-US" dirty="0">
                <a:latin typeface="Arial"/>
                <a:cs typeface="Arial"/>
              </a:rPr>
              <a:t>Do now </a:t>
            </a:r>
            <a:r>
              <a:rPr lang="en-AU" dirty="0">
                <a:solidFill>
                  <a:schemeClr val="bg1"/>
                </a:solidFill>
              </a:rPr>
              <a:t>(lesson 30)</a:t>
            </a:r>
            <a:endParaRPr lang="en-US" dirty="0">
              <a:solidFill>
                <a:schemeClr val="bg1"/>
              </a:solidFill>
            </a:endParaRPr>
          </a:p>
        </p:txBody>
      </p:sp>
      <p:sp>
        <p:nvSpPr>
          <p:cNvPr id="5" name="Text Placeholder 4">
            <a:extLst>
              <a:ext uri="{FF2B5EF4-FFF2-40B4-BE49-F238E27FC236}">
                <a16:creationId xmlns:a16="http://schemas.microsoft.com/office/drawing/2014/main" id="{CF4621E4-83D3-0DD9-ABC1-FF7E217F5498}"/>
              </a:ext>
            </a:extLst>
          </p:cNvPr>
          <p:cNvSpPr>
            <a:spLocks noGrp="1"/>
          </p:cNvSpPr>
          <p:nvPr>
            <p:ph type="body" sz="quarter" idx="17"/>
          </p:nvPr>
        </p:nvSpPr>
        <p:spPr>
          <a:xfrm>
            <a:off x="197607" y="888641"/>
            <a:ext cx="11295698" cy="5702787"/>
          </a:xfrm>
        </p:spPr>
        <p:style>
          <a:lnRef idx="1">
            <a:schemeClr val="accent4"/>
          </a:lnRef>
          <a:fillRef idx="2">
            <a:schemeClr val="accent4"/>
          </a:fillRef>
          <a:effectRef idx="1">
            <a:schemeClr val="accent4"/>
          </a:effectRef>
          <a:fontRef idx="minor">
            <a:schemeClr val="dk1"/>
          </a:fontRef>
        </p:style>
        <p:txBody>
          <a:bodyPr vert="horz" lIns="144000" tIns="0" rIns="0" bIns="0" rtlCol="0" anchor="t">
            <a:noAutofit/>
          </a:bodyPr>
          <a:lstStyle/>
          <a:p>
            <a:r>
              <a:rPr lang="en-US" sz="1800" dirty="0">
                <a:latin typeface="Arial"/>
                <a:cs typeface="Arial"/>
              </a:rPr>
              <a:t>Which of the following tasks includes the constructing an argument: </a:t>
            </a:r>
          </a:p>
          <a:p>
            <a:pPr marL="285750" indent="-285750">
              <a:buFont typeface="Arial"/>
              <a:buChar char="•"/>
            </a:pPr>
            <a:r>
              <a:rPr lang="en-US" sz="1800" dirty="0"/>
              <a:t>writing an essay 					</a:t>
            </a:r>
          </a:p>
          <a:p>
            <a:pPr marL="285750" indent="-285750">
              <a:buFont typeface="Arial"/>
              <a:buChar char="•"/>
            </a:pPr>
            <a:r>
              <a:rPr lang="en-US" sz="1800" dirty="0">
                <a:latin typeface="Arial"/>
                <a:cs typeface="Arial"/>
              </a:rPr>
              <a:t>participating in a debate </a:t>
            </a:r>
          </a:p>
          <a:p>
            <a:pPr marL="285750" indent="-285750">
              <a:buFont typeface="Arial"/>
              <a:buChar char="•"/>
            </a:pPr>
            <a:r>
              <a:rPr lang="en-US" sz="1800" dirty="0">
                <a:latin typeface="Arial"/>
                <a:cs typeface="Arial"/>
              </a:rPr>
              <a:t>participating in a community of inquiry </a:t>
            </a:r>
          </a:p>
          <a:p>
            <a:pPr marL="285750" indent="-285750">
              <a:buFont typeface="Arial"/>
              <a:buChar char="•"/>
            </a:pPr>
            <a:r>
              <a:rPr lang="en-US" sz="1800" dirty="0">
                <a:latin typeface="Arial"/>
                <a:cs typeface="Arial"/>
              </a:rPr>
              <a:t>writing a speech </a:t>
            </a:r>
          </a:p>
          <a:p>
            <a:pPr marL="285750" indent="-285750">
              <a:buFont typeface="Arial"/>
              <a:buChar char="•"/>
            </a:pPr>
            <a:r>
              <a:rPr lang="en-US" sz="1800" dirty="0">
                <a:latin typeface="Arial"/>
                <a:cs typeface="Arial"/>
              </a:rPr>
              <a:t>conducting an experiment </a:t>
            </a:r>
          </a:p>
          <a:p>
            <a:pPr marL="285750" indent="-285750">
              <a:buFont typeface="Arial"/>
              <a:buChar char="•"/>
            </a:pPr>
            <a:r>
              <a:rPr lang="en-US" sz="1800" dirty="0">
                <a:latin typeface="Arial"/>
                <a:cs typeface="Arial"/>
              </a:rPr>
              <a:t>forming and testing a hypothesis </a:t>
            </a:r>
          </a:p>
          <a:p>
            <a:pPr marL="285750" indent="-285750">
              <a:buFont typeface="Arial"/>
              <a:buChar char="•"/>
            </a:pPr>
            <a:r>
              <a:rPr lang="en-US" sz="1800" dirty="0">
                <a:latin typeface="Arial"/>
                <a:cs typeface="Arial"/>
              </a:rPr>
              <a:t>having a conversation in Japanese </a:t>
            </a:r>
          </a:p>
          <a:p>
            <a:pPr marL="285750" indent="-285750">
              <a:buFont typeface="Arial"/>
              <a:buChar char="•"/>
            </a:pPr>
            <a:r>
              <a:rPr lang="en-US" sz="1800" dirty="0">
                <a:latin typeface="Arial"/>
                <a:cs typeface="Arial"/>
              </a:rPr>
              <a:t>playing football </a:t>
            </a:r>
          </a:p>
          <a:p>
            <a:pPr marL="285750" indent="-285750">
              <a:buFont typeface="Arial"/>
              <a:buChar char="•"/>
            </a:pPr>
            <a:r>
              <a:rPr lang="en-US" sz="1800" dirty="0">
                <a:latin typeface="Arial"/>
                <a:cs typeface="Arial"/>
              </a:rPr>
              <a:t>composing music </a:t>
            </a:r>
          </a:p>
          <a:p>
            <a:endParaRPr lang="en-US" dirty="0"/>
          </a:p>
        </p:txBody>
      </p:sp>
      <p:sp>
        <p:nvSpPr>
          <p:cNvPr id="2" name="Slide Number Placeholder 1">
            <a:extLst>
              <a:ext uri="{FF2B5EF4-FFF2-40B4-BE49-F238E27FC236}">
                <a16:creationId xmlns:a16="http://schemas.microsoft.com/office/drawing/2014/main" id="{4F4C42D6-C8A4-A1C1-F05E-5DB9C74F8CAB}"/>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164</a:t>
            </a:fld>
            <a:endParaRPr lang="en-AU"/>
          </a:p>
        </p:txBody>
      </p:sp>
    </p:spTree>
    <p:extLst>
      <p:ext uri="{BB962C8B-B14F-4D97-AF65-F5344CB8AC3E}">
        <p14:creationId xmlns:p14="http://schemas.microsoft.com/office/powerpoint/2010/main" val="2669014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D5A81C-387C-BCF2-5AA6-0C9DE7F3859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BC8994E-0ACA-63F9-3984-29D4F96FD05C}"/>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165</a:t>
            </a:fld>
            <a:endParaRPr lang="en-AU"/>
          </a:p>
        </p:txBody>
      </p:sp>
      <p:sp>
        <p:nvSpPr>
          <p:cNvPr id="5" name="Title 4">
            <a:extLst>
              <a:ext uri="{FF2B5EF4-FFF2-40B4-BE49-F238E27FC236}">
                <a16:creationId xmlns:a16="http://schemas.microsoft.com/office/drawing/2014/main" id="{080401B9-DD7D-94DD-C193-983AB5B11121}"/>
              </a:ext>
            </a:extLst>
          </p:cNvPr>
          <p:cNvSpPr>
            <a:spLocks noGrp="1"/>
          </p:cNvSpPr>
          <p:nvPr>
            <p:ph type="title"/>
          </p:nvPr>
        </p:nvSpPr>
        <p:spPr>
          <a:xfrm>
            <a:off x="359997" y="360000"/>
            <a:ext cx="11669815" cy="522000"/>
          </a:xfrm>
        </p:spPr>
        <p:txBody>
          <a:bodyPr/>
          <a:lstStyle/>
          <a:p>
            <a:r>
              <a:rPr lang="en-AU" sz="4000" dirty="0">
                <a:latin typeface="+mj-lt"/>
              </a:rPr>
              <a:t>Learning intentions and success criteria </a:t>
            </a:r>
            <a:r>
              <a:rPr lang="en-AU" sz="4000" dirty="0">
                <a:solidFill>
                  <a:schemeClr val="bg1"/>
                </a:solidFill>
              </a:rPr>
              <a:t>(lesson 30)</a:t>
            </a:r>
            <a:endParaRPr lang="en-AU" sz="4000" dirty="0">
              <a:solidFill>
                <a:schemeClr val="bg1"/>
              </a:solidFill>
              <a:latin typeface="+mj-lt"/>
            </a:endParaRPr>
          </a:p>
        </p:txBody>
      </p:sp>
      <p:sp>
        <p:nvSpPr>
          <p:cNvPr id="3" name="TextBox 2">
            <a:extLst>
              <a:ext uri="{FF2B5EF4-FFF2-40B4-BE49-F238E27FC236}">
                <a16:creationId xmlns:a16="http://schemas.microsoft.com/office/drawing/2014/main" id="{52A5CCDD-CE68-FBD3-85A9-88732F0234F5}"/>
              </a:ext>
            </a:extLst>
          </p:cNvPr>
          <p:cNvSpPr txBox="1"/>
          <p:nvPr/>
        </p:nvSpPr>
        <p:spPr>
          <a:xfrm>
            <a:off x="370416" y="1894417"/>
            <a:ext cx="11303000" cy="351115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spcAft>
                <a:spcPts val="600"/>
              </a:spcAft>
            </a:pPr>
            <a:r>
              <a:rPr lang="en-AU" sz="2000" b="1" dirty="0">
                <a:solidFill>
                  <a:schemeClr val="accent1"/>
                </a:solidFill>
                <a:latin typeface="+mj-lt"/>
                <a:cs typeface="Arial"/>
              </a:rPr>
              <a:t>We are learning to:</a:t>
            </a:r>
            <a:endParaRPr lang="en-AU" sz="2000" b="1" dirty="0">
              <a:solidFill>
                <a:schemeClr val="accent1"/>
              </a:solidFill>
              <a:latin typeface="+mj-lt"/>
              <a:ea typeface="+mn-lt"/>
              <a:cs typeface="Arial"/>
            </a:endParaRPr>
          </a:p>
          <a:p>
            <a:pPr marL="342900" indent="-342900">
              <a:lnSpc>
                <a:spcPct val="150000"/>
              </a:lnSpc>
              <a:spcAft>
                <a:spcPts val="600"/>
              </a:spcAft>
              <a:buFont typeface="Arial" panose="020B0604020202020204" pitchFamily="34" charset="0"/>
              <a:buChar char="•"/>
            </a:pPr>
            <a:r>
              <a:rPr lang="en-AU" sz="1800" dirty="0"/>
              <a:t>develop our understanding of critical thinking by recognising how constructing an argument applies across different subject areas.</a:t>
            </a:r>
            <a:r>
              <a:rPr lang="en-GB" sz="1800" dirty="0">
                <a:solidFill>
                  <a:srgbClr val="000000"/>
                </a:solidFill>
                <a:ea typeface="+mn-lt"/>
                <a:cs typeface="+mn-lt"/>
              </a:rPr>
              <a:t>  </a:t>
            </a:r>
            <a:endParaRPr lang="en-AU" sz="1800" dirty="0">
              <a:solidFill>
                <a:srgbClr val="22272B"/>
              </a:solidFill>
              <a:ea typeface="+mn-lt"/>
              <a:cs typeface="+mn-lt"/>
            </a:endParaRPr>
          </a:p>
          <a:p>
            <a:pPr marL="342900" indent="-342900">
              <a:lnSpc>
                <a:spcPct val="150000"/>
              </a:lnSpc>
              <a:spcAft>
                <a:spcPts val="600"/>
              </a:spcAft>
              <a:buFont typeface="Arial" panose="020B0604020202020204" pitchFamily="34" charset="0"/>
              <a:buChar char="•"/>
            </a:pPr>
            <a:endParaRPr lang="en-AU" sz="1100" dirty="0">
              <a:solidFill>
                <a:srgbClr val="22272B"/>
              </a:solidFill>
              <a:ea typeface="+mn-lt"/>
              <a:cs typeface="+mn-lt"/>
            </a:endParaRPr>
          </a:p>
          <a:p>
            <a:pPr>
              <a:lnSpc>
                <a:spcPct val="150000"/>
              </a:lnSpc>
              <a:spcAft>
                <a:spcPts val="600"/>
              </a:spcAft>
            </a:pPr>
            <a:r>
              <a:rPr lang="en-AU" sz="2000" b="1" dirty="0">
                <a:solidFill>
                  <a:schemeClr val="accent1"/>
                </a:solidFill>
                <a:latin typeface="+mj-lt"/>
                <a:cs typeface="Arial" panose="020B0604020202020204" pitchFamily="34" charset="0"/>
              </a:rPr>
              <a:t>We can:</a:t>
            </a:r>
            <a:endParaRPr lang="en-US" sz="2000" dirty="0">
              <a:solidFill>
                <a:schemeClr val="accent1"/>
              </a:solidFill>
              <a:latin typeface="+mj-lt"/>
              <a:cs typeface="Arial" panose="020B0604020202020204" pitchFamily="34" charset="0"/>
            </a:endParaRPr>
          </a:p>
          <a:p>
            <a:pPr marL="342900" lvl="0" indent="-342900">
              <a:lnSpc>
                <a:spcPct val="150000"/>
              </a:lnSpc>
              <a:buFont typeface="Arial" panose="020B0604020202020204" pitchFamily="34" charset="0"/>
              <a:buChar char="•"/>
            </a:pPr>
            <a:r>
              <a:rPr lang="en-AU" sz="1800" dirty="0"/>
              <a:t>identify learning tasks in different subjects that require constructing an argument</a:t>
            </a:r>
          </a:p>
          <a:p>
            <a:pPr marL="342900" lvl="0" indent="-342900">
              <a:lnSpc>
                <a:spcPct val="150000"/>
              </a:lnSpc>
              <a:buFont typeface="Arial" panose="020B0604020202020204" pitchFamily="34" charset="0"/>
              <a:buChar char="•"/>
            </a:pPr>
            <a:r>
              <a:rPr lang="en-AU" sz="1800" dirty="0"/>
              <a:t>explain why these tasks involve argumentation</a:t>
            </a:r>
          </a:p>
          <a:p>
            <a:pPr marL="342900" lvl="0" indent="-342900">
              <a:lnSpc>
                <a:spcPct val="150000"/>
              </a:lnSpc>
              <a:buFont typeface="Arial" panose="020B0604020202020204" pitchFamily="34" charset="0"/>
              <a:buChar char="•"/>
            </a:pPr>
            <a:r>
              <a:rPr lang="en-AU" sz="1800" dirty="0"/>
              <a:t>connect prior learning of argumentation to other subjects.</a:t>
            </a:r>
          </a:p>
        </p:txBody>
      </p:sp>
    </p:spTree>
    <p:extLst>
      <p:ext uri="{BB962C8B-B14F-4D97-AF65-F5344CB8AC3E}">
        <p14:creationId xmlns:p14="http://schemas.microsoft.com/office/powerpoint/2010/main" val="4104443101"/>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E1B9A9-CE49-2852-707B-75F75BCF01A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DB326F5-2233-CC20-9886-2E27941D9759}"/>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166</a:t>
            </a:fld>
            <a:endParaRPr lang="en-AU"/>
          </a:p>
        </p:txBody>
      </p:sp>
      <p:sp>
        <p:nvSpPr>
          <p:cNvPr id="3" name="Title 2">
            <a:extLst>
              <a:ext uri="{FF2B5EF4-FFF2-40B4-BE49-F238E27FC236}">
                <a16:creationId xmlns:a16="http://schemas.microsoft.com/office/drawing/2014/main" id="{539263C5-A2FE-C914-58EA-53C6B4F4ACB7}"/>
              </a:ext>
            </a:extLst>
          </p:cNvPr>
          <p:cNvSpPr>
            <a:spLocks noGrp="1"/>
          </p:cNvSpPr>
          <p:nvPr>
            <p:ph type="title"/>
          </p:nvPr>
        </p:nvSpPr>
        <p:spPr>
          <a:xfrm>
            <a:off x="354000" y="212438"/>
            <a:ext cx="11484000" cy="545601"/>
          </a:xfrm>
        </p:spPr>
        <p:txBody>
          <a:bodyPr/>
          <a:lstStyle/>
          <a:p>
            <a:r>
              <a:rPr lang="en-US" dirty="0">
                <a:latin typeface="Arial"/>
                <a:cs typeface="Arial"/>
              </a:rPr>
              <a:t>Argumentation in learning tasks</a:t>
            </a:r>
            <a:endParaRPr lang="en-US" dirty="0"/>
          </a:p>
        </p:txBody>
      </p:sp>
      <p:sp>
        <p:nvSpPr>
          <p:cNvPr id="4" name="Text Placeholder 3">
            <a:extLst>
              <a:ext uri="{FF2B5EF4-FFF2-40B4-BE49-F238E27FC236}">
                <a16:creationId xmlns:a16="http://schemas.microsoft.com/office/drawing/2014/main" id="{875A4A2C-DCEA-1574-DC13-BA0648452821}"/>
              </a:ext>
            </a:extLst>
          </p:cNvPr>
          <p:cNvSpPr>
            <a:spLocks noGrp="1"/>
          </p:cNvSpPr>
          <p:nvPr>
            <p:ph type="body" sz="quarter" idx="18"/>
          </p:nvPr>
        </p:nvSpPr>
        <p:spPr>
          <a:xfrm>
            <a:off x="354001" y="758039"/>
            <a:ext cx="11483999" cy="384658"/>
          </a:xfrm>
        </p:spPr>
        <p:txBody>
          <a:bodyPr/>
          <a:lstStyle/>
          <a:p>
            <a:r>
              <a:rPr lang="en-AU" dirty="0"/>
              <a:t>When can the process of forming a strong argument help in my learning?</a:t>
            </a:r>
          </a:p>
        </p:txBody>
      </p:sp>
      <p:graphicFrame>
        <p:nvGraphicFramePr>
          <p:cNvPr id="6" name="Table 5">
            <a:extLst>
              <a:ext uri="{FF2B5EF4-FFF2-40B4-BE49-F238E27FC236}">
                <a16:creationId xmlns:a16="http://schemas.microsoft.com/office/drawing/2014/main" id="{31D12663-7FA3-6B1D-D3A1-7C26F72A8DB6}"/>
              </a:ext>
            </a:extLst>
          </p:cNvPr>
          <p:cNvGraphicFramePr>
            <a:graphicFrameLocks noGrp="1"/>
          </p:cNvGraphicFramePr>
          <p:nvPr>
            <p:extLst>
              <p:ext uri="{D42A27DB-BD31-4B8C-83A1-F6EECF244321}">
                <p14:modId xmlns:p14="http://schemas.microsoft.com/office/powerpoint/2010/main" val="1061606311"/>
              </p:ext>
            </p:extLst>
          </p:nvPr>
        </p:nvGraphicFramePr>
        <p:xfrm>
          <a:off x="294396" y="1252124"/>
          <a:ext cx="11603208" cy="5521942"/>
        </p:xfrm>
        <a:graphic>
          <a:graphicData uri="http://schemas.openxmlformats.org/drawingml/2006/table">
            <a:tbl>
              <a:tblPr firstRow="1" bandRow="1">
                <a:tableStyleId>{5A111915-BE36-4E01-A7E5-04B1672EAD32}</a:tableStyleId>
              </a:tblPr>
              <a:tblGrid>
                <a:gridCol w="4341612">
                  <a:extLst>
                    <a:ext uri="{9D8B030D-6E8A-4147-A177-3AD203B41FA5}">
                      <a16:colId xmlns:a16="http://schemas.microsoft.com/office/drawing/2014/main" val="1139291931"/>
                    </a:ext>
                  </a:extLst>
                </a:gridCol>
                <a:gridCol w="7261596">
                  <a:extLst>
                    <a:ext uri="{9D8B030D-6E8A-4147-A177-3AD203B41FA5}">
                      <a16:colId xmlns:a16="http://schemas.microsoft.com/office/drawing/2014/main" val="3482080822"/>
                    </a:ext>
                  </a:extLst>
                </a:gridCol>
              </a:tblGrid>
              <a:tr h="373783">
                <a:tc>
                  <a:txBody>
                    <a:bodyPr/>
                    <a:lstStyle/>
                    <a:p>
                      <a:pPr>
                        <a:lnSpc>
                          <a:spcPct val="114000"/>
                        </a:lnSpc>
                      </a:pPr>
                      <a:r>
                        <a:rPr lang="en-AU" sz="1600" dirty="0"/>
                        <a:t>Task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4000"/>
                        </a:lnSpc>
                      </a:pPr>
                      <a:r>
                        <a:rPr lang="en-AU" sz="1600" dirty="0"/>
                        <a:t>Links to argumentation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33769707"/>
                  </a:ext>
                </a:extLst>
              </a:tr>
              <a:tr h="1658979">
                <a:tc>
                  <a:txBody>
                    <a:bodyPr/>
                    <a:lstStyle/>
                    <a:p>
                      <a:pPr>
                        <a:lnSpc>
                          <a:spcPct val="114000"/>
                        </a:lnSpc>
                      </a:pPr>
                      <a:r>
                        <a:rPr lang="en-AU" sz="1600" dirty="0"/>
                        <a:t>History debate: You will be put into a debate team to debate the topic: Australia should have refused to participate in World War II.</a:t>
                      </a:r>
                    </a:p>
                    <a:p>
                      <a:pPr>
                        <a:lnSpc>
                          <a:spcPct val="114000"/>
                        </a:lnSpc>
                      </a:pPr>
                      <a:endParaRPr lang="en-AU" sz="1600" dirty="0"/>
                    </a:p>
                    <a:p>
                      <a:pPr>
                        <a:lnSpc>
                          <a:spcPct val="114000"/>
                        </a:lnSpc>
                      </a:pP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r>
                        <a:rPr lang="en-AU" sz="1400" dirty="0">
                          <a:solidFill>
                            <a:schemeClr val="bg1"/>
                          </a:solidFill>
                        </a:rPr>
                        <a:t>This task will require students to work in a team to create </a:t>
                      </a:r>
                      <a:r>
                        <a:rPr lang="en-AU" sz="1400" b="1" dirty="0">
                          <a:solidFill>
                            <a:schemeClr val="bg1"/>
                          </a:solidFill>
                        </a:rPr>
                        <a:t>claims</a:t>
                      </a:r>
                      <a:r>
                        <a:rPr lang="en-AU" sz="1400" dirty="0">
                          <a:solidFill>
                            <a:schemeClr val="bg1"/>
                          </a:solidFill>
                        </a:rPr>
                        <a:t> based on whether they are on the affirmative or negative team. They then need to provide </a:t>
                      </a:r>
                      <a:r>
                        <a:rPr lang="en-AU" sz="1400" b="1" dirty="0">
                          <a:solidFill>
                            <a:schemeClr val="bg1"/>
                          </a:solidFill>
                        </a:rPr>
                        <a:t>grounds </a:t>
                      </a:r>
                      <a:r>
                        <a:rPr lang="en-AU" sz="1400" dirty="0">
                          <a:solidFill>
                            <a:schemeClr val="bg1"/>
                          </a:solidFill>
                        </a:rPr>
                        <a:t>to support this claim in their speeches. They will have to engage with the </a:t>
                      </a:r>
                      <a:r>
                        <a:rPr lang="en-AU" sz="1400" b="1" dirty="0">
                          <a:solidFill>
                            <a:schemeClr val="bg1"/>
                          </a:solidFill>
                        </a:rPr>
                        <a:t>rebuttal</a:t>
                      </a:r>
                      <a:r>
                        <a:rPr lang="en-AU" sz="1400" dirty="0">
                          <a:solidFill>
                            <a:schemeClr val="bg1"/>
                          </a:solidFill>
                        </a:rPr>
                        <a:t> of the other team so will be forced to consider alternate claims and address this rebuttal, providing a </a:t>
                      </a:r>
                      <a:r>
                        <a:rPr lang="en-AU" sz="1400" b="1" dirty="0">
                          <a:solidFill>
                            <a:schemeClr val="bg1"/>
                          </a:solidFill>
                        </a:rPr>
                        <a:t>qualifier</a:t>
                      </a:r>
                      <a:r>
                        <a:rPr lang="en-AU" sz="1400" dirty="0">
                          <a:solidFill>
                            <a:schemeClr val="bg1"/>
                          </a:solidFill>
                        </a:rPr>
                        <a:t> for the third speakers final speech.</a:t>
                      </a:r>
                    </a:p>
                    <a:p>
                      <a:pPr>
                        <a:lnSpc>
                          <a:spcPct val="114000"/>
                        </a:lnSpc>
                      </a:pP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60527522"/>
                  </a:ext>
                </a:extLst>
              </a:tr>
              <a:tr h="1474960">
                <a:tc>
                  <a:txBody>
                    <a:bodyPr/>
                    <a:lstStyle/>
                    <a:p>
                      <a:pPr>
                        <a:lnSpc>
                          <a:spcPct val="114000"/>
                        </a:lnSpc>
                      </a:pPr>
                      <a:r>
                        <a:rPr lang="en-AU" sz="1600" dirty="0"/>
                        <a:t>English extended written response: Discuss how the character of Atticus Finch demonstrates moral courage in the novel To Kill a Mockingbird. Provide examples from the text to support your response.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4000"/>
                        </a:lnSpc>
                      </a:pP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96472362"/>
                  </a:ext>
                </a:extLst>
              </a:tr>
              <a:tr h="1756155">
                <a:tc>
                  <a:txBody>
                    <a:bodyPr/>
                    <a:lstStyle/>
                    <a:p>
                      <a:pPr>
                        <a:lnSpc>
                          <a:spcPct val="114000"/>
                        </a:lnSpc>
                      </a:pPr>
                      <a:r>
                        <a:rPr lang="en-AU" sz="1600" dirty="0"/>
                        <a:t>Science experimental inquiry: </a:t>
                      </a:r>
                      <a:r>
                        <a:rPr lang="en-AU" sz="1600" b="0" i="0" kern="1200" dirty="0">
                          <a:solidFill>
                            <a:schemeClr val="tx1"/>
                          </a:solidFill>
                          <a:effectLst/>
                          <a:latin typeface="+mn-lt"/>
                          <a:ea typeface="+mn-ea"/>
                          <a:cs typeface="+mn-cs"/>
                        </a:rPr>
                        <a:t>Students explore how different types of light (natural sunlight, LED, incandescent) affect the growth rate of a plant species. After conducting the experiment, students argue which light source is best for plant growth.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r>
                        <a:rPr lang="en-AU" sz="1600" dirty="0">
                          <a:solidFill>
                            <a:schemeClr val="bg1"/>
                          </a:solidFill>
                        </a:rPr>
                        <a:t>This task will require students to test a </a:t>
                      </a:r>
                      <a:r>
                        <a:rPr lang="en-AU" sz="1600" b="1" dirty="0">
                          <a:solidFill>
                            <a:schemeClr val="bg1"/>
                          </a:solidFill>
                        </a:rPr>
                        <a:t>claim</a:t>
                      </a:r>
                      <a:r>
                        <a:rPr lang="en-AU" sz="1600" dirty="0">
                          <a:solidFill>
                            <a:schemeClr val="bg1"/>
                          </a:solidFill>
                        </a:rPr>
                        <a:t> that they present as a hypothesis. They carry out experiments that provide evidence or </a:t>
                      </a:r>
                      <a:r>
                        <a:rPr lang="en-AU" sz="1600" b="1" dirty="0">
                          <a:solidFill>
                            <a:schemeClr val="bg1"/>
                          </a:solidFill>
                        </a:rPr>
                        <a:t>grounds</a:t>
                      </a:r>
                      <a:r>
                        <a:rPr lang="en-AU" sz="1600" dirty="0">
                          <a:solidFill>
                            <a:schemeClr val="bg1"/>
                          </a:solidFill>
                        </a:rPr>
                        <a:t> for their claim, but they also need to consider variables and carry out different experiments which act like </a:t>
                      </a:r>
                      <a:r>
                        <a:rPr lang="en-AU" sz="1600" b="1" dirty="0">
                          <a:solidFill>
                            <a:schemeClr val="bg1"/>
                          </a:solidFill>
                        </a:rPr>
                        <a:t>rebuttal</a:t>
                      </a:r>
                      <a:r>
                        <a:rPr lang="en-AU" sz="1600" dirty="0">
                          <a:solidFill>
                            <a:schemeClr val="bg1"/>
                          </a:solidFill>
                        </a:rPr>
                        <a:t> in an argument. Finally, they modify their hypothesis based on their experiments just like the </a:t>
                      </a:r>
                      <a:r>
                        <a:rPr lang="en-AU" sz="1600" b="1" dirty="0">
                          <a:solidFill>
                            <a:schemeClr val="bg1"/>
                          </a:solidFill>
                        </a:rPr>
                        <a:t>qualifier</a:t>
                      </a:r>
                      <a:r>
                        <a:rPr lang="en-AU" sz="1600" dirty="0">
                          <a:solidFill>
                            <a:schemeClr val="bg1"/>
                          </a:solidFill>
                        </a:rPr>
                        <a:t> in the construction of an argument. </a:t>
                      </a:r>
                    </a:p>
                    <a:p>
                      <a:pPr>
                        <a:lnSpc>
                          <a:spcPct val="114000"/>
                        </a:lnSpc>
                      </a:pP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05646676"/>
                  </a:ext>
                </a:extLst>
              </a:tr>
            </a:tbl>
          </a:graphicData>
        </a:graphic>
      </p:graphicFrame>
      <p:sp>
        <p:nvSpPr>
          <p:cNvPr id="7" name="TextBox 6">
            <a:extLst>
              <a:ext uri="{FF2B5EF4-FFF2-40B4-BE49-F238E27FC236}">
                <a16:creationId xmlns:a16="http://schemas.microsoft.com/office/drawing/2014/main" id="{67082FE5-9EAB-1B5F-2D70-FD8AC737F915}"/>
              </a:ext>
            </a:extLst>
          </p:cNvPr>
          <p:cNvSpPr txBox="1"/>
          <p:nvPr/>
        </p:nvSpPr>
        <p:spPr>
          <a:xfrm>
            <a:off x="4667844" y="1636782"/>
            <a:ext cx="7170156" cy="1644016"/>
          </a:xfrm>
          <a:prstGeom prst="rect">
            <a:avLst/>
          </a:prstGeom>
          <a:noFill/>
        </p:spPr>
        <p:txBody>
          <a:bodyPr wrap="square" lIns="0" tIns="0" rIns="0" bIns="0" rtlCol="0">
            <a:noAutofit/>
          </a:bodyPr>
          <a:lstStyle/>
          <a:p>
            <a:pPr>
              <a:lnSpc>
                <a:spcPct val="114000"/>
              </a:lnSpc>
            </a:pPr>
            <a:r>
              <a:rPr lang="en-AU" sz="1600" dirty="0"/>
              <a:t>This task will require students to work in a team to create </a:t>
            </a:r>
            <a:r>
              <a:rPr lang="en-AU" sz="1600" b="1" dirty="0"/>
              <a:t>claims</a:t>
            </a:r>
            <a:r>
              <a:rPr lang="en-AU" sz="1600" dirty="0"/>
              <a:t> based on whether they are on the affirmative or negative team. They then need to provide </a:t>
            </a:r>
            <a:r>
              <a:rPr lang="en-AU" sz="1600" b="1" dirty="0"/>
              <a:t>grounds </a:t>
            </a:r>
            <a:r>
              <a:rPr lang="en-AU" sz="1600" dirty="0"/>
              <a:t>to support this claim in their speeches. They will have to engage with the </a:t>
            </a:r>
            <a:r>
              <a:rPr lang="en-AU" sz="1600" b="1" dirty="0"/>
              <a:t>rebuttal</a:t>
            </a:r>
            <a:r>
              <a:rPr lang="en-AU" sz="1600" dirty="0"/>
              <a:t> of the other team so will be forced to consider alternate claims and address this rebuttal, providing a </a:t>
            </a:r>
            <a:r>
              <a:rPr lang="en-AU" sz="1600" b="1" dirty="0"/>
              <a:t>qualifier</a:t>
            </a:r>
            <a:r>
              <a:rPr lang="en-AU" sz="1600" dirty="0"/>
              <a:t> for the third speakers final speech.</a:t>
            </a:r>
          </a:p>
          <a:p>
            <a:pPr>
              <a:lnSpc>
                <a:spcPct val="114000"/>
              </a:lnSpc>
            </a:pPr>
            <a:r>
              <a:rPr lang="en-AU" sz="1600" dirty="0"/>
              <a:t> </a:t>
            </a:r>
            <a:r>
              <a:rPr lang="en-AU" sz="1600" dirty="0">
                <a:solidFill>
                  <a:schemeClr val="bg1"/>
                </a:solidFill>
              </a:rPr>
              <a:t>This task will require students to make a </a:t>
            </a:r>
            <a:r>
              <a:rPr lang="en-AU" sz="1600" b="1" dirty="0">
                <a:solidFill>
                  <a:schemeClr val="bg1"/>
                </a:solidFill>
              </a:rPr>
              <a:t>claim</a:t>
            </a:r>
            <a:r>
              <a:rPr lang="en-AU" sz="1600" dirty="0">
                <a:solidFill>
                  <a:schemeClr val="bg1"/>
                </a:solidFill>
              </a:rPr>
              <a:t> in the form of a thesis and then provide </a:t>
            </a:r>
            <a:r>
              <a:rPr lang="en-AU" sz="1600" b="1" dirty="0">
                <a:solidFill>
                  <a:schemeClr val="bg1"/>
                </a:solidFill>
              </a:rPr>
              <a:t>grounds </a:t>
            </a:r>
            <a:r>
              <a:rPr lang="en-AU" sz="1600" dirty="0">
                <a:solidFill>
                  <a:schemeClr val="bg1"/>
                </a:solidFill>
              </a:rPr>
              <a:t>to support this which would be in the form of using evidence from the novel. They will have to make clear </a:t>
            </a:r>
            <a:r>
              <a:rPr lang="en-AU" sz="1600" b="1" dirty="0">
                <a:solidFill>
                  <a:schemeClr val="bg1"/>
                </a:solidFill>
              </a:rPr>
              <a:t>warrants</a:t>
            </a:r>
            <a:r>
              <a:rPr lang="en-AU" sz="1600" dirty="0">
                <a:solidFill>
                  <a:schemeClr val="bg1"/>
                </a:solidFill>
              </a:rPr>
              <a:t>, explaining how the evidence supports their claims.</a:t>
            </a:r>
          </a:p>
          <a:p>
            <a:pPr>
              <a:lnSpc>
                <a:spcPct val="114000"/>
              </a:lnSpc>
            </a:pPr>
            <a:endParaRPr lang="en-AU" sz="1600" dirty="0"/>
          </a:p>
          <a:p>
            <a:pPr algn="l">
              <a:lnSpc>
                <a:spcPct val="114000"/>
              </a:lnSpc>
            </a:pPr>
            <a:endParaRPr lang="en-AU" sz="1600" dirty="0"/>
          </a:p>
        </p:txBody>
      </p:sp>
      <p:sp>
        <p:nvSpPr>
          <p:cNvPr id="8" name="TextBox 7">
            <a:extLst>
              <a:ext uri="{FF2B5EF4-FFF2-40B4-BE49-F238E27FC236}">
                <a16:creationId xmlns:a16="http://schemas.microsoft.com/office/drawing/2014/main" id="{862955C2-253B-F48F-D83A-F8F1145EF113}"/>
              </a:ext>
            </a:extLst>
          </p:cNvPr>
          <p:cNvSpPr txBox="1"/>
          <p:nvPr/>
        </p:nvSpPr>
        <p:spPr>
          <a:xfrm>
            <a:off x="4667844" y="3341171"/>
            <a:ext cx="7116552" cy="1387984"/>
          </a:xfrm>
          <a:prstGeom prst="rect">
            <a:avLst/>
          </a:prstGeom>
          <a:noFill/>
        </p:spPr>
        <p:txBody>
          <a:bodyPr wrap="square" lIns="0" tIns="0" rIns="0" bIns="0" rtlCol="0">
            <a:noAutofit/>
          </a:bodyPr>
          <a:lstStyle/>
          <a:p>
            <a:pPr>
              <a:lnSpc>
                <a:spcPct val="114000"/>
              </a:lnSpc>
            </a:pPr>
            <a:r>
              <a:rPr lang="en-AU" sz="1600" dirty="0"/>
              <a:t>This task will require students to make a </a:t>
            </a:r>
            <a:r>
              <a:rPr lang="en-AU" sz="1600" b="1" dirty="0"/>
              <a:t>claim</a:t>
            </a:r>
            <a:r>
              <a:rPr lang="en-AU" sz="1600" dirty="0"/>
              <a:t> in the form of a thesis and then provide </a:t>
            </a:r>
            <a:r>
              <a:rPr lang="en-AU" sz="1600" b="1" dirty="0"/>
              <a:t>grounds </a:t>
            </a:r>
            <a:r>
              <a:rPr lang="en-AU" sz="1600" dirty="0"/>
              <a:t>to support this which would be in the form of using evidence from the novel. They will have to make clear </a:t>
            </a:r>
            <a:r>
              <a:rPr lang="en-AU" sz="1600" b="1" dirty="0"/>
              <a:t>warrants</a:t>
            </a:r>
            <a:r>
              <a:rPr lang="en-AU" sz="1600" dirty="0"/>
              <a:t>, explaining how the evidence supports their claims.</a:t>
            </a:r>
          </a:p>
          <a:p>
            <a:pPr algn="l">
              <a:lnSpc>
                <a:spcPct val="114000"/>
              </a:lnSpc>
            </a:pPr>
            <a:endParaRPr lang="en-AU" sz="1600" dirty="0"/>
          </a:p>
        </p:txBody>
      </p:sp>
      <p:sp>
        <p:nvSpPr>
          <p:cNvPr id="9" name="TextBox 8">
            <a:extLst>
              <a:ext uri="{FF2B5EF4-FFF2-40B4-BE49-F238E27FC236}">
                <a16:creationId xmlns:a16="http://schemas.microsoft.com/office/drawing/2014/main" id="{61C5B4F4-DB57-59EA-A836-DD061A40284C}"/>
              </a:ext>
            </a:extLst>
          </p:cNvPr>
          <p:cNvSpPr txBox="1"/>
          <p:nvPr/>
        </p:nvSpPr>
        <p:spPr>
          <a:xfrm>
            <a:off x="4673844" y="4783868"/>
            <a:ext cx="7223760" cy="1644016"/>
          </a:xfrm>
          <a:prstGeom prst="rect">
            <a:avLst/>
          </a:prstGeom>
          <a:noFill/>
        </p:spPr>
        <p:txBody>
          <a:bodyPr wrap="square" lIns="0" tIns="0" rIns="0" bIns="0" rtlCol="0">
            <a:noAutofit/>
          </a:bodyPr>
          <a:lstStyle/>
          <a:p>
            <a:pPr>
              <a:lnSpc>
                <a:spcPct val="114000"/>
              </a:lnSpc>
            </a:pPr>
            <a:r>
              <a:rPr lang="en-AU" sz="1600" dirty="0"/>
              <a:t>This task will require students to test a </a:t>
            </a:r>
            <a:r>
              <a:rPr lang="en-AU" sz="1600" b="1" dirty="0"/>
              <a:t>claim</a:t>
            </a:r>
            <a:r>
              <a:rPr lang="en-AU" sz="1600" dirty="0"/>
              <a:t> that they present as a hypothesis. They carry out experiments that provide evidence or </a:t>
            </a:r>
            <a:r>
              <a:rPr lang="en-AU" sz="1600" b="1" dirty="0"/>
              <a:t>grounds</a:t>
            </a:r>
            <a:r>
              <a:rPr lang="en-AU" sz="1600" dirty="0"/>
              <a:t> for their claim, but they also need to consider variables and carry out different experiments which act like </a:t>
            </a:r>
            <a:r>
              <a:rPr lang="en-AU" sz="1600" b="1" dirty="0"/>
              <a:t>rebuttal</a:t>
            </a:r>
            <a:r>
              <a:rPr lang="en-AU" sz="1600" dirty="0"/>
              <a:t> in an argument. Finally, they modify their hypothesis based on their experiments just like the </a:t>
            </a:r>
            <a:r>
              <a:rPr lang="en-AU" sz="1600" b="1" dirty="0"/>
              <a:t>qualifier</a:t>
            </a:r>
            <a:r>
              <a:rPr lang="en-AU" sz="1600" dirty="0"/>
              <a:t> in the construction of an argument. </a:t>
            </a:r>
          </a:p>
        </p:txBody>
      </p:sp>
    </p:spTree>
    <p:extLst>
      <p:ext uri="{BB962C8B-B14F-4D97-AF65-F5344CB8AC3E}">
        <p14:creationId xmlns:p14="http://schemas.microsoft.com/office/powerpoint/2010/main" val="503552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2AFF7-084D-B8BF-890B-A078A2532B8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80794AE-D16E-62DF-1F8E-96E664E3E23F}"/>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167</a:t>
            </a:fld>
            <a:endParaRPr lang="en-AU"/>
          </a:p>
        </p:txBody>
      </p:sp>
      <p:sp>
        <p:nvSpPr>
          <p:cNvPr id="3" name="Title 2">
            <a:extLst>
              <a:ext uri="{FF2B5EF4-FFF2-40B4-BE49-F238E27FC236}">
                <a16:creationId xmlns:a16="http://schemas.microsoft.com/office/drawing/2014/main" id="{626DEA28-CF08-5946-4D7A-46E4A58B0A60}"/>
              </a:ext>
            </a:extLst>
          </p:cNvPr>
          <p:cNvSpPr>
            <a:spLocks noGrp="1"/>
          </p:cNvSpPr>
          <p:nvPr>
            <p:ph type="title"/>
          </p:nvPr>
        </p:nvSpPr>
        <p:spPr/>
        <p:txBody>
          <a:bodyPr/>
          <a:lstStyle/>
          <a:p>
            <a:r>
              <a:rPr lang="en-US" dirty="0">
                <a:latin typeface="Arial"/>
                <a:cs typeface="Arial"/>
              </a:rPr>
              <a:t>Group task</a:t>
            </a:r>
            <a:endParaRPr lang="en-US" dirty="0"/>
          </a:p>
        </p:txBody>
      </p:sp>
      <p:sp>
        <p:nvSpPr>
          <p:cNvPr id="4" name="Text Placeholder 3">
            <a:extLst>
              <a:ext uri="{FF2B5EF4-FFF2-40B4-BE49-F238E27FC236}">
                <a16:creationId xmlns:a16="http://schemas.microsoft.com/office/drawing/2014/main" id="{51B4630A-AC94-D380-1AB3-B808869A0E53}"/>
              </a:ext>
            </a:extLst>
          </p:cNvPr>
          <p:cNvSpPr>
            <a:spLocks noGrp="1"/>
          </p:cNvSpPr>
          <p:nvPr>
            <p:ph type="body" sz="quarter" idx="18"/>
          </p:nvPr>
        </p:nvSpPr>
        <p:spPr>
          <a:xfrm>
            <a:off x="360000" y="905601"/>
            <a:ext cx="8150953" cy="545602"/>
          </a:xfrm>
        </p:spPr>
        <p:txBody>
          <a:bodyPr anchor="t"/>
          <a:lstStyle/>
          <a:p>
            <a:r>
              <a:rPr lang="en-AU" dirty="0"/>
              <a:t>What tasks have we completed that require argumentation?</a:t>
            </a:r>
          </a:p>
        </p:txBody>
      </p:sp>
      <p:sp>
        <p:nvSpPr>
          <p:cNvPr id="11" name="TextBox 10">
            <a:extLst>
              <a:ext uri="{FF2B5EF4-FFF2-40B4-BE49-F238E27FC236}">
                <a16:creationId xmlns:a16="http://schemas.microsoft.com/office/drawing/2014/main" id="{EDCA7513-DC42-B2BE-5383-4CF50E21B9D2}"/>
              </a:ext>
            </a:extLst>
          </p:cNvPr>
          <p:cNvSpPr txBox="1"/>
          <p:nvPr/>
        </p:nvSpPr>
        <p:spPr>
          <a:xfrm>
            <a:off x="224826" y="1474365"/>
            <a:ext cx="11484000" cy="5023635"/>
          </a:xfrm>
          <a:prstGeom prst="rect">
            <a:avLst/>
          </a:prstGeom>
          <a:noFill/>
        </p:spPr>
        <p:txBody>
          <a:bodyPr wrap="square" lIns="0" tIns="0" rIns="0" bIns="0" rtlCol="0">
            <a:noAutofit/>
          </a:bodyPr>
          <a:lstStyle/>
          <a:p>
            <a:pPr algn="l">
              <a:lnSpc>
                <a:spcPct val="150000"/>
              </a:lnSpc>
            </a:pPr>
            <a:r>
              <a:rPr lang="en-AU" sz="1800" dirty="0"/>
              <a:t>In your groups do the following:</a:t>
            </a:r>
          </a:p>
          <a:p>
            <a:pPr marL="342900" indent="-342900" algn="l">
              <a:lnSpc>
                <a:spcPct val="150000"/>
              </a:lnSpc>
              <a:buFont typeface="Arial" panose="020B0604020202020204" pitchFamily="34" charset="0"/>
              <a:buChar char="•"/>
            </a:pPr>
            <a:r>
              <a:rPr lang="en-AU" sz="1800" dirty="0"/>
              <a:t>Brainstorm subject specific tasks that students have had to complete </a:t>
            </a:r>
          </a:p>
          <a:p>
            <a:pPr marL="342900" indent="-342900" algn="l">
              <a:lnSpc>
                <a:spcPct val="150000"/>
              </a:lnSpc>
              <a:buFont typeface="Arial" panose="020B0604020202020204" pitchFamily="34" charset="0"/>
              <a:buChar char="•"/>
            </a:pPr>
            <a:r>
              <a:rPr lang="en-AU" sz="1800" dirty="0"/>
              <a:t>Choose one task to discuss and use the Toulmin argumentation model to test whether this task required students to engage in argumentation. Did the task require students to: </a:t>
            </a:r>
          </a:p>
          <a:p>
            <a:pPr marL="952485" lvl="1" indent="-342900">
              <a:lnSpc>
                <a:spcPct val="150000"/>
              </a:lnSpc>
              <a:buFont typeface="Arial" panose="020B0604020202020204" pitchFamily="34" charset="0"/>
              <a:buChar char="•"/>
            </a:pPr>
            <a:r>
              <a:rPr lang="en-AU" sz="1800" b="1" dirty="0"/>
              <a:t>make a claim </a:t>
            </a:r>
            <a:r>
              <a:rPr lang="en-AU" sz="1800" dirty="0"/>
              <a:t>– present an idea</a:t>
            </a:r>
          </a:p>
          <a:p>
            <a:pPr marL="952485" lvl="1" indent="-342900">
              <a:lnSpc>
                <a:spcPct val="150000"/>
              </a:lnSpc>
              <a:buFont typeface="Arial" panose="020B0604020202020204" pitchFamily="34" charset="0"/>
              <a:buChar char="•"/>
            </a:pPr>
            <a:r>
              <a:rPr lang="en-AU" sz="1800" b="1" dirty="0"/>
              <a:t>include grounds </a:t>
            </a:r>
            <a:r>
              <a:rPr lang="en-AU" sz="1800" dirty="0"/>
              <a:t>– find evidence that supports the idea presented</a:t>
            </a:r>
          </a:p>
          <a:p>
            <a:pPr marL="952485" lvl="1" indent="-342900">
              <a:lnSpc>
                <a:spcPct val="150000"/>
              </a:lnSpc>
              <a:buFont typeface="Arial" panose="020B0604020202020204" pitchFamily="34" charset="0"/>
              <a:buChar char="•"/>
            </a:pPr>
            <a:r>
              <a:rPr lang="en-AU" sz="1800" b="1" dirty="0"/>
              <a:t>incorporate a warrant </a:t>
            </a:r>
            <a:r>
              <a:rPr lang="en-AU" sz="1800" dirty="0"/>
              <a:t>– explain how the evidence supports the claim </a:t>
            </a:r>
          </a:p>
          <a:p>
            <a:pPr marL="952485" lvl="1" indent="-342900">
              <a:lnSpc>
                <a:spcPct val="150000"/>
              </a:lnSpc>
              <a:buFont typeface="Arial" panose="020B0604020202020204" pitchFamily="34" charset="0"/>
              <a:buChar char="•"/>
            </a:pPr>
            <a:r>
              <a:rPr lang="en-AU" sz="1800" b="1" dirty="0"/>
              <a:t>add backing </a:t>
            </a:r>
            <a:r>
              <a:rPr lang="en-AU" sz="1800" dirty="0"/>
              <a:t>– include further evidence and explain how it supports the claim</a:t>
            </a:r>
          </a:p>
          <a:p>
            <a:pPr marL="952485" lvl="1" indent="-342900">
              <a:lnSpc>
                <a:spcPct val="150000"/>
              </a:lnSpc>
              <a:buFont typeface="Arial" panose="020B0604020202020204" pitchFamily="34" charset="0"/>
              <a:buChar char="•"/>
            </a:pPr>
            <a:r>
              <a:rPr lang="en-AU" sz="1800" b="1" dirty="0"/>
              <a:t>consider a rebuttal </a:t>
            </a:r>
            <a:r>
              <a:rPr lang="en-AU" sz="1800" dirty="0"/>
              <a:t>– take into account alternate or contradictory ideas and perspectives </a:t>
            </a:r>
          </a:p>
          <a:p>
            <a:pPr marL="952485" lvl="1" indent="-342900">
              <a:lnSpc>
                <a:spcPct val="150000"/>
              </a:lnSpc>
              <a:buFont typeface="Arial" panose="020B0604020202020204" pitchFamily="34" charset="0"/>
              <a:buChar char="•"/>
            </a:pPr>
            <a:r>
              <a:rPr lang="en-AU" sz="1800" b="1" dirty="0"/>
              <a:t>land on a qualifier </a:t>
            </a:r>
            <a:r>
              <a:rPr lang="en-AU" sz="1800" dirty="0"/>
              <a:t>– present a final argument that has been adapted based on the evidence and ideas presented? </a:t>
            </a:r>
          </a:p>
        </p:txBody>
      </p:sp>
    </p:spTree>
    <p:extLst>
      <p:ext uri="{BB962C8B-B14F-4D97-AF65-F5344CB8AC3E}">
        <p14:creationId xmlns:p14="http://schemas.microsoft.com/office/powerpoint/2010/main" val="1888271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A3DBAA-CCC5-B8E5-AE25-B343916BB03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337F621-1F50-E711-93C3-9E0224940CB9}"/>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168</a:t>
            </a:fld>
            <a:endParaRPr lang="en-AU"/>
          </a:p>
        </p:txBody>
      </p:sp>
      <p:sp>
        <p:nvSpPr>
          <p:cNvPr id="3" name="Title 2">
            <a:extLst>
              <a:ext uri="{FF2B5EF4-FFF2-40B4-BE49-F238E27FC236}">
                <a16:creationId xmlns:a16="http://schemas.microsoft.com/office/drawing/2014/main" id="{26BD7683-A60B-50A2-90CA-1BCDAFBB504B}"/>
              </a:ext>
            </a:extLst>
          </p:cNvPr>
          <p:cNvSpPr>
            <a:spLocks noGrp="1"/>
          </p:cNvSpPr>
          <p:nvPr>
            <p:ph type="title"/>
          </p:nvPr>
        </p:nvSpPr>
        <p:spPr/>
        <p:txBody>
          <a:bodyPr/>
          <a:lstStyle/>
          <a:p>
            <a:r>
              <a:rPr lang="en-US" sz="4000" dirty="0">
                <a:latin typeface="Arial"/>
                <a:cs typeface="Arial"/>
              </a:rPr>
              <a:t>Exit ticket </a:t>
            </a:r>
            <a:r>
              <a:rPr lang="en-AU" sz="4000" dirty="0">
                <a:solidFill>
                  <a:schemeClr val="bg1"/>
                </a:solidFill>
              </a:rPr>
              <a:t>(lesson 30)</a:t>
            </a:r>
            <a:endParaRPr lang="en-US" sz="4000" dirty="0">
              <a:solidFill>
                <a:schemeClr val="bg1"/>
              </a:solidFill>
            </a:endParaRPr>
          </a:p>
        </p:txBody>
      </p:sp>
      <p:sp>
        <p:nvSpPr>
          <p:cNvPr id="5" name="Text Placeholder 4">
            <a:extLst>
              <a:ext uri="{FF2B5EF4-FFF2-40B4-BE49-F238E27FC236}">
                <a16:creationId xmlns:a16="http://schemas.microsoft.com/office/drawing/2014/main" id="{BBA27217-E7A6-1477-DFBC-073E22E82972}"/>
              </a:ext>
            </a:extLst>
          </p:cNvPr>
          <p:cNvSpPr>
            <a:spLocks noGrp="1"/>
          </p:cNvSpPr>
          <p:nvPr>
            <p:ph type="body" sz="quarter" idx="17"/>
          </p:nvPr>
        </p:nvSpPr>
        <p:spPr>
          <a:xfrm>
            <a:off x="354000" y="2074334"/>
            <a:ext cx="11484000" cy="1549400"/>
          </a:xfrm>
        </p:spPr>
        <p:style>
          <a:lnRef idx="1">
            <a:schemeClr val="accent4"/>
          </a:lnRef>
          <a:fillRef idx="2">
            <a:schemeClr val="accent4"/>
          </a:fillRef>
          <a:effectRef idx="1">
            <a:schemeClr val="accent4"/>
          </a:effectRef>
          <a:fontRef idx="minor">
            <a:schemeClr val="dk1"/>
          </a:fontRef>
        </p:style>
        <p:txBody>
          <a:bodyPr vert="horz" lIns="144000" tIns="0" rIns="0" bIns="0" rtlCol="0" anchor="t">
            <a:noAutofit/>
          </a:bodyPr>
          <a:lstStyle/>
          <a:p>
            <a:endParaRPr lang="en-AU" dirty="0"/>
          </a:p>
          <a:p>
            <a:r>
              <a:rPr lang="en-AU" sz="1800" dirty="0"/>
              <a:t>Write one subject where argumentation is important and explain why.</a:t>
            </a:r>
          </a:p>
          <a:p>
            <a:pPr lvl="0"/>
            <a:endParaRPr lang="en-US" dirty="0">
              <a:latin typeface="Arial"/>
              <a:cs typeface="Arial"/>
            </a:endParaRPr>
          </a:p>
        </p:txBody>
      </p:sp>
    </p:spTree>
    <p:extLst>
      <p:ext uri="{BB962C8B-B14F-4D97-AF65-F5344CB8AC3E}">
        <p14:creationId xmlns:p14="http://schemas.microsoft.com/office/powerpoint/2010/main" val="1772256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B5F95-FEFA-3367-741F-56DEF1627C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4E42D2-DBDD-D9D5-CC70-C301592A6944}"/>
              </a:ext>
            </a:extLst>
          </p:cNvPr>
          <p:cNvSpPr>
            <a:spLocks noGrp="1"/>
          </p:cNvSpPr>
          <p:nvPr>
            <p:ph type="ctrTitle"/>
          </p:nvPr>
        </p:nvSpPr>
        <p:spPr/>
        <p:txBody>
          <a:bodyPr/>
          <a:lstStyle/>
          <a:p>
            <a:r>
              <a:rPr lang="en-US" dirty="0">
                <a:latin typeface="Arial"/>
                <a:cs typeface="Arial"/>
              </a:rPr>
              <a:t>Lesson 31</a:t>
            </a:r>
            <a:endParaRPr lang="en-US" dirty="0"/>
          </a:p>
        </p:txBody>
      </p:sp>
    </p:spTree>
    <p:extLst>
      <p:ext uri="{BB962C8B-B14F-4D97-AF65-F5344CB8AC3E}">
        <p14:creationId xmlns:p14="http://schemas.microsoft.com/office/powerpoint/2010/main" val="3734885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CDECD0-42B3-A4CE-CD63-EEBA524B235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017CE5B-9D99-A809-4326-D1BBEAF3865D}"/>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17</a:t>
            </a:fld>
            <a:endParaRPr lang="en-AU"/>
          </a:p>
        </p:txBody>
      </p:sp>
      <p:sp>
        <p:nvSpPr>
          <p:cNvPr id="3" name="Title 2">
            <a:extLst>
              <a:ext uri="{FF2B5EF4-FFF2-40B4-BE49-F238E27FC236}">
                <a16:creationId xmlns:a16="http://schemas.microsoft.com/office/drawing/2014/main" id="{4EC5C664-2171-6D9A-E2A6-0F4F1C69534D}"/>
              </a:ext>
            </a:extLst>
          </p:cNvPr>
          <p:cNvSpPr>
            <a:spLocks noGrp="1"/>
          </p:cNvSpPr>
          <p:nvPr>
            <p:ph type="title"/>
          </p:nvPr>
        </p:nvSpPr>
        <p:spPr/>
        <p:txBody>
          <a:bodyPr/>
          <a:lstStyle/>
          <a:p>
            <a:r>
              <a:rPr lang="en-US" dirty="0">
                <a:latin typeface="Arial"/>
                <a:cs typeface="Arial"/>
              </a:rPr>
              <a:t>Types of thinking exercise</a:t>
            </a:r>
            <a:endParaRPr lang="en-US" dirty="0">
              <a:highlight>
                <a:srgbClr val="FFFF00"/>
              </a:highlight>
            </a:endParaRPr>
          </a:p>
        </p:txBody>
      </p:sp>
      <p:sp>
        <p:nvSpPr>
          <p:cNvPr id="4" name="Text Placeholder 3">
            <a:extLst>
              <a:ext uri="{FF2B5EF4-FFF2-40B4-BE49-F238E27FC236}">
                <a16:creationId xmlns:a16="http://schemas.microsoft.com/office/drawing/2014/main" id="{5CAADE52-618A-77C3-6AEA-7F09795A1F23}"/>
              </a:ext>
            </a:extLst>
          </p:cNvPr>
          <p:cNvSpPr>
            <a:spLocks noGrp="1"/>
          </p:cNvSpPr>
          <p:nvPr>
            <p:ph type="body" sz="quarter" idx="18"/>
          </p:nvPr>
        </p:nvSpPr>
        <p:spPr>
          <a:xfrm>
            <a:off x="354001" y="936250"/>
            <a:ext cx="11483999" cy="310015"/>
          </a:xfrm>
        </p:spPr>
        <p:txBody>
          <a:bodyPr/>
          <a:lstStyle/>
          <a:p>
            <a:r>
              <a:rPr lang="en-US" dirty="0"/>
              <a:t>Challenging your type of thinking</a:t>
            </a:r>
          </a:p>
        </p:txBody>
      </p:sp>
      <p:sp>
        <p:nvSpPr>
          <p:cNvPr id="5" name="Text Placeholder 4">
            <a:extLst>
              <a:ext uri="{FF2B5EF4-FFF2-40B4-BE49-F238E27FC236}">
                <a16:creationId xmlns:a16="http://schemas.microsoft.com/office/drawing/2014/main" id="{136ACFC3-F11A-626F-F1B9-38FB79F16F84}"/>
              </a:ext>
              <a:ext uri="{C183D7F6-B498-43B3-948B-1728B52AA6E4}">
                <adec:decorative xmlns:adec="http://schemas.microsoft.com/office/drawing/2017/decorative" val="1"/>
              </a:ext>
            </a:extLst>
          </p:cNvPr>
          <p:cNvSpPr>
            <a:spLocks noGrp="1"/>
          </p:cNvSpPr>
          <p:nvPr>
            <p:ph type="body" sz="quarter" idx="17"/>
          </p:nvPr>
        </p:nvSpPr>
        <p:spPr>
          <a:xfrm>
            <a:off x="354000" y="1406442"/>
            <a:ext cx="11484000" cy="5091558"/>
          </a:xfrm>
        </p:spPr>
        <p:style>
          <a:lnRef idx="1">
            <a:schemeClr val="accent4"/>
          </a:lnRef>
          <a:fillRef idx="2">
            <a:schemeClr val="accent4"/>
          </a:fillRef>
          <a:effectRef idx="1">
            <a:schemeClr val="accent4"/>
          </a:effectRef>
          <a:fontRef idx="minor">
            <a:schemeClr val="dk1"/>
          </a:fontRef>
        </p:style>
        <p:txBody>
          <a:bodyPr vert="horz" lIns="0" tIns="0" rIns="0" bIns="0" rtlCol="0" anchor="t">
            <a:noAutofit/>
          </a:bodyPr>
          <a:lstStyle/>
          <a:p>
            <a:endParaRPr lang="en-US" dirty="0">
              <a:latin typeface="Arial"/>
              <a:cs typeface="Arial"/>
            </a:endParaRPr>
          </a:p>
          <a:p>
            <a:endParaRPr lang="en-US" dirty="0"/>
          </a:p>
        </p:txBody>
      </p:sp>
      <p:graphicFrame>
        <p:nvGraphicFramePr>
          <p:cNvPr id="6" name="Table 5">
            <a:extLst>
              <a:ext uri="{FF2B5EF4-FFF2-40B4-BE49-F238E27FC236}">
                <a16:creationId xmlns:a16="http://schemas.microsoft.com/office/drawing/2014/main" id="{2831C9CD-55C7-75AC-733F-0C473A2F45E1}"/>
              </a:ext>
            </a:extLst>
          </p:cNvPr>
          <p:cNvGraphicFramePr>
            <a:graphicFrameLocks noGrp="1"/>
          </p:cNvGraphicFramePr>
          <p:nvPr>
            <p:extLst>
              <p:ext uri="{D42A27DB-BD31-4B8C-83A1-F6EECF244321}">
                <p14:modId xmlns:p14="http://schemas.microsoft.com/office/powerpoint/2010/main" val="3776058585"/>
              </p:ext>
            </p:extLst>
          </p:nvPr>
        </p:nvGraphicFramePr>
        <p:xfrm>
          <a:off x="690113" y="1504423"/>
          <a:ext cx="10972800" cy="4851400"/>
        </p:xfrm>
        <a:graphic>
          <a:graphicData uri="http://schemas.openxmlformats.org/drawingml/2006/table">
            <a:tbl>
              <a:tblPr firstRow="1" bandRow="1">
                <a:tableStyleId>{5A111915-BE36-4E01-A7E5-04B1672EAD32}</a:tableStyleId>
              </a:tblPr>
              <a:tblGrid>
                <a:gridCol w="5486400">
                  <a:extLst>
                    <a:ext uri="{9D8B030D-6E8A-4147-A177-3AD203B41FA5}">
                      <a16:colId xmlns:a16="http://schemas.microsoft.com/office/drawing/2014/main" val="2922466318"/>
                    </a:ext>
                  </a:extLst>
                </a:gridCol>
                <a:gridCol w="5486400">
                  <a:extLst>
                    <a:ext uri="{9D8B030D-6E8A-4147-A177-3AD203B41FA5}">
                      <a16:colId xmlns:a16="http://schemas.microsoft.com/office/drawing/2014/main" val="1606902445"/>
                    </a:ext>
                  </a:extLst>
                </a:gridCol>
              </a:tblGrid>
              <a:tr h="370840">
                <a:tc>
                  <a:txBody>
                    <a:bodyPr/>
                    <a:lstStyle/>
                    <a:p>
                      <a:pPr algn="ctr"/>
                      <a:r>
                        <a:rPr lang="en-AU" dirty="0"/>
                        <a:t>If you most commonly think like this: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AU" dirty="0"/>
                        <a:t>You will now think like this: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2579384208"/>
                  </a:ext>
                </a:extLst>
              </a:tr>
              <a:tr h="370840">
                <a:tc>
                  <a:txBody>
                    <a:bodyPr/>
                    <a:lstStyle/>
                    <a:p>
                      <a:pPr algn="ctr"/>
                      <a:r>
                        <a:rPr lang="en-AU" dirty="0"/>
                        <a:t>Creative</a:t>
                      </a:r>
                    </a:p>
                    <a:p>
                      <a:pPr algn="ctr"/>
                      <a:endParaRPr lang="en-A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dirty="0"/>
                        <a:t>Concrete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38656635"/>
                  </a:ext>
                </a:extLst>
              </a:tr>
              <a:tr h="370840">
                <a:tc>
                  <a:txBody>
                    <a:bodyPr/>
                    <a:lstStyle/>
                    <a:p>
                      <a:pPr algn="ctr"/>
                      <a:r>
                        <a:rPr lang="en-AU" dirty="0"/>
                        <a:t>Analytical</a:t>
                      </a:r>
                    </a:p>
                    <a:p>
                      <a:pPr algn="ctr"/>
                      <a:endParaRPr lang="en-A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dirty="0"/>
                        <a:t>Abstract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91783057"/>
                  </a:ext>
                </a:extLst>
              </a:tr>
              <a:tr h="370840">
                <a:tc>
                  <a:txBody>
                    <a:bodyPr/>
                    <a:lstStyle/>
                    <a:p>
                      <a:pPr algn="ctr"/>
                      <a:r>
                        <a:rPr lang="en-AU" dirty="0"/>
                        <a:t>Critical</a:t>
                      </a:r>
                    </a:p>
                    <a:p>
                      <a:pPr algn="ctr"/>
                      <a:endParaRPr lang="en-A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AU" dirty="0"/>
                        <a:t>Convergent</a:t>
                      </a:r>
                    </a:p>
                    <a:p>
                      <a:pPr algn="ctr"/>
                      <a:endParaRPr lang="en-A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12772658"/>
                  </a:ext>
                </a:extLst>
              </a:tr>
              <a:tr h="370840">
                <a:tc>
                  <a:txBody>
                    <a:bodyPr/>
                    <a:lstStyle/>
                    <a:p>
                      <a:pPr algn="ctr"/>
                      <a:r>
                        <a:rPr lang="en-AU" dirty="0"/>
                        <a:t>Concrete</a:t>
                      </a:r>
                    </a:p>
                    <a:p>
                      <a:pPr algn="ctr"/>
                      <a:endParaRPr lang="en-A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dirty="0"/>
                        <a:t>Creative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9687178"/>
                  </a:ext>
                </a:extLst>
              </a:tr>
              <a:tr h="370840">
                <a:tc>
                  <a:txBody>
                    <a:bodyPr/>
                    <a:lstStyle/>
                    <a:p>
                      <a:pPr algn="ctr"/>
                      <a:r>
                        <a:rPr lang="en-AU" dirty="0"/>
                        <a:t>Abstract</a:t>
                      </a:r>
                    </a:p>
                    <a:p>
                      <a:pPr algn="ctr"/>
                      <a:endParaRPr lang="en-A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dirty="0"/>
                        <a:t>Divergent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2154281"/>
                  </a:ext>
                </a:extLst>
              </a:tr>
              <a:tr h="370840">
                <a:tc>
                  <a:txBody>
                    <a:bodyPr/>
                    <a:lstStyle/>
                    <a:p>
                      <a:pPr algn="ctr"/>
                      <a:r>
                        <a:rPr lang="en-AU" dirty="0"/>
                        <a:t>Divergent</a:t>
                      </a:r>
                    </a:p>
                    <a:p>
                      <a:pPr algn="ctr"/>
                      <a:endParaRPr lang="en-A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AU" dirty="0"/>
                        <a:t>Analytical</a:t>
                      </a:r>
                    </a:p>
                    <a:p>
                      <a:pPr algn="ctr"/>
                      <a:endParaRPr lang="en-A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71406258"/>
                  </a:ext>
                </a:extLst>
              </a:tr>
              <a:tr h="370840">
                <a:tc>
                  <a:txBody>
                    <a:bodyPr/>
                    <a:lstStyle/>
                    <a:p>
                      <a:pPr algn="ctr"/>
                      <a:r>
                        <a:rPr lang="en-AU" dirty="0"/>
                        <a:t>Convergent</a:t>
                      </a:r>
                    </a:p>
                    <a:p>
                      <a:pPr algn="ctr"/>
                      <a:endParaRPr lang="en-AU"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AU" dirty="0"/>
                        <a:t>Critical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65426416"/>
                  </a:ext>
                </a:extLst>
              </a:tr>
            </a:tbl>
          </a:graphicData>
        </a:graphic>
      </p:graphicFrame>
      <p:sp>
        <p:nvSpPr>
          <p:cNvPr id="7" name="Arrow: Right 6">
            <a:extLst>
              <a:ext uri="{FF2B5EF4-FFF2-40B4-BE49-F238E27FC236}">
                <a16:creationId xmlns:a16="http://schemas.microsoft.com/office/drawing/2014/main" id="{EEC5BA28-3355-F59E-B8BD-80B1FAFC3059}"/>
              </a:ext>
              <a:ext uri="{C183D7F6-B498-43B3-948B-1728B52AA6E4}">
                <adec:decorative xmlns:adec="http://schemas.microsoft.com/office/drawing/2017/decorative" val="1"/>
              </a:ext>
            </a:extLst>
          </p:cNvPr>
          <p:cNvSpPr/>
          <p:nvPr/>
        </p:nvSpPr>
        <p:spPr>
          <a:xfrm>
            <a:off x="5607169" y="2104845"/>
            <a:ext cx="1276709" cy="207034"/>
          </a:xfrm>
          <a:prstGeom prst="rightArrow">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Arrow: Right 7">
            <a:extLst>
              <a:ext uri="{FF2B5EF4-FFF2-40B4-BE49-F238E27FC236}">
                <a16:creationId xmlns:a16="http://schemas.microsoft.com/office/drawing/2014/main" id="{0F9F0E3F-44EF-12DF-8D00-7438951E744F}"/>
              </a:ext>
              <a:ext uri="{C183D7F6-B498-43B3-948B-1728B52AA6E4}">
                <adec:decorative xmlns:adec="http://schemas.microsoft.com/office/drawing/2017/decorative" val="1"/>
              </a:ext>
            </a:extLst>
          </p:cNvPr>
          <p:cNvSpPr/>
          <p:nvPr/>
        </p:nvSpPr>
        <p:spPr>
          <a:xfrm>
            <a:off x="5607169" y="2720539"/>
            <a:ext cx="1276709" cy="207034"/>
          </a:xfrm>
          <a:prstGeom prst="rightArrow">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Arrow: Right 8">
            <a:extLst>
              <a:ext uri="{FF2B5EF4-FFF2-40B4-BE49-F238E27FC236}">
                <a16:creationId xmlns:a16="http://schemas.microsoft.com/office/drawing/2014/main" id="{074F6208-E83C-B568-8692-F4B1C7997EDC}"/>
              </a:ext>
              <a:ext uri="{C183D7F6-B498-43B3-948B-1728B52AA6E4}">
                <adec:decorative xmlns:adec="http://schemas.microsoft.com/office/drawing/2017/decorative" val="1"/>
              </a:ext>
            </a:extLst>
          </p:cNvPr>
          <p:cNvSpPr/>
          <p:nvPr/>
        </p:nvSpPr>
        <p:spPr>
          <a:xfrm>
            <a:off x="5607169" y="3390993"/>
            <a:ext cx="1276709" cy="207034"/>
          </a:xfrm>
          <a:prstGeom prst="rightArrow">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Arrow: Right 9">
            <a:extLst>
              <a:ext uri="{FF2B5EF4-FFF2-40B4-BE49-F238E27FC236}">
                <a16:creationId xmlns:a16="http://schemas.microsoft.com/office/drawing/2014/main" id="{B7B1F021-2D53-4065-CA28-D767A7D796A3}"/>
              </a:ext>
              <a:ext uri="{C183D7F6-B498-43B3-948B-1728B52AA6E4}">
                <adec:decorative xmlns:adec="http://schemas.microsoft.com/office/drawing/2017/decorative" val="1"/>
              </a:ext>
            </a:extLst>
          </p:cNvPr>
          <p:cNvSpPr/>
          <p:nvPr/>
        </p:nvSpPr>
        <p:spPr>
          <a:xfrm>
            <a:off x="5607168" y="3995920"/>
            <a:ext cx="1276709" cy="207034"/>
          </a:xfrm>
          <a:prstGeom prst="rightArrow">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Arrow: Right 10">
            <a:extLst>
              <a:ext uri="{FF2B5EF4-FFF2-40B4-BE49-F238E27FC236}">
                <a16:creationId xmlns:a16="http://schemas.microsoft.com/office/drawing/2014/main" id="{24BACC8B-F449-933F-93FB-ED199FF67609}"/>
              </a:ext>
              <a:ext uri="{C183D7F6-B498-43B3-948B-1728B52AA6E4}">
                <adec:decorative xmlns:adec="http://schemas.microsoft.com/office/drawing/2017/decorative" val="1"/>
              </a:ext>
            </a:extLst>
          </p:cNvPr>
          <p:cNvSpPr/>
          <p:nvPr/>
        </p:nvSpPr>
        <p:spPr>
          <a:xfrm>
            <a:off x="5607168" y="4611614"/>
            <a:ext cx="1276709" cy="207034"/>
          </a:xfrm>
          <a:prstGeom prst="rightArrow">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Arrow: Right 11">
            <a:extLst>
              <a:ext uri="{FF2B5EF4-FFF2-40B4-BE49-F238E27FC236}">
                <a16:creationId xmlns:a16="http://schemas.microsoft.com/office/drawing/2014/main" id="{4A2EAC72-3278-8636-15B1-A3DA526BFB59}"/>
              </a:ext>
              <a:ext uri="{C183D7F6-B498-43B3-948B-1728B52AA6E4}">
                <adec:decorative xmlns:adec="http://schemas.microsoft.com/office/drawing/2017/decorative" val="1"/>
              </a:ext>
            </a:extLst>
          </p:cNvPr>
          <p:cNvSpPr/>
          <p:nvPr/>
        </p:nvSpPr>
        <p:spPr>
          <a:xfrm>
            <a:off x="5607167" y="5293937"/>
            <a:ext cx="1276709" cy="207034"/>
          </a:xfrm>
          <a:prstGeom prst="rightArrow">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Arrow: Right 12">
            <a:extLst>
              <a:ext uri="{FF2B5EF4-FFF2-40B4-BE49-F238E27FC236}">
                <a16:creationId xmlns:a16="http://schemas.microsoft.com/office/drawing/2014/main" id="{566BD344-6B12-2480-310F-9B102AE1AD68}"/>
              </a:ext>
              <a:ext uri="{C183D7F6-B498-43B3-948B-1728B52AA6E4}">
                <adec:decorative xmlns:adec="http://schemas.microsoft.com/office/drawing/2017/decorative" val="1"/>
              </a:ext>
            </a:extLst>
          </p:cNvPr>
          <p:cNvSpPr/>
          <p:nvPr/>
        </p:nvSpPr>
        <p:spPr>
          <a:xfrm>
            <a:off x="5607167" y="5860874"/>
            <a:ext cx="1276709" cy="207034"/>
          </a:xfrm>
          <a:prstGeom prst="rightArrow">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79881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C55C1A-C7EB-E465-4D6B-CFCC6993229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26ED050-78DF-48EF-ADEB-FF6C165C00E0}"/>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170</a:t>
            </a:fld>
            <a:endParaRPr lang="en-AU"/>
          </a:p>
        </p:txBody>
      </p:sp>
      <p:sp>
        <p:nvSpPr>
          <p:cNvPr id="51" name="Title 2">
            <a:extLst>
              <a:ext uri="{FF2B5EF4-FFF2-40B4-BE49-F238E27FC236}">
                <a16:creationId xmlns:a16="http://schemas.microsoft.com/office/drawing/2014/main" id="{93B967E6-EED0-8333-9961-2E02BD22F471}"/>
              </a:ext>
            </a:extLst>
          </p:cNvPr>
          <p:cNvSpPr txBox="1">
            <a:spLocks noGrp="1"/>
          </p:cNvSpPr>
          <p:nvPr>
            <p:ph type="title" idx="4294967295"/>
          </p:nvPr>
        </p:nvSpPr>
        <p:spPr>
          <a:xfrm>
            <a:off x="119220" y="250979"/>
            <a:ext cx="11484000" cy="5456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377" rtl="0" eaLnBrk="1" latinLnBrk="0" hangingPunct="1">
              <a:lnSpc>
                <a:spcPct val="90000"/>
              </a:lnSpc>
              <a:spcBef>
                <a:spcPct val="0"/>
              </a:spcBef>
              <a:buNone/>
              <a:defRPr sz="3600" kern="1200">
                <a:solidFill>
                  <a:schemeClr val="tx1"/>
                </a:solidFill>
                <a:latin typeface="Arial" panose="020B0604020202020204" pitchFamily="34" charset="0"/>
                <a:ea typeface="+mj-ea"/>
                <a:cs typeface="Arial" panose="020B0604020202020204" pitchFamily="34" charset="0"/>
              </a:defRPr>
            </a:lvl1pPr>
          </a:lstStyle>
          <a:p>
            <a:pPr lvl="0">
              <a:defRPr/>
            </a:pPr>
            <a:r>
              <a:rPr lang="en-US" dirty="0">
                <a:solidFill>
                  <a:srgbClr val="002060"/>
                </a:solidFill>
              </a:rPr>
              <a:t>Do now </a:t>
            </a:r>
            <a:r>
              <a:rPr lang="en-US" dirty="0">
                <a:solidFill>
                  <a:schemeClr val="bg1"/>
                </a:solidFill>
              </a:rPr>
              <a:t>(lesson 31)</a:t>
            </a:r>
            <a:r>
              <a:rPr lang="en-US" dirty="0">
                <a:solidFill>
                  <a:schemeClr val="bg1"/>
                </a:solidFill>
                <a:latin typeface="Arial"/>
                <a:cs typeface="Arial"/>
              </a:rPr>
              <a:t>(lesson 31)</a:t>
            </a:r>
            <a:endParaRPr kumimoji="0" lang="en-US" sz="3600" b="0"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sp>
        <p:nvSpPr>
          <p:cNvPr id="4" name="Rectangle 3">
            <a:extLst>
              <a:ext uri="{FF2B5EF4-FFF2-40B4-BE49-F238E27FC236}">
                <a16:creationId xmlns:a16="http://schemas.microsoft.com/office/drawing/2014/main" id="{17DAA07A-E015-81A4-E3B5-84DB928EE7C8}"/>
              </a:ext>
              <a:ext uri="{C183D7F6-B498-43B3-948B-1728B52AA6E4}">
                <adec:decorative xmlns:adec="http://schemas.microsoft.com/office/drawing/2017/decorative" val="1"/>
              </a:ext>
            </a:extLst>
          </p:cNvPr>
          <p:cNvSpPr/>
          <p:nvPr/>
        </p:nvSpPr>
        <p:spPr>
          <a:xfrm>
            <a:off x="358235" y="1278978"/>
            <a:ext cx="2261396" cy="1118123"/>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a:extLst>
              <a:ext uri="{FF2B5EF4-FFF2-40B4-BE49-F238E27FC236}">
                <a16:creationId xmlns:a16="http://schemas.microsoft.com/office/drawing/2014/main" id="{B4C0EE24-9778-6EA5-E0EE-FCB7D9C56F7E}"/>
              </a:ext>
              <a:ext uri="{C183D7F6-B498-43B3-948B-1728B52AA6E4}">
                <adec:decorative xmlns:adec="http://schemas.microsoft.com/office/drawing/2017/decorative" val="1"/>
              </a:ext>
            </a:extLst>
          </p:cNvPr>
          <p:cNvSpPr/>
          <p:nvPr/>
        </p:nvSpPr>
        <p:spPr>
          <a:xfrm>
            <a:off x="5462514" y="1258935"/>
            <a:ext cx="2261396" cy="1118123"/>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1" dirty="0"/>
          </a:p>
        </p:txBody>
      </p:sp>
      <p:sp>
        <p:nvSpPr>
          <p:cNvPr id="7" name="Rectangle 6">
            <a:extLst>
              <a:ext uri="{FF2B5EF4-FFF2-40B4-BE49-F238E27FC236}">
                <a16:creationId xmlns:a16="http://schemas.microsoft.com/office/drawing/2014/main" id="{5AFDB298-9341-269A-4825-0AD2D4377543}"/>
              </a:ext>
              <a:ext uri="{C183D7F6-B498-43B3-948B-1728B52AA6E4}">
                <adec:decorative xmlns:adec="http://schemas.microsoft.com/office/drawing/2017/decorative" val="1"/>
              </a:ext>
            </a:extLst>
          </p:cNvPr>
          <p:cNvSpPr/>
          <p:nvPr/>
        </p:nvSpPr>
        <p:spPr>
          <a:xfrm>
            <a:off x="529938" y="3725454"/>
            <a:ext cx="2838684" cy="889686"/>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7">
            <a:extLst>
              <a:ext uri="{FF2B5EF4-FFF2-40B4-BE49-F238E27FC236}">
                <a16:creationId xmlns:a16="http://schemas.microsoft.com/office/drawing/2014/main" id="{A6F2FA8F-E799-144B-ED57-922CE7816DDC}"/>
              </a:ext>
              <a:ext uri="{C183D7F6-B498-43B3-948B-1728B52AA6E4}">
                <adec:decorative xmlns:adec="http://schemas.microsoft.com/office/drawing/2017/decorative" val="1"/>
              </a:ext>
            </a:extLst>
          </p:cNvPr>
          <p:cNvSpPr/>
          <p:nvPr/>
        </p:nvSpPr>
        <p:spPr>
          <a:xfrm>
            <a:off x="5067530" y="3676504"/>
            <a:ext cx="2595211" cy="895592"/>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CB543FD4-AA05-E04B-F2E8-AD4EE98C4F1C}"/>
              </a:ext>
              <a:ext uri="{C183D7F6-B498-43B3-948B-1728B52AA6E4}">
                <adec:decorative xmlns:adec="http://schemas.microsoft.com/office/drawing/2017/decorative" val="1"/>
              </a:ext>
            </a:extLst>
          </p:cNvPr>
          <p:cNvSpPr/>
          <p:nvPr/>
        </p:nvSpPr>
        <p:spPr>
          <a:xfrm>
            <a:off x="358235" y="5487877"/>
            <a:ext cx="2776206" cy="1118123"/>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9">
            <a:extLst>
              <a:ext uri="{FF2B5EF4-FFF2-40B4-BE49-F238E27FC236}">
                <a16:creationId xmlns:a16="http://schemas.microsoft.com/office/drawing/2014/main" id="{EC3DF246-3889-A204-7565-69D6D6B2C3A1}"/>
              </a:ext>
              <a:ext uri="{C183D7F6-B498-43B3-948B-1728B52AA6E4}">
                <adec:decorative xmlns:adec="http://schemas.microsoft.com/office/drawing/2017/decorative" val="1"/>
              </a:ext>
            </a:extLst>
          </p:cNvPr>
          <p:cNvSpPr/>
          <p:nvPr/>
        </p:nvSpPr>
        <p:spPr>
          <a:xfrm>
            <a:off x="5536215" y="5468383"/>
            <a:ext cx="2261396" cy="1028123"/>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2" name="Straight Arrow Connector 11">
            <a:extLst>
              <a:ext uri="{FF2B5EF4-FFF2-40B4-BE49-F238E27FC236}">
                <a16:creationId xmlns:a16="http://schemas.microsoft.com/office/drawing/2014/main" id="{42FE7C4A-74B0-5C09-F875-D1EE0E5B7CDD}"/>
              </a:ext>
              <a:ext uri="{C183D7F6-B498-43B3-948B-1728B52AA6E4}">
                <adec:decorative xmlns:adec="http://schemas.microsoft.com/office/drawing/2017/decorative" val="1"/>
              </a:ext>
            </a:extLst>
          </p:cNvPr>
          <p:cNvCxnSpPr>
            <a:stCxn id="4" idx="3"/>
            <a:endCxn id="6" idx="1"/>
          </p:cNvCxnSpPr>
          <p:nvPr/>
        </p:nvCxnSpPr>
        <p:spPr>
          <a:xfrm flipV="1">
            <a:off x="2619631" y="1817997"/>
            <a:ext cx="2842883" cy="20043"/>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F1DA0A9-86BF-9759-E35F-904C16CE6804}"/>
              </a:ext>
              <a:ext uri="{C183D7F6-B498-43B3-948B-1728B52AA6E4}">
                <adec:decorative xmlns:adec="http://schemas.microsoft.com/office/drawing/2017/decorative" val="1"/>
              </a:ext>
            </a:extLst>
          </p:cNvPr>
          <p:cNvCxnSpPr>
            <a:cxnSpLocks/>
          </p:cNvCxnSpPr>
          <p:nvPr/>
        </p:nvCxnSpPr>
        <p:spPr>
          <a:xfrm flipV="1">
            <a:off x="1262154" y="3205068"/>
            <a:ext cx="5418931" cy="20045"/>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F6746A47-1219-D774-77D5-509225D8212B}"/>
              </a:ext>
              <a:ext uri="{C183D7F6-B498-43B3-948B-1728B52AA6E4}">
                <adec:decorative xmlns:adec="http://schemas.microsoft.com/office/drawing/2017/decorative" val="1"/>
              </a:ext>
            </a:extLst>
          </p:cNvPr>
          <p:cNvCxnSpPr>
            <a:cxnSpLocks/>
          </p:cNvCxnSpPr>
          <p:nvPr/>
        </p:nvCxnSpPr>
        <p:spPr>
          <a:xfrm flipV="1">
            <a:off x="6681085" y="2377058"/>
            <a:ext cx="0" cy="828010"/>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51173F5D-40E1-BBF5-45BF-52E18A1534BC}"/>
              </a:ext>
              <a:ext uri="{C183D7F6-B498-43B3-948B-1728B52AA6E4}">
                <adec:decorative xmlns:adec="http://schemas.microsoft.com/office/drawing/2017/decorative" val="1"/>
              </a:ext>
            </a:extLst>
          </p:cNvPr>
          <p:cNvCxnSpPr>
            <a:cxnSpLocks/>
          </p:cNvCxnSpPr>
          <p:nvPr/>
        </p:nvCxnSpPr>
        <p:spPr>
          <a:xfrm flipV="1">
            <a:off x="1271339" y="2397103"/>
            <a:ext cx="0" cy="828010"/>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4855579C-066A-9AED-6798-6B11751194C9}"/>
              </a:ext>
              <a:ext uri="{C183D7F6-B498-43B3-948B-1728B52AA6E4}">
                <adec:decorative xmlns:adec="http://schemas.microsoft.com/office/drawing/2017/decorative" val="1"/>
              </a:ext>
            </a:extLst>
          </p:cNvPr>
          <p:cNvCxnSpPr>
            <a:cxnSpLocks/>
          </p:cNvCxnSpPr>
          <p:nvPr/>
        </p:nvCxnSpPr>
        <p:spPr>
          <a:xfrm>
            <a:off x="3134441" y="3220438"/>
            <a:ext cx="0" cy="49911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6FF36BEF-6BA3-E59C-F659-37C0749B88CF}"/>
              </a:ext>
              <a:ext uri="{C183D7F6-B498-43B3-948B-1728B52AA6E4}">
                <adec:decorative xmlns:adec="http://schemas.microsoft.com/office/drawing/2017/decorative" val="1"/>
              </a:ext>
            </a:extLst>
          </p:cNvPr>
          <p:cNvCxnSpPr>
            <a:cxnSpLocks/>
          </p:cNvCxnSpPr>
          <p:nvPr/>
        </p:nvCxnSpPr>
        <p:spPr>
          <a:xfrm flipH="1">
            <a:off x="3368622" y="4189909"/>
            <a:ext cx="1698908" cy="0"/>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3D775BBB-96B1-96D9-FF11-99ED3B5FEEF8}"/>
              </a:ext>
              <a:ext uri="{C183D7F6-B498-43B3-948B-1728B52AA6E4}">
                <adec:decorative xmlns:adec="http://schemas.microsoft.com/office/drawing/2017/decorative" val="1"/>
              </a:ext>
            </a:extLst>
          </p:cNvPr>
          <p:cNvCxnSpPr>
            <a:cxnSpLocks/>
          </p:cNvCxnSpPr>
          <p:nvPr/>
        </p:nvCxnSpPr>
        <p:spPr>
          <a:xfrm>
            <a:off x="3109727" y="4615140"/>
            <a:ext cx="0" cy="479962"/>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9A78566E-9A7B-F709-DFD2-FA0E6773C176}"/>
              </a:ext>
              <a:ext uri="{C183D7F6-B498-43B3-948B-1728B52AA6E4}">
                <adec:decorative xmlns:adec="http://schemas.microsoft.com/office/drawing/2017/decorative" val="1"/>
              </a:ext>
            </a:extLst>
          </p:cNvPr>
          <p:cNvCxnSpPr>
            <a:cxnSpLocks/>
          </p:cNvCxnSpPr>
          <p:nvPr/>
        </p:nvCxnSpPr>
        <p:spPr>
          <a:xfrm flipV="1">
            <a:off x="1251210" y="5095101"/>
            <a:ext cx="5241732" cy="1"/>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6AB30A60-634A-1969-2D75-638E8DFB9E74}"/>
              </a:ext>
              <a:ext uri="{C183D7F6-B498-43B3-948B-1728B52AA6E4}">
                <adec:decorative xmlns:adec="http://schemas.microsoft.com/office/drawing/2017/decorative" val="1"/>
              </a:ext>
            </a:extLst>
          </p:cNvPr>
          <p:cNvCxnSpPr>
            <a:cxnSpLocks/>
          </p:cNvCxnSpPr>
          <p:nvPr/>
        </p:nvCxnSpPr>
        <p:spPr>
          <a:xfrm>
            <a:off x="6492942" y="5075607"/>
            <a:ext cx="0" cy="392776"/>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FFF3496A-C3F1-8FB2-608E-A5217CCEB2EF}"/>
              </a:ext>
              <a:ext uri="{C183D7F6-B498-43B3-948B-1728B52AA6E4}">
                <adec:decorative xmlns:adec="http://schemas.microsoft.com/office/drawing/2017/decorative" val="1"/>
              </a:ext>
            </a:extLst>
          </p:cNvPr>
          <p:cNvCxnSpPr>
            <a:cxnSpLocks/>
          </p:cNvCxnSpPr>
          <p:nvPr/>
        </p:nvCxnSpPr>
        <p:spPr>
          <a:xfrm>
            <a:off x="1271339" y="5095101"/>
            <a:ext cx="0" cy="392776"/>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E231EF9F-B801-D9FA-4216-6C4FA47133CC}"/>
              </a:ext>
            </a:extLst>
          </p:cNvPr>
          <p:cNvSpPr txBox="1"/>
          <p:nvPr/>
        </p:nvSpPr>
        <p:spPr>
          <a:xfrm>
            <a:off x="3274953" y="1928279"/>
            <a:ext cx="1532238" cy="285682"/>
          </a:xfrm>
          <a:prstGeom prst="rect">
            <a:avLst/>
          </a:prstGeom>
          <a:noFill/>
        </p:spPr>
        <p:txBody>
          <a:bodyPr wrap="square" lIns="0" tIns="0" rIns="0" bIns="0" rtlCol="0">
            <a:noAutofit/>
          </a:bodyPr>
          <a:lstStyle/>
          <a:p>
            <a:pPr algn="l"/>
            <a:r>
              <a:rPr lang="en-AU" sz="1800" b="1" dirty="0"/>
              <a:t>supported by</a:t>
            </a:r>
          </a:p>
          <a:p>
            <a:pPr algn="l"/>
            <a:endParaRPr lang="en-AU" sz="1000" b="1" dirty="0"/>
          </a:p>
          <a:p>
            <a:pPr algn="l"/>
            <a:r>
              <a:rPr lang="en-AU" sz="1800" b="1" dirty="0"/>
              <a:t>connected by</a:t>
            </a:r>
          </a:p>
        </p:txBody>
      </p:sp>
      <p:sp>
        <p:nvSpPr>
          <p:cNvPr id="47" name="TextBox 46">
            <a:extLst>
              <a:ext uri="{FF2B5EF4-FFF2-40B4-BE49-F238E27FC236}">
                <a16:creationId xmlns:a16="http://schemas.microsoft.com/office/drawing/2014/main" id="{2F1679BD-AA5F-741F-7B54-8406CF6D702C}"/>
              </a:ext>
            </a:extLst>
          </p:cNvPr>
          <p:cNvSpPr txBox="1"/>
          <p:nvPr/>
        </p:nvSpPr>
        <p:spPr>
          <a:xfrm>
            <a:off x="3588699" y="4269711"/>
            <a:ext cx="1396474" cy="440971"/>
          </a:xfrm>
          <a:prstGeom prst="rect">
            <a:avLst/>
          </a:prstGeom>
          <a:noFill/>
        </p:spPr>
        <p:txBody>
          <a:bodyPr wrap="square" lIns="0" tIns="0" rIns="0" bIns="0" rtlCol="0">
            <a:noAutofit/>
          </a:bodyPr>
          <a:lstStyle/>
          <a:p>
            <a:pPr algn="l"/>
            <a:r>
              <a:rPr lang="en-AU" sz="1800" b="1" dirty="0"/>
              <a:t>measures of strength</a:t>
            </a:r>
          </a:p>
        </p:txBody>
      </p:sp>
      <p:sp>
        <p:nvSpPr>
          <p:cNvPr id="49" name="TextBox 48">
            <a:extLst>
              <a:ext uri="{FF2B5EF4-FFF2-40B4-BE49-F238E27FC236}">
                <a16:creationId xmlns:a16="http://schemas.microsoft.com/office/drawing/2014/main" id="{506EC0C3-52F3-25B5-6846-EE5C47516E38}"/>
              </a:ext>
            </a:extLst>
          </p:cNvPr>
          <p:cNvSpPr txBox="1"/>
          <p:nvPr/>
        </p:nvSpPr>
        <p:spPr>
          <a:xfrm>
            <a:off x="3214326" y="5128545"/>
            <a:ext cx="1592864" cy="440971"/>
          </a:xfrm>
          <a:prstGeom prst="rect">
            <a:avLst/>
          </a:prstGeom>
          <a:noFill/>
        </p:spPr>
        <p:txBody>
          <a:bodyPr wrap="square" lIns="0" tIns="0" rIns="0" bIns="0" rtlCol="0">
            <a:noAutofit/>
          </a:bodyPr>
          <a:lstStyle/>
          <a:p>
            <a:pPr algn="l"/>
            <a:r>
              <a:rPr lang="en-AU" sz="1800" b="1" dirty="0"/>
              <a:t>reinforced by</a:t>
            </a:r>
          </a:p>
        </p:txBody>
      </p:sp>
      <p:sp>
        <p:nvSpPr>
          <p:cNvPr id="3" name="Speech Bubble: Rectangle 2">
            <a:extLst>
              <a:ext uri="{FF2B5EF4-FFF2-40B4-BE49-F238E27FC236}">
                <a16:creationId xmlns:a16="http://schemas.microsoft.com/office/drawing/2014/main" id="{81654C4E-EFDA-04C4-FFD7-E9F51A925121}"/>
              </a:ext>
            </a:extLst>
          </p:cNvPr>
          <p:cNvSpPr/>
          <p:nvPr/>
        </p:nvSpPr>
        <p:spPr>
          <a:xfrm>
            <a:off x="8599484" y="1655805"/>
            <a:ext cx="3218103" cy="2959335"/>
          </a:xfrm>
          <a:prstGeom prst="wedge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r>
              <a:rPr lang="en-AU" sz="1800" dirty="0">
                <a:solidFill>
                  <a:schemeClr val="bg1"/>
                </a:solidFill>
              </a:rPr>
              <a:t>Label the parts of the Toulmin argumentation model (claim, grounds, warrant, backing, rebuttal, qualifier).</a:t>
            </a:r>
          </a:p>
        </p:txBody>
      </p:sp>
    </p:spTree>
    <p:extLst>
      <p:ext uri="{BB962C8B-B14F-4D97-AF65-F5344CB8AC3E}">
        <p14:creationId xmlns:p14="http://schemas.microsoft.com/office/powerpoint/2010/main" val="750574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F6D280-9AB8-E602-39D1-2E2D7E8D201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1BD00F2-1617-932C-FC3B-EC7F9180FCA2}"/>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171</a:t>
            </a:fld>
            <a:endParaRPr lang="en-AU"/>
          </a:p>
        </p:txBody>
      </p:sp>
      <p:sp>
        <p:nvSpPr>
          <p:cNvPr id="51" name="Title 2">
            <a:extLst>
              <a:ext uri="{FF2B5EF4-FFF2-40B4-BE49-F238E27FC236}">
                <a16:creationId xmlns:a16="http://schemas.microsoft.com/office/drawing/2014/main" id="{0B637B17-7632-8683-4B80-66A092343B00}"/>
              </a:ext>
            </a:extLst>
          </p:cNvPr>
          <p:cNvSpPr txBox="1">
            <a:spLocks noGrp="1"/>
          </p:cNvSpPr>
          <p:nvPr>
            <p:ph type="title" idx="4294967295"/>
          </p:nvPr>
        </p:nvSpPr>
        <p:spPr>
          <a:xfrm>
            <a:off x="119220" y="250979"/>
            <a:ext cx="11484000" cy="5456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377" rtl="0" eaLnBrk="1" latinLnBrk="0" hangingPunct="1">
              <a:lnSpc>
                <a:spcPct val="90000"/>
              </a:lnSpc>
              <a:spcBef>
                <a:spcPct val="0"/>
              </a:spcBef>
              <a:buNone/>
              <a:defRPr sz="3600" kern="1200">
                <a:solidFill>
                  <a:schemeClr val="tx1"/>
                </a:solidFill>
                <a:latin typeface="Arial" panose="020B0604020202020204" pitchFamily="34" charset="0"/>
                <a:ea typeface="+mj-ea"/>
                <a:cs typeface="Arial" panose="020B0604020202020204" pitchFamily="34" charset="0"/>
              </a:defRPr>
            </a:lvl1pPr>
          </a:lstStyle>
          <a:p>
            <a:pPr lvl="0">
              <a:defRPr/>
            </a:pPr>
            <a:r>
              <a:rPr kumimoji="0" lang="en-US" sz="3600" b="0"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Do now </a:t>
            </a:r>
            <a:r>
              <a:rPr lang="en-US" dirty="0">
                <a:solidFill>
                  <a:schemeClr val="bg1"/>
                </a:solidFill>
              </a:rPr>
              <a:t>(lesson 31 continued)</a:t>
            </a:r>
            <a:r>
              <a:rPr lang="en-US" dirty="0">
                <a:solidFill>
                  <a:schemeClr val="bg1"/>
                </a:solidFill>
                <a:latin typeface="Arial"/>
                <a:cs typeface="Arial"/>
              </a:rPr>
              <a:t>(</a:t>
            </a:r>
            <a:endParaRPr kumimoji="0" lang="en-US" sz="3600" b="0"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sp>
        <p:nvSpPr>
          <p:cNvPr id="5" name="Text Placeholder 3">
            <a:extLst>
              <a:ext uri="{FF2B5EF4-FFF2-40B4-BE49-F238E27FC236}">
                <a16:creationId xmlns:a16="http://schemas.microsoft.com/office/drawing/2014/main" id="{3CE0AB7C-A733-9041-C477-F230DE701197}"/>
              </a:ext>
            </a:extLst>
          </p:cNvPr>
          <p:cNvSpPr txBox="1">
            <a:spLocks/>
          </p:cNvSpPr>
          <p:nvPr/>
        </p:nvSpPr>
        <p:spPr>
          <a:xfrm>
            <a:off x="158794" y="702205"/>
            <a:ext cx="11483999" cy="310015"/>
          </a:xfrm>
          <a:prstGeom prst="rect">
            <a:avLst/>
          </a:prstGeom>
        </p:spPr>
        <p:txBody>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accent2"/>
                </a:solidFill>
              </a:rPr>
              <a:t>Re-cap of the Toulmin argumentation model</a:t>
            </a:r>
          </a:p>
        </p:txBody>
      </p:sp>
      <p:sp>
        <p:nvSpPr>
          <p:cNvPr id="3" name="Speech Bubble: Rectangle 2">
            <a:extLst>
              <a:ext uri="{FF2B5EF4-FFF2-40B4-BE49-F238E27FC236}">
                <a16:creationId xmlns:a16="http://schemas.microsoft.com/office/drawing/2014/main" id="{A1ED0031-F9BA-8277-9D32-D845BC3422B0}"/>
              </a:ext>
            </a:extLst>
          </p:cNvPr>
          <p:cNvSpPr/>
          <p:nvPr/>
        </p:nvSpPr>
        <p:spPr>
          <a:xfrm>
            <a:off x="8599484" y="1655805"/>
            <a:ext cx="3218103" cy="2959335"/>
          </a:xfrm>
          <a:prstGeom prst="wedge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r>
              <a:rPr lang="en-AU" sz="1800" dirty="0">
                <a:solidFill>
                  <a:schemeClr val="bg1"/>
                </a:solidFill>
              </a:rPr>
              <a:t>Label the parts of the Toulmin argumentation model (claim, grounds, warrant, backing, rebuttal, qualifier).</a:t>
            </a:r>
          </a:p>
        </p:txBody>
      </p:sp>
      <p:sp>
        <p:nvSpPr>
          <p:cNvPr id="4" name="Rectangle 3">
            <a:extLst>
              <a:ext uri="{FF2B5EF4-FFF2-40B4-BE49-F238E27FC236}">
                <a16:creationId xmlns:a16="http://schemas.microsoft.com/office/drawing/2014/main" id="{1303A89E-70D0-2F92-3A39-B88D057E4F76}"/>
              </a:ext>
              <a:ext uri="{C183D7F6-B498-43B3-948B-1728B52AA6E4}">
                <adec:decorative xmlns:adec="http://schemas.microsoft.com/office/drawing/2017/decorative" val="1"/>
              </a:ext>
            </a:extLst>
          </p:cNvPr>
          <p:cNvSpPr/>
          <p:nvPr/>
        </p:nvSpPr>
        <p:spPr>
          <a:xfrm>
            <a:off x="358235" y="1278978"/>
            <a:ext cx="2261396" cy="1118123"/>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a:extLst>
              <a:ext uri="{FF2B5EF4-FFF2-40B4-BE49-F238E27FC236}">
                <a16:creationId xmlns:a16="http://schemas.microsoft.com/office/drawing/2014/main" id="{F7D7AC38-BA8C-F897-D205-62403DD0A31D}"/>
              </a:ext>
              <a:ext uri="{C183D7F6-B498-43B3-948B-1728B52AA6E4}">
                <adec:decorative xmlns:adec="http://schemas.microsoft.com/office/drawing/2017/decorative" val="1"/>
              </a:ext>
            </a:extLst>
          </p:cNvPr>
          <p:cNvSpPr/>
          <p:nvPr/>
        </p:nvSpPr>
        <p:spPr>
          <a:xfrm>
            <a:off x="5462514" y="1258935"/>
            <a:ext cx="2261396" cy="1118123"/>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1" dirty="0"/>
          </a:p>
        </p:txBody>
      </p:sp>
      <p:sp>
        <p:nvSpPr>
          <p:cNvPr id="7" name="Rectangle 6">
            <a:extLst>
              <a:ext uri="{FF2B5EF4-FFF2-40B4-BE49-F238E27FC236}">
                <a16:creationId xmlns:a16="http://schemas.microsoft.com/office/drawing/2014/main" id="{E5EDB3DD-4049-731C-0931-C15CBF03DF68}"/>
              </a:ext>
              <a:ext uri="{C183D7F6-B498-43B3-948B-1728B52AA6E4}">
                <adec:decorative xmlns:adec="http://schemas.microsoft.com/office/drawing/2017/decorative" val="1"/>
              </a:ext>
            </a:extLst>
          </p:cNvPr>
          <p:cNvSpPr/>
          <p:nvPr/>
        </p:nvSpPr>
        <p:spPr>
          <a:xfrm>
            <a:off x="529938" y="3725454"/>
            <a:ext cx="2838684" cy="889686"/>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7">
            <a:extLst>
              <a:ext uri="{FF2B5EF4-FFF2-40B4-BE49-F238E27FC236}">
                <a16:creationId xmlns:a16="http://schemas.microsoft.com/office/drawing/2014/main" id="{102CB121-F323-620F-BFEE-0BDBD583106A}"/>
              </a:ext>
              <a:ext uri="{C183D7F6-B498-43B3-948B-1728B52AA6E4}">
                <adec:decorative xmlns:adec="http://schemas.microsoft.com/office/drawing/2017/decorative" val="1"/>
              </a:ext>
            </a:extLst>
          </p:cNvPr>
          <p:cNvSpPr/>
          <p:nvPr/>
        </p:nvSpPr>
        <p:spPr>
          <a:xfrm>
            <a:off x="5067530" y="3676504"/>
            <a:ext cx="2595211" cy="895592"/>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221D69F5-AD85-067B-79F8-19690F105119}"/>
              </a:ext>
              <a:ext uri="{C183D7F6-B498-43B3-948B-1728B52AA6E4}">
                <adec:decorative xmlns:adec="http://schemas.microsoft.com/office/drawing/2017/decorative" val="1"/>
              </a:ext>
            </a:extLst>
          </p:cNvPr>
          <p:cNvSpPr/>
          <p:nvPr/>
        </p:nvSpPr>
        <p:spPr>
          <a:xfrm>
            <a:off x="358235" y="5487877"/>
            <a:ext cx="2776206" cy="1118123"/>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9">
            <a:extLst>
              <a:ext uri="{FF2B5EF4-FFF2-40B4-BE49-F238E27FC236}">
                <a16:creationId xmlns:a16="http://schemas.microsoft.com/office/drawing/2014/main" id="{0A6C86B2-10D3-9C00-0394-508AD616E0D2}"/>
              </a:ext>
              <a:ext uri="{C183D7F6-B498-43B3-948B-1728B52AA6E4}">
                <adec:decorative xmlns:adec="http://schemas.microsoft.com/office/drawing/2017/decorative" val="1"/>
              </a:ext>
            </a:extLst>
          </p:cNvPr>
          <p:cNvSpPr/>
          <p:nvPr/>
        </p:nvSpPr>
        <p:spPr>
          <a:xfrm>
            <a:off x="5536215" y="5468383"/>
            <a:ext cx="2261396" cy="1028123"/>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2" name="Straight Arrow Connector 11">
            <a:extLst>
              <a:ext uri="{FF2B5EF4-FFF2-40B4-BE49-F238E27FC236}">
                <a16:creationId xmlns:a16="http://schemas.microsoft.com/office/drawing/2014/main" id="{FAA4E63A-1F05-58A2-ED0F-D63600C9B543}"/>
              </a:ext>
              <a:ext uri="{C183D7F6-B498-43B3-948B-1728B52AA6E4}">
                <adec:decorative xmlns:adec="http://schemas.microsoft.com/office/drawing/2017/decorative" val="1"/>
              </a:ext>
            </a:extLst>
          </p:cNvPr>
          <p:cNvCxnSpPr>
            <a:stCxn id="4" idx="3"/>
            <a:endCxn id="6" idx="1"/>
          </p:cNvCxnSpPr>
          <p:nvPr/>
        </p:nvCxnSpPr>
        <p:spPr>
          <a:xfrm flipV="1">
            <a:off x="2619631" y="1817997"/>
            <a:ext cx="2842883" cy="20043"/>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B7557A0-D4BC-F1F4-265E-28DD98E06C71}"/>
              </a:ext>
              <a:ext uri="{C183D7F6-B498-43B3-948B-1728B52AA6E4}">
                <adec:decorative xmlns:adec="http://schemas.microsoft.com/office/drawing/2017/decorative" val="1"/>
              </a:ext>
            </a:extLst>
          </p:cNvPr>
          <p:cNvCxnSpPr>
            <a:cxnSpLocks/>
          </p:cNvCxnSpPr>
          <p:nvPr/>
        </p:nvCxnSpPr>
        <p:spPr>
          <a:xfrm flipV="1">
            <a:off x="1262154" y="3205068"/>
            <a:ext cx="5418931" cy="20045"/>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65E5AC53-2B57-0248-F9A3-22311FA2ADB9}"/>
              </a:ext>
              <a:ext uri="{C183D7F6-B498-43B3-948B-1728B52AA6E4}">
                <adec:decorative xmlns:adec="http://schemas.microsoft.com/office/drawing/2017/decorative" val="1"/>
              </a:ext>
            </a:extLst>
          </p:cNvPr>
          <p:cNvCxnSpPr>
            <a:cxnSpLocks/>
          </p:cNvCxnSpPr>
          <p:nvPr/>
        </p:nvCxnSpPr>
        <p:spPr>
          <a:xfrm flipV="1">
            <a:off x="6681085" y="2377058"/>
            <a:ext cx="0" cy="828010"/>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F7D30F40-83D1-1DA9-2E80-98E9324112B3}"/>
              </a:ext>
              <a:ext uri="{C183D7F6-B498-43B3-948B-1728B52AA6E4}">
                <adec:decorative xmlns:adec="http://schemas.microsoft.com/office/drawing/2017/decorative" val="1"/>
              </a:ext>
            </a:extLst>
          </p:cNvPr>
          <p:cNvCxnSpPr>
            <a:cxnSpLocks/>
          </p:cNvCxnSpPr>
          <p:nvPr/>
        </p:nvCxnSpPr>
        <p:spPr>
          <a:xfrm flipV="1">
            <a:off x="1271339" y="2397103"/>
            <a:ext cx="0" cy="828010"/>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6DFCC847-0BD8-AC3F-D6E5-E7971384076A}"/>
              </a:ext>
              <a:ext uri="{C183D7F6-B498-43B3-948B-1728B52AA6E4}">
                <adec:decorative xmlns:adec="http://schemas.microsoft.com/office/drawing/2017/decorative" val="1"/>
              </a:ext>
            </a:extLst>
          </p:cNvPr>
          <p:cNvCxnSpPr>
            <a:cxnSpLocks/>
          </p:cNvCxnSpPr>
          <p:nvPr/>
        </p:nvCxnSpPr>
        <p:spPr>
          <a:xfrm>
            <a:off x="3134441" y="3220438"/>
            <a:ext cx="0" cy="49911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03CD3BD2-D684-2BC4-32C5-7B7E26A487EA}"/>
              </a:ext>
              <a:ext uri="{C183D7F6-B498-43B3-948B-1728B52AA6E4}">
                <adec:decorative xmlns:adec="http://schemas.microsoft.com/office/drawing/2017/decorative" val="1"/>
              </a:ext>
            </a:extLst>
          </p:cNvPr>
          <p:cNvCxnSpPr>
            <a:cxnSpLocks/>
          </p:cNvCxnSpPr>
          <p:nvPr/>
        </p:nvCxnSpPr>
        <p:spPr>
          <a:xfrm flipH="1">
            <a:off x="3368622" y="4189909"/>
            <a:ext cx="1698908" cy="0"/>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ED6A9EB5-D03E-695D-0939-652BC80642AB}"/>
              </a:ext>
              <a:ext uri="{C183D7F6-B498-43B3-948B-1728B52AA6E4}">
                <adec:decorative xmlns:adec="http://schemas.microsoft.com/office/drawing/2017/decorative" val="1"/>
              </a:ext>
            </a:extLst>
          </p:cNvPr>
          <p:cNvCxnSpPr>
            <a:cxnSpLocks/>
          </p:cNvCxnSpPr>
          <p:nvPr/>
        </p:nvCxnSpPr>
        <p:spPr>
          <a:xfrm>
            <a:off x="3109727" y="4615140"/>
            <a:ext cx="0" cy="479962"/>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AF080B88-45DE-69ED-4607-D22C64043805}"/>
              </a:ext>
              <a:ext uri="{C183D7F6-B498-43B3-948B-1728B52AA6E4}">
                <adec:decorative xmlns:adec="http://schemas.microsoft.com/office/drawing/2017/decorative" val="1"/>
              </a:ext>
            </a:extLst>
          </p:cNvPr>
          <p:cNvCxnSpPr>
            <a:cxnSpLocks/>
          </p:cNvCxnSpPr>
          <p:nvPr/>
        </p:nvCxnSpPr>
        <p:spPr>
          <a:xfrm flipV="1">
            <a:off x="1251210" y="5095101"/>
            <a:ext cx="5241732" cy="1"/>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366C4D1C-0A6A-39B3-48E1-4ED27AFBC98C}"/>
              </a:ext>
              <a:ext uri="{C183D7F6-B498-43B3-948B-1728B52AA6E4}">
                <adec:decorative xmlns:adec="http://schemas.microsoft.com/office/drawing/2017/decorative" val="1"/>
              </a:ext>
            </a:extLst>
          </p:cNvPr>
          <p:cNvCxnSpPr>
            <a:cxnSpLocks/>
          </p:cNvCxnSpPr>
          <p:nvPr/>
        </p:nvCxnSpPr>
        <p:spPr>
          <a:xfrm>
            <a:off x="6492942" y="5075607"/>
            <a:ext cx="0" cy="392776"/>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A89A719F-30F6-A063-8ADF-491D9DFBFE47}"/>
              </a:ext>
              <a:ext uri="{C183D7F6-B498-43B3-948B-1728B52AA6E4}">
                <adec:decorative xmlns:adec="http://schemas.microsoft.com/office/drawing/2017/decorative" val="1"/>
              </a:ext>
            </a:extLst>
          </p:cNvPr>
          <p:cNvCxnSpPr>
            <a:cxnSpLocks/>
          </p:cNvCxnSpPr>
          <p:nvPr/>
        </p:nvCxnSpPr>
        <p:spPr>
          <a:xfrm>
            <a:off x="1271339" y="5095101"/>
            <a:ext cx="0" cy="392776"/>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49F309C4-E319-C7FA-26C1-98FEEC9D1792}"/>
              </a:ext>
            </a:extLst>
          </p:cNvPr>
          <p:cNvSpPr txBox="1"/>
          <p:nvPr/>
        </p:nvSpPr>
        <p:spPr>
          <a:xfrm>
            <a:off x="415522" y="1370123"/>
            <a:ext cx="1532238" cy="285682"/>
          </a:xfrm>
          <a:prstGeom prst="rect">
            <a:avLst/>
          </a:prstGeom>
          <a:noFill/>
        </p:spPr>
        <p:txBody>
          <a:bodyPr wrap="square" lIns="0" tIns="0" rIns="0" bIns="0" rtlCol="0">
            <a:noAutofit/>
          </a:bodyPr>
          <a:lstStyle/>
          <a:p>
            <a:pPr algn="l"/>
            <a:r>
              <a:rPr lang="en-AU" sz="1800" b="1" dirty="0"/>
              <a:t>CLAIM:</a:t>
            </a:r>
          </a:p>
        </p:txBody>
      </p:sp>
      <p:sp>
        <p:nvSpPr>
          <p:cNvPr id="46" name="TextBox 45">
            <a:extLst>
              <a:ext uri="{FF2B5EF4-FFF2-40B4-BE49-F238E27FC236}">
                <a16:creationId xmlns:a16="http://schemas.microsoft.com/office/drawing/2014/main" id="{ED43B2DE-0442-FB3C-70CD-000F5D1C77E4}"/>
              </a:ext>
            </a:extLst>
          </p:cNvPr>
          <p:cNvSpPr txBox="1"/>
          <p:nvPr/>
        </p:nvSpPr>
        <p:spPr>
          <a:xfrm>
            <a:off x="3274953" y="1928279"/>
            <a:ext cx="1532238" cy="285682"/>
          </a:xfrm>
          <a:prstGeom prst="rect">
            <a:avLst/>
          </a:prstGeom>
          <a:noFill/>
        </p:spPr>
        <p:txBody>
          <a:bodyPr wrap="square" lIns="0" tIns="0" rIns="0" bIns="0" rtlCol="0">
            <a:noAutofit/>
          </a:bodyPr>
          <a:lstStyle/>
          <a:p>
            <a:pPr algn="l"/>
            <a:r>
              <a:rPr lang="en-AU" sz="1800" b="1" dirty="0"/>
              <a:t>supported by</a:t>
            </a:r>
          </a:p>
          <a:p>
            <a:pPr algn="l"/>
            <a:endParaRPr lang="en-AU" sz="1000" b="1" dirty="0"/>
          </a:p>
          <a:p>
            <a:pPr algn="l"/>
            <a:r>
              <a:rPr lang="en-AU" sz="1800" b="1" dirty="0"/>
              <a:t>connected by</a:t>
            </a:r>
          </a:p>
        </p:txBody>
      </p:sp>
      <p:sp>
        <p:nvSpPr>
          <p:cNvPr id="41" name="TextBox 40">
            <a:extLst>
              <a:ext uri="{FF2B5EF4-FFF2-40B4-BE49-F238E27FC236}">
                <a16:creationId xmlns:a16="http://schemas.microsoft.com/office/drawing/2014/main" id="{DF1CEF43-7AEB-DEF7-D91D-2519BC0B6C39}"/>
              </a:ext>
            </a:extLst>
          </p:cNvPr>
          <p:cNvSpPr txBox="1"/>
          <p:nvPr/>
        </p:nvSpPr>
        <p:spPr>
          <a:xfrm>
            <a:off x="5549740" y="1306995"/>
            <a:ext cx="1532238" cy="285682"/>
          </a:xfrm>
          <a:prstGeom prst="rect">
            <a:avLst/>
          </a:prstGeom>
          <a:noFill/>
        </p:spPr>
        <p:txBody>
          <a:bodyPr wrap="square" lIns="0" tIns="0" rIns="0" bIns="0" rtlCol="0">
            <a:noAutofit/>
          </a:bodyPr>
          <a:lstStyle/>
          <a:p>
            <a:pPr algn="l"/>
            <a:r>
              <a:rPr lang="en-AU" sz="1800" b="1" dirty="0"/>
              <a:t>GROUNDS:</a:t>
            </a:r>
          </a:p>
        </p:txBody>
      </p:sp>
      <p:sp>
        <p:nvSpPr>
          <p:cNvPr id="43" name="TextBox 42">
            <a:extLst>
              <a:ext uri="{FF2B5EF4-FFF2-40B4-BE49-F238E27FC236}">
                <a16:creationId xmlns:a16="http://schemas.microsoft.com/office/drawing/2014/main" id="{9D57645E-953F-8CAF-820E-7588B132118E}"/>
              </a:ext>
            </a:extLst>
          </p:cNvPr>
          <p:cNvSpPr txBox="1"/>
          <p:nvPr/>
        </p:nvSpPr>
        <p:spPr>
          <a:xfrm>
            <a:off x="5134675" y="3712600"/>
            <a:ext cx="1532238" cy="285682"/>
          </a:xfrm>
          <a:prstGeom prst="rect">
            <a:avLst/>
          </a:prstGeom>
          <a:noFill/>
        </p:spPr>
        <p:txBody>
          <a:bodyPr wrap="square" lIns="0" tIns="0" rIns="0" bIns="0" rtlCol="0">
            <a:noAutofit/>
          </a:bodyPr>
          <a:lstStyle/>
          <a:p>
            <a:pPr algn="l"/>
            <a:r>
              <a:rPr lang="en-AU" sz="1800" b="1" dirty="0"/>
              <a:t>QUALIFIER:</a:t>
            </a:r>
          </a:p>
        </p:txBody>
      </p:sp>
      <p:sp>
        <p:nvSpPr>
          <p:cNvPr id="47" name="TextBox 46">
            <a:extLst>
              <a:ext uri="{FF2B5EF4-FFF2-40B4-BE49-F238E27FC236}">
                <a16:creationId xmlns:a16="http://schemas.microsoft.com/office/drawing/2014/main" id="{7FA0EC6B-1A1A-B716-FCED-DDBB83904E0C}"/>
              </a:ext>
            </a:extLst>
          </p:cNvPr>
          <p:cNvSpPr txBox="1"/>
          <p:nvPr/>
        </p:nvSpPr>
        <p:spPr>
          <a:xfrm>
            <a:off x="3588699" y="4269711"/>
            <a:ext cx="1396474" cy="440971"/>
          </a:xfrm>
          <a:prstGeom prst="rect">
            <a:avLst/>
          </a:prstGeom>
          <a:noFill/>
        </p:spPr>
        <p:txBody>
          <a:bodyPr wrap="square" lIns="0" tIns="0" rIns="0" bIns="0" rtlCol="0">
            <a:noAutofit/>
          </a:bodyPr>
          <a:lstStyle/>
          <a:p>
            <a:pPr algn="l"/>
            <a:r>
              <a:rPr lang="en-AU" sz="1800" b="1" dirty="0"/>
              <a:t>measures of strength</a:t>
            </a:r>
          </a:p>
        </p:txBody>
      </p:sp>
      <p:sp>
        <p:nvSpPr>
          <p:cNvPr id="42" name="TextBox 41">
            <a:extLst>
              <a:ext uri="{FF2B5EF4-FFF2-40B4-BE49-F238E27FC236}">
                <a16:creationId xmlns:a16="http://schemas.microsoft.com/office/drawing/2014/main" id="{D0DD7F49-59B6-09D0-BFBC-04AB58FE2F7E}"/>
              </a:ext>
            </a:extLst>
          </p:cNvPr>
          <p:cNvSpPr txBox="1"/>
          <p:nvPr/>
        </p:nvSpPr>
        <p:spPr>
          <a:xfrm>
            <a:off x="617634" y="3775875"/>
            <a:ext cx="1532238" cy="285682"/>
          </a:xfrm>
          <a:prstGeom prst="rect">
            <a:avLst/>
          </a:prstGeom>
          <a:noFill/>
        </p:spPr>
        <p:txBody>
          <a:bodyPr wrap="square" lIns="0" tIns="0" rIns="0" bIns="0" rtlCol="0">
            <a:noAutofit/>
          </a:bodyPr>
          <a:lstStyle/>
          <a:p>
            <a:pPr algn="l"/>
            <a:r>
              <a:rPr lang="en-AU" sz="1800" b="1" dirty="0"/>
              <a:t>WARRANT:</a:t>
            </a:r>
          </a:p>
        </p:txBody>
      </p:sp>
      <p:sp>
        <p:nvSpPr>
          <p:cNvPr id="49" name="TextBox 48">
            <a:extLst>
              <a:ext uri="{FF2B5EF4-FFF2-40B4-BE49-F238E27FC236}">
                <a16:creationId xmlns:a16="http://schemas.microsoft.com/office/drawing/2014/main" id="{25881A22-ECAB-FE5F-216D-18922781F31A}"/>
              </a:ext>
            </a:extLst>
          </p:cNvPr>
          <p:cNvSpPr txBox="1"/>
          <p:nvPr/>
        </p:nvSpPr>
        <p:spPr>
          <a:xfrm>
            <a:off x="3214326" y="5128545"/>
            <a:ext cx="1592864" cy="440971"/>
          </a:xfrm>
          <a:prstGeom prst="rect">
            <a:avLst/>
          </a:prstGeom>
          <a:noFill/>
        </p:spPr>
        <p:txBody>
          <a:bodyPr wrap="square" lIns="0" tIns="0" rIns="0" bIns="0" rtlCol="0">
            <a:noAutofit/>
          </a:bodyPr>
          <a:lstStyle/>
          <a:p>
            <a:pPr algn="l"/>
            <a:r>
              <a:rPr lang="en-AU" sz="1800" b="1" dirty="0"/>
              <a:t>reinforced by</a:t>
            </a:r>
          </a:p>
        </p:txBody>
      </p:sp>
      <p:sp>
        <p:nvSpPr>
          <p:cNvPr id="44" name="TextBox 43">
            <a:extLst>
              <a:ext uri="{FF2B5EF4-FFF2-40B4-BE49-F238E27FC236}">
                <a16:creationId xmlns:a16="http://schemas.microsoft.com/office/drawing/2014/main" id="{79752D5D-A6EA-8CC9-A9E2-56C65FA8DB39}"/>
              </a:ext>
            </a:extLst>
          </p:cNvPr>
          <p:cNvSpPr txBox="1"/>
          <p:nvPr/>
        </p:nvSpPr>
        <p:spPr>
          <a:xfrm>
            <a:off x="415522" y="5575065"/>
            <a:ext cx="1532238" cy="285682"/>
          </a:xfrm>
          <a:prstGeom prst="rect">
            <a:avLst/>
          </a:prstGeom>
          <a:noFill/>
        </p:spPr>
        <p:txBody>
          <a:bodyPr wrap="square" lIns="0" tIns="0" rIns="0" bIns="0" rtlCol="0">
            <a:noAutofit/>
          </a:bodyPr>
          <a:lstStyle/>
          <a:p>
            <a:pPr algn="l"/>
            <a:r>
              <a:rPr lang="en-AU" sz="1800" b="1" dirty="0"/>
              <a:t>BACKING:</a:t>
            </a:r>
          </a:p>
        </p:txBody>
      </p:sp>
      <p:sp>
        <p:nvSpPr>
          <p:cNvPr id="45" name="TextBox 44">
            <a:extLst>
              <a:ext uri="{FF2B5EF4-FFF2-40B4-BE49-F238E27FC236}">
                <a16:creationId xmlns:a16="http://schemas.microsoft.com/office/drawing/2014/main" id="{5B700357-4EFA-312B-92AB-18332B3D0912}"/>
              </a:ext>
            </a:extLst>
          </p:cNvPr>
          <p:cNvSpPr txBox="1"/>
          <p:nvPr/>
        </p:nvSpPr>
        <p:spPr>
          <a:xfrm>
            <a:off x="5599016" y="5487877"/>
            <a:ext cx="1532238" cy="319734"/>
          </a:xfrm>
          <a:prstGeom prst="rect">
            <a:avLst/>
          </a:prstGeom>
          <a:noFill/>
        </p:spPr>
        <p:txBody>
          <a:bodyPr wrap="square" lIns="0" tIns="0" rIns="0" bIns="0" rtlCol="0">
            <a:noAutofit/>
          </a:bodyPr>
          <a:lstStyle/>
          <a:p>
            <a:pPr algn="l"/>
            <a:r>
              <a:rPr lang="en-AU" sz="1800" b="1" dirty="0"/>
              <a:t>REBUTTAL</a:t>
            </a:r>
            <a:r>
              <a:rPr lang="en-AU" sz="1100" b="1" dirty="0"/>
              <a:t>:</a:t>
            </a:r>
          </a:p>
        </p:txBody>
      </p:sp>
    </p:spTree>
    <p:extLst>
      <p:ext uri="{BB962C8B-B14F-4D97-AF65-F5344CB8AC3E}">
        <p14:creationId xmlns:p14="http://schemas.microsoft.com/office/powerpoint/2010/main" val="3829247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F4829A-BA55-1345-F9B6-186F620EB4D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4F6ACFD-91AA-03E8-50C4-1476C1EF13D1}"/>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172</a:t>
            </a:fld>
            <a:endParaRPr lang="en-AU"/>
          </a:p>
        </p:txBody>
      </p:sp>
      <p:sp>
        <p:nvSpPr>
          <p:cNvPr id="5" name="Title 4">
            <a:extLst>
              <a:ext uri="{FF2B5EF4-FFF2-40B4-BE49-F238E27FC236}">
                <a16:creationId xmlns:a16="http://schemas.microsoft.com/office/drawing/2014/main" id="{01E080A8-FE98-8525-0CE0-ECA84452C924}"/>
              </a:ext>
            </a:extLst>
          </p:cNvPr>
          <p:cNvSpPr>
            <a:spLocks noGrp="1"/>
          </p:cNvSpPr>
          <p:nvPr>
            <p:ph type="title"/>
          </p:nvPr>
        </p:nvSpPr>
        <p:spPr>
          <a:xfrm>
            <a:off x="359998" y="360000"/>
            <a:ext cx="11124530" cy="522000"/>
          </a:xfrm>
        </p:spPr>
        <p:txBody>
          <a:bodyPr/>
          <a:lstStyle/>
          <a:p>
            <a:r>
              <a:rPr lang="en-AU" dirty="0">
                <a:latin typeface="+mj-lt"/>
              </a:rPr>
              <a:t>Learning intention and success criteria </a:t>
            </a:r>
            <a:r>
              <a:rPr lang="en-AU" dirty="0">
                <a:solidFill>
                  <a:schemeClr val="bg1"/>
                </a:solidFill>
              </a:rPr>
              <a:t>(lesson 31)</a:t>
            </a:r>
            <a:endParaRPr lang="en-AU" dirty="0">
              <a:solidFill>
                <a:schemeClr val="bg1"/>
              </a:solidFill>
              <a:latin typeface="+mj-lt"/>
            </a:endParaRPr>
          </a:p>
        </p:txBody>
      </p:sp>
      <p:sp>
        <p:nvSpPr>
          <p:cNvPr id="3" name="TextBox 2">
            <a:extLst>
              <a:ext uri="{FF2B5EF4-FFF2-40B4-BE49-F238E27FC236}">
                <a16:creationId xmlns:a16="http://schemas.microsoft.com/office/drawing/2014/main" id="{713A829E-53C0-CE6F-939B-54D5C4D8FC46}"/>
              </a:ext>
            </a:extLst>
          </p:cNvPr>
          <p:cNvSpPr txBox="1"/>
          <p:nvPr/>
        </p:nvSpPr>
        <p:spPr>
          <a:xfrm>
            <a:off x="370416" y="1894417"/>
            <a:ext cx="11303000" cy="4505785"/>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spcAft>
                <a:spcPts val="600"/>
              </a:spcAft>
            </a:pPr>
            <a:r>
              <a:rPr lang="en-AU" sz="2000" b="1" dirty="0">
                <a:solidFill>
                  <a:schemeClr val="accent1"/>
                </a:solidFill>
                <a:latin typeface="+mj-lt"/>
                <a:cs typeface="Arial"/>
              </a:rPr>
              <a:t>We are learning to:</a:t>
            </a:r>
            <a:endParaRPr lang="en-AU" sz="2000" b="1" dirty="0">
              <a:solidFill>
                <a:schemeClr val="accent1"/>
              </a:solidFill>
              <a:latin typeface="+mj-lt"/>
              <a:ea typeface="+mn-lt"/>
              <a:cs typeface="Arial"/>
            </a:endParaRPr>
          </a:p>
          <a:p>
            <a:pPr marL="342900" indent="-342900">
              <a:lnSpc>
                <a:spcPct val="150000"/>
              </a:lnSpc>
              <a:spcAft>
                <a:spcPts val="600"/>
              </a:spcAft>
              <a:buFont typeface="Arial" panose="020B0604020202020204" pitchFamily="34" charset="0"/>
              <a:buChar char="•"/>
            </a:pPr>
            <a:r>
              <a:rPr lang="en-AU" sz="1800" dirty="0"/>
              <a:t>develop our understanding of critical thinking by learning how to use the Toulmin argumentation model to construct arguments for subject-specific tasks.</a:t>
            </a:r>
            <a:endParaRPr lang="en-AU" sz="1800" dirty="0">
              <a:solidFill>
                <a:srgbClr val="22272B"/>
              </a:solidFill>
              <a:ea typeface="+mn-lt"/>
              <a:cs typeface="+mn-lt"/>
            </a:endParaRPr>
          </a:p>
          <a:p>
            <a:pPr marL="342900" indent="-342900">
              <a:lnSpc>
                <a:spcPct val="150000"/>
              </a:lnSpc>
              <a:spcAft>
                <a:spcPts val="600"/>
              </a:spcAft>
              <a:buFont typeface="Arial" panose="020B0604020202020204" pitchFamily="34" charset="0"/>
              <a:buChar char="•"/>
            </a:pPr>
            <a:endParaRPr lang="en-AU" sz="1100" dirty="0">
              <a:solidFill>
                <a:srgbClr val="22272B"/>
              </a:solidFill>
              <a:ea typeface="+mn-lt"/>
              <a:cs typeface="+mn-lt"/>
            </a:endParaRPr>
          </a:p>
          <a:p>
            <a:pPr>
              <a:lnSpc>
                <a:spcPct val="150000"/>
              </a:lnSpc>
              <a:spcAft>
                <a:spcPts val="600"/>
              </a:spcAft>
            </a:pPr>
            <a:r>
              <a:rPr lang="en-AU" sz="2000" b="1" dirty="0">
                <a:solidFill>
                  <a:schemeClr val="accent1"/>
                </a:solidFill>
                <a:latin typeface="+mj-lt"/>
                <a:cs typeface="Arial" panose="020B0604020202020204" pitchFamily="34" charset="0"/>
              </a:rPr>
              <a:t>We can:</a:t>
            </a:r>
            <a:endParaRPr lang="en-AU" sz="1100" dirty="0">
              <a:solidFill>
                <a:srgbClr val="22272B"/>
              </a:solidFill>
              <a:ea typeface="+mn-lt"/>
              <a:cs typeface="+mn-lt"/>
            </a:endParaRPr>
          </a:p>
          <a:p>
            <a:pPr marL="342900" lvl="0" indent="-342900">
              <a:lnSpc>
                <a:spcPct val="150000"/>
              </a:lnSpc>
              <a:buFont typeface="Arial" panose="020B0604020202020204" pitchFamily="34" charset="0"/>
              <a:buChar char="•"/>
            </a:pPr>
            <a:r>
              <a:rPr lang="en-AU" sz="1800" dirty="0"/>
              <a:t>understand how the Toulmin argumentation model can be used to construct an argument for a task in another subject</a:t>
            </a:r>
          </a:p>
          <a:p>
            <a:pPr marL="342900" lvl="0" indent="-342900">
              <a:lnSpc>
                <a:spcPct val="150000"/>
              </a:lnSpc>
              <a:buFont typeface="Arial" panose="020B0604020202020204" pitchFamily="34" charset="0"/>
              <a:buChar char="•"/>
            </a:pPr>
            <a:r>
              <a:rPr lang="en-AU" sz="1800" dirty="0"/>
              <a:t>appreciate how identifying and minimising the role of bias or fallacies in my argument can strengthen it.</a:t>
            </a:r>
          </a:p>
          <a:p>
            <a:pPr>
              <a:lnSpc>
                <a:spcPct val="150000"/>
              </a:lnSpc>
              <a:spcAft>
                <a:spcPts val="600"/>
              </a:spcAft>
            </a:pPr>
            <a:endParaRPr lang="en-GB" sz="2000" dirty="0">
              <a:solidFill>
                <a:srgbClr val="000000"/>
              </a:solidFill>
              <a:latin typeface="Times New Roman"/>
              <a:cs typeface="Times New Roman"/>
            </a:endParaRPr>
          </a:p>
          <a:p>
            <a:pPr marL="342900" indent="-342900">
              <a:lnSpc>
                <a:spcPct val="150000"/>
              </a:lnSpc>
              <a:spcAft>
                <a:spcPts val="600"/>
              </a:spcAft>
              <a:buFont typeface="Arial"/>
              <a:buChar char="•"/>
            </a:pPr>
            <a:endParaRPr lang="en-GB" sz="2000" dirty="0">
              <a:solidFill>
                <a:srgbClr val="000000"/>
              </a:solidFill>
              <a:cs typeface="Arial" panose="020B0604020202020204" pitchFamily="34" charset="0"/>
            </a:endParaRPr>
          </a:p>
        </p:txBody>
      </p:sp>
    </p:spTree>
    <p:extLst>
      <p:ext uri="{BB962C8B-B14F-4D97-AF65-F5344CB8AC3E}">
        <p14:creationId xmlns:p14="http://schemas.microsoft.com/office/powerpoint/2010/main" val="2271233168"/>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B29DFD2-B5F1-87E3-48AA-1F08B3AA0E23}"/>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173</a:t>
            </a:fld>
            <a:endParaRPr lang="en-AU"/>
          </a:p>
        </p:txBody>
      </p:sp>
      <p:sp>
        <p:nvSpPr>
          <p:cNvPr id="3" name="Title 2">
            <a:extLst>
              <a:ext uri="{FF2B5EF4-FFF2-40B4-BE49-F238E27FC236}">
                <a16:creationId xmlns:a16="http://schemas.microsoft.com/office/drawing/2014/main" id="{C13200E3-863B-B7D9-B518-0F1BC4CB85D5}"/>
              </a:ext>
            </a:extLst>
          </p:cNvPr>
          <p:cNvSpPr>
            <a:spLocks noGrp="1"/>
          </p:cNvSpPr>
          <p:nvPr>
            <p:ph type="title"/>
          </p:nvPr>
        </p:nvSpPr>
        <p:spPr>
          <a:xfrm>
            <a:off x="94999" y="112986"/>
            <a:ext cx="5101002" cy="545601"/>
          </a:xfrm>
        </p:spPr>
        <p:txBody>
          <a:bodyPr/>
          <a:lstStyle/>
          <a:p>
            <a:r>
              <a:rPr lang="en-US" dirty="0">
                <a:latin typeface="Arial"/>
                <a:cs typeface="Arial"/>
              </a:rPr>
              <a:t>Cross-curricular links </a:t>
            </a:r>
            <a:r>
              <a:rPr lang="en-US" dirty="0">
                <a:solidFill>
                  <a:schemeClr val="bg1"/>
                </a:solidFill>
                <a:latin typeface="Arial"/>
                <a:cs typeface="Arial"/>
              </a:rPr>
              <a:t>(1)</a:t>
            </a:r>
          </a:p>
        </p:txBody>
      </p:sp>
      <p:sp>
        <p:nvSpPr>
          <p:cNvPr id="4" name="Text Placeholder 3">
            <a:extLst>
              <a:ext uri="{FF2B5EF4-FFF2-40B4-BE49-F238E27FC236}">
                <a16:creationId xmlns:a16="http://schemas.microsoft.com/office/drawing/2014/main" id="{E17ADD1E-7750-A1E3-E892-31E135BDA6DA}"/>
              </a:ext>
            </a:extLst>
          </p:cNvPr>
          <p:cNvSpPr>
            <a:spLocks noGrp="1"/>
          </p:cNvSpPr>
          <p:nvPr>
            <p:ph type="body" sz="quarter" idx="18"/>
          </p:nvPr>
        </p:nvSpPr>
        <p:spPr>
          <a:xfrm>
            <a:off x="94999" y="1023375"/>
            <a:ext cx="4093824" cy="250293"/>
          </a:xfrm>
        </p:spPr>
        <p:txBody>
          <a:bodyPr/>
          <a:lstStyle/>
          <a:p>
            <a:r>
              <a:rPr lang="en-US" sz="1800" dirty="0"/>
              <a:t>Using the Toulmin argumentation model in your learning</a:t>
            </a:r>
          </a:p>
        </p:txBody>
      </p:sp>
      <p:sp>
        <p:nvSpPr>
          <p:cNvPr id="10" name="TextBox 9">
            <a:extLst>
              <a:ext uri="{FF2B5EF4-FFF2-40B4-BE49-F238E27FC236}">
                <a16:creationId xmlns:a16="http://schemas.microsoft.com/office/drawing/2014/main" id="{F8B89B63-73F6-2FFA-BCBB-491622C1B1C8}"/>
              </a:ext>
            </a:extLst>
          </p:cNvPr>
          <p:cNvSpPr txBox="1"/>
          <p:nvPr/>
        </p:nvSpPr>
        <p:spPr>
          <a:xfrm>
            <a:off x="197216" y="1495284"/>
            <a:ext cx="3168020" cy="3867431"/>
          </a:xfrm>
          <a:prstGeom prst="rect">
            <a:avLst/>
          </a:prstGeom>
          <a:solidFill>
            <a:srgbClr val="002060"/>
          </a:solidFill>
        </p:spPr>
        <p:txBody>
          <a:bodyPr wrap="square" lIns="108000" tIns="144000" rIns="0" bIns="0" rtlCol="0">
            <a:noAutofit/>
          </a:bodyPr>
          <a:lstStyle/>
          <a:p>
            <a:pPr algn="l">
              <a:lnSpc>
                <a:spcPct val="114000"/>
              </a:lnSpc>
            </a:pPr>
            <a:r>
              <a:rPr lang="en-AU" sz="1600" b="1" dirty="0">
                <a:solidFill>
                  <a:schemeClr val="bg1"/>
                </a:solidFill>
              </a:rPr>
              <a:t>History essay question:</a:t>
            </a:r>
          </a:p>
          <a:p>
            <a:pPr algn="l">
              <a:lnSpc>
                <a:spcPct val="114000"/>
              </a:lnSpc>
            </a:pPr>
            <a:endParaRPr lang="en-AU" sz="1600" dirty="0">
              <a:solidFill>
                <a:schemeClr val="bg1"/>
              </a:solidFill>
            </a:endParaRPr>
          </a:p>
          <a:p>
            <a:pPr>
              <a:lnSpc>
                <a:spcPct val="114000"/>
              </a:lnSpc>
            </a:pPr>
            <a:r>
              <a:rPr lang="en-AU" sz="1600" dirty="0">
                <a:solidFill>
                  <a:schemeClr val="bg1"/>
                </a:solidFill>
              </a:rPr>
              <a:t>Evaluate the impact of the Industrial Revolution on workers’ lives.</a:t>
            </a:r>
          </a:p>
          <a:p>
            <a:pPr>
              <a:lnSpc>
                <a:spcPct val="114000"/>
              </a:lnSpc>
            </a:pPr>
            <a:endParaRPr lang="en-AU" sz="1600" dirty="0">
              <a:solidFill>
                <a:schemeClr val="bg1"/>
              </a:solidFill>
            </a:endParaRPr>
          </a:p>
          <a:p>
            <a:pPr>
              <a:lnSpc>
                <a:spcPct val="114000"/>
              </a:lnSpc>
            </a:pPr>
            <a:r>
              <a:rPr lang="en-AU" sz="1600" dirty="0">
                <a:solidFill>
                  <a:schemeClr val="bg1"/>
                </a:solidFill>
              </a:rPr>
              <a:t>In your response, use evidence from both primary sources (such as letters, photographs, or diary entries) and secondary sources (such as textbooks or historians’ accounts) to support your argument.</a:t>
            </a:r>
          </a:p>
        </p:txBody>
      </p:sp>
      <p:sp>
        <p:nvSpPr>
          <p:cNvPr id="11" name="TextBox 10">
            <a:extLst>
              <a:ext uri="{FF2B5EF4-FFF2-40B4-BE49-F238E27FC236}">
                <a16:creationId xmlns:a16="http://schemas.microsoft.com/office/drawing/2014/main" id="{99F11EAE-35D7-8CB3-AB14-05CF7D9738E1}"/>
              </a:ext>
            </a:extLst>
          </p:cNvPr>
          <p:cNvSpPr txBox="1"/>
          <p:nvPr/>
        </p:nvSpPr>
        <p:spPr>
          <a:xfrm>
            <a:off x="4770188" y="718625"/>
            <a:ext cx="2683597" cy="1121868"/>
          </a:xfrm>
          <a:prstGeom prst="rect">
            <a:avLst/>
          </a:prstGeom>
          <a:noFill/>
        </p:spPr>
        <p:txBody>
          <a:bodyPr wrap="square" lIns="0" tIns="0" rIns="0" bIns="0" rtlCol="0">
            <a:noAutofit/>
          </a:bodyPr>
          <a:lstStyle/>
          <a:p>
            <a:pPr>
              <a:lnSpc>
                <a:spcPct val="114000"/>
              </a:lnSpc>
            </a:pPr>
            <a:r>
              <a:rPr lang="en-AU" sz="1600" b="1" dirty="0"/>
              <a:t>Claim: </a:t>
            </a:r>
            <a:r>
              <a:rPr lang="en-AU" sz="1600" dirty="0"/>
              <a:t>The Industrial Revolution was more harmful than beneficial to workers’ lives.</a:t>
            </a:r>
          </a:p>
        </p:txBody>
      </p:sp>
      <p:sp>
        <p:nvSpPr>
          <p:cNvPr id="12" name="TextBox 11">
            <a:extLst>
              <a:ext uri="{FF2B5EF4-FFF2-40B4-BE49-F238E27FC236}">
                <a16:creationId xmlns:a16="http://schemas.microsoft.com/office/drawing/2014/main" id="{BB5CAF13-951A-8587-3AED-EB59C88F2025}"/>
              </a:ext>
            </a:extLst>
          </p:cNvPr>
          <p:cNvSpPr txBox="1"/>
          <p:nvPr/>
        </p:nvSpPr>
        <p:spPr>
          <a:xfrm>
            <a:off x="9126934" y="500715"/>
            <a:ext cx="2755040" cy="1368567"/>
          </a:xfrm>
          <a:prstGeom prst="rect">
            <a:avLst/>
          </a:prstGeom>
          <a:noFill/>
        </p:spPr>
        <p:txBody>
          <a:bodyPr wrap="square" lIns="0" tIns="0" rIns="0" bIns="0" rtlCol="0">
            <a:noAutofit/>
          </a:bodyPr>
          <a:lstStyle/>
          <a:p>
            <a:pPr>
              <a:lnSpc>
                <a:spcPct val="114000"/>
              </a:lnSpc>
            </a:pPr>
            <a:r>
              <a:rPr lang="en-AU" sz="1600" b="1" dirty="0"/>
              <a:t>Grounds: </a:t>
            </a:r>
            <a:r>
              <a:rPr lang="en-AU" sz="1600" dirty="0">
                <a:latin typeface="Arial" panose="020B0604020202020204" pitchFamily="34" charset="0"/>
                <a:cs typeface="Arial" panose="020B0604020202020204" pitchFamily="34" charset="0"/>
              </a:rPr>
              <a:t>Factory workers’ diaries and letters describe long hours, unsafe working conditions, and child labour</a:t>
            </a:r>
            <a:endParaRPr lang="en-AU" sz="1600" dirty="0"/>
          </a:p>
        </p:txBody>
      </p:sp>
      <p:sp>
        <p:nvSpPr>
          <p:cNvPr id="15" name="TextBox 14">
            <a:extLst>
              <a:ext uri="{FF2B5EF4-FFF2-40B4-BE49-F238E27FC236}">
                <a16:creationId xmlns:a16="http://schemas.microsoft.com/office/drawing/2014/main" id="{CD09C68F-3C65-CB99-6A7E-9F4E370C01B5}"/>
              </a:ext>
            </a:extLst>
          </p:cNvPr>
          <p:cNvSpPr txBox="1"/>
          <p:nvPr/>
        </p:nvSpPr>
        <p:spPr>
          <a:xfrm>
            <a:off x="3808581" y="3028505"/>
            <a:ext cx="3281198" cy="1113873"/>
          </a:xfrm>
          <a:prstGeom prst="rect">
            <a:avLst/>
          </a:prstGeom>
          <a:noFill/>
        </p:spPr>
        <p:txBody>
          <a:bodyPr wrap="square" lIns="0" tIns="0" rIns="0" bIns="0" rtlCol="0">
            <a:noAutofit/>
          </a:bodyPr>
          <a:lstStyle/>
          <a:p>
            <a:pPr>
              <a:lnSpc>
                <a:spcPct val="114000"/>
              </a:lnSpc>
            </a:pPr>
            <a:r>
              <a:rPr lang="en-AU" sz="1600" b="1" dirty="0"/>
              <a:t>Warrant: </a:t>
            </a:r>
            <a:r>
              <a:rPr lang="en-AU" sz="1600" dirty="0">
                <a:latin typeface="Arial" panose="020B0604020202020204" pitchFamily="34" charset="0"/>
                <a:cs typeface="Arial" panose="020B0604020202020204" pitchFamily="34" charset="0"/>
              </a:rPr>
              <a:t>The evidence shows that workers experienced serious physical and emotional harm, with little protection from employers. </a:t>
            </a:r>
            <a:endParaRPr lang="en-AU" sz="1600" dirty="0"/>
          </a:p>
        </p:txBody>
      </p:sp>
      <p:sp>
        <p:nvSpPr>
          <p:cNvPr id="16" name="TextBox 15">
            <a:extLst>
              <a:ext uri="{FF2B5EF4-FFF2-40B4-BE49-F238E27FC236}">
                <a16:creationId xmlns:a16="http://schemas.microsoft.com/office/drawing/2014/main" id="{15E27F2E-19BB-63FF-AC39-0EC403073A01}"/>
              </a:ext>
            </a:extLst>
          </p:cNvPr>
          <p:cNvSpPr txBox="1"/>
          <p:nvPr/>
        </p:nvSpPr>
        <p:spPr>
          <a:xfrm>
            <a:off x="8705365" y="2724626"/>
            <a:ext cx="3189764" cy="1305897"/>
          </a:xfrm>
          <a:prstGeom prst="rect">
            <a:avLst/>
          </a:prstGeom>
          <a:noFill/>
        </p:spPr>
        <p:txBody>
          <a:bodyPr wrap="square" lIns="0" tIns="0" rIns="0" bIns="0" rtlCol="0">
            <a:noAutofit/>
          </a:bodyPr>
          <a:lstStyle/>
          <a:p>
            <a:pPr>
              <a:lnSpc>
                <a:spcPct val="114000"/>
              </a:lnSpc>
            </a:pPr>
            <a:r>
              <a:rPr lang="en-AU" sz="1600" b="1" dirty="0"/>
              <a:t>Qualifier: </a:t>
            </a:r>
            <a:r>
              <a:rPr lang="en-AU" sz="1600" dirty="0">
                <a:latin typeface="Arial" panose="020B0604020202020204" pitchFamily="34" charset="0"/>
                <a:cs typeface="Arial" panose="020B0604020202020204" pitchFamily="34" charset="0"/>
              </a:rPr>
              <a:t>Although there were some benefits, such as increased job opportunities and technological advancement, these gains were outweighed by widespread harm to workers. </a:t>
            </a:r>
            <a:endParaRPr lang="en-AU" sz="1600" dirty="0"/>
          </a:p>
        </p:txBody>
      </p:sp>
      <p:sp>
        <p:nvSpPr>
          <p:cNvPr id="14" name="TextBox 13">
            <a:extLst>
              <a:ext uri="{FF2B5EF4-FFF2-40B4-BE49-F238E27FC236}">
                <a16:creationId xmlns:a16="http://schemas.microsoft.com/office/drawing/2014/main" id="{B4F64461-4C40-6835-EEFC-07802FD88AA2}"/>
              </a:ext>
            </a:extLst>
          </p:cNvPr>
          <p:cNvSpPr txBox="1"/>
          <p:nvPr/>
        </p:nvSpPr>
        <p:spPr>
          <a:xfrm>
            <a:off x="3995330" y="5341079"/>
            <a:ext cx="3445632" cy="1061049"/>
          </a:xfrm>
          <a:prstGeom prst="rect">
            <a:avLst/>
          </a:prstGeom>
          <a:noFill/>
        </p:spPr>
        <p:txBody>
          <a:bodyPr wrap="square" lIns="0" tIns="0" rIns="0" bIns="0" rtlCol="0">
            <a:noAutofit/>
          </a:bodyPr>
          <a:lstStyle/>
          <a:p>
            <a:pPr>
              <a:lnSpc>
                <a:spcPct val="114000"/>
              </a:lnSpc>
            </a:pPr>
            <a:r>
              <a:rPr lang="en-AU" sz="1600" b="1" dirty="0"/>
              <a:t>Backing: </a:t>
            </a:r>
            <a:r>
              <a:rPr lang="en-AU" sz="1600" dirty="0">
                <a:cs typeface="Arial" panose="020B0604020202020204" pitchFamily="34" charset="0"/>
              </a:rPr>
              <a:t>Government reports from the time, such as the Sadler Report (1832), document the negative impacts on health and family life. </a:t>
            </a:r>
            <a:endParaRPr lang="en-AU" sz="1600" dirty="0"/>
          </a:p>
        </p:txBody>
      </p:sp>
      <p:sp>
        <p:nvSpPr>
          <p:cNvPr id="13" name="TextBox 12">
            <a:extLst>
              <a:ext uri="{FF2B5EF4-FFF2-40B4-BE49-F238E27FC236}">
                <a16:creationId xmlns:a16="http://schemas.microsoft.com/office/drawing/2014/main" id="{2F4EDCF3-6600-0F7E-4B29-96E2E2E4A328}"/>
              </a:ext>
            </a:extLst>
          </p:cNvPr>
          <p:cNvSpPr txBox="1"/>
          <p:nvPr/>
        </p:nvSpPr>
        <p:spPr>
          <a:xfrm>
            <a:off x="8681718" y="5264000"/>
            <a:ext cx="3135906" cy="1208173"/>
          </a:xfrm>
          <a:prstGeom prst="rect">
            <a:avLst/>
          </a:prstGeom>
          <a:noFill/>
        </p:spPr>
        <p:txBody>
          <a:bodyPr wrap="square" lIns="0" tIns="0" rIns="0" bIns="0" rtlCol="0">
            <a:noAutofit/>
          </a:bodyPr>
          <a:lstStyle/>
          <a:p>
            <a:pPr>
              <a:lnSpc>
                <a:spcPct val="114000"/>
              </a:lnSpc>
            </a:pPr>
            <a:r>
              <a:rPr lang="en-AU" sz="1600" b="1" dirty="0"/>
              <a:t>Rebuttal: </a:t>
            </a:r>
            <a:r>
              <a:rPr lang="en-AU" sz="1600" dirty="0">
                <a:latin typeface="Arial" panose="020B0604020202020204" pitchFamily="34" charset="0"/>
                <a:cs typeface="Arial" panose="020B0604020202020204" pitchFamily="34" charset="0"/>
              </a:rPr>
              <a:t>Some may argue that the Industrial Revolution eventually led to higher wages and better standards of living. </a:t>
            </a:r>
            <a:endParaRPr lang="en-AU" sz="1600" dirty="0"/>
          </a:p>
        </p:txBody>
      </p:sp>
      <p:sp>
        <p:nvSpPr>
          <p:cNvPr id="5" name="Rectangle 4">
            <a:extLst>
              <a:ext uri="{FF2B5EF4-FFF2-40B4-BE49-F238E27FC236}">
                <a16:creationId xmlns:a16="http://schemas.microsoft.com/office/drawing/2014/main" id="{EB80404F-0B45-6FE2-62F7-2654F8EA7558}"/>
              </a:ext>
              <a:ext uri="{C183D7F6-B498-43B3-948B-1728B52AA6E4}">
                <adec:decorative xmlns:adec="http://schemas.microsoft.com/office/drawing/2017/decorative" val="1"/>
              </a:ext>
            </a:extLst>
          </p:cNvPr>
          <p:cNvSpPr/>
          <p:nvPr/>
        </p:nvSpPr>
        <p:spPr>
          <a:xfrm>
            <a:off x="4673662" y="663276"/>
            <a:ext cx="2876651" cy="1220784"/>
          </a:xfrm>
          <a:prstGeom prst="rect">
            <a:avLst/>
          </a:prstGeom>
          <a:noFill/>
          <a:ln w="28575">
            <a:solidFill>
              <a:schemeClr val="accent1">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a:extLst>
              <a:ext uri="{FF2B5EF4-FFF2-40B4-BE49-F238E27FC236}">
                <a16:creationId xmlns:a16="http://schemas.microsoft.com/office/drawing/2014/main" id="{238204C4-50EA-BBB0-5FCC-1F60627DCF82}"/>
              </a:ext>
              <a:ext uri="{C183D7F6-B498-43B3-948B-1728B52AA6E4}">
                <adec:decorative xmlns:adec="http://schemas.microsoft.com/office/drawing/2017/decorative" val="1"/>
              </a:ext>
            </a:extLst>
          </p:cNvPr>
          <p:cNvSpPr/>
          <p:nvPr/>
        </p:nvSpPr>
        <p:spPr>
          <a:xfrm>
            <a:off x="9015248" y="415052"/>
            <a:ext cx="2975971" cy="1475359"/>
          </a:xfrm>
          <a:prstGeom prst="rect">
            <a:avLst/>
          </a:prstGeom>
          <a:noFill/>
          <a:ln w="28575">
            <a:solidFill>
              <a:schemeClr val="accent1">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Rectangle 6">
            <a:extLst>
              <a:ext uri="{FF2B5EF4-FFF2-40B4-BE49-F238E27FC236}">
                <a16:creationId xmlns:a16="http://schemas.microsoft.com/office/drawing/2014/main" id="{4A6ECB4B-A943-2832-4074-8E07E4D175D1}"/>
              </a:ext>
              <a:ext uri="{C183D7F6-B498-43B3-948B-1728B52AA6E4}">
                <adec:decorative xmlns:adec="http://schemas.microsoft.com/office/drawing/2017/decorative" val="1"/>
              </a:ext>
            </a:extLst>
          </p:cNvPr>
          <p:cNvSpPr/>
          <p:nvPr/>
        </p:nvSpPr>
        <p:spPr>
          <a:xfrm>
            <a:off x="3721255" y="2924059"/>
            <a:ext cx="3455850" cy="1407793"/>
          </a:xfrm>
          <a:prstGeom prst="rect">
            <a:avLst/>
          </a:prstGeom>
          <a:noFill/>
          <a:ln w="28575">
            <a:solidFill>
              <a:schemeClr val="accent1">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7">
            <a:extLst>
              <a:ext uri="{FF2B5EF4-FFF2-40B4-BE49-F238E27FC236}">
                <a16:creationId xmlns:a16="http://schemas.microsoft.com/office/drawing/2014/main" id="{C97BDB5B-B6AC-3FEC-948C-B2492A5782B0}"/>
              </a:ext>
              <a:ext uri="{C183D7F6-B498-43B3-948B-1728B52AA6E4}">
                <adec:decorative xmlns:adec="http://schemas.microsoft.com/office/drawing/2017/decorative" val="1"/>
              </a:ext>
            </a:extLst>
          </p:cNvPr>
          <p:cNvSpPr/>
          <p:nvPr/>
        </p:nvSpPr>
        <p:spPr>
          <a:xfrm>
            <a:off x="8578162" y="2661464"/>
            <a:ext cx="3455850" cy="1783535"/>
          </a:xfrm>
          <a:prstGeom prst="rect">
            <a:avLst/>
          </a:prstGeom>
          <a:noFill/>
          <a:ln w="28575">
            <a:solidFill>
              <a:schemeClr val="accent1">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Rectangle 16">
            <a:extLst>
              <a:ext uri="{FF2B5EF4-FFF2-40B4-BE49-F238E27FC236}">
                <a16:creationId xmlns:a16="http://schemas.microsoft.com/office/drawing/2014/main" id="{37AADC26-1CFE-7BFD-D071-53E6912991B1}"/>
              </a:ext>
              <a:ext uri="{C183D7F6-B498-43B3-948B-1728B52AA6E4}">
                <adec:decorative xmlns:adec="http://schemas.microsoft.com/office/drawing/2017/decorative" val="1"/>
              </a:ext>
            </a:extLst>
          </p:cNvPr>
          <p:cNvSpPr/>
          <p:nvPr/>
        </p:nvSpPr>
        <p:spPr>
          <a:xfrm>
            <a:off x="3869267" y="5234706"/>
            <a:ext cx="3840355" cy="1407793"/>
          </a:xfrm>
          <a:prstGeom prst="rect">
            <a:avLst/>
          </a:prstGeom>
          <a:noFill/>
          <a:ln w="28575">
            <a:solidFill>
              <a:schemeClr val="accent1">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Rectangle 17">
            <a:extLst>
              <a:ext uri="{FF2B5EF4-FFF2-40B4-BE49-F238E27FC236}">
                <a16:creationId xmlns:a16="http://schemas.microsoft.com/office/drawing/2014/main" id="{2BF61AA4-1D84-23CE-A858-FF8DAD35560E}"/>
              </a:ext>
              <a:ext uri="{C183D7F6-B498-43B3-948B-1728B52AA6E4}">
                <adec:decorative xmlns:adec="http://schemas.microsoft.com/office/drawing/2017/decorative" val="1"/>
              </a:ext>
            </a:extLst>
          </p:cNvPr>
          <p:cNvSpPr/>
          <p:nvPr/>
        </p:nvSpPr>
        <p:spPr>
          <a:xfrm>
            <a:off x="8604213" y="5196816"/>
            <a:ext cx="3290916" cy="1319183"/>
          </a:xfrm>
          <a:prstGeom prst="rect">
            <a:avLst/>
          </a:prstGeom>
          <a:noFill/>
          <a:ln w="28575">
            <a:solidFill>
              <a:schemeClr val="accent1">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20" name="Straight Arrow Connector 19">
            <a:extLst>
              <a:ext uri="{FF2B5EF4-FFF2-40B4-BE49-F238E27FC236}">
                <a16:creationId xmlns:a16="http://schemas.microsoft.com/office/drawing/2014/main" id="{AA519C7B-B911-2DCD-2EB6-F07C8834CBA6}"/>
              </a:ext>
              <a:ext uri="{C183D7F6-B498-43B3-948B-1728B52AA6E4}">
                <adec:decorative xmlns:adec="http://schemas.microsoft.com/office/drawing/2017/decorative" val="1"/>
              </a:ext>
            </a:extLst>
          </p:cNvPr>
          <p:cNvCxnSpPr>
            <a:cxnSpLocks/>
          </p:cNvCxnSpPr>
          <p:nvPr/>
        </p:nvCxnSpPr>
        <p:spPr>
          <a:xfrm flipV="1">
            <a:off x="7561890" y="984472"/>
            <a:ext cx="617217" cy="616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BDA1C62F-614A-05BF-E35B-09C4C3A13970}"/>
              </a:ext>
              <a:ext uri="{C183D7F6-B498-43B3-948B-1728B52AA6E4}">
                <adec:decorative xmlns:adec="http://schemas.microsoft.com/office/drawing/2017/decorative" val="1"/>
              </a:ext>
            </a:extLst>
          </p:cNvPr>
          <p:cNvCxnSpPr>
            <a:cxnSpLocks/>
          </p:cNvCxnSpPr>
          <p:nvPr/>
        </p:nvCxnSpPr>
        <p:spPr>
          <a:xfrm flipH="1">
            <a:off x="7177105" y="3268134"/>
            <a:ext cx="1382695"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9" name="Connector: Elbow 28">
            <a:extLst>
              <a:ext uri="{FF2B5EF4-FFF2-40B4-BE49-F238E27FC236}">
                <a16:creationId xmlns:a16="http://schemas.microsoft.com/office/drawing/2014/main" id="{7601FFB9-1A5E-5FC1-B426-2EF4E47EA791}"/>
              </a:ext>
              <a:ext uri="{C183D7F6-B498-43B3-948B-1728B52AA6E4}">
                <adec:decorative xmlns:adec="http://schemas.microsoft.com/office/drawing/2017/decorative" val="1"/>
              </a:ext>
            </a:extLst>
          </p:cNvPr>
          <p:cNvCxnSpPr>
            <a:cxnSpLocks/>
          </p:cNvCxnSpPr>
          <p:nvPr/>
        </p:nvCxnSpPr>
        <p:spPr>
          <a:xfrm rot="16200000" flipH="1">
            <a:off x="7701316" y="27735"/>
            <a:ext cx="12700" cy="3715313"/>
          </a:xfrm>
          <a:prstGeom prst="bentConnector3">
            <a:avLst>
              <a:gd name="adj1" fmla="val 5084213"/>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2" name="Connector: Elbow 51">
            <a:extLst>
              <a:ext uri="{FF2B5EF4-FFF2-40B4-BE49-F238E27FC236}">
                <a16:creationId xmlns:a16="http://schemas.microsoft.com/office/drawing/2014/main" id="{1C3E472F-85A3-E363-189D-01E91AA5A6E1}"/>
              </a:ext>
              <a:ext uri="{C183D7F6-B498-43B3-948B-1728B52AA6E4}">
                <adec:decorative xmlns:adec="http://schemas.microsoft.com/office/drawing/2017/decorative" val="1"/>
              </a:ext>
            </a:extLst>
          </p:cNvPr>
          <p:cNvCxnSpPr>
            <a:cxnSpLocks/>
          </p:cNvCxnSpPr>
          <p:nvPr/>
        </p:nvCxnSpPr>
        <p:spPr>
          <a:xfrm rot="5400000" flipH="1" flipV="1">
            <a:off x="7865294" y="3358611"/>
            <a:ext cx="43174" cy="3715313"/>
          </a:xfrm>
          <a:prstGeom prst="bentConnector3">
            <a:avLst>
              <a:gd name="adj1" fmla="val 140978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9319D80A-83F7-99F2-6A18-FAAE4988EEB3}"/>
              </a:ext>
              <a:ext uri="{C183D7F6-B498-43B3-948B-1728B52AA6E4}">
                <adec:decorative xmlns:adec="http://schemas.microsoft.com/office/drawing/2017/decorative" val="1"/>
              </a:ext>
            </a:extLst>
          </p:cNvPr>
          <p:cNvCxnSpPr/>
          <p:nvPr/>
        </p:nvCxnSpPr>
        <p:spPr>
          <a:xfrm>
            <a:off x="6844184" y="2519784"/>
            <a:ext cx="0" cy="404275"/>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AC696D4E-3D3B-D4E7-AA64-A6054AE43352}"/>
              </a:ext>
              <a:ext uri="{C183D7F6-B498-43B3-948B-1728B52AA6E4}">
                <adec:decorative xmlns:adec="http://schemas.microsoft.com/office/drawing/2017/decorative" val="1"/>
              </a:ext>
            </a:extLst>
          </p:cNvPr>
          <p:cNvCxnSpPr>
            <a:cxnSpLocks/>
          </p:cNvCxnSpPr>
          <p:nvPr/>
        </p:nvCxnSpPr>
        <p:spPr>
          <a:xfrm>
            <a:off x="6844184" y="4331852"/>
            <a:ext cx="0" cy="323208"/>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76" name="TextBox 75">
            <a:extLst>
              <a:ext uri="{FF2B5EF4-FFF2-40B4-BE49-F238E27FC236}">
                <a16:creationId xmlns:a16="http://schemas.microsoft.com/office/drawing/2014/main" id="{BD726638-9CE9-CA96-B26D-6F3169C9604A}"/>
              </a:ext>
              <a:ext uri="{C183D7F6-B498-43B3-948B-1728B52AA6E4}">
                <adec:decorative xmlns:adec="http://schemas.microsoft.com/office/drawing/2017/decorative" val="1"/>
              </a:ext>
            </a:extLst>
          </p:cNvPr>
          <p:cNvSpPr txBox="1"/>
          <p:nvPr/>
        </p:nvSpPr>
        <p:spPr>
          <a:xfrm>
            <a:off x="7663276" y="1238903"/>
            <a:ext cx="1255444" cy="510705"/>
          </a:xfrm>
          <a:prstGeom prst="rect">
            <a:avLst/>
          </a:prstGeom>
          <a:noFill/>
        </p:spPr>
        <p:txBody>
          <a:bodyPr wrap="square" lIns="0" tIns="0" rIns="0" bIns="0" rtlCol="0">
            <a:noAutofit/>
          </a:bodyPr>
          <a:lstStyle/>
          <a:p>
            <a:pPr algn="l">
              <a:lnSpc>
                <a:spcPct val="114000"/>
              </a:lnSpc>
            </a:pPr>
            <a:r>
              <a:rPr lang="en-AU" sz="1600" dirty="0"/>
              <a:t>supported by</a:t>
            </a:r>
          </a:p>
          <a:p>
            <a:pPr algn="l">
              <a:lnSpc>
                <a:spcPct val="114000"/>
              </a:lnSpc>
            </a:pPr>
            <a:r>
              <a:rPr lang="en-AU" sz="1600" dirty="0"/>
              <a:t>connected by</a:t>
            </a:r>
          </a:p>
        </p:txBody>
      </p:sp>
      <p:sp>
        <p:nvSpPr>
          <p:cNvPr id="77" name="TextBox 76">
            <a:extLst>
              <a:ext uri="{FF2B5EF4-FFF2-40B4-BE49-F238E27FC236}">
                <a16:creationId xmlns:a16="http://schemas.microsoft.com/office/drawing/2014/main" id="{DC0AB3FF-1DB8-1EF7-6C09-3998DB639382}"/>
              </a:ext>
              <a:ext uri="{C183D7F6-B498-43B3-948B-1728B52AA6E4}">
                <adec:decorative xmlns:adec="http://schemas.microsoft.com/office/drawing/2017/decorative" val="1"/>
              </a:ext>
            </a:extLst>
          </p:cNvPr>
          <p:cNvSpPr txBox="1"/>
          <p:nvPr/>
        </p:nvSpPr>
        <p:spPr>
          <a:xfrm>
            <a:off x="7322670" y="3410254"/>
            <a:ext cx="1168166" cy="869965"/>
          </a:xfrm>
          <a:prstGeom prst="rect">
            <a:avLst/>
          </a:prstGeom>
          <a:noFill/>
        </p:spPr>
        <p:txBody>
          <a:bodyPr wrap="square" lIns="0" tIns="0" rIns="0" bIns="0" rtlCol="0">
            <a:noAutofit/>
          </a:bodyPr>
          <a:lstStyle/>
          <a:p>
            <a:pPr algn="l">
              <a:lnSpc>
                <a:spcPct val="114000"/>
              </a:lnSpc>
            </a:pPr>
            <a:r>
              <a:rPr lang="en-AU" sz="1600" dirty="0"/>
              <a:t>measures of </a:t>
            </a:r>
          </a:p>
          <a:p>
            <a:pPr algn="l">
              <a:lnSpc>
                <a:spcPct val="114000"/>
              </a:lnSpc>
            </a:pPr>
            <a:r>
              <a:rPr lang="en-AU" sz="1600" dirty="0"/>
              <a:t>strength</a:t>
            </a:r>
          </a:p>
        </p:txBody>
      </p:sp>
      <p:sp>
        <p:nvSpPr>
          <p:cNvPr id="78" name="TextBox 77">
            <a:extLst>
              <a:ext uri="{FF2B5EF4-FFF2-40B4-BE49-F238E27FC236}">
                <a16:creationId xmlns:a16="http://schemas.microsoft.com/office/drawing/2014/main" id="{B3DE9FB1-5BDE-E212-943D-CC38FF6E64BA}"/>
              </a:ext>
              <a:ext uri="{C183D7F6-B498-43B3-948B-1728B52AA6E4}">
                <adec:decorative xmlns:adec="http://schemas.microsoft.com/office/drawing/2017/decorative" val="1"/>
              </a:ext>
            </a:extLst>
          </p:cNvPr>
          <p:cNvSpPr txBox="1"/>
          <p:nvPr/>
        </p:nvSpPr>
        <p:spPr>
          <a:xfrm>
            <a:off x="7072624" y="4655060"/>
            <a:ext cx="1591655" cy="510705"/>
          </a:xfrm>
          <a:prstGeom prst="rect">
            <a:avLst/>
          </a:prstGeom>
          <a:noFill/>
        </p:spPr>
        <p:txBody>
          <a:bodyPr wrap="square" lIns="0" tIns="0" rIns="0" bIns="0" rtlCol="0">
            <a:noAutofit/>
          </a:bodyPr>
          <a:lstStyle/>
          <a:p>
            <a:pPr algn="l">
              <a:lnSpc>
                <a:spcPct val="114000"/>
              </a:lnSpc>
            </a:pPr>
            <a:r>
              <a:rPr lang="en-AU" sz="1600" dirty="0"/>
              <a:t>reinforced by</a:t>
            </a:r>
          </a:p>
        </p:txBody>
      </p:sp>
    </p:spTree>
    <p:extLst>
      <p:ext uri="{BB962C8B-B14F-4D97-AF65-F5344CB8AC3E}">
        <p14:creationId xmlns:p14="http://schemas.microsoft.com/office/powerpoint/2010/main" val="971042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5" grpId="0"/>
      <p:bldP spid="16" grpId="0"/>
      <p:bldP spid="14" grpId="0"/>
      <p:bldP spid="13" grpId="0"/>
    </p:bld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6341A0-E4C6-7D03-CB10-9292DDE6B27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816C853-FD99-E19F-2FCE-54E83119F587}"/>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174</a:t>
            </a:fld>
            <a:endParaRPr lang="en-AU"/>
          </a:p>
        </p:txBody>
      </p:sp>
      <p:sp>
        <p:nvSpPr>
          <p:cNvPr id="3" name="Title 2">
            <a:extLst>
              <a:ext uri="{FF2B5EF4-FFF2-40B4-BE49-F238E27FC236}">
                <a16:creationId xmlns:a16="http://schemas.microsoft.com/office/drawing/2014/main" id="{45AEF916-14ED-3CDA-D90C-76459DB031B4}"/>
              </a:ext>
            </a:extLst>
          </p:cNvPr>
          <p:cNvSpPr>
            <a:spLocks noGrp="1"/>
          </p:cNvSpPr>
          <p:nvPr>
            <p:ph type="title"/>
          </p:nvPr>
        </p:nvSpPr>
        <p:spPr>
          <a:xfrm>
            <a:off x="200779" y="389744"/>
            <a:ext cx="5065487" cy="545601"/>
          </a:xfrm>
        </p:spPr>
        <p:txBody>
          <a:bodyPr/>
          <a:lstStyle/>
          <a:p>
            <a:r>
              <a:rPr lang="en-US" dirty="0">
                <a:latin typeface="Arial"/>
                <a:cs typeface="Arial"/>
              </a:rPr>
              <a:t>Cross-curricular links </a:t>
            </a:r>
            <a:r>
              <a:rPr lang="en-US" dirty="0">
                <a:solidFill>
                  <a:schemeClr val="bg1"/>
                </a:solidFill>
                <a:latin typeface="Arial"/>
                <a:cs typeface="Arial"/>
              </a:rPr>
              <a:t>(2)</a:t>
            </a:r>
          </a:p>
        </p:txBody>
      </p:sp>
      <p:sp>
        <p:nvSpPr>
          <p:cNvPr id="4" name="Text Placeholder 3">
            <a:extLst>
              <a:ext uri="{FF2B5EF4-FFF2-40B4-BE49-F238E27FC236}">
                <a16:creationId xmlns:a16="http://schemas.microsoft.com/office/drawing/2014/main" id="{0C268DEF-5EE7-D462-4C07-5E41A346DFF5}"/>
              </a:ext>
            </a:extLst>
          </p:cNvPr>
          <p:cNvSpPr>
            <a:spLocks noGrp="1"/>
          </p:cNvSpPr>
          <p:nvPr>
            <p:ph type="body" sz="quarter" idx="18"/>
          </p:nvPr>
        </p:nvSpPr>
        <p:spPr>
          <a:xfrm>
            <a:off x="200781" y="1038411"/>
            <a:ext cx="4472819" cy="310015"/>
          </a:xfrm>
        </p:spPr>
        <p:txBody>
          <a:bodyPr/>
          <a:lstStyle/>
          <a:p>
            <a:r>
              <a:rPr lang="en-US" dirty="0"/>
              <a:t>Biases and fallacies</a:t>
            </a:r>
          </a:p>
        </p:txBody>
      </p:sp>
      <p:sp>
        <p:nvSpPr>
          <p:cNvPr id="10" name="TextBox 9">
            <a:extLst>
              <a:ext uri="{FF2B5EF4-FFF2-40B4-BE49-F238E27FC236}">
                <a16:creationId xmlns:a16="http://schemas.microsoft.com/office/drawing/2014/main" id="{9C6B435E-3BC7-37F7-BC3E-FD4DFA8120FD}"/>
              </a:ext>
            </a:extLst>
          </p:cNvPr>
          <p:cNvSpPr txBox="1"/>
          <p:nvPr/>
        </p:nvSpPr>
        <p:spPr>
          <a:xfrm>
            <a:off x="143850" y="1724292"/>
            <a:ext cx="3226114" cy="2687948"/>
          </a:xfrm>
          <a:prstGeom prst="rect">
            <a:avLst/>
          </a:prstGeom>
          <a:solidFill>
            <a:srgbClr val="002060"/>
          </a:solidFill>
        </p:spPr>
        <p:txBody>
          <a:bodyPr wrap="square" lIns="108000" tIns="108000" rIns="0" bIns="0" rtlCol="0">
            <a:noAutofit/>
          </a:bodyPr>
          <a:lstStyle/>
          <a:p>
            <a:pPr>
              <a:lnSpc>
                <a:spcPct val="114000"/>
              </a:lnSpc>
            </a:pPr>
            <a:r>
              <a:rPr lang="en-AU" sz="1600" b="1" dirty="0">
                <a:solidFill>
                  <a:schemeClr val="bg1"/>
                </a:solidFill>
                <a:latin typeface="Arial" panose="020B0604020202020204" pitchFamily="34" charset="0"/>
                <a:cs typeface="Arial" panose="020B0604020202020204" pitchFamily="34" charset="0"/>
              </a:rPr>
              <a:t>Pessimism bias:</a:t>
            </a:r>
            <a:br>
              <a:rPr lang="en-AU" sz="1600" dirty="0">
                <a:solidFill>
                  <a:schemeClr val="bg1"/>
                </a:solidFill>
                <a:latin typeface="Arial" panose="020B0604020202020204" pitchFamily="34" charset="0"/>
                <a:cs typeface="Arial" panose="020B0604020202020204" pitchFamily="34" charset="0"/>
              </a:rPr>
            </a:br>
            <a:r>
              <a:rPr lang="en-AU" sz="1600" dirty="0">
                <a:solidFill>
                  <a:schemeClr val="bg1"/>
                </a:solidFill>
                <a:latin typeface="Arial" panose="020B0604020202020204" pitchFamily="34" charset="0"/>
                <a:cs typeface="Arial" panose="020B0604020202020204" pitchFamily="34" charset="0"/>
              </a:rPr>
              <a:t>The essay relies mainly on negative accounts it fails to represent any positive experiences or benefits some workers may have experienced, such as improved wages for certain groups.</a:t>
            </a:r>
          </a:p>
          <a:p>
            <a:endParaRPr lang="en-AU" sz="1800" dirty="0">
              <a:solidFill>
                <a:schemeClr val="bg1"/>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55A4289B-5215-602A-B2E2-3805AB1439BB}"/>
              </a:ext>
            </a:extLst>
          </p:cNvPr>
          <p:cNvSpPr txBox="1"/>
          <p:nvPr/>
        </p:nvSpPr>
        <p:spPr>
          <a:xfrm>
            <a:off x="4770188" y="718625"/>
            <a:ext cx="2683597" cy="1121868"/>
          </a:xfrm>
          <a:prstGeom prst="rect">
            <a:avLst/>
          </a:prstGeom>
          <a:noFill/>
        </p:spPr>
        <p:txBody>
          <a:bodyPr wrap="square" lIns="0" tIns="0" rIns="0" bIns="0" rtlCol="0">
            <a:noAutofit/>
          </a:bodyPr>
          <a:lstStyle/>
          <a:p>
            <a:pPr>
              <a:lnSpc>
                <a:spcPct val="114000"/>
              </a:lnSpc>
            </a:pPr>
            <a:r>
              <a:rPr lang="en-AU" sz="1600" b="1" dirty="0"/>
              <a:t>Claim: </a:t>
            </a:r>
            <a:r>
              <a:rPr lang="en-AU" sz="1600" dirty="0"/>
              <a:t>The Industrial Revolution was more harmful than beneficial to workers’ lives.</a:t>
            </a:r>
          </a:p>
        </p:txBody>
      </p:sp>
      <p:sp>
        <p:nvSpPr>
          <p:cNvPr id="12" name="TextBox 11">
            <a:extLst>
              <a:ext uri="{FF2B5EF4-FFF2-40B4-BE49-F238E27FC236}">
                <a16:creationId xmlns:a16="http://schemas.microsoft.com/office/drawing/2014/main" id="{D22C825A-9596-F3EE-495C-CFB2802E6AB8}"/>
              </a:ext>
            </a:extLst>
          </p:cNvPr>
          <p:cNvSpPr txBox="1"/>
          <p:nvPr/>
        </p:nvSpPr>
        <p:spPr>
          <a:xfrm>
            <a:off x="9126934" y="500715"/>
            <a:ext cx="2755040" cy="1368567"/>
          </a:xfrm>
          <a:prstGeom prst="rect">
            <a:avLst/>
          </a:prstGeom>
          <a:noFill/>
        </p:spPr>
        <p:txBody>
          <a:bodyPr wrap="square" lIns="0" tIns="0" rIns="0" bIns="0" rtlCol="0">
            <a:noAutofit/>
          </a:bodyPr>
          <a:lstStyle/>
          <a:p>
            <a:pPr>
              <a:lnSpc>
                <a:spcPct val="114000"/>
              </a:lnSpc>
            </a:pPr>
            <a:r>
              <a:rPr lang="en-AU" sz="1600" b="1" dirty="0"/>
              <a:t>Grounds: </a:t>
            </a:r>
            <a:r>
              <a:rPr lang="en-AU" sz="1600" dirty="0">
                <a:latin typeface="Arial" panose="020B0604020202020204" pitchFamily="34" charset="0"/>
                <a:cs typeface="Arial" panose="020B0604020202020204" pitchFamily="34" charset="0"/>
              </a:rPr>
              <a:t>Factory workers’ diaries and letters describe long hours, unsafe working conditions, and child labour</a:t>
            </a:r>
            <a:endParaRPr lang="en-AU" sz="1600" dirty="0"/>
          </a:p>
        </p:txBody>
      </p:sp>
      <p:sp>
        <p:nvSpPr>
          <p:cNvPr id="15" name="TextBox 14">
            <a:extLst>
              <a:ext uri="{FF2B5EF4-FFF2-40B4-BE49-F238E27FC236}">
                <a16:creationId xmlns:a16="http://schemas.microsoft.com/office/drawing/2014/main" id="{4A15B584-9E1A-3473-593A-B249BDBBCF58}"/>
              </a:ext>
            </a:extLst>
          </p:cNvPr>
          <p:cNvSpPr txBox="1"/>
          <p:nvPr/>
        </p:nvSpPr>
        <p:spPr>
          <a:xfrm>
            <a:off x="3800606" y="3002860"/>
            <a:ext cx="3367318" cy="1113873"/>
          </a:xfrm>
          <a:prstGeom prst="rect">
            <a:avLst/>
          </a:prstGeom>
          <a:noFill/>
        </p:spPr>
        <p:txBody>
          <a:bodyPr wrap="square" lIns="0" tIns="0" rIns="0" bIns="0" rtlCol="0">
            <a:noAutofit/>
          </a:bodyPr>
          <a:lstStyle/>
          <a:p>
            <a:pPr>
              <a:lnSpc>
                <a:spcPct val="114000"/>
              </a:lnSpc>
            </a:pPr>
            <a:r>
              <a:rPr lang="en-AU" sz="1600" b="1" dirty="0"/>
              <a:t>Warrant: </a:t>
            </a:r>
            <a:r>
              <a:rPr lang="en-AU" sz="1600" dirty="0">
                <a:latin typeface="Arial" panose="020B0604020202020204" pitchFamily="34" charset="0"/>
                <a:cs typeface="Arial" panose="020B0604020202020204" pitchFamily="34" charset="0"/>
              </a:rPr>
              <a:t>The evidence shows that workers experienced serious physical and emotional harm, with little protection from employers. </a:t>
            </a:r>
            <a:endParaRPr lang="en-AU" sz="1600" dirty="0"/>
          </a:p>
        </p:txBody>
      </p:sp>
      <p:sp>
        <p:nvSpPr>
          <p:cNvPr id="16" name="TextBox 15">
            <a:extLst>
              <a:ext uri="{FF2B5EF4-FFF2-40B4-BE49-F238E27FC236}">
                <a16:creationId xmlns:a16="http://schemas.microsoft.com/office/drawing/2014/main" id="{01693FCA-108E-52F0-EAF4-1DD5F7218B96}"/>
              </a:ext>
            </a:extLst>
          </p:cNvPr>
          <p:cNvSpPr txBox="1"/>
          <p:nvPr/>
        </p:nvSpPr>
        <p:spPr>
          <a:xfrm>
            <a:off x="8681717" y="2724626"/>
            <a:ext cx="3213411" cy="1305897"/>
          </a:xfrm>
          <a:prstGeom prst="rect">
            <a:avLst/>
          </a:prstGeom>
          <a:noFill/>
        </p:spPr>
        <p:txBody>
          <a:bodyPr wrap="square" lIns="0" tIns="0" rIns="0" bIns="0" rtlCol="0">
            <a:noAutofit/>
          </a:bodyPr>
          <a:lstStyle/>
          <a:p>
            <a:pPr>
              <a:lnSpc>
                <a:spcPct val="114000"/>
              </a:lnSpc>
            </a:pPr>
            <a:r>
              <a:rPr lang="en-AU" sz="1600" b="1" dirty="0"/>
              <a:t>Qualifier: </a:t>
            </a:r>
            <a:r>
              <a:rPr lang="en-AU" sz="1600" dirty="0">
                <a:latin typeface="Arial" panose="020B0604020202020204" pitchFamily="34" charset="0"/>
                <a:cs typeface="Arial" panose="020B0604020202020204" pitchFamily="34" charset="0"/>
              </a:rPr>
              <a:t>Although there were some benefits, such as increased job opportunities and technological advancement, these gains were outweighed by widespread harm to workers. </a:t>
            </a:r>
            <a:endParaRPr lang="en-AU" sz="1600" dirty="0"/>
          </a:p>
        </p:txBody>
      </p:sp>
      <p:sp>
        <p:nvSpPr>
          <p:cNvPr id="14" name="TextBox 13">
            <a:extLst>
              <a:ext uri="{FF2B5EF4-FFF2-40B4-BE49-F238E27FC236}">
                <a16:creationId xmlns:a16="http://schemas.microsoft.com/office/drawing/2014/main" id="{7DBBC258-63D1-E9A1-1CD5-D43DFDCDAE63}"/>
              </a:ext>
            </a:extLst>
          </p:cNvPr>
          <p:cNvSpPr txBox="1"/>
          <p:nvPr/>
        </p:nvSpPr>
        <p:spPr>
          <a:xfrm>
            <a:off x="4008152" y="5359488"/>
            <a:ext cx="3594359" cy="1061049"/>
          </a:xfrm>
          <a:prstGeom prst="rect">
            <a:avLst/>
          </a:prstGeom>
          <a:noFill/>
        </p:spPr>
        <p:txBody>
          <a:bodyPr wrap="square" lIns="0" tIns="0" rIns="0" bIns="0" rtlCol="0">
            <a:noAutofit/>
          </a:bodyPr>
          <a:lstStyle/>
          <a:p>
            <a:pPr>
              <a:lnSpc>
                <a:spcPct val="114000"/>
              </a:lnSpc>
            </a:pPr>
            <a:r>
              <a:rPr lang="en-AU" sz="1600" b="1" dirty="0"/>
              <a:t>Backing: </a:t>
            </a:r>
            <a:r>
              <a:rPr lang="en-AU" sz="1600" dirty="0">
                <a:cs typeface="Arial" panose="020B0604020202020204" pitchFamily="34" charset="0"/>
              </a:rPr>
              <a:t>Government reports from the time, such as the Sadler Report (1832), document the negative impacts on health and family life. </a:t>
            </a:r>
            <a:endParaRPr lang="en-AU" sz="1600" dirty="0"/>
          </a:p>
        </p:txBody>
      </p:sp>
      <p:sp>
        <p:nvSpPr>
          <p:cNvPr id="13" name="TextBox 12">
            <a:extLst>
              <a:ext uri="{FF2B5EF4-FFF2-40B4-BE49-F238E27FC236}">
                <a16:creationId xmlns:a16="http://schemas.microsoft.com/office/drawing/2014/main" id="{808C237B-F407-AE22-60A5-620A3961F0B8}"/>
              </a:ext>
            </a:extLst>
          </p:cNvPr>
          <p:cNvSpPr txBox="1"/>
          <p:nvPr/>
        </p:nvSpPr>
        <p:spPr>
          <a:xfrm>
            <a:off x="8774180" y="5275074"/>
            <a:ext cx="3063814" cy="1208173"/>
          </a:xfrm>
          <a:prstGeom prst="rect">
            <a:avLst/>
          </a:prstGeom>
          <a:noFill/>
        </p:spPr>
        <p:txBody>
          <a:bodyPr wrap="square" lIns="0" tIns="0" rIns="0" bIns="0" rtlCol="0">
            <a:noAutofit/>
          </a:bodyPr>
          <a:lstStyle/>
          <a:p>
            <a:pPr>
              <a:lnSpc>
                <a:spcPct val="114000"/>
              </a:lnSpc>
            </a:pPr>
            <a:r>
              <a:rPr lang="en-AU" sz="1600" b="1" dirty="0"/>
              <a:t>Rebuttal: </a:t>
            </a:r>
            <a:r>
              <a:rPr lang="en-AU" sz="1600" dirty="0">
                <a:latin typeface="Arial" panose="020B0604020202020204" pitchFamily="34" charset="0"/>
                <a:cs typeface="Arial" panose="020B0604020202020204" pitchFamily="34" charset="0"/>
              </a:rPr>
              <a:t>Some may argue that the Industrial Revolution eventually led to higher wages and better standards of living. </a:t>
            </a:r>
            <a:endParaRPr lang="en-AU" sz="1600" dirty="0"/>
          </a:p>
        </p:txBody>
      </p:sp>
      <p:sp>
        <p:nvSpPr>
          <p:cNvPr id="5" name="Rectangle 4">
            <a:extLst>
              <a:ext uri="{FF2B5EF4-FFF2-40B4-BE49-F238E27FC236}">
                <a16:creationId xmlns:a16="http://schemas.microsoft.com/office/drawing/2014/main" id="{4F0B373B-5564-F3A4-5157-8EF4F5DE2CD7}"/>
              </a:ext>
              <a:ext uri="{C183D7F6-B498-43B3-948B-1728B52AA6E4}">
                <adec:decorative xmlns:adec="http://schemas.microsoft.com/office/drawing/2017/decorative" val="1"/>
              </a:ext>
            </a:extLst>
          </p:cNvPr>
          <p:cNvSpPr/>
          <p:nvPr/>
        </p:nvSpPr>
        <p:spPr>
          <a:xfrm>
            <a:off x="4673662" y="663276"/>
            <a:ext cx="2876651" cy="1220784"/>
          </a:xfrm>
          <a:prstGeom prst="rect">
            <a:avLst/>
          </a:prstGeom>
          <a:noFill/>
          <a:ln w="28575">
            <a:solidFill>
              <a:schemeClr val="accent1">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a:extLst>
              <a:ext uri="{FF2B5EF4-FFF2-40B4-BE49-F238E27FC236}">
                <a16:creationId xmlns:a16="http://schemas.microsoft.com/office/drawing/2014/main" id="{AFE6D9D6-F9EB-8677-9BEE-066CF0041C22}"/>
              </a:ext>
              <a:ext uri="{C183D7F6-B498-43B3-948B-1728B52AA6E4}">
                <adec:decorative xmlns:adec="http://schemas.microsoft.com/office/drawing/2017/decorative" val="1"/>
              </a:ext>
            </a:extLst>
          </p:cNvPr>
          <p:cNvSpPr/>
          <p:nvPr/>
        </p:nvSpPr>
        <p:spPr>
          <a:xfrm>
            <a:off x="9015248" y="415052"/>
            <a:ext cx="2975971" cy="1475359"/>
          </a:xfrm>
          <a:prstGeom prst="rect">
            <a:avLst/>
          </a:prstGeom>
          <a:noFill/>
          <a:ln w="28575">
            <a:solidFill>
              <a:schemeClr val="accent1">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Rectangle 6">
            <a:extLst>
              <a:ext uri="{FF2B5EF4-FFF2-40B4-BE49-F238E27FC236}">
                <a16:creationId xmlns:a16="http://schemas.microsoft.com/office/drawing/2014/main" id="{707D71C5-B09F-4B16-727F-313273AC0F11}"/>
              </a:ext>
              <a:ext uri="{C183D7F6-B498-43B3-948B-1728B52AA6E4}">
                <adec:decorative xmlns:adec="http://schemas.microsoft.com/office/drawing/2017/decorative" val="1"/>
              </a:ext>
            </a:extLst>
          </p:cNvPr>
          <p:cNvSpPr/>
          <p:nvPr/>
        </p:nvSpPr>
        <p:spPr>
          <a:xfrm>
            <a:off x="3721255" y="2924059"/>
            <a:ext cx="3455850" cy="1407793"/>
          </a:xfrm>
          <a:prstGeom prst="rect">
            <a:avLst/>
          </a:prstGeom>
          <a:noFill/>
          <a:ln w="28575">
            <a:solidFill>
              <a:schemeClr val="accent1">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7">
            <a:extLst>
              <a:ext uri="{FF2B5EF4-FFF2-40B4-BE49-F238E27FC236}">
                <a16:creationId xmlns:a16="http://schemas.microsoft.com/office/drawing/2014/main" id="{CE91E53A-2D4B-9A7C-82D2-16E4E039E732}"/>
              </a:ext>
              <a:ext uri="{C183D7F6-B498-43B3-948B-1728B52AA6E4}">
                <adec:decorative xmlns:adec="http://schemas.microsoft.com/office/drawing/2017/decorative" val="1"/>
              </a:ext>
            </a:extLst>
          </p:cNvPr>
          <p:cNvSpPr/>
          <p:nvPr/>
        </p:nvSpPr>
        <p:spPr>
          <a:xfrm>
            <a:off x="8578162" y="2661464"/>
            <a:ext cx="3455850" cy="1783535"/>
          </a:xfrm>
          <a:prstGeom prst="rect">
            <a:avLst/>
          </a:prstGeom>
          <a:noFill/>
          <a:ln w="28575">
            <a:solidFill>
              <a:schemeClr val="accent1">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Rectangle 16">
            <a:extLst>
              <a:ext uri="{FF2B5EF4-FFF2-40B4-BE49-F238E27FC236}">
                <a16:creationId xmlns:a16="http://schemas.microsoft.com/office/drawing/2014/main" id="{68141F97-8194-4715-AA8D-82961017560C}"/>
              </a:ext>
              <a:ext uri="{C183D7F6-B498-43B3-948B-1728B52AA6E4}">
                <adec:decorative xmlns:adec="http://schemas.microsoft.com/office/drawing/2017/decorative" val="1"/>
              </a:ext>
            </a:extLst>
          </p:cNvPr>
          <p:cNvSpPr/>
          <p:nvPr/>
        </p:nvSpPr>
        <p:spPr>
          <a:xfrm>
            <a:off x="3869267" y="5234706"/>
            <a:ext cx="3840355" cy="1407793"/>
          </a:xfrm>
          <a:prstGeom prst="rect">
            <a:avLst/>
          </a:prstGeom>
          <a:noFill/>
          <a:ln w="28575">
            <a:solidFill>
              <a:schemeClr val="accent1">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Rectangle 17">
            <a:extLst>
              <a:ext uri="{FF2B5EF4-FFF2-40B4-BE49-F238E27FC236}">
                <a16:creationId xmlns:a16="http://schemas.microsoft.com/office/drawing/2014/main" id="{9035902B-7B35-4C1E-FAD2-435EFFB24B3B}"/>
              </a:ext>
              <a:ext uri="{C183D7F6-B498-43B3-948B-1728B52AA6E4}">
                <adec:decorative xmlns:adec="http://schemas.microsoft.com/office/drawing/2017/decorative" val="1"/>
              </a:ext>
            </a:extLst>
          </p:cNvPr>
          <p:cNvSpPr/>
          <p:nvPr/>
        </p:nvSpPr>
        <p:spPr>
          <a:xfrm>
            <a:off x="8604213" y="5196816"/>
            <a:ext cx="3290916" cy="1319183"/>
          </a:xfrm>
          <a:prstGeom prst="rect">
            <a:avLst/>
          </a:prstGeom>
          <a:noFill/>
          <a:ln w="28575">
            <a:solidFill>
              <a:schemeClr val="accent1">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20" name="Straight Arrow Connector 19">
            <a:extLst>
              <a:ext uri="{FF2B5EF4-FFF2-40B4-BE49-F238E27FC236}">
                <a16:creationId xmlns:a16="http://schemas.microsoft.com/office/drawing/2014/main" id="{62D10C47-AED6-2C5F-0FED-A8865128AE73}"/>
              </a:ext>
              <a:ext uri="{C183D7F6-B498-43B3-948B-1728B52AA6E4}">
                <adec:decorative xmlns:adec="http://schemas.microsoft.com/office/drawing/2017/decorative" val="1"/>
              </a:ext>
            </a:extLst>
          </p:cNvPr>
          <p:cNvCxnSpPr>
            <a:cxnSpLocks/>
          </p:cNvCxnSpPr>
          <p:nvPr/>
        </p:nvCxnSpPr>
        <p:spPr>
          <a:xfrm flipV="1">
            <a:off x="7561890" y="984472"/>
            <a:ext cx="617217" cy="616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A969794D-750D-6AB0-2999-F8323EFB3A16}"/>
              </a:ext>
              <a:ext uri="{C183D7F6-B498-43B3-948B-1728B52AA6E4}">
                <adec:decorative xmlns:adec="http://schemas.microsoft.com/office/drawing/2017/decorative" val="1"/>
              </a:ext>
            </a:extLst>
          </p:cNvPr>
          <p:cNvCxnSpPr>
            <a:cxnSpLocks/>
          </p:cNvCxnSpPr>
          <p:nvPr/>
        </p:nvCxnSpPr>
        <p:spPr>
          <a:xfrm flipH="1">
            <a:off x="7177105" y="3268134"/>
            <a:ext cx="1382695"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9" name="Connector: Elbow 28">
            <a:extLst>
              <a:ext uri="{FF2B5EF4-FFF2-40B4-BE49-F238E27FC236}">
                <a16:creationId xmlns:a16="http://schemas.microsoft.com/office/drawing/2014/main" id="{75D1401C-B143-589C-9AD7-48BB35296C7C}"/>
              </a:ext>
              <a:ext uri="{C183D7F6-B498-43B3-948B-1728B52AA6E4}">
                <adec:decorative xmlns:adec="http://schemas.microsoft.com/office/drawing/2017/decorative" val="1"/>
              </a:ext>
            </a:extLst>
          </p:cNvPr>
          <p:cNvCxnSpPr>
            <a:cxnSpLocks/>
          </p:cNvCxnSpPr>
          <p:nvPr/>
        </p:nvCxnSpPr>
        <p:spPr>
          <a:xfrm rot="16200000" flipH="1">
            <a:off x="7701316" y="27735"/>
            <a:ext cx="12700" cy="3715313"/>
          </a:xfrm>
          <a:prstGeom prst="bentConnector3">
            <a:avLst>
              <a:gd name="adj1" fmla="val 5084213"/>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2" name="Connector: Elbow 51">
            <a:extLst>
              <a:ext uri="{FF2B5EF4-FFF2-40B4-BE49-F238E27FC236}">
                <a16:creationId xmlns:a16="http://schemas.microsoft.com/office/drawing/2014/main" id="{54F4750A-82B8-98C6-E139-D127D58F0B73}"/>
              </a:ext>
              <a:ext uri="{C183D7F6-B498-43B3-948B-1728B52AA6E4}">
                <adec:decorative xmlns:adec="http://schemas.microsoft.com/office/drawing/2017/decorative" val="1"/>
              </a:ext>
            </a:extLst>
          </p:cNvPr>
          <p:cNvCxnSpPr>
            <a:cxnSpLocks/>
          </p:cNvCxnSpPr>
          <p:nvPr/>
        </p:nvCxnSpPr>
        <p:spPr>
          <a:xfrm rot="5400000" flipH="1" flipV="1">
            <a:off x="7865294" y="3358611"/>
            <a:ext cx="43174" cy="3715313"/>
          </a:xfrm>
          <a:prstGeom prst="bentConnector3">
            <a:avLst>
              <a:gd name="adj1" fmla="val 140978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3B76F352-B689-61FA-C181-9E4AA1B05660}"/>
              </a:ext>
              <a:ext uri="{C183D7F6-B498-43B3-948B-1728B52AA6E4}">
                <adec:decorative xmlns:adec="http://schemas.microsoft.com/office/drawing/2017/decorative" val="1"/>
              </a:ext>
            </a:extLst>
          </p:cNvPr>
          <p:cNvCxnSpPr/>
          <p:nvPr/>
        </p:nvCxnSpPr>
        <p:spPr>
          <a:xfrm>
            <a:off x="6844184" y="2519784"/>
            <a:ext cx="0" cy="404275"/>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F50420E4-F09A-CDFB-45C6-459846352E2C}"/>
              </a:ext>
              <a:ext uri="{C183D7F6-B498-43B3-948B-1728B52AA6E4}">
                <adec:decorative xmlns:adec="http://schemas.microsoft.com/office/drawing/2017/decorative" val="1"/>
              </a:ext>
            </a:extLst>
          </p:cNvPr>
          <p:cNvCxnSpPr>
            <a:cxnSpLocks/>
          </p:cNvCxnSpPr>
          <p:nvPr/>
        </p:nvCxnSpPr>
        <p:spPr>
          <a:xfrm>
            <a:off x="6844184" y="4331852"/>
            <a:ext cx="0" cy="323208"/>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76" name="TextBox 75">
            <a:extLst>
              <a:ext uri="{FF2B5EF4-FFF2-40B4-BE49-F238E27FC236}">
                <a16:creationId xmlns:a16="http://schemas.microsoft.com/office/drawing/2014/main" id="{711CE845-3E17-D8F6-1595-8BF8D206D1D6}"/>
              </a:ext>
              <a:ext uri="{C183D7F6-B498-43B3-948B-1728B52AA6E4}">
                <adec:decorative xmlns:adec="http://schemas.microsoft.com/office/drawing/2017/decorative" val="1"/>
              </a:ext>
            </a:extLst>
          </p:cNvPr>
          <p:cNvSpPr txBox="1"/>
          <p:nvPr/>
        </p:nvSpPr>
        <p:spPr>
          <a:xfrm>
            <a:off x="7629291" y="1138811"/>
            <a:ext cx="1415178" cy="510705"/>
          </a:xfrm>
          <a:prstGeom prst="rect">
            <a:avLst/>
          </a:prstGeom>
          <a:noFill/>
        </p:spPr>
        <p:txBody>
          <a:bodyPr wrap="square" lIns="0" tIns="0" rIns="0" bIns="0" rtlCol="0">
            <a:noAutofit/>
          </a:bodyPr>
          <a:lstStyle/>
          <a:p>
            <a:pPr algn="l">
              <a:lnSpc>
                <a:spcPct val="114000"/>
              </a:lnSpc>
            </a:pPr>
            <a:r>
              <a:rPr lang="en-AU" sz="1600" dirty="0"/>
              <a:t>supported by</a:t>
            </a:r>
          </a:p>
          <a:p>
            <a:pPr algn="l">
              <a:lnSpc>
                <a:spcPct val="114000"/>
              </a:lnSpc>
            </a:pPr>
            <a:r>
              <a:rPr lang="en-AU" sz="1600" dirty="0"/>
              <a:t>connected by</a:t>
            </a:r>
          </a:p>
        </p:txBody>
      </p:sp>
      <p:sp>
        <p:nvSpPr>
          <p:cNvPr id="77" name="TextBox 76">
            <a:extLst>
              <a:ext uri="{FF2B5EF4-FFF2-40B4-BE49-F238E27FC236}">
                <a16:creationId xmlns:a16="http://schemas.microsoft.com/office/drawing/2014/main" id="{E3B0813A-8AEE-350A-5A48-B5BBAFDCF693}"/>
              </a:ext>
              <a:ext uri="{C183D7F6-B498-43B3-948B-1728B52AA6E4}">
                <adec:decorative xmlns:adec="http://schemas.microsoft.com/office/drawing/2017/decorative" val="1"/>
              </a:ext>
            </a:extLst>
          </p:cNvPr>
          <p:cNvSpPr txBox="1"/>
          <p:nvPr/>
        </p:nvSpPr>
        <p:spPr>
          <a:xfrm>
            <a:off x="7271153" y="3410254"/>
            <a:ext cx="1220163" cy="869965"/>
          </a:xfrm>
          <a:prstGeom prst="rect">
            <a:avLst/>
          </a:prstGeom>
          <a:noFill/>
        </p:spPr>
        <p:txBody>
          <a:bodyPr wrap="square" lIns="0" tIns="0" rIns="0" bIns="0" rtlCol="0">
            <a:noAutofit/>
          </a:bodyPr>
          <a:lstStyle/>
          <a:p>
            <a:pPr algn="l">
              <a:lnSpc>
                <a:spcPct val="114000"/>
              </a:lnSpc>
            </a:pPr>
            <a:r>
              <a:rPr lang="en-AU" sz="1600" dirty="0"/>
              <a:t>measures of </a:t>
            </a:r>
          </a:p>
          <a:p>
            <a:pPr algn="l">
              <a:lnSpc>
                <a:spcPct val="114000"/>
              </a:lnSpc>
            </a:pPr>
            <a:r>
              <a:rPr lang="en-AU" sz="1600" dirty="0"/>
              <a:t>strength</a:t>
            </a:r>
          </a:p>
        </p:txBody>
      </p:sp>
      <p:sp>
        <p:nvSpPr>
          <p:cNvPr id="78" name="TextBox 77">
            <a:extLst>
              <a:ext uri="{FF2B5EF4-FFF2-40B4-BE49-F238E27FC236}">
                <a16:creationId xmlns:a16="http://schemas.microsoft.com/office/drawing/2014/main" id="{D95C23F4-BCA7-18EC-C30A-DA499C7EC7B0}"/>
              </a:ext>
              <a:ext uri="{C183D7F6-B498-43B3-948B-1728B52AA6E4}">
                <adec:decorative xmlns:adec="http://schemas.microsoft.com/office/drawing/2017/decorative" val="1"/>
              </a:ext>
            </a:extLst>
          </p:cNvPr>
          <p:cNvSpPr txBox="1"/>
          <p:nvPr/>
        </p:nvSpPr>
        <p:spPr>
          <a:xfrm>
            <a:off x="7072624" y="4655060"/>
            <a:ext cx="1591655" cy="510705"/>
          </a:xfrm>
          <a:prstGeom prst="rect">
            <a:avLst/>
          </a:prstGeom>
          <a:noFill/>
        </p:spPr>
        <p:txBody>
          <a:bodyPr wrap="square" lIns="0" tIns="0" rIns="0" bIns="0" rtlCol="0">
            <a:noAutofit/>
          </a:bodyPr>
          <a:lstStyle/>
          <a:p>
            <a:pPr algn="l">
              <a:lnSpc>
                <a:spcPct val="114000"/>
              </a:lnSpc>
            </a:pPr>
            <a:r>
              <a:rPr lang="en-AU" sz="1600" dirty="0"/>
              <a:t>reinforced by</a:t>
            </a:r>
          </a:p>
        </p:txBody>
      </p:sp>
      <p:sp>
        <p:nvSpPr>
          <p:cNvPr id="21" name="Arrow: Right 20">
            <a:extLst>
              <a:ext uri="{FF2B5EF4-FFF2-40B4-BE49-F238E27FC236}">
                <a16:creationId xmlns:a16="http://schemas.microsoft.com/office/drawing/2014/main" id="{1C7A0B58-F979-4321-B567-1DB73A0C2095}"/>
              </a:ext>
              <a:ext uri="{C183D7F6-B498-43B3-948B-1728B52AA6E4}">
                <adec:decorative xmlns:adec="http://schemas.microsoft.com/office/drawing/2017/decorative" val="1"/>
              </a:ext>
            </a:extLst>
          </p:cNvPr>
          <p:cNvSpPr/>
          <p:nvPr/>
        </p:nvSpPr>
        <p:spPr>
          <a:xfrm rot="20980664">
            <a:off x="3357648" y="1836296"/>
            <a:ext cx="5723644" cy="338977"/>
          </a:xfrm>
          <a:prstGeom prst="rightArrow">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 name="Arrow: Right 22">
            <a:extLst>
              <a:ext uri="{FF2B5EF4-FFF2-40B4-BE49-F238E27FC236}">
                <a16:creationId xmlns:a16="http://schemas.microsoft.com/office/drawing/2014/main" id="{CA54B8E1-E3DD-7671-F521-87299F7115B7}"/>
              </a:ext>
              <a:ext uri="{C183D7F6-B498-43B3-948B-1728B52AA6E4}">
                <adec:decorative xmlns:adec="http://schemas.microsoft.com/office/drawing/2017/decorative" val="1"/>
              </a:ext>
            </a:extLst>
          </p:cNvPr>
          <p:cNvSpPr/>
          <p:nvPr/>
        </p:nvSpPr>
        <p:spPr>
          <a:xfrm rot="1109359">
            <a:off x="1947183" y="4925815"/>
            <a:ext cx="1911672" cy="338977"/>
          </a:xfrm>
          <a:prstGeom prst="rightArrow">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023239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5" grpId="0"/>
      <p:bldP spid="16" grpId="0"/>
      <p:bldP spid="14" grpId="0"/>
      <p:bldP spid="13" grpId="0"/>
      <p:bldP spid="21" grpId="0" animBg="1"/>
      <p:bldP spid="23" grpId="0" animBg="1"/>
    </p:bld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727ABF-1FD8-0F81-EA3E-07C7B354A01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EFF9C47-47EA-3FF5-9693-42B0DF893240}"/>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175</a:t>
            </a:fld>
            <a:endParaRPr lang="en-AU"/>
          </a:p>
        </p:txBody>
      </p:sp>
      <p:sp>
        <p:nvSpPr>
          <p:cNvPr id="3" name="Title 2">
            <a:extLst>
              <a:ext uri="{FF2B5EF4-FFF2-40B4-BE49-F238E27FC236}">
                <a16:creationId xmlns:a16="http://schemas.microsoft.com/office/drawing/2014/main" id="{64B1AC85-EE1A-BB4B-BDA2-836CF36FCCD7}"/>
              </a:ext>
            </a:extLst>
          </p:cNvPr>
          <p:cNvSpPr>
            <a:spLocks noGrp="1"/>
          </p:cNvSpPr>
          <p:nvPr>
            <p:ph type="title"/>
          </p:nvPr>
        </p:nvSpPr>
        <p:spPr>
          <a:xfrm>
            <a:off x="200780" y="375330"/>
            <a:ext cx="5221609" cy="545601"/>
          </a:xfrm>
        </p:spPr>
        <p:txBody>
          <a:bodyPr/>
          <a:lstStyle/>
          <a:p>
            <a:r>
              <a:rPr lang="en-US" dirty="0">
                <a:latin typeface="Arial"/>
                <a:cs typeface="Arial"/>
              </a:rPr>
              <a:t>Cross-curricular links </a:t>
            </a:r>
            <a:r>
              <a:rPr lang="en-US" dirty="0">
                <a:solidFill>
                  <a:schemeClr val="bg1"/>
                </a:solidFill>
                <a:latin typeface="Arial"/>
                <a:cs typeface="Arial"/>
              </a:rPr>
              <a:t>(3)</a:t>
            </a:r>
            <a:r>
              <a:rPr lang="en-US" dirty="0">
                <a:latin typeface="Arial"/>
                <a:cs typeface="Arial"/>
              </a:rPr>
              <a:t>  </a:t>
            </a:r>
          </a:p>
        </p:txBody>
      </p:sp>
      <p:sp>
        <p:nvSpPr>
          <p:cNvPr id="21" name="Text Placeholder 3">
            <a:extLst>
              <a:ext uri="{FF2B5EF4-FFF2-40B4-BE49-F238E27FC236}">
                <a16:creationId xmlns:a16="http://schemas.microsoft.com/office/drawing/2014/main" id="{24B88142-2339-DB27-D6B2-5323B579EE62}"/>
              </a:ext>
            </a:extLst>
          </p:cNvPr>
          <p:cNvSpPr txBox="1">
            <a:spLocks/>
          </p:cNvSpPr>
          <p:nvPr/>
        </p:nvSpPr>
        <p:spPr>
          <a:xfrm>
            <a:off x="200843" y="912891"/>
            <a:ext cx="4472819" cy="310015"/>
          </a:xfrm>
          <a:prstGeom prst="rect">
            <a:avLst/>
          </a:prstGeom>
        </p:spPr>
        <p:txBody>
          <a:bodyPr vert="horz" lIns="0" tIns="0" rIns="0" bIns="0" rtlCol="0" anchor="b">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accent2"/>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2000" b="0" kern="1200">
                <a:solidFill>
                  <a:schemeClr val="bg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2000" kern="1200">
                <a:solidFill>
                  <a:schemeClr val="bg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Biases and fallacies</a:t>
            </a:r>
          </a:p>
        </p:txBody>
      </p:sp>
      <p:sp>
        <p:nvSpPr>
          <p:cNvPr id="10" name="TextBox 9">
            <a:extLst>
              <a:ext uri="{FF2B5EF4-FFF2-40B4-BE49-F238E27FC236}">
                <a16:creationId xmlns:a16="http://schemas.microsoft.com/office/drawing/2014/main" id="{8CE827D6-1279-9A61-F755-DE87A6E26841}"/>
              </a:ext>
            </a:extLst>
          </p:cNvPr>
          <p:cNvSpPr txBox="1"/>
          <p:nvPr/>
        </p:nvSpPr>
        <p:spPr>
          <a:xfrm>
            <a:off x="195858" y="3406965"/>
            <a:ext cx="3226114" cy="2358234"/>
          </a:xfrm>
          <a:prstGeom prst="rect">
            <a:avLst/>
          </a:prstGeom>
          <a:solidFill>
            <a:srgbClr val="002060"/>
          </a:solidFill>
        </p:spPr>
        <p:txBody>
          <a:bodyPr wrap="square" lIns="108000" tIns="144000" rIns="36000" bIns="0" rtlCol="0">
            <a:noAutofit/>
          </a:bodyPr>
          <a:lstStyle/>
          <a:p>
            <a:pPr>
              <a:lnSpc>
                <a:spcPct val="114000"/>
              </a:lnSpc>
            </a:pPr>
            <a:r>
              <a:rPr lang="en-AU" sz="1600" b="1" dirty="0">
                <a:solidFill>
                  <a:schemeClr val="bg1"/>
                </a:solidFill>
                <a:latin typeface="Arial" panose="020B0604020202020204" pitchFamily="34" charset="0"/>
                <a:cs typeface="Arial" panose="020B0604020202020204" pitchFamily="34" charset="0"/>
              </a:rPr>
              <a:t>Generalisation fallacy:</a:t>
            </a:r>
          </a:p>
          <a:p>
            <a:pPr>
              <a:lnSpc>
                <a:spcPct val="114000"/>
              </a:lnSpc>
            </a:pPr>
            <a:r>
              <a:rPr lang="en-AU" sz="1600" dirty="0">
                <a:solidFill>
                  <a:schemeClr val="bg1"/>
                </a:solidFill>
                <a:latin typeface="Arial" panose="020B0604020202020204" pitchFamily="34" charset="0"/>
                <a:cs typeface="Arial" panose="020B0604020202020204" pitchFamily="34" charset="0"/>
              </a:rPr>
              <a:t>The essay takes specific examples (e.g., one worker’s diary and one report) and uses them to suggest that all or most workers experienced similar negative impacts. </a:t>
            </a:r>
          </a:p>
          <a:p>
            <a:pPr>
              <a:lnSpc>
                <a:spcPct val="114000"/>
              </a:lnSpc>
            </a:pPr>
            <a:endParaRPr lang="en-AU" sz="1600" dirty="0">
              <a:solidFill>
                <a:schemeClr val="bg1"/>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04EDEDC0-D416-7AB3-B223-E73083106ACC}"/>
              </a:ext>
            </a:extLst>
          </p:cNvPr>
          <p:cNvSpPr txBox="1"/>
          <p:nvPr/>
        </p:nvSpPr>
        <p:spPr>
          <a:xfrm>
            <a:off x="4770188" y="718625"/>
            <a:ext cx="2683597" cy="1121868"/>
          </a:xfrm>
          <a:prstGeom prst="rect">
            <a:avLst/>
          </a:prstGeom>
          <a:noFill/>
        </p:spPr>
        <p:txBody>
          <a:bodyPr wrap="square" lIns="0" tIns="0" rIns="0" bIns="0" rtlCol="0">
            <a:noAutofit/>
          </a:bodyPr>
          <a:lstStyle/>
          <a:p>
            <a:pPr>
              <a:lnSpc>
                <a:spcPct val="114000"/>
              </a:lnSpc>
            </a:pPr>
            <a:r>
              <a:rPr lang="en-AU" sz="1600" b="1" dirty="0"/>
              <a:t>Claim: </a:t>
            </a:r>
            <a:r>
              <a:rPr lang="en-AU" sz="1600" dirty="0"/>
              <a:t>The Industrial Revolution was more harmful than beneficial to workers’ lives.</a:t>
            </a:r>
          </a:p>
        </p:txBody>
      </p:sp>
      <p:sp>
        <p:nvSpPr>
          <p:cNvPr id="12" name="TextBox 11">
            <a:extLst>
              <a:ext uri="{FF2B5EF4-FFF2-40B4-BE49-F238E27FC236}">
                <a16:creationId xmlns:a16="http://schemas.microsoft.com/office/drawing/2014/main" id="{83606E42-96E3-8920-DD27-5C2015507E7B}"/>
              </a:ext>
            </a:extLst>
          </p:cNvPr>
          <p:cNvSpPr txBox="1"/>
          <p:nvPr/>
        </p:nvSpPr>
        <p:spPr>
          <a:xfrm>
            <a:off x="9126934" y="500715"/>
            <a:ext cx="2755040" cy="1368567"/>
          </a:xfrm>
          <a:prstGeom prst="rect">
            <a:avLst/>
          </a:prstGeom>
          <a:noFill/>
        </p:spPr>
        <p:txBody>
          <a:bodyPr wrap="square" lIns="0" tIns="0" rIns="0" bIns="0" rtlCol="0">
            <a:noAutofit/>
          </a:bodyPr>
          <a:lstStyle/>
          <a:p>
            <a:pPr>
              <a:lnSpc>
                <a:spcPct val="114000"/>
              </a:lnSpc>
            </a:pPr>
            <a:r>
              <a:rPr lang="en-AU" sz="1600" b="1" dirty="0"/>
              <a:t>Grounds: </a:t>
            </a:r>
            <a:r>
              <a:rPr lang="en-AU" sz="1600" dirty="0">
                <a:latin typeface="Arial" panose="020B0604020202020204" pitchFamily="34" charset="0"/>
                <a:cs typeface="Arial" panose="020B0604020202020204" pitchFamily="34" charset="0"/>
              </a:rPr>
              <a:t>Factory workers’ diaries and letters describe long hours, unsafe working conditions, and child labour</a:t>
            </a:r>
            <a:endParaRPr lang="en-AU" sz="1600" dirty="0"/>
          </a:p>
        </p:txBody>
      </p:sp>
      <p:sp>
        <p:nvSpPr>
          <p:cNvPr id="15" name="TextBox 14">
            <a:extLst>
              <a:ext uri="{FF2B5EF4-FFF2-40B4-BE49-F238E27FC236}">
                <a16:creationId xmlns:a16="http://schemas.microsoft.com/office/drawing/2014/main" id="{68186418-B4C1-0764-CF58-5EDBE5370F9A}"/>
              </a:ext>
            </a:extLst>
          </p:cNvPr>
          <p:cNvSpPr txBox="1"/>
          <p:nvPr/>
        </p:nvSpPr>
        <p:spPr>
          <a:xfrm>
            <a:off x="3781789" y="3028505"/>
            <a:ext cx="3281199" cy="1113873"/>
          </a:xfrm>
          <a:prstGeom prst="rect">
            <a:avLst/>
          </a:prstGeom>
          <a:noFill/>
        </p:spPr>
        <p:txBody>
          <a:bodyPr wrap="square" lIns="0" tIns="0" rIns="0" bIns="0" rtlCol="0">
            <a:noAutofit/>
          </a:bodyPr>
          <a:lstStyle/>
          <a:p>
            <a:pPr>
              <a:lnSpc>
                <a:spcPct val="114000"/>
              </a:lnSpc>
            </a:pPr>
            <a:r>
              <a:rPr lang="en-AU" sz="1600" b="1" dirty="0"/>
              <a:t>Warrant: </a:t>
            </a:r>
            <a:r>
              <a:rPr lang="en-AU" sz="1600" dirty="0">
                <a:latin typeface="Arial" panose="020B0604020202020204" pitchFamily="34" charset="0"/>
                <a:cs typeface="Arial" panose="020B0604020202020204" pitchFamily="34" charset="0"/>
              </a:rPr>
              <a:t>The evidence shows that workers experienced serious physical and emotional harm, with little protection from employers. </a:t>
            </a:r>
            <a:endParaRPr lang="en-AU" sz="1600" dirty="0"/>
          </a:p>
        </p:txBody>
      </p:sp>
      <p:sp>
        <p:nvSpPr>
          <p:cNvPr id="16" name="TextBox 15">
            <a:extLst>
              <a:ext uri="{FF2B5EF4-FFF2-40B4-BE49-F238E27FC236}">
                <a16:creationId xmlns:a16="http://schemas.microsoft.com/office/drawing/2014/main" id="{BD4CA6AD-0445-2B38-BA9B-4A86FAAACBB0}"/>
              </a:ext>
            </a:extLst>
          </p:cNvPr>
          <p:cNvSpPr txBox="1"/>
          <p:nvPr/>
        </p:nvSpPr>
        <p:spPr>
          <a:xfrm>
            <a:off x="8705365" y="2724626"/>
            <a:ext cx="3189764" cy="1305897"/>
          </a:xfrm>
          <a:prstGeom prst="rect">
            <a:avLst/>
          </a:prstGeom>
          <a:noFill/>
        </p:spPr>
        <p:txBody>
          <a:bodyPr wrap="square" lIns="0" tIns="0" rIns="0" bIns="0" rtlCol="0">
            <a:noAutofit/>
          </a:bodyPr>
          <a:lstStyle/>
          <a:p>
            <a:pPr>
              <a:lnSpc>
                <a:spcPct val="114000"/>
              </a:lnSpc>
            </a:pPr>
            <a:r>
              <a:rPr lang="en-AU" sz="1600" b="1" dirty="0"/>
              <a:t>Qualifier: </a:t>
            </a:r>
            <a:r>
              <a:rPr lang="en-AU" sz="1600" dirty="0">
                <a:latin typeface="Arial" panose="020B0604020202020204" pitchFamily="34" charset="0"/>
                <a:cs typeface="Arial" panose="020B0604020202020204" pitchFamily="34" charset="0"/>
              </a:rPr>
              <a:t>Although there were some benefits, such as increased job opportunities and technological advancement, these gains were outweighed by widespread harm to workers. </a:t>
            </a:r>
            <a:endParaRPr lang="en-AU" sz="1600" dirty="0"/>
          </a:p>
        </p:txBody>
      </p:sp>
      <p:sp>
        <p:nvSpPr>
          <p:cNvPr id="14" name="TextBox 13">
            <a:extLst>
              <a:ext uri="{FF2B5EF4-FFF2-40B4-BE49-F238E27FC236}">
                <a16:creationId xmlns:a16="http://schemas.microsoft.com/office/drawing/2014/main" id="{58D358A3-9642-2051-E81B-D5FCDFE16357}"/>
              </a:ext>
            </a:extLst>
          </p:cNvPr>
          <p:cNvSpPr txBox="1"/>
          <p:nvPr/>
        </p:nvSpPr>
        <p:spPr>
          <a:xfrm>
            <a:off x="3943814" y="5328612"/>
            <a:ext cx="3618076" cy="1061049"/>
          </a:xfrm>
          <a:prstGeom prst="rect">
            <a:avLst/>
          </a:prstGeom>
          <a:noFill/>
        </p:spPr>
        <p:txBody>
          <a:bodyPr wrap="square" lIns="0" tIns="0" rIns="0" bIns="0" rtlCol="0">
            <a:noAutofit/>
          </a:bodyPr>
          <a:lstStyle/>
          <a:p>
            <a:pPr>
              <a:lnSpc>
                <a:spcPct val="114000"/>
              </a:lnSpc>
            </a:pPr>
            <a:r>
              <a:rPr lang="en-AU" sz="1600" b="1" dirty="0"/>
              <a:t>Backing: </a:t>
            </a:r>
            <a:r>
              <a:rPr lang="en-AU" sz="1600" dirty="0">
                <a:cs typeface="Arial" panose="020B0604020202020204" pitchFamily="34" charset="0"/>
              </a:rPr>
              <a:t>Government reports from the time, such as the Sadler Report (1832), document the negative impacts on health and family life. </a:t>
            </a:r>
            <a:endParaRPr lang="en-AU" sz="1600" dirty="0"/>
          </a:p>
        </p:txBody>
      </p:sp>
      <p:sp>
        <p:nvSpPr>
          <p:cNvPr id="13" name="TextBox 12">
            <a:extLst>
              <a:ext uri="{FF2B5EF4-FFF2-40B4-BE49-F238E27FC236}">
                <a16:creationId xmlns:a16="http://schemas.microsoft.com/office/drawing/2014/main" id="{8CAD746B-8CD5-ECA5-CFC5-701AB23C33BB}"/>
              </a:ext>
            </a:extLst>
          </p:cNvPr>
          <p:cNvSpPr txBox="1"/>
          <p:nvPr/>
        </p:nvSpPr>
        <p:spPr>
          <a:xfrm>
            <a:off x="8681718" y="5264000"/>
            <a:ext cx="3135906" cy="1208173"/>
          </a:xfrm>
          <a:prstGeom prst="rect">
            <a:avLst/>
          </a:prstGeom>
          <a:noFill/>
        </p:spPr>
        <p:txBody>
          <a:bodyPr wrap="square" lIns="0" tIns="0" rIns="0" bIns="0" rtlCol="0">
            <a:noAutofit/>
          </a:bodyPr>
          <a:lstStyle/>
          <a:p>
            <a:pPr>
              <a:lnSpc>
                <a:spcPct val="114000"/>
              </a:lnSpc>
            </a:pPr>
            <a:r>
              <a:rPr lang="en-AU" sz="1600" b="1" dirty="0"/>
              <a:t>Rebuttal: </a:t>
            </a:r>
            <a:r>
              <a:rPr lang="en-AU" sz="1600" dirty="0">
                <a:latin typeface="Arial" panose="020B0604020202020204" pitchFamily="34" charset="0"/>
                <a:cs typeface="Arial" panose="020B0604020202020204" pitchFamily="34" charset="0"/>
              </a:rPr>
              <a:t>Some may argue that the Industrial Revolution eventually led to higher wages and better standards of living. </a:t>
            </a:r>
            <a:endParaRPr lang="en-AU" sz="1600" dirty="0"/>
          </a:p>
        </p:txBody>
      </p:sp>
      <p:sp>
        <p:nvSpPr>
          <p:cNvPr id="5" name="Rectangle 4">
            <a:extLst>
              <a:ext uri="{FF2B5EF4-FFF2-40B4-BE49-F238E27FC236}">
                <a16:creationId xmlns:a16="http://schemas.microsoft.com/office/drawing/2014/main" id="{D4DB547C-A2F5-8401-D557-B29FAAEAE170}"/>
              </a:ext>
              <a:ext uri="{C183D7F6-B498-43B3-948B-1728B52AA6E4}">
                <adec:decorative xmlns:adec="http://schemas.microsoft.com/office/drawing/2017/decorative" val="1"/>
              </a:ext>
            </a:extLst>
          </p:cNvPr>
          <p:cNvSpPr/>
          <p:nvPr/>
        </p:nvSpPr>
        <p:spPr>
          <a:xfrm>
            <a:off x="4673662" y="663276"/>
            <a:ext cx="2876651" cy="1220784"/>
          </a:xfrm>
          <a:prstGeom prst="rect">
            <a:avLst/>
          </a:prstGeom>
          <a:noFill/>
          <a:ln w="28575">
            <a:solidFill>
              <a:schemeClr val="accent1">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a:extLst>
              <a:ext uri="{FF2B5EF4-FFF2-40B4-BE49-F238E27FC236}">
                <a16:creationId xmlns:a16="http://schemas.microsoft.com/office/drawing/2014/main" id="{76E63EDA-CC48-8007-B728-E475D971C9BF}"/>
              </a:ext>
              <a:ext uri="{C183D7F6-B498-43B3-948B-1728B52AA6E4}">
                <adec:decorative xmlns:adec="http://schemas.microsoft.com/office/drawing/2017/decorative" val="1"/>
              </a:ext>
            </a:extLst>
          </p:cNvPr>
          <p:cNvSpPr/>
          <p:nvPr/>
        </p:nvSpPr>
        <p:spPr>
          <a:xfrm>
            <a:off x="9015248" y="415052"/>
            <a:ext cx="2975971" cy="1475359"/>
          </a:xfrm>
          <a:prstGeom prst="rect">
            <a:avLst/>
          </a:prstGeom>
          <a:noFill/>
          <a:ln w="28575">
            <a:solidFill>
              <a:schemeClr val="accent1">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Rectangle 6">
            <a:extLst>
              <a:ext uri="{FF2B5EF4-FFF2-40B4-BE49-F238E27FC236}">
                <a16:creationId xmlns:a16="http://schemas.microsoft.com/office/drawing/2014/main" id="{199A202E-8FD4-11E4-B1A1-8B32F2BD12B3}"/>
              </a:ext>
              <a:ext uri="{C183D7F6-B498-43B3-948B-1728B52AA6E4}">
                <adec:decorative xmlns:adec="http://schemas.microsoft.com/office/drawing/2017/decorative" val="1"/>
              </a:ext>
            </a:extLst>
          </p:cNvPr>
          <p:cNvSpPr/>
          <p:nvPr/>
        </p:nvSpPr>
        <p:spPr>
          <a:xfrm>
            <a:off x="3721255" y="2924059"/>
            <a:ext cx="3455850" cy="1407793"/>
          </a:xfrm>
          <a:prstGeom prst="rect">
            <a:avLst/>
          </a:prstGeom>
          <a:noFill/>
          <a:ln w="28575">
            <a:solidFill>
              <a:schemeClr val="accent1">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7">
            <a:extLst>
              <a:ext uri="{FF2B5EF4-FFF2-40B4-BE49-F238E27FC236}">
                <a16:creationId xmlns:a16="http://schemas.microsoft.com/office/drawing/2014/main" id="{52AB6030-6E0D-5183-4EC1-A0DE18945230}"/>
              </a:ext>
              <a:ext uri="{C183D7F6-B498-43B3-948B-1728B52AA6E4}">
                <adec:decorative xmlns:adec="http://schemas.microsoft.com/office/drawing/2017/decorative" val="1"/>
              </a:ext>
            </a:extLst>
          </p:cNvPr>
          <p:cNvSpPr/>
          <p:nvPr/>
        </p:nvSpPr>
        <p:spPr>
          <a:xfrm>
            <a:off x="8578162" y="2661464"/>
            <a:ext cx="3455850" cy="1783535"/>
          </a:xfrm>
          <a:prstGeom prst="rect">
            <a:avLst/>
          </a:prstGeom>
          <a:noFill/>
          <a:ln w="28575">
            <a:solidFill>
              <a:schemeClr val="accent1">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Rectangle 16">
            <a:extLst>
              <a:ext uri="{FF2B5EF4-FFF2-40B4-BE49-F238E27FC236}">
                <a16:creationId xmlns:a16="http://schemas.microsoft.com/office/drawing/2014/main" id="{19742E9D-AD28-BADD-6097-1A81278246F7}"/>
              </a:ext>
              <a:ext uri="{C183D7F6-B498-43B3-948B-1728B52AA6E4}">
                <adec:decorative xmlns:adec="http://schemas.microsoft.com/office/drawing/2017/decorative" val="1"/>
              </a:ext>
            </a:extLst>
          </p:cNvPr>
          <p:cNvSpPr/>
          <p:nvPr/>
        </p:nvSpPr>
        <p:spPr>
          <a:xfrm>
            <a:off x="3869267" y="5234706"/>
            <a:ext cx="3840355" cy="1407793"/>
          </a:xfrm>
          <a:prstGeom prst="rect">
            <a:avLst/>
          </a:prstGeom>
          <a:noFill/>
          <a:ln w="28575">
            <a:solidFill>
              <a:schemeClr val="accent1">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Rectangle 17">
            <a:extLst>
              <a:ext uri="{FF2B5EF4-FFF2-40B4-BE49-F238E27FC236}">
                <a16:creationId xmlns:a16="http://schemas.microsoft.com/office/drawing/2014/main" id="{85E7B9E5-5849-B914-C5B9-A90C63CCBDDD}"/>
              </a:ext>
              <a:ext uri="{C183D7F6-B498-43B3-948B-1728B52AA6E4}">
                <adec:decorative xmlns:adec="http://schemas.microsoft.com/office/drawing/2017/decorative" val="1"/>
              </a:ext>
            </a:extLst>
          </p:cNvPr>
          <p:cNvSpPr/>
          <p:nvPr/>
        </p:nvSpPr>
        <p:spPr>
          <a:xfrm>
            <a:off x="8604213" y="5196816"/>
            <a:ext cx="3290916" cy="1319183"/>
          </a:xfrm>
          <a:prstGeom prst="rect">
            <a:avLst/>
          </a:prstGeom>
          <a:noFill/>
          <a:ln w="28575">
            <a:solidFill>
              <a:schemeClr val="accent1">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20" name="Straight Arrow Connector 19">
            <a:extLst>
              <a:ext uri="{FF2B5EF4-FFF2-40B4-BE49-F238E27FC236}">
                <a16:creationId xmlns:a16="http://schemas.microsoft.com/office/drawing/2014/main" id="{E3465CA5-F2F6-E7FD-97E4-BAF4A64F9A9E}"/>
              </a:ext>
              <a:ext uri="{C183D7F6-B498-43B3-948B-1728B52AA6E4}">
                <adec:decorative xmlns:adec="http://schemas.microsoft.com/office/drawing/2017/decorative" val="1"/>
              </a:ext>
            </a:extLst>
          </p:cNvPr>
          <p:cNvCxnSpPr>
            <a:cxnSpLocks/>
          </p:cNvCxnSpPr>
          <p:nvPr/>
        </p:nvCxnSpPr>
        <p:spPr>
          <a:xfrm flipV="1">
            <a:off x="7561890" y="984472"/>
            <a:ext cx="617217" cy="616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20DEB2BA-2830-CF5E-13BE-1D873DBE117C}"/>
              </a:ext>
              <a:ext uri="{C183D7F6-B498-43B3-948B-1728B52AA6E4}">
                <adec:decorative xmlns:adec="http://schemas.microsoft.com/office/drawing/2017/decorative" val="1"/>
              </a:ext>
            </a:extLst>
          </p:cNvPr>
          <p:cNvCxnSpPr>
            <a:cxnSpLocks/>
          </p:cNvCxnSpPr>
          <p:nvPr/>
        </p:nvCxnSpPr>
        <p:spPr>
          <a:xfrm flipH="1">
            <a:off x="7177105" y="3268134"/>
            <a:ext cx="1382695"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9" name="Connector: Elbow 28">
            <a:extLst>
              <a:ext uri="{FF2B5EF4-FFF2-40B4-BE49-F238E27FC236}">
                <a16:creationId xmlns:a16="http://schemas.microsoft.com/office/drawing/2014/main" id="{46222DC8-7A43-CB71-F56F-FA3683DD29DF}"/>
              </a:ext>
              <a:ext uri="{C183D7F6-B498-43B3-948B-1728B52AA6E4}">
                <adec:decorative xmlns:adec="http://schemas.microsoft.com/office/drawing/2017/decorative" val="1"/>
              </a:ext>
            </a:extLst>
          </p:cNvPr>
          <p:cNvCxnSpPr>
            <a:cxnSpLocks/>
          </p:cNvCxnSpPr>
          <p:nvPr/>
        </p:nvCxnSpPr>
        <p:spPr>
          <a:xfrm rot="16200000" flipH="1">
            <a:off x="7701316" y="27735"/>
            <a:ext cx="12700" cy="3715313"/>
          </a:xfrm>
          <a:prstGeom prst="bentConnector3">
            <a:avLst>
              <a:gd name="adj1" fmla="val 5084213"/>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2" name="Connector: Elbow 51">
            <a:extLst>
              <a:ext uri="{FF2B5EF4-FFF2-40B4-BE49-F238E27FC236}">
                <a16:creationId xmlns:a16="http://schemas.microsoft.com/office/drawing/2014/main" id="{C037B743-48E7-8730-0E2D-2FF50305C8FF}"/>
              </a:ext>
              <a:ext uri="{C183D7F6-B498-43B3-948B-1728B52AA6E4}">
                <adec:decorative xmlns:adec="http://schemas.microsoft.com/office/drawing/2017/decorative" val="1"/>
              </a:ext>
            </a:extLst>
          </p:cNvPr>
          <p:cNvCxnSpPr>
            <a:cxnSpLocks/>
          </p:cNvCxnSpPr>
          <p:nvPr/>
        </p:nvCxnSpPr>
        <p:spPr>
          <a:xfrm rot="5400000" flipH="1" flipV="1">
            <a:off x="7865294" y="3358611"/>
            <a:ext cx="43174" cy="3715313"/>
          </a:xfrm>
          <a:prstGeom prst="bentConnector3">
            <a:avLst>
              <a:gd name="adj1" fmla="val 140978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CC75F783-F51F-BF1D-2860-5B8FF0EF1331}"/>
              </a:ext>
              <a:ext uri="{C183D7F6-B498-43B3-948B-1728B52AA6E4}">
                <adec:decorative xmlns:adec="http://schemas.microsoft.com/office/drawing/2017/decorative" val="1"/>
              </a:ext>
            </a:extLst>
          </p:cNvPr>
          <p:cNvCxnSpPr/>
          <p:nvPr/>
        </p:nvCxnSpPr>
        <p:spPr>
          <a:xfrm>
            <a:off x="6844184" y="2519784"/>
            <a:ext cx="0" cy="404275"/>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6D85484C-EFFD-54DC-303C-DBBFD8E5535F}"/>
              </a:ext>
              <a:ext uri="{C183D7F6-B498-43B3-948B-1728B52AA6E4}">
                <adec:decorative xmlns:adec="http://schemas.microsoft.com/office/drawing/2017/decorative" val="1"/>
              </a:ext>
            </a:extLst>
          </p:cNvPr>
          <p:cNvCxnSpPr>
            <a:cxnSpLocks/>
          </p:cNvCxnSpPr>
          <p:nvPr/>
        </p:nvCxnSpPr>
        <p:spPr>
          <a:xfrm>
            <a:off x="6844184" y="4331852"/>
            <a:ext cx="0" cy="323208"/>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76" name="TextBox 75">
            <a:extLst>
              <a:ext uri="{FF2B5EF4-FFF2-40B4-BE49-F238E27FC236}">
                <a16:creationId xmlns:a16="http://schemas.microsoft.com/office/drawing/2014/main" id="{422E0F40-2AC3-4620-204C-09DD8E8D75EB}"/>
              </a:ext>
              <a:ext uri="{C183D7F6-B498-43B3-948B-1728B52AA6E4}">
                <adec:decorative xmlns:adec="http://schemas.microsoft.com/office/drawing/2017/decorative" val="1"/>
              </a:ext>
            </a:extLst>
          </p:cNvPr>
          <p:cNvSpPr txBox="1"/>
          <p:nvPr/>
        </p:nvSpPr>
        <p:spPr>
          <a:xfrm>
            <a:off x="7602512" y="1148632"/>
            <a:ext cx="1415178" cy="510705"/>
          </a:xfrm>
          <a:prstGeom prst="rect">
            <a:avLst/>
          </a:prstGeom>
          <a:noFill/>
        </p:spPr>
        <p:txBody>
          <a:bodyPr wrap="square" lIns="0" tIns="0" rIns="0" bIns="0" rtlCol="0">
            <a:noAutofit/>
          </a:bodyPr>
          <a:lstStyle/>
          <a:p>
            <a:pPr algn="l">
              <a:lnSpc>
                <a:spcPct val="114000"/>
              </a:lnSpc>
            </a:pPr>
            <a:r>
              <a:rPr lang="en-AU" sz="1600" dirty="0"/>
              <a:t>supported by</a:t>
            </a:r>
          </a:p>
          <a:p>
            <a:pPr algn="l">
              <a:lnSpc>
                <a:spcPct val="114000"/>
              </a:lnSpc>
            </a:pPr>
            <a:r>
              <a:rPr lang="en-AU" sz="1600" dirty="0"/>
              <a:t>connected by</a:t>
            </a:r>
          </a:p>
        </p:txBody>
      </p:sp>
      <p:sp>
        <p:nvSpPr>
          <p:cNvPr id="77" name="TextBox 76">
            <a:extLst>
              <a:ext uri="{FF2B5EF4-FFF2-40B4-BE49-F238E27FC236}">
                <a16:creationId xmlns:a16="http://schemas.microsoft.com/office/drawing/2014/main" id="{6F9E7266-B154-D5BD-D587-2638656F6CB5}"/>
              </a:ext>
              <a:ext uri="{C183D7F6-B498-43B3-948B-1728B52AA6E4}">
                <adec:decorative xmlns:adec="http://schemas.microsoft.com/office/drawing/2017/decorative" val="1"/>
              </a:ext>
            </a:extLst>
          </p:cNvPr>
          <p:cNvSpPr txBox="1"/>
          <p:nvPr/>
        </p:nvSpPr>
        <p:spPr>
          <a:xfrm>
            <a:off x="7322670" y="3410254"/>
            <a:ext cx="1142660" cy="869965"/>
          </a:xfrm>
          <a:prstGeom prst="rect">
            <a:avLst/>
          </a:prstGeom>
          <a:noFill/>
        </p:spPr>
        <p:txBody>
          <a:bodyPr wrap="square" lIns="0" tIns="0" rIns="0" bIns="0" rtlCol="0">
            <a:noAutofit/>
          </a:bodyPr>
          <a:lstStyle/>
          <a:p>
            <a:pPr algn="l">
              <a:lnSpc>
                <a:spcPct val="114000"/>
              </a:lnSpc>
            </a:pPr>
            <a:r>
              <a:rPr lang="en-AU" sz="1600" dirty="0"/>
              <a:t>measures of </a:t>
            </a:r>
          </a:p>
          <a:p>
            <a:pPr algn="l">
              <a:lnSpc>
                <a:spcPct val="114000"/>
              </a:lnSpc>
            </a:pPr>
            <a:r>
              <a:rPr lang="en-AU" sz="1600" dirty="0"/>
              <a:t>strength</a:t>
            </a:r>
          </a:p>
        </p:txBody>
      </p:sp>
      <p:sp>
        <p:nvSpPr>
          <p:cNvPr id="78" name="TextBox 77">
            <a:extLst>
              <a:ext uri="{FF2B5EF4-FFF2-40B4-BE49-F238E27FC236}">
                <a16:creationId xmlns:a16="http://schemas.microsoft.com/office/drawing/2014/main" id="{058BCFD7-E9D3-FAB6-8F0B-F8AE190C701B}"/>
              </a:ext>
              <a:ext uri="{C183D7F6-B498-43B3-948B-1728B52AA6E4}">
                <adec:decorative xmlns:adec="http://schemas.microsoft.com/office/drawing/2017/decorative" val="1"/>
              </a:ext>
            </a:extLst>
          </p:cNvPr>
          <p:cNvSpPr txBox="1"/>
          <p:nvPr/>
        </p:nvSpPr>
        <p:spPr>
          <a:xfrm>
            <a:off x="7072624" y="4655060"/>
            <a:ext cx="1591655" cy="510705"/>
          </a:xfrm>
          <a:prstGeom prst="rect">
            <a:avLst/>
          </a:prstGeom>
          <a:noFill/>
        </p:spPr>
        <p:txBody>
          <a:bodyPr wrap="square" lIns="0" tIns="0" rIns="0" bIns="0" rtlCol="0">
            <a:noAutofit/>
          </a:bodyPr>
          <a:lstStyle/>
          <a:p>
            <a:pPr algn="l"/>
            <a:r>
              <a:rPr lang="en-AU" sz="1600" dirty="0"/>
              <a:t>reinforced</a:t>
            </a:r>
            <a:r>
              <a:rPr lang="en-AU" sz="1800" dirty="0"/>
              <a:t> </a:t>
            </a:r>
            <a:r>
              <a:rPr lang="en-AU" sz="1600" dirty="0"/>
              <a:t>by</a:t>
            </a:r>
            <a:endParaRPr lang="en-AU" sz="1800" dirty="0"/>
          </a:p>
        </p:txBody>
      </p:sp>
      <p:sp>
        <p:nvSpPr>
          <p:cNvPr id="9" name="TextBox 8">
            <a:extLst>
              <a:ext uri="{FF2B5EF4-FFF2-40B4-BE49-F238E27FC236}">
                <a16:creationId xmlns:a16="http://schemas.microsoft.com/office/drawing/2014/main" id="{A15C390C-3AA8-BA63-51F3-CB3375FC2289}"/>
              </a:ext>
            </a:extLst>
          </p:cNvPr>
          <p:cNvSpPr txBox="1"/>
          <p:nvPr/>
        </p:nvSpPr>
        <p:spPr>
          <a:xfrm>
            <a:off x="624509" y="1403985"/>
            <a:ext cx="3116868" cy="1475359"/>
          </a:xfrm>
          <a:prstGeom prst="rect">
            <a:avLst/>
          </a:prstGeom>
          <a:noFill/>
        </p:spPr>
        <p:txBody>
          <a:bodyPr wrap="square" lIns="0" tIns="0" rIns="0" bIns="0" rtlCol="0">
            <a:noAutofit/>
          </a:bodyPr>
          <a:lstStyle/>
          <a:p>
            <a:pPr algn="l">
              <a:lnSpc>
                <a:spcPct val="114000"/>
              </a:lnSpc>
            </a:pPr>
            <a:r>
              <a:rPr lang="en-AU" sz="1600" dirty="0">
                <a:solidFill>
                  <a:srgbClr val="FF0000"/>
                </a:solidFill>
              </a:rPr>
              <a:t>Need to add more evidence to address the generalisation fallacy. Add testimony of Elizabeth Bently about conditions for children.  </a:t>
            </a:r>
          </a:p>
        </p:txBody>
      </p:sp>
      <p:sp>
        <p:nvSpPr>
          <p:cNvPr id="19" name="Arrow: Right 18">
            <a:extLst>
              <a:ext uri="{FF2B5EF4-FFF2-40B4-BE49-F238E27FC236}">
                <a16:creationId xmlns:a16="http://schemas.microsoft.com/office/drawing/2014/main" id="{74E197CC-4903-81EB-28C8-4032D889E445}"/>
              </a:ext>
              <a:ext uri="{C183D7F6-B498-43B3-948B-1728B52AA6E4}">
                <adec:decorative xmlns:adec="http://schemas.microsoft.com/office/drawing/2017/decorative" val="1"/>
              </a:ext>
            </a:extLst>
          </p:cNvPr>
          <p:cNvSpPr/>
          <p:nvPr/>
        </p:nvSpPr>
        <p:spPr>
          <a:xfrm rot="21367261">
            <a:off x="3856119" y="1745091"/>
            <a:ext cx="5210613" cy="338977"/>
          </a:xfrm>
          <a:prstGeom prst="rightArrow">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944479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5" grpId="0"/>
      <p:bldP spid="16" grpId="0"/>
      <p:bldP spid="14" grpId="0"/>
      <p:bldP spid="13" grpId="0"/>
      <p:bldP spid="9" grpId="0"/>
      <p:bldP spid="19" grpId="0" animBg="1"/>
    </p:bld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002E4B-412A-555E-D73E-ED14F881DD1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83C964E-504F-A77A-3E20-FFC628FE9BF2}"/>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176</a:t>
            </a:fld>
            <a:endParaRPr lang="en-AU"/>
          </a:p>
        </p:txBody>
      </p:sp>
      <p:sp>
        <p:nvSpPr>
          <p:cNvPr id="3" name="Title 2">
            <a:extLst>
              <a:ext uri="{FF2B5EF4-FFF2-40B4-BE49-F238E27FC236}">
                <a16:creationId xmlns:a16="http://schemas.microsoft.com/office/drawing/2014/main" id="{648D3B17-058E-DC28-ACD4-EE632D1CF3F4}"/>
              </a:ext>
            </a:extLst>
          </p:cNvPr>
          <p:cNvSpPr>
            <a:spLocks noGrp="1"/>
          </p:cNvSpPr>
          <p:nvPr>
            <p:ph type="title"/>
          </p:nvPr>
        </p:nvSpPr>
        <p:spPr>
          <a:xfrm>
            <a:off x="200781" y="299815"/>
            <a:ext cx="5528900" cy="545601"/>
          </a:xfrm>
        </p:spPr>
        <p:txBody>
          <a:bodyPr/>
          <a:lstStyle/>
          <a:p>
            <a:r>
              <a:rPr lang="en-US" dirty="0">
                <a:latin typeface="Arial"/>
                <a:cs typeface="Arial"/>
              </a:rPr>
              <a:t>Cross-curricular links </a:t>
            </a:r>
            <a:r>
              <a:rPr lang="en-US" dirty="0">
                <a:solidFill>
                  <a:schemeClr val="bg1"/>
                </a:solidFill>
                <a:latin typeface="Arial"/>
                <a:cs typeface="Arial"/>
              </a:rPr>
              <a:t>(4)  </a:t>
            </a:r>
          </a:p>
        </p:txBody>
      </p:sp>
      <p:sp>
        <p:nvSpPr>
          <p:cNvPr id="4" name="Text Placeholder 3">
            <a:extLst>
              <a:ext uri="{FF2B5EF4-FFF2-40B4-BE49-F238E27FC236}">
                <a16:creationId xmlns:a16="http://schemas.microsoft.com/office/drawing/2014/main" id="{3342F36E-16B7-D064-B545-D33016382B16}"/>
              </a:ext>
            </a:extLst>
          </p:cNvPr>
          <p:cNvSpPr>
            <a:spLocks noGrp="1"/>
          </p:cNvSpPr>
          <p:nvPr>
            <p:ph type="body" sz="quarter" idx="18"/>
          </p:nvPr>
        </p:nvSpPr>
        <p:spPr>
          <a:xfrm>
            <a:off x="200781" y="868088"/>
            <a:ext cx="4472819" cy="310015"/>
          </a:xfrm>
        </p:spPr>
        <p:txBody>
          <a:bodyPr/>
          <a:lstStyle/>
          <a:p>
            <a:r>
              <a:rPr lang="en-US" dirty="0"/>
              <a:t>Biases and fallacies</a:t>
            </a:r>
          </a:p>
        </p:txBody>
      </p:sp>
      <p:sp>
        <p:nvSpPr>
          <p:cNvPr id="10" name="TextBox 9">
            <a:extLst>
              <a:ext uri="{FF2B5EF4-FFF2-40B4-BE49-F238E27FC236}">
                <a16:creationId xmlns:a16="http://schemas.microsoft.com/office/drawing/2014/main" id="{D345E62B-428C-29D3-8036-7C1208D438FA}"/>
              </a:ext>
            </a:extLst>
          </p:cNvPr>
          <p:cNvSpPr txBox="1"/>
          <p:nvPr/>
        </p:nvSpPr>
        <p:spPr>
          <a:xfrm>
            <a:off x="230991" y="1471852"/>
            <a:ext cx="3168020" cy="2359266"/>
          </a:xfrm>
          <a:prstGeom prst="rect">
            <a:avLst/>
          </a:prstGeom>
          <a:solidFill>
            <a:srgbClr val="002060"/>
          </a:solidFill>
        </p:spPr>
        <p:txBody>
          <a:bodyPr wrap="square" lIns="108000" tIns="108000" rIns="0" bIns="0" rtlCol="0">
            <a:noAutofit/>
          </a:bodyPr>
          <a:lstStyle/>
          <a:p>
            <a:pPr>
              <a:lnSpc>
                <a:spcPct val="114000"/>
              </a:lnSpc>
            </a:pPr>
            <a:r>
              <a:rPr lang="en-AU" sz="1600" b="1" dirty="0">
                <a:solidFill>
                  <a:schemeClr val="bg1"/>
                </a:solidFill>
                <a:latin typeface="Arial" panose="020B0604020202020204" pitchFamily="34" charset="0"/>
                <a:cs typeface="Arial" panose="020B0604020202020204" pitchFamily="34" charset="0"/>
              </a:rPr>
              <a:t>False cause fallacy:</a:t>
            </a:r>
            <a:br>
              <a:rPr lang="en-AU" sz="1600" dirty="0">
                <a:solidFill>
                  <a:schemeClr val="bg1"/>
                </a:solidFill>
                <a:latin typeface="Arial" panose="020B0604020202020204" pitchFamily="34" charset="0"/>
                <a:cs typeface="Arial" panose="020B0604020202020204" pitchFamily="34" charset="0"/>
              </a:rPr>
            </a:br>
            <a:r>
              <a:rPr lang="en-AU" sz="1600" dirty="0">
                <a:solidFill>
                  <a:schemeClr val="bg1"/>
                </a:solidFill>
                <a:latin typeface="Arial" panose="020B0604020202020204" pitchFamily="34" charset="0"/>
                <a:cs typeface="Arial" panose="020B0604020202020204" pitchFamily="34" charset="0"/>
              </a:rPr>
              <a:t>The essay implies that all negative conditions were directly caused by the Industrial Revolution, rather than recognising that some issues existed before industrialisation. </a:t>
            </a:r>
          </a:p>
        </p:txBody>
      </p:sp>
      <p:sp>
        <p:nvSpPr>
          <p:cNvPr id="11" name="TextBox 10">
            <a:extLst>
              <a:ext uri="{FF2B5EF4-FFF2-40B4-BE49-F238E27FC236}">
                <a16:creationId xmlns:a16="http://schemas.microsoft.com/office/drawing/2014/main" id="{03F074F1-A616-A787-503A-E499A26C3EB0}"/>
              </a:ext>
            </a:extLst>
          </p:cNvPr>
          <p:cNvSpPr txBox="1"/>
          <p:nvPr/>
        </p:nvSpPr>
        <p:spPr>
          <a:xfrm>
            <a:off x="4770188" y="718625"/>
            <a:ext cx="2683597" cy="1121868"/>
          </a:xfrm>
          <a:prstGeom prst="rect">
            <a:avLst/>
          </a:prstGeom>
          <a:noFill/>
        </p:spPr>
        <p:txBody>
          <a:bodyPr wrap="square" lIns="0" tIns="0" rIns="0" bIns="0" rtlCol="0">
            <a:noAutofit/>
          </a:bodyPr>
          <a:lstStyle/>
          <a:p>
            <a:pPr>
              <a:lnSpc>
                <a:spcPct val="114000"/>
              </a:lnSpc>
            </a:pPr>
            <a:r>
              <a:rPr lang="en-AU" sz="1600" b="1" dirty="0"/>
              <a:t>Claim: </a:t>
            </a:r>
            <a:r>
              <a:rPr lang="en-AU" sz="1600" dirty="0"/>
              <a:t>The Industrial Revolution was more harmful than beneficial to workers’ lives.</a:t>
            </a:r>
          </a:p>
        </p:txBody>
      </p:sp>
      <p:sp>
        <p:nvSpPr>
          <p:cNvPr id="12" name="TextBox 11">
            <a:extLst>
              <a:ext uri="{FF2B5EF4-FFF2-40B4-BE49-F238E27FC236}">
                <a16:creationId xmlns:a16="http://schemas.microsoft.com/office/drawing/2014/main" id="{64C33E34-4D49-B528-E912-DC7F60B1FC06}"/>
              </a:ext>
            </a:extLst>
          </p:cNvPr>
          <p:cNvSpPr txBox="1"/>
          <p:nvPr/>
        </p:nvSpPr>
        <p:spPr>
          <a:xfrm>
            <a:off x="9126934" y="500715"/>
            <a:ext cx="2755040" cy="1368567"/>
          </a:xfrm>
          <a:prstGeom prst="rect">
            <a:avLst/>
          </a:prstGeom>
          <a:noFill/>
        </p:spPr>
        <p:txBody>
          <a:bodyPr wrap="square" lIns="0" tIns="0" rIns="0" bIns="0" rtlCol="0">
            <a:noAutofit/>
          </a:bodyPr>
          <a:lstStyle/>
          <a:p>
            <a:pPr>
              <a:lnSpc>
                <a:spcPct val="114000"/>
              </a:lnSpc>
            </a:pPr>
            <a:r>
              <a:rPr lang="en-AU" sz="1600" b="1" dirty="0"/>
              <a:t>Grounds: </a:t>
            </a:r>
            <a:r>
              <a:rPr lang="en-AU" sz="1600" dirty="0">
                <a:latin typeface="Arial" panose="020B0604020202020204" pitchFamily="34" charset="0"/>
                <a:cs typeface="Arial" panose="020B0604020202020204" pitchFamily="34" charset="0"/>
              </a:rPr>
              <a:t>Factory workers’ diaries and letters describe long hours, unsafe working conditions, and child labour</a:t>
            </a:r>
            <a:endParaRPr lang="en-AU" sz="1600" dirty="0"/>
          </a:p>
        </p:txBody>
      </p:sp>
      <p:sp>
        <p:nvSpPr>
          <p:cNvPr id="15" name="TextBox 14">
            <a:extLst>
              <a:ext uri="{FF2B5EF4-FFF2-40B4-BE49-F238E27FC236}">
                <a16:creationId xmlns:a16="http://schemas.microsoft.com/office/drawing/2014/main" id="{325EF554-AAF0-A755-B313-1904F99F0164}"/>
              </a:ext>
            </a:extLst>
          </p:cNvPr>
          <p:cNvSpPr txBox="1"/>
          <p:nvPr/>
        </p:nvSpPr>
        <p:spPr>
          <a:xfrm>
            <a:off x="3791426" y="2961541"/>
            <a:ext cx="3367318" cy="1113873"/>
          </a:xfrm>
          <a:prstGeom prst="rect">
            <a:avLst/>
          </a:prstGeom>
          <a:noFill/>
        </p:spPr>
        <p:txBody>
          <a:bodyPr wrap="square" lIns="0" tIns="0" rIns="0" bIns="0" rtlCol="0">
            <a:noAutofit/>
          </a:bodyPr>
          <a:lstStyle/>
          <a:p>
            <a:pPr>
              <a:lnSpc>
                <a:spcPct val="114000"/>
              </a:lnSpc>
            </a:pPr>
            <a:r>
              <a:rPr lang="en-AU" sz="1600" b="1" dirty="0"/>
              <a:t>Warrant: </a:t>
            </a:r>
            <a:r>
              <a:rPr lang="en-AU" sz="1600" dirty="0">
                <a:latin typeface="Arial" panose="020B0604020202020204" pitchFamily="34" charset="0"/>
                <a:cs typeface="Arial" panose="020B0604020202020204" pitchFamily="34" charset="0"/>
              </a:rPr>
              <a:t>The evidence shows that workers experienced serious physical and emotional harm, with little protection from employers. </a:t>
            </a:r>
            <a:endParaRPr lang="en-AU" sz="1600" dirty="0"/>
          </a:p>
        </p:txBody>
      </p:sp>
      <p:sp>
        <p:nvSpPr>
          <p:cNvPr id="16" name="TextBox 15">
            <a:extLst>
              <a:ext uri="{FF2B5EF4-FFF2-40B4-BE49-F238E27FC236}">
                <a16:creationId xmlns:a16="http://schemas.microsoft.com/office/drawing/2014/main" id="{815E744F-66E8-7BAE-0573-CC6C3DE3540B}"/>
              </a:ext>
            </a:extLst>
          </p:cNvPr>
          <p:cNvSpPr txBox="1"/>
          <p:nvPr/>
        </p:nvSpPr>
        <p:spPr>
          <a:xfrm>
            <a:off x="8705365" y="2724626"/>
            <a:ext cx="3189764" cy="1305897"/>
          </a:xfrm>
          <a:prstGeom prst="rect">
            <a:avLst/>
          </a:prstGeom>
          <a:noFill/>
        </p:spPr>
        <p:txBody>
          <a:bodyPr wrap="square" lIns="0" tIns="0" rIns="0" bIns="0" rtlCol="0">
            <a:noAutofit/>
          </a:bodyPr>
          <a:lstStyle/>
          <a:p>
            <a:pPr>
              <a:lnSpc>
                <a:spcPct val="114000"/>
              </a:lnSpc>
            </a:pPr>
            <a:r>
              <a:rPr lang="en-AU" sz="1600" b="1" dirty="0"/>
              <a:t>Qualifier: </a:t>
            </a:r>
            <a:r>
              <a:rPr lang="en-AU" sz="1600" dirty="0">
                <a:latin typeface="Arial" panose="020B0604020202020204" pitchFamily="34" charset="0"/>
                <a:cs typeface="Arial" panose="020B0604020202020204" pitchFamily="34" charset="0"/>
              </a:rPr>
              <a:t>Although there were some benefits, such as increased job opportunities and technological advancement, these gains were outweighed by widespread harm to workers. </a:t>
            </a:r>
            <a:endParaRPr lang="en-AU" sz="1600" dirty="0"/>
          </a:p>
        </p:txBody>
      </p:sp>
      <p:sp>
        <p:nvSpPr>
          <p:cNvPr id="14" name="TextBox 13">
            <a:extLst>
              <a:ext uri="{FF2B5EF4-FFF2-40B4-BE49-F238E27FC236}">
                <a16:creationId xmlns:a16="http://schemas.microsoft.com/office/drawing/2014/main" id="{36E1A4CB-8F80-F204-EBD5-E7FD0B585E09}"/>
              </a:ext>
            </a:extLst>
          </p:cNvPr>
          <p:cNvSpPr txBox="1"/>
          <p:nvPr/>
        </p:nvSpPr>
        <p:spPr>
          <a:xfrm>
            <a:off x="3960095" y="5325882"/>
            <a:ext cx="3658698" cy="1061049"/>
          </a:xfrm>
          <a:prstGeom prst="rect">
            <a:avLst/>
          </a:prstGeom>
          <a:noFill/>
        </p:spPr>
        <p:txBody>
          <a:bodyPr wrap="square" lIns="0" tIns="0" rIns="0" bIns="0" rtlCol="0">
            <a:noAutofit/>
          </a:bodyPr>
          <a:lstStyle/>
          <a:p>
            <a:pPr>
              <a:lnSpc>
                <a:spcPct val="114000"/>
              </a:lnSpc>
            </a:pPr>
            <a:r>
              <a:rPr lang="en-AU" sz="1600" b="1" dirty="0"/>
              <a:t>Backing: </a:t>
            </a:r>
            <a:r>
              <a:rPr lang="en-AU" sz="1600" dirty="0">
                <a:cs typeface="Arial" panose="020B0604020202020204" pitchFamily="34" charset="0"/>
              </a:rPr>
              <a:t>Government reports from the time, such as the Sadler Report (1832), document the negative impacts on health and family life. </a:t>
            </a:r>
            <a:endParaRPr lang="en-AU" sz="1600" dirty="0"/>
          </a:p>
        </p:txBody>
      </p:sp>
      <p:sp>
        <p:nvSpPr>
          <p:cNvPr id="13" name="TextBox 12">
            <a:extLst>
              <a:ext uri="{FF2B5EF4-FFF2-40B4-BE49-F238E27FC236}">
                <a16:creationId xmlns:a16="http://schemas.microsoft.com/office/drawing/2014/main" id="{BB3DC59F-895E-B3F1-B74C-AB5E4FF75C89}"/>
              </a:ext>
            </a:extLst>
          </p:cNvPr>
          <p:cNvSpPr txBox="1"/>
          <p:nvPr/>
        </p:nvSpPr>
        <p:spPr>
          <a:xfrm>
            <a:off x="8681718" y="5264000"/>
            <a:ext cx="3162282" cy="1208173"/>
          </a:xfrm>
          <a:prstGeom prst="rect">
            <a:avLst/>
          </a:prstGeom>
          <a:noFill/>
        </p:spPr>
        <p:txBody>
          <a:bodyPr wrap="square" lIns="0" tIns="0" rIns="0" bIns="0" rtlCol="0">
            <a:noAutofit/>
          </a:bodyPr>
          <a:lstStyle/>
          <a:p>
            <a:pPr>
              <a:lnSpc>
                <a:spcPct val="114000"/>
              </a:lnSpc>
            </a:pPr>
            <a:r>
              <a:rPr lang="en-AU" sz="1600" b="1" dirty="0"/>
              <a:t>Rebuttal: </a:t>
            </a:r>
            <a:r>
              <a:rPr lang="en-AU" sz="1600" dirty="0">
                <a:latin typeface="Arial" panose="020B0604020202020204" pitchFamily="34" charset="0"/>
                <a:cs typeface="Arial" panose="020B0604020202020204" pitchFamily="34" charset="0"/>
              </a:rPr>
              <a:t>Some may argue that the Industrial Revolution eventually led to higher wages and better standards of living. </a:t>
            </a:r>
            <a:endParaRPr lang="en-AU" sz="1600" dirty="0"/>
          </a:p>
        </p:txBody>
      </p:sp>
      <p:sp>
        <p:nvSpPr>
          <p:cNvPr id="5" name="Rectangle 4">
            <a:extLst>
              <a:ext uri="{FF2B5EF4-FFF2-40B4-BE49-F238E27FC236}">
                <a16:creationId xmlns:a16="http://schemas.microsoft.com/office/drawing/2014/main" id="{C3A096DA-E207-5E72-49A8-CBFD43111586}"/>
              </a:ext>
              <a:ext uri="{C183D7F6-B498-43B3-948B-1728B52AA6E4}">
                <adec:decorative xmlns:adec="http://schemas.microsoft.com/office/drawing/2017/decorative" val="1"/>
              </a:ext>
            </a:extLst>
          </p:cNvPr>
          <p:cNvSpPr/>
          <p:nvPr/>
        </p:nvSpPr>
        <p:spPr>
          <a:xfrm>
            <a:off x="4673662" y="663276"/>
            <a:ext cx="2876651" cy="1220784"/>
          </a:xfrm>
          <a:prstGeom prst="rect">
            <a:avLst/>
          </a:prstGeom>
          <a:noFill/>
          <a:ln w="28575">
            <a:solidFill>
              <a:schemeClr val="accent1">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a:extLst>
              <a:ext uri="{FF2B5EF4-FFF2-40B4-BE49-F238E27FC236}">
                <a16:creationId xmlns:a16="http://schemas.microsoft.com/office/drawing/2014/main" id="{18351EF2-7E13-1901-A3E1-ED68511F9475}"/>
              </a:ext>
              <a:ext uri="{C183D7F6-B498-43B3-948B-1728B52AA6E4}">
                <adec:decorative xmlns:adec="http://schemas.microsoft.com/office/drawing/2017/decorative" val="1"/>
              </a:ext>
            </a:extLst>
          </p:cNvPr>
          <p:cNvSpPr/>
          <p:nvPr/>
        </p:nvSpPr>
        <p:spPr>
          <a:xfrm>
            <a:off x="9015248" y="415052"/>
            <a:ext cx="2975971" cy="1475359"/>
          </a:xfrm>
          <a:prstGeom prst="rect">
            <a:avLst/>
          </a:prstGeom>
          <a:noFill/>
          <a:ln w="28575">
            <a:solidFill>
              <a:schemeClr val="accent1">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Rectangle 6">
            <a:extLst>
              <a:ext uri="{FF2B5EF4-FFF2-40B4-BE49-F238E27FC236}">
                <a16:creationId xmlns:a16="http://schemas.microsoft.com/office/drawing/2014/main" id="{56489457-8C5D-AB8F-CD72-967D040DCA59}"/>
              </a:ext>
              <a:ext uri="{C183D7F6-B498-43B3-948B-1728B52AA6E4}">
                <adec:decorative xmlns:adec="http://schemas.microsoft.com/office/drawing/2017/decorative" val="1"/>
              </a:ext>
            </a:extLst>
          </p:cNvPr>
          <p:cNvSpPr/>
          <p:nvPr/>
        </p:nvSpPr>
        <p:spPr>
          <a:xfrm>
            <a:off x="3721255" y="2924059"/>
            <a:ext cx="3455850" cy="1407793"/>
          </a:xfrm>
          <a:prstGeom prst="rect">
            <a:avLst/>
          </a:prstGeom>
          <a:noFill/>
          <a:ln w="28575">
            <a:solidFill>
              <a:schemeClr val="accent1">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7">
            <a:extLst>
              <a:ext uri="{FF2B5EF4-FFF2-40B4-BE49-F238E27FC236}">
                <a16:creationId xmlns:a16="http://schemas.microsoft.com/office/drawing/2014/main" id="{D743237F-9615-825C-BA32-6A037898EA7E}"/>
              </a:ext>
              <a:ext uri="{C183D7F6-B498-43B3-948B-1728B52AA6E4}">
                <adec:decorative xmlns:adec="http://schemas.microsoft.com/office/drawing/2017/decorative" val="1"/>
              </a:ext>
            </a:extLst>
          </p:cNvPr>
          <p:cNvSpPr/>
          <p:nvPr/>
        </p:nvSpPr>
        <p:spPr>
          <a:xfrm>
            <a:off x="8578162" y="2661464"/>
            <a:ext cx="3455850" cy="1783535"/>
          </a:xfrm>
          <a:prstGeom prst="rect">
            <a:avLst/>
          </a:prstGeom>
          <a:noFill/>
          <a:ln w="28575">
            <a:solidFill>
              <a:schemeClr val="accent1">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Rectangle 16">
            <a:extLst>
              <a:ext uri="{FF2B5EF4-FFF2-40B4-BE49-F238E27FC236}">
                <a16:creationId xmlns:a16="http://schemas.microsoft.com/office/drawing/2014/main" id="{940C0692-0614-00B1-8E2B-D7208F70207B}"/>
              </a:ext>
              <a:ext uri="{C183D7F6-B498-43B3-948B-1728B52AA6E4}">
                <adec:decorative xmlns:adec="http://schemas.microsoft.com/office/drawing/2017/decorative" val="1"/>
              </a:ext>
            </a:extLst>
          </p:cNvPr>
          <p:cNvSpPr/>
          <p:nvPr/>
        </p:nvSpPr>
        <p:spPr>
          <a:xfrm>
            <a:off x="3869267" y="5234706"/>
            <a:ext cx="3840355" cy="1407793"/>
          </a:xfrm>
          <a:prstGeom prst="rect">
            <a:avLst/>
          </a:prstGeom>
          <a:noFill/>
          <a:ln w="28575">
            <a:solidFill>
              <a:schemeClr val="accent1">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Rectangle 17">
            <a:extLst>
              <a:ext uri="{FF2B5EF4-FFF2-40B4-BE49-F238E27FC236}">
                <a16:creationId xmlns:a16="http://schemas.microsoft.com/office/drawing/2014/main" id="{D3F9DB7D-B3BE-FA18-9742-FFE94D8F83D8}"/>
              </a:ext>
              <a:ext uri="{C183D7F6-B498-43B3-948B-1728B52AA6E4}">
                <adec:decorative xmlns:adec="http://schemas.microsoft.com/office/drawing/2017/decorative" val="1"/>
              </a:ext>
            </a:extLst>
          </p:cNvPr>
          <p:cNvSpPr/>
          <p:nvPr/>
        </p:nvSpPr>
        <p:spPr>
          <a:xfrm>
            <a:off x="8604213" y="5196816"/>
            <a:ext cx="3290916" cy="1319183"/>
          </a:xfrm>
          <a:prstGeom prst="rect">
            <a:avLst/>
          </a:prstGeom>
          <a:noFill/>
          <a:ln w="28575">
            <a:solidFill>
              <a:schemeClr val="accent1">
                <a:lumMod val="90000"/>
                <a:lumOff val="1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20" name="Straight Arrow Connector 19">
            <a:extLst>
              <a:ext uri="{FF2B5EF4-FFF2-40B4-BE49-F238E27FC236}">
                <a16:creationId xmlns:a16="http://schemas.microsoft.com/office/drawing/2014/main" id="{C06698DD-EDD9-D20E-F318-988C6EAE61C8}"/>
              </a:ext>
              <a:ext uri="{C183D7F6-B498-43B3-948B-1728B52AA6E4}">
                <adec:decorative xmlns:adec="http://schemas.microsoft.com/office/drawing/2017/decorative" val="1"/>
              </a:ext>
            </a:extLst>
          </p:cNvPr>
          <p:cNvCxnSpPr>
            <a:cxnSpLocks/>
          </p:cNvCxnSpPr>
          <p:nvPr/>
        </p:nvCxnSpPr>
        <p:spPr>
          <a:xfrm flipV="1">
            <a:off x="7561890" y="984472"/>
            <a:ext cx="617217" cy="616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676E4B97-B593-5D8C-DEE3-4B9DDF214914}"/>
              </a:ext>
              <a:ext uri="{C183D7F6-B498-43B3-948B-1728B52AA6E4}">
                <adec:decorative xmlns:adec="http://schemas.microsoft.com/office/drawing/2017/decorative" val="1"/>
              </a:ext>
            </a:extLst>
          </p:cNvPr>
          <p:cNvCxnSpPr>
            <a:cxnSpLocks/>
          </p:cNvCxnSpPr>
          <p:nvPr/>
        </p:nvCxnSpPr>
        <p:spPr>
          <a:xfrm flipH="1">
            <a:off x="7177105" y="3268134"/>
            <a:ext cx="1382695"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9" name="Connector: Elbow 28">
            <a:extLst>
              <a:ext uri="{FF2B5EF4-FFF2-40B4-BE49-F238E27FC236}">
                <a16:creationId xmlns:a16="http://schemas.microsoft.com/office/drawing/2014/main" id="{FD093E34-278B-94F1-B31C-967B191B46E0}"/>
              </a:ext>
              <a:ext uri="{C183D7F6-B498-43B3-948B-1728B52AA6E4}">
                <adec:decorative xmlns:adec="http://schemas.microsoft.com/office/drawing/2017/decorative" val="1"/>
              </a:ext>
            </a:extLst>
          </p:cNvPr>
          <p:cNvCxnSpPr>
            <a:cxnSpLocks/>
          </p:cNvCxnSpPr>
          <p:nvPr/>
        </p:nvCxnSpPr>
        <p:spPr>
          <a:xfrm rot="16200000" flipH="1">
            <a:off x="7701316" y="27735"/>
            <a:ext cx="12700" cy="3715313"/>
          </a:xfrm>
          <a:prstGeom prst="bentConnector3">
            <a:avLst>
              <a:gd name="adj1" fmla="val 5084213"/>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2" name="Connector: Elbow 51">
            <a:extLst>
              <a:ext uri="{FF2B5EF4-FFF2-40B4-BE49-F238E27FC236}">
                <a16:creationId xmlns:a16="http://schemas.microsoft.com/office/drawing/2014/main" id="{B88C17D7-2103-3F82-9E10-B41634CC03AD}"/>
              </a:ext>
              <a:ext uri="{C183D7F6-B498-43B3-948B-1728B52AA6E4}">
                <adec:decorative xmlns:adec="http://schemas.microsoft.com/office/drawing/2017/decorative" val="1"/>
              </a:ext>
            </a:extLst>
          </p:cNvPr>
          <p:cNvCxnSpPr>
            <a:cxnSpLocks/>
          </p:cNvCxnSpPr>
          <p:nvPr/>
        </p:nvCxnSpPr>
        <p:spPr>
          <a:xfrm rot="5400000" flipH="1" flipV="1">
            <a:off x="7865294" y="3358611"/>
            <a:ext cx="43174" cy="3715313"/>
          </a:xfrm>
          <a:prstGeom prst="bentConnector3">
            <a:avLst>
              <a:gd name="adj1" fmla="val 140978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DD99EF3B-91E7-AD38-215C-2AE4686FB1BA}"/>
              </a:ext>
              <a:ext uri="{C183D7F6-B498-43B3-948B-1728B52AA6E4}">
                <adec:decorative xmlns:adec="http://schemas.microsoft.com/office/drawing/2017/decorative" val="1"/>
              </a:ext>
            </a:extLst>
          </p:cNvPr>
          <p:cNvCxnSpPr/>
          <p:nvPr/>
        </p:nvCxnSpPr>
        <p:spPr>
          <a:xfrm>
            <a:off x="6844184" y="2519784"/>
            <a:ext cx="0" cy="404275"/>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12EBE3B1-F01C-208C-843D-A727F64FCE9C}"/>
              </a:ext>
              <a:ext uri="{C183D7F6-B498-43B3-948B-1728B52AA6E4}">
                <adec:decorative xmlns:adec="http://schemas.microsoft.com/office/drawing/2017/decorative" val="1"/>
              </a:ext>
            </a:extLst>
          </p:cNvPr>
          <p:cNvCxnSpPr>
            <a:cxnSpLocks/>
          </p:cNvCxnSpPr>
          <p:nvPr/>
        </p:nvCxnSpPr>
        <p:spPr>
          <a:xfrm>
            <a:off x="6844184" y="4331852"/>
            <a:ext cx="0" cy="323208"/>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76" name="TextBox 75">
            <a:extLst>
              <a:ext uri="{FF2B5EF4-FFF2-40B4-BE49-F238E27FC236}">
                <a16:creationId xmlns:a16="http://schemas.microsoft.com/office/drawing/2014/main" id="{33CF80DD-10A8-AAE2-AA1A-6C28EAE6BFC2}"/>
              </a:ext>
              <a:ext uri="{C183D7F6-B498-43B3-948B-1728B52AA6E4}">
                <adec:decorative xmlns:adec="http://schemas.microsoft.com/office/drawing/2017/decorative" val="1"/>
              </a:ext>
            </a:extLst>
          </p:cNvPr>
          <p:cNvSpPr txBox="1"/>
          <p:nvPr/>
        </p:nvSpPr>
        <p:spPr>
          <a:xfrm>
            <a:off x="7661999" y="1245063"/>
            <a:ext cx="1222452" cy="510705"/>
          </a:xfrm>
          <a:prstGeom prst="rect">
            <a:avLst/>
          </a:prstGeom>
          <a:noFill/>
        </p:spPr>
        <p:txBody>
          <a:bodyPr wrap="square" lIns="0" tIns="0" rIns="0" bIns="0" rtlCol="0">
            <a:noAutofit/>
          </a:bodyPr>
          <a:lstStyle/>
          <a:p>
            <a:pPr algn="l">
              <a:lnSpc>
                <a:spcPct val="114000"/>
              </a:lnSpc>
            </a:pPr>
            <a:r>
              <a:rPr lang="en-AU" sz="1600" dirty="0"/>
              <a:t>supported by</a:t>
            </a:r>
          </a:p>
          <a:p>
            <a:pPr algn="l">
              <a:lnSpc>
                <a:spcPct val="114000"/>
              </a:lnSpc>
            </a:pPr>
            <a:r>
              <a:rPr lang="en-AU" sz="1600" dirty="0"/>
              <a:t>connected by</a:t>
            </a:r>
          </a:p>
        </p:txBody>
      </p:sp>
      <p:sp>
        <p:nvSpPr>
          <p:cNvPr id="77" name="TextBox 76">
            <a:extLst>
              <a:ext uri="{FF2B5EF4-FFF2-40B4-BE49-F238E27FC236}">
                <a16:creationId xmlns:a16="http://schemas.microsoft.com/office/drawing/2014/main" id="{A81A4D11-9A15-4F8A-721B-788725AE8563}"/>
              </a:ext>
              <a:ext uri="{C183D7F6-B498-43B3-948B-1728B52AA6E4}">
                <adec:decorative xmlns:adec="http://schemas.microsoft.com/office/drawing/2017/decorative" val="1"/>
              </a:ext>
            </a:extLst>
          </p:cNvPr>
          <p:cNvSpPr txBox="1"/>
          <p:nvPr/>
        </p:nvSpPr>
        <p:spPr>
          <a:xfrm>
            <a:off x="7322670" y="3410254"/>
            <a:ext cx="1142660" cy="869965"/>
          </a:xfrm>
          <a:prstGeom prst="rect">
            <a:avLst/>
          </a:prstGeom>
          <a:noFill/>
        </p:spPr>
        <p:txBody>
          <a:bodyPr wrap="square" lIns="0" tIns="0" rIns="0" bIns="0" rtlCol="0">
            <a:noAutofit/>
          </a:bodyPr>
          <a:lstStyle/>
          <a:p>
            <a:pPr algn="l">
              <a:lnSpc>
                <a:spcPct val="114000"/>
              </a:lnSpc>
            </a:pPr>
            <a:r>
              <a:rPr lang="en-AU" sz="1600" dirty="0"/>
              <a:t>measures of </a:t>
            </a:r>
          </a:p>
          <a:p>
            <a:pPr algn="l">
              <a:lnSpc>
                <a:spcPct val="114000"/>
              </a:lnSpc>
            </a:pPr>
            <a:r>
              <a:rPr lang="en-AU" sz="1600" dirty="0"/>
              <a:t>strength</a:t>
            </a:r>
          </a:p>
        </p:txBody>
      </p:sp>
      <p:sp>
        <p:nvSpPr>
          <p:cNvPr id="78" name="TextBox 77">
            <a:extLst>
              <a:ext uri="{FF2B5EF4-FFF2-40B4-BE49-F238E27FC236}">
                <a16:creationId xmlns:a16="http://schemas.microsoft.com/office/drawing/2014/main" id="{F6698704-0D9A-CD9E-845A-CB9B3FD16A00}"/>
              </a:ext>
              <a:ext uri="{C183D7F6-B498-43B3-948B-1728B52AA6E4}">
                <adec:decorative xmlns:adec="http://schemas.microsoft.com/office/drawing/2017/decorative" val="1"/>
              </a:ext>
            </a:extLst>
          </p:cNvPr>
          <p:cNvSpPr txBox="1"/>
          <p:nvPr/>
        </p:nvSpPr>
        <p:spPr>
          <a:xfrm>
            <a:off x="7072624" y="4655060"/>
            <a:ext cx="1591655" cy="510705"/>
          </a:xfrm>
          <a:prstGeom prst="rect">
            <a:avLst/>
          </a:prstGeom>
          <a:noFill/>
        </p:spPr>
        <p:txBody>
          <a:bodyPr wrap="square" lIns="0" tIns="0" rIns="0" bIns="0" rtlCol="0">
            <a:noAutofit/>
          </a:bodyPr>
          <a:lstStyle/>
          <a:p>
            <a:pPr algn="l">
              <a:lnSpc>
                <a:spcPct val="114000"/>
              </a:lnSpc>
            </a:pPr>
            <a:r>
              <a:rPr lang="en-AU" sz="1600" dirty="0"/>
              <a:t>reinforced by</a:t>
            </a:r>
          </a:p>
        </p:txBody>
      </p:sp>
      <p:sp>
        <p:nvSpPr>
          <p:cNvPr id="19" name="Arrow: Right 18">
            <a:extLst>
              <a:ext uri="{FF2B5EF4-FFF2-40B4-BE49-F238E27FC236}">
                <a16:creationId xmlns:a16="http://schemas.microsoft.com/office/drawing/2014/main" id="{DBBC7B0C-7F68-DABD-2276-D28FA58F75A3}"/>
              </a:ext>
              <a:ext uri="{C183D7F6-B498-43B3-948B-1728B52AA6E4}">
                <adec:decorative xmlns:adec="http://schemas.microsoft.com/office/drawing/2017/decorative" val="1"/>
              </a:ext>
            </a:extLst>
          </p:cNvPr>
          <p:cNvSpPr/>
          <p:nvPr/>
        </p:nvSpPr>
        <p:spPr>
          <a:xfrm rot="784254">
            <a:off x="2448249" y="5306693"/>
            <a:ext cx="1285116" cy="338977"/>
          </a:xfrm>
          <a:prstGeom prst="rightArrow">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TextBox 20">
            <a:extLst>
              <a:ext uri="{FF2B5EF4-FFF2-40B4-BE49-F238E27FC236}">
                <a16:creationId xmlns:a16="http://schemas.microsoft.com/office/drawing/2014/main" id="{AF56CD87-1062-4060-6A28-D9FEDECA4F0F}"/>
              </a:ext>
            </a:extLst>
          </p:cNvPr>
          <p:cNvSpPr txBox="1"/>
          <p:nvPr/>
        </p:nvSpPr>
        <p:spPr>
          <a:xfrm>
            <a:off x="584178" y="4206515"/>
            <a:ext cx="2239452" cy="1407793"/>
          </a:xfrm>
          <a:prstGeom prst="rect">
            <a:avLst/>
          </a:prstGeom>
          <a:noFill/>
        </p:spPr>
        <p:txBody>
          <a:bodyPr wrap="square" lIns="0" tIns="0" rIns="0" bIns="0" rtlCol="0">
            <a:noAutofit/>
          </a:bodyPr>
          <a:lstStyle/>
          <a:p>
            <a:pPr algn="l">
              <a:lnSpc>
                <a:spcPct val="114000"/>
              </a:lnSpc>
            </a:pPr>
            <a:r>
              <a:rPr lang="en-AU" sz="1600" dirty="0">
                <a:solidFill>
                  <a:srgbClr val="FF0000"/>
                </a:solidFill>
              </a:rPr>
              <a:t>Need to research if conditions existed before the Industrial Revolution to address false cause fallacy.</a:t>
            </a:r>
          </a:p>
        </p:txBody>
      </p:sp>
    </p:spTree>
    <p:extLst>
      <p:ext uri="{BB962C8B-B14F-4D97-AF65-F5344CB8AC3E}">
        <p14:creationId xmlns:p14="http://schemas.microsoft.com/office/powerpoint/2010/main" val="2467249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5" grpId="0"/>
      <p:bldP spid="16" grpId="0"/>
      <p:bldP spid="14" grpId="0"/>
      <p:bldP spid="13" grpId="0"/>
      <p:bldP spid="19" grpId="0" animBg="1"/>
      <p:bldP spid="21" grpId="0"/>
    </p:bld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EB3713-0048-164B-7CC8-D2EFDC2F516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CA3DBB5-334F-D456-1A36-600C2296C15D}"/>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177</a:t>
            </a:fld>
            <a:endParaRPr lang="en-AU"/>
          </a:p>
        </p:txBody>
      </p:sp>
      <p:sp>
        <p:nvSpPr>
          <p:cNvPr id="3" name="Title 2">
            <a:extLst>
              <a:ext uri="{FF2B5EF4-FFF2-40B4-BE49-F238E27FC236}">
                <a16:creationId xmlns:a16="http://schemas.microsoft.com/office/drawing/2014/main" id="{8E99D3D2-9A8E-FDEB-B5BD-29B59B1E14BB}"/>
              </a:ext>
            </a:extLst>
          </p:cNvPr>
          <p:cNvSpPr>
            <a:spLocks noGrp="1"/>
          </p:cNvSpPr>
          <p:nvPr>
            <p:ph type="title"/>
          </p:nvPr>
        </p:nvSpPr>
        <p:spPr>
          <a:xfrm>
            <a:off x="225908" y="310937"/>
            <a:ext cx="11484000" cy="545601"/>
          </a:xfrm>
        </p:spPr>
        <p:txBody>
          <a:bodyPr/>
          <a:lstStyle/>
          <a:p>
            <a:r>
              <a:rPr lang="en-US" dirty="0">
                <a:latin typeface="Arial"/>
                <a:cs typeface="Arial"/>
              </a:rPr>
              <a:t>Cross-curricular links </a:t>
            </a:r>
            <a:r>
              <a:rPr lang="en-US" dirty="0">
                <a:solidFill>
                  <a:schemeClr val="bg1"/>
                </a:solidFill>
                <a:latin typeface="Arial"/>
                <a:cs typeface="Arial"/>
              </a:rPr>
              <a:t>(5)  </a:t>
            </a:r>
          </a:p>
        </p:txBody>
      </p:sp>
      <p:sp>
        <p:nvSpPr>
          <p:cNvPr id="4" name="Text Placeholder 3">
            <a:extLst>
              <a:ext uri="{FF2B5EF4-FFF2-40B4-BE49-F238E27FC236}">
                <a16:creationId xmlns:a16="http://schemas.microsoft.com/office/drawing/2014/main" id="{AC6733D9-3D3B-68AF-2D88-3C7D77FC2C70}"/>
              </a:ext>
            </a:extLst>
          </p:cNvPr>
          <p:cNvSpPr>
            <a:spLocks noGrp="1"/>
          </p:cNvSpPr>
          <p:nvPr>
            <p:ph type="body" sz="quarter" idx="18"/>
          </p:nvPr>
        </p:nvSpPr>
        <p:spPr>
          <a:xfrm>
            <a:off x="225909" y="982029"/>
            <a:ext cx="11483999" cy="310015"/>
          </a:xfrm>
        </p:spPr>
        <p:txBody>
          <a:bodyPr/>
          <a:lstStyle/>
          <a:p>
            <a:r>
              <a:rPr lang="en-US" dirty="0"/>
              <a:t>Using the Toulmin argumentation model to develop a written response</a:t>
            </a:r>
          </a:p>
        </p:txBody>
      </p:sp>
      <p:sp>
        <p:nvSpPr>
          <p:cNvPr id="5" name="Text Placeholder 4">
            <a:extLst>
              <a:ext uri="{FF2B5EF4-FFF2-40B4-BE49-F238E27FC236}">
                <a16:creationId xmlns:a16="http://schemas.microsoft.com/office/drawing/2014/main" id="{AF8C8D01-43D6-79BC-5F18-05327E85B535}"/>
              </a:ext>
            </a:extLst>
          </p:cNvPr>
          <p:cNvSpPr>
            <a:spLocks noGrp="1"/>
          </p:cNvSpPr>
          <p:nvPr>
            <p:ph type="body" sz="quarter" idx="17"/>
          </p:nvPr>
        </p:nvSpPr>
        <p:spPr>
          <a:xfrm>
            <a:off x="2582780" y="1858254"/>
            <a:ext cx="7026442" cy="3277547"/>
          </a:xfrm>
        </p:spPr>
        <p:txBody>
          <a:bodyPr vert="horz" lIns="0" tIns="0" rIns="0" bIns="0" rtlCol="0" anchor="t">
            <a:noAutofit/>
          </a:bodyPr>
          <a:lstStyle/>
          <a:p>
            <a:r>
              <a:rPr lang="en-AU" sz="1800" b="1" dirty="0"/>
              <a:t>Introduction</a:t>
            </a:r>
          </a:p>
          <a:p>
            <a:r>
              <a:rPr lang="en-AU" sz="1800" dirty="0"/>
              <a:t>The Industrial Revolution, which began in the late 18th century, changed the way people worked and lived. While some improvements came with new technology, overall, it was more harmful than beneficial to workers’ lives. This can be seen through the dangerous working conditions, long hours and poor treatment that many workers faced during this time.</a:t>
            </a:r>
          </a:p>
          <a:p>
            <a:endParaRPr lang="en-US" dirty="0"/>
          </a:p>
        </p:txBody>
      </p:sp>
    </p:spTree>
    <p:extLst>
      <p:ext uri="{BB962C8B-B14F-4D97-AF65-F5344CB8AC3E}">
        <p14:creationId xmlns:p14="http://schemas.microsoft.com/office/powerpoint/2010/main" val="1004329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E8D377-7F67-82FE-3DE1-272496000D3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F9ECCBB-A6FD-6C59-2921-E0AE42938D13}"/>
              </a:ext>
            </a:extLst>
          </p:cNvPr>
          <p:cNvSpPr>
            <a:spLocks noGrp="1"/>
          </p:cNvSpPr>
          <p:nvPr>
            <p:ph type="title"/>
          </p:nvPr>
        </p:nvSpPr>
        <p:spPr>
          <a:xfrm>
            <a:off x="225908" y="310937"/>
            <a:ext cx="11484000" cy="545601"/>
          </a:xfrm>
        </p:spPr>
        <p:txBody>
          <a:bodyPr/>
          <a:lstStyle/>
          <a:p>
            <a:r>
              <a:rPr lang="en-US" dirty="0">
                <a:latin typeface="Arial"/>
                <a:cs typeface="Arial"/>
              </a:rPr>
              <a:t>Cross-curricular links </a:t>
            </a:r>
            <a:r>
              <a:rPr lang="en-US" dirty="0">
                <a:solidFill>
                  <a:schemeClr val="bg1"/>
                </a:solidFill>
                <a:latin typeface="Arial"/>
                <a:cs typeface="Arial"/>
              </a:rPr>
              <a:t>(5)  </a:t>
            </a:r>
          </a:p>
        </p:txBody>
      </p:sp>
      <p:sp>
        <p:nvSpPr>
          <p:cNvPr id="4" name="Text Placeholder 3">
            <a:extLst>
              <a:ext uri="{FF2B5EF4-FFF2-40B4-BE49-F238E27FC236}">
                <a16:creationId xmlns:a16="http://schemas.microsoft.com/office/drawing/2014/main" id="{E9D2359C-C67B-88F9-30DF-BB01B18E6391}"/>
              </a:ext>
            </a:extLst>
          </p:cNvPr>
          <p:cNvSpPr>
            <a:spLocks noGrp="1"/>
          </p:cNvSpPr>
          <p:nvPr>
            <p:ph type="body" sz="quarter" idx="18"/>
          </p:nvPr>
        </p:nvSpPr>
        <p:spPr>
          <a:xfrm>
            <a:off x="225909" y="982029"/>
            <a:ext cx="11483999" cy="310015"/>
          </a:xfrm>
        </p:spPr>
        <p:txBody>
          <a:bodyPr/>
          <a:lstStyle/>
          <a:p>
            <a:r>
              <a:rPr lang="en-US" dirty="0"/>
              <a:t>Using the Toulmin argumentation model to develop a written response</a:t>
            </a:r>
          </a:p>
        </p:txBody>
      </p:sp>
      <p:sp>
        <p:nvSpPr>
          <p:cNvPr id="7" name="TextBox 6">
            <a:extLst>
              <a:ext uri="{FF2B5EF4-FFF2-40B4-BE49-F238E27FC236}">
                <a16:creationId xmlns:a16="http://schemas.microsoft.com/office/drawing/2014/main" id="{A19F9D75-4777-EDC0-1D82-2381ABFEF20F}"/>
              </a:ext>
            </a:extLst>
          </p:cNvPr>
          <p:cNvSpPr txBox="1"/>
          <p:nvPr/>
        </p:nvSpPr>
        <p:spPr>
          <a:xfrm rot="20415862">
            <a:off x="346280" y="1745492"/>
            <a:ext cx="2759925" cy="793244"/>
          </a:xfrm>
          <a:prstGeom prst="rect">
            <a:avLst/>
          </a:prstGeom>
          <a:noFill/>
        </p:spPr>
        <p:txBody>
          <a:bodyPr wrap="square" lIns="0" tIns="0" rIns="0" bIns="0" rtlCol="0">
            <a:noAutofit/>
          </a:bodyPr>
          <a:lstStyle/>
          <a:p>
            <a:pPr algn="l">
              <a:lnSpc>
                <a:spcPct val="150000"/>
              </a:lnSpc>
            </a:pPr>
            <a:r>
              <a:rPr lang="en-AU" sz="1800" dirty="0">
                <a:solidFill>
                  <a:srgbClr val="FF0000"/>
                </a:solidFill>
              </a:rPr>
              <a:t>Introduce background to the claim</a:t>
            </a:r>
          </a:p>
        </p:txBody>
      </p:sp>
      <p:sp>
        <p:nvSpPr>
          <p:cNvPr id="5" name="Text Placeholder 4">
            <a:extLst>
              <a:ext uri="{FF2B5EF4-FFF2-40B4-BE49-F238E27FC236}">
                <a16:creationId xmlns:a16="http://schemas.microsoft.com/office/drawing/2014/main" id="{791E9944-A30B-765E-3703-C6E0688990B4}"/>
              </a:ext>
            </a:extLst>
          </p:cNvPr>
          <p:cNvSpPr>
            <a:spLocks noGrp="1"/>
          </p:cNvSpPr>
          <p:nvPr>
            <p:ph type="body" sz="quarter" idx="17"/>
          </p:nvPr>
        </p:nvSpPr>
        <p:spPr>
          <a:xfrm>
            <a:off x="2600818" y="2298469"/>
            <a:ext cx="7026442" cy="818899"/>
          </a:xfrm>
        </p:spPr>
        <p:txBody>
          <a:bodyPr vert="horz" lIns="0" tIns="0" rIns="0" bIns="0" rtlCol="0" anchor="t">
            <a:noAutofit/>
          </a:bodyPr>
          <a:lstStyle/>
          <a:p>
            <a:r>
              <a:rPr lang="en-AU" sz="1800" dirty="0"/>
              <a:t>The Industrial Revolution, which began in the late 18th century, changed the way people worked and lived. </a:t>
            </a:r>
            <a:endParaRPr lang="en-US" dirty="0"/>
          </a:p>
        </p:txBody>
      </p:sp>
      <p:sp>
        <p:nvSpPr>
          <p:cNvPr id="6" name="TextBox 5">
            <a:extLst>
              <a:ext uri="{FF2B5EF4-FFF2-40B4-BE49-F238E27FC236}">
                <a16:creationId xmlns:a16="http://schemas.microsoft.com/office/drawing/2014/main" id="{66DAC247-4753-F23A-156E-185E9516CB02}"/>
              </a:ext>
            </a:extLst>
          </p:cNvPr>
          <p:cNvSpPr txBox="1"/>
          <p:nvPr/>
        </p:nvSpPr>
        <p:spPr>
          <a:xfrm>
            <a:off x="10401878" y="3848118"/>
            <a:ext cx="1315453" cy="332874"/>
          </a:xfrm>
          <a:prstGeom prst="rect">
            <a:avLst/>
          </a:prstGeom>
          <a:noFill/>
        </p:spPr>
        <p:txBody>
          <a:bodyPr wrap="square" lIns="0" tIns="0" rIns="0" bIns="0" rtlCol="0">
            <a:noAutofit/>
          </a:bodyPr>
          <a:lstStyle/>
          <a:p>
            <a:pPr algn="l"/>
            <a:r>
              <a:rPr lang="en-AU" sz="1800" dirty="0">
                <a:solidFill>
                  <a:srgbClr val="FF0000"/>
                </a:solidFill>
              </a:rPr>
              <a:t>Add a qualifier</a:t>
            </a:r>
          </a:p>
        </p:txBody>
      </p:sp>
      <p:sp>
        <p:nvSpPr>
          <p:cNvPr id="12" name="TextBox 11">
            <a:extLst>
              <a:ext uri="{FF2B5EF4-FFF2-40B4-BE49-F238E27FC236}">
                <a16:creationId xmlns:a16="http://schemas.microsoft.com/office/drawing/2014/main" id="{A4684882-B116-4C94-1C0E-DB6447880B7B}"/>
              </a:ext>
            </a:extLst>
          </p:cNvPr>
          <p:cNvSpPr txBox="1"/>
          <p:nvPr/>
        </p:nvSpPr>
        <p:spPr>
          <a:xfrm>
            <a:off x="2600819" y="3164798"/>
            <a:ext cx="6522897" cy="577818"/>
          </a:xfrm>
          <a:prstGeom prst="rect">
            <a:avLst/>
          </a:prstGeom>
          <a:noFill/>
        </p:spPr>
        <p:txBody>
          <a:bodyPr wrap="square" lIns="0" tIns="0" rIns="0" bIns="0" rtlCol="0">
            <a:noAutofit/>
          </a:bodyPr>
          <a:lstStyle/>
          <a:p>
            <a:pPr>
              <a:lnSpc>
                <a:spcPct val="150000"/>
              </a:lnSpc>
            </a:pPr>
            <a:r>
              <a:rPr lang="en-AU" sz="1800" dirty="0"/>
              <a:t>While some improvements came with new technology, overall, it was more harmful than beneficial to workers’ lives. </a:t>
            </a:r>
          </a:p>
        </p:txBody>
      </p:sp>
      <p:sp>
        <p:nvSpPr>
          <p:cNvPr id="10" name="TextBox 9">
            <a:extLst>
              <a:ext uri="{FF2B5EF4-FFF2-40B4-BE49-F238E27FC236}">
                <a16:creationId xmlns:a16="http://schemas.microsoft.com/office/drawing/2014/main" id="{8E20561C-54B9-FF8C-B599-AA92FFE104BD}"/>
              </a:ext>
            </a:extLst>
          </p:cNvPr>
          <p:cNvSpPr txBox="1"/>
          <p:nvPr/>
        </p:nvSpPr>
        <p:spPr>
          <a:xfrm rot="21013930">
            <a:off x="339144" y="5335694"/>
            <a:ext cx="2973425" cy="793244"/>
          </a:xfrm>
          <a:prstGeom prst="rect">
            <a:avLst/>
          </a:prstGeom>
          <a:noFill/>
        </p:spPr>
        <p:txBody>
          <a:bodyPr wrap="square" lIns="0" tIns="0" rIns="0" bIns="0" rtlCol="0">
            <a:noAutofit/>
          </a:bodyPr>
          <a:lstStyle/>
          <a:p>
            <a:pPr algn="l">
              <a:lnSpc>
                <a:spcPct val="150000"/>
              </a:lnSpc>
            </a:pPr>
            <a:r>
              <a:rPr lang="en-AU" sz="1800" dirty="0">
                <a:solidFill>
                  <a:srgbClr val="FF0000"/>
                </a:solidFill>
              </a:rPr>
              <a:t>Introduce grounds, warrant and backing generally</a:t>
            </a:r>
          </a:p>
        </p:txBody>
      </p:sp>
      <p:sp>
        <p:nvSpPr>
          <p:cNvPr id="13" name="TextBox 12">
            <a:extLst>
              <a:ext uri="{FF2B5EF4-FFF2-40B4-BE49-F238E27FC236}">
                <a16:creationId xmlns:a16="http://schemas.microsoft.com/office/drawing/2014/main" id="{66D533D8-B762-F128-8586-A80D9FEAF410}"/>
              </a:ext>
            </a:extLst>
          </p:cNvPr>
          <p:cNvSpPr txBox="1"/>
          <p:nvPr/>
        </p:nvSpPr>
        <p:spPr>
          <a:xfrm>
            <a:off x="2600818" y="3987538"/>
            <a:ext cx="6522897" cy="1176843"/>
          </a:xfrm>
          <a:prstGeom prst="rect">
            <a:avLst/>
          </a:prstGeom>
          <a:noFill/>
        </p:spPr>
        <p:txBody>
          <a:bodyPr wrap="square" lIns="0" tIns="0" rIns="0" bIns="0" rtlCol="0">
            <a:noAutofit/>
          </a:bodyPr>
          <a:lstStyle/>
          <a:p>
            <a:pPr>
              <a:lnSpc>
                <a:spcPct val="150000"/>
              </a:lnSpc>
            </a:pPr>
            <a:r>
              <a:rPr lang="en-AU" sz="1800" dirty="0"/>
              <a:t>This can be seen through the dangerous working conditions, long hours and poor treatment that many workers faced during this time.</a:t>
            </a:r>
          </a:p>
          <a:p>
            <a:pPr algn="l"/>
            <a:endParaRPr lang="en-AU" sz="1800" dirty="0"/>
          </a:p>
        </p:txBody>
      </p:sp>
      <p:sp>
        <p:nvSpPr>
          <p:cNvPr id="8" name="Arrow: Right 7">
            <a:extLst>
              <a:ext uri="{FF2B5EF4-FFF2-40B4-BE49-F238E27FC236}">
                <a16:creationId xmlns:a16="http://schemas.microsoft.com/office/drawing/2014/main" id="{BDEF4570-D782-A3FF-FF7A-38162351D87E}"/>
              </a:ext>
              <a:ext uri="{C183D7F6-B498-43B3-948B-1728B52AA6E4}">
                <adec:decorative xmlns:adec="http://schemas.microsoft.com/office/drawing/2017/decorative" val="1"/>
              </a:ext>
            </a:extLst>
          </p:cNvPr>
          <p:cNvSpPr/>
          <p:nvPr/>
        </p:nvSpPr>
        <p:spPr>
          <a:xfrm rot="2197250">
            <a:off x="1824337" y="2220059"/>
            <a:ext cx="785234" cy="349676"/>
          </a:xfrm>
          <a:prstGeom prst="rightArrow">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Arrow: Right 8">
            <a:extLst>
              <a:ext uri="{FF2B5EF4-FFF2-40B4-BE49-F238E27FC236}">
                <a16:creationId xmlns:a16="http://schemas.microsoft.com/office/drawing/2014/main" id="{B27907ED-13D6-E999-F7D1-326E27578716}"/>
              </a:ext>
              <a:ext uri="{C183D7F6-B498-43B3-948B-1728B52AA6E4}">
                <adec:decorative xmlns:adec="http://schemas.microsoft.com/office/drawing/2017/decorative" val="1"/>
              </a:ext>
            </a:extLst>
          </p:cNvPr>
          <p:cNvSpPr/>
          <p:nvPr/>
        </p:nvSpPr>
        <p:spPr>
          <a:xfrm rot="11919526">
            <a:off x="9149247" y="3604895"/>
            <a:ext cx="1157023" cy="349676"/>
          </a:xfrm>
          <a:prstGeom prst="rightArrow">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Arrow: Right 10">
            <a:extLst>
              <a:ext uri="{FF2B5EF4-FFF2-40B4-BE49-F238E27FC236}">
                <a16:creationId xmlns:a16="http://schemas.microsoft.com/office/drawing/2014/main" id="{8427E4AF-4845-C0F0-7002-E4793ABECDB4}"/>
              </a:ext>
              <a:ext uri="{C183D7F6-B498-43B3-948B-1728B52AA6E4}">
                <adec:decorative xmlns:adec="http://schemas.microsoft.com/office/drawing/2017/decorative" val="1"/>
              </a:ext>
            </a:extLst>
          </p:cNvPr>
          <p:cNvSpPr/>
          <p:nvPr/>
        </p:nvSpPr>
        <p:spPr>
          <a:xfrm rot="19206270">
            <a:off x="1514207" y="4678854"/>
            <a:ext cx="1102833" cy="349676"/>
          </a:xfrm>
          <a:prstGeom prst="rightArrow">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Slide Number Placeholder 1">
            <a:extLst>
              <a:ext uri="{FF2B5EF4-FFF2-40B4-BE49-F238E27FC236}">
                <a16:creationId xmlns:a16="http://schemas.microsoft.com/office/drawing/2014/main" id="{7D69F290-D794-C3A9-F641-EBE03920E6C7}"/>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178</a:t>
            </a:fld>
            <a:endParaRPr lang="en-AU"/>
          </a:p>
        </p:txBody>
      </p:sp>
    </p:spTree>
    <p:extLst>
      <p:ext uri="{BB962C8B-B14F-4D97-AF65-F5344CB8AC3E}">
        <p14:creationId xmlns:p14="http://schemas.microsoft.com/office/powerpoint/2010/main" val="3153588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5" grpId="0" uiExpand="1" build="p"/>
      <p:bldP spid="6" grpId="0"/>
      <p:bldP spid="12" grpId="0"/>
      <p:bldP spid="10" grpId="0"/>
      <p:bldP spid="13" grpId="0"/>
      <p:bldP spid="8" grpId="0" animBg="1"/>
      <p:bldP spid="9" grpId="0" animBg="1"/>
      <p:bldP spid="11" grpId="0" animBg="1"/>
    </p:bld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028E06-A0B8-B7C8-ED3D-D7B7801E338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1A83EC5-CEF9-954F-4A80-FD5FE7942E8B}"/>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179</a:t>
            </a:fld>
            <a:endParaRPr lang="en-AU"/>
          </a:p>
        </p:txBody>
      </p:sp>
      <p:sp>
        <p:nvSpPr>
          <p:cNvPr id="3" name="Title 2">
            <a:extLst>
              <a:ext uri="{FF2B5EF4-FFF2-40B4-BE49-F238E27FC236}">
                <a16:creationId xmlns:a16="http://schemas.microsoft.com/office/drawing/2014/main" id="{8892E468-1FD0-3359-7814-AC801D62A8E7}"/>
              </a:ext>
            </a:extLst>
          </p:cNvPr>
          <p:cNvSpPr>
            <a:spLocks noGrp="1"/>
          </p:cNvSpPr>
          <p:nvPr>
            <p:ph type="title"/>
          </p:nvPr>
        </p:nvSpPr>
        <p:spPr>
          <a:xfrm>
            <a:off x="506803" y="220005"/>
            <a:ext cx="11484000" cy="545601"/>
          </a:xfrm>
        </p:spPr>
        <p:txBody>
          <a:bodyPr/>
          <a:lstStyle/>
          <a:p>
            <a:r>
              <a:rPr lang="en-US" dirty="0">
                <a:latin typeface="Arial"/>
                <a:cs typeface="Arial"/>
              </a:rPr>
              <a:t>Cross-curricular links </a:t>
            </a:r>
            <a:r>
              <a:rPr lang="en-US" dirty="0">
                <a:solidFill>
                  <a:schemeClr val="bg1"/>
                </a:solidFill>
                <a:latin typeface="Arial"/>
                <a:cs typeface="Arial"/>
              </a:rPr>
              <a:t>(6)  </a:t>
            </a:r>
          </a:p>
        </p:txBody>
      </p:sp>
      <p:sp>
        <p:nvSpPr>
          <p:cNvPr id="4" name="Text Placeholder 3">
            <a:extLst>
              <a:ext uri="{FF2B5EF4-FFF2-40B4-BE49-F238E27FC236}">
                <a16:creationId xmlns:a16="http://schemas.microsoft.com/office/drawing/2014/main" id="{24D1C25C-687A-80AE-E0FE-25E8DACFBDF9}"/>
              </a:ext>
            </a:extLst>
          </p:cNvPr>
          <p:cNvSpPr>
            <a:spLocks noGrp="1"/>
          </p:cNvSpPr>
          <p:nvPr>
            <p:ph type="body" sz="quarter" idx="18"/>
          </p:nvPr>
        </p:nvSpPr>
        <p:spPr>
          <a:xfrm>
            <a:off x="531201" y="793313"/>
            <a:ext cx="11483999" cy="310015"/>
          </a:xfrm>
        </p:spPr>
        <p:txBody>
          <a:bodyPr/>
          <a:lstStyle/>
          <a:p>
            <a:r>
              <a:rPr lang="en-US" dirty="0"/>
              <a:t>Using the Toulmin argumentation model to develop a written response</a:t>
            </a:r>
          </a:p>
        </p:txBody>
      </p:sp>
      <p:sp>
        <p:nvSpPr>
          <p:cNvPr id="5" name="Text Placeholder 4">
            <a:extLst>
              <a:ext uri="{FF2B5EF4-FFF2-40B4-BE49-F238E27FC236}">
                <a16:creationId xmlns:a16="http://schemas.microsoft.com/office/drawing/2014/main" id="{E4737ECE-EF7B-B27D-76BA-626276777FF0}"/>
              </a:ext>
            </a:extLst>
          </p:cNvPr>
          <p:cNvSpPr>
            <a:spLocks noGrp="1"/>
          </p:cNvSpPr>
          <p:nvPr>
            <p:ph type="body" sz="quarter" idx="17"/>
          </p:nvPr>
        </p:nvSpPr>
        <p:spPr>
          <a:xfrm>
            <a:off x="1203609" y="1253447"/>
            <a:ext cx="9759023" cy="5428981"/>
          </a:xfrm>
        </p:spPr>
        <p:txBody>
          <a:bodyPr vert="horz" lIns="0" tIns="0" rIns="0" bIns="0" rtlCol="0" anchor="t">
            <a:noAutofit/>
          </a:bodyPr>
          <a:lstStyle/>
          <a:p>
            <a:pPr>
              <a:spcAft>
                <a:spcPts val="800"/>
              </a:spcAft>
            </a:pPr>
            <a:r>
              <a:rPr lang="en-AU" sz="1600" b="1" dirty="0"/>
              <a:t>First body paragraph: </a:t>
            </a:r>
          </a:p>
          <a:p>
            <a:r>
              <a:rPr lang="en-AU" sz="1600" dirty="0"/>
              <a:t>Many primary sources, like workers’ diaries from the time, show how difficult life was for those employed in factories. One important piece of evidence comes from primary sources that reveal the difficult and unsafe conditions faced by factory workers during the Industrial Revolution. For example, Elizabeth Bentley, a child worker, gave a testimony to the British Parliament in 1831 describing how she and many other children worked long hours in dangerous factories with little rest. Similarly, workers’ diaries from the time provide personal accounts of life in factories. Joseph Foden, a child factory worker in Britain, wrote in his diary in 1832, ‘We begin work at six in the morning and go on till eight at night, with only an hour for dinner. The machines are loud and dangerous; I often hurt my fingers and many children are injured. By the end of the day, I feel so tired I can barely walk home.’ These diaries show that workers regularly faced exhausting and unsafe conditions, with little time for rest or family. This personal account makes it clear that most workers felt exhausted, unsafe and stressed in their jobs, and faced harsh conditions almost every day.</a:t>
            </a:r>
            <a:endParaRPr lang="en-US" sz="1600" dirty="0"/>
          </a:p>
        </p:txBody>
      </p:sp>
    </p:spTree>
    <p:extLst>
      <p:ext uri="{BB962C8B-B14F-4D97-AF65-F5344CB8AC3E}">
        <p14:creationId xmlns:p14="http://schemas.microsoft.com/office/powerpoint/2010/main" val="3985659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998E27-A40D-EF1F-8BEC-8AC5CF6B3F8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6CF698B-7862-217B-6F1E-018336C6CC6C}"/>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18</a:t>
            </a:fld>
            <a:endParaRPr lang="en-AU"/>
          </a:p>
        </p:txBody>
      </p:sp>
      <p:sp>
        <p:nvSpPr>
          <p:cNvPr id="3" name="Title 2">
            <a:extLst>
              <a:ext uri="{FF2B5EF4-FFF2-40B4-BE49-F238E27FC236}">
                <a16:creationId xmlns:a16="http://schemas.microsoft.com/office/drawing/2014/main" id="{7BD1C323-D603-47E9-8CCE-E66510663802}"/>
              </a:ext>
            </a:extLst>
          </p:cNvPr>
          <p:cNvSpPr>
            <a:spLocks noGrp="1"/>
          </p:cNvSpPr>
          <p:nvPr>
            <p:ph type="title"/>
          </p:nvPr>
        </p:nvSpPr>
        <p:spPr/>
        <p:txBody>
          <a:bodyPr/>
          <a:lstStyle/>
          <a:p>
            <a:r>
              <a:rPr lang="en-US" dirty="0">
                <a:latin typeface="Arial"/>
                <a:cs typeface="Arial"/>
              </a:rPr>
              <a:t>Reflective questions – types of thinking exercise</a:t>
            </a:r>
            <a:endParaRPr lang="en-US" dirty="0">
              <a:highlight>
                <a:srgbClr val="FFFF00"/>
              </a:highlight>
            </a:endParaRPr>
          </a:p>
        </p:txBody>
      </p:sp>
      <p:sp>
        <p:nvSpPr>
          <p:cNvPr id="4" name="Text Placeholder 3">
            <a:extLst>
              <a:ext uri="{FF2B5EF4-FFF2-40B4-BE49-F238E27FC236}">
                <a16:creationId xmlns:a16="http://schemas.microsoft.com/office/drawing/2014/main" id="{B7ACFB1D-F67D-DE5C-5309-64F3C4DE784A}"/>
              </a:ext>
            </a:extLst>
          </p:cNvPr>
          <p:cNvSpPr>
            <a:spLocks noGrp="1"/>
          </p:cNvSpPr>
          <p:nvPr>
            <p:ph type="body" sz="quarter" idx="18"/>
          </p:nvPr>
        </p:nvSpPr>
        <p:spPr>
          <a:xfrm>
            <a:off x="354000" y="976140"/>
            <a:ext cx="11483999" cy="310015"/>
          </a:xfrm>
        </p:spPr>
        <p:txBody>
          <a:bodyPr/>
          <a:lstStyle/>
          <a:p>
            <a:r>
              <a:rPr lang="en-US" dirty="0"/>
              <a:t>Using a different type of thinking</a:t>
            </a:r>
          </a:p>
        </p:txBody>
      </p:sp>
      <p:sp>
        <p:nvSpPr>
          <p:cNvPr id="5" name="Text Placeholder 4">
            <a:extLst>
              <a:ext uri="{FF2B5EF4-FFF2-40B4-BE49-F238E27FC236}">
                <a16:creationId xmlns:a16="http://schemas.microsoft.com/office/drawing/2014/main" id="{CDE9DFCA-1A2C-D33C-D225-B67AE1159FDD}"/>
              </a:ext>
            </a:extLst>
          </p:cNvPr>
          <p:cNvSpPr>
            <a:spLocks noGrp="1"/>
          </p:cNvSpPr>
          <p:nvPr>
            <p:ph type="body" sz="quarter" idx="17"/>
          </p:nvPr>
        </p:nvSpPr>
        <p:spPr>
          <a:xfrm>
            <a:off x="354000" y="1482618"/>
            <a:ext cx="11484000" cy="4807835"/>
          </a:xfrm>
        </p:spPr>
        <p:style>
          <a:lnRef idx="1">
            <a:schemeClr val="accent4"/>
          </a:lnRef>
          <a:fillRef idx="2">
            <a:schemeClr val="accent4"/>
          </a:fillRef>
          <a:effectRef idx="1">
            <a:schemeClr val="accent4"/>
          </a:effectRef>
          <a:fontRef idx="minor">
            <a:schemeClr val="dk1"/>
          </a:fontRef>
        </p:style>
        <p:txBody>
          <a:bodyPr vert="horz" lIns="144000" tIns="144000" rIns="0" bIns="0" rtlCol="0" anchor="t">
            <a:noAutofit/>
          </a:bodyPr>
          <a:lstStyle/>
          <a:p>
            <a:pPr marL="342900" indent="-342900">
              <a:buFont typeface="+mj-lt"/>
              <a:buAutoNum type="arabicPeriod"/>
            </a:pPr>
            <a:r>
              <a:rPr lang="en-US" sz="1800" dirty="0">
                <a:latin typeface="Arial"/>
                <a:cs typeface="Arial"/>
              </a:rPr>
              <a:t>As you worked at solving the riddle, – were you able to only use the type of different thinking your group was given?</a:t>
            </a:r>
          </a:p>
          <a:p>
            <a:pPr marL="342900" indent="-342900">
              <a:buFont typeface="+mj-lt"/>
              <a:buAutoNum type="arabicPeriod"/>
            </a:pPr>
            <a:r>
              <a:rPr lang="en-US" sz="1800" dirty="0">
                <a:latin typeface="Arial"/>
                <a:cs typeface="Arial"/>
              </a:rPr>
              <a:t>Why do you think this was?</a:t>
            </a:r>
          </a:p>
          <a:p>
            <a:pPr marL="342900" indent="-342900">
              <a:buFont typeface="+mj-lt"/>
              <a:buAutoNum type="arabicPeriod"/>
            </a:pPr>
            <a:r>
              <a:rPr lang="en-US" sz="1800" dirty="0">
                <a:latin typeface="Arial"/>
                <a:cs typeface="Arial"/>
              </a:rPr>
              <a:t>What were the benefits of using a different type of thinking?</a:t>
            </a:r>
          </a:p>
          <a:p>
            <a:pPr marL="342900" indent="-342900">
              <a:buFont typeface="+mj-lt"/>
              <a:buAutoNum type="arabicPeriod"/>
            </a:pPr>
            <a:r>
              <a:rPr lang="en-US" sz="1800" dirty="0">
                <a:latin typeface="Arial"/>
                <a:cs typeface="Arial"/>
              </a:rPr>
              <a:t>What were the challenges of using a different type of thinking?</a:t>
            </a:r>
          </a:p>
          <a:p>
            <a:endParaRPr lang="en-US" dirty="0"/>
          </a:p>
        </p:txBody>
      </p:sp>
    </p:spTree>
    <p:extLst>
      <p:ext uri="{BB962C8B-B14F-4D97-AF65-F5344CB8AC3E}">
        <p14:creationId xmlns:p14="http://schemas.microsoft.com/office/powerpoint/2010/main" val="4163553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3A5E45-F01F-BCFC-8D23-ADA7268CAF9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B93F331-8458-A760-8DB8-2D866ACB0C0B}"/>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180</a:t>
            </a:fld>
            <a:endParaRPr lang="en-AU"/>
          </a:p>
        </p:txBody>
      </p:sp>
      <p:sp>
        <p:nvSpPr>
          <p:cNvPr id="3" name="Title 2">
            <a:extLst>
              <a:ext uri="{FF2B5EF4-FFF2-40B4-BE49-F238E27FC236}">
                <a16:creationId xmlns:a16="http://schemas.microsoft.com/office/drawing/2014/main" id="{07090589-1089-C96E-5710-05B6A6F717E8}"/>
              </a:ext>
            </a:extLst>
          </p:cNvPr>
          <p:cNvSpPr>
            <a:spLocks noGrp="1"/>
          </p:cNvSpPr>
          <p:nvPr>
            <p:ph type="title"/>
          </p:nvPr>
        </p:nvSpPr>
        <p:spPr>
          <a:xfrm>
            <a:off x="506803" y="220005"/>
            <a:ext cx="11484000" cy="545601"/>
          </a:xfrm>
        </p:spPr>
        <p:txBody>
          <a:bodyPr/>
          <a:lstStyle/>
          <a:p>
            <a:r>
              <a:rPr lang="en-US" dirty="0">
                <a:latin typeface="Arial"/>
                <a:cs typeface="Arial"/>
              </a:rPr>
              <a:t>Cross-curricular links </a:t>
            </a:r>
            <a:r>
              <a:rPr lang="en-US" dirty="0">
                <a:solidFill>
                  <a:schemeClr val="bg1"/>
                </a:solidFill>
                <a:latin typeface="Arial"/>
                <a:cs typeface="Arial"/>
              </a:rPr>
              <a:t>(6)  </a:t>
            </a:r>
          </a:p>
        </p:txBody>
      </p:sp>
      <p:sp>
        <p:nvSpPr>
          <p:cNvPr id="4" name="Text Placeholder 3">
            <a:extLst>
              <a:ext uri="{FF2B5EF4-FFF2-40B4-BE49-F238E27FC236}">
                <a16:creationId xmlns:a16="http://schemas.microsoft.com/office/drawing/2014/main" id="{75AD8DDF-22AF-3DDA-7DB2-A7C7CF8216B2}"/>
              </a:ext>
            </a:extLst>
          </p:cNvPr>
          <p:cNvSpPr>
            <a:spLocks noGrp="1"/>
          </p:cNvSpPr>
          <p:nvPr>
            <p:ph type="body" sz="quarter" idx="18"/>
          </p:nvPr>
        </p:nvSpPr>
        <p:spPr>
          <a:xfrm>
            <a:off x="531201" y="793313"/>
            <a:ext cx="11483999" cy="310015"/>
          </a:xfrm>
        </p:spPr>
        <p:txBody>
          <a:bodyPr/>
          <a:lstStyle/>
          <a:p>
            <a:r>
              <a:rPr lang="en-US" dirty="0"/>
              <a:t>Using the Toulmin argumentation model to develop a written response</a:t>
            </a:r>
          </a:p>
        </p:txBody>
      </p:sp>
      <p:sp>
        <p:nvSpPr>
          <p:cNvPr id="5" name="Text Placeholder 4">
            <a:extLst>
              <a:ext uri="{FF2B5EF4-FFF2-40B4-BE49-F238E27FC236}">
                <a16:creationId xmlns:a16="http://schemas.microsoft.com/office/drawing/2014/main" id="{5E8B1980-4976-992D-E191-0734F800A188}"/>
              </a:ext>
            </a:extLst>
          </p:cNvPr>
          <p:cNvSpPr>
            <a:spLocks noGrp="1"/>
          </p:cNvSpPr>
          <p:nvPr>
            <p:ph type="body" sz="quarter" idx="17"/>
          </p:nvPr>
        </p:nvSpPr>
        <p:spPr>
          <a:xfrm>
            <a:off x="1237806" y="1760431"/>
            <a:ext cx="9759023" cy="706911"/>
          </a:xfrm>
        </p:spPr>
        <p:txBody>
          <a:bodyPr vert="horz" lIns="0" tIns="0" rIns="0" bIns="0" rtlCol="0" anchor="t">
            <a:noAutofit/>
          </a:bodyPr>
          <a:lstStyle/>
          <a:p>
            <a:r>
              <a:rPr lang="en-AU" sz="1600" dirty="0"/>
              <a:t>Many primary sources, like workers’ diaries from the time, show how difficult life was for those employed in factories. </a:t>
            </a:r>
            <a:endParaRPr lang="en-US" sz="1600" dirty="0"/>
          </a:p>
        </p:txBody>
      </p:sp>
      <p:sp>
        <p:nvSpPr>
          <p:cNvPr id="13" name="TextBox 12">
            <a:extLst>
              <a:ext uri="{FF2B5EF4-FFF2-40B4-BE49-F238E27FC236}">
                <a16:creationId xmlns:a16="http://schemas.microsoft.com/office/drawing/2014/main" id="{BBA4A899-E06A-78E3-DD23-65D5F3340BFA}"/>
              </a:ext>
            </a:extLst>
          </p:cNvPr>
          <p:cNvSpPr txBox="1"/>
          <p:nvPr/>
        </p:nvSpPr>
        <p:spPr>
          <a:xfrm>
            <a:off x="8613268" y="288574"/>
            <a:ext cx="2763988" cy="1319492"/>
          </a:xfrm>
          <a:prstGeom prst="rect">
            <a:avLst/>
          </a:prstGeom>
          <a:noFill/>
        </p:spPr>
        <p:txBody>
          <a:bodyPr wrap="square" lIns="0" tIns="0" rIns="0" bIns="0" rtlCol="0">
            <a:noAutofit/>
          </a:bodyPr>
          <a:lstStyle/>
          <a:p>
            <a:pPr algn="l">
              <a:lnSpc>
                <a:spcPct val="150000"/>
              </a:lnSpc>
            </a:pPr>
            <a:r>
              <a:rPr lang="en-AU" sz="1800" dirty="0">
                <a:solidFill>
                  <a:srgbClr val="FF0000"/>
                </a:solidFill>
              </a:rPr>
              <a:t>Note: two different pieces of evidence addresses the generalisation fallacy</a:t>
            </a:r>
          </a:p>
        </p:txBody>
      </p:sp>
      <p:sp>
        <p:nvSpPr>
          <p:cNvPr id="6" name="TextBox 5">
            <a:extLst>
              <a:ext uri="{FF2B5EF4-FFF2-40B4-BE49-F238E27FC236}">
                <a16:creationId xmlns:a16="http://schemas.microsoft.com/office/drawing/2014/main" id="{575FF459-1427-5B8F-AD5C-9AD61982F524}"/>
              </a:ext>
            </a:extLst>
          </p:cNvPr>
          <p:cNvSpPr txBox="1"/>
          <p:nvPr/>
        </p:nvSpPr>
        <p:spPr>
          <a:xfrm>
            <a:off x="122327" y="1758912"/>
            <a:ext cx="1617801" cy="793244"/>
          </a:xfrm>
          <a:prstGeom prst="rect">
            <a:avLst/>
          </a:prstGeom>
          <a:noFill/>
        </p:spPr>
        <p:txBody>
          <a:bodyPr wrap="square" lIns="0" tIns="0" rIns="0" bIns="0" rtlCol="0">
            <a:noAutofit/>
          </a:bodyPr>
          <a:lstStyle/>
          <a:p>
            <a:pPr algn="l">
              <a:lnSpc>
                <a:spcPct val="114000"/>
              </a:lnSpc>
            </a:pPr>
            <a:r>
              <a:rPr lang="en-AU" sz="1600" dirty="0">
                <a:solidFill>
                  <a:srgbClr val="FF0000"/>
                </a:solidFill>
              </a:rPr>
              <a:t>Introduce grounds </a:t>
            </a:r>
          </a:p>
        </p:txBody>
      </p:sp>
      <p:sp>
        <p:nvSpPr>
          <p:cNvPr id="12" name="Arrow: Right 11">
            <a:extLst>
              <a:ext uri="{FF2B5EF4-FFF2-40B4-BE49-F238E27FC236}">
                <a16:creationId xmlns:a16="http://schemas.microsoft.com/office/drawing/2014/main" id="{EB71B918-1EE7-428C-54D5-507A7180FE43}"/>
              </a:ext>
              <a:ext uri="{C183D7F6-B498-43B3-948B-1728B52AA6E4}">
                <adec:decorative xmlns:adec="http://schemas.microsoft.com/office/drawing/2017/decorative" val="1"/>
              </a:ext>
            </a:extLst>
          </p:cNvPr>
          <p:cNvSpPr/>
          <p:nvPr/>
        </p:nvSpPr>
        <p:spPr>
          <a:xfrm rot="20281278">
            <a:off x="394354" y="2411055"/>
            <a:ext cx="785234" cy="349676"/>
          </a:xfrm>
          <a:prstGeom prst="rightArrow">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TextBox 6">
            <a:extLst>
              <a:ext uri="{FF2B5EF4-FFF2-40B4-BE49-F238E27FC236}">
                <a16:creationId xmlns:a16="http://schemas.microsoft.com/office/drawing/2014/main" id="{06CA1892-673B-8AE2-927C-A3A2EAC7766E}"/>
              </a:ext>
            </a:extLst>
          </p:cNvPr>
          <p:cNvSpPr txBox="1"/>
          <p:nvPr/>
        </p:nvSpPr>
        <p:spPr>
          <a:xfrm rot="20904550">
            <a:off x="10835237" y="4579187"/>
            <a:ext cx="1084037" cy="793244"/>
          </a:xfrm>
          <a:prstGeom prst="rect">
            <a:avLst/>
          </a:prstGeom>
          <a:noFill/>
        </p:spPr>
        <p:txBody>
          <a:bodyPr wrap="square" lIns="0" tIns="0" rIns="0" bIns="0" rtlCol="0">
            <a:noAutofit/>
          </a:bodyPr>
          <a:lstStyle/>
          <a:p>
            <a:pPr algn="l">
              <a:lnSpc>
                <a:spcPct val="114000"/>
              </a:lnSpc>
            </a:pPr>
            <a:r>
              <a:rPr lang="en-AU" sz="1600" dirty="0">
                <a:solidFill>
                  <a:srgbClr val="FF0000"/>
                </a:solidFill>
              </a:rPr>
              <a:t>Grounds should include direct references</a:t>
            </a:r>
          </a:p>
        </p:txBody>
      </p:sp>
      <p:sp>
        <p:nvSpPr>
          <p:cNvPr id="8" name="Arrow: Right 7">
            <a:extLst>
              <a:ext uri="{FF2B5EF4-FFF2-40B4-BE49-F238E27FC236}">
                <a16:creationId xmlns:a16="http://schemas.microsoft.com/office/drawing/2014/main" id="{1CE9AF51-E9B2-6CC2-0799-339262A8D4BB}"/>
              </a:ext>
              <a:ext uri="{C183D7F6-B498-43B3-948B-1728B52AA6E4}">
                <adec:decorative xmlns:adec="http://schemas.microsoft.com/office/drawing/2017/decorative" val="1"/>
              </a:ext>
            </a:extLst>
          </p:cNvPr>
          <p:cNvSpPr/>
          <p:nvPr/>
        </p:nvSpPr>
        <p:spPr>
          <a:xfrm rot="9807514">
            <a:off x="10826337" y="4078180"/>
            <a:ext cx="785234" cy="349676"/>
          </a:xfrm>
          <a:prstGeom prst="rightArrow">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TextBox 8">
            <a:extLst>
              <a:ext uri="{FF2B5EF4-FFF2-40B4-BE49-F238E27FC236}">
                <a16:creationId xmlns:a16="http://schemas.microsoft.com/office/drawing/2014/main" id="{C080D649-6461-A886-9AA3-1E7E45F825F6}"/>
              </a:ext>
            </a:extLst>
          </p:cNvPr>
          <p:cNvSpPr txBox="1"/>
          <p:nvPr/>
        </p:nvSpPr>
        <p:spPr>
          <a:xfrm>
            <a:off x="129058" y="4470761"/>
            <a:ext cx="1108748" cy="793244"/>
          </a:xfrm>
          <a:prstGeom prst="rect">
            <a:avLst/>
          </a:prstGeom>
          <a:noFill/>
        </p:spPr>
        <p:txBody>
          <a:bodyPr wrap="square" lIns="0" tIns="0" rIns="0" bIns="0" rtlCol="0">
            <a:noAutofit/>
          </a:bodyPr>
          <a:lstStyle/>
          <a:p>
            <a:pPr algn="l">
              <a:lnSpc>
                <a:spcPct val="114000"/>
              </a:lnSpc>
            </a:pPr>
            <a:r>
              <a:rPr lang="en-AU" sz="1600" dirty="0">
                <a:solidFill>
                  <a:srgbClr val="FF0000"/>
                </a:solidFill>
              </a:rPr>
              <a:t>Finish paragraph with a warrant</a:t>
            </a:r>
          </a:p>
        </p:txBody>
      </p:sp>
      <p:sp>
        <p:nvSpPr>
          <p:cNvPr id="10" name="Arrow: Right 9">
            <a:extLst>
              <a:ext uri="{FF2B5EF4-FFF2-40B4-BE49-F238E27FC236}">
                <a16:creationId xmlns:a16="http://schemas.microsoft.com/office/drawing/2014/main" id="{615F0609-9B84-B104-B05A-7B127D4EEDF0}"/>
              </a:ext>
              <a:ext uri="{C183D7F6-B498-43B3-948B-1728B52AA6E4}">
                <adec:decorative xmlns:adec="http://schemas.microsoft.com/office/drawing/2017/decorative" val="1"/>
              </a:ext>
            </a:extLst>
          </p:cNvPr>
          <p:cNvSpPr/>
          <p:nvPr/>
        </p:nvSpPr>
        <p:spPr>
          <a:xfrm rot="363422">
            <a:off x="138584" y="5613531"/>
            <a:ext cx="785234" cy="349676"/>
          </a:xfrm>
          <a:prstGeom prst="rightArrow">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1" name="TextBox 10">
            <a:extLst>
              <a:ext uri="{FF2B5EF4-FFF2-40B4-BE49-F238E27FC236}">
                <a16:creationId xmlns:a16="http://schemas.microsoft.com/office/drawing/2014/main" id="{AA23C671-578A-10D6-FD46-459AA6FAEA42}"/>
              </a:ext>
            </a:extLst>
          </p:cNvPr>
          <p:cNvSpPr txBox="1"/>
          <p:nvPr/>
        </p:nvSpPr>
        <p:spPr>
          <a:xfrm>
            <a:off x="1203607" y="2467342"/>
            <a:ext cx="9759023" cy="2431043"/>
          </a:xfrm>
          <a:prstGeom prst="rect">
            <a:avLst/>
          </a:prstGeom>
          <a:noFill/>
        </p:spPr>
        <p:txBody>
          <a:bodyPr wrap="square" lIns="0" tIns="0" rIns="0" bIns="0" rtlCol="0">
            <a:noAutofit/>
          </a:bodyPr>
          <a:lstStyle/>
          <a:p>
            <a:pPr>
              <a:lnSpc>
                <a:spcPct val="150000"/>
              </a:lnSpc>
            </a:pPr>
            <a:r>
              <a:rPr lang="en-AU" sz="1600" dirty="0"/>
              <a:t>One important piece of evidence comes from primary sources that reveal the difficult and unsafe conditions faced by factory workers during the Industrial Revolution. For example, Elizabeth Bentley, a child worker, gave a testimony to the British Parliament in 1831 describing how she and many other children worked long hours in dangerous factories with little rest. Similarly, workers’ diaries from the time provide personal accounts of life in factories. Joseph Foden, a child factory worker in Britain, wrote in his diary in 1832, ‘We begin work at six in the morning and go on till eight at night, with only an hour for dinner. The machines are loud and dangerous; I often hurt my fingers and many children are injured. By the end of the day, I feel so tired I can barely walk home.’</a:t>
            </a:r>
          </a:p>
        </p:txBody>
      </p:sp>
      <p:sp>
        <p:nvSpPr>
          <p:cNvPr id="14" name="TextBox 13">
            <a:extLst>
              <a:ext uri="{FF2B5EF4-FFF2-40B4-BE49-F238E27FC236}">
                <a16:creationId xmlns:a16="http://schemas.microsoft.com/office/drawing/2014/main" id="{C21BB027-6F36-9E97-6443-7A3EE7961F26}"/>
              </a:ext>
            </a:extLst>
          </p:cNvPr>
          <p:cNvSpPr txBox="1"/>
          <p:nvPr/>
        </p:nvSpPr>
        <p:spPr>
          <a:xfrm>
            <a:off x="1216489" y="5365247"/>
            <a:ext cx="9920393" cy="994874"/>
          </a:xfrm>
          <a:prstGeom prst="rect">
            <a:avLst/>
          </a:prstGeom>
          <a:noFill/>
        </p:spPr>
        <p:txBody>
          <a:bodyPr wrap="square" lIns="0" tIns="0" rIns="0" bIns="0" rtlCol="0">
            <a:noAutofit/>
          </a:bodyPr>
          <a:lstStyle/>
          <a:p>
            <a:pPr>
              <a:lnSpc>
                <a:spcPct val="150000"/>
              </a:lnSpc>
            </a:pPr>
            <a:r>
              <a:rPr lang="en-AU" sz="1600" dirty="0"/>
              <a:t>These diaries show that workers regularly faced exhausting and unsafe conditions, with little time for rest or family. This personal account makes it clear that most workers felt exhausted, unsafe and stressed in their jobs, and faced harsh conditions almost every day.</a:t>
            </a:r>
          </a:p>
        </p:txBody>
      </p:sp>
    </p:spTree>
    <p:extLst>
      <p:ext uri="{BB962C8B-B14F-4D97-AF65-F5344CB8AC3E}">
        <p14:creationId xmlns:p14="http://schemas.microsoft.com/office/powerpoint/2010/main" val="1120064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p:bldP spid="12" grpId="0" animBg="1"/>
      <p:bldP spid="7" grpId="0"/>
      <p:bldP spid="8" grpId="0" animBg="1"/>
      <p:bldP spid="9" grpId="0"/>
      <p:bldP spid="10" grpId="0" animBg="1"/>
      <p:bldP spid="11" grpId="0"/>
      <p:bldP spid="14" grpId="0"/>
    </p:bld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EECB28-C1AD-4B7A-0053-3295A3D13CA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06026AB-15AD-E3CF-6570-6BD70027B85C}"/>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181</a:t>
            </a:fld>
            <a:endParaRPr lang="en-AU"/>
          </a:p>
        </p:txBody>
      </p:sp>
      <p:sp>
        <p:nvSpPr>
          <p:cNvPr id="3" name="Title 2">
            <a:extLst>
              <a:ext uri="{FF2B5EF4-FFF2-40B4-BE49-F238E27FC236}">
                <a16:creationId xmlns:a16="http://schemas.microsoft.com/office/drawing/2014/main" id="{627281F3-A41C-6E62-D00E-073B73C16A1C}"/>
              </a:ext>
            </a:extLst>
          </p:cNvPr>
          <p:cNvSpPr>
            <a:spLocks noGrp="1"/>
          </p:cNvSpPr>
          <p:nvPr>
            <p:ph type="title"/>
          </p:nvPr>
        </p:nvSpPr>
        <p:spPr>
          <a:xfrm>
            <a:off x="225908" y="218333"/>
            <a:ext cx="11484000" cy="545601"/>
          </a:xfrm>
        </p:spPr>
        <p:txBody>
          <a:bodyPr/>
          <a:lstStyle/>
          <a:p>
            <a:r>
              <a:rPr lang="en-US" dirty="0">
                <a:latin typeface="Arial"/>
                <a:cs typeface="Arial"/>
              </a:rPr>
              <a:t>Cross-curricular links </a:t>
            </a:r>
            <a:r>
              <a:rPr lang="en-US" dirty="0">
                <a:solidFill>
                  <a:schemeClr val="bg1"/>
                </a:solidFill>
                <a:latin typeface="Arial"/>
                <a:cs typeface="Arial"/>
              </a:rPr>
              <a:t>(7)  </a:t>
            </a:r>
          </a:p>
        </p:txBody>
      </p:sp>
      <p:sp>
        <p:nvSpPr>
          <p:cNvPr id="4" name="Text Placeholder 3">
            <a:extLst>
              <a:ext uri="{FF2B5EF4-FFF2-40B4-BE49-F238E27FC236}">
                <a16:creationId xmlns:a16="http://schemas.microsoft.com/office/drawing/2014/main" id="{296F34DB-D0E3-1756-A4F3-3F4F5B320DFD}"/>
              </a:ext>
            </a:extLst>
          </p:cNvPr>
          <p:cNvSpPr>
            <a:spLocks noGrp="1"/>
          </p:cNvSpPr>
          <p:nvPr>
            <p:ph type="body" sz="quarter" idx="18"/>
          </p:nvPr>
        </p:nvSpPr>
        <p:spPr>
          <a:xfrm>
            <a:off x="225909" y="771647"/>
            <a:ext cx="11483999" cy="310015"/>
          </a:xfrm>
        </p:spPr>
        <p:txBody>
          <a:bodyPr/>
          <a:lstStyle/>
          <a:p>
            <a:r>
              <a:rPr lang="en-US" dirty="0"/>
              <a:t>Using the Toulmin argumentation model to develop a written response</a:t>
            </a:r>
          </a:p>
        </p:txBody>
      </p:sp>
      <p:sp>
        <p:nvSpPr>
          <p:cNvPr id="5" name="Text Placeholder 4">
            <a:extLst>
              <a:ext uri="{FF2B5EF4-FFF2-40B4-BE49-F238E27FC236}">
                <a16:creationId xmlns:a16="http://schemas.microsoft.com/office/drawing/2014/main" id="{72527800-2BE8-68D9-A09C-52A1D94BB20D}"/>
              </a:ext>
            </a:extLst>
          </p:cNvPr>
          <p:cNvSpPr>
            <a:spLocks noGrp="1"/>
          </p:cNvSpPr>
          <p:nvPr>
            <p:ph type="body" sz="quarter" idx="17"/>
          </p:nvPr>
        </p:nvSpPr>
        <p:spPr>
          <a:xfrm>
            <a:off x="948268" y="1278518"/>
            <a:ext cx="10397066" cy="4807835"/>
          </a:xfrm>
        </p:spPr>
        <p:txBody>
          <a:bodyPr vert="horz" lIns="0" tIns="0" rIns="0" bIns="0" rtlCol="0" anchor="t">
            <a:noAutofit/>
          </a:bodyPr>
          <a:lstStyle/>
          <a:p>
            <a:r>
              <a:rPr lang="en-AU" sz="1800" b="1" dirty="0"/>
              <a:t>Second body paragraph:</a:t>
            </a:r>
          </a:p>
          <a:p>
            <a:r>
              <a:rPr lang="en-AU" sz="1800" dirty="0"/>
              <a:t>Secondary sources, such as the Sadler Report of 1832, also confirm these negative impacts on workers’ lives. This government report was the result of an investigation led by Michael Sadler into factory conditions. One witness, a factory worker named Matthew Crabtree, told the committee, ‘When I was seven years old, I went into the factory; we worked from six in the morning till eight at night... I have seen little children droop from fatigue.’ The report highlighted the negative effects on families, as parents and children alike were forced to work long hours under exhausting and harmful conditions. Although some poor working conditions existed before the Industrial Revolution, the rapid growth of factories and urban centres made these problems much more widespread and severe. The Sadler Report clearly shows that the Industrial Revolution caused widespread harm to the everyday lives of workers.</a:t>
            </a:r>
            <a:endParaRPr lang="en-US" sz="1800" dirty="0"/>
          </a:p>
        </p:txBody>
      </p:sp>
    </p:spTree>
    <p:extLst>
      <p:ext uri="{BB962C8B-B14F-4D97-AF65-F5344CB8AC3E}">
        <p14:creationId xmlns:p14="http://schemas.microsoft.com/office/powerpoint/2010/main" val="3150220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ED961-5A27-74B3-7721-6E91F3F2474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FF8DB53-D56E-9064-2804-B3448F183FB0}"/>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182</a:t>
            </a:fld>
            <a:endParaRPr lang="en-AU"/>
          </a:p>
        </p:txBody>
      </p:sp>
      <p:sp>
        <p:nvSpPr>
          <p:cNvPr id="3" name="Title 2">
            <a:extLst>
              <a:ext uri="{FF2B5EF4-FFF2-40B4-BE49-F238E27FC236}">
                <a16:creationId xmlns:a16="http://schemas.microsoft.com/office/drawing/2014/main" id="{5179E824-C898-2EF4-8ADE-5FE5A2CCDFA1}"/>
              </a:ext>
            </a:extLst>
          </p:cNvPr>
          <p:cNvSpPr>
            <a:spLocks noGrp="1"/>
          </p:cNvSpPr>
          <p:nvPr>
            <p:ph type="title"/>
          </p:nvPr>
        </p:nvSpPr>
        <p:spPr>
          <a:xfrm>
            <a:off x="225908" y="218333"/>
            <a:ext cx="11484000" cy="545601"/>
          </a:xfrm>
        </p:spPr>
        <p:txBody>
          <a:bodyPr/>
          <a:lstStyle/>
          <a:p>
            <a:r>
              <a:rPr lang="en-US" dirty="0">
                <a:latin typeface="Arial"/>
                <a:cs typeface="Arial"/>
              </a:rPr>
              <a:t>Cross-curricular links </a:t>
            </a:r>
            <a:r>
              <a:rPr lang="en-US" dirty="0">
                <a:solidFill>
                  <a:schemeClr val="bg1"/>
                </a:solidFill>
                <a:latin typeface="Arial"/>
                <a:cs typeface="Arial"/>
              </a:rPr>
              <a:t>(7)  </a:t>
            </a:r>
          </a:p>
        </p:txBody>
      </p:sp>
      <p:sp>
        <p:nvSpPr>
          <p:cNvPr id="4" name="Text Placeholder 3">
            <a:extLst>
              <a:ext uri="{FF2B5EF4-FFF2-40B4-BE49-F238E27FC236}">
                <a16:creationId xmlns:a16="http://schemas.microsoft.com/office/drawing/2014/main" id="{5FE39973-6DDE-BA59-6A08-234FFB6EE372}"/>
              </a:ext>
            </a:extLst>
          </p:cNvPr>
          <p:cNvSpPr>
            <a:spLocks noGrp="1"/>
          </p:cNvSpPr>
          <p:nvPr>
            <p:ph type="body" sz="quarter" idx="18"/>
          </p:nvPr>
        </p:nvSpPr>
        <p:spPr>
          <a:xfrm>
            <a:off x="225909" y="771647"/>
            <a:ext cx="11483999" cy="310015"/>
          </a:xfrm>
        </p:spPr>
        <p:txBody>
          <a:bodyPr/>
          <a:lstStyle/>
          <a:p>
            <a:r>
              <a:rPr lang="en-US" dirty="0"/>
              <a:t>Using the Toulmin argumentation model to develop a written response</a:t>
            </a:r>
          </a:p>
        </p:txBody>
      </p:sp>
      <p:sp>
        <p:nvSpPr>
          <p:cNvPr id="6" name="TextBox 5">
            <a:extLst>
              <a:ext uri="{FF2B5EF4-FFF2-40B4-BE49-F238E27FC236}">
                <a16:creationId xmlns:a16="http://schemas.microsoft.com/office/drawing/2014/main" id="{708256B4-EAB0-9E07-CAA8-A93641AF20B0}"/>
              </a:ext>
            </a:extLst>
          </p:cNvPr>
          <p:cNvSpPr txBox="1"/>
          <p:nvPr/>
        </p:nvSpPr>
        <p:spPr>
          <a:xfrm rot="20415862">
            <a:off x="443079" y="1996172"/>
            <a:ext cx="1262147" cy="620348"/>
          </a:xfrm>
          <a:prstGeom prst="rect">
            <a:avLst/>
          </a:prstGeom>
          <a:noFill/>
        </p:spPr>
        <p:txBody>
          <a:bodyPr wrap="square" lIns="0" tIns="0" rIns="0" bIns="0" rtlCol="0">
            <a:noAutofit/>
          </a:bodyPr>
          <a:lstStyle/>
          <a:p>
            <a:pPr algn="l">
              <a:lnSpc>
                <a:spcPct val="114000"/>
              </a:lnSpc>
            </a:pPr>
            <a:r>
              <a:rPr lang="en-AU" sz="1600" dirty="0">
                <a:solidFill>
                  <a:srgbClr val="FF0000"/>
                </a:solidFill>
              </a:rPr>
              <a:t>Introduce backing </a:t>
            </a:r>
          </a:p>
        </p:txBody>
      </p:sp>
      <p:sp>
        <p:nvSpPr>
          <p:cNvPr id="5" name="Text Placeholder 4">
            <a:extLst>
              <a:ext uri="{FF2B5EF4-FFF2-40B4-BE49-F238E27FC236}">
                <a16:creationId xmlns:a16="http://schemas.microsoft.com/office/drawing/2014/main" id="{BACBF434-AFA9-F58F-F57B-065B64615E9C}"/>
              </a:ext>
            </a:extLst>
          </p:cNvPr>
          <p:cNvSpPr>
            <a:spLocks noGrp="1"/>
          </p:cNvSpPr>
          <p:nvPr>
            <p:ph type="body" sz="quarter" idx="17"/>
          </p:nvPr>
        </p:nvSpPr>
        <p:spPr>
          <a:xfrm>
            <a:off x="1772896" y="1683032"/>
            <a:ext cx="8390021" cy="752049"/>
          </a:xfrm>
        </p:spPr>
        <p:txBody>
          <a:bodyPr vert="horz" lIns="0" tIns="0" rIns="0" bIns="0" rtlCol="0" anchor="t">
            <a:noAutofit/>
          </a:bodyPr>
          <a:lstStyle/>
          <a:p>
            <a:r>
              <a:rPr lang="en-AU" sz="1600" dirty="0"/>
              <a:t>Secondary sources, such as the Sadler Report of 1832, also confirm these negative impacts on workers’ lives. </a:t>
            </a:r>
            <a:endParaRPr lang="en-US" sz="1600" dirty="0"/>
          </a:p>
        </p:txBody>
      </p:sp>
      <p:sp>
        <p:nvSpPr>
          <p:cNvPr id="8" name="TextBox 7">
            <a:extLst>
              <a:ext uri="{FF2B5EF4-FFF2-40B4-BE49-F238E27FC236}">
                <a16:creationId xmlns:a16="http://schemas.microsoft.com/office/drawing/2014/main" id="{F17A04D1-C620-17B0-D00E-DDEA6DA9D5D0}"/>
              </a:ext>
            </a:extLst>
          </p:cNvPr>
          <p:cNvSpPr txBox="1"/>
          <p:nvPr/>
        </p:nvSpPr>
        <p:spPr>
          <a:xfrm rot="649195">
            <a:off x="10778328" y="2144684"/>
            <a:ext cx="1290909" cy="793244"/>
          </a:xfrm>
          <a:prstGeom prst="rect">
            <a:avLst/>
          </a:prstGeom>
          <a:noFill/>
        </p:spPr>
        <p:txBody>
          <a:bodyPr wrap="square" lIns="0" tIns="0" rIns="0" bIns="0" rtlCol="0">
            <a:noAutofit/>
          </a:bodyPr>
          <a:lstStyle/>
          <a:p>
            <a:pPr algn="l">
              <a:lnSpc>
                <a:spcPct val="114000"/>
              </a:lnSpc>
            </a:pPr>
            <a:r>
              <a:rPr lang="en-AU" sz="1600" dirty="0">
                <a:solidFill>
                  <a:srgbClr val="FF0000"/>
                </a:solidFill>
              </a:rPr>
              <a:t>Backing should include direct references</a:t>
            </a:r>
          </a:p>
        </p:txBody>
      </p:sp>
      <p:sp>
        <p:nvSpPr>
          <p:cNvPr id="14" name="TextBox 13">
            <a:extLst>
              <a:ext uri="{FF2B5EF4-FFF2-40B4-BE49-F238E27FC236}">
                <a16:creationId xmlns:a16="http://schemas.microsoft.com/office/drawing/2014/main" id="{CB4E1933-403A-9AF0-80C1-A4301AD3AF6B}"/>
              </a:ext>
            </a:extLst>
          </p:cNvPr>
          <p:cNvSpPr txBox="1"/>
          <p:nvPr/>
        </p:nvSpPr>
        <p:spPr>
          <a:xfrm>
            <a:off x="1772896" y="2465821"/>
            <a:ext cx="8445367" cy="1724107"/>
          </a:xfrm>
          <a:prstGeom prst="rect">
            <a:avLst/>
          </a:prstGeom>
          <a:noFill/>
        </p:spPr>
        <p:txBody>
          <a:bodyPr wrap="square" lIns="0" tIns="0" rIns="0" bIns="0" rtlCol="0">
            <a:noAutofit/>
          </a:bodyPr>
          <a:lstStyle/>
          <a:p>
            <a:pPr>
              <a:lnSpc>
                <a:spcPct val="150000"/>
              </a:lnSpc>
            </a:pPr>
            <a:r>
              <a:rPr lang="en-AU" sz="1600" dirty="0"/>
              <a:t>This government report was the result of an investigation led by Michael Sadler into factory conditions. One witness, a factory worker named Matthew Crabtree, told the committee, ‘When I was seven years old, I went into the factory; we worked from six in the morning till eight at night... I have seen little children droop from fatigue.’ The report highlighted the negative effects on families, as parents and children alike were forced to work long hours under exhausting and harmful conditions. </a:t>
            </a:r>
          </a:p>
        </p:txBody>
      </p:sp>
      <p:sp>
        <p:nvSpPr>
          <p:cNvPr id="12" name="TextBox 11">
            <a:extLst>
              <a:ext uri="{FF2B5EF4-FFF2-40B4-BE49-F238E27FC236}">
                <a16:creationId xmlns:a16="http://schemas.microsoft.com/office/drawing/2014/main" id="{A3FDA2DF-15DA-C270-45C5-9F7624038487}"/>
              </a:ext>
            </a:extLst>
          </p:cNvPr>
          <p:cNvSpPr txBox="1"/>
          <p:nvPr/>
        </p:nvSpPr>
        <p:spPr>
          <a:xfrm>
            <a:off x="10614881" y="5022425"/>
            <a:ext cx="1617801" cy="793244"/>
          </a:xfrm>
          <a:prstGeom prst="rect">
            <a:avLst/>
          </a:prstGeom>
          <a:noFill/>
        </p:spPr>
        <p:txBody>
          <a:bodyPr wrap="square" lIns="0" tIns="0" rIns="0" bIns="0" rtlCol="0">
            <a:noAutofit/>
          </a:bodyPr>
          <a:lstStyle/>
          <a:p>
            <a:pPr algn="l">
              <a:lnSpc>
                <a:spcPct val="114000"/>
              </a:lnSpc>
            </a:pPr>
            <a:r>
              <a:rPr lang="en-AU" sz="1600" dirty="0">
                <a:solidFill>
                  <a:srgbClr val="FF0000"/>
                </a:solidFill>
              </a:rPr>
              <a:t>Qualifier added here to address false cause fallacy</a:t>
            </a:r>
          </a:p>
        </p:txBody>
      </p:sp>
      <p:sp>
        <p:nvSpPr>
          <p:cNvPr id="15" name="TextBox 14">
            <a:extLst>
              <a:ext uri="{FF2B5EF4-FFF2-40B4-BE49-F238E27FC236}">
                <a16:creationId xmlns:a16="http://schemas.microsoft.com/office/drawing/2014/main" id="{BD35D8DB-76FC-B74A-107B-0DE92D819865}"/>
              </a:ext>
            </a:extLst>
          </p:cNvPr>
          <p:cNvSpPr txBox="1"/>
          <p:nvPr/>
        </p:nvSpPr>
        <p:spPr>
          <a:xfrm>
            <a:off x="1772896" y="4582866"/>
            <a:ext cx="8091419" cy="235964"/>
          </a:xfrm>
          <a:prstGeom prst="rect">
            <a:avLst/>
          </a:prstGeom>
          <a:noFill/>
        </p:spPr>
        <p:txBody>
          <a:bodyPr wrap="square" lIns="0" tIns="0" rIns="0" bIns="0" rtlCol="0">
            <a:noAutofit/>
          </a:bodyPr>
          <a:lstStyle/>
          <a:p>
            <a:pPr>
              <a:lnSpc>
                <a:spcPct val="150000"/>
              </a:lnSpc>
            </a:pPr>
            <a:r>
              <a:rPr lang="en-AU" sz="1600" dirty="0"/>
              <a:t>Although some poor working conditions existed before the Industrial Revolution, the rapid growth of factories and urban centres made these problems much more widespread and severe. </a:t>
            </a:r>
          </a:p>
        </p:txBody>
      </p:sp>
      <p:sp>
        <p:nvSpPr>
          <p:cNvPr id="10" name="TextBox 9">
            <a:extLst>
              <a:ext uri="{FF2B5EF4-FFF2-40B4-BE49-F238E27FC236}">
                <a16:creationId xmlns:a16="http://schemas.microsoft.com/office/drawing/2014/main" id="{BB9F2AB1-883A-5D95-0EF0-FE69DA7143F9}"/>
              </a:ext>
            </a:extLst>
          </p:cNvPr>
          <p:cNvSpPr txBox="1"/>
          <p:nvPr/>
        </p:nvSpPr>
        <p:spPr>
          <a:xfrm>
            <a:off x="135314" y="4582866"/>
            <a:ext cx="1497841" cy="793244"/>
          </a:xfrm>
          <a:prstGeom prst="rect">
            <a:avLst/>
          </a:prstGeom>
          <a:noFill/>
        </p:spPr>
        <p:txBody>
          <a:bodyPr wrap="square" lIns="0" tIns="0" rIns="0" bIns="0" rtlCol="0">
            <a:noAutofit/>
          </a:bodyPr>
          <a:lstStyle/>
          <a:p>
            <a:pPr algn="l">
              <a:lnSpc>
                <a:spcPct val="114000"/>
              </a:lnSpc>
            </a:pPr>
            <a:r>
              <a:rPr lang="en-AU" sz="1600" dirty="0">
                <a:solidFill>
                  <a:srgbClr val="FF0000"/>
                </a:solidFill>
              </a:rPr>
              <a:t>Finish paragraph with another warrant</a:t>
            </a:r>
          </a:p>
        </p:txBody>
      </p:sp>
      <p:sp>
        <p:nvSpPr>
          <p:cNvPr id="7" name="Arrow: Right 6">
            <a:extLst>
              <a:ext uri="{FF2B5EF4-FFF2-40B4-BE49-F238E27FC236}">
                <a16:creationId xmlns:a16="http://schemas.microsoft.com/office/drawing/2014/main" id="{4A1EB3DF-48FA-3127-1D68-5FC89BD4F219}"/>
              </a:ext>
              <a:ext uri="{C183D7F6-B498-43B3-948B-1728B52AA6E4}">
                <adec:decorative xmlns:adec="http://schemas.microsoft.com/office/drawing/2017/decorative" val="1"/>
              </a:ext>
            </a:extLst>
          </p:cNvPr>
          <p:cNvSpPr/>
          <p:nvPr/>
        </p:nvSpPr>
        <p:spPr>
          <a:xfrm rot="20281278">
            <a:off x="900313" y="2546671"/>
            <a:ext cx="785234" cy="349676"/>
          </a:xfrm>
          <a:prstGeom prst="rightArrow">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Arrow: Right 8">
            <a:extLst>
              <a:ext uri="{FF2B5EF4-FFF2-40B4-BE49-F238E27FC236}">
                <a16:creationId xmlns:a16="http://schemas.microsoft.com/office/drawing/2014/main" id="{B3887A43-5EEB-9BF7-7B5F-08E9FE07F2F3}"/>
              </a:ext>
              <a:ext uri="{C183D7F6-B498-43B3-948B-1728B52AA6E4}">
                <adec:decorative xmlns:adec="http://schemas.microsoft.com/office/drawing/2017/decorative" val="1"/>
              </a:ext>
            </a:extLst>
          </p:cNvPr>
          <p:cNvSpPr/>
          <p:nvPr/>
        </p:nvSpPr>
        <p:spPr>
          <a:xfrm rot="9844757">
            <a:off x="9897215" y="3153035"/>
            <a:ext cx="785234" cy="349676"/>
          </a:xfrm>
          <a:prstGeom prst="rightArrow">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1" name="Arrow: Right 10">
            <a:extLst>
              <a:ext uri="{FF2B5EF4-FFF2-40B4-BE49-F238E27FC236}">
                <a16:creationId xmlns:a16="http://schemas.microsoft.com/office/drawing/2014/main" id="{16866FF6-4832-AD9D-25CE-859641C8C5F8}"/>
              </a:ext>
              <a:ext uri="{C183D7F6-B498-43B3-948B-1728B52AA6E4}">
                <adec:decorative xmlns:adec="http://schemas.microsoft.com/office/drawing/2017/decorative" val="1"/>
              </a:ext>
            </a:extLst>
          </p:cNvPr>
          <p:cNvSpPr/>
          <p:nvPr/>
        </p:nvSpPr>
        <p:spPr>
          <a:xfrm rot="2081555">
            <a:off x="947304" y="5573831"/>
            <a:ext cx="785234" cy="349676"/>
          </a:xfrm>
          <a:prstGeom prst="rightArrow">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Arrow: Right 12">
            <a:extLst>
              <a:ext uri="{FF2B5EF4-FFF2-40B4-BE49-F238E27FC236}">
                <a16:creationId xmlns:a16="http://schemas.microsoft.com/office/drawing/2014/main" id="{394115D3-B45F-D46D-AE26-B2A7C2FBBFFB}"/>
              </a:ext>
              <a:ext uri="{C183D7F6-B498-43B3-948B-1728B52AA6E4}">
                <adec:decorative xmlns:adec="http://schemas.microsoft.com/office/drawing/2017/decorative" val="1"/>
              </a:ext>
            </a:extLst>
          </p:cNvPr>
          <p:cNvSpPr/>
          <p:nvPr/>
        </p:nvSpPr>
        <p:spPr>
          <a:xfrm rot="12204628">
            <a:off x="9770299" y="5047183"/>
            <a:ext cx="785234" cy="293525"/>
          </a:xfrm>
          <a:prstGeom prst="rightArrow">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6" name="TextBox 15">
            <a:extLst>
              <a:ext uri="{FF2B5EF4-FFF2-40B4-BE49-F238E27FC236}">
                <a16:creationId xmlns:a16="http://schemas.microsoft.com/office/drawing/2014/main" id="{9F27171C-58B8-AA34-6ED1-2A5DFA81B4D7}"/>
              </a:ext>
            </a:extLst>
          </p:cNvPr>
          <p:cNvSpPr txBox="1"/>
          <p:nvPr/>
        </p:nvSpPr>
        <p:spPr>
          <a:xfrm>
            <a:off x="1744965" y="5632360"/>
            <a:ext cx="8091419" cy="483531"/>
          </a:xfrm>
          <a:prstGeom prst="rect">
            <a:avLst/>
          </a:prstGeom>
          <a:noFill/>
        </p:spPr>
        <p:txBody>
          <a:bodyPr wrap="square" lIns="0" tIns="0" rIns="0" bIns="0" rtlCol="0">
            <a:noAutofit/>
          </a:bodyPr>
          <a:lstStyle/>
          <a:p>
            <a:pPr>
              <a:lnSpc>
                <a:spcPct val="150000"/>
              </a:lnSpc>
            </a:pPr>
            <a:r>
              <a:rPr lang="en-AU" sz="1600" dirty="0"/>
              <a:t>The Sadler Report clearly shows that the Industrial Revolution caused widespread harm to the everyday lives of workers.</a:t>
            </a:r>
          </a:p>
        </p:txBody>
      </p:sp>
    </p:spTree>
    <p:extLst>
      <p:ext uri="{BB962C8B-B14F-4D97-AF65-F5344CB8AC3E}">
        <p14:creationId xmlns:p14="http://schemas.microsoft.com/office/powerpoint/2010/main" val="3321506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5" grpId="0" uiExpand="1" build="p"/>
      <p:bldP spid="8" grpId="0"/>
      <p:bldP spid="14" grpId="0"/>
      <p:bldP spid="12" grpId="0"/>
      <p:bldP spid="15" grpId="0"/>
      <p:bldP spid="10" grpId="0"/>
      <p:bldP spid="7" grpId="0" animBg="1"/>
      <p:bldP spid="9" grpId="0" animBg="1"/>
      <p:bldP spid="11" grpId="0" animBg="1"/>
      <p:bldP spid="13" grpId="0" animBg="1"/>
      <p:bldP spid="16" grpId="0"/>
    </p:bld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0039C3-59EB-51A9-EFC6-790146E4F92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3146D96-E8CB-5BDD-3A64-71661EE385FB}"/>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183</a:t>
            </a:fld>
            <a:endParaRPr lang="en-AU"/>
          </a:p>
        </p:txBody>
      </p:sp>
      <p:sp>
        <p:nvSpPr>
          <p:cNvPr id="3" name="Title 2">
            <a:extLst>
              <a:ext uri="{FF2B5EF4-FFF2-40B4-BE49-F238E27FC236}">
                <a16:creationId xmlns:a16="http://schemas.microsoft.com/office/drawing/2014/main" id="{8411A02A-00EF-704A-2A27-DE6AEFDF6294}"/>
              </a:ext>
            </a:extLst>
          </p:cNvPr>
          <p:cNvSpPr>
            <a:spLocks noGrp="1"/>
          </p:cNvSpPr>
          <p:nvPr>
            <p:ph type="title"/>
          </p:nvPr>
        </p:nvSpPr>
        <p:spPr>
          <a:xfrm>
            <a:off x="225908" y="383476"/>
            <a:ext cx="11484000" cy="545601"/>
          </a:xfrm>
        </p:spPr>
        <p:txBody>
          <a:bodyPr/>
          <a:lstStyle/>
          <a:p>
            <a:r>
              <a:rPr lang="en-US" dirty="0">
                <a:latin typeface="Arial"/>
                <a:cs typeface="Arial"/>
              </a:rPr>
              <a:t>Cross-curricular links </a:t>
            </a:r>
            <a:r>
              <a:rPr lang="en-US" dirty="0">
                <a:solidFill>
                  <a:schemeClr val="bg1"/>
                </a:solidFill>
                <a:latin typeface="Arial"/>
                <a:cs typeface="Arial"/>
              </a:rPr>
              <a:t>(8)  </a:t>
            </a:r>
          </a:p>
        </p:txBody>
      </p:sp>
      <p:sp>
        <p:nvSpPr>
          <p:cNvPr id="4" name="Text Placeholder 3">
            <a:extLst>
              <a:ext uri="{FF2B5EF4-FFF2-40B4-BE49-F238E27FC236}">
                <a16:creationId xmlns:a16="http://schemas.microsoft.com/office/drawing/2014/main" id="{A20CFC5A-0AC2-3FA0-C713-42A2AC9588C5}"/>
              </a:ext>
            </a:extLst>
          </p:cNvPr>
          <p:cNvSpPr>
            <a:spLocks noGrp="1"/>
          </p:cNvSpPr>
          <p:nvPr>
            <p:ph type="body" sz="quarter" idx="18"/>
          </p:nvPr>
        </p:nvSpPr>
        <p:spPr>
          <a:xfrm>
            <a:off x="225909" y="998719"/>
            <a:ext cx="11483999" cy="310015"/>
          </a:xfrm>
        </p:spPr>
        <p:txBody>
          <a:bodyPr/>
          <a:lstStyle/>
          <a:p>
            <a:r>
              <a:rPr lang="en-US" dirty="0"/>
              <a:t>Using the Toulmin argumentation model to develop a written response</a:t>
            </a:r>
          </a:p>
        </p:txBody>
      </p:sp>
      <p:sp>
        <p:nvSpPr>
          <p:cNvPr id="5" name="Text Placeholder 4">
            <a:extLst>
              <a:ext uri="{FF2B5EF4-FFF2-40B4-BE49-F238E27FC236}">
                <a16:creationId xmlns:a16="http://schemas.microsoft.com/office/drawing/2014/main" id="{CFEA8B0A-B6C7-5E85-8ED5-DE9520D83516}"/>
              </a:ext>
            </a:extLst>
          </p:cNvPr>
          <p:cNvSpPr>
            <a:spLocks noGrp="1"/>
          </p:cNvSpPr>
          <p:nvPr>
            <p:ph type="body" sz="quarter" idx="17"/>
          </p:nvPr>
        </p:nvSpPr>
        <p:spPr>
          <a:xfrm>
            <a:off x="1241777" y="1708165"/>
            <a:ext cx="10103555" cy="4807835"/>
          </a:xfrm>
        </p:spPr>
        <p:txBody>
          <a:bodyPr vert="horz" lIns="0" tIns="0" rIns="0" bIns="0" rtlCol="0" anchor="t">
            <a:noAutofit/>
          </a:bodyPr>
          <a:lstStyle/>
          <a:p>
            <a:r>
              <a:rPr lang="en-AU" sz="1800" b="1" dirty="0"/>
              <a:t>Third body paragraph:</a:t>
            </a:r>
          </a:p>
          <a:p>
            <a:r>
              <a:rPr lang="en-AU" sz="1800" dirty="0"/>
              <a:t>Although some might argue that the Industrial Revolution created more jobs and eventually led to higher wages, these benefits mostly came decades later. For most workers during the early part of the Industrial Revolution, their experiences were dominated by hardship and danger. There were few laws to protect them. Factories were focused on making money quickly, so safety was ignored and wages were kept low. Workers’ lives were difficult and exhausting, with many injuries and illnesses caused by poor conditions.</a:t>
            </a:r>
          </a:p>
          <a:p>
            <a:endParaRPr lang="en-AU" dirty="0"/>
          </a:p>
          <a:p>
            <a:endParaRPr lang="en-US" dirty="0">
              <a:latin typeface="Arial"/>
              <a:cs typeface="Arial"/>
            </a:endParaRPr>
          </a:p>
          <a:p>
            <a:endParaRPr lang="en-US" dirty="0"/>
          </a:p>
        </p:txBody>
      </p:sp>
    </p:spTree>
    <p:extLst>
      <p:ext uri="{BB962C8B-B14F-4D97-AF65-F5344CB8AC3E}">
        <p14:creationId xmlns:p14="http://schemas.microsoft.com/office/powerpoint/2010/main" val="257458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861E2-3F1A-93C3-D126-72208247087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6A25368-6D1E-BDE0-7186-2AB2753D5DE1}"/>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184</a:t>
            </a:fld>
            <a:endParaRPr lang="en-AU"/>
          </a:p>
        </p:txBody>
      </p:sp>
      <p:sp>
        <p:nvSpPr>
          <p:cNvPr id="3" name="Title 2">
            <a:extLst>
              <a:ext uri="{FF2B5EF4-FFF2-40B4-BE49-F238E27FC236}">
                <a16:creationId xmlns:a16="http://schemas.microsoft.com/office/drawing/2014/main" id="{3388B670-F3BC-076D-79C6-6B93C5DF31D0}"/>
              </a:ext>
            </a:extLst>
          </p:cNvPr>
          <p:cNvSpPr>
            <a:spLocks noGrp="1"/>
          </p:cNvSpPr>
          <p:nvPr>
            <p:ph type="title"/>
          </p:nvPr>
        </p:nvSpPr>
        <p:spPr>
          <a:xfrm>
            <a:off x="225908" y="383476"/>
            <a:ext cx="11484000" cy="545601"/>
          </a:xfrm>
        </p:spPr>
        <p:txBody>
          <a:bodyPr/>
          <a:lstStyle/>
          <a:p>
            <a:r>
              <a:rPr lang="en-US" dirty="0">
                <a:latin typeface="Arial"/>
                <a:cs typeface="Arial"/>
              </a:rPr>
              <a:t>Cross-curricular links </a:t>
            </a:r>
            <a:r>
              <a:rPr lang="en-US" dirty="0">
                <a:solidFill>
                  <a:schemeClr val="bg1"/>
                </a:solidFill>
                <a:latin typeface="Arial"/>
                <a:cs typeface="Arial"/>
              </a:rPr>
              <a:t>(8)  </a:t>
            </a:r>
          </a:p>
        </p:txBody>
      </p:sp>
      <p:sp>
        <p:nvSpPr>
          <p:cNvPr id="4" name="Text Placeholder 3">
            <a:extLst>
              <a:ext uri="{FF2B5EF4-FFF2-40B4-BE49-F238E27FC236}">
                <a16:creationId xmlns:a16="http://schemas.microsoft.com/office/drawing/2014/main" id="{2CB7074C-FECC-5232-3C07-9646B40B20B5}"/>
              </a:ext>
            </a:extLst>
          </p:cNvPr>
          <p:cNvSpPr>
            <a:spLocks noGrp="1"/>
          </p:cNvSpPr>
          <p:nvPr>
            <p:ph type="body" sz="quarter" idx="18"/>
          </p:nvPr>
        </p:nvSpPr>
        <p:spPr>
          <a:xfrm>
            <a:off x="225909" y="998719"/>
            <a:ext cx="11483999" cy="310015"/>
          </a:xfrm>
        </p:spPr>
        <p:txBody>
          <a:bodyPr/>
          <a:lstStyle/>
          <a:p>
            <a:r>
              <a:rPr lang="en-US" dirty="0"/>
              <a:t>Using the Toulmin argumentation model to develop a written response</a:t>
            </a:r>
          </a:p>
        </p:txBody>
      </p:sp>
      <p:sp>
        <p:nvSpPr>
          <p:cNvPr id="6" name="TextBox 5">
            <a:extLst>
              <a:ext uri="{FF2B5EF4-FFF2-40B4-BE49-F238E27FC236}">
                <a16:creationId xmlns:a16="http://schemas.microsoft.com/office/drawing/2014/main" id="{B7970F4F-0DCB-D80A-7D64-F4FF7E1AFF2D}"/>
              </a:ext>
            </a:extLst>
          </p:cNvPr>
          <p:cNvSpPr txBox="1"/>
          <p:nvPr/>
        </p:nvSpPr>
        <p:spPr>
          <a:xfrm rot="20415862">
            <a:off x="592805" y="2567595"/>
            <a:ext cx="963167" cy="924622"/>
          </a:xfrm>
          <a:prstGeom prst="rect">
            <a:avLst/>
          </a:prstGeom>
          <a:noFill/>
        </p:spPr>
        <p:txBody>
          <a:bodyPr wrap="square" lIns="0" tIns="0" rIns="0" bIns="0" rtlCol="0">
            <a:noAutofit/>
          </a:bodyPr>
          <a:lstStyle/>
          <a:p>
            <a:pPr algn="l">
              <a:lnSpc>
                <a:spcPct val="114000"/>
              </a:lnSpc>
            </a:pPr>
            <a:r>
              <a:rPr lang="en-AU" sz="1600" dirty="0">
                <a:solidFill>
                  <a:srgbClr val="FF0000"/>
                </a:solidFill>
              </a:rPr>
              <a:t>Introduce rebuttal</a:t>
            </a:r>
          </a:p>
        </p:txBody>
      </p:sp>
      <p:sp>
        <p:nvSpPr>
          <p:cNvPr id="5" name="Text Placeholder 4">
            <a:extLst>
              <a:ext uri="{FF2B5EF4-FFF2-40B4-BE49-F238E27FC236}">
                <a16:creationId xmlns:a16="http://schemas.microsoft.com/office/drawing/2014/main" id="{FB9037BA-BB97-AF9B-999C-6DD1F45FD403}"/>
              </a:ext>
            </a:extLst>
          </p:cNvPr>
          <p:cNvSpPr>
            <a:spLocks noGrp="1"/>
          </p:cNvSpPr>
          <p:nvPr>
            <p:ph type="body" sz="quarter" idx="17"/>
          </p:nvPr>
        </p:nvSpPr>
        <p:spPr>
          <a:xfrm>
            <a:off x="2181726" y="2190487"/>
            <a:ext cx="7828548" cy="1321421"/>
          </a:xfrm>
        </p:spPr>
        <p:txBody>
          <a:bodyPr vert="horz" lIns="0" tIns="0" rIns="0" bIns="0" rtlCol="0" anchor="t">
            <a:noAutofit/>
          </a:bodyPr>
          <a:lstStyle/>
          <a:p>
            <a:r>
              <a:rPr lang="en-AU" sz="1800" dirty="0"/>
              <a:t>Although some might argue that the Industrial Revolution created more jobs and eventually led to higher wages, these benefits mostly came decades later.</a:t>
            </a:r>
            <a:endParaRPr lang="en-US" dirty="0">
              <a:latin typeface="Arial"/>
              <a:cs typeface="Arial"/>
            </a:endParaRPr>
          </a:p>
          <a:p>
            <a:endParaRPr lang="en-US" dirty="0"/>
          </a:p>
        </p:txBody>
      </p:sp>
      <p:sp>
        <p:nvSpPr>
          <p:cNvPr id="8" name="TextBox 7">
            <a:extLst>
              <a:ext uri="{FF2B5EF4-FFF2-40B4-BE49-F238E27FC236}">
                <a16:creationId xmlns:a16="http://schemas.microsoft.com/office/drawing/2014/main" id="{BAA03A87-315D-11E9-4396-6144529BF059}"/>
              </a:ext>
            </a:extLst>
          </p:cNvPr>
          <p:cNvSpPr txBox="1"/>
          <p:nvPr/>
        </p:nvSpPr>
        <p:spPr>
          <a:xfrm rot="654219">
            <a:off x="10284029" y="4863319"/>
            <a:ext cx="1679941" cy="1124286"/>
          </a:xfrm>
          <a:prstGeom prst="rect">
            <a:avLst/>
          </a:prstGeom>
          <a:noFill/>
        </p:spPr>
        <p:txBody>
          <a:bodyPr wrap="square" lIns="0" tIns="0" rIns="0" bIns="0" rtlCol="0">
            <a:noAutofit/>
          </a:bodyPr>
          <a:lstStyle/>
          <a:p>
            <a:pPr algn="l">
              <a:lnSpc>
                <a:spcPct val="114000"/>
              </a:lnSpc>
            </a:pPr>
            <a:r>
              <a:rPr lang="en-AU" sz="1600" dirty="0">
                <a:solidFill>
                  <a:srgbClr val="FF0000"/>
                </a:solidFill>
              </a:rPr>
              <a:t>Reinforce the claim to challenge the rebuttal</a:t>
            </a:r>
          </a:p>
        </p:txBody>
      </p:sp>
      <p:sp>
        <p:nvSpPr>
          <p:cNvPr id="7" name="Arrow: Right 6">
            <a:extLst>
              <a:ext uri="{FF2B5EF4-FFF2-40B4-BE49-F238E27FC236}">
                <a16:creationId xmlns:a16="http://schemas.microsoft.com/office/drawing/2014/main" id="{F68224E8-ABC4-55F0-12F1-EB7C9C004E02}"/>
              </a:ext>
              <a:ext uri="{C183D7F6-B498-43B3-948B-1728B52AA6E4}">
                <adec:decorative xmlns:adec="http://schemas.microsoft.com/office/drawing/2017/decorative" val="1"/>
              </a:ext>
            </a:extLst>
          </p:cNvPr>
          <p:cNvSpPr/>
          <p:nvPr/>
        </p:nvSpPr>
        <p:spPr>
          <a:xfrm rot="20281278">
            <a:off x="1325138" y="2762534"/>
            <a:ext cx="785234" cy="349676"/>
          </a:xfrm>
          <a:prstGeom prst="rightArrow">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Arrow: Right 8">
            <a:extLst>
              <a:ext uri="{FF2B5EF4-FFF2-40B4-BE49-F238E27FC236}">
                <a16:creationId xmlns:a16="http://schemas.microsoft.com/office/drawing/2014/main" id="{01BB57B0-67C8-6F4F-54A8-146493ADAF04}"/>
              </a:ext>
              <a:ext uri="{C183D7F6-B498-43B3-948B-1728B52AA6E4}">
                <adec:decorative xmlns:adec="http://schemas.microsoft.com/office/drawing/2017/decorative" val="1"/>
              </a:ext>
            </a:extLst>
          </p:cNvPr>
          <p:cNvSpPr/>
          <p:nvPr/>
        </p:nvSpPr>
        <p:spPr>
          <a:xfrm rot="12738715">
            <a:off x="10058975" y="4109788"/>
            <a:ext cx="785234" cy="349676"/>
          </a:xfrm>
          <a:prstGeom prst="rightArrow">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Arrow: Right 9">
            <a:extLst>
              <a:ext uri="{FF2B5EF4-FFF2-40B4-BE49-F238E27FC236}">
                <a16:creationId xmlns:a16="http://schemas.microsoft.com/office/drawing/2014/main" id="{0A3E2090-908F-E822-70FC-98982D5A02FA}"/>
              </a:ext>
              <a:ext uri="{C183D7F6-B498-43B3-948B-1728B52AA6E4}">
                <adec:decorative xmlns:adec="http://schemas.microsoft.com/office/drawing/2017/decorative" val="1"/>
              </a:ext>
            </a:extLst>
          </p:cNvPr>
          <p:cNvSpPr/>
          <p:nvPr/>
        </p:nvSpPr>
        <p:spPr>
          <a:xfrm rot="9274710">
            <a:off x="9504532" y="4742687"/>
            <a:ext cx="785234" cy="349676"/>
          </a:xfrm>
          <a:prstGeom prst="rightArrow">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Box 10">
            <a:extLst>
              <a:ext uri="{FF2B5EF4-FFF2-40B4-BE49-F238E27FC236}">
                <a16:creationId xmlns:a16="http://schemas.microsoft.com/office/drawing/2014/main" id="{65BE8282-4BF9-A329-F096-47C257A68C68}"/>
              </a:ext>
            </a:extLst>
          </p:cNvPr>
          <p:cNvSpPr txBox="1"/>
          <p:nvPr/>
        </p:nvSpPr>
        <p:spPr>
          <a:xfrm>
            <a:off x="2165684" y="3409244"/>
            <a:ext cx="7877260" cy="925689"/>
          </a:xfrm>
          <a:prstGeom prst="rect">
            <a:avLst/>
          </a:prstGeom>
          <a:noFill/>
        </p:spPr>
        <p:txBody>
          <a:bodyPr wrap="square" lIns="0" tIns="0" rIns="0" bIns="0" rtlCol="0">
            <a:noAutofit/>
          </a:bodyPr>
          <a:lstStyle/>
          <a:p>
            <a:pPr>
              <a:lnSpc>
                <a:spcPct val="150000"/>
              </a:lnSpc>
            </a:pPr>
            <a:r>
              <a:rPr lang="en-AU" sz="1800" dirty="0"/>
              <a:t>For most workers during the early part of the Industrial Revolution, their experiences were dominated by hardship and danger. There were few laws to protect them. Factories were focused on making money quickly, so safety was ignored and wages were kept low. Workers’ lives were difficult and exhausting, with many injuries and illnesses caused by poor conditions.</a:t>
            </a:r>
          </a:p>
          <a:p>
            <a:endParaRPr lang="en-AU" sz="1800" dirty="0"/>
          </a:p>
          <a:p>
            <a:pPr algn="l"/>
            <a:endParaRPr lang="en-AU" sz="1800" dirty="0"/>
          </a:p>
        </p:txBody>
      </p:sp>
    </p:spTree>
    <p:extLst>
      <p:ext uri="{BB962C8B-B14F-4D97-AF65-F5344CB8AC3E}">
        <p14:creationId xmlns:p14="http://schemas.microsoft.com/office/powerpoint/2010/main" val="1440586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5" grpId="0" uiExpand="1" build="p"/>
      <p:bldP spid="8" grpId="0"/>
      <p:bldP spid="7" grpId="0" animBg="1"/>
      <p:bldP spid="9" grpId="0" animBg="1"/>
      <p:bldP spid="10" grpId="0" animBg="1"/>
      <p:bldP spid="11" grpId="0"/>
    </p:bld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0700E9-48C1-7543-D62D-D366A5EFBC8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6322754-1BE7-EA6D-8EA5-78BA37E51AA1}"/>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185</a:t>
            </a:fld>
            <a:endParaRPr lang="en-AU"/>
          </a:p>
        </p:txBody>
      </p:sp>
      <p:sp>
        <p:nvSpPr>
          <p:cNvPr id="3" name="Title 2">
            <a:extLst>
              <a:ext uri="{FF2B5EF4-FFF2-40B4-BE49-F238E27FC236}">
                <a16:creationId xmlns:a16="http://schemas.microsoft.com/office/drawing/2014/main" id="{DF5F40F5-D8FE-B069-9ED2-24E5DA2CE04A}"/>
              </a:ext>
            </a:extLst>
          </p:cNvPr>
          <p:cNvSpPr>
            <a:spLocks noGrp="1"/>
          </p:cNvSpPr>
          <p:nvPr>
            <p:ph type="title"/>
          </p:nvPr>
        </p:nvSpPr>
        <p:spPr>
          <a:xfrm>
            <a:off x="209922" y="417962"/>
            <a:ext cx="11484000" cy="545601"/>
          </a:xfrm>
        </p:spPr>
        <p:txBody>
          <a:bodyPr/>
          <a:lstStyle/>
          <a:p>
            <a:r>
              <a:rPr lang="en-US" dirty="0">
                <a:latin typeface="Arial"/>
                <a:cs typeface="Arial"/>
              </a:rPr>
              <a:t>Cross-curricular links </a:t>
            </a:r>
            <a:r>
              <a:rPr lang="en-US" dirty="0">
                <a:solidFill>
                  <a:schemeClr val="bg1"/>
                </a:solidFill>
                <a:latin typeface="Arial"/>
                <a:cs typeface="Arial"/>
              </a:rPr>
              <a:t>(9)</a:t>
            </a:r>
          </a:p>
        </p:txBody>
      </p:sp>
      <p:sp>
        <p:nvSpPr>
          <p:cNvPr id="4" name="Text Placeholder 3">
            <a:extLst>
              <a:ext uri="{FF2B5EF4-FFF2-40B4-BE49-F238E27FC236}">
                <a16:creationId xmlns:a16="http://schemas.microsoft.com/office/drawing/2014/main" id="{F8F1D5CD-067B-7C80-4F34-1E773A1012B1}"/>
              </a:ext>
            </a:extLst>
          </p:cNvPr>
          <p:cNvSpPr>
            <a:spLocks noGrp="1"/>
          </p:cNvSpPr>
          <p:nvPr>
            <p:ph type="body" sz="quarter" idx="18"/>
          </p:nvPr>
        </p:nvSpPr>
        <p:spPr>
          <a:xfrm>
            <a:off x="225908" y="1073086"/>
            <a:ext cx="11483999" cy="310015"/>
          </a:xfrm>
        </p:spPr>
        <p:txBody>
          <a:bodyPr/>
          <a:lstStyle/>
          <a:p>
            <a:r>
              <a:rPr lang="en-US" dirty="0"/>
              <a:t>Using the Toulmin argumentation model to develop a written response</a:t>
            </a:r>
          </a:p>
        </p:txBody>
      </p:sp>
      <p:sp>
        <p:nvSpPr>
          <p:cNvPr id="5" name="Text Placeholder 4">
            <a:extLst>
              <a:ext uri="{FF2B5EF4-FFF2-40B4-BE49-F238E27FC236}">
                <a16:creationId xmlns:a16="http://schemas.microsoft.com/office/drawing/2014/main" id="{2DC5E9CF-DA5E-7449-EFCA-0699612AAA39}"/>
              </a:ext>
            </a:extLst>
          </p:cNvPr>
          <p:cNvSpPr>
            <a:spLocks noGrp="1"/>
          </p:cNvSpPr>
          <p:nvPr>
            <p:ph type="body" sz="quarter" idx="17"/>
          </p:nvPr>
        </p:nvSpPr>
        <p:spPr>
          <a:xfrm>
            <a:off x="1668026" y="1871852"/>
            <a:ext cx="9133952" cy="3892366"/>
          </a:xfrm>
        </p:spPr>
        <p:txBody>
          <a:bodyPr vert="horz" lIns="0" tIns="0" rIns="0" bIns="0" rtlCol="0" anchor="t">
            <a:noAutofit/>
          </a:bodyPr>
          <a:lstStyle/>
          <a:p>
            <a:r>
              <a:rPr lang="en-AU" sz="1800" b="1" dirty="0"/>
              <a:t>Conclusion:</a:t>
            </a:r>
          </a:p>
          <a:p>
            <a:r>
              <a:rPr lang="en-AU" sz="1800" dirty="0"/>
              <a:t>While the Industrial Revolution changed history and brought about important changes in technology, it was mostly harmful to the lives of workers at the time. Primary and secondary sources show that dangerous workplaces, long hours and low pay caused great difficulties for workers and their families. Therefore, the Industrial Revolution had a mainly negative impact on workers’ lives.</a:t>
            </a:r>
          </a:p>
          <a:p>
            <a:endParaRPr lang="en-US" dirty="0">
              <a:latin typeface="Arial"/>
              <a:cs typeface="Arial"/>
            </a:endParaRPr>
          </a:p>
          <a:p>
            <a:endParaRPr lang="en-US" dirty="0"/>
          </a:p>
        </p:txBody>
      </p:sp>
    </p:spTree>
    <p:extLst>
      <p:ext uri="{BB962C8B-B14F-4D97-AF65-F5344CB8AC3E}">
        <p14:creationId xmlns:p14="http://schemas.microsoft.com/office/powerpoint/2010/main" val="2330251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45E1D9-5098-E0F7-6F91-1839B00B552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4A1B253-27E4-95EE-AD8C-B78B6551A0CD}"/>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186</a:t>
            </a:fld>
            <a:endParaRPr lang="en-AU"/>
          </a:p>
        </p:txBody>
      </p:sp>
      <p:sp>
        <p:nvSpPr>
          <p:cNvPr id="3" name="Title 2">
            <a:extLst>
              <a:ext uri="{FF2B5EF4-FFF2-40B4-BE49-F238E27FC236}">
                <a16:creationId xmlns:a16="http://schemas.microsoft.com/office/drawing/2014/main" id="{7A432922-4077-8839-D5DC-6810770453D4}"/>
              </a:ext>
            </a:extLst>
          </p:cNvPr>
          <p:cNvSpPr>
            <a:spLocks noGrp="1"/>
          </p:cNvSpPr>
          <p:nvPr>
            <p:ph type="title"/>
          </p:nvPr>
        </p:nvSpPr>
        <p:spPr>
          <a:xfrm>
            <a:off x="209922" y="417962"/>
            <a:ext cx="11484000" cy="545601"/>
          </a:xfrm>
        </p:spPr>
        <p:txBody>
          <a:bodyPr/>
          <a:lstStyle/>
          <a:p>
            <a:r>
              <a:rPr lang="en-US" dirty="0">
                <a:latin typeface="Arial"/>
                <a:cs typeface="Arial"/>
              </a:rPr>
              <a:t>Cross-curricular links </a:t>
            </a:r>
            <a:r>
              <a:rPr lang="en-US" dirty="0">
                <a:solidFill>
                  <a:schemeClr val="bg1"/>
                </a:solidFill>
                <a:latin typeface="Arial"/>
                <a:cs typeface="Arial"/>
              </a:rPr>
              <a:t>(9)</a:t>
            </a:r>
          </a:p>
        </p:txBody>
      </p:sp>
      <p:sp>
        <p:nvSpPr>
          <p:cNvPr id="4" name="Text Placeholder 3">
            <a:extLst>
              <a:ext uri="{FF2B5EF4-FFF2-40B4-BE49-F238E27FC236}">
                <a16:creationId xmlns:a16="http://schemas.microsoft.com/office/drawing/2014/main" id="{0EB8A3AA-650F-CF6F-9F72-ADD017C939AA}"/>
              </a:ext>
            </a:extLst>
          </p:cNvPr>
          <p:cNvSpPr>
            <a:spLocks noGrp="1"/>
          </p:cNvSpPr>
          <p:nvPr>
            <p:ph type="body" sz="quarter" idx="18"/>
          </p:nvPr>
        </p:nvSpPr>
        <p:spPr>
          <a:xfrm>
            <a:off x="225908" y="1073086"/>
            <a:ext cx="11483999" cy="310015"/>
          </a:xfrm>
        </p:spPr>
        <p:txBody>
          <a:bodyPr/>
          <a:lstStyle/>
          <a:p>
            <a:r>
              <a:rPr lang="en-US" dirty="0"/>
              <a:t>Using the Toulmin argumentation model to develop a written response</a:t>
            </a:r>
          </a:p>
        </p:txBody>
      </p:sp>
      <p:sp>
        <p:nvSpPr>
          <p:cNvPr id="6" name="TextBox 5">
            <a:extLst>
              <a:ext uri="{FF2B5EF4-FFF2-40B4-BE49-F238E27FC236}">
                <a16:creationId xmlns:a16="http://schemas.microsoft.com/office/drawing/2014/main" id="{071AE54A-BF8A-CBA8-2030-652BF7167811}"/>
              </a:ext>
            </a:extLst>
          </p:cNvPr>
          <p:cNvSpPr txBox="1"/>
          <p:nvPr/>
        </p:nvSpPr>
        <p:spPr>
          <a:xfrm rot="20415862">
            <a:off x="559501" y="2614577"/>
            <a:ext cx="1698062" cy="1175348"/>
          </a:xfrm>
          <a:prstGeom prst="rect">
            <a:avLst/>
          </a:prstGeom>
          <a:noFill/>
        </p:spPr>
        <p:txBody>
          <a:bodyPr wrap="square" lIns="0" tIns="0" rIns="0" bIns="0" rtlCol="0">
            <a:noAutofit/>
          </a:bodyPr>
          <a:lstStyle/>
          <a:p>
            <a:pPr algn="l">
              <a:lnSpc>
                <a:spcPct val="114000"/>
              </a:lnSpc>
            </a:pPr>
            <a:r>
              <a:rPr lang="en-AU" sz="1600" dirty="0">
                <a:solidFill>
                  <a:srgbClr val="FF0000"/>
                </a:solidFill>
              </a:rPr>
              <a:t>Qualifier is used for the conclusion</a:t>
            </a:r>
          </a:p>
        </p:txBody>
      </p:sp>
      <p:sp>
        <p:nvSpPr>
          <p:cNvPr id="5" name="Text Placeholder 4">
            <a:extLst>
              <a:ext uri="{FF2B5EF4-FFF2-40B4-BE49-F238E27FC236}">
                <a16:creationId xmlns:a16="http://schemas.microsoft.com/office/drawing/2014/main" id="{0F4D19A1-8915-B974-E96C-C7E34726FA57}"/>
              </a:ext>
            </a:extLst>
          </p:cNvPr>
          <p:cNvSpPr>
            <a:spLocks noGrp="1"/>
          </p:cNvSpPr>
          <p:nvPr>
            <p:ph type="body" sz="quarter" idx="17"/>
          </p:nvPr>
        </p:nvSpPr>
        <p:spPr>
          <a:xfrm>
            <a:off x="2639170" y="1871852"/>
            <a:ext cx="6657476" cy="1842192"/>
          </a:xfrm>
        </p:spPr>
        <p:txBody>
          <a:bodyPr vert="horz" lIns="0" tIns="0" rIns="0" bIns="0" rtlCol="0" anchor="t">
            <a:noAutofit/>
          </a:bodyPr>
          <a:lstStyle/>
          <a:p>
            <a:r>
              <a:rPr lang="en-AU" sz="1800" b="1" dirty="0"/>
              <a:t>Conclusion:</a:t>
            </a:r>
          </a:p>
          <a:p>
            <a:r>
              <a:rPr lang="en-AU" sz="1800" dirty="0"/>
              <a:t>While the Industrial Revolution changed history and brought about important changes in technology, it was mostly harmful to the lives of workers at the time. </a:t>
            </a:r>
            <a:endParaRPr lang="en-US" dirty="0">
              <a:latin typeface="Arial"/>
              <a:cs typeface="Arial"/>
            </a:endParaRPr>
          </a:p>
          <a:p>
            <a:endParaRPr lang="en-US" dirty="0"/>
          </a:p>
        </p:txBody>
      </p:sp>
      <p:sp>
        <p:nvSpPr>
          <p:cNvPr id="7" name="Arrow: Right 6">
            <a:extLst>
              <a:ext uri="{FF2B5EF4-FFF2-40B4-BE49-F238E27FC236}">
                <a16:creationId xmlns:a16="http://schemas.microsoft.com/office/drawing/2014/main" id="{BFE8C7D3-E87B-089A-3D7C-27237AF676DE}"/>
              </a:ext>
              <a:ext uri="{C183D7F6-B498-43B3-948B-1728B52AA6E4}">
                <adec:decorative xmlns:adec="http://schemas.microsoft.com/office/drawing/2017/decorative" val="1"/>
              </a:ext>
            </a:extLst>
          </p:cNvPr>
          <p:cNvSpPr/>
          <p:nvPr/>
        </p:nvSpPr>
        <p:spPr>
          <a:xfrm rot="21362726">
            <a:off x="1800383" y="3065646"/>
            <a:ext cx="785234" cy="349676"/>
          </a:xfrm>
          <a:prstGeom prst="rightArrow">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TextBox 7">
            <a:extLst>
              <a:ext uri="{FF2B5EF4-FFF2-40B4-BE49-F238E27FC236}">
                <a16:creationId xmlns:a16="http://schemas.microsoft.com/office/drawing/2014/main" id="{6C15F621-0942-CCD6-E7CC-EE0CE4B6667D}"/>
              </a:ext>
            </a:extLst>
          </p:cNvPr>
          <p:cNvSpPr txBox="1"/>
          <p:nvPr/>
        </p:nvSpPr>
        <p:spPr>
          <a:xfrm rot="1367548">
            <a:off x="9994942" y="5158310"/>
            <a:ext cx="1756986" cy="829493"/>
          </a:xfrm>
          <a:prstGeom prst="rect">
            <a:avLst/>
          </a:prstGeom>
          <a:noFill/>
        </p:spPr>
        <p:txBody>
          <a:bodyPr wrap="square" lIns="0" tIns="0" rIns="0" bIns="0" rtlCol="0">
            <a:noAutofit/>
          </a:bodyPr>
          <a:lstStyle/>
          <a:p>
            <a:pPr algn="l">
              <a:lnSpc>
                <a:spcPct val="114000"/>
              </a:lnSpc>
            </a:pPr>
            <a:r>
              <a:rPr lang="en-AU" sz="1600" dirty="0">
                <a:solidFill>
                  <a:srgbClr val="FF0000"/>
                </a:solidFill>
              </a:rPr>
              <a:t>Summarise the grounds, warrant and backing</a:t>
            </a:r>
          </a:p>
        </p:txBody>
      </p:sp>
      <p:sp>
        <p:nvSpPr>
          <p:cNvPr id="9" name="Arrow: Right 8">
            <a:extLst>
              <a:ext uri="{FF2B5EF4-FFF2-40B4-BE49-F238E27FC236}">
                <a16:creationId xmlns:a16="http://schemas.microsoft.com/office/drawing/2014/main" id="{E6877BE3-7E7A-9835-D168-7BDE693F6555}"/>
              </a:ext>
              <a:ext uri="{C183D7F6-B498-43B3-948B-1728B52AA6E4}">
                <adec:decorative xmlns:adec="http://schemas.microsoft.com/office/drawing/2017/decorative" val="1"/>
              </a:ext>
            </a:extLst>
          </p:cNvPr>
          <p:cNvSpPr/>
          <p:nvPr/>
        </p:nvSpPr>
        <p:spPr>
          <a:xfrm rot="12028358">
            <a:off x="9118515" y="4905940"/>
            <a:ext cx="785234" cy="349676"/>
          </a:xfrm>
          <a:prstGeom prst="rightArrow">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TextBox 9">
            <a:extLst>
              <a:ext uri="{FF2B5EF4-FFF2-40B4-BE49-F238E27FC236}">
                <a16:creationId xmlns:a16="http://schemas.microsoft.com/office/drawing/2014/main" id="{AE7A9D7E-F623-1E13-F962-AE5C204A7417}"/>
              </a:ext>
            </a:extLst>
          </p:cNvPr>
          <p:cNvSpPr txBox="1"/>
          <p:nvPr/>
        </p:nvSpPr>
        <p:spPr>
          <a:xfrm>
            <a:off x="2639170" y="3603234"/>
            <a:ext cx="6727882" cy="1135467"/>
          </a:xfrm>
          <a:prstGeom prst="rect">
            <a:avLst/>
          </a:prstGeom>
          <a:noFill/>
        </p:spPr>
        <p:txBody>
          <a:bodyPr wrap="square" lIns="0" tIns="0" rIns="0" bIns="0" rtlCol="0">
            <a:noAutofit/>
          </a:bodyPr>
          <a:lstStyle/>
          <a:p>
            <a:pPr>
              <a:lnSpc>
                <a:spcPct val="150000"/>
              </a:lnSpc>
            </a:pPr>
            <a:r>
              <a:rPr lang="en-AU" sz="1800" dirty="0"/>
              <a:t>Primary and secondary sources show that dangerous workplaces, long hours and low pay caused great difficulties for workers and their families. Therefore, the Industrial Revolution had a mainly negative impact on workers’ lives.</a:t>
            </a:r>
          </a:p>
          <a:p>
            <a:pPr algn="l"/>
            <a:endParaRPr lang="en-AU" sz="1800" dirty="0"/>
          </a:p>
        </p:txBody>
      </p:sp>
    </p:spTree>
    <p:extLst>
      <p:ext uri="{BB962C8B-B14F-4D97-AF65-F5344CB8AC3E}">
        <p14:creationId xmlns:p14="http://schemas.microsoft.com/office/powerpoint/2010/main" val="3568051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5" grpId="0" uiExpand="1" build="p"/>
      <p:bldP spid="7" grpId="0" animBg="1"/>
      <p:bldP spid="8" grpId="0"/>
      <p:bldP spid="9" grpId="0" animBg="1"/>
      <p:bldP spid="10" grpId="0"/>
    </p:bld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01BC6B-55FD-CD98-02FA-60D0FD1C96B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5099BBC-3C5C-0AB1-395E-14ED6B1420BB}"/>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187</a:t>
            </a:fld>
            <a:endParaRPr lang="en-AU"/>
          </a:p>
        </p:txBody>
      </p:sp>
      <p:sp>
        <p:nvSpPr>
          <p:cNvPr id="3" name="Title 2">
            <a:extLst>
              <a:ext uri="{FF2B5EF4-FFF2-40B4-BE49-F238E27FC236}">
                <a16:creationId xmlns:a16="http://schemas.microsoft.com/office/drawing/2014/main" id="{EA32C2BD-0379-4BEB-E077-A172D2272ED8}"/>
              </a:ext>
            </a:extLst>
          </p:cNvPr>
          <p:cNvSpPr>
            <a:spLocks noGrp="1"/>
          </p:cNvSpPr>
          <p:nvPr>
            <p:ph type="title"/>
          </p:nvPr>
        </p:nvSpPr>
        <p:spPr/>
        <p:txBody>
          <a:bodyPr/>
          <a:lstStyle/>
          <a:p>
            <a:r>
              <a:rPr lang="en-US" dirty="0">
                <a:latin typeface="Arial"/>
                <a:cs typeface="Arial"/>
              </a:rPr>
              <a:t>Your turn </a:t>
            </a:r>
            <a:r>
              <a:rPr lang="en-US" dirty="0">
                <a:solidFill>
                  <a:schemeClr val="bg1"/>
                </a:solidFill>
                <a:latin typeface="Arial"/>
                <a:cs typeface="Arial"/>
              </a:rPr>
              <a:t>(lesson 31)</a:t>
            </a:r>
          </a:p>
        </p:txBody>
      </p:sp>
      <p:sp>
        <p:nvSpPr>
          <p:cNvPr id="4" name="Text Placeholder 3">
            <a:extLst>
              <a:ext uri="{FF2B5EF4-FFF2-40B4-BE49-F238E27FC236}">
                <a16:creationId xmlns:a16="http://schemas.microsoft.com/office/drawing/2014/main" id="{AEE5CDB0-F1E2-2D45-524A-49B4CE375245}"/>
              </a:ext>
            </a:extLst>
          </p:cNvPr>
          <p:cNvSpPr>
            <a:spLocks noGrp="1"/>
          </p:cNvSpPr>
          <p:nvPr>
            <p:ph type="body" sz="quarter" idx="18"/>
          </p:nvPr>
        </p:nvSpPr>
        <p:spPr>
          <a:xfrm>
            <a:off x="439039" y="1262653"/>
            <a:ext cx="11483999" cy="310015"/>
          </a:xfrm>
        </p:spPr>
        <p:txBody>
          <a:bodyPr/>
          <a:lstStyle/>
          <a:p>
            <a:r>
              <a:rPr lang="en-US" dirty="0"/>
              <a:t>Use the Toulmin argumentation model to develop and plan a written response for a task you have coming up</a:t>
            </a:r>
          </a:p>
        </p:txBody>
      </p:sp>
      <p:sp>
        <p:nvSpPr>
          <p:cNvPr id="5" name="Text Placeholder 4">
            <a:extLst>
              <a:ext uri="{FF2B5EF4-FFF2-40B4-BE49-F238E27FC236}">
                <a16:creationId xmlns:a16="http://schemas.microsoft.com/office/drawing/2014/main" id="{6C5DCE6D-5D7F-2AC4-866B-1F102BB9C16D}"/>
              </a:ext>
            </a:extLst>
          </p:cNvPr>
          <p:cNvSpPr>
            <a:spLocks noGrp="1"/>
          </p:cNvSpPr>
          <p:nvPr>
            <p:ph type="body" sz="quarter" idx="17"/>
          </p:nvPr>
        </p:nvSpPr>
        <p:spPr>
          <a:xfrm>
            <a:off x="360000" y="1660697"/>
            <a:ext cx="11484000" cy="1895095"/>
          </a:xfrm>
        </p:spPr>
        <p:txBody>
          <a:bodyPr vert="horz" lIns="0" tIns="0" rIns="0" bIns="0" rtlCol="0" anchor="t">
            <a:noAutofit/>
          </a:bodyPr>
          <a:lstStyle/>
          <a:p>
            <a:pPr marL="342900" indent="-342900">
              <a:buFont typeface="Arial" panose="020B0604020202020204" pitchFamily="34" charset="0"/>
              <a:buChar char="•"/>
            </a:pPr>
            <a:r>
              <a:rPr lang="en-US" sz="1800" dirty="0">
                <a:latin typeface="Arial"/>
                <a:cs typeface="Arial"/>
              </a:rPr>
              <a:t>Create a list of all the current tasks that you have to complete in your subjects. </a:t>
            </a:r>
          </a:p>
          <a:p>
            <a:pPr marL="342900" indent="-342900">
              <a:buFont typeface="Arial" panose="020B0604020202020204" pitchFamily="34" charset="0"/>
              <a:buChar char="•"/>
            </a:pPr>
            <a:r>
              <a:rPr lang="en-US" sz="1800" dirty="0">
                <a:latin typeface="Arial"/>
                <a:cs typeface="Arial"/>
              </a:rPr>
              <a:t>Choose one task that requires you to present an argument in written form. </a:t>
            </a:r>
            <a:endParaRPr lang="en-US" sz="1800" b="1" dirty="0">
              <a:latin typeface="Arial"/>
              <a:cs typeface="Arial"/>
            </a:endParaRPr>
          </a:p>
          <a:p>
            <a:pPr marL="342900" indent="-342900">
              <a:buFont typeface="Arial" panose="020B0604020202020204" pitchFamily="34" charset="0"/>
              <a:buChar char="•"/>
            </a:pPr>
            <a:r>
              <a:rPr lang="en-US" sz="1800" dirty="0"/>
              <a:t>Start to brainstorm ideas that could form the argument that will be the basis of your written response. </a:t>
            </a:r>
          </a:p>
        </p:txBody>
      </p:sp>
    </p:spTree>
    <p:extLst>
      <p:ext uri="{BB962C8B-B14F-4D97-AF65-F5344CB8AC3E}">
        <p14:creationId xmlns:p14="http://schemas.microsoft.com/office/powerpoint/2010/main" val="3050232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F6B683-63FD-A182-16FB-D38BC753EF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43E734-D518-59CB-A7EB-A2DD397A266A}"/>
              </a:ext>
            </a:extLst>
          </p:cNvPr>
          <p:cNvSpPr>
            <a:spLocks noGrp="1"/>
          </p:cNvSpPr>
          <p:nvPr>
            <p:ph type="ctrTitle"/>
          </p:nvPr>
        </p:nvSpPr>
        <p:spPr/>
        <p:txBody>
          <a:bodyPr/>
          <a:lstStyle/>
          <a:p>
            <a:r>
              <a:rPr lang="en-US" dirty="0">
                <a:latin typeface="Arial"/>
                <a:cs typeface="Arial"/>
              </a:rPr>
              <a:t>Lesson 32 </a:t>
            </a:r>
            <a:endParaRPr lang="en-US" dirty="0"/>
          </a:p>
        </p:txBody>
      </p:sp>
    </p:spTree>
    <p:extLst>
      <p:ext uri="{BB962C8B-B14F-4D97-AF65-F5344CB8AC3E}">
        <p14:creationId xmlns:p14="http://schemas.microsoft.com/office/powerpoint/2010/main" val="3181760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7F79B5-27C9-8FF7-DAFF-F9AB8408A81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580E5AF-6227-30D8-B1F2-D8A7000B0743}"/>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189</a:t>
            </a:fld>
            <a:endParaRPr lang="en-AU"/>
          </a:p>
        </p:txBody>
      </p:sp>
      <p:sp>
        <p:nvSpPr>
          <p:cNvPr id="5" name="Title 4">
            <a:extLst>
              <a:ext uri="{FF2B5EF4-FFF2-40B4-BE49-F238E27FC236}">
                <a16:creationId xmlns:a16="http://schemas.microsoft.com/office/drawing/2014/main" id="{BC7E07F7-F3EF-33B9-401E-4142D3A35A37}"/>
              </a:ext>
            </a:extLst>
          </p:cNvPr>
          <p:cNvSpPr>
            <a:spLocks noGrp="1"/>
          </p:cNvSpPr>
          <p:nvPr>
            <p:ph type="title"/>
          </p:nvPr>
        </p:nvSpPr>
        <p:spPr>
          <a:xfrm>
            <a:off x="359998" y="360000"/>
            <a:ext cx="11484002" cy="522000"/>
          </a:xfrm>
        </p:spPr>
        <p:txBody>
          <a:bodyPr/>
          <a:lstStyle/>
          <a:p>
            <a:r>
              <a:rPr lang="en-AU" dirty="0">
                <a:latin typeface="+mj-lt"/>
              </a:rPr>
              <a:t>Learning intentions and success criteria </a:t>
            </a:r>
            <a:r>
              <a:rPr lang="en-AU" dirty="0">
                <a:solidFill>
                  <a:schemeClr val="bg1"/>
                </a:solidFill>
              </a:rPr>
              <a:t>(lesson 32)</a:t>
            </a:r>
            <a:endParaRPr lang="en-AU" dirty="0">
              <a:solidFill>
                <a:schemeClr val="bg1"/>
              </a:solidFill>
              <a:latin typeface="+mj-lt"/>
            </a:endParaRPr>
          </a:p>
        </p:txBody>
      </p:sp>
      <p:sp>
        <p:nvSpPr>
          <p:cNvPr id="3" name="TextBox 2">
            <a:extLst>
              <a:ext uri="{FF2B5EF4-FFF2-40B4-BE49-F238E27FC236}">
                <a16:creationId xmlns:a16="http://schemas.microsoft.com/office/drawing/2014/main" id="{BE550602-F98F-C29B-4C8B-89C0B2FB399F}"/>
              </a:ext>
            </a:extLst>
          </p:cNvPr>
          <p:cNvSpPr txBox="1"/>
          <p:nvPr/>
        </p:nvSpPr>
        <p:spPr>
          <a:xfrm>
            <a:off x="370416" y="1894417"/>
            <a:ext cx="11303000" cy="401334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spcAft>
                <a:spcPts val="600"/>
              </a:spcAft>
            </a:pPr>
            <a:r>
              <a:rPr lang="en-AU" sz="2000" b="1" dirty="0">
                <a:solidFill>
                  <a:schemeClr val="accent1"/>
                </a:solidFill>
                <a:latin typeface="+mj-lt"/>
                <a:cs typeface="Arial"/>
              </a:rPr>
              <a:t>We are learning to:</a:t>
            </a:r>
            <a:endParaRPr lang="en-AU" sz="2000" b="1" dirty="0">
              <a:solidFill>
                <a:schemeClr val="accent1"/>
              </a:solidFill>
              <a:latin typeface="+mj-lt"/>
              <a:ea typeface="+mn-lt"/>
              <a:cs typeface="Arial"/>
            </a:endParaRPr>
          </a:p>
          <a:p>
            <a:pPr marL="342900" lvl="0" indent="-342900">
              <a:lnSpc>
                <a:spcPct val="150000"/>
              </a:lnSpc>
              <a:buFont typeface="Arial" panose="020B0604020202020204" pitchFamily="34" charset="0"/>
              <a:buChar char="•"/>
            </a:pPr>
            <a:r>
              <a:rPr lang="en-AU" sz="1800" dirty="0"/>
              <a:t>develop our understanding of critical thinking by learning how to use the Toulmin argumentation model to construct arguments for subject-specific tasks.</a:t>
            </a:r>
          </a:p>
          <a:p>
            <a:pPr>
              <a:lnSpc>
                <a:spcPct val="150000"/>
              </a:lnSpc>
              <a:spcAft>
                <a:spcPts val="600"/>
              </a:spcAft>
            </a:pPr>
            <a:endParaRPr lang="en-AU" sz="1100" dirty="0">
              <a:solidFill>
                <a:srgbClr val="22272B"/>
              </a:solidFill>
              <a:ea typeface="+mn-lt"/>
              <a:cs typeface="+mn-lt"/>
            </a:endParaRPr>
          </a:p>
          <a:p>
            <a:pPr>
              <a:lnSpc>
                <a:spcPct val="150000"/>
              </a:lnSpc>
              <a:spcAft>
                <a:spcPts val="600"/>
              </a:spcAft>
            </a:pPr>
            <a:r>
              <a:rPr lang="en-AU" sz="2000" b="1" dirty="0">
                <a:solidFill>
                  <a:schemeClr val="accent1"/>
                </a:solidFill>
                <a:latin typeface="+mj-lt"/>
                <a:cs typeface="Arial" panose="020B0604020202020204" pitchFamily="34" charset="0"/>
              </a:rPr>
              <a:t>We can:</a:t>
            </a:r>
            <a:endParaRPr lang="en-AU" sz="1100" dirty="0">
              <a:solidFill>
                <a:srgbClr val="22272B"/>
              </a:solidFill>
              <a:ea typeface="+mn-lt"/>
              <a:cs typeface="+mn-lt"/>
            </a:endParaRPr>
          </a:p>
          <a:p>
            <a:pPr marL="342900" lvl="0" indent="-342900">
              <a:lnSpc>
                <a:spcPct val="150000"/>
              </a:lnSpc>
              <a:buFont typeface="Arial" panose="020B0604020202020204" pitchFamily="34" charset="0"/>
              <a:buChar char="•"/>
            </a:pPr>
            <a:r>
              <a:rPr lang="en-AU" sz="1800" dirty="0"/>
              <a:t>construct and develop an argument for a task in another subject</a:t>
            </a:r>
          </a:p>
          <a:p>
            <a:pPr marL="342900" indent="-342900">
              <a:lnSpc>
                <a:spcPct val="150000"/>
              </a:lnSpc>
              <a:buFont typeface="Arial" panose="020B0604020202020204" pitchFamily="34" charset="0"/>
              <a:buChar char="•"/>
            </a:pPr>
            <a:r>
              <a:rPr lang="en-AU" sz="1800" dirty="0"/>
              <a:t>strengthen my argument by identifying and minimising the role of bias or fallacies.</a:t>
            </a:r>
          </a:p>
          <a:p>
            <a:pPr>
              <a:lnSpc>
                <a:spcPct val="150000"/>
              </a:lnSpc>
              <a:spcAft>
                <a:spcPts val="600"/>
              </a:spcAft>
            </a:pPr>
            <a:endParaRPr lang="en-GB" sz="2000" dirty="0">
              <a:solidFill>
                <a:srgbClr val="000000"/>
              </a:solidFill>
              <a:latin typeface="Times New Roman"/>
              <a:cs typeface="Times New Roman"/>
            </a:endParaRPr>
          </a:p>
          <a:p>
            <a:pPr marL="342900" indent="-342900">
              <a:lnSpc>
                <a:spcPct val="150000"/>
              </a:lnSpc>
              <a:spcAft>
                <a:spcPts val="600"/>
              </a:spcAft>
              <a:buFont typeface="Arial"/>
              <a:buChar char="•"/>
            </a:pPr>
            <a:endParaRPr lang="en-GB" sz="2000" dirty="0">
              <a:solidFill>
                <a:srgbClr val="000000"/>
              </a:solidFill>
              <a:cs typeface="Arial" panose="020B0604020202020204" pitchFamily="34" charset="0"/>
            </a:endParaRPr>
          </a:p>
        </p:txBody>
      </p:sp>
    </p:spTree>
    <p:extLst>
      <p:ext uri="{BB962C8B-B14F-4D97-AF65-F5344CB8AC3E}">
        <p14:creationId xmlns:p14="http://schemas.microsoft.com/office/powerpoint/2010/main" val="42720309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3E4A0F-FA4E-843D-DB00-9DF0EE68700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F8010A5-2CCF-D8F4-372A-8021B1AF43E1}"/>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19</a:t>
            </a:fld>
            <a:endParaRPr lang="en-AU"/>
          </a:p>
        </p:txBody>
      </p:sp>
      <p:sp>
        <p:nvSpPr>
          <p:cNvPr id="3" name="Title 2">
            <a:extLst>
              <a:ext uri="{FF2B5EF4-FFF2-40B4-BE49-F238E27FC236}">
                <a16:creationId xmlns:a16="http://schemas.microsoft.com/office/drawing/2014/main" id="{EE075CBD-58B3-0EB5-1A4E-23B1655DD025}"/>
              </a:ext>
            </a:extLst>
          </p:cNvPr>
          <p:cNvSpPr>
            <a:spLocks noGrp="1"/>
          </p:cNvSpPr>
          <p:nvPr>
            <p:ph type="title"/>
          </p:nvPr>
        </p:nvSpPr>
        <p:spPr>
          <a:xfrm>
            <a:off x="354000" y="177648"/>
            <a:ext cx="11484000" cy="545601"/>
          </a:xfrm>
        </p:spPr>
        <p:txBody>
          <a:bodyPr/>
          <a:lstStyle/>
          <a:p>
            <a:r>
              <a:rPr lang="en-US" dirty="0">
                <a:latin typeface="Arial"/>
                <a:cs typeface="Arial"/>
              </a:rPr>
              <a:t>Check for understanding</a:t>
            </a:r>
            <a:endParaRPr lang="en-US" dirty="0">
              <a:highlight>
                <a:srgbClr val="FFFF00"/>
              </a:highlight>
            </a:endParaRPr>
          </a:p>
        </p:txBody>
      </p:sp>
      <p:sp>
        <p:nvSpPr>
          <p:cNvPr id="4" name="Text Placeholder 3">
            <a:extLst>
              <a:ext uri="{FF2B5EF4-FFF2-40B4-BE49-F238E27FC236}">
                <a16:creationId xmlns:a16="http://schemas.microsoft.com/office/drawing/2014/main" id="{479A2444-11BD-BC0F-F4CF-C31C1956A8C4}"/>
              </a:ext>
            </a:extLst>
          </p:cNvPr>
          <p:cNvSpPr>
            <a:spLocks noGrp="1"/>
          </p:cNvSpPr>
          <p:nvPr>
            <p:ph type="body" sz="quarter" idx="18"/>
          </p:nvPr>
        </p:nvSpPr>
        <p:spPr>
          <a:xfrm>
            <a:off x="354001" y="723241"/>
            <a:ext cx="11483999" cy="310015"/>
          </a:xfrm>
        </p:spPr>
        <p:txBody>
          <a:bodyPr/>
          <a:lstStyle/>
          <a:p>
            <a:r>
              <a:rPr lang="en-US" dirty="0"/>
              <a:t>Match the type of thinking with the correct description</a:t>
            </a:r>
          </a:p>
        </p:txBody>
      </p:sp>
      <p:sp>
        <p:nvSpPr>
          <p:cNvPr id="5" name="Text Placeholder 4">
            <a:extLst>
              <a:ext uri="{FF2B5EF4-FFF2-40B4-BE49-F238E27FC236}">
                <a16:creationId xmlns:a16="http://schemas.microsoft.com/office/drawing/2014/main" id="{B31ADF2B-A5A9-F197-E067-5FD077AD95C1}"/>
              </a:ext>
              <a:ext uri="{C183D7F6-B498-43B3-948B-1728B52AA6E4}">
                <adec:decorative xmlns:adec="http://schemas.microsoft.com/office/drawing/2017/decorative" val="1"/>
              </a:ext>
            </a:extLst>
          </p:cNvPr>
          <p:cNvSpPr>
            <a:spLocks noGrp="1"/>
          </p:cNvSpPr>
          <p:nvPr>
            <p:ph type="body" sz="quarter" idx="17"/>
          </p:nvPr>
        </p:nvSpPr>
        <p:spPr>
          <a:xfrm>
            <a:off x="279849" y="1215565"/>
            <a:ext cx="11347698" cy="5512448"/>
          </a:xfrm>
        </p:spPr>
        <p:style>
          <a:lnRef idx="1">
            <a:schemeClr val="accent4"/>
          </a:lnRef>
          <a:fillRef idx="2">
            <a:schemeClr val="accent4"/>
          </a:fillRef>
          <a:effectRef idx="1">
            <a:schemeClr val="accent4"/>
          </a:effectRef>
          <a:fontRef idx="minor">
            <a:schemeClr val="dk1"/>
          </a:fontRef>
        </p:style>
        <p:txBody>
          <a:bodyPr vert="horz" lIns="0" tIns="0" rIns="0" bIns="0" rtlCol="0" anchor="t">
            <a:noAutofit/>
          </a:bodyPr>
          <a:lstStyle/>
          <a:p>
            <a:endParaRPr lang="en-US" dirty="0">
              <a:latin typeface="Arial"/>
              <a:cs typeface="Arial"/>
            </a:endParaRPr>
          </a:p>
          <a:p>
            <a:endParaRPr lang="en-US" dirty="0"/>
          </a:p>
        </p:txBody>
      </p:sp>
      <p:graphicFrame>
        <p:nvGraphicFramePr>
          <p:cNvPr id="7" name="Table 6">
            <a:extLst>
              <a:ext uri="{FF2B5EF4-FFF2-40B4-BE49-F238E27FC236}">
                <a16:creationId xmlns:a16="http://schemas.microsoft.com/office/drawing/2014/main" id="{CC7194E3-B100-065A-D4C2-15EC874DAF1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5473878"/>
              </p:ext>
            </p:extLst>
          </p:nvPr>
        </p:nvGraphicFramePr>
        <p:xfrm>
          <a:off x="348000" y="1283571"/>
          <a:ext cx="11211396" cy="5376437"/>
        </p:xfrm>
        <a:graphic>
          <a:graphicData uri="http://schemas.openxmlformats.org/drawingml/2006/table">
            <a:tbl>
              <a:tblPr firstRow="1" bandRow="1">
                <a:tableStyleId>{5A111915-BE36-4E01-A7E5-04B1672EAD32}</a:tableStyleId>
              </a:tblPr>
              <a:tblGrid>
                <a:gridCol w="3816317">
                  <a:extLst>
                    <a:ext uri="{9D8B030D-6E8A-4147-A177-3AD203B41FA5}">
                      <a16:colId xmlns:a16="http://schemas.microsoft.com/office/drawing/2014/main" val="3431825950"/>
                    </a:ext>
                  </a:extLst>
                </a:gridCol>
                <a:gridCol w="7395079">
                  <a:extLst>
                    <a:ext uri="{9D8B030D-6E8A-4147-A177-3AD203B41FA5}">
                      <a16:colId xmlns:a16="http://schemas.microsoft.com/office/drawing/2014/main" val="1820183567"/>
                    </a:ext>
                  </a:extLst>
                </a:gridCol>
              </a:tblGrid>
              <a:tr h="467881">
                <a:tc>
                  <a:txBody>
                    <a:bodyPr/>
                    <a:lstStyle/>
                    <a:p>
                      <a:r>
                        <a:rPr lang="en-AU" dirty="0"/>
                        <a:t>Type of thinking</a:t>
                      </a:r>
                    </a:p>
                  </a:txBody>
                  <a:tcPr>
                    <a:lnB w="12700" cap="flat" cmpd="sng" algn="ctr">
                      <a:solidFill>
                        <a:schemeClr val="tx1"/>
                      </a:solidFill>
                      <a:prstDash val="solid"/>
                      <a:round/>
                      <a:headEnd type="none" w="med" len="med"/>
                      <a:tailEnd type="none" w="med" len="med"/>
                    </a:lnB>
                    <a:solidFill>
                      <a:srgbClr val="002060"/>
                    </a:solidFill>
                  </a:tcPr>
                </a:tc>
                <a:tc>
                  <a:txBody>
                    <a:bodyPr/>
                    <a:lstStyle/>
                    <a:p>
                      <a:r>
                        <a:rPr lang="en-AU" dirty="0"/>
                        <a:t>Description</a:t>
                      </a:r>
                    </a:p>
                  </a:txBody>
                  <a:tcPr>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3885176415"/>
                  </a:ext>
                </a:extLst>
              </a:tr>
              <a:tr h="619726">
                <a:tc>
                  <a:txBody>
                    <a:bodyPr/>
                    <a:lstStyle/>
                    <a:p>
                      <a:pPr algn="ctr"/>
                      <a:r>
                        <a:rPr lang="en-AU" sz="1600" b="1" dirty="0"/>
                        <a:t>1. </a:t>
                      </a:r>
                      <a:r>
                        <a:rPr lang="en-AU" sz="1600" dirty="0"/>
                        <a:t>Creative</a:t>
                      </a:r>
                    </a:p>
                    <a:p>
                      <a:pPr algn="ct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4000"/>
                        </a:lnSpc>
                      </a:pPr>
                      <a:r>
                        <a:rPr lang="en-AU" sz="1600" b="1" dirty="0"/>
                        <a:t>A. </a:t>
                      </a:r>
                      <a:r>
                        <a:rPr lang="en-AU" sz="1600" kern="1200" dirty="0">
                          <a:solidFill>
                            <a:schemeClr val="tx1"/>
                          </a:solidFill>
                          <a:effectLst/>
                          <a:latin typeface="+mn-lt"/>
                          <a:ea typeface="+mn-ea"/>
                          <a:cs typeface="+mn-cs"/>
                        </a:rPr>
                        <a:t>An ability to relate seemingly random things with each other and make the connections that others find difficult to see.</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35135379"/>
                  </a:ext>
                </a:extLst>
              </a:tr>
              <a:tr h="619726">
                <a:tc>
                  <a:txBody>
                    <a:bodyPr/>
                    <a:lstStyle/>
                    <a:p>
                      <a:pPr algn="ctr"/>
                      <a:r>
                        <a:rPr lang="en-AU" sz="1600" b="1" dirty="0"/>
                        <a:t>2. </a:t>
                      </a:r>
                      <a:r>
                        <a:rPr lang="en-AU" sz="1600" dirty="0"/>
                        <a:t>Analytical</a:t>
                      </a:r>
                    </a:p>
                    <a:p>
                      <a:pPr algn="ct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4000"/>
                        </a:lnSpc>
                      </a:pPr>
                      <a:r>
                        <a:rPr lang="en-AU" sz="1600" b="1" dirty="0"/>
                        <a:t>B. </a:t>
                      </a:r>
                      <a:r>
                        <a:rPr lang="en-AU" sz="1600" kern="1200" dirty="0">
                          <a:solidFill>
                            <a:schemeClr val="tx1"/>
                          </a:solidFill>
                          <a:effectLst/>
                          <a:latin typeface="+mn-lt"/>
                          <a:ea typeface="+mn-ea"/>
                          <a:cs typeface="+mn-cs"/>
                        </a:rPr>
                        <a:t>An ability to conceive new and innovative ideas by breaking from established thoughts, theories, rules, and procedures.</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96317354"/>
                  </a:ext>
                </a:extLst>
              </a:tr>
              <a:tr h="619726">
                <a:tc>
                  <a:txBody>
                    <a:bodyPr/>
                    <a:lstStyle/>
                    <a:p>
                      <a:pPr algn="ctr"/>
                      <a:r>
                        <a:rPr lang="en-AU" sz="1600" b="1" dirty="0"/>
                        <a:t>3. </a:t>
                      </a:r>
                      <a:r>
                        <a:rPr lang="en-AU" sz="1600" dirty="0"/>
                        <a:t>Critical</a:t>
                      </a:r>
                    </a:p>
                    <a:p>
                      <a:pPr algn="ct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4000"/>
                        </a:lnSpc>
                      </a:pPr>
                      <a:r>
                        <a:rPr lang="en-AU" sz="1600" b="1" dirty="0"/>
                        <a:t>C</a:t>
                      </a:r>
                      <a:r>
                        <a:rPr lang="en-AU" sz="1600" dirty="0"/>
                        <a:t>. </a:t>
                      </a:r>
                      <a:r>
                        <a:rPr lang="en-AU" sz="1600" kern="1200" dirty="0">
                          <a:solidFill>
                            <a:schemeClr val="tx1"/>
                          </a:solidFill>
                          <a:effectLst/>
                          <a:latin typeface="+mn-lt"/>
                          <a:ea typeface="+mn-ea"/>
                          <a:cs typeface="+mn-cs"/>
                        </a:rPr>
                        <a:t>A process of combining a finite number of perspectives or ideas to find a single solution.</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22518110"/>
                  </a:ext>
                </a:extLst>
              </a:tr>
              <a:tr h="619726">
                <a:tc>
                  <a:txBody>
                    <a:bodyPr/>
                    <a:lstStyle/>
                    <a:p>
                      <a:pPr algn="ctr"/>
                      <a:r>
                        <a:rPr lang="en-AU" sz="1600" b="1" dirty="0"/>
                        <a:t>4. </a:t>
                      </a:r>
                      <a:r>
                        <a:rPr lang="en-AU" sz="1600" dirty="0"/>
                        <a:t>Concrete</a:t>
                      </a:r>
                    </a:p>
                    <a:p>
                      <a:pPr algn="ct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4000"/>
                        </a:lnSpc>
                      </a:pPr>
                      <a:r>
                        <a:rPr lang="en-AU" sz="1600" b="1" dirty="0"/>
                        <a:t>D</a:t>
                      </a:r>
                      <a:r>
                        <a:rPr lang="en-AU" sz="1600" dirty="0"/>
                        <a:t>. </a:t>
                      </a:r>
                      <a:r>
                        <a:rPr lang="en-AU" sz="1600" kern="1200" dirty="0">
                          <a:solidFill>
                            <a:schemeClr val="tx1"/>
                          </a:solidFill>
                          <a:effectLst/>
                          <a:latin typeface="+mn-lt"/>
                          <a:ea typeface="+mn-ea"/>
                          <a:cs typeface="+mn-cs"/>
                        </a:rPr>
                        <a:t>This mindset takes the path of exploring an infinite number of solutions to find one that is effective.</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68839481"/>
                  </a:ext>
                </a:extLst>
              </a:tr>
              <a:tr h="885323">
                <a:tc>
                  <a:txBody>
                    <a:bodyPr/>
                    <a:lstStyle/>
                    <a:p>
                      <a:pPr algn="ctr"/>
                      <a:r>
                        <a:rPr lang="en-AU" sz="1600" b="1" dirty="0"/>
                        <a:t>5. </a:t>
                      </a:r>
                      <a:r>
                        <a:rPr lang="en-AU" sz="1600" dirty="0"/>
                        <a:t>Abstract</a:t>
                      </a:r>
                    </a:p>
                    <a:p>
                      <a:pPr algn="ct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4000"/>
                        </a:lnSpc>
                      </a:pPr>
                      <a:r>
                        <a:rPr lang="en-AU" sz="1600" b="1" kern="1200" dirty="0">
                          <a:solidFill>
                            <a:schemeClr val="tx1"/>
                          </a:solidFill>
                          <a:effectLst/>
                          <a:latin typeface="+mn-lt"/>
                          <a:ea typeface="+mn-ea"/>
                          <a:cs typeface="+mn-cs"/>
                        </a:rPr>
                        <a:t>E. </a:t>
                      </a:r>
                      <a:r>
                        <a:rPr lang="en-AU" sz="1600" kern="1200" dirty="0">
                          <a:solidFill>
                            <a:schemeClr val="tx1"/>
                          </a:solidFill>
                          <a:effectLst/>
                          <a:latin typeface="+mn-lt"/>
                          <a:ea typeface="+mn-ea"/>
                          <a:cs typeface="+mn-cs"/>
                        </a:rPr>
                        <a:t>Often, these types of thinkers prefer to think, comprehend and apply factual knowledge. It relies on the exact interpretations or the literal meanings of claims.</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17513430"/>
                  </a:ext>
                </a:extLst>
              </a:tr>
              <a:tr h="885323">
                <a:tc>
                  <a:txBody>
                    <a:bodyPr/>
                    <a:lstStyle/>
                    <a:p>
                      <a:pPr algn="ctr"/>
                      <a:r>
                        <a:rPr lang="en-AU" sz="1600" b="1" dirty="0"/>
                        <a:t>6. </a:t>
                      </a:r>
                      <a:r>
                        <a:rPr lang="en-AU" sz="1600" dirty="0"/>
                        <a:t>Divergent</a:t>
                      </a:r>
                    </a:p>
                    <a:p>
                      <a:pPr algn="ct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4000"/>
                        </a:lnSpc>
                      </a:pPr>
                      <a:r>
                        <a:rPr lang="en-AU" sz="1600" b="1" dirty="0"/>
                        <a:t>F. </a:t>
                      </a:r>
                      <a:r>
                        <a:rPr lang="en-AU" sz="1600" kern="1200" dirty="0">
                          <a:solidFill>
                            <a:schemeClr val="tx1"/>
                          </a:solidFill>
                          <a:effectLst/>
                          <a:latin typeface="+mn-lt"/>
                          <a:ea typeface="+mn-ea"/>
                          <a:cs typeface="+mn-cs"/>
                        </a:rPr>
                        <a:t>The process of exercising careful evaluation or judgment to determine the authenticity, accuracy, worth, validity, or value of something.</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19626104"/>
                  </a:ext>
                </a:extLst>
              </a:tr>
              <a:tr h="619726">
                <a:tc>
                  <a:txBody>
                    <a:bodyPr/>
                    <a:lstStyle/>
                    <a:p>
                      <a:pPr algn="ctr"/>
                      <a:r>
                        <a:rPr lang="en-AU" sz="1600" b="1" dirty="0"/>
                        <a:t>7</a:t>
                      </a:r>
                      <a:r>
                        <a:rPr lang="en-AU" sz="1600" dirty="0"/>
                        <a:t>. Convergent</a:t>
                      </a:r>
                    </a:p>
                    <a:p>
                      <a:pPr algn="ct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4000"/>
                        </a:lnSpc>
                      </a:pPr>
                      <a:r>
                        <a:rPr lang="en-AU" sz="1600" b="1" dirty="0"/>
                        <a:t>G. </a:t>
                      </a:r>
                      <a:r>
                        <a:rPr lang="en-AU" sz="1600" kern="1200" dirty="0">
                          <a:solidFill>
                            <a:schemeClr val="tx1"/>
                          </a:solidFill>
                          <a:effectLst/>
                          <a:latin typeface="+mn-lt"/>
                          <a:ea typeface="+mn-ea"/>
                          <a:cs typeface="+mn-cs"/>
                        </a:rPr>
                        <a:t>An ability to separate a whole into its basic parts in order to examine the parts and their relationships.</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61568599"/>
                  </a:ext>
                </a:extLst>
              </a:tr>
            </a:tbl>
          </a:graphicData>
        </a:graphic>
      </p:graphicFrame>
    </p:spTree>
    <p:extLst>
      <p:ext uri="{BB962C8B-B14F-4D97-AF65-F5344CB8AC3E}">
        <p14:creationId xmlns:p14="http://schemas.microsoft.com/office/powerpoint/2010/main" val="1284835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0FB7F6-145E-330B-9231-71424D4AE70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8567AFE-6E5A-FF01-2943-0CD95D7A5ECE}"/>
              </a:ext>
              <a:ext uri="{C183D7F6-B498-43B3-948B-1728B52AA6E4}">
                <adec:decorative xmlns:adec="http://schemas.microsoft.com/office/drawing/2017/decorative" val="1"/>
              </a:ext>
            </a:extLst>
          </p:cNvPr>
          <p:cNvSpPr>
            <a:spLocks noGrp="1"/>
          </p:cNvSpPr>
          <p:nvPr>
            <p:ph type="sldNum" sz="quarter" idx="12"/>
          </p:nvPr>
        </p:nvSpPr>
        <p:spPr>
          <a:xfrm>
            <a:off x="11124000" y="6516000"/>
            <a:ext cx="720000" cy="180000"/>
          </a:xfrm>
        </p:spPr>
        <p:txBody>
          <a:bodyPr anchor="t">
            <a:normAutofit/>
          </a:bodyPr>
          <a:lstStyle/>
          <a:p>
            <a:pPr>
              <a:lnSpc>
                <a:spcPct val="90000"/>
              </a:lnSpc>
              <a:spcAft>
                <a:spcPts val="600"/>
              </a:spcAft>
            </a:pPr>
            <a:fld id="{10A01DC5-1685-4615-8240-15192985C6A2}" type="slidenum">
              <a:rPr lang="en-AU" smtClean="0"/>
              <a:pPr>
                <a:lnSpc>
                  <a:spcPct val="90000"/>
                </a:lnSpc>
                <a:spcAft>
                  <a:spcPts val="600"/>
                </a:spcAft>
              </a:pPr>
              <a:t>190</a:t>
            </a:fld>
            <a:endParaRPr lang="en-AU"/>
          </a:p>
        </p:txBody>
      </p:sp>
      <p:sp>
        <p:nvSpPr>
          <p:cNvPr id="3" name="Title 2">
            <a:extLst>
              <a:ext uri="{FF2B5EF4-FFF2-40B4-BE49-F238E27FC236}">
                <a16:creationId xmlns:a16="http://schemas.microsoft.com/office/drawing/2014/main" id="{636C9A7B-F5FC-2EE9-4B7B-77D407958055}"/>
              </a:ext>
            </a:extLst>
          </p:cNvPr>
          <p:cNvSpPr>
            <a:spLocks noGrp="1"/>
          </p:cNvSpPr>
          <p:nvPr>
            <p:ph type="title"/>
          </p:nvPr>
        </p:nvSpPr>
        <p:spPr>
          <a:xfrm>
            <a:off x="360000" y="360000"/>
            <a:ext cx="11484000" cy="545601"/>
          </a:xfrm>
        </p:spPr>
        <p:txBody>
          <a:bodyPr anchor="t">
            <a:normAutofit/>
          </a:bodyPr>
          <a:lstStyle/>
          <a:p>
            <a:r>
              <a:rPr lang="en-US" dirty="0"/>
              <a:t>The Toulmin argumentation model and writing</a:t>
            </a:r>
          </a:p>
        </p:txBody>
      </p:sp>
      <p:sp>
        <p:nvSpPr>
          <p:cNvPr id="4" name="Text Placeholder 3">
            <a:extLst>
              <a:ext uri="{FF2B5EF4-FFF2-40B4-BE49-F238E27FC236}">
                <a16:creationId xmlns:a16="http://schemas.microsoft.com/office/drawing/2014/main" id="{032BD659-5F67-09DD-33E8-7DC7310F444E}"/>
              </a:ext>
            </a:extLst>
          </p:cNvPr>
          <p:cNvSpPr>
            <a:spLocks noGrp="1"/>
          </p:cNvSpPr>
          <p:nvPr>
            <p:ph type="body" sz="quarter" idx="18"/>
          </p:nvPr>
        </p:nvSpPr>
        <p:spPr>
          <a:xfrm>
            <a:off x="360001" y="1020528"/>
            <a:ext cx="11483999" cy="310015"/>
          </a:xfrm>
        </p:spPr>
        <p:txBody>
          <a:bodyPr anchor="b">
            <a:noAutofit/>
          </a:bodyPr>
          <a:lstStyle/>
          <a:p>
            <a:pPr>
              <a:lnSpc>
                <a:spcPct val="140000"/>
              </a:lnSpc>
            </a:pPr>
            <a:r>
              <a:rPr lang="en-US" sz="1800" dirty="0"/>
              <a:t>Use the Toulmin argumentation model to develop and plan a written response for a task you have coming up</a:t>
            </a:r>
          </a:p>
        </p:txBody>
      </p:sp>
      <p:sp>
        <p:nvSpPr>
          <p:cNvPr id="5" name="Text Placeholder 4">
            <a:extLst>
              <a:ext uri="{FF2B5EF4-FFF2-40B4-BE49-F238E27FC236}">
                <a16:creationId xmlns:a16="http://schemas.microsoft.com/office/drawing/2014/main" id="{1F9DD30E-6823-E325-E91B-AF2407E12B89}"/>
              </a:ext>
            </a:extLst>
          </p:cNvPr>
          <p:cNvSpPr>
            <a:spLocks noGrp="1"/>
          </p:cNvSpPr>
          <p:nvPr>
            <p:ph sz="quarter" idx="19"/>
          </p:nvPr>
        </p:nvSpPr>
        <p:spPr>
          <a:xfrm>
            <a:off x="360363" y="2332938"/>
            <a:ext cx="5735637" cy="2374529"/>
          </a:xfrm>
        </p:spPr>
        <p:txBody>
          <a:bodyPr vert="horz" lIns="0" tIns="0" rIns="0" bIns="0" rtlCol="0">
            <a:normAutofit/>
          </a:bodyPr>
          <a:lstStyle/>
          <a:p>
            <a:pPr marL="342900" indent="-342900">
              <a:buFont typeface="Arial" panose="020B0604020202020204" pitchFamily="34" charset="0"/>
              <a:buChar char="•"/>
            </a:pPr>
            <a:r>
              <a:rPr lang="en-US" sz="1800" dirty="0"/>
              <a:t>Use the Toulmin argumentation model to plan and develop the argument. </a:t>
            </a:r>
          </a:p>
          <a:p>
            <a:pPr marL="342900" indent="-342900">
              <a:buFont typeface="Arial" panose="020B0604020202020204" pitchFamily="34" charset="0"/>
              <a:buChar char="•"/>
            </a:pPr>
            <a:r>
              <a:rPr lang="en-US" sz="1800" dirty="0"/>
              <a:t>Use your understanding of biases and cognitive fallacies to test your argument and make changes to plan if necessary.  </a:t>
            </a:r>
          </a:p>
        </p:txBody>
      </p:sp>
      <p:pic>
        <p:nvPicPr>
          <p:cNvPr id="7" name="Picture 6">
            <a:extLst>
              <a:ext uri="{FF2B5EF4-FFF2-40B4-BE49-F238E27FC236}">
                <a16:creationId xmlns:a16="http://schemas.microsoft.com/office/drawing/2014/main" id="{D673447F-2D48-3BD8-88F9-60C7D7D3F49F}"/>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6608181" y="1562470"/>
            <a:ext cx="5223455" cy="4566596"/>
          </a:xfrm>
          <a:prstGeom prst="rect">
            <a:avLst/>
          </a:prstGeom>
          <a:noFill/>
        </p:spPr>
      </p:pic>
    </p:spTree>
    <p:extLst>
      <p:ext uri="{BB962C8B-B14F-4D97-AF65-F5344CB8AC3E}">
        <p14:creationId xmlns:p14="http://schemas.microsoft.com/office/powerpoint/2010/main" val="3177335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3EB09E-D1E6-FD4C-80DC-C1E1AFFE141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5B03203-9C6C-44C5-CE49-9D29A5BF81F6}"/>
              </a:ext>
              <a:ext uri="{C183D7F6-B498-43B3-948B-1728B52AA6E4}">
                <adec:decorative xmlns:adec="http://schemas.microsoft.com/office/drawing/2017/decorative" val="1"/>
              </a:ext>
            </a:extLst>
          </p:cNvPr>
          <p:cNvSpPr>
            <a:spLocks noGrp="1"/>
          </p:cNvSpPr>
          <p:nvPr>
            <p:ph type="sldNum" sz="quarter" idx="12"/>
          </p:nvPr>
        </p:nvSpPr>
        <p:spPr>
          <a:xfrm>
            <a:off x="11124000" y="6516000"/>
            <a:ext cx="720000" cy="180000"/>
          </a:xfrm>
        </p:spPr>
        <p:txBody>
          <a:bodyPr anchor="t">
            <a:normAutofit/>
          </a:bodyPr>
          <a:lstStyle/>
          <a:p>
            <a:pPr>
              <a:lnSpc>
                <a:spcPct val="90000"/>
              </a:lnSpc>
              <a:spcAft>
                <a:spcPts val="600"/>
              </a:spcAft>
            </a:pPr>
            <a:fld id="{10A01DC5-1685-4615-8240-15192985C6A2}" type="slidenum">
              <a:rPr lang="en-AU" smtClean="0"/>
              <a:pPr>
                <a:lnSpc>
                  <a:spcPct val="90000"/>
                </a:lnSpc>
                <a:spcAft>
                  <a:spcPts val="600"/>
                </a:spcAft>
              </a:pPr>
              <a:t>191</a:t>
            </a:fld>
            <a:endParaRPr lang="en-AU"/>
          </a:p>
        </p:txBody>
      </p:sp>
      <p:sp>
        <p:nvSpPr>
          <p:cNvPr id="3" name="Title 2">
            <a:extLst>
              <a:ext uri="{FF2B5EF4-FFF2-40B4-BE49-F238E27FC236}">
                <a16:creationId xmlns:a16="http://schemas.microsoft.com/office/drawing/2014/main" id="{59539763-705B-308B-A610-4B178ECD690B}"/>
              </a:ext>
            </a:extLst>
          </p:cNvPr>
          <p:cNvSpPr>
            <a:spLocks noGrp="1"/>
          </p:cNvSpPr>
          <p:nvPr>
            <p:ph type="title"/>
          </p:nvPr>
        </p:nvSpPr>
        <p:spPr>
          <a:xfrm>
            <a:off x="360000" y="360000"/>
            <a:ext cx="11484000" cy="545601"/>
          </a:xfrm>
        </p:spPr>
        <p:txBody>
          <a:bodyPr anchor="t">
            <a:normAutofit/>
          </a:bodyPr>
          <a:lstStyle/>
          <a:p>
            <a:r>
              <a:rPr lang="en-US" dirty="0"/>
              <a:t>Exit ticket </a:t>
            </a:r>
            <a:r>
              <a:rPr lang="en-AU" dirty="0">
                <a:solidFill>
                  <a:schemeClr val="bg1"/>
                </a:solidFill>
              </a:rPr>
              <a:t>(lesson 32)</a:t>
            </a:r>
            <a:endParaRPr lang="en-US" dirty="0">
              <a:solidFill>
                <a:schemeClr val="bg1"/>
              </a:solidFill>
            </a:endParaRPr>
          </a:p>
        </p:txBody>
      </p:sp>
      <p:sp>
        <p:nvSpPr>
          <p:cNvPr id="11" name="Text Placeholder 3">
            <a:extLst>
              <a:ext uri="{FF2B5EF4-FFF2-40B4-BE49-F238E27FC236}">
                <a16:creationId xmlns:a16="http://schemas.microsoft.com/office/drawing/2014/main" id="{5EF74E9D-3426-A92C-5FE4-B07774BF9457}"/>
              </a:ext>
            </a:extLst>
          </p:cNvPr>
          <p:cNvSpPr>
            <a:spLocks noGrp="1"/>
          </p:cNvSpPr>
          <p:nvPr>
            <p:ph type="body" sz="quarter" idx="18"/>
          </p:nvPr>
        </p:nvSpPr>
        <p:spPr>
          <a:xfrm>
            <a:off x="359999" y="982520"/>
            <a:ext cx="11483999" cy="310015"/>
          </a:xfrm>
        </p:spPr>
        <p:txBody>
          <a:bodyPr/>
          <a:lstStyle/>
          <a:p>
            <a:r>
              <a:rPr lang="en-US" dirty="0"/>
              <a:t>Complete this sentence before you leave</a:t>
            </a:r>
          </a:p>
        </p:txBody>
      </p:sp>
      <p:sp>
        <p:nvSpPr>
          <p:cNvPr id="5" name="Text Placeholder 4">
            <a:extLst>
              <a:ext uri="{FF2B5EF4-FFF2-40B4-BE49-F238E27FC236}">
                <a16:creationId xmlns:a16="http://schemas.microsoft.com/office/drawing/2014/main" id="{2D5CE573-8BBC-1428-3E90-C230B0B526D0}"/>
              </a:ext>
            </a:extLst>
          </p:cNvPr>
          <p:cNvSpPr>
            <a:spLocks noGrp="1"/>
          </p:cNvSpPr>
          <p:nvPr>
            <p:ph sz="quarter" idx="19"/>
          </p:nvPr>
        </p:nvSpPr>
        <p:spPr>
          <a:xfrm>
            <a:off x="360363" y="2539999"/>
            <a:ext cx="5735637" cy="1532468"/>
          </a:xfrm>
        </p:spPr>
        <p:style>
          <a:lnRef idx="1">
            <a:schemeClr val="accent4"/>
          </a:lnRef>
          <a:fillRef idx="2">
            <a:schemeClr val="accent4"/>
          </a:fillRef>
          <a:effectRef idx="1">
            <a:schemeClr val="accent4"/>
          </a:effectRef>
          <a:fontRef idx="minor">
            <a:schemeClr val="dk1"/>
          </a:fontRef>
        </p:style>
        <p:txBody>
          <a:bodyPr vert="horz" lIns="144000" tIns="0" rIns="0" bIns="0" rtlCol="0">
            <a:normAutofit/>
          </a:bodyPr>
          <a:lstStyle/>
          <a:p>
            <a:pPr lvl="0"/>
            <a:endParaRPr lang="en-AU" dirty="0">
              <a:solidFill>
                <a:schemeClr val="tx1"/>
              </a:solidFill>
            </a:endParaRPr>
          </a:p>
          <a:p>
            <a:pPr lvl="0"/>
            <a:r>
              <a:rPr lang="en-AU" sz="1800" dirty="0">
                <a:solidFill>
                  <a:schemeClr val="tx1"/>
                </a:solidFill>
              </a:rPr>
              <a:t>One way I improved my argument today was…</a:t>
            </a:r>
            <a:endParaRPr lang="en-US" sz="1800" dirty="0">
              <a:solidFill>
                <a:schemeClr val="tx1"/>
              </a:solidFill>
            </a:endParaRPr>
          </a:p>
        </p:txBody>
      </p:sp>
      <p:pic>
        <p:nvPicPr>
          <p:cNvPr id="6" name="Graphic 5">
            <a:extLst>
              <a:ext uri="{FF2B5EF4-FFF2-40B4-BE49-F238E27FC236}">
                <a16:creationId xmlns:a16="http://schemas.microsoft.com/office/drawing/2014/main" id="{337225AF-989B-A077-29B2-6AB46A3F337D}"/>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20241118">
            <a:off x="6772458" y="1101332"/>
            <a:ext cx="4814518" cy="4814518"/>
          </a:xfrm>
          <a:prstGeom prst="rect">
            <a:avLst/>
          </a:prstGeom>
        </p:spPr>
      </p:pic>
    </p:spTree>
    <p:extLst>
      <p:ext uri="{BB962C8B-B14F-4D97-AF65-F5344CB8AC3E}">
        <p14:creationId xmlns:p14="http://schemas.microsoft.com/office/powerpoint/2010/main" val="2850144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B1B562-E146-B185-E7C0-CB58CD07F1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5600E8-4C42-E519-71D3-1847EB81043D}"/>
              </a:ext>
            </a:extLst>
          </p:cNvPr>
          <p:cNvSpPr>
            <a:spLocks noGrp="1"/>
          </p:cNvSpPr>
          <p:nvPr>
            <p:ph type="ctrTitle"/>
          </p:nvPr>
        </p:nvSpPr>
        <p:spPr/>
        <p:txBody>
          <a:bodyPr/>
          <a:lstStyle/>
          <a:p>
            <a:r>
              <a:rPr lang="en-US" dirty="0">
                <a:latin typeface="Arial"/>
                <a:cs typeface="Arial"/>
              </a:rPr>
              <a:t>Lesson 33 </a:t>
            </a:r>
            <a:endParaRPr lang="en-US" dirty="0"/>
          </a:p>
        </p:txBody>
      </p:sp>
    </p:spTree>
    <p:extLst>
      <p:ext uri="{BB962C8B-B14F-4D97-AF65-F5344CB8AC3E}">
        <p14:creationId xmlns:p14="http://schemas.microsoft.com/office/powerpoint/2010/main" val="1583731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5D2F49-3817-0E68-7916-8D3BC3845207}"/>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19AA34FD-8B7C-7675-F864-3229437689FD}"/>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20" y="10"/>
            <a:ext cx="5039980" cy="6857990"/>
          </a:xfrm>
          <a:prstGeom prst="rect">
            <a:avLst/>
          </a:prstGeom>
          <a:noFill/>
        </p:spPr>
      </p:pic>
      <p:sp>
        <p:nvSpPr>
          <p:cNvPr id="3" name="Title 2">
            <a:extLst>
              <a:ext uri="{FF2B5EF4-FFF2-40B4-BE49-F238E27FC236}">
                <a16:creationId xmlns:a16="http://schemas.microsoft.com/office/drawing/2014/main" id="{3247E881-3441-7B8D-C63E-60D0B43191D1}"/>
              </a:ext>
            </a:extLst>
          </p:cNvPr>
          <p:cNvSpPr>
            <a:spLocks noGrp="1"/>
          </p:cNvSpPr>
          <p:nvPr>
            <p:ph type="title"/>
          </p:nvPr>
        </p:nvSpPr>
        <p:spPr>
          <a:xfrm>
            <a:off x="5400000" y="360000"/>
            <a:ext cx="6407150" cy="554400"/>
          </a:xfrm>
        </p:spPr>
        <p:txBody>
          <a:bodyPr anchor="t">
            <a:normAutofit/>
          </a:bodyPr>
          <a:lstStyle/>
          <a:p>
            <a:r>
              <a:rPr lang="en-US" dirty="0"/>
              <a:t>Do now </a:t>
            </a:r>
            <a:r>
              <a:rPr lang="en-AU" dirty="0">
                <a:solidFill>
                  <a:schemeClr val="bg1"/>
                </a:solidFill>
              </a:rPr>
              <a:t>(lesson 33)</a:t>
            </a:r>
            <a:endParaRPr lang="en-US" dirty="0">
              <a:solidFill>
                <a:schemeClr val="bg1"/>
              </a:solidFill>
            </a:endParaRPr>
          </a:p>
        </p:txBody>
      </p:sp>
      <p:sp>
        <p:nvSpPr>
          <p:cNvPr id="2" name="Slide Number Placeholder 1">
            <a:extLst>
              <a:ext uri="{FF2B5EF4-FFF2-40B4-BE49-F238E27FC236}">
                <a16:creationId xmlns:a16="http://schemas.microsoft.com/office/drawing/2014/main" id="{85C94FA1-4369-5305-4617-353D224DA343}"/>
              </a:ext>
              <a:ext uri="{C183D7F6-B498-43B3-948B-1728B52AA6E4}">
                <adec:decorative xmlns:adec="http://schemas.microsoft.com/office/drawing/2017/decorative" val="1"/>
              </a:ext>
            </a:extLst>
          </p:cNvPr>
          <p:cNvSpPr>
            <a:spLocks noGrp="1"/>
          </p:cNvSpPr>
          <p:nvPr>
            <p:ph type="sldNum" sz="quarter" idx="16"/>
          </p:nvPr>
        </p:nvSpPr>
        <p:spPr>
          <a:xfrm>
            <a:off x="11124000" y="6516000"/>
            <a:ext cx="720000" cy="180000"/>
          </a:xfrm>
        </p:spPr>
        <p:txBody>
          <a:bodyPr anchor="t">
            <a:normAutofit/>
          </a:bodyPr>
          <a:lstStyle/>
          <a:p>
            <a:pPr>
              <a:lnSpc>
                <a:spcPct val="90000"/>
              </a:lnSpc>
              <a:spcAft>
                <a:spcPts val="600"/>
              </a:spcAft>
            </a:pPr>
            <a:fld id="{10A01DC5-1685-4615-8240-15192985C6A2}" type="slidenum">
              <a:rPr lang="en-AU" smtClean="0"/>
              <a:pPr>
                <a:lnSpc>
                  <a:spcPct val="90000"/>
                </a:lnSpc>
                <a:spcAft>
                  <a:spcPts val="600"/>
                </a:spcAft>
              </a:pPr>
              <a:t>193</a:t>
            </a:fld>
            <a:endParaRPr lang="en-AU"/>
          </a:p>
        </p:txBody>
      </p:sp>
      <p:sp>
        <p:nvSpPr>
          <p:cNvPr id="11" name="Text Placeholder 5">
            <a:extLst>
              <a:ext uri="{FF2B5EF4-FFF2-40B4-BE49-F238E27FC236}">
                <a16:creationId xmlns:a16="http://schemas.microsoft.com/office/drawing/2014/main" id="{4D5607D7-8F0B-7827-85AE-0420A1A78F56}"/>
              </a:ext>
            </a:extLst>
          </p:cNvPr>
          <p:cNvSpPr>
            <a:spLocks noGrp="1"/>
          </p:cNvSpPr>
          <p:nvPr>
            <p:ph type="body" sz="quarter" idx="18"/>
          </p:nvPr>
        </p:nvSpPr>
        <p:spPr>
          <a:xfrm>
            <a:off x="5400000" y="1063010"/>
            <a:ext cx="6407150" cy="294189"/>
          </a:xfrm>
        </p:spPr>
        <p:txBody>
          <a:bodyPr/>
          <a:lstStyle/>
          <a:p>
            <a:r>
              <a:rPr lang="en-US" dirty="0"/>
              <a:t>Check for critical thinking</a:t>
            </a:r>
          </a:p>
        </p:txBody>
      </p:sp>
      <p:sp>
        <p:nvSpPr>
          <p:cNvPr id="5" name="Text Placeholder 4">
            <a:extLst>
              <a:ext uri="{FF2B5EF4-FFF2-40B4-BE49-F238E27FC236}">
                <a16:creationId xmlns:a16="http://schemas.microsoft.com/office/drawing/2014/main" id="{5B348DD4-65C2-79E4-4C34-FBA4189A6E30}"/>
              </a:ext>
            </a:extLst>
          </p:cNvPr>
          <p:cNvSpPr>
            <a:spLocks noGrp="1"/>
          </p:cNvSpPr>
          <p:nvPr>
            <p:ph type="body" sz="quarter" idx="17"/>
          </p:nvPr>
        </p:nvSpPr>
        <p:spPr>
          <a:xfrm>
            <a:off x="5400675" y="1800000"/>
            <a:ext cx="6407150" cy="2653467"/>
          </a:xfrm>
        </p:spPr>
        <p:style>
          <a:lnRef idx="1">
            <a:schemeClr val="accent4"/>
          </a:lnRef>
          <a:fillRef idx="2">
            <a:schemeClr val="accent4"/>
          </a:fillRef>
          <a:effectRef idx="1">
            <a:schemeClr val="accent4"/>
          </a:effectRef>
          <a:fontRef idx="minor">
            <a:schemeClr val="dk1"/>
          </a:fontRef>
        </p:style>
        <p:txBody>
          <a:bodyPr vert="horz" lIns="144000" tIns="0" rIns="0" bIns="0" rtlCol="0">
            <a:normAutofit/>
          </a:bodyPr>
          <a:lstStyle/>
          <a:p>
            <a:endParaRPr lang="en-AU" dirty="0">
              <a:solidFill>
                <a:schemeClr val="tx1"/>
              </a:solidFill>
            </a:endParaRPr>
          </a:p>
          <a:p>
            <a:r>
              <a:rPr lang="en-AU" sz="1800" dirty="0">
                <a:solidFill>
                  <a:schemeClr val="tx1"/>
                </a:solidFill>
              </a:rPr>
              <a:t>Review your draft argument and highlight one section that demonstrates strong critical thinking (for example rebuttal, use of evidence).</a:t>
            </a:r>
          </a:p>
          <a:p>
            <a:pPr lvl="0"/>
            <a:endParaRPr lang="en-US" dirty="0">
              <a:solidFill>
                <a:schemeClr val="tx1"/>
              </a:solidFill>
            </a:endParaRPr>
          </a:p>
        </p:txBody>
      </p:sp>
    </p:spTree>
    <p:extLst>
      <p:ext uri="{BB962C8B-B14F-4D97-AF65-F5344CB8AC3E}">
        <p14:creationId xmlns:p14="http://schemas.microsoft.com/office/powerpoint/2010/main" val="3361798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CF9B6A-357F-1721-3233-9B1CDD33B53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E623749-3113-19C3-D638-3008506C13C7}"/>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194</a:t>
            </a:fld>
            <a:endParaRPr lang="en-AU"/>
          </a:p>
        </p:txBody>
      </p:sp>
      <p:sp>
        <p:nvSpPr>
          <p:cNvPr id="5" name="Title 4">
            <a:extLst>
              <a:ext uri="{FF2B5EF4-FFF2-40B4-BE49-F238E27FC236}">
                <a16:creationId xmlns:a16="http://schemas.microsoft.com/office/drawing/2014/main" id="{A996A915-9483-912A-43B7-425997523587}"/>
              </a:ext>
            </a:extLst>
          </p:cNvPr>
          <p:cNvSpPr>
            <a:spLocks noGrp="1"/>
          </p:cNvSpPr>
          <p:nvPr>
            <p:ph type="title"/>
          </p:nvPr>
        </p:nvSpPr>
        <p:spPr>
          <a:xfrm>
            <a:off x="359998" y="360000"/>
            <a:ext cx="11484002" cy="522000"/>
          </a:xfrm>
        </p:spPr>
        <p:txBody>
          <a:bodyPr/>
          <a:lstStyle/>
          <a:p>
            <a:r>
              <a:rPr lang="en-AU" dirty="0">
                <a:latin typeface="+mj-lt"/>
              </a:rPr>
              <a:t>Learning intentions and success criteria </a:t>
            </a:r>
            <a:r>
              <a:rPr lang="en-AU" dirty="0">
                <a:solidFill>
                  <a:schemeClr val="bg1"/>
                </a:solidFill>
              </a:rPr>
              <a:t>(lesson 33)</a:t>
            </a:r>
            <a:endParaRPr lang="en-AU" dirty="0">
              <a:solidFill>
                <a:schemeClr val="bg1"/>
              </a:solidFill>
              <a:latin typeface="+mj-lt"/>
            </a:endParaRPr>
          </a:p>
        </p:txBody>
      </p:sp>
      <p:sp>
        <p:nvSpPr>
          <p:cNvPr id="3" name="TextBox 2">
            <a:extLst>
              <a:ext uri="{FF2B5EF4-FFF2-40B4-BE49-F238E27FC236}">
                <a16:creationId xmlns:a16="http://schemas.microsoft.com/office/drawing/2014/main" id="{E46DBF0A-9C03-9044-8BAF-ADA368A5C4B5}"/>
              </a:ext>
            </a:extLst>
          </p:cNvPr>
          <p:cNvSpPr txBox="1"/>
          <p:nvPr/>
        </p:nvSpPr>
        <p:spPr>
          <a:xfrm>
            <a:off x="370416" y="1894417"/>
            <a:ext cx="11303000" cy="409028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spcAft>
                <a:spcPts val="600"/>
              </a:spcAft>
            </a:pPr>
            <a:r>
              <a:rPr lang="en-AU" sz="2000" b="1" dirty="0">
                <a:solidFill>
                  <a:schemeClr val="accent1"/>
                </a:solidFill>
                <a:latin typeface="+mj-lt"/>
                <a:cs typeface="Arial"/>
              </a:rPr>
              <a:t>We are learning to:</a:t>
            </a:r>
            <a:endParaRPr lang="en-AU" sz="2000" b="1" dirty="0">
              <a:solidFill>
                <a:schemeClr val="accent1"/>
              </a:solidFill>
              <a:latin typeface="+mj-lt"/>
              <a:ea typeface="+mn-lt"/>
              <a:cs typeface="Arial"/>
            </a:endParaRPr>
          </a:p>
          <a:p>
            <a:pPr marL="342900" indent="-342900">
              <a:lnSpc>
                <a:spcPct val="150000"/>
              </a:lnSpc>
              <a:spcAft>
                <a:spcPts val="600"/>
              </a:spcAft>
              <a:buFont typeface="Arial" panose="020B0604020202020204" pitchFamily="34" charset="0"/>
              <a:buChar char="•"/>
            </a:pPr>
            <a:r>
              <a:rPr lang="en-AU" sz="1800" dirty="0"/>
              <a:t>develop our understanding of critical thinking by evaluating and communicating arguments in subject-specific contexts.</a:t>
            </a:r>
          </a:p>
          <a:p>
            <a:pPr>
              <a:lnSpc>
                <a:spcPct val="150000"/>
              </a:lnSpc>
              <a:spcAft>
                <a:spcPts val="600"/>
              </a:spcAft>
            </a:pPr>
            <a:endParaRPr lang="en-AU" sz="1100" dirty="0">
              <a:solidFill>
                <a:srgbClr val="22272B"/>
              </a:solidFill>
              <a:ea typeface="+mn-lt"/>
              <a:cs typeface="+mn-lt"/>
            </a:endParaRPr>
          </a:p>
          <a:p>
            <a:pPr>
              <a:lnSpc>
                <a:spcPct val="150000"/>
              </a:lnSpc>
              <a:spcAft>
                <a:spcPts val="600"/>
              </a:spcAft>
            </a:pPr>
            <a:r>
              <a:rPr lang="en-AU" sz="2000" b="1" dirty="0">
                <a:solidFill>
                  <a:schemeClr val="accent1"/>
                </a:solidFill>
                <a:latin typeface="+mj-lt"/>
                <a:cs typeface="Arial" panose="020B0604020202020204" pitchFamily="34" charset="0"/>
              </a:rPr>
              <a:t>We can:</a:t>
            </a:r>
            <a:endParaRPr lang="en-AU" sz="1100" dirty="0">
              <a:solidFill>
                <a:srgbClr val="22272B"/>
              </a:solidFill>
              <a:ea typeface="+mn-lt"/>
              <a:cs typeface="+mn-lt"/>
            </a:endParaRPr>
          </a:p>
          <a:p>
            <a:pPr marL="342900" lvl="0" indent="-342900">
              <a:lnSpc>
                <a:spcPct val="150000"/>
              </a:lnSpc>
              <a:buFont typeface="Arial" panose="020B0604020202020204" pitchFamily="34" charset="0"/>
              <a:buChar char="•"/>
            </a:pPr>
            <a:r>
              <a:rPr lang="en-AU" sz="1800" dirty="0"/>
              <a:t>assess my peer’s use of the Toulmin argumentation model </a:t>
            </a:r>
          </a:p>
          <a:p>
            <a:pPr marL="342900" lvl="0" indent="-342900">
              <a:lnSpc>
                <a:spcPct val="150000"/>
              </a:lnSpc>
              <a:buFont typeface="Arial" panose="020B0604020202020204" pitchFamily="34" charset="0"/>
              <a:buChar char="•"/>
            </a:pPr>
            <a:r>
              <a:rPr lang="en-AU" sz="1800" dirty="0"/>
              <a:t>develop an argument formed by the Toulmin argumentation model into an extended written response.  </a:t>
            </a:r>
          </a:p>
          <a:p>
            <a:pPr>
              <a:lnSpc>
                <a:spcPct val="150000"/>
              </a:lnSpc>
              <a:spcAft>
                <a:spcPts val="600"/>
              </a:spcAft>
            </a:pPr>
            <a:endParaRPr lang="en-GB" sz="2000" dirty="0">
              <a:solidFill>
                <a:srgbClr val="000000"/>
              </a:solidFill>
              <a:latin typeface="Times New Roman"/>
              <a:cs typeface="Times New Roman"/>
            </a:endParaRPr>
          </a:p>
          <a:p>
            <a:pPr marL="342900" indent="-342900">
              <a:lnSpc>
                <a:spcPct val="150000"/>
              </a:lnSpc>
              <a:spcAft>
                <a:spcPts val="600"/>
              </a:spcAft>
              <a:buFont typeface="Arial"/>
              <a:buChar char="•"/>
            </a:pPr>
            <a:endParaRPr lang="en-GB" sz="2000" dirty="0">
              <a:solidFill>
                <a:srgbClr val="000000"/>
              </a:solidFill>
              <a:cs typeface="Arial" panose="020B0604020202020204" pitchFamily="34" charset="0"/>
            </a:endParaRPr>
          </a:p>
        </p:txBody>
      </p:sp>
    </p:spTree>
    <p:extLst>
      <p:ext uri="{BB962C8B-B14F-4D97-AF65-F5344CB8AC3E}">
        <p14:creationId xmlns:p14="http://schemas.microsoft.com/office/powerpoint/2010/main" val="4190873797"/>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EF16494D-7C9B-805A-614B-CD6BB941ABBF}"/>
              </a:ext>
              <a:ext uri="{C183D7F6-B498-43B3-948B-1728B52AA6E4}">
                <adec:decorative xmlns:adec="http://schemas.microsoft.com/office/drawing/2017/decorative" val="1"/>
              </a:ext>
            </a:extLst>
          </p:cNvPr>
          <p:cNvSpPr/>
          <p:nvPr/>
        </p:nvSpPr>
        <p:spPr>
          <a:xfrm>
            <a:off x="804077" y="2808768"/>
            <a:ext cx="11163354" cy="1784466"/>
          </a:xfrm>
          <a:prstGeom prst="roundRect">
            <a:avLst/>
          </a:prstGeom>
          <a:solidFill>
            <a:srgbClr val="E5F7FC"/>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898525"/>
            <a:endParaRPr lang="en-AU" sz="3200" b="1">
              <a:solidFill>
                <a:schemeClr val="tx1"/>
              </a:solidFill>
              <a:latin typeface="Arial" panose="020B0604020202020204" pitchFamily="34" charset="0"/>
              <a:cs typeface="Arial" panose="020B0604020202020204" pitchFamily="34" charset="0"/>
            </a:endParaRPr>
          </a:p>
        </p:txBody>
      </p:sp>
      <p:sp>
        <p:nvSpPr>
          <p:cNvPr id="11" name="Rectangle: Rounded Corners 10">
            <a:extLst>
              <a:ext uri="{FF2B5EF4-FFF2-40B4-BE49-F238E27FC236}">
                <a16:creationId xmlns:a16="http://schemas.microsoft.com/office/drawing/2014/main" id="{5F481AA6-9FE2-4645-406C-FBD4BD99BA1D}"/>
              </a:ext>
              <a:ext uri="{C183D7F6-B498-43B3-948B-1728B52AA6E4}">
                <adec:decorative xmlns:adec="http://schemas.microsoft.com/office/drawing/2017/decorative" val="1"/>
              </a:ext>
            </a:extLst>
          </p:cNvPr>
          <p:cNvSpPr/>
          <p:nvPr/>
        </p:nvSpPr>
        <p:spPr>
          <a:xfrm>
            <a:off x="804077" y="4666966"/>
            <a:ext cx="11163354" cy="1784466"/>
          </a:xfrm>
          <a:prstGeom prst="roundRect">
            <a:avLst/>
          </a:prstGeom>
          <a:solidFill>
            <a:srgbClr val="FBDBE7"/>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898525"/>
            <a:endParaRPr lang="en-AU" sz="3200" b="1">
              <a:solidFill>
                <a:schemeClr val="tx1"/>
              </a:solidFill>
              <a:latin typeface="Arial" panose="020B0604020202020204" pitchFamily="34" charset="0"/>
              <a:cs typeface="Arial" panose="020B0604020202020204" pitchFamily="34" charset="0"/>
            </a:endParaRPr>
          </a:p>
        </p:txBody>
      </p:sp>
      <p:sp>
        <p:nvSpPr>
          <p:cNvPr id="8" name="Rectangle: Rounded Corners 7">
            <a:extLst>
              <a:ext uri="{FF2B5EF4-FFF2-40B4-BE49-F238E27FC236}">
                <a16:creationId xmlns:a16="http://schemas.microsoft.com/office/drawing/2014/main" id="{54C1E855-FE35-4023-154D-792099412C25}"/>
              </a:ext>
              <a:ext uri="{C183D7F6-B498-43B3-948B-1728B52AA6E4}">
                <adec:decorative xmlns:adec="http://schemas.microsoft.com/office/drawing/2017/decorative" val="1"/>
              </a:ext>
            </a:extLst>
          </p:cNvPr>
          <p:cNvSpPr/>
          <p:nvPr/>
        </p:nvSpPr>
        <p:spPr>
          <a:xfrm>
            <a:off x="804077" y="950571"/>
            <a:ext cx="11163354" cy="1784466"/>
          </a:xfrm>
          <a:prstGeom prst="roundRect">
            <a:avLst/>
          </a:prstGeom>
          <a:solidFill>
            <a:srgbClr val="EDF9E0"/>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898525"/>
            <a:endParaRPr lang="en-AU" sz="3200" b="1">
              <a:solidFill>
                <a:schemeClr val="tx1"/>
              </a:solidFill>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2F9B91D8-D263-DC15-F49B-8DC67887CDB4}"/>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195</a:t>
            </a:fld>
            <a:endParaRPr lang="en-AU"/>
          </a:p>
        </p:txBody>
      </p:sp>
      <p:sp>
        <p:nvSpPr>
          <p:cNvPr id="3" name="Title 2">
            <a:extLst>
              <a:ext uri="{FF2B5EF4-FFF2-40B4-BE49-F238E27FC236}">
                <a16:creationId xmlns:a16="http://schemas.microsoft.com/office/drawing/2014/main" id="{6BFB4A71-FB7A-EF84-8877-38FAB4E1BEF5}"/>
              </a:ext>
            </a:extLst>
          </p:cNvPr>
          <p:cNvSpPr>
            <a:spLocks noGrp="1"/>
          </p:cNvSpPr>
          <p:nvPr>
            <p:ph type="title"/>
          </p:nvPr>
        </p:nvSpPr>
        <p:spPr/>
        <p:txBody>
          <a:bodyPr/>
          <a:lstStyle/>
          <a:p>
            <a:r>
              <a:rPr lang="en-AU" dirty="0">
                <a:latin typeface="+mj-lt"/>
                <a:cs typeface="Arial"/>
              </a:rPr>
              <a:t>3-2-1 peer feedback</a:t>
            </a:r>
          </a:p>
        </p:txBody>
      </p:sp>
      <p:sp>
        <p:nvSpPr>
          <p:cNvPr id="21" name="Google Shape;91;p15">
            <a:extLst>
              <a:ext uri="{FF2B5EF4-FFF2-40B4-BE49-F238E27FC236}">
                <a16:creationId xmlns:a16="http://schemas.microsoft.com/office/drawing/2014/main" id="{2401BCF4-5099-C8CA-2E02-0D76934D9FA3}"/>
              </a:ext>
            </a:extLst>
          </p:cNvPr>
          <p:cNvSpPr txBox="1"/>
          <p:nvPr/>
        </p:nvSpPr>
        <p:spPr>
          <a:xfrm>
            <a:off x="1641476" y="950571"/>
            <a:ext cx="9482524" cy="554000"/>
          </a:xfrm>
          <a:prstGeom prst="rect">
            <a:avLst/>
          </a:prstGeom>
          <a:noFill/>
          <a:ln>
            <a:noFill/>
          </a:ln>
        </p:spPr>
        <p:txBody>
          <a:bodyPr spcFirstLastPara="1" wrap="square" lIns="121900" tIns="121900" rIns="121900" bIns="121900" anchor="t" anchorCtr="0">
            <a:noAutofit/>
          </a:bodyPr>
          <a:lstStyle/>
          <a:p>
            <a:r>
              <a:rPr lang="en" sz="1800" dirty="0">
                <a:ea typeface="Montserrat"/>
                <a:cs typeface="Arial"/>
                <a:sym typeface="Montserrat"/>
              </a:rPr>
              <a:t>List 3 parts of your peer’s argument that they have successfully planned and refined: </a:t>
            </a:r>
            <a:endParaRPr lang="en" sz="1800" dirty="0">
              <a:ea typeface="Roboto"/>
              <a:cs typeface="Roboto"/>
            </a:endParaRPr>
          </a:p>
        </p:txBody>
      </p:sp>
      <p:sp>
        <p:nvSpPr>
          <p:cNvPr id="18" name="Google Shape;92;p15">
            <a:extLst>
              <a:ext uri="{FF2B5EF4-FFF2-40B4-BE49-F238E27FC236}">
                <a16:creationId xmlns:a16="http://schemas.microsoft.com/office/drawing/2014/main" id="{6EFDC7AD-9B2C-F220-857F-5C8364B30A7C}"/>
              </a:ext>
              <a:ext uri="{C183D7F6-B498-43B3-948B-1728B52AA6E4}">
                <adec:decorative xmlns:adec="http://schemas.microsoft.com/office/drawing/2017/decorative" val="1"/>
              </a:ext>
            </a:extLst>
          </p:cNvPr>
          <p:cNvSpPr txBox="1"/>
          <p:nvPr/>
        </p:nvSpPr>
        <p:spPr>
          <a:xfrm>
            <a:off x="1782255" y="1431560"/>
            <a:ext cx="3018000" cy="1168603"/>
          </a:xfrm>
          <a:prstGeom prst="rect">
            <a:avLst/>
          </a:prstGeom>
          <a:solidFill>
            <a:schemeClr val="bg1"/>
          </a:solidFill>
          <a:ln w="19050" cap="flat" cmpd="sng">
            <a:solidFill>
              <a:srgbClr val="64BB47"/>
            </a:solidFill>
            <a:prstDash val="solid"/>
            <a:round/>
            <a:headEnd type="none" w="sm" len="sm"/>
            <a:tailEnd type="none" w="sm" len="sm"/>
          </a:ln>
        </p:spPr>
        <p:txBody>
          <a:bodyPr spcFirstLastPara="1" wrap="square" lIns="121900" tIns="121900" rIns="121900" bIns="121900" anchor="t" anchorCtr="0">
            <a:noAutofit/>
          </a:bodyPr>
          <a:lstStyle>
            <a:defPPr>
              <a:defRPr lang="en-US"/>
            </a:defPPr>
            <a:lvl1pPr>
              <a:defRPr sz="1600">
                <a:latin typeface="Arial" panose="020B0604020202020204" pitchFamily="34" charset="0"/>
                <a:ea typeface="Montserrat"/>
                <a:cs typeface="Arial" panose="020B0604020202020204" pitchFamily="34" charset="0"/>
              </a:defRPr>
            </a:lvl1pPr>
          </a:lstStyle>
          <a:p>
            <a:r>
              <a:rPr lang="en">
                <a:latin typeface="+mn-lt"/>
                <a:sym typeface="Montserrat"/>
              </a:rPr>
              <a:t>1. </a:t>
            </a:r>
            <a:endParaRPr>
              <a:latin typeface="+mn-lt"/>
              <a:sym typeface="Montserrat"/>
            </a:endParaRPr>
          </a:p>
        </p:txBody>
      </p:sp>
      <p:sp>
        <p:nvSpPr>
          <p:cNvPr id="19" name="Google Shape;93;p15">
            <a:extLst>
              <a:ext uri="{FF2B5EF4-FFF2-40B4-BE49-F238E27FC236}">
                <a16:creationId xmlns:a16="http://schemas.microsoft.com/office/drawing/2014/main" id="{FC74774B-0DA0-CB7E-DE68-E8F9B6F37CE7}"/>
              </a:ext>
              <a:ext uri="{C183D7F6-B498-43B3-948B-1728B52AA6E4}">
                <adec:decorative xmlns:adec="http://schemas.microsoft.com/office/drawing/2017/decorative" val="1"/>
              </a:ext>
            </a:extLst>
          </p:cNvPr>
          <p:cNvSpPr txBox="1"/>
          <p:nvPr/>
        </p:nvSpPr>
        <p:spPr>
          <a:xfrm>
            <a:off x="5285289" y="1431560"/>
            <a:ext cx="3018000" cy="1168603"/>
          </a:xfrm>
          <a:prstGeom prst="rect">
            <a:avLst/>
          </a:prstGeom>
          <a:solidFill>
            <a:schemeClr val="bg1"/>
          </a:solidFill>
          <a:ln w="19050" cap="flat" cmpd="sng">
            <a:solidFill>
              <a:srgbClr val="64BB47"/>
            </a:solidFill>
            <a:prstDash val="solid"/>
            <a:round/>
            <a:headEnd type="none" w="sm" len="sm"/>
            <a:tailEnd type="none" w="sm" len="sm"/>
          </a:ln>
        </p:spPr>
        <p:txBody>
          <a:bodyPr spcFirstLastPara="1" wrap="square" lIns="121900" tIns="121900" rIns="121900" bIns="121900" anchor="t" anchorCtr="0">
            <a:noAutofit/>
          </a:bodyPr>
          <a:lstStyle/>
          <a:p>
            <a:r>
              <a:rPr lang="en" sz="1600">
                <a:ea typeface="Montserrat"/>
                <a:cs typeface="Arial" panose="020B0604020202020204" pitchFamily="34" charset="0"/>
                <a:sym typeface="Montserrat"/>
              </a:rPr>
              <a:t>2. </a:t>
            </a:r>
            <a:endParaRPr sz="1600">
              <a:ea typeface="Montserrat"/>
              <a:cs typeface="Arial" panose="020B0604020202020204" pitchFamily="34" charset="0"/>
              <a:sym typeface="Montserrat"/>
            </a:endParaRPr>
          </a:p>
        </p:txBody>
      </p:sp>
      <p:sp>
        <p:nvSpPr>
          <p:cNvPr id="20" name="Google Shape;94;p15">
            <a:extLst>
              <a:ext uri="{FF2B5EF4-FFF2-40B4-BE49-F238E27FC236}">
                <a16:creationId xmlns:a16="http://schemas.microsoft.com/office/drawing/2014/main" id="{56C9B42B-5502-2D01-1F54-02EAD37D035F}"/>
              </a:ext>
              <a:ext uri="{C183D7F6-B498-43B3-948B-1728B52AA6E4}">
                <adec:decorative xmlns:adec="http://schemas.microsoft.com/office/drawing/2017/decorative" val="1"/>
              </a:ext>
            </a:extLst>
          </p:cNvPr>
          <p:cNvSpPr txBox="1"/>
          <p:nvPr/>
        </p:nvSpPr>
        <p:spPr>
          <a:xfrm>
            <a:off x="8694422" y="1431560"/>
            <a:ext cx="3018000" cy="1168603"/>
          </a:xfrm>
          <a:prstGeom prst="rect">
            <a:avLst/>
          </a:prstGeom>
          <a:solidFill>
            <a:schemeClr val="bg1"/>
          </a:solidFill>
          <a:ln w="19050" cap="flat" cmpd="sng">
            <a:solidFill>
              <a:srgbClr val="64BB47"/>
            </a:solidFill>
            <a:prstDash val="solid"/>
            <a:round/>
            <a:headEnd type="none" w="sm" len="sm"/>
            <a:tailEnd type="none" w="sm" len="sm"/>
          </a:ln>
        </p:spPr>
        <p:txBody>
          <a:bodyPr spcFirstLastPara="1" wrap="square" lIns="121900" tIns="121900" rIns="121900" bIns="121900" anchor="t" anchorCtr="0">
            <a:noAutofit/>
          </a:bodyPr>
          <a:lstStyle/>
          <a:p>
            <a:r>
              <a:rPr lang="en" sz="1600">
                <a:ea typeface="Montserrat"/>
                <a:cs typeface="Arial" panose="020B0604020202020204" pitchFamily="34" charset="0"/>
                <a:sym typeface="Montserrat"/>
              </a:rPr>
              <a:t>3. </a:t>
            </a:r>
            <a:endParaRPr sz="1600">
              <a:ea typeface="Montserrat"/>
              <a:cs typeface="Arial" panose="020B0604020202020204" pitchFamily="34" charset="0"/>
              <a:sym typeface="Montserrat"/>
            </a:endParaRPr>
          </a:p>
        </p:txBody>
      </p:sp>
      <p:sp>
        <p:nvSpPr>
          <p:cNvPr id="25" name="Google Shape;91;p15">
            <a:extLst>
              <a:ext uri="{FF2B5EF4-FFF2-40B4-BE49-F238E27FC236}">
                <a16:creationId xmlns:a16="http://schemas.microsoft.com/office/drawing/2014/main" id="{6059574B-D602-B315-6BAB-E35B76ADBFF3}"/>
              </a:ext>
            </a:extLst>
          </p:cNvPr>
          <p:cNvSpPr txBox="1"/>
          <p:nvPr/>
        </p:nvSpPr>
        <p:spPr>
          <a:xfrm>
            <a:off x="1641476" y="2822179"/>
            <a:ext cx="9482524" cy="554000"/>
          </a:xfrm>
          <a:prstGeom prst="rect">
            <a:avLst/>
          </a:prstGeom>
          <a:noFill/>
          <a:ln>
            <a:noFill/>
          </a:ln>
        </p:spPr>
        <p:txBody>
          <a:bodyPr spcFirstLastPara="1" wrap="square" lIns="121900" tIns="121900" rIns="121900" bIns="121900" anchor="t" anchorCtr="0">
            <a:noAutofit/>
          </a:bodyPr>
          <a:lstStyle/>
          <a:p>
            <a:r>
              <a:rPr lang="en" sz="1800" dirty="0">
                <a:ea typeface="Montserrat"/>
                <a:cs typeface="Arial" panose="020B0604020202020204" pitchFamily="34" charset="0"/>
                <a:sym typeface="Montserrat"/>
              </a:rPr>
              <a:t>Explain 2 ways that your peer could improve their planned argument</a:t>
            </a:r>
            <a:r>
              <a:rPr lang="en" sz="1800" dirty="0">
                <a:ea typeface="Montserrat"/>
                <a:cs typeface="Montserrat"/>
                <a:sym typeface="Montserrat"/>
              </a:rPr>
              <a:t>:</a:t>
            </a:r>
            <a:endParaRPr sz="1800" dirty="0">
              <a:ea typeface="Roboto"/>
              <a:cs typeface="Roboto"/>
              <a:sym typeface="Roboto"/>
            </a:endParaRPr>
          </a:p>
        </p:txBody>
      </p:sp>
      <p:sp>
        <p:nvSpPr>
          <p:cNvPr id="22" name="Google Shape;92;p15">
            <a:extLst>
              <a:ext uri="{FF2B5EF4-FFF2-40B4-BE49-F238E27FC236}">
                <a16:creationId xmlns:a16="http://schemas.microsoft.com/office/drawing/2014/main" id="{2EF834D0-7A71-20AC-EF77-753DEBCD9DFF}"/>
              </a:ext>
              <a:ext uri="{C183D7F6-B498-43B3-948B-1728B52AA6E4}">
                <adec:decorative xmlns:adec="http://schemas.microsoft.com/office/drawing/2017/decorative" val="1"/>
              </a:ext>
            </a:extLst>
          </p:cNvPr>
          <p:cNvSpPr txBox="1"/>
          <p:nvPr/>
        </p:nvSpPr>
        <p:spPr>
          <a:xfrm>
            <a:off x="1782255" y="3303168"/>
            <a:ext cx="3018000" cy="1168603"/>
          </a:xfrm>
          <a:prstGeom prst="rect">
            <a:avLst/>
          </a:prstGeom>
          <a:solidFill>
            <a:schemeClr val="bg1"/>
          </a:solidFill>
          <a:ln w="19050" cap="flat" cmpd="sng">
            <a:solidFill>
              <a:srgbClr val="00ACC2"/>
            </a:solidFill>
            <a:prstDash val="solid"/>
            <a:round/>
            <a:headEnd type="none" w="sm" len="sm"/>
            <a:tailEnd type="none" w="sm" len="sm"/>
          </a:ln>
        </p:spPr>
        <p:txBody>
          <a:bodyPr spcFirstLastPara="1" wrap="square" lIns="121900" tIns="121900" rIns="121900" bIns="121900" anchor="t" anchorCtr="0">
            <a:noAutofit/>
          </a:bodyPr>
          <a:lstStyle/>
          <a:p>
            <a:r>
              <a:rPr lang="en" sz="1600">
                <a:ea typeface="Montserrat"/>
                <a:cs typeface="Arial" panose="020B0604020202020204" pitchFamily="34" charset="0"/>
                <a:sym typeface="Montserrat"/>
              </a:rPr>
              <a:t>1. </a:t>
            </a:r>
            <a:endParaRPr sz="1600">
              <a:ea typeface="Montserrat"/>
              <a:cs typeface="Arial" panose="020B0604020202020204" pitchFamily="34" charset="0"/>
              <a:sym typeface="Montserrat"/>
            </a:endParaRPr>
          </a:p>
        </p:txBody>
      </p:sp>
      <p:sp>
        <p:nvSpPr>
          <p:cNvPr id="23" name="Google Shape;93;p15">
            <a:extLst>
              <a:ext uri="{FF2B5EF4-FFF2-40B4-BE49-F238E27FC236}">
                <a16:creationId xmlns:a16="http://schemas.microsoft.com/office/drawing/2014/main" id="{ADD4898E-D8C2-2311-C09D-FF33B751798B}"/>
              </a:ext>
              <a:ext uri="{C183D7F6-B498-43B3-948B-1728B52AA6E4}">
                <adec:decorative xmlns:adec="http://schemas.microsoft.com/office/drawing/2017/decorative" val="1"/>
              </a:ext>
            </a:extLst>
          </p:cNvPr>
          <p:cNvSpPr txBox="1"/>
          <p:nvPr/>
        </p:nvSpPr>
        <p:spPr>
          <a:xfrm>
            <a:off x="5285289" y="3303168"/>
            <a:ext cx="3018000" cy="1168603"/>
          </a:xfrm>
          <a:prstGeom prst="rect">
            <a:avLst/>
          </a:prstGeom>
          <a:solidFill>
            <a:schemeClr val="bg1"/>
          </a:solidFill>
          <a:ln w="19050" cap="flat" cmpd="sng">
            <a:solidFill>
              <a:srgbClr val="00ACC2"/>
            </a:solidFill>
            <a:prstDash val="solid"/>
            <a:round/>
            <a:headEnd type="none" w="sm" len="sm"/>
            <a:tailEnd type="none" w="sm" len="sm"/>
          </a:ln>
        </p:spPr>
        <p:txBody>
          <a:bodyPr spcFirstLastPara="1" wrap="square" lIns="121900" tIns="121900" rIns="121900" bIns="121900" anchor="t" anchorCtr="0">
            <a:noAutofit/>
          </a:bodyPr>
          <a:lstStyle/>
          <a:p>
            <a:r>
              <a:rPr lang="en" sz="1600">
                <a:ea typeface="Montserrat"/>
                <a:cs typeface="Arial" panose="020B0604020202020204" pitchFamily="34" charset="0"/>
                <a:sym typeface="Montserrat"/>
              </a:rPr>
              <a:t>2. </a:t>
            </a:r>
            <a:endParaRPr sz="1600">
              <a:ea typeface="Montserrat"/>
              <a:cs typeface="Arial" panose="020B0604020202020204" pitchFamily="34" charset="0"/>
              <a:sym typeface="Montserrat"/>
            </a:endParaRPr>
          </a:p>
        </p:txBody>
      </p:sp>
      <p:sp>
        <p:nvSpPr>
          <p:cNvPr id="29" name="Google Shape;91;p15">
            <a:extLst>
              <a:ext uri="{FF2B5EF4-FFF2-40B4-BE49-F238E27FC236}">
                <a16:creationId xmlns:a16="http://schemas.microsoft.com/office/drawing/2014/main" id="{8F677DED-B9DE-217A-6DC7-5FC5B8A275CD}"/>
              </a:ext>
              <a:ext uri="{C183D7F6-B498-43B3-948B-1728B52AA6E4}">
                <adec:decorative xmlns:adec="http://schemas.microsoft.com/office/drawing/2017/decorative" val="0"/>
              </a:ext>
            </a:extLst>
          </p:cNvPr>
          <p:cNvSpPr txBox="1"/>
          <p:nvPr/>
        </p:nvSpPr>
        <p:spPr>
          <a:xfrm>
            <a:off x="1641475" y="4666965"/>
            <a:ext cx="10070947" cy="554000"/>
          </a:xfrm>
          <a:prstGeom prst="rect">
            <a:avLst/>
          </a:prstGeom>
          <a:noFill/>
          <a:ln>
            <a:noFill/>
          </a:ln>
        </p:spPr>
        <p:txBody>
          <a:bodyPr spcFirstLastPara="1" wrap="square" lIns="121900" tIns="121900" rIns="121900" bIns="121900" anchor="t" anchorCtr="0">
            <a:noAutofit/>
          </a:bodyPr>
          <a:lstStyle/>
          <a:p>
            <a:r>
              <a:rPr lang="en" sz="1800" dirty="0">
                <a:ea typeface="Montserrat"/>
                <a:cs typeface="Arial" panose="020B0604020202020204" pitchFamily="34" charset="0"/>
                <a:sym typeface="Montserrat"/>
              </a:rPr>
              <a:t>Outline 1 thing that you have learned in the process of assessing your peer’s planned argument:</a:t>
            </a:r>
            <a:endParaRPr sz="1800" dirty="0">
              <a:ea typeface="Roboto"/>
              <a:cs typeface="Roboto"/>
              <a:sym typeface="Roboto"/>
            </a:endParaRPr>
          </a:p>
        </p:txBody>
      </p:sp>
      <p:sp>
        <p:nvSpPr>
          <p:cNvPr id="26" name="Google Shape;92;p15">
            <a:extLst>
              <a:ext uri="{FF2B5EF4-FFF2-40B4-BE49-F238E27FC236}">
                <a16:creationId xmlns:a16="http://schemas.microsoft.com/office/drawing/2014/main" id="{A46D5317-47DD-BB2F-3559-AC948AF7A8FE}"/>
              </a:ext>
              <a:ext uri="{C183D7F6-B498-43B3-948B-1728B52AA6E4}">
                <adec:decorative xmlns:adec="http://schemas.microsoft.com/office/drawing/2017/decorative" val="1"/>
              </a:ext>
            </a:extLst>
          </p:cNvPr>
          <p:cNvSpPr txBox="1"/>
          <p:nvPr/>
        </p:nvSpPr>
        <p:spPr>
          <a:xfrm>
            <a:off x="1782255" y="5147954"/>
            <a:ext cx="3018000" cy="1168603"/>
          </a:xfrm>
          <a:prstGeom prst="rect">
            <a:avLst/>
          </a:prstGeom>
          <a:solidFill>
            <a:schemeClr val="bg1"/>
          </a:solidFill>
          <a:ln w="19050" cap="flat" cmpd="sng">
            <a:solidFill>
              <a:srgbClr val="B51458"/>
            </a:solidFill>
            <a:prstDash val="solid"/>
            <a:round/>
            <a:headEnd type="none" w="sm" len="sm"/>
            <a:tailEnd type="none" w="sm" len="sm"/>
          </a:ln>
        </p:spPr>
        <p:txBody>
          <a:bodyPr spcFirstLastPara="1" wrap="square" lIns="121900" tIns="121900" rIns="121900" bIns="121900" anchor="t" anchorCtr="0">
            <a:noAutofit/>
          </a:bodyPr>
          <a:lstStyle/>
          <a:p>
            <a:r>
              <a:rPr lang="en" sz="1600">
                <a:ea typeface="Montserrat"/>
                <a:cs typeface="Arial" panose="020B0604020202020204" pitchFamily="34" charset="0"/>
                <a:sym typeface="Montserrat"/>
              </a:rPr>
              <a:t>1. </a:t>
            </a:r>
            <a:endParaRPr sz="1600">
              <a:ea typeface="Montserrat"/>
              <a:cs typeface="Arial" panose="020B0604020202020204" pitchFamily="34" charset="0"/>
              <a:sym typeface="Montserrat"/>
            </a:endParaRPr>
          </a:p>
        </p:txBody>
      </p:sp>
      <p:sp>
        <p:nvSpPr>
          <p:cNvPr id="4" name="Oval 3">
            <a:extLst>
              <a:ext uri="{FF2B5EF4-FFF2-40B4-BE49-F238E27FC236}">
                <a16:creationId xmlns:a16="http://schemas.microsoft.com/office/drawing/2014/main" id="{F6713399-4E93-FA0D-F7D9-914B524BC640}"/>
              </a:ext>
              <a:ext uri="{C183D7F6-B498-43B3-948B-1728B52AA6E4}">
                <adec:decorative xmlns:adec="http://schemas.microsoft.com/office/drawing/2017/decorative" val="1"/>
              </a:ext>
            </a:extLst>
          </p:cNvPr>
          <p:cNvSpPr/>
          <p:nvPr/>
        </p:nvSpPr>
        <p:spPr>
          <a:xfrm>
            <a:off x="224569" y="1161745"/>
            <a:ext cx="1362119" cy="1362119"/>
          </a:xfrm>
          <a:prstGeom prst="ellipse">
            <a:avLst/>
          </a:prstGeom>
          <a:solidFill>
            <a:srgbClr val="64BB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6600" b="1">
                <a:latin typeface="+mj-lt"/>
                <a:cs typeface="Arial" panose="020B0604020202020204" pitchFamily="34" charset="0"/>
              </a:rPr>
              <a:t>3</a:t>
            </a:r>
          </a:p>
        </p:txBody>
      </p:sp>
      <p:sp>
        <p:nvSpPr>
          <p:cNvPr id="6" name="Oval 5">
            <a:extLst>
              <a:ext uri="{FF2B5EF4-FFF2-40B4-BE49-F238E27FC236}">
                <a16:creationId xmlns:a16="http://schemas.microsoft.com/office/drawing/2014/main" id="{5FD5EFF0-764F-863F-0FBD-67B120FD2D34}"/>
              </a:ext>
              <a:ext uri="{C183D7F6-B498-43B3-948B-1728B52AA6E4}">
                <adec:decorative xmlns:adec="http://schemas.microsoft.com/office/drawing/2017/decorative" val="1"/>
              </a:ext>
            </a:extLst>
          </p:cNvPr>
          <p:cNvSpPr/>
          <p:nvPr/>
        </p:nvSpPr>
        <p:spPr>
          <a:xfrm>
            <a:off x="224568" y="3019942"/>
            <a:ext cx="1362119" cy="1362119"/>
          </a:xfrm>
          <a:prstGeom prst="ellipse">
            <a:avLst/>
          </a:prstGeom>
          <a:solidFill>
            <a:srgbClr val="00AC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6600" b="1">
                <a:latin typeface="+mj-lt"/>
                <a:cs typeface="Arial" panose="020B0604020202020204" pitchFamily="34" charset="0"/>
              </a:rPr>
              <a:t>2</a:t>
            </a:r>
          </a:p>
        </p:txBody>
      </p:sp>
      <p:sp>
        <p:nvSpPr>
          <p:cNvPr id="7" name="Oval 6">
            <a:extLst>
              <a:ext uri="{FF2B5EF4-FFF2-40B4-BE49-F238E27FC236}">
                <a16:creationId xmlns:a16="http://schemas.microsoft.com/office/drawing/2014/main" id="{0DC96485-95E7-FA78-5581-8832EA5A392D}"/>
              </a:ext>
              <a:ext uri="{C183D7F6-B498-43B3-948B-1728B52AA6E4}">
                <adec:decorative xmlns:adec="http://schemas.microsoft.com/office/drawing/2017/decorative" val="1"/>
              </a:ext>
            </a:extLst>
          </p:cNvPr>
          <p:cNvSpPr/>
          <p:nvPr/>
        </p:nvSpPr>
        <p:spPr>
          <a:xfrm>
            <a:off x="208967" y="4878140"/>
            <a:ext cx="1362119" cy="1362119"/>
          </a:xfrm>
          <a:prstGeom prst="ellipse">
            <a:avLst/>
          </a:prstGeom>
          <a:solidFill>
            <a:srgbClr val="B514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6600" b="1">
                <a:latin typeface="+mj-lt"/>
                <a:cs typeface="Arial" panose="020B0604020202020204" pitchFamily="34" charset="0"/>
              </a:rPr>
              <a:t>1</a:t>
            </a:r>
          </a:p>
        </p:txBody>
      </p:sp>
      <p:sp>
        <p:nvSpPr>
          <p:cNvPr id="5" name="TextBox 4">
            <a:extLst>
              <a:ext uri="{FF2B5EF4-FFF2-40B4-BE49-F238E27FC236}">
                <a16:creationId xmlns:a16="http://schemas.microsoft.com/office/drawing/2014/main" id="{1E47E335-5FDF-C44C-B641-B0044A0C350F}"/>
              </a:ext>
              <a:ext uri="{C183D7F6-B498-43B3-948B-1728B52AA6E4}">
                <adec:decorative xmlns:adec="http://schemas.microsoft.com/office/drawing/2017/decorative" val="1"/>
              </a:ext>
            </a:extLst>
          </p:cNvPr>
          <p:cNvSpPr txBox="1"/>
          <p:nvPr/>
        </p:nvSpPr>
        <p:spPr>
          <a:xfrm>
            <a:off x="2774830" y="7957867"/>
            <a:ext cx="6096000" cy="64633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rtl="0"/>
            <a:endParaRPr lang="en-US" b="0" i="0" u="none" strike="noStrike">
              <a:solidFill>
                <a:srgbClr val="444444"/>
              </a:solidFill>
              <a:latin typeface="Arial"/>
              <a:ea typeface="Calibri"/>
              <a:cs typeface="Calibri"/>
            </a:endParaRPr>
          </a:p>
          <a:p>
            <a:pPr algn="l"/>
            <a:endParaRPr lang="en-US" sz="1800"/>
          </a:p>
        </p:txBody>
      </p:sp>
    </p:spTree>
    <p:extLst>
      <p:ext uri="{BB962C8B-B14F-4D97-AF65-F5344CB8AC3E}">
        <p14:creationId xmlns:p14="http://schemas.microsoft.com/office/powerpoint/2010/main" val="2137746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C750A-2D06-6D2C-B18E-7021428D7B6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98C9A51-1336-0D70-44BA-3299346A4001}"/>
              </a:ext>
              <a:ext uri="{C183D7F6-B498-43B3-948B-1728B52AA6E4}">
                <adec:decorative xmlns:adec="http://schemas.microsoft.com/office/drawing/2017/decorative" val="1"/>
              </a:ext>
            </a:extLst>
          </p:cNvPr>
          <p:cNvSpPr>
            <a:spLocks noGrp="1"/>
          </p:cNvSpPr>
          <p:nvPr>
            <p:ph type="sldNum" sz="quarter" idx="12"/>
          </p:nvPr>
        </p:nvSpPr>
        <p:spPr>
          <a:xfrm>
            <a:off x="11124000" y="6516000"/>
            <a:ext cx="720000" cy="180000"/>
          </a:xfrm>
        </p:spPr>
        <p:txBody>
          <a:bodyPr anchor="t">
            <a:normAutofit/>
          </a:bodyPr>
          <a:lstStyle/>
          <a:p>
            <a:pPr>
              <a:lnSpc>
                <a:spcPct val="90000"/>
              </a:lnSpc>
              <a:spcAft>
                <a:spcPts val="600"/>
              </a:spcAft>
            </a:pPr>
            <a:fld id="{10A01DC5-1685-4615-8240-15192985C6A2}" type="slidenum">
              <a:rPr lang="en-AU" smtClean="0"/>
              <a:pPr>
                <a:lnSpc>
                  <a:spcPct val="90000"/>
                </a:lnSpc>
                <a:spcAft>
                  <a:spcPts val="600"/>
                </a:spcAft>
              </a:pPr>
              <a:t>196</a:t>
            </a:fld>
            <a:endParaRPr lang="en-AU"/>
          </a:p>
        </p:txBody>
      </p:sp>
      <p:sp>
        <p:nvSpPr>
          <p:cNvPr id="3" name="Title 2">
            <a:extLst>
              <a:ext uri="{FF2B5EF4-FFF2-40B4-BE49-F238E27FC236}">
                <a16:creationId xmlns:a16="http://schemas.microsoft.com/office/drawing/2014/main" id="{8398DB50-9454-3EB6-B314-3292B33E6A3D}"/>
              </a:ext>
            </a:extLst>
          </p:cNvPr>
          <p:cNvSpPr>
            <a:spLocks noGrp="1"/>
          </p:cNvSpPr>
          <p:nvPr>
            <p:ph type="title"/>
          </p:nvPr>
        </p:nvSpPr>
        <p:spPr>
          <a:xfrm>
            <a:off x="360000" y="360000"/>
            <a:ext cx="11484000" cy="545601"/>
          </a:xfrm>
        </p:spPr>
        <p:txBody>
          <a:bodyPr anchor="t">
            <a:normAutofit/>
          </a:bodyPr>
          <a:lstStyle/>
          <a:p>
            <a:r>
              <a:rPr lang="en-US" dirty="0"/>
              <a:t>Your turn </a:t>
            </a:r>
            <a:r>
              <a:rPr lang="en-US" dirty="0">
                <a:solidFill>
                  <a:schemeClr val="bg1"/>
                </a:solidFill>
                <a:latin typeface="Arial"/>
                <a:cs typeface="Arial"/>
              </a:rPr>
              <a:t>(lesson 33)</a:t>
            </a:r>
            <a:endParaRPr lang="en-US" dirty="0">
              <a:solidFill>
                <a:schemeClr val="bg1"/>
              </a:solidFill>
            </a:endParaRPr>
          </a:p>
        </p:txBody>
      </p:sp>
      <p:sp>
        <p:nvSpPr>
          <p:cNvPr id="4" name="Text Placeholder 3">
            <a:extLst>
              <a:ext uri="{FF2B5EF4-FFF2-40B4-BE49-F238E27FC236}">
                <a16:creationId xmlns:a16="http://schemas.microsoft.com/office/drawing/2014/main" id="{00C55B47-5221-2FC3-7114-D9E0C432EAE1}"/>
              </a:ext>
            </a:extLst>
          </p:cNvPr>
          <p:cNvSpPr>
            <a:spLocks noGrp="1"/>
          </p:cNvSpPr>
          <p:nvPr>
            <p:ph type="body" sz="quarter" idx="18"/>
          </p:nvPr>
        </p:nvSpPr>
        <p:spPr>
          <a:xfrm>
            <a:off x="360001" y="944060"/>
            <a:ext cx="11483999" cy="310015"/>
          </a:xfrm>
        </p:spPr>
        <p:txBody>
          <a:bodyPr anchor="b">
            <a:noAutofit/>
          </a:bodyPr>
          <a:lstStyle/>
          <a:p>
            <a:pPr>
              <a:lnSpc>
                <a:spcPct val="140000"/>
              </a:lnSpc>
            </a:pPr>
            <a:r>
              <a:rPr lang="en-US" sz="1800" dirty="0"/>
              <a:t>Use the Toulmin argumentation model to develop and plan a written response for a task you have coming up</a:t>
            </a:r>
          </a:p>
        </p:txBody>
      </p:sp>
      <p:sp>
        <p:nvSpPr>
          <p:cNvPr id="5" name="Text Placeholder 4">
            <a:extLst>
              <a:ext uri="{FF2B5EF4-FFF2-40B4-BE49-F238E27FC236}">
                <a16:creationId xmlns:a16="http://schemas.microsoft.com/office/drawing/2014/main" id="{71E78B66-7057-F188-9AE7-B4B46A8973A6}"/>
              </a:ext>
            </a:extLst>
          </p:cNvPr>
          <p:cNvSpPr>
            <a:spLocks noGrp="1"/>
          </p:cNvSpPr>
          <p:nvPr>
            <p:ph sz="quarter" idx="19"/>
          </p:nvPr>
        </p:nvSpPr>
        <p:spPr>
          <a:xfrm>
            <a:off x="436563" y="2190101"/>
            <a:ext cx="5735637" cy="1443196"/>
          </a:xfrm>
        </p:spPr>
        <p:txBody>
          <a:bodyPr vert="horz" lIns="0" tIns="0" rIns="0" bIns="0" rtlCol="0">
            <a:normAutofit/>
          </a:bodyPr>
          <a:lstStyle/>
          <a:p>
            <a:pPr marL="342900" indent="-342900">
              <a:buFont typeface="Arial" panose="020B0604020202020204" pitchFamily="34" charset="0"/>
              <a:buChar char="•"/>
            </a:pPr>
            <a:r>
              <a:rPr lang="en-US" sz="1800" dirty="0"/>
              <a:t>Use the Toulmin argumentation model to begin writing your introduction to your extended piece of writing. </a:t>
            </a:r>
          </a:p>
        </p:txBody>
      </p:sp>
      <p:pic>
        <p:nvPicPr>
          <p:cNvPr id="7" name="Picture 6">
            <a:extLst>
              <a:ext uri="{FF2B5EF4-FFF2-40B4-BE49-F238E27FC236}">
                <a16:creationId xmlns:a16="http://schemas.microsoft.com/office/drawing/2014/main" id="{3549F37F-CB0E-9AD5-2F3B-7AA9CC4ED2C2}"/>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6608181" y="1562470"/>
            <a:ext cx="5223455" cy="4566596"/>
          </a:xfrm>
          <a:prstGeom prst="rect">
            <a:avLst/>
          </a:prstGeom>
          <a:noFill/>
        </p:spPr>
      </p:pic>
    </p:spTree>
    <p:extLst>
      <p:ext uri="{BB962C8B-B14F-4D97-AF65-F5344CB8AC3E}">
        <p14:creationId xmlns:p14="http://schemas.microsoft.com/office/powerpoint/2010/main" val="109252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6F7614-7B90-DEA6-2A83-080D6D598B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0010DC-E113-2F96-67F3-4F2BFB2F7907}"/>
              </a:ext>
            </a:extLst>
          </p:cNvPr>
          <p:cNvSpPr>
            <a:spLocks noGrp="1"/>
          </p:cNvSpPr>
          <p:nvPr>
            <p:ph type="ctrTitle"/>
          </p:nvPr>
        </p:nvSpPr>
        <p:spPr/>
        <p:txBody>
          <a:bodyPr/>
          <a:lstStyle/>
          <a:p>
            <a:r>
              <a:rPr lang="en-US" dirty="0">
                <a:latin typeface="Arial"/>
                <a:cs typeface="Arial"/>
              </a:rPr>
              <a:t>Lesson 34 </a:t>
            </a:r>
            <a:endParaRPr lang="en-US" dirty="0"/>
          </a:p>
        </p:txBody>
      </p:sp>
    </p:spTree>
    <p:extLst>
      <p:ext uri="{BB962C8B-B14F-4D97-AF65-F5344CB8AC3E}">
        <p14:creationId xmlns:p14="http://schemas.microsoft.com/office/powerpoint/2010/main" val="572845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9EF4082-AD22-679D-4D4E-26E6A2C2E467}"/>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198</a:t>
            </a:fld>
            <a:endParaRPr lang="en-AU"/>
          </a:p>
        </p:txBody>
      </p:sp>
      <p:sp>
        <p:nvSpPr>
          <p:cNvPr id="3" name="Title 2">
            <a:extLst>
              <a:ext uri="{FF2B5EF4-FFF2-40B4-BE49-F238E27FC236}">
                <a16:creationId xmlns:a16="http://schemas.microsoft.com/office/drawing/2014/main" id="{94CE03CD-68F4-6C15-AC7E-C51C6F6E0A70}"/>
              </a:ext>
            </a:extLst>
          </p:cNvPr>
          <p:cNvSpPr>
            <a:spLocks noGrp="1"/>
          </p:cNvSpPr>
          <p:nvPr>
            <p:ph type="title"/>
          </p:nvPr>
        </p:nvSpPr>
        <p:spPr/>
        <p:txBody>
          <a:bodyPr/>
          <a:lstStyle/>
          <a:p>
            <a:r>
              <a:rPr lang="en-US" dirty="0">
                <a:latin typeface="Arial"/>
                <a:cs typeface="Arial"/>
              </a:rPr>
              <a:t>Do now </a:t>
            </a:r>
            <a:r>
              <a:rPr lang="en-AU" dirty="0">
                <a:solidFill>
                  <a:schemeClr val="bg1"/>
                </a:solidFill>
              </a:rPr>
              <a:t>(lesson 34)</a:t>
            </a:r>
            <a:endParaRPr lang="en-US" dirty="0">
              <a:solidFill>
                <a:schemeClr val="bg1"/>
              </a:solidFill>
            </a:endParaRPr>
          </a:p>
        </p:txBody>
      </p:sp>
      <p:sp>
        <p:nvSpPr>
          <p:cNvPr id="4" name="Text Placeholder 3">
            <a:extLst>
              <a:ext uri="{FF2B5EF4-FFF2-40B4-BE49-F238E27FC236}">
                <a16:creationId xmlns:a16="http://schemas.microsoft.com/office/drawing/2014/main" id="{CF59333C-E81F-34E6-3D93-9243E911E2AB}"/>
              </a:ext>
            </a:extLst>
          </p:cNvPr>
          <p:cNvSpPr>
            <a:spLocks noGrp="1"/>
          </p:cNvSpPr>
          <p:nvPr>
            <p:ph type="body" sz="quarter" idx="18"/>
          </p:nvPr>
        </p:nvSpPr>
        <p:spPr>
          <a:xfrm>
            <a:off x="360001" y="1044121"/>
            <a:ext cx="11483999" cy="310015"/>
          </a:xfrm>
        </p:spPr>
        <p:txBody>
          <a:bodyPr/>
          <a:lstStyle/>
          <a:p>
            <a:r>
              <a:rPr lang="en-US" dirty="0"/>
              <a:t>Re-visit your claim from the current issue task</a:t>
            </a:r>
          </a:p>
        </p:txBody>
      </p:sp>
      <p:sp>
        <p:nvSpPr>
          <p:cNvPr id="5" name="Text Placeholder 4">
            <a:extLst>
              <a:ext uri="{FF2B5EF4-FFF2-40B4-BE49-F238E27FC236}">
                <a16:creationId xmlns:a16="http://schemas.microsoft.com/office/drawing/2014/main" id="{2F7885C0-DE55-6018-FE5A-7C436075681F}"/>
              </a:ext>
            </a:extLst>
          </p:cNvPr>
          <p:cNvSpPr>
            <a:spLocks noGrp="1"/>
          </p:cNvSpPr>
          <p:nvPr>
            <p:ph type="body" sz="quarter" idx="17"/>
          </p:nvPr>
        </p:nvSpPr>
        <p:spPr>
          <a:xfrm>
            <a:off x="354000" y="2112687"/>
            <a:ext cx="11484000" cy="2410047"/>
          </a:xfrm>
        </p:spPr>
        <p:txBody>
          <a:bodyPr vert="horz" lIns="0" tIns="0" rIns="0" bIns="0" rtlCol="0" anchor="t">
            <a:noAutofit/>
          </a:bodyPr>
          <a:lstStyle/>
          <a:p>
            <a:r>
              <a:rPr lang="en-AU" sz="1800" dirty="0"/>
              <a:t>With your partner:</a:t>
            </a:r>
          </a:p>
          <a:p>
            <a:pPr marL="342900" indent="-342900">
              <a:buFont typeface="Arial" panose="020B0604020202020204" pitchFamily="34" charset="0"/>
              <a:buChar char="•"/>
            </a:pPr>
            <a:r>
              <a:rPr lang="en-AU" sz="1800" dirty="0"/>
              <a:t>share the overview of the argument you developed on a current issue that is important to you</a:t>
            </a:r>
          </a:p>
          <a:p>
            <a:pPr marL="342900" indent="-342900">
              <a:buFont typeface="Arial" panose="020B0604020202020204" pitchFamily="34" charset="0"/>
              <a:buChar char="•"/>
            </a:pPr>
            <a:r>
              <a:rPr lang="en-AU" sz="1800" dirty="0"/>
              <a:t>briefly discuss the evidence that you used to support this argument </a:t>
            </a:r>
          </a:p>
          <a:p>
            <a:pPr marL="342900" indent="-342900">
              <a:buFont typeface="Arial" panose="020B0604020202020204" pitchFamily="34" charset="0"/>
              <a:buChar char="•"/>
            </a:pPr>
            <a:r>
              <a:rPr lang="en-AU" sz="1800" dirty="0"/>
              <a:t>be prepared to share your arguments with the class</a:t>
            </a:r>
            <a:endParaRPr lang="en-US" sz="1800" dirty="0"/>
          </a:p>
        </p:txBody>
      </p:sp>
    </p:spTree>
    <p:extLst>
      <p:ext uri="{BB962C8B-B14F-4D97-AF65-F5344CB8AC3E}">
        <p14:creationId xmlns:p14="http://schemas.microsoft.com/office/powerpoint/2010/main" val="4105846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45D788-9DB3-18AF-C1D5-DF0DFB84FD0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61755D4-64F2-CF61-3304-30BC92BECEC0}"/>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199</a:t>
            </a:fld>
            <a:endParaRPr lang="en-AU"/>
          </a:p>
        </p:txBody>
      </p:sp>
      <p:sp>
        <p:nvSpPr>
          <p:cNvPr id="5" name="Title 4">
            <a:extLst>
              <a:ext uri="{FF2B5EF4-FFF2-40B4-BE49-F238E27FC236}">
                <a16:creationId xmlns:a16="http://schemas.microsoft.com/office/drawing/2014/main" id="{2A71982E-B89E-A365-F79A-EA42C15E2B4D}"/>
              </a:ext>
            </a:extLst>
          </p:cNvPr>
          <p:cNvSpPr>
            <a:spLocks noGrp="1"/>
          </p:cNvSpPr>
          <p:nvPr>
            <p:ph type="title"/>
          </p:nvPr>
        </p:nvSpPr>
        <p:spPr>
          <a:xfrm>
            <a:off x="359998" y="360000"/>
            <a:ext cx="11313418" cy="522000"/>
          </a:xfrm>
        </p:spPr>
        <p:txBody>
          <a:bodyPr/>
          <a:lstStyle/>
          <a:p>
            <a:r>
              <a:rPr lang="en-AU" dirty="0">
                <a:latin typeface="+mj-lt"/>
              </a:rPr>
              <a:t>Learning intention and success criteria </a:t>
            </a:r>
            <a:r>
              <a:rPr lang="en-AU" dirty="0">
                <a:solidFill>
                  <a:schemeClr val="bg1"/>
                </a:solidFill>
              </a:rPr>
              <a:t>(lesson 34)</a:t>
            </a:r>
            <a:endParaRPr lang="en-AU" dirty="0">
              <a:solidFill>
                <a:schemeClr val="bg1"/>
              </a:solidFill>
              <a:latin typeface="+mj-lt"/>
            </a:endParaRPr>
          </a:p>
        </p:txBody>
      </p:sp>
      <p:sp>
        <p:nvSpPr>
          <p:cNvPr id="3" name="TextBox 2">
            <a:extLst>
              <a:ext uri="{FF2B5EF4-FFF2-40B4-BE49-F238E27FC236}">
                <a16:creationId xmlns:a16="http://schemas.microsoft.com/office/drawing/2014/main" id="{ABA403B0-DCD9-B3A0-A60C-1F568F491D0C}"/>
              </a:ext>
            </a:extLst>
          </p:cNvPr>
          <p:cNvSpPr txBox="1"/>
          <p:nvPr/>
        </p:nvSpPr>
        <p:spPr>
          <a:xfrm>
            <a:off x="370416" y="1894417"/>
            <a:ext cx="11303000" cy="504439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spcAft>
                <a:spcPts val="600"/>
              </a:spcAft>
            </a:pPr>
            <a:r>
              <a:rPr lang="en-AU" sz="2000" b="1" dirty="0">
                <a:solidFill>
                  <a:schemeClr val="accent1"/>
                </a:solidFill>
                <a:latin typeface="+mj-lt"/>
                <a:cs typeface="Arial"/>
              </a:rPr>
              <a:t>We are learning to:</a:t>
            </a:r>
            <a:endParaRPr lang="en-AU" sz="2000" b="1" dirty="0">
              <a:solidFill>
                <a:schemeClr val="accent1"/>
              </a:solidFill>
              <a:latin typeface="+mj-lt"/>
              <a:ea typeface="+mn-lt"/>
              <a:cs typeface="Arial"/>
            </a:endParaRPr>
          </a:p>
          <a:p>
            <a:pPr marL="342900" indent="-342900">
              <a:lnSpc>
                <a:spcPct val="150000"/>
              </a:lnSpc>
              <a:spcAft>
                <a:spcPts val="600"/>
              </a:spcAft>
              <a:buFont typeface="Arial" panose="020B0604020202020204" pitchFamily="34" charset="0"/>
              <a:buChar char="•"/>
            </a:pPr>
            <a:r>
              <a:rPr lang="en-GB" sz="1800" dirty="0">
                <a:solidFill>
                  <a:srgbClr val="000000"/>
                </a:solidFill>
                <a:ea typeface="+mn-lt"/>
                <a:cs typeface="+mn-lt"/>
              </a:rPr>
              <a:t>develop </a:t>
            </a:r>
            <a:r>
              <a:rPr lang="en-GB" sz="1800" b="0" i="0" dirty="0">
                <a:solidFill>
                  <a:srgbClr val="000000"/>
                </a:solidFill>
                <a:effectLst/>
                <a:ea typeface="+mn-lt"/>
                <a:cs typeface="+mn-lt"/>
              </a:rPr>
              <a:t>our understanding of critical thinking</a:t>
            </a:r>
            <a:r>
              <a:rPr lang="en-GB" sz="1800" dirty="0">
                <a:solidFill>
                  <a:srgbClr val="000000"/>
                </a:solidFill>
                <a:ea typeface="+mn-lt"/>
                <a:cs typeface="+mn-lt"/>
              </a:rPr>
              <a:t> by reflecting on how we’ve applied it in our learning.</a:t>
            </a:r>
            <a:endParaRPr lang="en-AU" sz="1800" dirty="0">
              <a:solidFill>
                <a:srgbClr val="22272B"/>
              </a:solidFill>
              <a:ea typeface="+mn-lt"/>
              <a:cs typeface="+mn-lt"/>
            </a:endParaRPr>
          </a:p>
          <a:p>
            <a:pPr>
              <a:lnSpc>
                <a:spcPct val="150000"/>
              </a:lnSpc>
              <a:spcAft>
                <a:spcPts val="600"/>
              </a:spcAft>
            </a:pPr>
            <a:endParaRPr lang="en-AU" sz="1100" dirty="0">
              <a:solidFill>
                <a:srgbClr val="22272B"/>
              </a:solidFill>
              <a:ea typeface="+mn-lt"/>
              <a:cs typeface="+mn-lt"/>
            </a:endParaRPr>
          </a:p>
          <a:p>
            <a:pPr>
              <a:lnSpc>
                <a:spcPct val="150000"/>
              </a:lnSpc>
              <a:spcAft>
                <a:spcPts val="600"/>
              </a:spcAft>
            </a:pPr>
            <a:r>
              <a:rPr lang="en-AU" sz="2000" b="1" dirty="0">
                <a:solidFill>
                  <a:schemeClr val="accent1"/>
                </a:solidFill>
                <a:cs typeface="Arial" panose="020B0604020202020204" pitchFamily="34" charset="0"/>
              </a:rPr>
              <a:t>We can:</a:t>
            </a:r>
            <a:endParaRPr lang="en-US" sz="2000" dirty="0">
              <a:solidFill>
                <a:schemeClr val="accent1"/>
              </a:solidFill>
              <a:cs typeface="Arial" panose="020B0604020202020204" pitchFamily="34" charset="0"/>
            </a:endParaRPr>
          </a:p>
          <a:p>
            <a:pPr marL="342900" lvl="0" indent="-342900">
              <a:lnSpc>
                <a:spcPct val="150000"/>
              </a:lnSpc>
              <a:buFont typeface="Arial" panose="020B0604020202020204" pitchFamily="34" charset="0"/>
              <a:buChar char="•"/>
            </a:pPr>
            <a:r>
              <a:rPr lang="en-AU" sz="1800" dirty="0"/>
              <a:t>explain the purpose of feedback</a:t>
            </a:r>
          </a:p>
          <a:p>
            <a:pPr marL="342900" lvl="0" indent="-342900">
              <a:lnSpc>
                <a:spcPct val="150000"/>
              </a:lnSpc>
              <a:buFont typeface="Arial" panose="020B0604020202020204" pitchFamily="34" charset="0"/>
              <a:buChar char="•"/>
            </a:pPr>
            <a:r>
              <a:rPr lang="en-AU" sz="1800" dirty="0"/>
              <a:t>identify the strengths and weaknesses in my argument</a:t>
            </a:r>
          </a:p>
          <a:p>
            <a:pPr marL="342900" lvl="0" indent="-342900">
              <a:lnSpc>
                <a:spcPct val="150000"/>
              </a:lnSpc>
              <a:buFont typeface="Arial" panose="020B0604020202020204" pitchFamily="34" charset="0"/>
              <a:buChar char="•"/>
            </a:pPr>
            <a:r>
              <a:rPr lang="en-AU" sz="1800" dirty="0"/>
              <a:t>apply feedback to revise part of my response</a:t>
            </a:r>
          </a:p>
          <a:p>
            <a:pPr marL="342900" lvl="0" indent="-342900">
              <a:lnSpc>
                <a:spcPct val="150000"/>
              </a:lnSpc>
              <a:buFont typeface="Arial" panose="020B0604020202020204" pitchFamily="34" charset="0"/>
              <a:buChar char="•"/>
            </a:pPr>
            <a:r>
              <a:rPr lang="en-AU" sz="1800" dirty="0"/>
              <a:t>set a specific target for improving my critical thinking.</a:t>
            </a:r>
          </a:p>
          <a:p>
            <a:pPr>
              <a:lnSpc>
                <a:spcPct val="150000"/>
              </a:lnSpc>
              <a:spcAft>
                <a:spcPts val="600"/>
              </a:spcAft>
            </a:pPr>
            <a:endParaRPr lang="en-GB" sz="2000" b="1" dirty="0">
              <a:solidFill>
                <a:srgbClr val="000000"/>
              </a:solidFill>
              <a:latin typeface="Arial" panose="020B0604020202020204"/>
              <a:ea typeface="+mn-lt"/>
              <a:cs typeface="Arial" panose="020B0604020202020204" pitchFamily="34" charset="0"/>
            </a:endParaRPr>
          </a:p>
          <a:p>
            <a:pPr>
              <a:lnSpc>
                <a:spcPct val="150000"/>
              </a:lnSpc>
              <a:spcAft>
                <a:spcPts val="600"/>
              </a:spcAft>
            </a:pPr>
            <a:endParaRPr lang="en-GB" sz="2000" dirty="0">
              <a:solidFill>
                <a:srgbClr val="000000"/>
              </a:solidFill>
              <a:latin typeface="Times New Roman"/>
              <a:cs typeface="Times New Roman"/>
            </a:endParaRPr>
          </a:p>
          <a:p>
            <a:pPr marL="342900" indent="-342900">
              <a:lnSpc>
                <a:spcPct val="150000"/>
              </a:lnSpc>
              <a:spcAft>
                <a:spcPts val="600"/>
              </a:spcAft>
              <a:buFont typeface="Arial"/>
              <a:buChar char="•"/>
            </a:pPr>
            <a:endParaRPr lang="en-GB" sz="2000" dirty="0">
              <a:solidFill>
                <a:srgbClr val="000000"/>
              </a:solidFill>
              <a:cs typeface="Arial" panose="020B0604020202020204" pitchFamily="34" charset="0"/>
            </a:endParaRPr>
          </a:p>
        </p:txBody>
      </p:sp>
    </p:spTree>
    <p:extLst>
      <p:ext uri="{BB962C8B-B14F-4D97-AF65-F5344CB8AC3E}">
        <p14:creationId xmlns:p14="http://schemas.microsoft.com/office/powerpoint/2010/main" val="13867925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EE4BC7-90A2-0C16-77F0-BC5385B2F63C}"/>
            </a:ext>
          </a:extLst>
        </p:cNvPr>
        <p:cNvGrpSpPr/>
        <p:nvPr/>
      </p:nvGrpSpPr>
      <p:grpSpPr>
        <a:xfrm>
          <a:off x="0" y="0"/>
          <a:ext cx="0" cy="0"/>
          <a:chOff x="0" y="0"/>
          <a:chExt cx="0" cy="0"/>
        </a:xfrm>
      </p:grpSpPr>
      <p:sp>
        <p:nvSpPr>
          <p:cNvPr id="2" name="Title 2">
            <a:extLst>
              <a:ext uri="{FF2B5EF4-FFF2-40B4-BE49-F238E27FC236}">
                <a16:creationId xmlns:a16="http://schemas.microsoft.com/office/drawing/2014/main" id="{6620022A-1802-9947-CCD2-FCE893894CE8}"/>
              </a:ext>
            </a:extLst>
          </p:cNvPr>
          <p:cNvSpPr txBox="1">
            <a:spLocks/>
          </p:cNvSpPr>
          <p:nvPr/>
        </p:nvSpPr>
        <p:spPr>
          <a:xfrm>
            <a:off x="397343" y="2238052"/>
            <a:ext cx="6761549" cy="652105"/>
          </a:xfrm>
          <a:prstGeom prst="rect">
            <a:avLst/>
          </a:prstGeom>
          <a:ln>
            <a:noFill/>
          </a:ln>
        </p:spPr>
        <p:txBody>
          <a:bodyPr vert="horz" lIns="0" tIns="0" rIns="0" bIns="0" rtlCol="0" anchor="t">
            <a:noAutofit/>
          </a:bodyPr>
          <a:lstStyle>
            <a:lvl1pPr algn="l" defTabSz="914377" rtl="0" eaLnBrk="1" latinLnBrk="0" hangingPunct="1">
              <a:lnSpc>
                <a:spcPct val="110000"/>
              </a:lnSpc>
              <a:spcBef>
                <a:spcPct val="0"/>
              </a:spcBef>
              <a:buNone/>
              <a:defRPr sz="4800" kern="1200">
                <a:solidFill>
                  <a:schemeClr val="bg1"/>
                </a:solidFill>
                <a:latin typeface="Arial" panose="020B0604020202020204" pitchFamily="34" charset="0"/>
                <a:ea typeface="+mj-ea"/>
                <a:cs typeface="Arial" panose="020B0604020202020204" pitchFamily="34" charset="0"/>
              </a:defRPr>
            </a:lvl1pPr>
          </a:lstStyle>
          <a:p>
            <a:r>
              <a:rPr lang="en-AU" dirty="0">
                <a:latin typeface="+mj-lt"/>
                <a:cs typeface="Arial"/>
              </a:rPr>
              <a:t>Critical Thinking Stage 5</a:t>
            </a:r>
            <a:endParaRPr lang="en-AU" dirty="0">
              <a:latin typeface="+mj-lt"/>
            </a:endParaRPr>
          </a:p>
        </p:txBody>
      </p:sp>
      <p:sp>
        <p:nvSpPr>
          <p:cNvPr id="5" name="Text Placeholder 10">
            <a:extLst>
              <a:ext uri="{FF2B5EF4-FFF2-40B4-BE49-F238E27FC236}">
                <a16:creationId xmlns:a16="http://schemas.microsoft.com/office/drawing/2014/main" id="{40AABDFF-9F94-4FAA-22B9-314FD49EF84B}"/>
              </a:ext>
            </a:extLst>
          </p:cNvPr>
          <p:cNvSpPr txBox="1">
            <a:spLocks/>
          </p:cNvSpPr>
          <p:nvPr/>
        </p:nvSpPr>
        <p:spPr>
          <a:xfrm>
            <a:off x="397343" y="2828439"/>
            <a:ext cx="6255977" cy="426611"/>
          </a:xfrm>
          <a:prstGeom prst="rect">
            <a:avLst/>
          </a:prstGeom>
        </p:spPr>
        <p:txBody>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dirty="0">
                <a:solidFill>
                  <a:schemeClr val="accent4"/>
                </a:solidFill>
                <a:latin typeface="+mj-lt"/>
                <a:cs typeface="Arial"/>
              </a:rPr>
              <a:t>Stage 5 </a:t>
            </a:r>
            <a:endParaRPr lang="en-AU" dirty="0">
              <a:solidFill>
                <a:schemeClr val="accent4"/>
              </a:solidFill>
              <a:latin typeface="+mj-lt"/>
            </a:endParaRPr>
          </a:p>
        </p:txBody>
      </p:sp>
      <p:sp>
        <p:nvSpPr>
          <p:cNvPr id="6" name="Text Placeholder 7">
            <a:extLst>
              <a:ext uri="{FF2B5EF4-FFF2-40B4-BE49-F238E27FC236}">
                <a16:creationId xmlns:a16="http://schemas.microsoft.com/office/drawing/2014/main" id="{9ACFF3F9-CFCF-A78E-0FC8-9EB9C88B4A8C}"/>
              </a:ext>
            </a:extLst>
          </p:cNvPr>
          <p:cNvSpPr txBox="1">
            <a:spLocks noGrp="1"/>
          </p:cNvSpPr>
          <p:nvPr>
            <p:ph type="title" idx="4294967295"/>
          </p:nvPr>
        </p:nvSpPr>
        <p:spPr>
          <a:xfrm>
            <a:off x="397343" y="3912049"/>
            <a:ext cx="6255975" cy="360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150000"/>
              </a:lnSpc>
              <a:spcBef>
                <a:spcPts val="0"/>
              </a:spcBef>
              <a:spcAft>
                <a:spcPts val="1200"/>
              </a:spcAft>
              <a:buClrTx/>
              <a:buSzTx/>
              <a:buFont typeface="Arial" panose="020B0604020202020204" pitchFamily="34" charset="0"/>
              <a:buNone/>
              <a:tabLst/>
              <a:defRPr/>
            </a:pPr>
            <a:r>
              <a:rPr kumimoji="0" lang="en-AU" sz="20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Core 1: Understanding critical thinking</a:t>
            </a:r>
          </a:p>
        </p:txBody>
      </p:sp>
    </p:spTree>
    <p:extLst>
      <p:ext uri="{BB962C8B-B14F-4D97-AF65-F5344CB8AC3E}">
        <p14:creationId xmlns:p14="http://schemas.microsoft.com/office/powerpoint/2010/main" val="709893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E51F61-E1F4-15C9-7100-A179B08C6AA3}"/>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5609DBA0-A273-8EFB-9973-5ACE3666D799}"/>
              </a:ext>
            </a:extLst>
          </p:cNvPr>
          <p:cNvSpPr>
            <a:spLocks noGrp="1"/>
          </p:cNvSpPr>
          <p:nvPr>
            <p:ph type="ctrTitle"/>
          </p:nvPr>
        </p:nvSpPr>
        <p:spPr/>
        <p:txBody>
          <a:bodyPr/>
          <a:lstStyle/>
          <a:p>
            <a:r>
              <a:rPr lang="en-AU" dirty="0">
                <a:latin typeface="+mj-lt"/>
                <a:cs typeface="Arial"/>
              </a:rPr>
              <a:t>Lesson 4</a:t>
            </a:r>
            <a:endParaRPr lang="en-AU" dirty="0">
              <a:latin typeface="+mj-lt"/>
            </a:endParaRPr>
          </a:p>
        </p:txBody>
      </p:sp>
    </p:spTree>
    <p:extLst>
      <p:ext uri="{BB962C8B-B14F-4D97-AF65-F5344CB8AC3E}">
        <p14:creationId xmlns:p14="http://schemas.microsoft.com/office/powerpoint/2010/main" val="3100579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58566C-3B27-BF06-9DFF-ED27E0A6893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8A15089-2F3F-B22A-BB7D-B71FCFF25F02}"/>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200</a:t>
            </a:fld>
            <a:endParaRPr lang="en-AU"/>
          </a:p>
        </p:txBody>
      </p:sp>
      <p:sp>
        <p:nvSpPr>
          <p:cNvPr id="3" name="Title 2">
            <a:extLst>
              <a:ext uri="{FF2B5EF4-FFF2-40B4-BE49-F238E27FC236}">
                <a16:creationId xmlns:a16="http://schemas.microsoft.com/office/drawing/2014/main" id="{0E6ABEB7-E729-AD87-54AD-7DE9AE2F7D58}"/>
              </a:ext>
            </a:extLst>
          </p:cNvPr>
          <p:cNvSpPr>
            <a:spLocks noGrp="1"/>
          </p:cNvSpPr>
          <p:nvPr>
            <p:ph type="title"/>
          </p:nvPr>
        </p:nvSpPr>
        <p:spPr/>
        <p:txBody>
          <a:bodyPr/>
          <a:lstStyle/>
          <a:p>
            <a:r>
              <a:rPr lang="en-US" dirty="0">
                <a:latin typeface="Arial"/>
                <a:cs typeface="Arial"/>
              </a:rPr>
              <a:t>Feedback</a:t>
            </a:r>
            <a:endParaRPr lang="en-US" dirty="0"/>
          </a:p>
        </p:txBody>
      </p:sp>
      <p:sp>
        <p:nvSpPr>
          <p:cNvPr id="4" name="Text Placeholder 3">
            <a:extLst>
              <a:ext uri="{FF2B5EF4-FFF2-40B4-BE49-F238E27FC236}">
                <a16:creationId xmlns:a16="http://schemas.microsoft.com/office/drawing/2014/main" id="{E575ECAB-5892-CB52-CCED-BF4D73301C1D}"/>
              </a:ext>
            </a:extLst>
          </p:cNvPr>
          <p:cNvSpPr>
            <a:spLocks noGrp="1"/>
          </p:cNvSpPr>
          <p:nvPr>
            <p:ph type="body" sz="quarter" idx="18"/>
          </p:nvPr>
        </p:nvSpPr>
        <p:spPr>
          <a:xfrm>
            <a:off x="360001" y="1010618"/>
            <a:ext cx="11483999" cy="310015"/>
          </a:xfrm>
        </p:spPr>
        <p:txBody>
          <a:bodyPr/>
          <a:lstStyle/>
          <a:p>
            <a:pPr>
              <a:lnSpc>
                <a:spcPct val="140000"/>
              </a:lnSpc>
            </a:pPr>
            <a:r>
              <a:rPr lang="en-US" dirty="0"/>
              <a:t>Reflection</a:t>
            </a:r>
          </a:p>
        </p:txBody>
      </p:sp>
      <p:sp>
        <p:nvSpPr>
          <p:cNvPr id="6" name="Text Placeholder 4">
            <a:extLst>
              <a:ext uri="{FF2B5EF4-FFF2-40B4-BE49-F238E27FC236}">
                <a16:creationId xmlns:a16="http://schemas.microsoft.com/office/drawing/2014/main" id="{FDC5140F-7BD6-85A6-394A-B9FB5EB157A6}"/>
              </a:ext>
            </a:extLst>
          </p:cNvPr>
          <p:cNvSpPr txBox="1">
            <a:spLocks/>
          </p:cNvSpPr>
          <p:nvPr/>
        </p:nvSpPr>
        <p:spPr>
          <a:xfrm>
            <a:off x="360000" y="1735666"/>
            <a:ext cx="9297458" cy="1219200"/>
          </a:xfrm>
          <a:prstGeom prst="rect">
            <a:avLst/>
          </a:prstGeom>
        </p:spPr>
        <p:style>
          <a:lnRef idx="1">
            <a:schemeClr val="accent4"/>
          </a:lnRef>
          <a:fillRef idx="2">
            <a:schemeClr val="accent4"/>
          </a:fillRef>
          <a:effectRef idx="1">
            <a:schemeClr val="accent4"/>
          </a:effectRef>
          <a:fontRef idx="minor">
            <a:schemeClr val="dk1"/>
          </a:fontRef>
        </p:style>
        <p:txBody>
          <a:bodyPr vert="horz" lIns="144000" tIns="144000" rIns="0" bIns="0" rtlCol="0">
            <a:normAutofit lnSpcReduction="10000"/>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dk1"/>
                </a:solidFill>
                <a:latin typeface="+mn-lt"/>
                <a:ea typeface="+mn-ea"/>
                <a:cs typeface="+mn-cs"/>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dk1"/>
                </a:solidFill>
                <a:latin typeface="+mn-lt"/>
                <a:ea typeface="+mn-ea"/>
                <a:cs typeface="+mn-cs"/>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dk1"/>
                </a:solidFill>
                <a:latin typeface="+mn-lt"/>
                <a:ea typeface="+mn-ea"/>
                <a:cs typeface="+mn-cs"/>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dk1"/>
                </a:solidFill>
                <a:latin typeface="+mn-lt"/>
                <a:ea typeface="+mn-ea"/>
                <a:cs typeface="+mn-cs"/>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dk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r>
              <a:rPr lang="en-AU" sz="1800" dirty="0">
                <a:solidFill>
                  <a:schemeClr val="tx1"/>
                </a:solidFill>
              </a:rPr>
              <a:t>What is the purpose of feedback?</a:t>
            </a:r>
          </a:p>
          <a:p>
            <a:pPr marL="571500" indent="-571500">
              <a:buFont typeface="Arial" panose="020B0604020202020204" pitchFamily="34" charset="0"/>
              <a:buChar char="•"/>
            </a:pPr>
            <a:r>
              <a:rPr lang="en-AU" sz="1800" dirty="0">
                <a:solidFill>
                  <a:schemeClr val="tx1"/>
                </a:solidFill>
              </a:rPr>
              <a:t>think, pair, share</a:t>
            </a:r>
          </a:p>
          <a:p>
            <a:endParaRPr lang="en-US" dirty="0">
              <a:solidFill>
                <a:schemeClr val="tx1"/>
              </a:solidFill>
            </a:endParaRPr>
          </a:p>
        </p:txBody>
      </p:sp>
    </p:spTree>
    <p:extLst>
      <p:ext uri="{BB962C8B-B14F-4D97-AF65-F5344CB8AC3E}">
        <p14:creationId xmlns:p14="http://schemas.microsoft.com/office/powerpoint/2010/main" val="663641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60F00A8-759D-D9C1-E2C0-5DF2593FE9B9}"/>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201</a:t>
            </a:fld>
            <a:endParaRPr lang="en-AU"/>
          </a:p>
        </p:txBody>
      </p:sp>
      <p:sp>
        <p:nvSpPr>
          <p:cNvPr id="3" name="Title 2">
            <a:extLst>
              <a:ext uri="{FF2B5EF4-FFF2-40B4-BE49-F238E27FC236}">
                <a16:creationId xmlns:a16="http://schemas.microsoft.com/office/drawing/2014/main" id="{4ADA4DBB-49C0-9992-F519-F9DC347FA211}"/>
              </a:ext>
            </a:extLst>
          </p:cNvPr>
          <p:cNvSpPr>
            <a:spLocks noGrp="1"/>
          </p:cNvSpPr>
          <p:nvPr>
            <p:ph type="title"/>
          </p:nvPr>
        </p:nvSpPr>
        <p:spPr/>
        <p:txBody>
          <a:bodyPr/>
          <a:lstStyle/>
          <a:p>
            <a:r>
              <a:rPr lang="en-US" dirty="0">
                <a:latin typeface="Arial"/>
                <a:cs typeface="Arial"/>
              </a:rPr>
              <a:t>General feedback </a:t>
            </a:r>
            <a:endParaRPr lang="en-US" dirty="0"/>
          </a:p>
        </p:txBody>
      </p:sp>
      <p:sp>
        <p:nvSpPr>
          <p:cNvPr id="4" name="Text Placeholder 5">
            <a:extLst>
              <a:ext uri="{FF2B5EF4-FFF2-40B4-BE49-F238E27FC236}">
                <a16:creationId xmlns:a16="http://schemas.microsoft.com/office/drawing/2014/main" id="{4C22E059-010B-2A97-BE57-EA08E73502E9}"/>
              </a:ext>
            </a:extLst>
          </p:cNvPr>
          <p:cNvSpPr>
            <a:spLocks noGrp="1"/>
          </p:cNvSpPr>
          <p:nvPr>
            <p:ph type="body" sz="quarter" idx="18"/>
          </p:nvPr>
        </p:nvSpPr>
        <p:spPr>
          <a:xfrm>
            <a:off x="360000" y="905601"/>
            <a:ext cx="6407150" cy="294189"/>
          </a:xfrm>
        </p:spPr>
        <p:txBody>
          <a:bodyPr anchor="b">
            <a:noAutofit/>
          </a:bodyPr>
          <a:lstStyle/>
          <a:p>
            <a:pPr>
              <a:lnSpc>
                <a:spcPct val="140000"/>
              </a:lnSpc>
            </a:pPr>
            <a:r>
              <a:rPr lang="en-US" dirty="0"/>
              <a:t>How did we do as a class?</a:t>
            </a:r>
          </a:p>
        </p:txBody>
      </p:sp>
      <p:graphicFrame>
        <p:nvGraphicFramePr>
          <p:cNvPr id="6" name="Table 5">
            <a:extLst>
              <a:ext uri="{FF2B5EF4-FFF2-40B4-BE49-F238E27FC236}">
                <a16:creationId xmlns:a16="http://schemas.microsoft.com/office/drawing/2014/main" id="{CF31ABF7-90A6-E7D0-8EAF-9D84FBF02A09}"/>
              </a:ext>
            </a:extLst>
          </p:cNvPr>
          <p:cNvGraphicFramePr>
            <a:graphicFrameLocks noGrp="1"/>
          </p:cNvGraphicFramePr>
          <p:nvPr>
            <p:extLst>
              <p:ext uri="{D42A27DB-BD31-4B8C-83A1-F6EECF244321}">
                <p14:modId xmlns:p14="http://schemas.microsoft.com/office/powerpoint/2010/main" val="143153848"/>
              </p:ext>
            </p:extLst>
          </p:nvPr>
        </p:nvGraphicFramePr>
        <p:xfrm>
          <a:off x="354001" y="1779204"/>
          <a:ext cx="11483998" cy="4668139"/>
        </p:xfrm>
        <a:graphic>
          <a:graphicData uri="http://schemas.openxmlformats.org/drawingml/2006/table">
            <a:tbl>
              <a:tblPr firstRow="1" bandRow="1">
                <a:tableStyleId>{69012ECD-51FC-41F1-AA8D-1B2483CD663E}</a:tableStyleId>
              </a:tblPr>
              <a:tblGrid>
                <a:gridCol w="5741999">
                  <a:extLst>
                    <a:ext uri="{9D8B030D-6E8A-4147-A177-3AD203B41FA5}">
                      <a16:colId xmlns:a16="http://schemas.microsoft.com/office/drawing/2014/main" val="1467245474"/>
                    </a:ext>
                  </a:extLst>
                </a:gridCol>
                <a:gridCol w="5741999">
                  <a:extLst>
                    <a:ext uri="{9D8B030D-6E8A-4147-A177-3AD203B41FA5}">
                      <a16:colId xmlns:a16="http://schemas.microsoft.com/office/drawing/2014/main" val="1334046637"/>
                    </a:ext>
                  </a:extLst>
                </a:gridCol>
              </a:tblGrid>
              <a:tr h="355992">
                <a:tc>
                  <a:txBody>
                    <a:bodyPr/>
                    <a:lstStyle/>
                    <a:p>
                      <a:r>
                        <a:rPr lang="en-US" sz="2000" dirty="0"/>
                        <a:t>What went well... </a:t>
                      </a:r>
                    </a:p>
                  </a:txBody>
                  <a:tcPr/>
                </a:tc>
                <a:tc>
                  <a:txBody>
                    <a:bodyPr/>
                    <a:lstStyle/>
                    <a:p>
                      <a:r>
                        <a:rPr lang="en-US" sz="2000"/>
                        <a:t>Even better if... </a:t>
                      </a:r>
                    </a:p>
                  </a:txBody>
                  <a:tcPr/>
                </a:tc>
                <a:extLst>
                  <a:ext uri="{0D108BD9-81ED-4DB2-BD59-A6C34878D82A}">
                    <a16:rowId xmlns:a16="http://schemas.microsoft.com/office/drawing/2014/main" val="3868569389"/>
                  </a:ext>
                </a:extLst>
              </a:tr>
              <a:tr h="4271899">
                <a:tc>
                  <a:txBody>
                    <a:bodyPr/>
                    <a:lstStyle/>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txBody>
                  <a:tcPr>
                    <a:solidFill>
                      <a:schemeClr val="accent6"/>
                    </a:solidFill>
                  </a:tcPr>
                </a:tc>
                <a:tc>
                  <a:txBody>
                    <a:bodyPr/>
                    <a:lstStyle/>
                    <a:p>
                      <a:pPr marL="285750" indent="-285750">
                        <a:buFont typeface="Arial" panose="020B0604020202020204" pitchFamily="34" charset="0"/>
                        <a:buChar char="•"/>
                      </a:pPr>
                      <a:endParaRPr lang="en-US" dirty="0"/>
                    </a:p>
                  </a:txBody>
                  <a:tcPr>
                    <a:solidFill>
                      <a:schemeClr val="accent4"/>
                    </a:solidFill>
                  </a:tcPr>
                </a:tc>
                <a:extLst>
                  <a:ext uri="{0D108BD9-81ED-4DB2-BD59-A6C34878D82A}">
                    <a16:rowId xmlns:a16="http://schemas.microsoft.com/office/drawing/2014/main" val="1483397964"/>
                  </a:ext>
                </a:extLst>
              </a:tr>
            </a:tbl>
          </a:graphicData>
        </a:graphic>
      </p:graphicFrame>
    </p:spTree>
    <p:extLst>
      <p:ext uri="{BB962C8B-B14F-4D97-AF65-F5344CB8AC3E}">
        <p14:creationId xmlns:p14="http://schemas.microsoft.com/office/powerpoint/2010/main" val="988104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3D431F-39F0-8F4D-BC5C-58ABF047F279}"/>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202</a:t>
            </a:fld>
            <a:endParaRPr lang="en-AU"/>
          </a:p>
        </p:txBody>
      </p:sp>
      <p:sp>
        <p:nvSpPr>
          <p:cNvPr id="3" name="Title 2">
            <a:extLst>
              <a:ext uri="{FF2B5EF4-FFF2-40B4-BE49-F238E27FC236}">
                <a16:creationId xmlns:a16="http://schemas.microsoft.com/office/drawing/2014/main" id="{4A75FAAA-084D-1EB2-4C09-6A2A170EB173}"/>
              </a:ext>
            </a:extLst>
          </p:cNvPr>
          <p:cNvSpPr>
            <a:spLocks noGrp="1"/>
          </p:cNvSpPr>
          <p:nvPr>
            <p:ph type="title"/>
          </p:nvPr>
        </p:nvSpPr>
        <p:spPr/>
        <p:txBody>
          <a:bodyPr/>
          <a:lstStyle/>
          <a:p>
            <a:r>
              <a:rPr lang="en-US" dirty="0">
                <a:latin typeface="Arial"/>
                <a:cs typeface="Arial"/>
              </a:rPr>
              <a:t>Working with feedback</a:t>
            </a:r>
            <a:endParaRPr lang="en-US" dirty="0"/>
          </a:p>
        </p:txBody>
      </p:sp>
      <p:sp>
        <p:nvSpPr>
          <p:cNvPr id="4" name="Text Placeholder 5">
            <a:extLst>
              <a:ext uri="{FF2B5EF4-FFF2-40B4-BE49-F238E27FC236}">
                <a16:creationId xmlns:a16="http://schemas.microsoft.com/office/drawing/2014/main" id="{0C71541C-BB07-CEC3-6F57-718851FB25B7}"/>
              </a:ext>
            </a:extLst>
          </p:cNvPr>
          <p:cNvSpPr>
            <a:spLocks noGrp="1"/>
          </p:cNvSpPr>
          <p:nvPr>
            <p:ph type="body" sz="quarter" idx="18"/>
          </p:nvPr>
        </p:nvSpPr>
        <p:spPr>
          <a:xfrm>
            <a:off x="348000" y="905601"/>
            <a:ext cx="6407150" cy="294189"/>
          </a:xfrm>
        </p:spPr>
        <p:txBody>
          <a:bodyPr anchor="b">
            <a:noAutofit/>
          </a:bodyPr>
          <a:lstStyle/>
          <a:p>
            <a:pPr>
              <a:lnSpc>
                <a:spcPct val="140000"/>
              </a:lnSpc>
            </a:pPr>
            <a:r>
              <a:rPr lang="en-US" dirty="0"/>
              <a:t>Linking feedback to learning improvement </a:t>
            </a:r>
          </a:p>
        </p:txBody>
      </p:sp>
      <p:graphicFrame>
        <p:nvGraphicFramePr>
          <p:cNvPr id="5" name="Table 4">
            <a:extLst>
              <a:ext uri="{FF2B5EF4-FFF2-40B4-BE49-F238E27FC236}">
                <a16:creationId xmlns:a16="http://schemas.microsoft.com/office/drawing/2014/main" id="{5D79194F-CD82-EE3C-B9B2-182B4FDEF228}"/>
              </a:ext>
            </a:extLst>
          </p:cNvPr>
          <p:cNvGraphicFramePr>
            <a:graphicFrameLocks noGrp="1"/>
          </p:cNvGraphicFramePr>
          <p:nvPr>
            <p:extLst>
              <p:ext uri="{D42A27DB-BD31-4B8C-83A1-F6EECF244321}">
                <p14:modId xmlns:p14="http://schemas.microsoft.com/office/powerpoint/2010/main" val="3689081400"/>
              </p:ext>
            </p:extLst>
          </p:nvPr>
        </p:nvGraphicFramePr>
        <p:xfrm>
          <a:off x="348000" y="1553016"/>
          <a:ext cx="11222400" cy="4927585"/>
        </p:xfrm>
        <a:graphic>
          <a:graphicData uri="http://schemas.openxmlformats.org/drawingml/2006/table">
            <a:tbl>
              <a:tblPr firstRow="1" bandRow="1">
                <a:tableStyleId>{5A111915-BE36-4E01-A7E5-04B1672EAD32}</a:tableStyleId>
              </a:tblPr>
              <a:tblGrid>
                <a:gridCol w="5338067">
                  <a:extLst>
                    <a:ext uri="{9D8B030D-6E8A-4147-A177-3AD203B41FA5}">
                      <a16:colId xmlns:a16="http://schemas.microsoft.com/office/drawing/2014/main" val="277228719"/>
                    </a:ext>
                  </a:extLst>
                </a:gridCol>
                <a:gridCol w="5884333">
                  <a:extLst>
                    <a:ext uri="{9D8B030D-6E8A-4147-A177-3AD203B41FA5}">
                      <a16:colId xmlns:a16="http://schemas.microsoft.com/office/drawing/2014/main" val="1012970863"/>
                    </a:ext>
                  </a:extLst>
                </a:gridCol>
              </a:tblGrid>
              <a:tr h="404485">
                <a:tc gridSpan="2">
                  <a:txBody>
                    <a:bodyPr/>
                    <a:lstStyle/>
                    <a:p>
                      <a:pPr>
                        <a:lnSpc>
                          <a:spcPct val="114000"/>
                        </a:lnSpc>
                      </a:pPr>
                      <a:r>
                        <a:rPr lang="en-AU" sz="1600" dirty="0">
                          <a:solidFill>
                            <a:schemeClr val="tx1"/>
                          </a:solidFill>
                        </a:rPr>
                        <a:t>Name: </a:t>
                      </a:r>
                    </a:p>
                  </a:txBody>
                  <a:tcPr>
                    <a:solidFill>
                      <a:schemeClr val="bg1">
                        <a:lumMod val="95000"/>
                      </a:schemeClr>
                    </a:solidFill>
                  </a:tcPr>
                </a:tc>
                <a:tc hMerge="1">
                  <a:txBody>
                    <a:bodyPr/>
                    <a:lstStyle/>
                    <a:p>
                      <a:endParaRPr lang="en-AU" dirty="0"/>
                    </a:p>
                  </a:txBody>
                  <a:tcPr/>
                </a:tc>
                <a:extLst>
                  <a:ext uri="{0D108BD9-81ED-4DB2-BD59-A6C34878D82A}">
                    <a16:rowId xmlns:a16="http://schemas.microsoft.com/office/drawing/2014/main" val="1953760046"/>
                  </a:ext>
                </a:extLst>
              </a:tr>
              <a:tr h="404485">
                <a:tc gridSpan="2">
                  <a:txBody>
                    <a:bodyPr/>
                    <a:lstStyle/>
                    <a:p>
                      <a:pPr marL="0" indent="0">
                        <a:lnSpc>
                          <a:spcPct val="114000"/>
                        </a:lnSpc>
                        <a:buFont typeface="+mj-lt"/>
                        <a:buNone/>
                      </a:pPr>
                      <a:r>
                        <a:rPr lang="en-AU" sz="1600" dirty="0"/>
                        <a:t>Argument based on important issue: Reflection</a:t>
                      </a:r>
                    </a:p>
                  </a:txBody>
                  <a:tcPr>
                    <a:lnB w="12700" cap="flat" cmpd="sng" algn="ctr">
                      <a:solidFill>
                        <a:schemeClr val="tx1"/>
                      </a:solidFill>
                      <a:prstDash val="solid"/>
                      <a:round/>
                      <a:headEnd type="none" w="med" len="med"/>
                      <a:tailEnd type="none" w="med" len="med"/>
                    </a:lnB>
                  </a:tcPr>
                </a:tc>
                <a:tc hMerge="1">
                  <a:txBody>
                    <a:bodyPr/>
                    <a:lstStyle/>
                    <a:p>
                      <a:endParaRPr lang="en-AU" dirty="0"/>
                    </a:p>
                  </a:txBody>
                  <a:tcPr/>
                </a:tc>
                <a:extLst>
                  <a:ext uri="{0D108BD9-81ED-4DB2-BD59-A6C34878D82A}">
                    <a16:rowId xmlns:a16="http://schemas.microsoft.com/office/drawing/2014/main" val="977360135"/>
                  </a:ext>
                </a:extLst>
              </a:tr>
              <a:tr h="484245">
                <a:tc>
                  <a:txBody>
                    <a:bodyPr/>
                    <a:lstStyle/>
                    <a:p>
                      <a:pPr marL="0" indent="0">
                        <a:lnSpc>
                          <a:spcPct val="114000"/>
                        </a:lnSpc>
                        <a:buFont typeface="+mj-lt"/>
                        <a:buNone/>
                      </a:pPr>
                      <a:r>
                        <a:rPr lang="en-AU" sz="1600" dirty="0"/>
                        <a:t>1. What strengths are demonstrated in your response?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4000"/>
                        </a:lnSpc>
                      </a:pPr>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95755581"/>
                  </a:ext>
                </a:extLst>
              </a:tr>
              <a:tr h="468672">
                <a:tc>
                  <a:txBody>
                    <a:bodyPr/>
                    <a:lstStyle/>
                    <a:p>
                      <a:pPr marL="0" indent="0">
                        <a:lnSpc>
                          <a:spcPct val="114000"/>
                        </a:lnSpc>
                        <a:buFont typeface="+mj-lt"/>
                        <a:buNone/>
                      </a:pPr>
                      <a:r>
                        <a:rPr lang="en-AU" sz="1600" dirty="0"/>
                        <a:t>2. What weaknesses are demonstrated in your response?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4000"/>
                        </a:lnSpc>
                      </a:pPr>
                      <a:endParaRPr lang="en-AU" sz="16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6535360"/>
                  </a:ext>
                </a:extLst>
              </a:tr>
              <a:tr h="961915">
                <a:tc>
                  <a:txBody>
                    <a:bodyPr/>
                    <a:lstStyle/>
                    <a:p>
                      <a:pPr marL="0" indent="0">
                        <a:lnSpc>
                          <a:spcPct val="114000"/>
                        </a:lnSpc>
                        <a:buFont typeface="+mj-lt"/>
                        <a:buNone/>
                      </a:pPr>
                      <a:r>
                        <a:rPr lang="en-AU" sz="1600" dirty="0"/>
                        <a:t>3. Select an area of your response that requires improvement. Identify the type of thinking it focuses on  </a:t>
                      </a:r>
                      <a:r>
                        <a:rPr lang="en-AU" sz="1600" kern="1200" dirty="0">
                          <a:solidFill>
                            <a:schemeClr val="tx1"/>
                          </a:solidFill>
                          <a:effectLst/>
                          <a:latin typeface="+mn-lt"/>
                          <a:ea typeface="+mn-ea"/>
                          <a:cs typeface="+mn-cs"/>
                        </a:rPr>
                        <a:t>(for example, justification, evaluation, analysis).</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4000"/>
                        </a:lnSpc>
                      </a:pP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73462659"/>
                  </a:ext>
                </a:extLst>
              </a:tr>
              <a:tr h="2048250">
                <a:tc>
                  <a:txBody>
                    <a:bodyPr/>
                    <a:lstStyle/>
                    <a:p>
                      <a:pPr marL="0" indent="0">
                        <a:lnSpc>
                          <a:spcPct val="114000"/>
                        </a:lnSpc>
                        <a:buFont typeface="+mj-lt"/>
                        <a:buNone/>
                      </a:pPr>
                      <a:r>
                        <a:rPr lang="en-AU" sz="1600" dirty="0"/>
                        <a:t>4. Use the feedback to re-write the section requiring improvement in this box. Review the thinking matrix and Toulmin argumentation model to make improvements in this area. Annotate your updated response to explain how it shows that you’ve responded to the feedback. Sentence starter: </a:t>
                      </a:r>
                      <a:r>
                        <a:rPr lang="en-AU" sz="1600" i="0" kern="1200" dirty="0">
                          <a:solidFill>
                            <a:schemeClr val="tx1"/>
                          </a:solidFill>
                          <a:effectLst/>
                          <a:latin typeface="+mn-lt"/>
                          <a:ea typeface="+mn-ea"/>
                          <a:cs typeface="+mn-cs"/>
                        </a:rPr>
                        <a:t>‘I changed this because the feedback said... This improves my argument by…’</a:t>
                      </a:r>
                      <a:endParaRPr lang="en-AU" sz="160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4000"/>
                        </a:lnSpc>
                      </a:pP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75376608"/>
                  </a:ext>
                </a:extLst>
              </a:tr>
            </a:tbl>
          </a:graphicData>
        </a:graphic>
      </p:graphicFrame>
    </p:spTree>
    <p:extLst>
      <p:ext uri="{BB962C8B-B14F-4D97-AF65-F5344CB8AC3E}">
        <p14:creationId xmlns:p14="http://schemas.microsoft.com/office/powerpoint/2010/main" val="2263198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078CC43-D8A4-350C-42CB-97B54F0B76C6}"/>
              </a:ext>
              <a:ext uri="{C183D7F6-B498-43B3-948B-1728B52AA6E4}">
                <adec:decorative xmlns:adec="http://schemas.microsoft.com/office/drawing/2017/decorative" val="1"/>
              </a:ext>
            </a:extLst>
          </p:cNvPr>
          <p:cNvSpPr>
            <a:spLocks noGrp="1"/>
          </p:cNvSpPr>
          <p:nvPr>
            <p:ph type="sldNum" sz="quarter" idx="12"/>
          </p:nvPr>
        </p:nvSpPr>
        <p:spPr>
          <a:xfrm>
            <a:off x="11124000" y="6516000"/>
            <a:ext cx="720000" cy="180000"/>
          </a:xfrm>
        </p:spPr>
        <p:txBody>
          <a:bodyPr anchor="t">
            <a:normAutofit/>
          </a:bodyPr>
          <a:lstStyle/>
          <a:p>
            <a:pPr>
              <a:lnSpc>
                <a:spcPct val="90000"/>
              </a:lnSpc>
              <a:spcAft>
                <a:spcPts val="600"/>
              </a:spcAft>
            </a:pPr>
            <a:fld id="{10A01DC5-1685-4615-8240-15192985C6A2}" type="slidenum">
              <a:rPr lang="en-AU" smtClean="0"/>
              <a:pPr>
                <a:lnSpc>
                  <a:spcPct val="90000"/>
                </a:lnSpc>
                <a:spcAft>
                  <a:spcPts val="600"/>
                </a:spcAft>
              </a:pPr>
              <a:t>203</a:t>
            </a:fld>
            <a:endParaRPr lang="en-AU"/>
          </a:p>
        </p:txBody>
      </p:sp>
      <p:sp>
        <p:nvSpPr>
          <p:cNvPr id="3" name="Title 2">
            <a:extLst>
              <a:ext uri="{FF2B5EF4-FFF2-40B4-BE49-F238E27FC236}">
                <a16:creationId xmlns:a16="http://schemas.microsoft.com/office/drawing/2014/main" id="{56A69893-696D-FE3F-788D-7B59B9E1C310}"/>
              </a:ext>
            </a:extLst>
          </p:cNvPr>
          <p:cNvSpPr>
            <a:spLocks noGrp="1"/>
          </p:cNvSpPr>
          <p:nvPr>
            <p:ph type="title"/>
          </p:nvPr>
        </p:nvSpPr>
        <p:spPr>
          <a:xfrm>
            <a:off x="360000" y="368062"/>
            <a:ext cx="11484000" cy="545601"/>
          </a:xfrm>
        </p:spPr>
        <p:txBody>
          <a:bodyPr anchor="t">
            <a:normAutofit/>
          </a:bodyPr>
          <a:lstStyle/>
          <a:p>
            <a:r>
              <a:rPr lang="en-US" dirty="0"/>
              <a:t>Reflection </a:t>
            </a:r>
          </a:p>
        </p:txBody>
      </p:sp>
      <p:sp>
        <p:nvSpPr>
          <p:cNvPr id="4" name="Text Placeholder 5">
            <a:extLst>
              <a:ext uri="{FF2B5EF4-FFF2-40B4-BE49-F238E27FC236}">
                <a16:creationId xmlns:a16="http://schemas.microsoft.com/office/drawing/2014/main" id="{20DABFF3-5378-5E5F-EEF7-5CDF3AFC64C7}"/>
              </a:ext>
            </a:extLst>
          </p:cNvPr>
          <p:cNvSpPr>
            <a:spLocks noGrp="1"/>
          </p:cNvSpPr>
          <p:nvPr>
            <p:ph type="body" sz="quarter" idx="18"/>
          </p:nvPr>
        </p:nvSpPr>
        <p:spPr>
          <a:xfrm>
            <a:off x="360001" y="920114"/>
            <a:ext cx="11483999" cy="310015"/>
          </a:xfrm>
        </p:spPr>
        <p:txBody>
          <a:bodyPr anchor="b">
            <a:noAutofit/>
          </a:bodyPr>
          <a:lstStyle/>
          <a:p>
            <a:pPr>
              <a:lnSpc>
                <a:spcPct val="140000"/>
              </a:lnSpc>
            </a:pPr>
            <a:r>
              <a:rPr lang="en-US" dirty="0"/>
              <a:t>Setting a learning target</a:t>
            </a:r>
          </a:p>
        </p:txBody>
      </p:sp>
      <p:sp>
        <p:nvSpPr>
          <p:cNvPr id="5" name="Text Placeholder 4">
            <a:extLst>
              <a:ext uri="{FF2B5EF4-FFF2-40B4-BE49-F238E27FC236}">
                <a16:creationId xmlns:a16="http://schemas.microsoft.com/office/drawing/2014/main" id="{69D77B3D-DC48-3EB0-7C08-6036011813B2}"/>
              </a:ext>
            </a:extLst>
          </p:cNvPr>
          <p:cNvSpPr>
            <a:spLocks noGrp="1"/>
          </p:cNvSpPr>
          <p:nvPr>
            <p:ph sz="quarter" idx="19"/>
          </p:nvPr>
        </p:nvSpPr>
        <p:spPr>
          <a:xfrm>
            <a:off x="360363" y="1674255"/>
            <a:ext cx="10417704" cy="4430332"/>
          </a:xfrm>
        </p:spPr>
        <p:txBody>
          <a:bodyPr vert="horz" lIns="0" tIns="0" rIns="0" bIns="0" rtlCol="0">
            <a:normAutofit/>
          </a:bodyPr>
          <a:lstStyle/>
          <a:p>
            <a:r>
              <a:rPr lang="en-US" sz="1800" dirty="0"/>
              <a:t>Based on the feedback you received on your argument and your reflection on this feedback, set a target for improving your learning.</a:t>
            </a:r>
          </a:p>
          <a:p>
            <a:r>
              <a:rPr lang="en-US" sz="1800" dirty="0"/>
              <a:t>Complete the sentences:</a:t>
            </a:r>
          </a:p>
          <a:p>
            <a:pPr marL="342900" indent="-342900">
              <a:buFont typeface="+mj-lt"/>
              <a:buAutoNum type="arabicPeriod"/>
            </a:pPr>
            <a:r>
              <a:rPr lang="en-US" sz="1800" dirty="0"/>
              <a:t>My learning target is to... </a:t>
            </a:r>
          </a:p>
          <a:p>
            <a:pPr marL="342900" indent="-342900">
              <a:buFont typeface="+mj-lt"/>
              <a:buAutoNum type="arabicPeriod"/>
            </a:pPr>
            <a:r>
              <a:rPr lang="en-US" sz="1800" dirty="0"/>
              <a:t>I will achieve my target by…</a:t>
            </a:r>
          </a:p>
          <a:p>
            <a:r>
              <a:rPr lang="en-US" sz="1800" dirty="0"/>
              <a:t>Example:</a:t>
            </a:r>
          </a:p>
          <a:p>
            <a:pPr marL="342900" indent="-342900">
              <a:buFont typeface="+mj-lt"/>
              <a:buAutoNum type="arabicPeriod"/>
            </a:pPr>
            <a:r>
              <a:rPr lang="en-US" sz="1800" dirty="0"/>
              <a:t>My target is to develop my ability to evaluate evidence. </a:t>
            </a:r>
          </a:p>
          <a:p>
            <a:pPr marL="342900" indent="-342900">
              <a:buFont typeface="+mj-lt"/>
              <a:buAutoNum type="arabicPeriod"/>
            </a:pPr>
            <a:r>
              <a:rPr lang="en-US" sz="1800" dirty="0"/>
              <a:t>I will achieve this by making clearer links between my claim and the backing used to support it).  </a:t>
            </a:r>
          </a:p>
        </p:txBody>
      </p:sp>
    </p:spTree>
    <p:extLst>
      <p:ext uri="{BB962C8B-B14F-4D97-AF65-F5344CB8AC3E}">
        <p14:creationId xmlns:p14="http://schemas.microsoft.com/office/powerpoint/2010/main" val="3854657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F543B4-E109-9AE7-7A07-4645BB99CE7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AA6B872-91AB-4ECE-8014-0365B9B838CC}"/>
              </a:ext>
              <a:ext uri="{C183D7F6-B498-43B3-948B-1728B52AA6E4}">
                <adec:decorative xmlns:adec="http://schemas.microsoft.com/office/drawing/2017/decorative" val="1"/>
              </a:ext>
            </a:extLst>
          </p:cNvPr>
          <p:cNvSpPr>
            <a:spLocks noGrp="1"/>
          </p:cNvSpPr>
          <p:nvPr>
            <p:ph type="sldNum" sz="quarter" idx="12"/>
          </p:nvPr>
        </p:nvSpPr>
        <p:spPr>
          <a:xfrm>
            <a:off x="11124000" y="6516000"/>
            <a:ext cx="720000" cy="180000"/>
          </a:xfrm>
        </p:spPr>
        <p:txBody>
          <a:bodyPr anchor="t">
            <a:normAutofit/>
          </a:bodyPr>
          <a:lstStyle/>
          <a:p>
            <a:pPr>
              <a:lnSpc>
                <a:spcPct val="90000"/>
              </a:lnSpc>
              <a:spcAft>
                <a:spcPts val="600"/>
              </a:spcAft>
            </a:pPr>
            <a:fld id="{10A01DC5-1685-4615-8240-15192985C6A2}" type="slidenum">
              <a:rPr lang="en-AU" smtClean="0"/>
              <a:pPr>
                <a:lnSpc>
                  <a:spcPct val="90000"/>
                </a:lnSpc>
                <a:spcAft>
                  <a:spcPts val="600"/>
                </a:spcAft>
              </a:pPr>
              <a:t>204</a:t>
            </a:fld>
            <a:endParaRPr lang="en-AU"/>
          </a:p>
        </p:txBody>
      </p:sp>
      <p:sp>
        <p:nvSpPr>
          <p:cNvPr id="3" name="Title 2">
            <a:extLst>
              <a:ext uri="{FF2B5EF4-FFF2-40B4-BE49-F238E27FC236}">
                <a16:creationId xmlns:a16="http://schemas.microsoft.com/office/drawing/2014/main" id="{893C5B81-CCA8-BAC2-3181-EB720D081C63}"/>
              </a:ext>
            </a:extLst>
          </p:cNvPr>
          <p:cNvSpPr>
            <a:spLocks noGrp="1"/>
          </p:cNvSpPr>
          <p:nvPr>
            <p:ph type="title"/>
          </p:nvPr>
        </p:nvSpPr>
        <p:spPr>
          <a:xfrm>
            <a:off x="360000" y="360000"/>
            <a:ext cx="11484000" cy="545601"/>
          </a:xfrm>
        </p:spPr>
        <p:txBody>
          <a:bodyPr anchor="t">
            <a:normAutofit/>
          </a:bodyPr>
          <a:lstStyle/>
          <a:p>
            <a:r>
              <a:rPr lang="en-US" dirty="0"/>
              <a:t>Exit ticket </a:t>
            </a:r>
            <a:r>
              <a:rPr lang="en-AU" dirty="0">
                <a:solidFill>
                  <a:schemeClr val="bg1"/>
                </a:solidFill>
              </a:rPr>
              <a:t>(lesson 34)</a:t>
            </a:r>
            <a:endParaRPr lang="en-US" dirty="0">
              <a:solidFill>
                <a:schemeClr val="bg1"/>
              </a:solidFill>
            </a:endParaRPr>
          </a:p>
        </p:txBody>
      </p:sp>
      <p:sp>
        <p:nvSpPr>
          <p:cNvPr id="11" name="Text Placeholder 3">
            <a:extLst>
              <a:ext uri="{FF2B5EF4-FFF2-40B4-BE49-F238E27FC236}">
                <a16:creationId xmlns:a16="http://schemas.microsoft.com/office/drawing/2014/main" id="{DEC2574A-8E87-D186-06F2-019B5EEB2618}"/>
              </a:ext>
            </a:extLst>
          </p:cNvPr>
          <p:cNvSpPr>
            <a:spLocks noGrp="1"/>
          </p:cNvSpPr>
          <p:nvPr>
            <p:ph type="body" sz="quarter" idx="18"/>
          </p:nvPr>
        </p:nvSpPr>
        <p:spPr>
          <a:xfrm>
            <a:off x="354000" y="1100598"/>
            <a:ext cx="11483999" cy="310015"/>
          </a:xfrm>
        </p:spPr>
        <p:txBody>
          <a:bodyPr/>
          <a:lstStyle/>
          <a:p>
            <a:r>
              <a:rPr lang="en-US" dirty="0"/>
              <a:t>Complete these sentences before you leave</a:t>
            </a:r>
          </a:p>
        </p:txBody>
      </p:sp>
      <p:sp>
        <p:nvSpPr>
          <p:cNvPr id="5" name="Text Placeholder 4">
            <a:extLst>
              <a:ext uri="{FF2B5EF4-FFF2-40B4-BE49-F238E27FC236}">
                <a16:creationId xmlns:a16="http://schemas.microsoft.com/office/drawing/2014/main" id="{835C66EF-6C38-B889-CBD5-F7F3F3A0FAFD}"/>
              </a:ext>
            </a:extLst>
          </p:cNvPr>
          <p:cNvSpPr>
            <a:spLocks noGrp="1"/>
          </p:cNvSpPr>
          <p:nvPr>
            <p:ph sz="quarter" idx="19"/>
          </p:nvPr>
        </p:nvSpPr>
        <p:spPr>
          <a:xfrm>
            <a:off x="354000" y="1960404"/>
            <a:ext cx="9986472" cy="1468596"/>
          </a:xfrm>
        </p:spPr>
        <p:style>
          <a:lnRef idx="1">
            <a:schemeClr val="accent4"/>
          </a:lnRef>
          <a:fillRef idx="2">
            <a:schemeClr val="accent4"/>
          </a:fillRef>
          <a:effectRef idx="1">
            <a:schemeClr val="accent4"/>
          </a:effectRef>
          <a:fontRef idx="minor">
            <a:schemeClr val="dk1"/>
          </a:fontRef>
        </p:style>
        <p:txBody>
          <a:bodyPr vert="horz" lIns="144000" tIns="144000" rIns="0" bIns="0" rtlCol="0">
            <a:normAutofit/>
          </a:bodyPr>
          <a:lstStyle/>
          <a:p>
            <a:pPr lvl="0"/>
            <a:r>
              <a:rPr lang="en-AU" sz="1800" dirty="0"/>
              <a:t>One strength I now see in my work is…</a:t>
            </a:r>
          </a:p>
          <a:p>
            <a:r>
              <a:rPr lang="en-AU" sz="1800" dirty="0"/>
              <a:t>My learning target for next time is…</a:t>
            </a:r>
            <a:endParaRPr lang="en-US" sz="1800" dirty="0">
              <a:cs typeface="Arial"/>
            </a:endParaRPr>
          </a:p>
        </p:txBody>
      </p:sp>
    </p:spTree>
    <p:extLst>
      <p:ext uri="{BB962C8B-B14F-4D97-AF65-F5344CB8AC3E}">
        <p14:creationId xmlns:p14="http://schemas.microsoft.com/office/powerpoint/2010/main" val="336353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9EA895-67AB-BC98-F14D-8A3F4FE905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561FBE-281C-4184-6AD0-E24A0E33F03C}"/>
              </a:ext>
            </a:extLst>
          </p:cNvPr>
          <p:cNvSpPr>
            <a:spLocks noGrp="1"/>
          </p:cNvSpPr>
          <p:nvPr>
            <p:ph type="ctrTitle"/>
          </p:nvPr>
        </p:nvSpPr>
        <p:spPr/>
        <p:txBody>
          <a:bodyPr/>
          <a:lstStyle/>
          <a:p>
            <a:r>
              <a:rPr lang="en-US" dirty="0">
                <a:latin typeface="Arial"/>
                <a:cs typeface="Arial"/>
              </a:rPr>
              <a:t>Lesson 35 </a:t>
            </a:r>
            <a:endParaRPr lang="en-US" dirty="0"/>
          </a:p>
        </p:txBody>
      </p:sp>
    </p:spTree>
    <p:extLst>
      <p:ext uri="{BB962C8B-B14F-4D97-AF65-F5344CB8AC3E}">
        <p14:creationId xmlns:p14="http://schemas.microsoft.com/office/powerpoint/2010/main" val="615966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9C37F0-2773-8D2C-187E-0D7DE659598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A5348DB-2C8C-DD65-3FDB-20A113B4B58E}"/>
              </a:ext>
              <a:ext uri="{C183D7F6-B498-43B3-948B-1728B52AA6E4}">
                <adec:decorative xmlns:adec="http://schemas.microsoft.com/office/drawing/2017/decorative" val="1"/>
              </a:ext>
            </a:extLst>
          </p:cNvPr>
          <p:cNvSpPr>
            <a:spLocks noGrp="1"/>
          </p:cNvSpPr>
          <p:nvPr>
            <p:ph type="sldNum" sz="quarter" idx="12"/>
          </p:nvPr>
        </p:nvSpPr>
        <p:spPr>
          <a:xfrm>
            <a:off x="11124000" y="6516000"/>
            <a:ext cx="720000" cy="180000"/>
          </a:xfrm>
        </p:spPr>
        <p:txBody>
          <a:bodyPr anchor="t">
            <a:normAutofit/>
          </a:bodyPr>
          <a:lstStyle/>
          <a:p>
            <a:pPr>
              <a:lnSpc>
                <a:spcPct val="90000"/>
              </a:lnSpc>
              <a:spcAft>
                <a:spcPts val="600"/>
              </a:spcAft>
            </a:pPr>
            <a:fld id="{10A01DC5-1685-4615-8240-15192985C6A2}" type="slidenum">
              <a:rPr lang="en-AU" smtClean="0"/>
              <a:pPr>
                <a:lnSpc>
                  <a:spcPct val="90000"/>
                </a:lnSpc>
                <a:spcAft>
                  <a:spcPts val="600"/>
                </a:spcAft>
              </a:pPr>
              <a:t>206</a:t>
            </a:fld>
            <a:endParaRPr lang="en-AU"/>
          </a:p>
        </p:txBody>
      </p:sp>
      <p:sp>
        <p:nvSpPr>
          <p:cNvPr id="3" name="Title 2">
            <a:extLst>
              <a:ext uri="{FF2B5EF4-FFF2-40B4-BE49-F238E27FC236}">
                <a16:creationId xmlns:a16="http://schemas.microsoft.com/office/drawing/2014/main" id="{3956BCFD-2F93-AAF2-74C1-0D22ABFEDCDD}"/>
              </a:ext>
            </a:extLst>
          </p:cNvPr>
          <p:cNvSpPr>
            <a:spLocks noGrp="1"/>
          </p:cNvSpPr>
          <p:nvPr>
            <p:ph type="title"/>
          </p:nvPr>
        </p:nvSpPr>
        <p:spPr>
          <a:xfrm>
            <a:off x="360000" y="360000"/>
            <a:ext cx="11484000" cy="545601"/>
          </a:xfrm>
        </p:spPr>
        <p:txBody>
          <a:bodyPr anchor="t">
            <a:normAutofit/>
          </a:bodyPr>
          <a:lstStyle/>
          <a:p>
            <a:r>
              <a:rPr lang="en-US" dirty="0"/>
              <a:t>Do now </a:t>
            </a:r>
            <a:r>
              <a:rPr lang="en-AU" dirty="0">
                <a:solidFill>
                  <a:schemeClr val="bg1"/>
                </a:solidFill>
              </a:rPr>
              <a:t>(lesson 35)</a:t>
            </a:r>
            <a:endParaRPr lang="en-US" dirty="0">
              <a:solidFill>
                <a:schemeClr val="bg1"/>
              </a:solidFill>
            </a:endParaRPr>
          </a:p>
        </p:txBody>
      </p:sp>
      <p:sp>
        <p:nvSpPr>
          <p:cNvPr id="8" name="Text Placeholder 3">
            <a:extLst>
              <a:ext uri="{FF2B5EF4-FFF2-40B4-BE49-F238E27FC236}">
                <a16:creationId xmlns:a16="http://schemas.microsoft.com/office/drawing/2014/main" id="{CCA9CDA5-5022-C46E-204B-EB85A0404FBC}"/>
              </a:ext>
            </a:extLst>
          </p:cNvPr>
          <p:cNvSpPr>
            <a:spLocks noGrp="1"/>
          </p:cNvSpPr>
          <p:nvPr>
            <p:ph type="body" sz="quarter" idx="18"/>
          </p:nvPr>
        </p:nvSpPr>
        <p:spPr>
          <a:xfrm>
            <a:off x="360001" y="948328"/>
            <a:ext cx="11483999" cy="310015"/>
          </a:xfrm>
        </p:spPr>
        <p:txBody>
          <a:bodyPr/>
          <a:lstStyle/>
          <a:p>
            <a:r>
              <a:rPr lang="en-US" dirty="0"/>
              <a:t>Sticky note reflection</a:t>
            </a:r>
          </a:p>
        </p:txBody>
      </p:sp>
      <p:sp>
        <p:nvSpPr>
          <p:cNvPr id="5" name="Text Placeholder 4">
            <a:extLst>
              <a:ext uri="{FF2B5EF4-FFF2-40B4-BE49-F238E27FC236}">
                <a16:creationId xmlns:a16="http://schemas.microsoft.com/office/drawing/2014/main" id="{10CC8B43-86ED-3A98-B145-3ED711E3A1CC}"/>
              </a:ext>
            </a:extLst>
          </p:cNvPr>
          <p:cNvSpPr>
            <a:spLocks noGrp="1"/>
          </p:cNvSpPr>
          <p:nvPr>
            <p:ph sz="quarter" idx="19"/>
          </p:nvPr>
        </p:nvSpPr>
        <p:spPr>
          <a:xfrm>
            <a:off x="6096000" y="2334003"/>
            <a:ext cx="5325979" cy="1094997"/>
          </a:xfrm>
        </p:spPr>
        <p:style>
          <a:lnRef idx="1">
            <a:schemeClr val="accent4"/>
          </a:lnRef>
          <a:fillRef idx="2">
            <a:schemeClr val="accent4"/>
          </a:fillRef>
          <a:effectRef idx="1">
            <a:schemeClr val="accent4"/>
          </a:effectRef>
          <a:fontRef idx="minor">
            <a:schemeClr val="dk1"/>
          </a:fontRef>
        </p:style>
        <p:txBody>
          <a:bodyPr vert="horz" lIns="144000" tIns="144000" rIns="0" bIns="0" rtlCol="0">
            <a:normAutofit fontScale="92500" lnSpcReduction="10000"/>
          </a:bodyPr>
          <a:lstStyle/>
          <a:p>
            <a:r>
              <a:rPr lang="en-AU" sz="1900" dirty="0">
                <a:solidFill>
                  <a:schemeClr val="tx1"/>
                </a:solidFill>
              </a:rPr>
              <a:t>On a sticky note, quickly write down one way your thinking has changed since Lesson 1.</a:t>
            </a:r>
          </a:p>
          <a:p>
            <a:pPr lvl="0"/>
            <a:endParaRPr lang="en-US" dirty="0">
              <a:solidFill>
                <a:schemeClr val="tx1"/>
              </a:solidFill>
            </a:endParaRPr>
          </a:p>
        </p:txBody>
      </p:sp>
      <p:pic>
        <p:nvPicPr>
          <p:cNvPr id="6" name="Picture 5">
            <a:extLst>
              <a:ext uri="{FF2B5EF4-FFF2-40B4-BE49-F238E27FC236}">
                <a16:creationId xmlns:a16="http://schemas.microsoft.com/office/drawing/2014/main" id="{A0DF9487-0259-3503-8D2C-13784744C8C3}"/>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360000" y="1635921"/>
            <a:ext cx="5507038" cy="4133771"/>
          </a:xfrm>
          <a:prstGeom prst="rect">
            <a:avLst/>
          </a:prstGeom>
          <a:noFill/>
        </p:spPr>
      </p:pic>
      <p:sp>
        <p:nvSpPr>
          <p:cNvPr id="7" name="Text Placeholder 4">
            <a:extLst>
              <a:ext uri="{FF2B5EF4-FFF2-40B4-BE49-F238E27FC236}">
                <a16:creationId xmlns:a16="http://schemas.microsoft.com/office/drawing/2014/main" id="{3A409A78-0ED8-0CD3-89C8-4D5A73FFA825}"/>
              </a:ext>
            </a:extLst>
          </p:cNvPr>
          <p:cNvSpPr txBox="1">
            <a:spLocks/>
          </p:cNvSpPr>
          <p:nvPr/>
        </p:nvSpPr>
        <p:spPr>
          <a:xfrm>
            <a:off x="336047" y="5980296"/>
            <a:ext cx="11061980" cy="545602"/>
          </a:xfrm>
          <a:prstGeom prst="rect">
            <a:avLst/>
          </a:prstGeom>
        </p:spPr>
        <p:style>
          <a:lnRef idx="1">
            <a:schemeClr val="accent4"/>
          </a:lnRef>
          <a:fillRef idx="2">
            <a:schemeClr val="accent4"/>
          </a:fillRef>
          <a:effectRef idx="1">
            <a:schemeClr val="accent4"/>
          </a:effectRef>
          <a:fontRef idx="minor">
            <a:schemeClr val="dk1"/>
          </a:fontRef>
        </p:style>
        <p:txBody>
          <a:bodyPr vert="horz" lIns="0" tIns="0" rIns="0" bIns="72000" rtlCol="0" anchor="ctr">
            <a:norm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dk1"/>
                </a:solidFill>
                <a:latin typeface="+mn-lt"/>
                <a:ea typeface="+mn-ea"/>
                <a:cs typeface="+mn-cs"/>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dk1"/>
                </a:solidFill>
                <a:latin typeface="+mn-lt"/>
                <a:ea typeface="+mn-ea"/>
                <a:cs typeface="+mn-cs"/>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dk1"/>
                </a:solidFill>
                <a:latin typeface="+mn-lt"/>
                <a:ea typeface="+mn-ea"/>
                <a:cs typeface="+mn-cs"/>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dk1"/>
                </a:solidFill>
                <a:latin typeface="+mn-lt"/>
                <a:ea typeface="+mn-ea"/>
                <a:cs typeface="+mn-cs"/>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dk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algn="ctr"/>
            <a:r>
              <a:rPr lang="en-AU" sz="1800" dirty="0"/>
              <a:t>What do you know about critical thinking now that you didn’t know at the start?</a:t>
            </a:r>
            <a:endParaRPr lang="en-US" sz="1800" dirty="0">
              <a:solidFill>
                <a:schemeClr val="tx1"/>
              </a:solidFill>
            </a:endParaRPr>
          </a:p>
        </p:txBody>
      </p:sp>
    </p:spTree>
    <p:extLst>
      <p:ext uri="{BB962C8B-B14F-4D97-AF65-F5344CB8AC3E}">
        <p14:creationId xmlns:p14="http://schemas.microsoft.com/office/powerpoint/2010/main" val="2480176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CAFA15-5C0D-6832-D6FB-0AC57A1F197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D858DD9-3319-401F-7F56-74F50D58674B}"/>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207</a:t>
            </a:fld>
            <a:endParaRPr lang="en-AU"/>
          </a:p>
        </p:txBody>
      </p:sp>
      <p:sp>
        <p:nvSpPr>
          <p:cNvPr id="5" name="Title 4">
            <a:extLst>
              <a:ext uri="{FF2B5EF4-FFF2-40B4-BE49-F238E27FC236}">
                <a16:creationId xmlns:a16="http://schemas.microsoft.com/office/drawing/2014/main" id="{631A1518-92B3-D5A1-EF1F-CA7C75950EF1}"/>
              </a:ext>
            </a:extLst>
          </p:cNvPr>
          <p:cNvSpPr>
            <a:spLocks noGrp="1"/>
          </p:cNvSpPr>
          <p:nvPr>
            <p:ph type="title"/>
          </p:nvPr>
        </p:nvSpPr>
        <p:spPr>
          <a:xfrm>
            <a:off x="359998" y="360000"/>
            <a:ext cx="11303000" cy="522000"/>
          </a:xfrm>
        </p:spPr>
        <p:txBody>
          <a:bodyPr/>
          <a:lstStyle/>
          <a:p>
            <a:r>
              <a:rPr lang="en-AU" dirty="0">
                <a:latin typeface="+mj-lt"/>
              </a:rPr>
              <a:t>Learning intentions and success criteria </a:t>
            </a:r>
            <a:r>
              <a:rPr lang="en-AU" dirty="0">
                <a:solidFill>
                  <a:schemeClr val="bg1"/>
                </a:solidFill>
              </a:rPr>
              <a:t>(lesson 35)</a:t>
            </a:r>
            <a:endParaRPr lang="en-AU" dirty="0">
              <a:solidFill>
                <a:schemeClr val="bg1"/>
              </a:solidFill>
              <a:latin typeface="+mj-lt"/>
            </a:endParaRPr>
          </a:p>
        </p:txBody>
      </p:sp>
      <p:sp>
        <p:nvSpPr>
          <p:cNvPr id="3" name="TextBox 2">
            <a:extLst>
              <a:ext uri="{FF2B5EF4-FFF2-40B4-BE49-F238E27FC236}">
                <a16:creationId xmlns:a16="http://schemas.microsoft.com/office/drawing/2014/main" id="{F326E075-BA6C-5936-AE0A-D8978557F9F7}"/>
              </a:ext>
            </a:extLst>
          </p:cNvPr>
          <p:cNvSpPr txBox="1"/>
          <p:nvPr/>
        </p:nvSpPr>
        <p:spPr>
          <a:xfrm>
            <a:off x="378352" y="1884369"/>
            <a:ext cx="11303000" cy="42749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spcAft>
                <a:spcPts val="600"/>
              </a:spcAft>
            </a:pPr>
            <a:r>
              <a:rPr lang="en-AU" sz="2000" b="1" dirty="0">
                <a:solidFill>
                  <a:schemeClr val="accent1"/>
                </a:solidFill>
                <a:latin typeface="+mj-lt"/>
                <a:cs typeface="Arial"/>
              </a:rPr>
              <a:t>We are learning to:</a:t>
            </a:r>
            <a:endParaRPr lang="en-AU" sz="2000" b="1" dirty="0">
              <a:solidFill>
                <a:schemeClr val="accent1"/>
              </a:solidFill>
              <a:latin typeface="+mj-lt"/>
              <a:ea typeface="+mn-lt"/>
              <a:cs typeface="Arial"/>
            </a:endParaRPr>
          </a:p>
          <a:p>
            <a:pPr marL="342900" indent="-342900">
              <a:lnSpc>
                <a:spcPct val="150000"/>
              </a:lnSpc>
              <a:spcAft>
                <a:spcPts val="600"/>
              </a:spcAft>
              <a:buFont typeface="Arial" panose="020B0604020202020204" pitchFamily="34" charset="0"/>
              <a:buChar char="•"/>
            </a:pPr>
            <a:r>
              <a:rPr lang="en-GB" sz="2000" dirty="0">
                <a:solidFill>
                  <a:srgbClr val="000000"/>
                </a:solidFill>
                <a:latin typeface="Times New Roman"/>
                <a:ea typeface="+mn-lt"/>
                <a:cs typeface="Times New Roman"/>
              </a:rPr>
              <a:t> </a:t>
            </a:r>
            <a:r>
              <a:rPr lang="en-AU" sz="1800" dirty="0"/>
              <a:t>develop our understanding of critical thinking by reflecting on and refining our original definition.  </a:t>
            </a:r>
            <a:endParaRPr lang="en-AU" sz="1800" dirty="0">
              <a:solidFill>
                <a:srgbClr val="22272B"/>
              </a:solidFill>
              <a:ea typeface="+mn-lt"/>
              <a:cs typeface="+mn-lt"/>
            </a:endParaRPr>
          </a:p>
          <a:p>
            <a:pPr>
              <a:lnSpc>
                <a:spcPct val="150000"/>
              </a:lnSpc>
              <a:spcAft>
                <a:spcPts val="600"/>
              </a:spcAft>
            </a:pPr>
            <a:endParaRPr lang="en-AU" sz="1100" dirty="0">
              <a:solidFill>
                <a:srgbClr val="22272B"/>
              </a:solidFill>
              <a:ea typeface="+mn-lt"/>
              <a:cs typeface="+mn-lt"/>
            </a:endParaRPr>
          </a:p>
          <a:p>
            <a:pPr>
              <a:lnSpc>
                <a:spcPct val="150000"/>
              </a:lnSpc>
              <a:spcAft>
                <a:spcPts val="600"/>
              </a:spcAft>
            </a:pPr>
            <a:r>
              <a:rPr lang="en-AU" sz="2000" b="1" dirty="0">
                <a:solidFill>
                  <a:schemeClr val="accent1"/>
                </a:solidFill>
                <a:cs typeface="Arial" panose="020B0604020202020204" pitchFamily="34" charset="0"/>
              </a:rPr>
              <a:t>We can:</a:t>
            </a:r>
            <a:endParaRPr lang="en-US" sz="2000" dirty="0">
              <a:solidFill>
                <a:schemeClr val="accent1"/>
              </a:solidFill>
              <a:cs typeface="Arial" panose="020B0604020202020204" pitchFamily="34" charset="0"/>
            </a:endParaRPr>
          </a:p>
          <a:p>
            <a:pPr marL="342900" lvl="0" indent="-342900">
              <a:lnSpc>
                <a:spcPct val="150000"/>
              </a:lnSpc>
              <a:buFont typeface="Arial" panose="020B0604020202020204" pitchFamily="34" charset="0"/>
              <a:buChar char="•"/>
            </a:pPr>
            <a:r>
              <a:rPr lang="en-AU" sz="1800" dirty="0"/>
              <a:t>explain how my understanding of critical thinking has developed over this unit</a:t>
            </a:r>
          </a:p>
          <a:p>
            <a:pPr marL="342900" lvl="0" indent="-342900">
              <a:lnSpc>
                <a:spcPct val="150000"/>
              </a:lnSpc>
              <a:buFont typeface="Arial" panose="020B0604020202020204" pitchFamily="34" charset="0"/>
              <a:buChar char="•"/>
            </a:pPr>
            <a:r>
              <a:rPr lang="en-AU" sz="1800" dirty="0"/>
              <a:t>modify or enhance an original analogy to better represent critical thinking</a:t>
            </a:r>
          </a:p>
          <a:p>
            <a:pPr marL="342900" lvl="0" indent="-342900">
              <a:lnSpc>
                <a:spcPct val="150000"/>
              </a:lnSpc>
              <a:buFont typeface="Arial" panose="020B0604020202020204" pitchFamily="34" charset="0"/>
              <a:buChar char="•"/>
            </a:pPr>
            <a:r>
              <a:rPr lang="en-AU" sz="1800" dirty="0"/>
              <a:t>use examples and evidence to show how my definition and analogy have improved.</a:t>
            </a:r>
          </a:p>
          <a:p>
            <a:pPr>
              <a:lnSpc>
                <a:spcPct val="150000"/>
              </a:lnSpc>
              <a:spcAft>
                <a:spcPts val="600"/>
              </a:spcAft>
            </a:pPr>
            <a:endParaRPr lang="en-GB" sz="2000" dirty="0">
              <a:solidFill>
                <a:srgbClr val="000000"/>
              </a:solidFill>
              <a:latin typeface="Times New Roman"/>
              <a:cs typeface="Times New Roman"/>
            </a:endParaRPr>
          </a:p>
          <a:p>
            <a:pPr marL="342900" indent="-342900">
              <a:lnSpc>
                <a:spcPct val="150000"/>
              </a:lnSpc>
              <a:spcAft>
                <a:spcPts val="600"/>
              </a:spcAft>
              <a:buFont typeface="Arial"/>
              <a:buChar char="•"/>
            </a:pPr>
            <a:endParaRPr lang="en-GB" sz="2000" dirty="0">
              <a:solidFill>
                <a:srgbClr val="000000"/>
              </a:solidFill>
              <a:cs typeface="Arial" panose="020B0604020202020204" pitchFamily="34" charset="0"/>
            </a:endParaRPr>
          </a:p>
        </p:txBody>
      </p:sp>
    </p:spTree>
    <p:extLst>
      <p:ext uri="{BB962C8B-B14F-4D97-AF65-F5344CB8AC3E}">
        <p14:creationId xmlns:p14="http://schemas.microsoft.com/office/powerpoint/2010/main" val="2837778177"/>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8B13F-6262-D216-7B77-3544BB4541B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E46B3AF-25A1-6B8E-D244-EF4024A75ED7}"/>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208</a:t>
            </a:fld>
            <a:endParaRPr lang="en-AU"/>
          </a:p>
        </p:txBody>
      </p:sp>
      <p:sp>
        <p:nvSpPr>
          <p:cNvPr id="5" name="Title 4">
            <a:extLst>
              <a:ext uri="{FF2B5EF4-FFF2-40B4-BE49-F238E27FC236}">
                <a16:creationId xmlns:a16="http://schemas.microsoft.com/office/drawing/2014/main" id="{23441250-9FFD-0003-0AAB-312B4FBEB221}"/>
              </a:ext>
            </a:extLst>
          </p:cNvPr>
          <p:cNvSpPr>
            <a:spLocks noGrp="1"/>
          </p:cNvSpPr>
          <p:nvPr>
            <p:ph type="title"/>
          </p:nvPr>
        </p:nvSpPr>
        <p:spPr>
          <a:xfrm>
            <a:off x="360002" y="213854"/>
            <a:ext cx="11484000" cy="545601"/>
          </a:xfrm>
        </p:spPr>
        <p:txBody>
          <a:bodyPr/>
          <a:lstStyle/>
          <a:p>
            <a:r>
              <a:rPr lang="en-AU" dirty="0">
                <a:cs typeface="Arial"/>
              </a:rPr>
              <a:t>Reviewing our definition of ‘critical thinking’ </a:t>
            </a:r>
            <a:r>
              <a:rPr lang="en-AU" dirty="0">
                <a:solidFill>
                  <a:schemeClr val="bg1"/>
                </a:solidFill>
                <a:cs typeface="Arial"/>
              </a:rPr>
              <a:t>(1) </a:t>
            </a:r>
            <a:endParaRPr lang="en-AU" dirty="0">
              <a:solidFill>
                <a:schemeClr val="bg1"/>
              </a:solidFill>
              <a:latin typeface="+mj-lt"/>
            </a:endParaRPr>
          </a:p>
        </p:txBody>
      </p:sp>
      <p:sp>
        <p:nvSpPr>
          <p:cNvPr id="10" name="Text Placeholder 5">
            <a:extLst>
              <a:ext uri="{FF2B5EF4-FFF2-40B4-BE49-F238E27FC236}">
                <a16:creationId xmlns:a16="http://schemas.microsoft.com/office/drawing/2014/main" id="{716F9B26-0AE7-A38D-9CF7-92EC7821B3AC}"/>
              </a:ext>
            </a:extLst>
          </p:cNvPr>
          <p:cNvSpPr txBox="1">
            <a:spLocks/>
          </p:cNvSpPr>
          <p:nvPr/>
        </p:nvSpPr>
        <p:spPr>
          <a:xfrm>
            <a:off x="360002" y="852566"/>
            <a:ext cx="6407150" cy="294189"/>
          </a:xfrm>
          <a:prstGeom prst="rect">
            <a:avLst/>
          </a:prstGeom>
        </p:spPr>
        <p:txBody>
          <a:bodyPr vert="horz" lIns="0" tIns="0" rIns="0" bIns="0" rtlCol="0" anchor="b">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accent2"/>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2000" b="0" kern="1200">
                <a:solidFill>
                  <a:schemeClr val="bg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2000" kern="1200">
                <a:solidFill>
                  <a:schemeClr val="bg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40000"/>
              </a:lnSpc>
            </a:pPr>
            <a:r>
              <a:rPr lang="en-US" dirty="0"/>
              <a:t>Linking feedback to learning improvement </a:t>
            </a:r>
          </a:p>
        </p:txBody>
      </p:sp>
      <p:sp>
        <p:nvSpPr>
          <p:cNvPr id="3" name="Text Placeholder 12">
            <a:extLst>
              <a:ext uri="{FF2B5EF4-FFF2-40B4-BE49-F238E27FC236}">
                <a16:creationId xmlns:a16="http://schemas.microsoft.com/office/drawing/2014/main" id="{46578B2F-331A-2CDF-CD91-FC4B2020D503}"/>
              </a:ext>
            </a:extLst>
          </p:cNvPr>
          <p:cNvSpPr>
            <a:spLocks noGrp="1"/>
          </p:cNvSpPr>
          <p:nvPr>
            <p:ph type="body" sz="quarter" idx="18"/>
          </p:nvPr>
        </p:nvSpPr>
        <p:spPr>
          <a:xfrm>
            <a:off x="360002" y="1239866"/>
            <a:ext cx="10763998" cy="1947334"/>
          </a:xfrm>
        </p:spPr>
        <p:txBody>
          <a:bodyPr/>
          <a:lstStyle/>
          <a:p>
            <a:r>
              <a:rPr lang="en-AU" sz="1800" dirty="0">
                <a:solidFill>
                  <a:schemeClr val="tx1"/>
                </a:solidFill>
              </a:rPr>
              <a:t>Critical thinking is a way of thinking that helps us understand our opinions better and make them stronger.</a:t>
            </a:r>
            <a:endParaRPr lang="en-AU" sz="1800" dirty="0">
              <a:solidFill>
                <a:schemeClr val="tx1"/>
              </a:solidFill>
              <a:cs typeface="Arial"/>
            </a:endParaRPr>
          </a:p>
          <a:p>
            <a:endParaRPr lang="en-GB" sz="3200" dirty="0">
              <a:solidFill>
                <a:srgbClr val="000000"/>
              </a:solidFill>
              <a:latin typeface="Times New Roman"/>
            </a:endParaRPr>
          </a:p>
        </p:txBody>
      </p:sp>
    </p:spTree>
    <p:extLst>
      <p:ext uri="{BB962C8B-B14F-4D97-AF65-F5344CB8AC3E}">
        <p14:creationId xmlns:p14="http://schemas.microsoft.com/office/powerpoint/2010/main" val="2886926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9BC21-17E9-DA2E-3312-5E207479AF9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351D1C0-D987-23B3-7FAE-2C8CF566A59B}"/>
              </a:ext>
            </a:extLst>
          </p:cNvPr>
          <p:cNvSpPr>
            <a:spLocks noGrp="1"/>
          </p:cNvSpPr>
          <p:nvPr>
            <p:ph type="title"/>
          </p:nvPr>
        </p:nvSpPr>
        <p:spPr>
          <a:xfrm>
            <a:off x="305768" y="201231"/>
            <a:ext cx="11484000" cy="545601"/>
          </a:xfrm>
        </p:spPr>
        <p:txBody>
          <a:bodyPr/>
          <a:lstStyle/>
          <a:p>
            <a:r>
              <a:rPr lang="en-AU" dirty="0">
                <a:cs typeface="Arial"/>
              </a:rPr>
              <a:t>Reviewing our definition of ‘critical thinking’ </a:t>
            </a:r>
            <a:r>
              <a:rPr lang="en-AU" dirty="0">
                <a:solidFill>
                  <a:schemeClr val="bg1"/>
                </a:solidFill>
                <a:cs typeface="Arial"/>
              </a:rPr>
              <a:t>(2) </a:t>
            </a:r>
            <a:r>
              <a:rPr lang="en-AU" dirty="0">
                <a:cs typeface="Arial"/>
              </a:rPr>
              <a:t> </a:t>
            </a:r>
            <a:endParaRPr lang="en-AU" dirty="0">
              <a:latin typeface="+mj-lt"/>
            </a:endParaRPr>
          </a:p>
        </p:txBody>
      </p:sp>
      <p:sp>
        <p:nvSpPr>
          <p:cNvPr id="4" name="Text Placeholder 5">
            <a:extLst>
              <a:ext uri="{FF2B5EF4-FFF2-40B4-BE49-F238E27FC236}">
                <a16:creationId xmlns:a16="http://schemas.microsoft.com/office/drawing/2014/main" id="{234833A8-F6AE-C34A-41C2-8603F41C1656}"/>
              </a:ext>
            </a:extLst>
          </p:cNvPr>
          <p:cNvSpPr txBox="1">
            <a:spLocks/>
          </p:cNvSpPr>
          <p:nvPr/>
        </p:nvSpPr>
        <p:spPr>
          <a:xfrm>
            <a:off x="305768" y="817868"/>
            <a:ext cx="6407150" cy="294189"/>
          </a:xfrm>
          <a:prstGeom prst="rect">
            <a:avLst/>
          </a:prstGeom>
        </p:spPr>
        <p:txBody>
          <a:bodyPr vert="horz" lIns="0" tIns="0" rIns="0" bIns="0" rtlCol="0" anchor="b">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accent2"/>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2000" b="0" kern="1200">
                <a:solidFill>
                  <a:schemeClr val="bg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2000" kern="1200">
                <a:solidFill>
                  <a:schemeClr val="bg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40000"/>
              </a:lnSpc>
            </a:pPr>
            <a:r>
              <a:rPr lang="en-US" dirty="0"/>
              <a:t>Use the Frayer model to build on the definition</a:t>
            </a:r>
          </a:p>
        </p:txBody>
      </p:sp>
      <p:sp>
        <p:nvSpPr>
          <p:cNvPr id="5" name="Google Shape;72;p15">
            <a:extLst>
              <a:ext uri="{FF2B5EF4-FFF2-40B4-BE49-F238E27FC236}">
                <a16:creationId xmlns:a16="http://schemas.microsoft.com/office/drawing/2014/main" id="{1A399B66-444B-57D1-9133-E7BF6E7D3520}"/>
              </a:ext>
              <a:ext uri="{C183D7F6-B498-43B3-948B-1728B52AA6E4}">
                <adec:decorative xmlns:adec="http://schemas.microsoft.com/office/drawing/2017/decorative" val="1"/>
              </a:ext>
            </a:extLst>
          </p:cNvPr>
          <p:cNvSpPr/>
          <p:nvPr/>
        </p:nvSpPr>
        <p:spPr>
          <a:xfrm rot="16200000">
            <a:off x="2509649" y="251201"/>
            <a:ext cx="2525626" cy="4551266"/>
          </a:xfrm>
          <a:prstGeom prst="round1Rect">
            <a:avLst>
              <a:gd name="adj" fmla="val 16667"/>
            </a:avLst>
          </a:prstGeom>
          <a:solidFill>
            <a:srgbClr val="E5F7FC"/>
          </a:solidFill>
          <a:ln w="19050" cap="rnd" cmpd="sng">
            <a:solidFill>
              <a:schemeClr val="bg1"/>
            </a:solidFill>
            <a:prstDash val="dot"/>
            <a:round/>
            <a:headEnd type="none" w="sm" len="sm"/>
            <a:tailEnd type="none" w="sm" len="sm"/>
          </a:ln>
          <a:effectLst/>
        </p:spPr>
        <p:txBody>
          <a:bodyPr spcFirstLastPara="1" wrap="square" lIns="121900" tIns="121900" rIns="121900" bIns="121900" anchor="ctr" anchorCtr="0">
            <a:noAutofit/>
          </a:bodyPr>
          <a:lstStyle/>
          <a:p>
            <a:endParaRPr sz="3200">
              <a:cs typeface="Arial" panose="020B0604020202020204" pitchFamily="34" charset="0"/>
            </a:endParaRPr>
          </a:p>
        </p:txBody>
      </p:sp>
      <p:sp>
        <p:nvSpPr>
          <p:cNvPr id="6" name="Google Shape;73;p15">
            <a:extLst>
              <a:ext uri="{FF2B5EF4-FFF2-40B4-BE49-F238E27FC236}">
                <a16:creationId xmlns:a16="http://schemas.microsoft.com/office/drawing/2014/main" id="{37162436-BD56-1161-17EF-4D6DCAF54CE8}"/>
              </a:ext>
            </a:extLst>
          </p:cNvPr>
          <p:cNvSpPr txBox="1"/>
          <p:nvPr/>
        </p:nvSpPr>
        <p:spPr>
          <a:xfrm>
            <a:off x="1496829" y="1264256"/>
            <a:ext cx="4551266" cy="2022942"/>
          </a:xfrm>
          <a:prstGeom prst="rect">
            <a:avLst/>
          </a:prstGeom>
          <a:noFill/>
          <a:ln>
            <a:noFill/>
          </a:ln>
        </p:spPr>
        <p:txBody>
          <a:bodyPr spcFirstLastPara="1" wrap="square" lIns="151700" tIns="360000" rIns="151700" bIns="151700" anchor="t" anchorCtr="0">
            <a:noAutofit/>
          </a:bodyPr>
          <a:lstStyle/>
          <a:p>
            <a:pPr marL="479988">
              <a:lnSpc>
                <a:spcPct val="90000"/>
              </a:lnSpc>
              <a:buClr>
                <a:srgbClr val="1E4E79"/>
              </a:buClr>
              <a:buSzPts val="1600"/>
            </a:pPr>
            <a:r>
              <a:rPr lang="en" sz="2000" b="1" dirty="0">
                <a:ea typeface="Calibri"/>
                <a:cs typeface="Arial" panose="020B0604020202020204" pitchFamily="34" charset="0"/>
                <a:sym typeface="Calibri"/>
              </a:rPr>
              <a:t>Definition </a:t>
            </a:r>
            <a:endParaRPr sz="2000" dirty="0">
              <a:cs typeface="Arial" panose="020B0604020202020204" pitchFamily="34" charset="0"/>
            </a:endParaRPr>
          </a:p>
        </p:txBody>
      </p:sp>
      <p:sp>
        <p:nvSpPr>
          <p:cNvPr id="7" name="Google Shape;74;p15">
            <a:extLst>
              <a:ext uri="{FF2B5EF4-FFF2-40B4-BE49-F238E27FC236}">
                <a16:creationId xmlns:a16="http://schemas.microsoft.com/office/drawing/2014/main" id="{DBD04CF1-36C4-0E30-BBA5-346376EF4FDF}"/>
              </a:ext>
              <a:ext uri="{C183D7F6-B498-43B3-948B-1728B52AA6E4}">
                <adec:decorative xmlns:adec="http://schemas.microsoft.com/office/drawing/2017/decorative" val="1"/>
              </a:ext>
            </a:extLst>
          </p:cNvPr>
          <p:cNvSpPr/>
          <p:nvPr/>
        </p:nvSpPr>
        <p:spPr>
          <a:xfrm>
            <a:off x="6198194" y="1249232"/>
            <a:ext cx="4497303" cy="2527829"/>
          </a:xfrm>
          <a:prstGeom prst="round1Rect">
            <a:avLst>
              <a:gd name="adj" fmla="val 16667"/>
            </a:avLst>
          </a:prstGeom>
          <a:solidFill>
            <a:srgbClr val="E5F7FC"/>
          </a:solidFill>
          <a:ln w="19050" cap="rnd" cmpd="sng">
            <a:solidFill>
              <a:schemeClr val="bg1"/>
            </a:solidFill>
            <a:prstDash val="dot"/>
            <a:round/>
            <a:headEnd type="none" w="sm" len="sm"/>
            <a:tailEnd type="none" w="sm" len="sm"/>
          </a:ln>
          <a:effectLst/>
        </p:spPr>
        <p:txBody>
          <a:bodyPr spcFirstLastPara="1" wrap="square" lIns="121900" tIns="121900" rIns="121900" bIns="121900" anchor="ctr" anchorCtr="0">
            <a:noAutofit/>
          </a:bodyPr>
          <a:lstStyle/>
          <a:p>
            <a:endParaRPr sz="3200">
              <a:cs typeface="Arial" panose="020B0604020202020204" pitchFamily="34" charset="0"/>
              <a:sym typeface="Calibri"/>
            </a:endParaRPr>
          </a:p>
        </p:txBody>
      </p:sp>
      <p:sp>
        <p:nvSpPr>
          <p:cNvPr id="8" name="Google Shape;75;p15">
            <a:extLst>
              <a:ext uri="{FF2B5EF4-FFF2-40B4-BE49-F238E27FC236}">
                <a16:creationId xmlns:a16="http://schemas.microsoft.com/office/drawing/2014/main" id="{53460FB2-E489-908C-06DF-A882AC3072E2}"/>
              </a:ext>
            </a:extLst>
          </p:cNvPr>
          <p:cNvSpPr txBox="1"/>
          <p:nvPr/>
        </p:nvSpPr>
        <p:spPr>
          <a:xfrm>
            <a:off x="6198194" y="1249232"/>
            <a:ext cx="4497303" cy="2080650"/>
          </a:xfrm>
          <a:prstGeom prst="rect">
            <a:avLst/>
          </a:prstGeom>
          <a:noFill/>
          <a:ln>
            <a:noFill/>
          </a:ln>
        </p:spPr>
        <p:txBody>
          <a:bodyPr spcFirstLastPara="1" wrap="square" lIns="0" tIns="360000" rIns="170667" bIns="170667" anchor="t" anchorCtr="0">
            <a:noAutofit/>
          </a:bodyPr>
          <a:lstStyle/>
          <a:p>
            <a:pPr marL="479988">
              <a:lnSpc>
                <a:spcPct val="90000"/>
              </a:lnSpc>
              <a:buClr>
                <a:srgbClr val="1E4E79"/>
              </a:buClr>
              <a:buSzPts val="1800"/>
            </a:pPr>
            <a:r>
              <a:rPr lang="en" sz="2000" b="1">
                <a:ea typeface="Calibri"/>
                <a:cs typeface="Arial" panose="020B0604020202020204" pitchFamily="34" charset="0"/>
                <a:sym typeface="Calibri"/>
              </a:rPr>
              <a:t>Facts/Characteristics</a:t>
            </a:r>
            <a:endParaRPr sz="2000">
              <a:ea typeface="Calibri"/>
              <a:cs typeface="Arial" panose="020B0604020202020204" pitchFamily="34" charset="0"/>
              <a:sym typeface="Calibri"/>
            </a:endParaRPr>
          </a:p>
        </p:txBody>
      </p:sp>
      <p:sp>
        <p:nvSpPr>
          <p:cNvPr id="9" name="Google Shape;76;p15">
            <a:extLst>
              <a:ext uri="{FF2B5EF4-FFF2-40B4-BE49-F238E27FC236}">
                <a16:creationId xmlns:a16="http://schemas.microsoft.com/office/drawing/2014/main" id="{EC357686-1554-8B76-2168-B65191E3D4DC}"/>
              </a:ext>
              <a:ext uri="{C183D7F6-B498-43B3-948B-1728B52AA6E4}">
                <adec:decorative xmlns:adec="http://schemas.microsoft.com/office/drawing/2017/decorative" val="1"/>
              </a:ext>
            </a:extLst>
          </p:cNvPr>
          <p:cNvSpPr/>
          <p:nvPr/>
        </p:nvSpPr>
        <p:spPr>
          <a:xfrm rot="10800000">
            <a:off x="1496502" y="3883916"/>
            <a:ext cx="4551266" cy="2632084"/>
          </a:xfrm>
          <a:prstGeom prst="round1Rect">
            <a:avLst>
              <a:gd name="adj" fmla="val 16667"/>
            </a:avLst>
          </a:prstGeom>
          <a:solidFill>
            <a:srgbClr val="E5F7FC"/>
          </a:solidFill>
          <a:ln w="19050" cap="rnd" cmpd="sng">
            <a:solidFill>
              <a:schemeClr val="bg1"/>
            </a:solidFill>
            <a:prstDash val="dot"/>
            <a:round/>
            <a:headEnd type="none" w="sm" len="sm"/>
            <a:tailEnd type="none" w="sm" len="sm"/>
          </a:ln>
          <a:effectLst/>
        </p:spPr>
        <p:txBody>
          <a:bodyPr spcFirstLastPara="1" wrap="square" lIns="121900" tIns="121900" rIns="121900" bIns="121900" anchor="ctr" anchorCtr="0">
            <a:noAutofit/>
          </a:bodyPr>
          <a:lstStyle/>
          <a:p>
            <a:endParaRPr sz="3200">
              <a:latin typeface="+mj-lt"/>
              <a:cs typeface="Arial" panose="020B0604020202020204" pitchFamily="34" charset="0"/>
            </a:endParaRPr>
          </a:p>
        </p:txBody>
      </p:sp>
      <p:sp>
        <p:nvSpPr>
          <p:cNvPr id="10" name="Google Shape;77;p15">
            <a:extLst>
              <a:ext uri="{FF2B5EF4-FFF2-40B4-BE49-F238E27FC236}">
                <a16:creationId xmlns:a16="http://schemas.microsoft.com/office/drawing/2014/main" id="{A1D5B746-8627-B144-B2A8-5CB14D5EC59D}"/>
              </a:ext>
            </a:extLst>
          </p:cNvPr>
          <p:cNvSpPr txBox="1"/>
          <p:nvPr/>
        </p:nvSpPr>
        <p:spPr>
          <a:xfrm>
            <a:off x="1496829" y="3880082"/>
            <a:ext cx="4551266" cy="2635516"/>
          </a:xfrm>
          <a:prstGeom prst="rect">
            <a:avLst/>
          </a:prstGeom>
          <a:noFill/>
          <a:ln>
            <a:noFill/>
          </a:ln>
        </p:spPr>
        <p:txBody>
          <a:bodyPr spcFirstLastPara="1" wrap="square" lIns="151700" tIns="720000" rIns="151700" bIns="151700" anchor="t" anchorCtr="0">
            <a:noAutofit/>
          </a:bodyPr>
          <a:lstStyle/>
          <a:p>
            <a:pPr marL="479988">
              <a:buClr>
                <a:srgbClr val="1E4E79"/>
              </a:buClr>
              <a:buSzPts val="1600"/>
            </a:pPr>
            <a:r>
              <a:rPr lang="en" sz="2000" b="1" dirty="0">
                <a:ea typeface="Calibri"/>
                <a:cs typeface="Arial" panose="020B0604020202020204" pitchFamily="34" charset="0"/>
                <a:sym typeface="Calibri"/>
              </a:rPr>
              <a:t>Examples</a:t>
            </a:r>
            <a:br>
              <a:rPr lang="en" sz="2000" b="1" dirty="0">
                <a:ea typeface="Calibri"/>
                <a:cs typeface="Arial" panose="020B0604020202020204" pitchFamily="34" charset="0"/>
                <a:sym typeface="Calibri"/>
              </a:rPr>
            </a:br>
            <a:endParaRPr sz="2000" dirty="0">
              <a:ea typeface="Calibri"/>
              <a:cs typeface="Arial" panose="020B0604020202020204" pitchFamily="34" charset="0"/>
              <a:sym typeface="Calibri"/>
            </a:endParaRPr>
          </a:p>
        </p:txBody>
      </p:sp>
      <p:sp>
        <p:nvSpPr>
          <p:cNvPr id="11" name="Google Shape;78;p15">
            <a:extLst>
              <a:ext uri="{FF2B5EF4-FFF2-40B4-BE49-F238E27FC236}">
                <a16:creationId xmlns:a16="http://schemas.microsoft.com/office/drawing/2014/main" id="{787C0D4C-AECE-FB42-FB9B-1E14D0F0F4BF}"/>
              </a:ext>
              <a:ext uri="{C183D7F6-B498-43B3-948B-1728B52AA6E4}">
                <adec:decorative xmlns:adec="http://schemas.microsoft.com/office/drawing/2017/decorative" val="1"/>
              </a:ext>
            </a:extLst>
          </p:cNvPr>
          <p:cNvSpPr/>
          <p:nvPr/>
        </p:nvSpPr>
        <p:spPr>
          <a:xfrm rot="5400000">
            <a:off x="7132622" y="2958367"/>
            <a:ext cx="2628413" cy="4483354"/>
          </a:xfrm>
          <a:prstGeom prst="round1Rect">
            <a:avLst>
              <a:gd name="adj" fmla="val 16667"/>
            </a:avLst>
          </a:prstGeom>
          <a:solidFill>
            <a:srgbClr val="E5F7FC"/>
          </a:solidFill>
          <a:ln w="19050" cap="rnd" cmpd="sng">
            <a:solidFill>
              <a:schemeClr val="bg1"/>
            </a:solidFill>
            <a:prstDash val="dot"/>
            <a:round/>
            <a:headEnd type="none" w="sm" len="sm"/>
            <a:tailEnd type="none" w="sm" len="sm"/>
          </a:ln>
          <a:effectLst/>
        </p:spPr>
        <p:txBody>
          <a:bodyPr spcFirstLastPara="1" wrap="square" lIns="121900" tIns="121900" rIns="121900" bIns="121900" anchor="ctr" anchorCtr="0">
            <a:noAutofit/>
          </a:bodyPr>
          <a:lstStyle/>
          <a:p>
            <a:endParaRPr sz="3200">
              <a:latin typeface="+mj-lt"/>
              <a:cs typeface="Arial" panose="020B0604020202020204" pitchFamily="34" charset="0"/>
            </a:endParaRPr>
          </a:p>
        </p:txBody>
      </p:sp>
      <p:sp>
        <p:nvSpPr>
          <p:cNvPr id="12" name="Google Shape;79;p15">
            <a:extLst>
              <a:ext uri="{FF2B5EF4-FFF2-40B4-BE49-F238E27FC236}">
                <a16:creationId xmlns:a16="http://schemas.microsoft.com/office/drawing/2014/main" id="{B9E0EA38-06D5-E8B1-57FB-3AB5C6B48F39}"/>
              </a:ext>
            </a:extLst>
          </p:cNvPr>
          <p:cNvSpPr txBox="1"/>
          <p:nvPr/>
        </p:nvSpPr>
        <p:spPr>
          <a:xfrm>
            <a:off x="6205065" y="3881806"/>
            <a:ext cx="4483354" cy="2632085"/>
          </a:xfrm>
          <a:prstGeom prst="rect">
            <a:avLst/>
          </a:prstGeom>
          <a:noFill/>
          <a:ln>
            <a:noFill/>
          </a:ln>
        </p:spPr>
        <p:txBody>
          <a:bodyPr spcFirstLastPara="1" wrap="square" lIns="0" tIns="720000" rIns="151700" bIns="151700" anchor="t" anchorCtr="0">
            <a:noAutofit/>
          </a:bodyPr>
          <a:lstStyle/>
          <a:p>
            <a:pPr marL="479988">
              <a:lnSpc>
                <a:spcPct val="90000"/>
              </a:lnSpc>
              <a:buClr>
                <a:srgbClr val="1E4E79"/>
              </a:buClr>
              <a:buSzPts val="1600"/>
            </a:pPr>
            <a:r>
              <a:rPr lang="en" sz="2000" b="1" dirty="0">
                <a:ea typeface="Calibri"/>
                <a:cs typeface="Arial" panose="020B0604020202020204" pitchFamily="34" charset="0"/>
                <a:sym typeface="Calibri"/>
              </a:rPr>
              <a:t>Non-examples</a:t>
            </a:r>
            <a:br>
              <a:rPr lang="en" sz="2000" b="1" dirty="0">
                <a:ea typeface="Calibri"/>
                <a:cs typeface="Arial" panose="020B0604020202020204" pitchFamily="34" charset="0"/>
                <a:sym typeface="Calibri"/>
              </a:rPr>
            </a:br>
            <a:endParaRPr sz="2000" dirty="0">
              <a:ea typeface="Calibri"/>
              <a:cs typeface="Arial" panose="020B0604020202020204" pitchFamily="34" charset="0"/>
              <a:sym typeface="Calibri"/>
            </a:endParaRPr>
          </a:p>
        </p:txBody>
      </p:sp>
      <p:sp>
        <p:nvSpPr>
          <p:cNvPr id="2" name="Slide Number Placeholder 1">
            <a:extLst>
              <a:ext uri="{FF2B5EF4-FFF2-40B4-BE49-F238E27FC236}">
                <a16:creationId xmlns:a16="http://schemas.microsoft.com/office/drawing/2014/main" id="{8AE5E7B7-B27F-BE8B-8935-B8E5F887D83F}"/>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latin typeface="Arial" panose="020B0604020202020204" pitchFamily="34" charset="0"/>
                <a:cs typeface="Arial" panose="020B0604020202020204" pitchFamily="34" charset="0"/>
              </a:rPr>
              <a:t>209</a:t>
            </a:fld>
            <a:endParaRPr lang="en-AU">
              <a:latin typeface="Arial" panose="020B0604020202020204" pitchFamily="34" charset="0"/>
              <a:cs typeface="Arial" panose="020B0604020202020204" pitchFamily="34" charset="0"/>
            </a:endParaRPr>
          </a:p>
        </p:txBody>
      </p:sp>
      <p:sp>
        <p:nvSpPr>
          <p:cNvPr id="13" name="Google Shape;80;p15">
            <a:extLst>
              <a:ext uri="{FF2B5EF4-FFF2-40B4-BE49-F238E27FC236}">
                <a16:creationId xmlns:a16="http://schemas.microsoft.com/office/drawing/2014/main" id="{9EF04F06-5F12-9195-9886-1A78C86979E4}"/>
              </a:ext>
              <a:ext uri="{C183D7F6-B498-43B3-948B-1728B52AA6E4}">
                <adec:decorative xmlns:adec="http://schemas.microsoft.com/office/drawing/2017/decorative" val="1"/>
              </a:ext>
            </a:extLst>
          </p:cNvPr>
          <p:cNvSpPr/>
          <p:nvPr/>
        </p:nvSpPr>
        <p:spPr>
          <a:xfrm>
            <a:off x="4846587" y="3406607"/>
            <a:ext cx="2594640" cy="1039985"/>
          </a:xfrm>
          <a:prstGeom prst="roundRect">
            <a:avLst>
              <a:gd name="adj" fmla="val 16667"/>
            </a:avLst>
          </a:prstGeom>
          <a:solidFill>
            <a:schemeClr val="bg1"/>
          </a:solidFill>
          <a:ln w="38100" cap="flat" cmpd="sng">
            <a:solidFill>
              <a:schemeClr val="tx1"/>
            </a:solidFill>
            <a:prstDash val="solid"/>
            <a:miter lim="800000"/>
            <a:headEnd type="none" w="sm" len="sm"/>
            <a:tailEnd type="none" w="sm" len="sm"/>
          </a:ln>
        </p:spPr>
        <p:txBody>
          <a:bodyPr spcFirstLastPara="1" wrap="square" lIns="79125" tIns="39550" rIns="79125" bIns="39550" anchor="ctr" anchorCtr="0">
            <a:noAutofit/>
          </a:bodyPr>
          <a:lstStyle/>
          <a:p>
            <a:pPr algn="ctr">
              <a:buClr>
                <a:srgbClr val="000000"/>
              </a:buClr>
            </a:pPr>
            <a:endParaRPr sz="2000" b="1">
              <a:latin typeface="Arial" panose="020B0604020202020204" pitchFamily="34" charset="0"/>
              <a:cs typeface="Arial" panose="020B0604020202020204" pitchFamily="34" charset="0"/>
            </a:endParaRPr>
          </a:p>
        </p:txBody>
      </p:sp>
      <p:sp>
        <p:nvSpPr>
          <p:cNvPr id="14" name="Google Shape;81;p15">
            <a:extLst>
              <a:ext uri="{FF2B5EF4-FFF2-40B4-BE49-F238E27FC236}">
                <a16:creationId xmlns:a16="http://schemas.microsoft.com/office/drawing/2014/main" id="{28CEABFF-2142-6D8D-6126-93E4DD64B8BD}"/>
              </a:ext>
            </a:extLst>
          </p:cNvPr>
          <p:cNvSpPr txBox="1"/>
          <p:nvPr/>
        </p:nvSpPr>
        <p:spPr>
          <a:xfrm>
            <a:off x="4876340" y="3464635"/>
            <a:ext cx="2492955" cy="937932"/>
          </a:xfrm>
          <a:prstGeom prst="rect">
            <a:avLst/>
          </a:prstGeom>
          <a:noFill/>
          <a:ln>
            <a:noFill/>
          </a:ln>
        </p:spPr>
        <p:txBody>
          <a:bodyPr spcFirstLastPara="1" wrap="square" lIns="101600" tIns="101600" rIns="101600" bIns="101600" anchor="ctr" anchorCtr="0">
            <a:noAutofit/>
          </a:bodyPr>
          <a:lstStyle/>
          <a:p>
            <a:pPr algn="ctr">
              <a:buClr>
                <a:srgbClr val="1E4E79"/>
              </a:buClr>
              <a:buSzPts val="2000"/>
            </a:pPr>
            <a:r>
              <a:rPr lang="en" sz="2000" b="1" dirty="0">
                <a:latin typeface="+mj-lt"/>
                <a:ea typeface="Calibri"/>
                <a:cs typeface="Arial" panose="020B0604020202020204" pitchFamily="34" charset="0"/>
                <a:sym typeface="Calibri"/>
              </a:rPr>
              <a:t>Critical Thinking</a:t>
            </a:r>
            <a:endParaRPr sz="2000" dirty="0">
              <a:latin typeface="+mj-lt"/>
              <a:cs typeface="Arial" panose="020B0604020202020204" pitchFamily="34" charset="0"/>
            </a:endParaRPr>
          </a:p>
        </p:txBody>
      </p:sp>
    </p:spTree>
    <p:extLst>
      <p:ext uri="{BB962C8B-B14F-4D97-AF65-F5344CB8AC3E}">
        <p14:creationId xmlns:p14="http://schemas.microsoft.com/office/powerpoint/2010/main" val="2417409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a:extLst>
            <a:ext uri="{FF2B5EF4-FFF2-40B4-BE49-F238E27FC236}">
              <a16:creationId xmlns:a16="http://schemas.microsoft.com/office/drawing/2014/main" id="{6156921F-D258-C790-56AD-7B8FD29CE09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E0D66DA-37CF-B831-271D-BBA527854B3E}"/>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21</a:t>
            </a:fld>
            <a:endParaRPr lang="en-AU"/>
          </a:p>
        </p:txBody>
      </p:sp>
      <p:sp>
        <p:nvSpPr>
          <p:cNvPr id="3" name="Title 2">
            <a:extLst>
              <a:ext uri="{FF2B5EF4-FFF2-40B4-BE49-F238E27FC236}">
                <a16:creationId xmlns:a16="http://schemas.microsoft.com/office/drawing/2014/main" id="{21572E4C-A017-EA2C-D8CB-B84A18EE9694}"/>
              </a:ext>
            </a:extLst>
          </p:cNvPr>
          <p:cNvSpPr>
            <a:spLocks noGrp="1"/>
          </p:cNvSpPr>
          <p:nvPr>
            <p:ph type="title"/>
          </p:nvPr>
        </p:nvSpPr>
        <p:spPr/>
        <p:txBody>
          <a:bodyPr/>
          <a:lstStyle/>
          <a:p>
            <a:r>
              <a:rPr lang="en-US" dirty="0">
                <a:latin typeface="Arial"/>
                <a:cs typeface="Arial"/>
              </a:rPr>
              <a:t>What is critical thinking? </a:t>
            </a:r>
            <a:endParaRPr lang="en-US" dirty="0"/>
          </a:p>
        </p:txBody>
      </p:sp>
      <p:sp>
        <p:nvSpPr>
          <p:cNvPr id="4" name="Text Placeholder 3">
            <a:extLst>
              <a:ext uri="{FF2B5EF4-FFF2-40B4-BE49-F238E27FC236}">
                <a16:creationId xmlns:a16="http://schemas.microsoft.com/office/drawing/2014/main" id="{74492339-B0E2-F7C4-0F7B-1800A7F295C5}"/>
              </a:ext>
            </a:extLst>
          </p:cNvPr>
          <p:cNvSpPr>
            <a:spLocks noGrp="1"/>
          </p:cNvSpPr>
          <p:nvPr>
            <p:ph type="body" sz="quarter" idx="18"/>
          </p:nvPr>
        </p:nvSpPr>
        <p:spPr>
          <a:xfrm>
            <a:off x="354000" y="1031524"/>
            <a:ext cx="11483999" cy="310015"/>
          </a:xfrm>
        </p:spPr>
        <p:txBody>
          <a:bodyPr/>
          <a:lstStyle/>
          <a:p>
            <a:r>
              <a:rPr lang="en-US" dirty="0"/>
              <a:t>Do now</a:t>
            </a:r>
          </a:p>
        </p:txBody>
      </p:sp>
      <p:sp>
        <p:nvSpPr>
          <p:cNvPr id="5" name="Text Placeholder 4">
            <a:extLst>
              <a:ext uri="{FF2B5EF4-FFF2-40B4-BE49-F238E27FC236}">
                <a16:creationId xmlns:a16="http://schemas.microsoft.com/office/drawing/2014/main" id="{949ACB85-8D3A-BB39-6676-63E47C2D1FAA}"/>
              </a:ext>
            </a:extLst>
          </p:cNvPr>
          <p:cNvSpPr>
            <a:spLocks noGrp="1"/>
          </p:cNvSpPr>
          <p:nvPr>
            <p:ph type="body" sz="quarter" idx="17"/>
          </p:nvPr>
        </p:nvSpPr>
        <p:spPr/>
        <p:style>
          <a:lnRef idx="1">
            <a:schemeClr val="accent4"/>
          </a:lnRef>
          <a:fillRef idx="2">
            <a:schemeClr val="accent4"/>
          </a:fillRef>
          <a:effectRef idx="1">
            <a:schemeClr val="accent4"/>
          </a:effectRef>
          <a:fontRef idx="minor">
            <a:schemeClr val="dk1"/>
          </a:fontRef>
        </p:style>
        <p:txBody>
          <a:bodyPr vert="horz" lIns="144000" tIns="144000" rIns="0" bIns="0" rtlCol="0" anchor="t">
            <a:noAutofit/>
          </a:bodyPr>
          <a:lstStyle/>
          <a:p>
            <a:endParaRPr lang="en-US" dirty="0"/>
          </a:p>
          <a:p>
            <a:r>
              <a:rPr lang="en-US" sz="1800" dirty="0">
                <a:solidFill>
                  <a:schemeClr val="accent1"/>
                </a:solidFill>
                <a:latin typeface="Arial"/>
                <a:cs typeface="Arial"/>
              </a:rPr>
              <a:t>Reflect on the activities you have engaged in during previous lessons. In these lessons you have engaged in critical thinking. Reflecting on the different activities, have a go at writing an answer to the following question: </a:t>
            </a:r>
            <a:endParaRPr lang="en-US" sz="1800" dirty="0"/>
          </a:p>
          <a:p>
            <a:r>
              <a:rPr lang="en-US" sz="1800" dirty="0"/>
              <a:t>What is critical thinking?  </a:t>
            </a:r>
          </a:p>
        </p:txBody>
      </p:sp>
    </p:spTree>
    <p:extLst>
      <p:ext uri="{BB962C8B-B14F-4D97-AF65-F5344CB8AC3E}">
        <p14:creationId xmlns:p14="http://schemas.microsoft.com/office/powerpoint/2010/main" val="2892263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37C6E6-F9A5-DE75-69B8-E8FEF7CC458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224C8A7-5424-FDA2-17BF-21C1106B5825}"/>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210</a:t>
            </a:fld>
            <a:endParaRPr lang="en-AU"/>
          </a:p>
        </p:txBody>
      </p:sp>
      <p:sp>
        <p:nvSpPr>
          <p:cNvPr id="3" name="Title 2">
            <a:extLst>
              <a:ext uri="{FF2B5EF4-FFF2-40B4-BE49-F238E27FC236}">
                <a16:creationId xmlns:a16="http://schemas.microsoft.com/office/drawing/2014/main" id="{94BE9200-65C7-3B03-F391-B99B62BBAFBE}"/>
              </a:ext>
            </a:extLst>
          </p:cNvPr>
          <p:cNvSpPr>
            <a:spLocks noGrp="1"/>
          </p:cNvSpPr>
          <p:nvPr>
            <p:ph type="title"/>
          </p:nvPr>
        </p:nvSpPr>
        <p:spPr>
          <a:xfrm>
            <a:off x="360000" y="214217"/>
            <a:ext cx="11484000" cy="545601"/>
          </a:xfrm>
        </p:spPr>
        <p:txBody>
          <a:bodyPr/>
          <a:lstStyle/>
          <a:p>
            <a:r>
              <a:rPr lang="en-US" dirty="0">
                <a:latin typeface="Arial"/>
                <a:cs typeface="Arial"/>
              </a:rPr>
              <a:t>Revisiting our analogy  </a:t>
            </a:r>
            <a:endParaRPr lang="en-US" dirty="0"/>
          </a:p>
        </p:txBody>
      </p:sp>
      <p:sp>
        <p:nvSpPr>
          <p:cNvPr id="6" name="Text Placeholder 5">
            <a:extLst>
              <a:ext uri="{FF2B5EF4-FFF2-40B4-BE49-F238E27FC236}">
                <a16:creationId xmlns:a16="http://schemas.microsoft.com/office/drawing/2014/main" id="{603E63EB-3584-1546-E1FE-08A9D76002FE}"/>
              </a:ext>
            </a:extLst>
          </p:cNvPr>
          <p:cNvSpPr txBox="1">
            <a:spLocks/>
          </p:cNvSpPr>
          <p:nvPr/>
        </p:nvSpPr>
        <p:spPr>
          <a:xfrm>
            <a:off x="348000" y="759818"/>
            <a:ext cx="6535070" cy="357309"/>
          </a:xfrm>
          <a:prstGeom prst="rect">
            <a:avLst/>
          </a:prstGeom>
        </p:spPr>
        <p:txBody>
          <a:bodyPr vert="horz" lIns="0" tIns="0" rIns="0" bIns="0" rtlCol="0" anchor="b">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accent2"/>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2000" b="0" kern="1200">
                <a:solidFill>
                  <a:schemeClr val="bg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2000" kern="1200">
                <a:solidFill>
                  <a:schemeClr val="bg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40000"/>
              </a:lnSpc>
            </a:pPr>
            <a:r>
              <a:rPr lang="en-US" dirty="0"/>
              <a:t>Does the house analogy still work?</a:t>
            </a:r>
          </a:p>
        </p:txBody>
      </p:sp>
      <p:sp>
        <p:nvSpPr>
          <p:cNvPr id="5" name="Content Placeholder 4">
            <a:extLst>
              <a:ext uri="{FF2B5EF4-FFF2-40B4-BE49-F238E27FC236}">
                <a16:creationId xmlns:a16="http://schemas.microsoft.com/office/drawing/2014/main" id="{A2773EF6-19D4-01ED-4EF4-6A208E4A5FF2}"/>
              </a:ext>
            </a:extLst>
          </p:cNvPr>
          <p:cNvSpPr>
            <a:spLocks noGrp="1"/>
          </p:cNvSpPr>
          <p:nvPr>
            <p:ph sz="quarter" idx="19"/>
          </p:nvPr>
        </p:nvSpPr>
        <p:spPr>
          <a:xfrm>
            <a:off x="348000" y="1311479"/>
            <a:ext cx="8787964" cy="1302932"/>
          </a:xfrm>
        </p:spPr>
        <p:txBody>
          <a:bodyPr vert="horz" lIns="0" tIns="0" rIns="0" bIns="0" rtlCol="0" anchor="t">
            <a:noAutofit/>
          </a:bodyPr>
          <a:lstStyle/>
          <a:p>
            <a:r>
              <a:rPr lang="en-US" sz="1800" dirty="0">
                <a:solidFill>
                  <a:srgbClr val="000000"/>
                </a:solidFill>
                <a:latin typeface="+mn-lt"/>
                <a:cs typeface="Times New Roman"/>
              </a:rPr>
              <a:t>Critical thinking is like a house because, just like a well-built house has different parts that fit together to form a shelter, critical thinking has different parts that come together to form a solid opinion</a:t>
            </a:r>
            <a:endParaRPr lang="en-US" sz="1800" dirty="0">
              <a:latin typeface="+mn-lt"/>
            </a:endParaRPr>
          </a:p>
        </p:txBody>
      </p:sp>
      <p:graphicFrame>
        <p:nvGraphicFramePr>
          <p:cNvPr id="9" name="Table 8">
            <a:extLst>
              <a:ext uri="{FF2B5EF4-FFF2-40B4-BE49-F238E27FC236}">
                <a16:creationId xmlns:a16="http://schemas.microsoft.com/office/drawing/2014/main" id="{C5FE7365-A2F2-1C2A-4E86-83573365943B}"/>
              </a:ext>
            </a:extLst>
          </p:cNvPr>
          <p:cNvGraphicFramePr>
            <a:graphicFrameLocks noGrp="1"/>
          </p:cNvGraphicFramePr>
          <p:nvPr>
            <p:extLst>
              <p:ext uri="{D42A27DB-BD31-4B8C-83A1-F6EECF244321}">
                <p14:modId xmlns:p14="http://schemas.microsoft.com/office/powerpoint/2010/main" val="3791832855"/>
              </p:ext>
            </p:extLst>
          </p:nvPr>
        </p:nvGraphicFramePr>
        <p:xfrm>
          <a:off x="348000" y="2863450"/>
          <a:ext cx="11484000" cy="3635242"/>
        </p:xfrm>
        <a:graphic>
          <a:graphicData uri="http://schemas.openxmlformats.org/drawingml/2006/table">
            <a:tbl>
              <a:tblPr firstRow="1" firstCol="1" bandRow="1">
                <a:tableStyleId>{5A111915-BE36-4E01-A7E5-04B1672EAD32}</a:tableStyleId>
              </a:tblPr>
              <a:tblGrid>
                <a:gridCol w="1958657">
                  <a:extLst>
                    <a:ext uri="{9D8B030D-6E8A-4147-A177-3AD203B41FA5}">
                      <a16:colId xmlns:a16="http://schemas.microsoft.com/office/drawing/2014/main" val="192363106"/>
                    </a:ext>
                  </a:extLst>
                </a:gridCol>
                <a:gridCol w="4637314">
                  <a:extLst>
                    <a:ext uri="{9D8B030D-6E8A-4147-A177-3AD203B41FA5}">
                      <a16:colId xmlns:a16="http://schemas.microsoft.com/office/drawing/2014/main" val="1126361447"/>
                    </a:ext>
                  </a:extLst>
                </a:gridCol>
                <a:gridCol w="2824843">
                  <a:extLst>
                    <a:ext uri="{9D8B030D-6E8A-4147-A177-3AD203B41FA5}">
                      <a16:colId xmlns:a16="http://schemas.microsoft.com/office/drawing/2014/main" val="2158178482"/>
                    </a:ext>
                  </a:extLst>
                </a:gridCol>
                <a:gridCol w="2063186">
                  <a:extLst>
                    <a:ext uri="{9D8B030D-6E8A-4147-A177-3AD203B41FA5}">
                      <a16:colId xmlns:a16="http://schemas.microsoft.com/office/drawing/2014/main" val="1512186482"/>
                    </a:ext>
                  </a:extLst>
                </a:gridCol>
              </a:tblGrid>
              <a:tr h="515425">
                <a:tc>
                  <a:txBody>
                    <a:bodyPr/>
                    <a:lstStyle/>
                    <a:p>
                      <a:pPr algn="l">
                        <a:lnSpc>
                          <a:spcPct val="114000"/>
                        </a:lnSpc>
                        <a:buNone/>
                      </a:pPr>
                      <a:r>
                        <a:rPr lang="en-US" sz="1600" b="1" dirty="0">
                          <a:solidFill>
                            <a:schemeClr val="tx1"/>
                          </a:solidFill>
                          <a:effectLst/>
                          <a:latin typeface="+mn-lt"/>
                          <a:cs typeface="Segoe UI"/>
                        </a:rPr>
                        <a:t>Feature of house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l">
                        <a:lnSpc>
                          <a:spcPct val="114000"/>
                        </a:lnSpc>
                        <a:buNone/>
                      </a:pPr>
                      <a:r>
                        <a:rPr lang="en-US" sz="1600" b="1" dirty="0">
                          <a:solidFill>
                            <a:schemeClr val="tx1"/>
                          </a:solidFill>
                          <a:effectLst/>
                          <a:latin typeface="+mn-lt"/>
                        </a:rPr>
                        <a:t>Feature of critical thinking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l">
                        <a:lnSpc>
                          <a:spcPct val="114000"/>
                        </a:lnSpc>
                        <a:buNone/>
                      </a:pPr>
                      <a:r>
                        <a:rPr lang="en-US" sz="1600" b="1" dirty="0">
                          <a:solidFill>
                            <a:schemeClr val="tx1"/>
                          </a:solidFill>
                          <a:effectLst/>
                          <a:latin typeface="+mn-lt"/>
                        </a:rPr>
                        <a:t>Yes/ No - why?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l">
                        <a:lnSpc>
                          <a:spcPct val="114000"/>
                        </a:lnSpc>
                        <a:buNone/>
                      </a:pPr>
                      <a:r>
                        <a:rPr lang="en-US" sz="1600" b="1" dirty="0">
                          <a:solidFill>
                            <a:schemeClr val="tx1"/>
                          </a:solidFill>
                          <a:effectLst/>
                          <a:latin typeface="+mn-lt"/>
                        </a:rPr>
                        <a:t>Alternative analogy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287634025"/>
                  </a:ext>
                </a:extLst>
              </a:tr>
              <a:tr h="286347">
                <a:tc>
                  <a:txBody>
                    <a:bodyPr/>
                    <a:lstStyle/>
                    <a:p>
                      <a:pPr algn="l">
                        <a:lnSpc>
                          <a:spcPct val="114000"/>
                        </a:lnSpc>
                        <a:buNone/>
                      </a:pPr>
                      <a:r>
                        <a:rPr lang="en-US" sz="1600" b="0" dirty="0">
                          <a:solidFill>
                            <a:schemeClr val="tx1"/>
                          </a:solidFill>
                          <a:effectLst/>
                          <a:latin typeface="+mn-lt"/>
                          <a:cs typeface="Segoe UI"/>
                        </a:rPr>
                        <a:t>The Foundation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14000"/>
                        </a:lnSpc>
                        <a:buNone/>
                      </a:pPr>
                      <a:r>
                        <a:rPr lang="en-US" sz="1600" b="0" dirty="0">
                          <a:solidFill>
                            <a:schemeClr val="tx1"/>
                          </a:solidFill>
                          <a:effectLst/>
                          <a:latin typeface="+mn-lt"/>
                        </a:rPr>
                        <a:t>Opinion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14000"/>
                        </a:lnSpc>
                        <a:buNone/>
                      </a:pPr>
                      <a:endParaRPr lang="en-US" sz="1600" b="0" dirty="0">
                        <a:solidFill>
                          <a:schemeClr val="tx1"/>
                        </a:solidFill>
                        <a:effectLst/>
                        <a:latin typeface="+mn-l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14000"/>
                        </a:lnSpc>
                        <a:buNone/>
                      </a:pPr>
                      <a:endParaRPr lang="en-US" sz="1600" b="0" dirty="0">
                        <a:solidFill>
                          <a:schemeClr val="tx1"/>
                        </a:solidFill>
                        <a:effectLst/>
                        <a:latin typeface="+mn-l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93546909"/>
                  </a:ext>
                </a:extLst>
              </a:tr>
              <a:tr h="490111">
                <a:tc>
                  <a:txBody>
                    <a:bodyPr/>
                    <a:lstStyle/>
                    <a:p>
                      <a:pPr algn="l">
                        <a:lnSpc>
                          <a:spcPct val="114000"/>
                        </a:lnSpc>
                        <a:buNone/>
                      </a:pPr>
                      <a:r>
                        <a:rPr lang="en-US" sz="1600" b="0">
                          <a:effectLst/>
                          <a:latin typeface="+mn-lt"/>
                          <a:cs typeface="Segoe UI"/>
                        </a:rPr>
                        <a:t>The Walls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14000"/>
                        </a:lnSpc>
                        <a:buNone/>
                      </a:pPr>
                      <a:r>
                        <a:rPr lang="en-US" sz="1600" b="0" dirty="0">
                          <a:effectLst/>
                          <a:latin typeface="+mn-lt"/>
                        </a:rPr>
                        <a:t>Evidence that supports the opinion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14000"/>
                        </a:lnSpc>
                        <a:buNone/>
                      </a:pPr>
                      <a:endParaRPr lang="en-US" sz="1600" b="0" dirty="0">
                        <a:effectLst/>
                        <a:latin typeface="+mn-l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14000"/>
                        </a:lnSpc>
                        <a:buNone/>
                      </a:pPr>
                      <a:endParaRPr lang="en-US" sz="1600" b="0" dirty="0">
                        <a:effectLst/>
                        <a:latin typeface="+mn-l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59905683"/>
                  </a:ext>
                </a:extLst>
              </a:tr>
              <a:tr h="556277">
                <a:tc>
                  <a:txBody>
                    <a:bodyPr/>
                    <a:lstStyle/>
                    <a:p>
                      <a:pPr algn="l">
                        <a:lnSpc>
                          <a:spcPct val="114000"/>
                        </a:lnSpc>
                        <a:buNone/>
                      </a:pPr>
                      <a:r>
                        <a:rPr lang="en-US" sz="1600" b="0" dirty="0">
                          <a:effectLst/>
                          <a:latin typeface="+mn-lt"/>
                          <a:cs typeface="Segoe UI"/>
                        </a:rPr>
                        <a:t>The Beams/Joists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14000"/>
                        </a:lnSpc>
                        <a:buNone/>
                      </a:pPr>
                      <a:r>
                        <a:rPr lang="en-US" sz="1600" b="0" dirty="0">
                          <a:effectLst/>
                          <a:latin typeface="+mn-lt"/>
                        </a:rPr>
                        <a:t>Explanation on how the evidence supports the opinion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14000"/>
                        </a:lnSpc>
                        <a:buNone/>
                      </a:pPr>
                      <a:endParaRPr lang="en-US" sz="1600" b="0">
                        <a:effectLst/>
                        <a:latin typeface="+mn-l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14000"/>
                        </a:lnSpc>
                        <a:buNone/>
                      </a:pPr>
                      <a:endParaRPr lang="en-US" sz="1600" b="0">
                        <a:effectLst/>
                        <a:latin typeface="+mn-l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3188687"/>
                  </a:ext>
                </a:extLst>
              </a:tr>
              <a:tr h="515425">
                <a:tc>
                  <a:txBody>
                    <a:bodyPr/>
                    <a:lstStyle/>
                    <a:p>
                      <a:pPr algn="l">
                        <a:lnSpc>
                          <a:spcPct val="114000"/>
                        </a:lnSpc>
                        <a:buNone/>
                      </a:pPr>
                      <a:r>
                        <a:rPr lang="en-US" sz="1600" b="0">
                          <a:effectLst/>
                          <a:latin typeface="+mn-lt"/>
                          <a:cs typeface="Segoe UI"/>
                        </a:rPr>
                        <a:t>Reinforcements/Insulation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14000"/>
                        </a:lnSpc>
                        <a:buNone/>
                      </a:pPr>
                      <a:r>
                        <a:rPr lang="en-US" sz="1600" b="0" dirty="0">
                          <a:effectLst/>
                          <a:latin typeface="+mn-lt"/>
                        </a:rPr>
                        <a:t>Additional evidence that supports your explanation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14000"/>
                        </a:lnSpc>
                        <a:buNone/>
                      </a:pPr>
                      <a:endParaRPr lang="en-US" sz="1600" b="0" dirty="0">
                        <a:effectLst/>
                        <a:latin typeface="+mn-l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14000"/>
                        </a:lnSpc>
                        <a:buNone/>
                      </a:pPr>
                      <a:endParaRPr lang="en-US" sz="1600" b="0">
                        <a:effectLst/>
                        <a:latin typeface="+mn-l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60339051"/>
                  </a:ext>
                </a:extLst>
              </a:tr>
              <a:tr h="515425">
                <a:tc>
                  <a:txBody>
                    <a:bodyPr/>
                    <a:lstStyle/>
                    <a:p>
                      <a:pPr algn="l">
                        <a:lnSpc>
                          <a:spcPct val="114000"/>
                        </a:lnSpc>
                        <a:buNone/>
                      </a:pPr>
                      <a:r>
                        <a:rPr lang="en-US" sz="1600" b="0">
                          <a:effectLst/>
                          <a:latin typeface="+mn-lt"/>
                          <a:cs typeface="Segoe UI"/>
                        </a:rPr>
                        <a:t>Windows and Doors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14000"/>
                        </a:lnSpc>
                        <a:buNone/>
                      </a:pPr>
                      <a:r>
                        <a:rPr lang="en-US" sz="1600" b="0" dirty="0">
                          <a:effectLst/>
                          <a:latin typeface="+mn-lt"/>
                        </a:rPr>
                        <a:t>Any challenges to your opinion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14000"/>
                        </a:lnSpc>
                        <a:buNone/>
                      </a:pPr>
                      <a:endParaRPr lang="en-US" sz="1600" b="0" dirty="0">
                        <a:effectLst/>
                        <a:latin typeface="+mn-l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14000"/>
                        </a:lnSpc>
                        <a:buNone/>
                      </a:pPr>
                      <a:endParaRPr lang="en-US" sz="1600" b="0">
                        <a:effectLst/>
                        <a:latin typeface="+mn-l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10730633"/>
                  </a:ext>
                </a:extLst>
              </a:tr>
              <a:tr h="721552">
                <a:tc>
                  <a:txBody>
                    <a:bodyPr/>
                    <a:lstStyle/>
                    <a:p>
                      <a:pPr algn="l">
                        <a:lnSpc>
                          <a:spcPct val="114000"/>
                        </a:lnSpc>
                        <a:buNone/>
                      </a:pPr>
                      <a:r>
                        <a:rPr lang="en-US" sz="1600" b="0">
                          <a:effectLst/>
                          <a:latin typeface="+mn-lt"/>
                          <a:cs typeface="Segoe UI"/>
                        </a:rPr>
                        <a:t>The Roof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14000"/>
                        </a:lnSpc>
                        <a:buNone/>
                      </a:pPr>
                      <a:r>
                        <a:rPr lang="en-US" sz="1600" b="0" dirty="0">
                          <a:effectLst/>
                          <a:latin typeface="+mn-lt"/>
                        </a:rPr>
                        <a:t>Adaptations to your opinion to ensure it still upholds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14000"/>
                        </a:lnSpc>
                        <a:buNone/>
                      </a:pPr>
                      <a:endParaRPr lang="en-US" sz="1600" b="0" dirty="0">
                        <a:effectLst/>
                        <a:latin typeface="+mn-l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14000"/>
                        </a:lnSpc>
                        <a:buNone/>
                      </a:pPr>
                      <a:endParaRPr lang="en-US" sz="1600" b="0" dirty="0">
                        <a:effectLst/>
                        <a:latin typeface="+mn-l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63716443"/>
                  </a:ext>
                </a:extLst>
              </a:tr>
            </a:tbl>
          </a:graphicData>
        </a:graphic>
      </p:graphicFrame>
      <p:pic>
        <p:nvPicPr>
          <p:cNvPr id="11" name="Picture 10">
            <a:extLst>
              <a:ext uri="{FF2B5EF4-FFF2-40B4-BE49-F238E27FC236}">
                <a16:creationId xmlns:a16="http://schemas.microsoft.com/office/drawing/2014/main" id="{55818127-A881-107D-F9E8-32D13384EE1A}"/>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409927" y="359308"/>
            <a:ext cx="2172473" cy="2158482"/>
          </a:xfrm>
          <a:prstGeom prst="rect">
            <a:avLst/>
          </a:prstGeom>
        </p:spPr>
      </p:pic>
    </p:spTree>
    <p:extLst>
      <p:ext uri="{BB962C8B-B14F-4D97-AF65-F5344CB8AC3E}">
        <p14:creationId xmlns:p14="http://schemas.microsoft.com/office/powerpoint/2010/main" val="172743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3A2570-8BB7-B3CF-0E3A-755E7438D60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34709CF-4DDE-E03E-5B53-5DAB5E0E055C}"/>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211</a:t>
            </a:fld>
            <a:endParaRPr lang="en-AU"/>
          </a:p>
        </p:txBody>
      </p:sp>
      <p:sp>
        <p:nvSpPr>
          <p:cNvPr id="3" name="Title 2">
            <a:extLst>
              <a:ext uri="{FF2B5EF4-FFF2-40B4-BE49-F238E27FC236}">
                <a16:creationId xmlns:a16="http://schemas.microsoft.com/office/drawing/2014/main" id="{FEB90CD3-99BC-B838-3117-D23B36AEA81F}"/>
              </a:ext>
            </a:extLst>
          </p:cNvPr>
          <p:cNvSpPr>
            <a:spLocks noGrp="1"/>
          </p:cNvSpPr>
          <p:nvPr>
            <p:ph type="title"/>
          </p:nvPr>
        </p:nvSpPr>
        <p:spPr/>
        <p:txBody>
          <a:bodyPr/>
          <a:lstStyle/>
          <a:p>
            <a:r>
              <a:rPr lang="en-AU" dirty="0">
                <a:latin typeface="+mj-lt"/>
                <a:cs typeface="Arial"/>
              </a:rPr>
              <a:t>Reflecting on Core 1— Understanding critical thinking </a:t>
            </a:r>
            <a:endParaRPr lang="en-US" dirty="0"/>
          </a:p>
        </p:txBody>
      </p:sp>
      <p:sp>
        <p:nvSpPr>
          <p:cNvPr id="7" name="Rectangle: Rounded Corners 6">
            <a:extLst>
              <a:ext uri="{FF2B5EF4-FFF2-40B4-BE49-F238E27FC236}">
                <a16:creationId xmlns:a16="http://schemas.microsoft.com/office/drawing/2014/main" id="{3C1789DC-088F-8CEF-0289-5777A6420A9C}"/>
              </a:ext>
              <a:ext uri="{C183D7F6-B498-43B3-948B-1728B52AA6E4}">
                <adec:decorative xmlns:adec="http://schemas.microsoft.com/office/drawing/2017/decorative" val="1"/>
              </a:ext>
            </a:extLst>
          </p:cNvPr>
          <p:cNvSpPr/>
          <p:nvPr/>
        </p:nvSpPr>
        <p:spPr>
          <a:xfrm>
            <a:off x="336406" y="1116642"/>
            <a:ext cx="3557234" cy="5381357"/>
          </a:xfrm>
          <a:prstGeom prst="roundRect">
            <a:avLst/>
          </a:prstGeom>
          <a:solidFill>
            <a:srgbClr val="EDF9E0"/>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898525"/>
            <a:endParaRPr lang="en-AU" sz="1800" b="1">
              <a:solidFill>
                <a:schemeClr val="tx1"/>
              </a:solidFill>
              <a:cs typeface="Arial" panose="020B0604020202020204" pitchFamily="34" charset="0"/>
            </a:endParaRPr>
          </a:p>
        </p:txBody>
      </p:sp>
      <p:sp>
        <p:nvSpPr>
          <p:cNvPr id="6" name="Rectangle: Rounded Corners 5">
            <a:extLst>
              <a:ext uri="{FF2B5EF4-FFF2-40B4-BE49-F238E27FC236}">
                <a16:creationId xmlns:a16="http://schemas.microsoft.com/office/drawing/2014/main" id="{BEA8A957-3723-8206-516F-3CEF32771AFA}"/>
              </a:ext>
              <a:ext uri="{C183D7F6-B498-43B3-948B-1728B52AA6E4}">
                <adec:decorative xmlns:adec="http://schemas.microsoft.com/office/drawing/2017/decorative" val="1"/>
              </a:ext>
            </a:extLst>
          </p:cNvPr>
          <p:cNvSpPr/>
          <p:nvPr/>
        </p:nvSpPr>
        <p:spPr>
          <a:xfrm>
            <a:off x="4317384" y="1116642"/>
            <a:ext cx="3557234" cy="5381357"/>
          </a:xfrm>
          <a:prstGeom prst="roundRect">
            <a:avLst/>
          </a:prstGeom>
          <a:solidFill>
            <a:srgbClr val="EDF9E0"/>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898525"/>
            <a:endParaRPr lang="en-AU" sz="1800" b="1">
              <a:solidFill>
                <a:schemeClr val="tx1"/>
              </a:solidFill>
              <a:cs typeface="Arial" panose="020B0604020202020204" pitchFamily="34" charset="0"/>
            </a:endParaRPr>
          </a:p>
        </p:txBody>
      </p:sp>
      <p:sp>
        <p:nvSpPr>
          <p:cNvPr id="8" name="Rectangle: Rounded Corners 7">
            <a:extLst>
              <a:ext uri="{FF2B5EF4-FFF2-40B4-BE49-F238E27FC236}">
                <a16:creationId xmlns:a16="http://schemas.microsoft.com/office/drawing/2014/main" id="{EE197D05-A405-FCF8-0912-5CC0885F44EA}"/>
              </a:ext>
              <a:ext uri="{C183D7F6-B498-43B3-948B-1728B52AA6E4}">
                <adec:decorative xmlns:adec="http://schemas.microsoft.com/office/drawing/2017/decorative" val="1"/>
              </a:ext>
            </a:extLst>
          </p:cNvPr>
          <p:cNvSpPr/>
          <p:nvPr/>
        </p:nvSpPr>
        <p:spPr>
          <a:xfrm>
            <a:off x="8298362" y="1116642"/>
            <a:ext cx="3557234" cy="5381357"/>
          </a:xfrm>
          <a:prstGeom prst="roundRect">
            <a:avLst/>
          </a:prstGeom>
          <a:solidFill>
            <a:srgbClr val="EDF9E0"/>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898525"/>
            <a:endParaRPr lang="en-AU" sz="1800" b="1">
              <a:solidFill>
                <a:schemeClr val="tx1"/>
              </a:solidFill>
              <a:cs typeface="Arial" panose="020B0604020202020204" pitchFamily="34" charset="0"/>
            </a:endParaRPr>
          </a:p>
        </p:txBody>
      </p:sp>
      <p:pic>
        <p:nvPicPr>
          <p:cNvPr id="1026" name="Picture 2">
            <a:extLst>
              <a:ext uri="{FF2B5EF4-FFF2-40B4-BE49-F238E27FC236}">
                <a16:creationId xmlns:a16="http://schemas.microsoft.com/office/drawing/2014/main" id="{A8017FCE-4DCE-31F1-C23D-486D9A75803B}"/>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04214" y="1367011"/>
            <a:ext cx="935336" cy="783661"/>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90DD2A9F-8B7F-3A71-EDAE-86D824417FB3}"/>
              </a:ext>
            </a:extLst>
          </p:cNvPr>
          <p:cNvSpPr txBox="1"/>
          <p:nvPr/>
        </p:nvSpPr>
        <p:spPr>
          <a:xfrm>
            <a:off x="1538422" y="1360380"/>
            <a:ext cx="2197412" cy="732971"/>
          </a:xfrm>
          <a:prstGeom prst="rect">
            <a:avLst/>
          </a:prstGeom>
          <a:noFill/>
          <a:ln>
            <a:noFill/>
          </a:ln>
        </p:spPr>
        <p:txBody>
          <a:bodyPr wrap="square" lIns="0" tIns="0" rIns="0" bIns="0" rtlCol="0">
            <a:noAutofit/>
          </a:bodyPr>
          <a:lstStyle/>
          <a:p>
            <a:pPr algn="l">
              <a:lnSpc>
                <a:spcPct val="130000"/>
              </a:lnSpc>
            </a:pPr>
            <a:r>
              <a:rPr lang="en-AU" sz="2000" dirty="0">
                <a:latin typeface="+mj-lt"/>
                <a:cs typeface="Arial" panose="020B0604020202020204" pitchFamily="34" charset="0"/>
              </a:rPr>
              <a:t>A positive success or highlight </a:t>
            </a:r>
          </a:p>
        </p:txBody>
      </p:sp>
      <p:pic>
        <p:nvPicPr>
          <p:cNvPr id="1027" name="Picture 3">
            <a:extLst>
              <a:ext uri="{FF2B5EF4-FFF2-40B4-BE49-F238E27FC236}">
                <a16:creationId xmlns:a16="http://schemas.microsoft.com/office/drawing/2014/main" id="{358A2575-D7D6-8F37-C53C-D3DD46045C9B}"/>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515129" y="1188130"/>
            <a:ext cx="542925" cy="1058008"/>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51907C3F-8699-E813-08A6-A07206955799}"/>
              </a:ext>
            </a:extLst>
          </p:cNvPr>
          <p:cNvSpPr txBox="1"/>
          <p:nvPr/>
        </p:nvSpPr>
        <p:spPr>
          <a:xfrm>
            <a:off x="5251388" y="1360380"/>
            <a:ext cx="2660307" cy="850939"/>
          </a:xfrm>
          <a:prstGeom prst="rect">
            <a:avLst/>
          </a:prstGeom>
          <a:noFill/>
        </p:spPr>
        <p:txBody>
          <a:bodyPr wrap="square" lIns="91440" tIns="45720" rIns="91440" bIns="45720" anchor="t">
            <a:spAutoFit/>
          </a:bodyPr>
          <a:lstStyle/>
          <a:p>
            <a:pPr>
              <a:lnSpc>
                <a:spcPct val="130000"/>
              </a:lnSpc>
            </a:pPr>
            <a:r>
              <a:rPr lang="en-AU" sz="2000">
                <a:latin typeface="+mj-lt"/>
                <a:cs typeface="Arial"/>
              </a:rPr>
              <a:t>Something you will use in your daily life </a:t>
            </a:r>
            <a:endParaRPr lang="en-AU" sz="2000">
              <a:latin typeface="+mj-lt"/>
              <a:cs typeface="Arial" panose="020B0604020202020204" pitchFamily="34" charset="0"/>
            </a:endParaRPr>
          </a:p>
        </p:txBody>
      </p:sp>
      <p:pic>
        <p:nvPicPr>
          <p:cNvPr id="1028" name="Picture 4">
            <a:extLst>
              <a:ext uri="{FF2B5EF4-FFF2-40B4-BE49-F238E27FC236}">
                <a16:creationId xmlns:a16="http://schemas.microsoft.com/office/drawing/2014/main" id="{67FF6283-BD65-56E7-BE33-B61467E7EF24}"/>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8571757" y="1188130"/>
            <a:ext cx="419833" cy="1119555"/>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9BAE1545-1814-128B-3662-CC01FB1611D0}"/>
              </a:ext>
            </a:extLst>
          </p:cNvPr>
          <p:cNvSpPr txBox="1"/>
          <p:nvPr/>
        </p:nvSpPr>
        <p:spPr>
          <a:xfrm>
            <a:off x="9117735" y="1360380"/>
            <a:ext cx="2660307" cy="850939"/>
          </a:xfrm>
          <a:prstGeom prst="rect">
            <a:avLst/>
          </a:prstGeom>
          <a:noFill/>
        </p:spPr>
        <p:txBody>
          <a:bodyPr wrap="square">
            <a:spAutoFit/>
          </a:bodyPr>
          <a:lstStyle/>
          <a:p>
            <a:pPr algn="l">
              <a:lnSpc>
                <a:spcPct val="130000"/>
              </a:lnSpc>
            </a:pPr>
            <a:r>
              <a:rPr lang="en-AU" sz="2000">
                <a:latin typeface="+mj-lt"/>
                <a:cs typeface="Arial" panose="020B0604020202020204" pitchFamily="34" charset="0"/>
              </a:rPr>
              <a:t>A challenge experienced</a:t>
            </a:r>
          </a:p>
        </p:txBody>
      </p:sp>
    </p:spTree>
    <p:extLst>
      <p:ext uri="{BB962C8B-B14F-4D97-AF65-F5344CB8AC3E}">
        <p14:creationId xmlns:p14="http://schemas.microsoft.com/office/powerpoint/2010/main" val="506998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8223418-AC99-D403-B6BA-7F5E5111A87A}"/>
              </a:ext>
              <a:ext uri="{C183D7F6-B498-43B3-948B-1728B52AA6E4}">
                <adec:decorative xmlns:adec="http://schemas.microsoft.com/office/drawing/2017/decorative" val="1"/>
              </a:ext>
            </a:extLst>
          </p:cNvPr>
          <p:cNvSpPr>
            <a:spLocks noGrp="1"/>
          </p:cNvSpPr>
          <p:nvPr>
            <p:ph type="sldNum" sz="quarter" idx="10"/>
          </p:nvPr>
        </p:nvSpPr>
        <p:spPr/>
        <p:txBody>
          <a:bodyPr/>
          <a:lstStyle/>
          <a:p>
            <a:fld id="{10A01DC5-1685-4615-8240-15192985C6A2}" type="slidenum">
              <a:rPr lang="en-AU" smtClean="0"/>
              <a:pPr/>
              <a:t>212</a:t>
            </a:fld>
            <a:endParaRPr lang="en-AU"/>
          </a:p>
        </p:txBody>
      </p:sp>
      <p:sp>
        <p:nvSpPr>
          <p:cNvPr id="3" name="Title 2">
            <a:extLst>
              <a:ext uri="{FF2B5EF4-FFF2-40B4-BE49-F238E27FC236}">
                <a16:creationId xmlns:a16="http://schemas.microsoft.com/office/drawing/2014/main" id="{CA8966FD-9600-3EC7-EF10-06492353388E}"/>
              </a:ext>
            </a:extLst>
          </p:cNvPr>
          <p:cNvSpPr>
            <a:spLocks noGrp="1"/>
          </p:cNvSpPr>
          <p:nvPr>
            <p:ph type="title"/>
          </p:nvPr>
        </p:nvSpPr>
        <p:spPr/>
        <p:txBody>
          <a:bodyPr/>
          <a:lstStyle/>
          <a:p>
            <a:r>
              <a:rPr lang="en-AU" sz="3000" dirty="0">
                <a:latin typeface="+mj-lt"/>
              </a:rPr>
              <a:t>References </a:t>
            </a:r>
            <a:r>
              <a:rPr lang="en-AU" sz="3200" dirty="0">
                <a:solidFill>
                  <a:schemeClr val="accent4"/>
                </a:solidFill>
                <a:cs typeface="Arial"/>
              </a:rPr>
              <a:t>(1) </a:t>
            </a:r>
            <a:endParaRPr lang="en-AU" sz="3000" dirty="0">
              <a:solidFill>
                <a:schemeClr val="accent4"/>
              </a:solidFill>
              <a:latin typeface="+mj-lt"/>
            </a:endParaRPr>
          </a:p>
        </p:txBody>
      </p:sp>
      <p:sp>
        <p:nvSpPr>
          <p:cNvPr id="4" name="Content Placeholder 3">
            <a:extLst>
              <a:ext uri="{FF2B5EF4-FFF2-40B4-BE49-F238E27FC236}">
                <a16:creationId xmlns:a16="http://schemas.microsoft.com/office/drawing/2014/main" id="{B7C07B50-96D9-2E35-E2CE-3139F6377F08}"/>
              </a:ext>
            </a:extLst>
          </p:cNvPr>
          <p:cNvSpPr>
            <a:spLocks noGrp="1"/>
          </p:cNvSpPr>
          <p:nvPr>
            <p:ph idx="1"/>
          </p:nvPr>
        </p:nvSpPr>
        <p:spPr/>
        <p:txBody>
          <a:bodyPr vert="horz" lIns="0" tIns="0" rIns="0" bIns="0" rtlCol="0" anchor="t">
            <a:noAutofit/>
          </a:bodyPr>
          <a:lstStyle/>
          <a:p>
            <a:r>
              <a:rPr lang="en-AU" dirty="0"/>
              <a:t>ABC (n.d.) </a:t>
            </a:r>
            <a:r>
              <a:rPr lang="en-AU" u="sng" dirty="0">
                <a:hlinkClick r:id="rId3"/>
              </a:rPr>
              <a:t>BTN</a:t>
            </a:r>
            <a:r>
              <a:rPr lang="en-AU" dirty="0"/>
              <a:t>, </a:t>
            </a:r>
            <a:r>
              <a:rPr lang="en-AU" i="1" dirty="0"/>
              <a:t>ABC, </a:t>
            </a:r>
            <a:r>
              <a:rPr lang="en-AU" dirty="0"/>
              <a:t>accessed [2 April 2026].​</a:t>
            </a:r>
          </a:p>
          <a:p>
            <a:r>
              <a:rPr lang="en-AU" dirty="0"/>
              <a:t>AITSL (Australian Institute for Teaching and School Leadership Limited) (n.d.) </a:t>
            </a:r>
            <a:r>
              <a:rPr lang="en-AU" u="sng" dirty="0">
                <a:hlinkClick r:id="rId4"/>
              </a:rPr>
              <a:t>Learning intentions and success criteria </a:t>
            </a:r>
            <a:r>
              <a:rPr lang="en-AU" dirty="0"/>
              <a:t>, AITSL, accessed [17 April 2026].</a:t>
            </a:r>
          </a:p>
          <a:p>
            <a:r>
              <a:rPr lang="en-AU" dirty="0"/>
              <a:t>AITSL (2017) ‘</a:t>
            </a:r>
            <a:r>
              <a:rPr lang="en-AU" u="sng" dirty="0">
                <a:hlinkClick r:id="rId5"/>
              </a:rPr>
              <a:t>Feedback Factsheet</a:t>
            </a:r>
            <a:r>
              <a:rPr lang="en-AU" dirty="0"/>
              <a:t>’, AITSL, accessed [17 April 2026].</a:t>
            </a:r>
          </a:p>
          <a:p>
            <a:r>
              <a:rPr lang="en-AU" dirty="0"/>
              <a:t>Brookhart S (2011) </a:t>
            </a:r>
            <a:r>
              <a:rPr lang="en-AU" i="1" dirty="0"/>
              <a:t>How to Assess Higher-Order Thinking Skills in Your Classroom</a:t>
            </a:r>
            <a:r>
              <a:rPr lang="en-AU" dirty="0"/>
              <a:t>, Hawker Brownlow Education, Victoria.</a:t>
            </a:r>
          </a:p>
          <a:p>
            <a:r>
              <a:rPr lang="en-AU" dirty="0"/>
              <a:t>Collins (n.d.) </a:t>
            </a:r>
            <a:r>
              <a:rPr lang="en-AU" u="sng" dirty="0">
                <a:hlinkClick r:id="rId6"/>
              </a:rPr>
              <a:t>Collins Online Dictionary | Definitions, Thesaurus and Translations</a:t>
            </a:r>
            <a:r>
              <a:rPr lang="en-AU" dirty="0"/>
              <a:t>, </a:t>
            </a:r>
            <a:r>
              <a:rPr lang="en-AU" i="1" dirty="0"/>
              <a:t>Collins,</a:t>
            </a:r>
            <a:r>
              <a:rPr lang="en-AU" b="1" dirty="0"/>
              <a:t> </a:t>
            </a:r>
            <a:r>
              <a:rPr lang="en-AU" dirty="0"/>
              <a:t>accessed [15 March 2026].</a:t>
            </a:r>
          </a:p>
          <a:p>
            <a:r>
              <a:rPr lang="en-AU" dirty="0" err="1">
                <a:hlinkClick r:id="rId7"/>
              </a:rPr>
              <a:t>CrashCourse</a:t>
            </a:r>
            <a:r>
              <a:rPr lang="en-AU" dirty="0">
                <a:hlinkClick r:id="rId7"/>
              </a:rPr>
              <a:t> (17 February 2016) ‘</a:t>
            </a:r>
            <a:r>
              <a:rPr lang="en-AU" b="1" u="sng" dirty="0">
                <a:hlinkClick r:id="rId7"/>
              </a:rPr>
              <a:t>How to Argue - Philosophical Reasoning: Crash Course Philosophy #2</a:t>
            </a:r>
            <a:r>
              <a:rPr lang="en-AU" dirty="0"/>
              <a:t>’,</a:t>
            </a:r>
            <a:r>
              <a:rPr lang="en-AU" b="1" dirty="0"/>
              <a:t> </a:t>
            </a:r>
            <a:r>
              <a:rPr lang="en-AU" i="1" dirty="0" err="1"/>
              <a:t>CrashCourse</a:t>
            </a:r>
            <a:r>
              <a:rPr lang="en-AU" i="1" dirty="0"/>
              <a:t>,</a:t>
            </a:r>
            <a:r>
              <a:rPr lang="en-AU" dirty="0"/>
              <a:t> YouTube, accessed [26 March 2026].​</a:t>
            </a:r>
          </a:p>
          <a:p>
            <a:endParaRPr lang="en-AU" dirty="0">
              <a:latin typeface="+mn-lt"/>
            </a:endParaRPr>
          </a:p>
        </p:txBody>
      </p:sp>
      <p:sp>
        <p:nvSpPr>
          <p:cNvPr id="6" name="TextBox 5">
            <a:extLst>
              <a:ext uri="{FF2B5EF4-FFF2-40B4-BE49-F238E27FC236}">
                <a16:creationId xmlns:a16="http://schemas.microsoft.com/office/drawing/2014/main" id="{EABCE76F-41B1-7EE2-14F1-DC744150DE0C}"/>
              </a:ext>
            </a:extLst>
          </p:cNvPr>
          <p:cNvSpPr txBox="1"/>
          <p:nvPr/>
        </p:nvSpPr>
        <p:spPr>
          <a:xfrm>
            <a:off x="335826" y="1397263"/>
            <a:ext cx="11471999" cy="1597297"/>
          </a:xfrm>
          <a:prstGeom prst="rect">
            <a:avLst/>
          </a:prstGeom>
          <a:noFill/>
        </p:spPr>
        <p:txBody>
          <a:bodyPr wrap="square">
            <a:spAutoFit/>
          </a:bodyPr>
          <a:lstStyle/>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ea typeface="+mn-ea"/>
                <a:cs typeface="+mn-cs"/>
              </a:rPr>
              <a:t>This presentation contains NSW Curriculum and syllabus content. The NSW Curriculum is developed by the NSW Education Standards Authority. This content is prepared by NESA for and on behalf of the Crown in the right of the State of New South Wales. The material is protected by Crown copyright.</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ea typeface="+mn-ea"/>
                <a:cs typeface="+mn-cs"/>
              </a:rPr>
              <a:t>Please refer to the NESA Copyright Disclaimer for more information </a:t>
            </a:r>
            <a:r>
              <a:rPr kumimoji="0" lang="en-AU" sz="1200" b="0" i="0" u="none" strike="noStrike" kern="1200" cap="none" spc="0" normalizeH="0" baseline="0" noProof="0" dirty="0">
                <a:ln>
                  <a:noFill/>
                </a:ln>
                <a:solidFill>
                  <a:srgbClr val="CBEDFD"/>
                </a:solidFill>
                <a:effectLst/>
                <a:uLnTx/>
                <a:uFillTx/>
                <a:ea typeface="+mn-ea"/>
                <a:cs typeface="+mn-cs"/>
                <a:hlinkClick r:id="rId8">
                  <a:extLst>
                    <a:ext uri="{A12FA001-AC4F-418D-AE19-62706E023703}">
                      <ahyp:hlinkClr xmlns:ahyp="http://schemas.microsoft.com/office/drawing/2018/hyperlinkcolor" val="tx"/>
                    </a:ext>
                  </a:extLst>
                </a:hlinkClick>
              </a:rPr>
              <a:t>https://educationstandards.nsw.edu.au/wps/portal/nesa/mini-footer/copyright</a:t>
            </a:r>
            <a:r>
              <a:rPr kumimoji="0" lang="en-AU" sz="1200" b="0" i="0" u="none" strike="noStrike" kern="1200" cap="none" spc="0" normalizeH="0" baseline="0" noProof="0" dirty="0">
                <a:ln>
                  <a:noFill/>
                </a:ln>
                <a:solidFill>
                  <a:srgbClr val="FFFFFF"/>
                </a:solidFill>
                <a:effectLst/>
                <a:uLnTx/>
                <a:uFillTx/>
                <a:ea typeface="+mn-ea"/>
                <a:cs typeface="+mn-cs"/>
              </a:rPr>
              <a:t>. </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ea typeface="+mn-ea"/>
                <a:cs typeface="+mn-cs"/>
              </a:rPr>
              <a:t>NESA holds the only official and up-to-date versions of the NSW Curriculum and syllabus documents. Please visit the NSW Education Standards Authority (NESA) website </a:t>
            </a:r>
            <a:r>
              <a:rPr kumimoji="0" lang="en-AU" sz="1200" b="0" i="0" u="none" strike="noStrike" kern="1200" cap="none" spc="0" normalizeH="0" baseline="0" noProof="0" dirty="0">
                <a:ln>
                  <a:noFill/>
                </a:ln>
                <a:solidFill>
                  <a:srgbClr val="CBEDFD"/>
                </a:solidFill>
                <a:effectLst/>
                <a:uLnTx/>
                <a:uFillTx/>
                <a:ea typeface="+mn-ea"/>
                <a:cs typeface="+mn-cs"/>
                <a:hlinkClick r:id="rId9">
                  <a:extLst>
                    <a:ext uri="{A12FA001-AC4F-418D-AE19-62706E023703}">
                      <ahyp:hlinkClr xmlns:ahyp="http://schemas.microsoft.com/office/drawing/2018/hyperlinkcolor" val="tx"/>
                    </a:ext>
                  </a:extLst>
                </a:hlinkClick>
              </a:rPr>
              <a:t>https://educationstandards.nsw.edu.au/wps/portal/nesa/home</a:t>
            </a:r>
            <a:r>
              <a:rPr kumimoji="0" lang="en-AU" sz="1200" b="0" i="0" u="none" strike="noStrike" kern="1200" cap="none" spc="0" normalizeH="0" baseline="0" noProof="0" dirty="0">
                <a:ln>
                  <a:noFill/>
                </a:ln>
                <a:solidFill>
                  <a:srgbClr val="CBEDFD"/>
                </a:solidFill>
                <a:effectLst/>
                <a:uLnTx/>
                <a:uFillTx/>
                <a:ea typeface="+mn-ea"/>
                <a:cs typeface="+mn-cs"/>
              </a:rPr>
              <a:t> </a:t>
            </a:r>
            <a:r>
              <a:rPr kumimoji="0" lang="en-AU" sz="1200" b="0" i="0" u="none" strike="noStrike" kern="1200" cap="none" spc="0" normalizeH="0" baseline="0" noProof="0" dirty="0">
                <a:ln>
                  <a:noFill/>
                </a:ln>
                <a:solidFill>
                  <a:srgbClr val="FFFFFF"/>
                </a:solidFill>
                <a:effectLst/>
                <a:uLnTx/>
                <a:uFillTx/>
                <a:ea typeface="+mn-ea"/>
                <a:cs typeface="+mn-cs"/>
              </a:rPr>
              <a:t>and the NSW Curriculum website </a:t>
            </a:r>
            <a:r>
              <a:rPr kumimoji="0" lang="en-AU" sz="1200" b="0" i="0" u="none" strike="noStrike" kern="1200" cap="none" spc="0" normalizeH="0" baseline="0" noProof="0" dirty="0">
                <a:ln>
                  <a:noFill/>
                </a:ln>
                <a:solidFill>
                  <a:srgbClr val="CBEDFD"/>
                </a:solidFill>
                <a:effectLst/>
                <a:uLnTx/>
                <a:uFillTx/>
                <a:ea typeface="+mn-ea"/>
                <a:cs typeface="+mn-cs"/>
                <a:hlinkClick r:id="rId10">
                  <a:extLst>
                    <a:ext uri="{A12FA001-AC4F-418D-AE19-62706E023703}">
                      <ahyp:hlinkClr xmlns:ahyp="http://schemas.microsoft.com/office/drawing/2018/hyperlinkcolor" val="tx"/>
                    </a:ext>
                  </a:extLst>
                </a:hlinkClick>
              </a:rPr>
              <a:t>https://curriculum.nsw.edu.au</a:t>
            </a:r>
            <a:r>
              <a:rPr kumimoji="0" lang="en-AU" sz="1200" b="0" i="0" u="none" strike="noStrike" kern="1200" cap="none" spc="0" normalizeH="0" baseline="0" noProof="0" dirty="0">
                <a:ln>
                  <a:noFill/>
                </a:ln>
                <a:solidFill>
                  <a:srgbClr val="FFFFFF"/>
                </a:solidFill>
                <a:effectLst/>
                <a:uLnTx/>
                <a:uFillTx/>
                <a:ea typeface="+mn-ea"/>
                <a:cs typeface="+mn-cs"/>
              </a:rPr>
              <a:t>.</a:t>
            </a:r>
          </a:p>
        </p:txBody>
      </p:sp>
    </p:spTree>
    <p:extLst>
      <p:ext uri="{BB962C8B-B14F-4D97-AF65-F5344CB8AC3E}">
        <p14:creationId xmlns:p14="http://schemas.microsoft.com/office/powerpoint/2010/main" val="1181014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390893-74CD-A140-EC95-D728F596278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5C758F5-A3FC-19FE-AAF5-B82FDE42BE76}"/>
              </a:ext>
              <a:ext uri="{C183D7F6-B498-43B3-948B-1728B52AA6E4}">
                <adec:decorative xmlns:adec="http://schemas.microsoft.com/office/drawing/2017/decorative" val="1"/>
              </a:ext>
            </a:extLst>
          </p:cNvPr>
          <p:cNvSpPr>
            <a:spLocks noGrp="1"/>
          </p:cNvSpPr>
          <p:nvPr>
            <p:ph type="sldNum" sz="quarter" idx="10"/>
          </p:nvPr>
        </p:nvSpPr>
        <p:spPr/>
        <p:txBody>
          <a:bodyPr/>
          <a:lstStyle/>
          <a:p>
            <a:fld id="{10A01DC5-1685-4615-8240-15192985C6A2}" type="slidenum">
              <a:rPr lang="en-AU" smtClean="0"/>
              <a:pPr/>
              <a:t>213</a:t>
            </a:fld>
            <a:endParaRPr lang="en-AU"/>
          </a:p>
        </p:txBody>
      </p:sp>
      <p:sp>
        <p:nvSpPr>
          <p:cNvPr id="3" name="Title 2">
            <a:extLst>
              <a:ext uri="{FF2B5EF4-FFF2-40B4-BE49-F238E27FC236}">
                <a16:creationId xmlns:a16="http://schemas.microsoft.com/office/drawing/2014/main" id="{7256F255-A3E7-C5C8-D2A8-CEB4B7060AB5}"/>
              </a:ext>
            </a:extLst>
          </p:cNvPr>
          <p:cNvSpPr>
            <a:spLocks noGrp="1"/>
          </p:cNvSpPr>
          <p:nvPr>
            <p:ph type="title"/>
          </p:nvPr>
        </p:nvSpPr>
        <p:spPr/>
        <p:txBody>
          <a:bodyPr/>
          <a:lstStyle/>
          <a:p>
            <a:r>
              <a:rPr lang="en-AU" dirty="0">
                <a:latin typeface="+mj-lt"/>
              </a:rPr>
              <a:t>References </a:t>
            </a:r>
            <a:r>
              <a:rPr lang="en-AU" dirty="0">
                <a:solidFill>
                  <a:schemeClr val="accent4"/>
                </a:solidFill>
                <a:cs typeface="Arial"/>
              </a:rPr>
              <a:t>(2) </a:t>
            </a:r>
            <a:endParaRPr lang="en-AU" dirty="0">
              <a:solidFill>
                <a:schemeClr val="accent4"/>
              </a:solidFill>
              <a:latin typeface="+mj-lt"/>
            </a:endParaRPr>
          </a:p>
        </p:txBody>
      </p:sp>
      <p:sp>
        <p:nvSpPr>
          <p:cNvPr id="4" name="Content Placeholder 3">
            <a:extLst>
              <a:ext uri="{FF2B5EF4-FFF2-40B4-BE49-F238E27FC236}">
                <a16:creationId xmlns:a16="http://schemas.microsoft.com/office/drawing/2014/main" id="{87802888-0A02-5A5C-F7CE-75DA5103FD38}"/>
              </a:ext>
            </a:extLst>
          </p:cNvPr>
          <p:cNvSpPr>
            <a:spLocks noGrp="1"/>
          </p:cNvSpPr>
          <p:nvPr>
            <p:ph idx="1"/>
          </p:nvPr>
        </p:nvSpPr>
        <p:spPr/>
        <p:txBody>
          <a:bodyPr vert="horz" lIns="0" tIns="0" rIns="0" bIns="0" rtlCol="0" anchor="t">
            <a:noAutofit/>
          </a:bodyPr>
          <a:lstStyle/>
          <a:p>
            <a:r>
              <a:rPr lang="en-AU" dirty="0"/>
              <a:t>Ellerton P (n.d.) ‘</a:t>
            </a:r>
            <a:r>
              <a:rPr lang="en-AU" b="1" u="sng" dirty="0">
                <a:hlinkClick r:id="rId3"/>
              </a:rPr>
              <a:t>The critical thinking matrix</a:t>
            </a:r>
            <a:r>
              <a:rPr lang="en-AU" dirty="0"/>
              <a:t>’</a:t>
            </a:r>
            <a:r>
              <a:rPr lang="en-AU" b="1" dirty="0"/>
              <a:t> , </a:t>
            </a:r>
            <a:r>
              <a:rPr lang="en-AU" i="1" dirty="0"/>
              <a:t>University of Queensland</a:t>
            </a:r>
            <a:r>
              <a:rPr lang="en-AU" b="1" dirty="0"/>
              <a:t>, </a:t>
            </a:r>
            <a:r>
              <a:rPr lang="en-AU" dirty="0"/>
              <a:t>accessed [20 March 2026].​</a:t>
            </a:r>
          </a:p>
          <a:p>
            <a:r>
              <a:rPr lang="en-AU" dirty="0"/>
              <a:t>Griffin J (13 August 2019) </a:t>
            </a:r>
            <a:r>
              <a:rPr lang="en-AU" b="1" dirty="0"/>
              <a:t>‘</a:t>
            </a:r>
            <a:r>
              <a:rPr lang="en-AU" b="1" u="sng" dirty="0">
                <a:hlinkClick r:id="rId4"/>
              </a:rPr>
              <a:t>Anti-natalists: the people who want you to stop having babies</a:t>
            </a:r>
            <a:r>
              <a:rPr lang="en-AU" dirty="0"/>
              <a:t>’, BBC,</a:t>
            </a:r>
            <a:r>
              <a:rPr lang="en-AU" b="1" dirty="0"/>
              <a:t> </a:t>
            </a:r>
            <a:r>
              <a:rPr lang="en-AU" dirty="0"/>
              <a:t>accessed [27 March 2026].​</a:t>
            </a:r>
          </a:p>
          <a:p>
            <a:r>
              <a:rPr lang="en-AU" dirty="0"/>
              <a:t>Liacos G (n.d.)  </a:t>
            </a:r>
            <a:r>
              <a:rPr lang="en-AU" b="1" u="sng" dirty="0">
                <a:hlinkClick r:id="rId5"/>
              </a:rPr>
              <a:t>‘How to think more strategically: Purposeful Thinking: Example</a:t>
            </a:r>
            <a:r>
              <a:rPr lang="en-AU" dirty="0"/>
              <a:t>’</a:t>
            </a:r>
            <a:r>
              <a:rPr lang="en-AU" b="1" dirty="0"/>
              <a:t>, </a:t>
            </a:r>
            <a:r>
              <a:rPr lang="en-AU" i="1" dirty="0"/>
              <a:t>spark strategy</a:t>
            </a:r>
            <a:r>
              <a:rPr lang="en-AU" dirty="0"/>
              <a:t>, accessed [25 March 2026].​</a:t>
            </a:r>
          </a:p>
          <a:p>
            <a:r>
              <a:rPr lang="en-AU" dirty="0"/>
              <a:t>McElhenny S (n.d.) </a:t>
            </a:r>
            <a:r>
              <a:rPr lang="en-AU" b="1" dirty="0"/>
              <a:t>‘</a:t>
            </a:r>
            <a:r>
              <a:rPr lang="en-AU" b="1" u="sng" dirty="0">
                <a:hlinkClick r:id="rId6"/>
              </a:rPr>
              <a:t>Winston Churchill's quote about Democracy</a:t>
            </a:r>
            <a:r>
              <a:rPr lang="en-AU" dirty="0"/>
              <a:t>’</a:t>
            </a:r>
            <a:r>
              <a:rPr lang="en-AU" b="1" dirty="0"/>
              <a:t> </a:t>
            </a:r>
            <a:r>
              <a:rPr lang="en-AU" i="1" dirty="0"/>
              <a:t>Democracy Project</a:t>
            </a:r>
            <a:r>
              <a:rPr lang="en-AU" b="1" dirty="0"/>
              <a:t> </a:t>
            </a:r>
            <a:r>
              <a:rPr lang="en-AU" dirty="0"/>
              <a:t>accessed [25 March 2026].​</a:t>
            </a:r>
          </a:p>
          <a:p>
            <a:r>
              <a:rPr lang="en-AU" dirty="0"/>
              <a:t>NESA (NSW Education Standards Authority) (2022) ‘</a:t>
            </a:r>
            <a:r>
              <a:rPr lang="en-AU" u="sng" dirty="0">
                <a:hlinkClick r:id="rId7"/>
              </a:rPr>
              <a:t>Advice on units</a:t>
            </a:r>
            <a:r>
              <a:rPr lang="en-AU" dirty="0"/>
              <a:t>’, </a:t>
            </a:r>
            <a:r>
              <a:rPr lang="en-AU" i="1" dirty="0"/>
              <a:t>Programming,</a:t>
            </a:r>
            <a:r>
              <a:rPr lang="en-AU" dirty="0"/>
              <a:t> NESA website, accessed [17 April 2026].</a:t>
            </a:r>
          </a:p>
          <a:p>
            <a:r>
              <a:rPr lang="en-AU" dirty="0"/>
              <a:t>NESA (NSW Education Standards Authority) (2022) ‘</a:t>
            </a:r>
            <a:r>
              <a:rPr lang="en-AU" u="sng" dirty="0">
                <a:hlinkClick r:id="rId8"/>
              </a:rPr>
              <a:t>Proficient Teacher: Standard descriptors</a:t>
            </a:r>
            <a:r>
              <a:rPr lang="en-AU" dirty="0"/>
              <a:t>’, </a:t>
            </a:r>
            <a:r>
              <a:rPr lang="en-AU" i="1" dirty="0"/>
              <a:t>The Standards</a:t>
            </a:r>
            <a:r>
              <a:rPr lang="en-AU" dirty="0"/>
              <a:t>, NESA website, accessed [17 April 2026].</a:t>
            </a:r>
          </a:p>
          <a:p>
            <a:r>
              <a:rPr lang="en-AU" dirty="0"/>
              <a:t>NESA (NSW Education Standards Authority) (2022) ‘</a:t>
            </a:r>
            <a:r>
              <a:rPr lang="en-AU" u="sng" dirty="0">
                <a:hlinkClick r:id="rId9"/>
              </a:rPr>
              <a:t>Programming</a:t>
            </a:r>
            <a:r>
              <a:rPr lang="en-AU" dirty="0"/>
              <a:t>’, </a:t>
            </a:r>
            <a:r>
              <a:rPr lang="en-AU" i="1" dirty="0"/>
              <a:t>Understanding the curriculum</a:t>
            </a:r>
            <a:r>
              <a:rPr lang="en-AU" dirty="0"/>
              <a:t>, NESA website, accessed [17 April 2026].</a:t>
            </a:r>
          </a:p>
          <a:p>
            <a:r>
              <a:rPr lang="en-AU" dirty="0" err="1"/>
              <a:t>Pacchiarotti</a:t>
            </a:r>
            <a:r>
              <a:rPr lang="en-AU" dirty="0"/>
              <a:t> A (19 September 2016) ‘</a:t>
            </a:r>
            <a:r>
              <a:rPr lang="en-AU" b="1" u="sng" dirty="0">
                <a:hlinkClick r:id="rId10"/>
              </a:rPr>
              <a:t>Critical Thinking In The Marketing World’ </a:t>
            </a:r>
            <a:r>
              <a:rPr lang="en-AU" dirty="0"/>
              <a:t>,</a:t>
            </a:r>
            <a:r>
              <a:rPr lang="en-AU" b="1" dirty="0"/>
              <a:t> </a:t>
            </a:r>
            <a:r>
              <a:rPr lang="en-AU" i="1" dirty="0"/>
              <a:t>odyssey,</a:t>
            </a:r>
            <a:r>
              <a:rPr lang="en-AU" b="1" dirty="0"/>
              <a:t> </a:t>
            </a:r>
            <a:r>
              <a:rPr lang="en-AU" dirty="0"/>
              <a:t>accessed [16 March 2026].</a:t>
            </a:r>
          </a:p>
          <a:p>
            <a:endParaRPr lang="en-AU" dirty="0">
              <a:latin typeface="Arial"/>
              <a:cs typeface="Arial"/>
            </a:endParaRPr>
          </a:p>
          <a:p>
            <a:endParaRPr lang="en-AU" dirty="0"/>
          </a:p>
          <a:p>
            <a:br>
              <a:rPr lang="en-AU" dirty="0"/>
            </a:br>
            <a:endParaRPr lang="en-AU" dirty="0"/>
          </a:p>
          <a:p>
            <a:br>
              <a:rPr lang="en-AU" dirty="0"/>
            </a:br>
            <a:endParaRPr lang="en-AU" dirty="0">
              <a:latin typeface="+mn-lt"/>
            </a:endParaRPr>
          </a:p>
        </p:txBody>
      </p:sp>
      <p:sp>
        <p:nvSpPr>
          <p:cNvPr id="6" name="TextBox 5">
            <a:extLst>
              <a:ext uri="{FF2B5EF4-FFF2-40B4-BE49-F238E27FC236}">
                <a16:creationId xmlns:a16="http://schemas.microsoft.com/office/drawing/2014/main" id="{AC1AE7B5-6B5A-0393-D7FC-C5189C5E4B43}"/>
              </a:ext>
            </a:extLst>
          </p:cNvPr>
          <p:cNvSpPr txBox="1"/>
          <p:nvPr/>
        </p:nvSpPr>
        <p:spPr>
          <a:xfrm>
            <a:off x="335826" y="1397263"/>
            <a:ext cx="11471999" cy="1597297"/>
          </a:xfrm>
          <a:prstGeom prst="rect">
            <a:avLst/>
          </a:prstGeom>
          <a:noFill/>
        </p:spPr>
        <p:txBody>
          <a:bodyPr wrap="square">
            <a:spAutoFit/>
          </a:bodyPr>
          <a:lstStyle/>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ea typeface="+mn-ea"/>
                <a:cs typeface="+mn-cs"/>
              </a:rPr>
              <a:t>This presentation contains NSW Curriculum and syllabus content. The NSW Curriculum is developed by the NSW Education Standards Authority. This content is prepared by NESA for and on behalf of the Crown in the right of the State of New South Wales. The material is protected by Crown copyright.</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ea typeface="+mn-ea"/>
                <a:cs typeface="+mn-cs"/>
              </a:rPr>
              <a:t>Please refer to the NESA Copyright Disclaimer for more information </a:t>
            </a:r>
            <a:r>
              <a:rPr kumimoji="0" lang="en-AU" sz="1200" b="0" i="0" u="none" strike="noStrike" kern="1200" cap="none" spc="0" normalizeH="0" baseline="0" noProof="0" dirty="0">
                <a:ln>
                  <a:noFill/>
                </a:ln>
                <a:solidFill>
                  <a:srgbClr val="CBEDFD"/>
                </a:solidFill>
                <a:effectLst/>
                <a:uLnTx/>
                <a:uFillTx/>
                <a:ea typeface="+mn-ea"/>
                <a:cs typeface="+mn-cs"/>
                <a:hlinkClick r:id="rId11">
                  <a:extLst>
                    <a:ext uri="{A12FA001-AC4F-418D-AE19-62706E023703}">
                      <ahyp:hlinkClr xmlns:ahyp="http://schemas.microsoft.com/office/drawing/2018/hyperlinkcolor" val="tx"/>
                    </a:ext>
                  </a:extLst>
                </a:hlinkClick>
              </a:rPr>
              <a:t>https://educationstandards.nsw.edu.au/wps/portal/nesa/mini-footer/copyright</a:t>
            </a:r>
            <a:r>
              <a:rPr kumimoji="0" lang="en-AU" sz="1200" b="0" i="0" u="none" strike="noStrike" kern="1200" cap="none" spc="0" normalizeH="0" baseline="0" noProof="0" dirty="0">
                <a:ln>
                  <a:noFill/>
                </a:ln>
                <a:solidFill>
                  <a:srgbClr val="FFFFFF"/>
                </a:solidFill>
                <a:effectLst/>
                <a:uLnTx/>
                <a:uFillTx/>
                <a:ea typeface="+mn-ea"/>
                <a:cs typeface="+mn-cs"/>
              </a:rPr>
              <a:t>. </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ea typeface="+mn-ea"/>
                <a:cs typeface="+mn-cs"/>
              </a:rPr>
              <a:t>NESA holds the only official and up-to-date versions of the NSW Curriculum and syllabus documents. Please visit the NSW Education Standards Authority (NESA) website </a:t>
            </a:r>
            <a:r>
              <a:rPr kumimoji="0" lang="en-AU" sz="1200" b="0" i="0" u="none" strike="noStrike" kern="1200" cap="none" spc="0" normalizeH="0" baseline="0" noProof="0" dirty="0">
                <a:ln>
                  <a:noFill/>
                </a:ln>
                <a:solidFill>
                  <a:srgbClr val="CBEDFD"/>
                </a:solidFill>
                <a:effectLst/>
                <a:uLnTx/>
                <a:uFillTx/>
                <a:ea typeface="+mn-ea"/>
                <a:cs typeface="+mn-cs"/>
                <a:hlinkClick r:id="rId12">
                  <a:extLst>
                    <a:ext uri="{A12FA001-AC4F-418D-AE19-62706E023703}">
                      <ahyp:hlinkClr xmlns:ahyp="http://schemas.microsoft.com/office/drawing/2018/hyperlinkcolor" val="tx"/>
                    </a:ext>
                  </a:extLst>
                </a:hlinkClick>
              </a:rPr>
              <a:t>https://educationstandards.nsw.edu.au/wps/portal/nesa/home</a:t>
            </a:r>
            <a:r>
              <a:rPr kumimoji="0" lang="en-AU" sz="1200" b="0" i="0" u="none" strike="noStrike" kern="1200" cap="none" spc="0" normalizeH="0" baseline="0" noProof="0" dirty="0">
                <a:ln>
                  <a:noFill/>
                </a:ln>
                <a:solidFill>
                  <a:srgbClr val="CBEDFD"/>
                </a:solidFill>
                <a:effectLst/>
                <a:uLnTx/>
                <a:uFillTx/>
                <a:ea typeface="+mn-ea"/>
                <a:cs typeface="+mn-cs"/>
              </a:rPr>
              <a:t> </a:t>
            </a:r>
            <a:r>
              <a:rPr kumimoji="0" lang="en-AU" sz="1200" b="0" i="0" u="none" strike="noStrike" kern="1200" cap="none" spc="0" normalizeH="0" baseline="0" noProof="0" dirty="0">
                <a:ln>
                  <a:noFill/>
                </a:ln>
                <a:solidFill>
                  <a:srgbClr val="FFFFFF"/>
                </a:solidFill>
                <a:effectLst/>
                <a:uLnTx/>
                <a:uFillTx/>
                <a:ea typeface="+mn-ea"/>
                <a:cs typeface="+mn-cs"/>
              </a:rPr>
              <a:t>and the NSW Curriculum website </a:t>
            </a:r>
            <a:r>
              <a:rPr kumimoji="0" lang="en-AU" sz="1200" b="0" i="0" u="none" strike="noStrike" kern="1200" cap="none" spc="0" normalizeH="0" baseline="0" noProof="0" dirty="0">
                <a:ln>
                  <a:noFill/>
                </a:ln>
                <a:solidFill>
                  <a:srgbClr val="CBEDFD"/>
                </a:solidFill>
                <a:effectLst/>
                <a:uLnTx/>
                <a:uFillTx/>
                <a:ea typeface="+mn-ea"/>
                <a:cs typeface="+mn-cs"/>
                <a:hlinkClick r:id="rId13">
                  <a:extLst>
                    <a:ext uri="{A12FA001-AC4F-418D-AE19-62706E023703}">
                      <ahyp:hlinkClr xmlns:ahyp="http://schemas.microsoft.com/office/drawing/2018/hyperlinkcolor" val="tx"/>
                    </a:ext>
                  </a:extLst>
                </a:hlinkClick>
              </a:rPr>
              <a:t>https://curriculum.nsw.edu.au</a:t>
            </a:r>
            <a:r>
              <a:rPr kumimoji="0" lang="en-AU" sz="1200" b="0" i="0" u="none" strike="noStrike" kern="1200" cap="none" spc="0" normalizeH="0" baseline="0" noProof="0" dirty="0">
                <a:ln>
                  <a:noFill/>
                </a:ln>
                <a:solidFill>
                  <a:srgbClr val="FFFFFF"/>
                </a:solidFill>
                <a:effectLst/>
                <a:uLnTx/>
                <a:uFillTx/>
                <a:ea typeface="+mn-ea"/>
                <a:cs typeface="+mn-cs"/>
              </a:rPr>
              <a:t>.</a:t>
            </a:r>
          </a:p>
        </p:txBody>
      </p:sp>
    </p:spTree>
    <p:extLst>
      <p:ext uri="{BB962C8B-B14F-4D97-AF65-F5344CB8AC3E}">
        <p14:creationId xmlns:p14="http://schemas.microsoft.com/office/powerpoint/2010/main" val="295522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88B0FD-4602-EF72-8B09-F67C5C2FE9E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FA2B807-CBA3-7E46-988A-5CFFEE403412}"/>
              </a:ext>
              <a:ext uri="{C183D7F6-B498-43B3-948B-1728B52AA6E4}">
                <adec:decorative xmlns:adec="http://schemas.microsoft.com/office/drawing/2017/decorative" val="1"/>
              </a:ext>
            </a:extLst>
          </p:cNvPr>
          <p:cNvSpPr>
            <a:spLocks noGrp="1"/>
          </p:cNvSpPr>
          <p:nvPr>
            <p:ph type="sldNum" sz="quarter" idx="10"/>
          </p:nvPr>
        </p:nvSpPr>
        <p:spPr/>
        <p:txBody>
          <a:bodyPr/>
          <a:lstStyle/>
          <a:p>
            <a:fld id="{10A01DC5-1685-4615-8240-15192985C6A2}" type="slidenum">
              <a:rPr lang="en-AU" smtClean="0"/>
              <a:pPr/>
              <a:t>214</a:t>
            </a:fld>
            <a:endParaRPr lang="en-AU"/>
          </a:p>
        </p:txBody>
      </p:sp>
      <p:sp>
        <p:nvSpPr>
          <p:cNvPr id="3" name="Title 2">
            <a:extLst>
              <a:ext uri="{FF2B5EF4-FFF2-40B4-BE49-F238E27FC236}">
                <a16:creationId xmlns:a16="http://schemas.microsoft.com/office/drawing/2014/main" id="{FB9A139A-C573-0092-3D06-17F5BF333EAF}"/>
              </a:ext>
            </a:extLst>
          </p:cNvPr>
          <p:cNvSpPr>
            <a:spLocks noGrp="1"/>
          </p:cNvSpPr>
          <p:nvPr>
            <p:ph type="title"/>
          </p:nvPr>
        </p:nvSpPr>
        <p:spPr/>
        <p:txBody>
          <a:bodyPr/>
          <a:lstStyle/>
          <a:p>
            <a:r>
              <a:rPr lang="en-AU" dirty="0">
                <a:latin typeface="+mj-lt"/>
              </a:rPr>
              <a:t>References </a:t>
            </a:r>
            <a:r>
              <a:rPr lang="en-AU" dirty="0">
                <a:solidFill>
                  <a:schemeClr val="accent4"/>
                </a:solidFill>
                <a:cs typeface="Arial"/>
              </a:rPr>
              <a:t>(3) </a:t>
            </a:r>
            <a:endParaRPr lang="en-AU" dirty="0">
              <a:solidFill>
                <a:schemeClr val="accent4"/>
              </a:solidFill>
              <a:latin typeface="+mj-lt"/>
            </a:endParaRPr>
          </a:p>
        </p:txBody>
      </p:sp>
      <p:sp>
        <p:nvSpPr>
          <p:cNvPr id="4" name="Content Placeholder 3">
            <a:extLst>
              <a:ext uri="{FF2B5EF4-FFF2-40B4-BE49-F238E27FC236}">
                <a16:creationId xmlns:a16="http://schemas.microsoft.com/office/drawing/2014/main" id="{98B76215-3A2F-02AF-0CBA-D19E952D7130}"/>
              </a:ext>
            </a:extLst>
          </p:cNvPr>
          <p:cNvSpPr>
            <a:spLocks noGrp="1"/>
          </p:cNvSpPr>
          <p:nvPr>
            <p:ph idx="1"/>
          </p:nvPr>
        </p:nvSpPr>
        <p:spPr>
          <a:xfrm>
            <a:off x="335826" y="3341973"/>
            <a:ext cx="11484000" cy="2927351"/>
          </a:xfrm>
        </p:spPr>
        <p:txBody>
          <a:bodyPr vert="horz" lIns="0" tIns="0" rIns="0" bIns="0" rtlCol="0" anchor="t">
            <a:noAutofit/>
          </a:bodyPr>
          <a:lstStyle/>
          <a:p>
            <a:r>
              <a:rPr lang="en-AU" dirty="0"/>
              <a:t>Philosophy Vibe (29 April 2018) </a:t>
            </a:r>
            <a:r>
              <a:rPr lang="en-AU" u="sng" dirty="0">
                <a:hlinkClick r:id="rId3"/>
              </a:rPr>
              <a:t>Logical Fallacies [video]</a:t>
            </a:r>
            <a:r>
              <a:rPr lang="en-AU" dirty="0"/>
              <a:t>,</a:t>
            </a:r>
            <a:r>
              <a:rPr lang="en-AU" i="1" dirty="0"/>
              <a:t>Philosophy Vibe</a:t>
            </a:r>
            <a:r>
              <a:rPr lang="en-AU" dirty="0"/>
              <a:t>, YouTube, accessed [17 April 2026]. </a:t>
            </a:r>
          </a:p>
          <a:p>
            <a:r>
              <a:rPr lang="en-AU" dirty="0"/>
              <a:t>Purdue Owl (n.d.) </a:t>
            </a:r>
            <a:r>
              <a:rPr lang="en-AU" b="1" dirty="0"/>
              <a:t>‘</a:t>
            </a:r>
            <a:r>
              <a:rPr lang="en-AU" b="1" u="sng" dirty="0">
                <a:hlinkClick r:id="rId4"/>
              </a:rPr>
              <a:t>Toulmin Argument</a:t>
            </a:r>
            <a:r>
              <a:rPr lang="en-AU" b="1" dirty="0"/>
              <a:t>’, </a:t>
            </a:r>
            <a:r>
              <a:rPr lang="en-AU" i="1" dirty="0"/>
              <a:t>Purdue University College of Liberal Arts</a:t>
            </a:r>
            <a:r>
              <a:rPr lang="en-AU" b="1" dirty="0"/>
              <a:t>, </a:t>
            </a:r>
            <a:r>
              <a:rPr lang="en-AU" dirty="0"/>
              <a:t>accessed [26 March 2026].​</a:t>
            </a:r>
          </a:p>
          <a:p>
            <a:r>
              <a:rPr lang="en-AU" dirty="0">
                <a:hlinkClick r:id="rId5"/>
              </a:rPr>
              <a:t>Rickett M (22 September 2020) ‘</a:t>
            </a:r>
            <a:r>
              <a:rPr lang="en-AU" b="1" u="sng" dirty="0">
                <a:hlinkClick r:id="rId5"/>
              </a:rPr>
              <a:t>Important facts regarding Bloom's Life</a:t>
            </a:r>
            <a:r>
              <a:rPr lang="en-AU" dirty="0"/>
              <a:t>’, </a:t>
            </a:r>
            <a:r>
              <a:rPr lang="en-AU" i="1" dirty="0"/>
              <a:t>Medium</a:t>
            </a:r>
            <a:r>
              <a:rPr lang="en-AU" b="1" dirty="0"/>
              <a:t> </a:t>
            </a:r>
            <a:r>
              <a:rPr lang="en-AU" dirty="0"/>
              <a:t>accessed [20 March 2026].​</a:t>
            </a:r>
          </a:p>
          <a:p>
            <a:r>
              <a:rPr lang="en-AU" dirty="0" err="1"/>
              <a:t>Rosenshine</a:t>
            </a:r>
            <a:r>
              <a:rPr lang="en-AU" dirty="0"/>
              <a:t> B (2012) ‘</a:t>
            </a:r>
            <a:r>
              <a:rPr lang="en-AU" u="sng" dirty="0">
                <a:hlinkClick r:id="rId6"/>
              </a:rPr>
              <a:t>Principles of Instruction: Research-Based Strategies That All Teachers Should Know</a:t>
            </a:r>
            <a:r>
              <a:rPr lang="en-AU" u="sng" dirty="0"/>
              <a:t>’</a:t>
            </a:r>
            <a:r>
              <a:rPr lang="en-AU" dirty="0"/>
              <a:t>, </a:t>
            </a:r>
            <a:r>
              <a:rPr lang="en-AU" i="1" dirty="0"/>
              <a:t>American Educator</a:t>
            </a:r>
            <a:r>
              <a:rPr lang="en-AU" dirty="0"/>
              <a:t>, 36(1):12–19 accessed [17 April 2026].</a:t>
            </a:r>
          </a:p>
          <a:p>
            <a:r>
              <a:rPr lang="en-AU" dirty="0"/>
              <a:t>The English Classroom (20 October 2023) ‘</a:t>
            </a:r>
            <a:r>
              <a:rPr lang="en-AU" b="1" u="sng" dirty="0">
                <a:hlinkClick r:id="rId7"/>
              </a:rPr>
              <a:t>4 Do Now Activity Ideas to Energise Your Classroom!</a:t>
            </a:r>
            <a:r>
              <a:rPr lang="en-AU" dirty="0"/>
              <a:t>’, </a:t>
            </a:r>
            <a:r>
              <a:rPr lang="en-AU" i="1" dirty="0"/>
              <a:t>The English Classroom </a:t>
            </a:r>
            <a:r>
              <a:rPr lang="en-AU" dirty="0"/>
              <a:t>accessed</a:t>
            </a:r>
            <a:r>
              <a:rPr lang="en-AU" b="1" dirty="0"/>
              <a:t> </a:t>
            </a:r>
            <a:r>
              <a:rPr lang="en-AU" dirty="0"/>
              <a:t>[16 March 2026]​.</a:t>
            </a:r>
          </a:p>
          <a:p>
            <a:r>
              <a:rPr lang="en-AU" dirty="0"/>
              <a:t>The Ethics Centre (n.d.) </a:t>
            </a:r>
            <a:r>
              <a:rPr lang="en-AU" u="sng" dirty="0">
                <a:hlinkClick r:id="rId8"/>
              </a:rPr>
              <a:t>Know Your World. Know Your Self</a:t>
            </a:r>
            <a:r>
              <a:rPr lang="en-AU" dirty="0"/>
              <a:t>, </a:t>
            </a:r>
            <a:r>
              <a:rPr lang="en-AU" i="1" dirty="0"/>
              <a:t>The Ethics Centre, </a:t>
            </a:r>
            <a:r>
              <a:rPr lang="en-AU" dirty="0"/>
              <a:t>accessed [2 April 2026].​</a:t>
            </a:r>
          </a:p>
          <a:p>
            <a:r>
              <a:rPr lang="en-AU" dirty="0"/>
              <a:t>Thors </a:t>
            </a:r>
            <a:r>
              <a:rPr lang="en-AU" dirty="0" err="1"/>
              <a:t>eLeanring</a:t>
            </a:r>
            <a:r>
              <a:rPr lang="en-AU" dirty="0"/>
              <a:t> Solutions (n.d.) </a:t>
            </a:r>
            <a:r>
              <a:rPr lang="en-AU" u="sng" dirty="0">
                <a:hlinkClick r:id="rId9"/>
              </a:rPr>
              <a:t>'Understanding Bloom's Taxonomy: Enhancing Academic Learning'</a:t>
            </a:r>
            <a:r>
              <a:rPr lang="en-AU" dirty="0"/>
              <a:t>, </a:t>
            </a:r>
            <a:r>
              <a:rPr lang="en-AU" i="1" dirty="0"/>
              <a:t>Thors </a:t>
            </a:r>
            <a:r>
              <a:rPr lang="en-AU" i="1" dirty="0" err="1"/>
              <a:t>eLeanring</a:t>
            </a:r>
            <a:r>
              <a:rPr lang="en-AU" i="1" dirty="0"/>
              <a:t> Solutions, </a:t>
            </a:r>
            <a:r>
              <a:rPr lang="en-AU" dirty="0"/>
              <a:t>accessed [20 March 2026].</a:t>
            </a:r>
          </a:p>
          <a:p>
            <a:r>
              <a:rPr lang="en-AU" dirty="0"/>
              <a:t>Wheelofnames.com (n.d.) </a:t>
            </a:r>
            <a:r>
              <a:rPr lang="en-AU" b="1" u="sng" dirty="0">
                <a:hlinkClick r:id="rId10"/>
              </a:rPr>
              <a:t>Wheel of Names | Random name picker</a:t>
            </a:r>
            <a:r>
              <a:rPr lang="en-AU" dirty="0"/>
              <a:t>, </a:t>
            </a:r>
            <a:r>
              <a:rPr lang="en-AU" i="1" dirty="0"/>
              <a:t>Wheelofnames.com</a:t>
            </a:r>
            <a:r>
              <a:rPr lang="en-AU" dirty="0"/>
              <a:t>,</a:t>
            </a:r>
            <a:r>
              <a:rPr lang="en-AU" b="1" dirty="0"/>
              <a:t> </a:t>
            </a:r>
            <a:r>
              <a:rPr lang="en-AU" dirty="0"/>
              <a:t>accessed [15 March 2026].</a:t>
            </a:r>
          </a:p>
          <a:p>
            <a:endParaRPr lang="en-AU" u="sng" dirty="0">
              <a:hlinkClick r:id="rId4"/>
            </a:endParaRPr>
          </a:p>
          <a:p>
            <a:endParaRPr lang="en-AU" dirty="0"/>
          </a:p>
          <a:p>
            <a:endParaRPr lang="en-AU" dirty="0"/>
          </a:p>
          <a:p>
            <a:br>
              <a:rPr lang="en-AU" dirty="0"/>
            </a:br>
            <a:endParaRPr lang="en-AU" dirty="0">
              <a:latin typeface="+mn-lt"/>
            </a:endParaRPr>
          </a:p>
        </p:txBody>
      </p:sp>
      <p:sp>
        <p:nvSpPr>
          <p:cNvPr id="6" name="TextBox 5">
            <a:extLst>
              <a:ext uri="{FF2B5EF4-FFF2-40B4-BE49-F238E27FC236}">
                <a16:creationId xmlns:a16="http://schemas.microsoft.com/office/drawing/2014/main" id="{444CC132-3E26-76D2-5E2A-748F19BF6D98}"/>
              </a:ext>
            </a:extLst>
          </p:cNvPr>
          <p:cNvSpPr txBox="1"/>
          <p:nvPr/>
        </p:nvSpPr>
        <p:spPr>
          <a:xfrm>
            <a:off x="335826" y="1397263"/>
            <a:ext cx="11471999" cy="1597297"/>
          </a:xfrm>
          <a:prstGeom prst="rect">
            <a:avLst/>
          </a:prstGeom>
          <a:noFill/>
        </p:spPr>
        <p:txBody>
          <a:bodyPr wrap="square">
            <a:spAutoFit/>
          </a:bodyPr>
          <a:lstStyle/>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ea typeface="+mn-ea"/>
                <a:cs typeface="+mn-cs"/>
              </a:rPr>
              <a:t>This presentation contains NSW Curriculum and syllabus content. The NSW Curriculum is developed by the NSW Education Standards Authority. This content is prepared by NESA for and on behalf of the Crown in the right of the State of New South Wales. The material is protected by Crown copyright.</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ea typeface="+mn-ea"/>
                <a:cs typeface="+mn-cs"/>
              </a:rPr>
              <a:t>Please refer to the NESA Copyright Disclaimer for more information </a:t>
            </a:r>
            <a:r>
              <a:rPr kumimoji="0" lang="en-AU" sz="1200" b="0" i="0" u="none" strike="noStrike" kern="1200" cap="none" spc="0" normalizeH="0" baseline="0" noProof="0" dirty="0">
                <a:ln>
                  <a:noFill/>
                </a:ln>
                <a:solidFill>
                  <a:srgbClr val="CBEDFD"/>
                </a:solidFill>
                <a:effectLst/>
                <a:uLnTx/>
                <a:uFillTx/>
                <a:ea typeface="+mn-ea"/>
                <a:cs typeface="+mn-cs"/>
                <a:hlinkClick r:id="rId11">
                  <a:extLst>
                    <a:ext uri="{A12FA001-AC4F-418D-AE19-62706E023703}">
                      <ahyp:hlinkClr xmlns:ahyp="http://schemas.microsoft.com/office/drawing/2018/hyperlinkcolor" val="tx"/>
                    </a:ext>
                  </a:extLst>
                </a:hlinkClick>
              </a:rPr>
              <a:t>https://educationstandards.nsw.edu.au/wps/portal/nesa/mini-footer/copyright</a:t>
            </a:r>
            <a:r>
              <a:rPr kumimoji="0" lang="en-AU" sz="1200" b="0" i="0" u="none" strike="noStrike" kern="1200" cap="none" spc="0" normalizeH="0" baseline="0" noProof="0" dirty="0">
                <a:ln>
                  <a:noFill/>
                </a:ln>
                <a:solidFill>
                  <a:srgbClr val="FFFFFF"/>
                </a:solidFill>
                <a:effectLst/>
                <a:uLnTx/>
                <a:uFillTx/>
                <a:ea typeface="+mn-ea"/>
                <a:cs typeface="+mn-cs"/>
              </a:rPr>
              <a:t>. </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ea typeface="+mn-ea"/>
                <a:cs typeface="+mn-cs"/>
              </a:rPr>
              <a:t>NESA holds the only official and up-to-date versions of the NSW Curriculum and syllabus documents. Please visit the NSW Education Standards Authority (NESA) website </a:t>
            </a:r>
            <a:r>
              <a:rPr kumimoji="0" lang="en-AU" sz="1200" b="0" i="0" u="none" strike="noStrike" kern="1200" cap="none" spc="0" normalizeH="0" baseline="0" noProof="0" dirty="0">
                <a:ln>
                  <a:noFill/>
                </a:ln>
                <a:solidFill>
                  <a:srgbClr val="CBEDFD"/>
                </a:solidFill>
                <a:effectLst/>
                <a:uLnTx/>
                <a:uFillTx/>
                <a:ea typeface="+mn-ea"/>
                <a:cs typeface="+mn-cs"/>
                <a:hlinkClick r:id="rId12">
                  <a:extLst>
                    <a:ext uri="{A12FA001-AC4F-418D-AE19-62706E023703}">
                      <ahyp:hlinkClr xmlns:ahyp="http://schemas.microsoft.com/office/drawing/2018/hyperlinkcolor" val="tx"/>
                    </a:ext>
                  </a:extLst>
                </a:hlinkClick>
              </a:rPr>
              <a:t>https://educationstandards.nsw.edu.au/wps/portal/nesa/home</a:t>
            </a:r>
            <a:r>
              <a:rPr kumimoji="0" lang="en-AU" sz="1200" b="0" i="0" u="none" strike="noStrike" kern="1200" cap="none" spc="0" normalizeH="0" baseline="0" noProof="0" dirty="0">
                <a:ln>
                  <a:noFill/>
                </a:ln>
                <a:solidFill>
                  <a:srgbClr val="CBEDFD"/>
                </a:solidFill>
                <a:effectLst/>
                <a:uLnTx/>
                <a:uFillTx/>
                <a:ea typeface="+mn-ea"/>
                <a:cs typeface="+mn-cs"/>
              </a:rPr>
              <a:t> </a:t>
            </a:r>
            <a:r>
              <a:rPr kumimoji="0" lang="en-AU" sz="1200" b="0" i="0" u="none" strike="noStrike" kern="1200" cap="none" spc="0" normalizeH="0" baseline="0" noProof="0" dirty="0">
                <a:ln>
                  <a:noFill/>
                </a:ln>
                <a:solidFill>
                  <a:srgbClr val="FFFFFF"/>
                </a:solidFill>
                <a:effectLst/>
                <a:uLnTx/>
                <a:uFillTx/>
                <a:ea typeface="+mn-ea"/>
                <a:cs typeface="+mn-cs"/>
              </a:rPr>
              <a:t>and the NSW Curriculum website </a:t>
            </a:r>
            <a:r>
              <a:rPr kumimoji="0" lang="en-AU" sz="1200" b="0" i="0" u="none" strike="noStrike" kern="1200" cap="none" spc="0" normalizeH="0" baseline="0" noProof="0" dirty="0">
                <a:ln>
                  <a:noFill/>
                </a:ln>
                <a:solidFill>
                  <a:srgbClr val="CBEDFD"/>
                </a:solidFill>
                <a:effectLst/>
                <a:uLnTx/>
                <a:uFillTx/>
                <a:ea typeface="+mn-ea"/>
                <a:cs typeface="+mn-cs"/>
                <a:hlinkClick r:id="rId13">
                  <a:extLst>
                    <a:ext uri="{A12FA001-AC4F-418D-AE19-62706E023703}">
                      <ahyp:hlinkClr xmlns:ahyp="http://schemas.microsoft.com/office/drawing/2018/hyperlinkcolor" val="tx"/>
                    </a:ext>
                  </a:extLst>
                </a:hlinkClick>
              </a:rPr>
              <a:t>https://curriculum.nsw.edu.au</a:t>
            </a:r>
            <a:r>
              <a:rPr kumimoji="0" lang="en-AU" sz="1200" b="0" i="0" u="none" strike="noStrike" kern="1200" cap="none" spc="0" normalizeH="0" baseline="0" noProof="0" dirty="0">
                <a:ln>
                  <a:noFill/>
                </a:ln>
                <a:solidFill>
                  <a:srgbClr val="FFFFFF"/>
                </a:solidFill>
                <a:effectLst/>
                <a:uLnTx/>
                <a:uFillTx/>
                <a:ea typeface="+mn-ea"/>
                <a:cs typeface="+mn-cs"/>
              </a:rPr>
              <a:t>.</a:t>
            </a:r>
          </a:p>
        </p:txBody>
      </p:sp>
    </p:spTree>
    <p:extLst>
      <p:ext uri="{BB962C8B-B14F-4D97-AF65-F5344CB8AC3E}">
        <p14:creationId xmlns:p14="http://schemas.microsoft.com/office/powerpoint/2010/main" val="1673358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FB584C-C891-3450-2411-2C9ABBE5467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35619E2-2F31-3845-6D45-45F95909FA4F}"/>
              </a:ext>
              <a:ext uri="{C183D7F6-B498-43B3-948B-1728B52AA6E4}">
                <adec:decorative xmlns:adec="http://schemas.microsoft.com/office/drawing/2017/decorative" val="1"/>
              </a:ext>
            </a:extLst>
          </p:cNvPr>
          <p:cNvSpPr>
            <a:spLocks noGrp="1"/>
          </p:cNvSpPr>
          <p:nvPr>
            <p:ph type="sldNum" sz="quarter" idx="10"/>
          </p:nvPr>
        </p:nvSpPr>
        <p:spPr/>
        <p:txBody>
          <a:bodyPr/>
          <a:lstStyle/>
          <a:p>
            <a:fld id="{10A01DC5-1685-4615-8240-15192985C6A2}" type="slidenum">
              <a:rPr lang="en-AU" smtClean="0"/>
              <a:pPr/>
              <a:t>215</a:t>
            </a:fld>
            <a:endParaRPr lang="en-AU"/>
          </a:p>
        </p:txBody>
      </p:sp>
      <p:sp>
        <p:nvSpPr>
          <p:cNvPr id="3" name="Title 2">
            <a:extLst>
              <a:ext uri="{FF2B5EF4-FFF2-40B4-BE49-F238E27FC236}">
                <a16:creationId xmlns:a16="http://schemas.microsoft.com/office/drawing/2014/main" id="{3D121607-3E04-2E5B-4F2B-F14986540CD6}"/>
              </a:ext>
            </a:extLst>
          </p:cNvPr>
          <p:cNvSpPr>
            <a:spLocks noGrp="1"/>
          </p:cNvSpPr>
          <p:nvPr>
            <p:ph type="title"/>
          </p:nvPr>
        </p:nvSpPr>
        <p:spPr/>
        <p:txBody>
          <a:bodyPr/>
          <a:lstStyle/>
          <a:p>
            <a:r>
              <a:rPr lang="en-AU" dirty="0">
                <a:latin typeface="+mj-lt"/>
              </a:rPr>
              <a:t>References </a:t>
            </a:r>
            <a:r>
              <a:rPr lang="en-AU" dirty="0">
                <a:solidFill>
                  <a:schemeClr val="accent4"/>
                </a:solidFill>
                <a:cs typeface="Arial"/>
              </a:rPr>
              <a:t>(4) </a:t>
            </a:r>
            <a:endParaRPr lang="en-AU" dirty="0">
              <a:solidFill>
                <a:schemeClr val="accent4"/>
              </a:solidFill>
              <a:latin typeface="+mj-lt"/>
            </a:endParaRPr>
          </a:p>
        </p:txBody>
      </p:sp>
      <p:sp>
        <p:nvSpPr>
          <p:cNvPr id="4" name="Content Placeholder 3">
            <a:extLst>
              <a:ext uri="{FF2B5EF4-FFF2-40B4-BE49-F238E27FC236}">
                <a16:creationId xmlns:a16="http://schemas.microsoft.com/office/drawing/2014/main" id="{92302F5C-AF70-F0DA-D4DA-CCEB3EC4E640}"/>
              </a:ext>
            </a:extLst>
          </p:cNvPr>
          <p:cNvSpPr>
            <a:spLocks noGrp="1"/>
          </p:cNvSpPr>
          <p:nvPr>
            <p:ph idx="1"/>
          </p:nvPr>
        </p:nvSpPr>
        <p:spPr/>
        <p:txBody>
          <a:bodyPr vert="horz" lIns="0" tIns="0" rIns="0" bIns="0" rtlCol="0" anchor="t">
            <a:noAutofit/>
          </a:bodyPr>
          <a:lstStyle/>
          <a:p>
            <a:r>
              <a:rPr lang="en-AU" dirty="0"/>
              <a:t>Wiliam D (2013) ‘</a:t>
            </a:r>
            <a:r>
              <a:rPr lang="en-AU" u="sng" dirty="0">
                <a:hlinkClick r:id="rId3"/>
              </a:rPr>
              <a:t>Assessment: The bridge between teaching and learning</a:t>
            </a:r>
            <a:r>
              <a:rPr lang="en-AU" dirty="0"/>
              <a:t>’, </a:t>
            </a:r>
            <a:r>
              <a:rPr lang="en-AU" i="1" dirty="0"/>
              <a:t>Voices from the Middle</a:t>
            </a:r>
            <a:r>
              <a:rPr lang="en-AU" dirty="0"/>
              <a:t>, 21(2):15–20, accessed [17 April 2026].</a:t>
            </a:r>
          </a:p>
          <a:p>
            <a:r>
              <a:rPr lang="en-AU" dirty="0"/>
              <a:t>Wiliam D (2017) </a:t>
            </a:r>
            <a:r>
              <a:rPr lang="en-AU" i="1" dirty="0"/>
              <a:t>Embedded Formative Assessment</a:t>
            </a:r>
            <a:r>
              <a:rPr lang="en-AU" dirty="0"/>
              <a:t>, 2nd </a:t>
            </a:r>
            <a:r>
              <a:rPr lang="en-AU" dirty="0" err="1"/>
              <a:t>edn</a:t>
            </a:r>
            <a:r>
              <a:rPr lang="en-AU" dirty="0"/>
              <a:t>, Solution Tree Press, Bloomington, IN.</a:t>
            </a:r>
          </a:p>
          <a:p>
            <a:r>
              <a:rPr lang="en-AU" dirty="0"/>
              <a:t>Wisniewski B, Zierer K and Hattie J (2020) ‘</a:t>
            </a:r>
            <a:r>
              <a:rPr lang="en-AU" u="sng" dirty="0">
                <a:hlinkClick r:id="rId4"/>
              </a:rPr>
              <a:t>The Power of Feedback Revisited: A Meta-Analysis of Educational Feedback Research</a:t>
            </a:r>
            <a:r>
              <a:rPr lang="en-AU" dirty="0"/>
              <a:t>’, </a:t>
            </a:r>
            <a:r>
              <a:rPr lang="en-AU" i="1" dirty="0"/>
              <a:t>Frontiers In Psychology</a:t>
            </a:r>
            <a:r>
              <a:rPr lang="en-AU" dirty="0"/>
              <a:t>, 10:3087, doi:10.3389/fpsyg.2019.03087, accessed [17 April 2026].</a:t>
            </a:r>
          </a:p>
          <a:p>
            <a:endParaRPr lang="en-AU" u="sng" dirty="0">
              <a:hlinkClick r:id="rId5"/>
            </a:endParaRPr>
          </a:p>
          <a:p>
            <a:endParaRPr lang="en-AU" dirty="0"/>
          </a:p>
          <a:p>
            <a:endParaRPr lang="en-AU" dirty="0"/>
          </a:p>
          <a:p>
            <a:br>
              <a:rPr lang="en-AU" dirty="0"/>
            </a:br>
            <a:endParaRPr lang="en-AU" dirty="0">
              <a:latin typeface="+mn-lt"/>
            </a:endParaRPr>
          </a:p>
        </p:txBody>
      </p:sp>
      <p:sp>
        <p:nvSpPr>
          <p:cNvPr id="6" name="TextBox 5">
            <a:extLst>
              <a:ext uri="{FF2B5EF4-FFF2-40B4-BE49-F238E27FC236}">
                <a16:creationId xmlns:a16="http://schemas.microsoft.com/office/drawing/2014/main" id="{898F9EE1-93D6-A03D-28CE-5F237138AD83}"/>
              </a:ext>
            </a:extLst>
          </p:cNvPr>
          <p:cNvSpPr txBox="1"/>
          <p:nvPr/>
        </p:nvSpPr>
        <p:spPr>
          <a:xfrm>
            <a:off x="335826" y="1397263"/>
            <a:ext cx="11471999" cy="1597297"/>
          </a:xfrm>
          <a:prstGeom prst="rect">
            <a:avLst/>
          </a:prstGeom>
          <a:noFill/>
        </p:spPr>
        <p:txBody>
          <a:bodyPr wrap="square">
            <a:spAutoFit/>
          </a:bodyPr>
          <a:lstStyle/>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ea typeface="+mn-ea"/>
                <a:cs typeface="+mn-cs"/>
              </a:rPr>
              <a:t>This presentation contains NSW Curriculum and syllabus content. The NSW Curriculum is developed by the NSW Education Standards Authority. This content is prepared by NESA for and on behalf of the Crown in the right of the State of New South Wales. The material is protected by Crown copyright.</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ea typeface="+mn-ea"/>
                <a:cs typeface="+mn-cs"/>
              </a:rPr>
              <a:t>Please refer to the NESA Copyright Disclaimer for more information </a:t>
            </a:r>
            <a:r>
              <a:rPr kumimoji="0" lang="en-AU" sz="1200" b="0" i="0" u="none" strike="noStrike" kern="1200" cap="none" spc="0" normalizeH="0" baseline="0" noProof="0" dirty="0">
                <a:ln>
                  <a:noFill/>
                </a:ln>
                <a:solidFill>
                  <a:srgbClr val="CBEDFD"/>
                </a:solidFill>
                <a:effectLst/>
                <a:uLnTx/>
                <a:uFillTx/>
                <a:ea typeface="+mn-ea"/>
                <a:cs typeface="+mn-cs"/>
                <a:hlinkClick r:id="rId6">
                  <a:extLst>
                    <a:ext uri="{A12FA001-AC4F-418D-AE19-62706E023703}">
                      <ahyp:hlinkClr xmlns:ahyp="http://schemas.microsoft.com/office/drawing/2018/hyperlinkcolor" val="tx"/>
                    </a:ext>
                  </a:extLst>
                </a:hlinkClick>
              </a:rPr>
              <a:t>https://educationstandards.nsw.edu.au/wps/portal/nesa/mini-footer/copyright</a:t>
            </a:r>
            <a:r>
              <a:rPr kumimoji="0" lang="en-AU" sz="1200" b="0" i="0" u="none" strike="noStrike" kern="1200" cap="none" spc="0" normalizeH="0" baseline="0" noProof="0" dirty="0">
                <a:ln>
                  <a:noFill/>
                </a:ln>
                <a:solidFill>
                  <a:srgbClr val="FFFFFF"/>
                </a:solidFill>
                <a:effectLst/>
                <a:uLnTx/>
                <a:uFillTx/>
                <a:ea typeface="+mn-ea"/>
                <a:cs typeface="+mn-cs"/>
              </a:rPr>
              <a:t>. </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ea typeface="+mn-ea"/>
                <a:cs typeface="+mn-cs"/>
              </a:rPr>
              <a:t>NESA holds the only official and up-to-date versions of the NSW Curriculum and syllabus documents. Please visit the NSW Education Standards Authority (NESA) website </a:t>
            </a:r>
            <a:r>
              <a:rPr kumimoji="0" lang="en-AU" sz="1200" b="0" i="0" u="none" strike="noStrike" kern="1200" cap="none" spc="0" normalizeH="0" baseline="0" noProof="0" dirty="0">
                <a:ln>
                  <a:noFill/>
                </a:ln>
                <a:solidFill>
                  <a:srgbClr val="CBEDFD"/>
                </a:solidFill>
                <a:effectLst/>
                <a:uLnTx/>
                <a:uFillTx/>
                <a:ea typeface="+mn-ea"/>
                <a:cs typeface="+mn-cs"/>
                <a:hlinkClick r:id="rId7">
                  <a:extLst>
                    <a:ext uri="{A12FA001-AC4F-418D-AE19-62706E023703}">
                      <ahyp:hlinkClr xmlns:ahyp="http://schemas.microsoft.com/office/drawing/2018/hyperlinkcolor" val="tx"/>
                    </a:ext>
                  </a:extLst>
                </a:hlinkClick>
              </a:rPr>
              <a:t>https://educationstandards.nsw.edu.au/wps/portal/nesa/home</a:t>
            </a:r>
            <a:r>
              <a:rPr kumimoji="0" lang="en-AU" sz="1200" b="0" i="0" u="none" strike="noStrike" kern="1200" cap="none" spc="0" normalizeH="0" baseline="0" noProof="0" dirty="0">
                <a:ln>
                  <a:noFill/>
                </a:ln>
                <a:solidFill>
                  <a:srgbClr val="CBEDFD"/>
                </a:solidFill>
                <a:effectLst/>
                <a:uLnTx/>
                <a:uFillTx/>
                <a:ea typeface="+mn-ea"/>
                <a:cs typeface="+mn-cs"/>
              </a:rPr>
              <a:t> </a:t>
            </a:r>
            <a:r>
              <a:rPr kumimoji="0" lang="en-AU" sz="1200" b="0" i="0" u="none" strike="noStrike" kern="1200" cap="none" spc="0" normalizeH="0" baseline="0" noProof="0" dirty="0">
                <a:ln>
                  <a:noFill/>
                </a:ln>
                <a:solidFill>
                  <a:srgbClr val="FFFFFF"/>
                </a:solidFill>
                <a:effectLst/>
                <a:uLnTx/>
                <a:uFillTx/>
                <a:ea typeface="+mn-ea"/>
                <a:cs typeface="+mn-cs"/>
              </a:rPr>
              <a:t>and the NSW Curriculum website </a:t>
            </a:r>
            <a:r>
              <a:rPr kumimoji="0" lang="en-AU" sz="1200" b="0" i="0" u="none" strike="noStrike" kern="1200" cap="none" spc="0" normalizeH="0" baseline="0" noProof="0" dirty="0">
                <a:ln>
                  <a:noFill/>
                </a:ln>
                <a:solidFill>
                  <a:srgbClr val="CBEDFD"/>
                </a:solidFill>
                <a:effectLst/>
                <a:uLnTx/>
                <a:uFillTx/>
                <a:ea typeface="+mn-ea"/>
                <a:cs typeface="+mn-cs"/>
                <a:hlinkClick r:id="rId8">
                  <a:extLst>
                    <a:ext uri="{A12FA001-AC4F-418D-AE19-62706E023703}">
                      <ahyp:hlinkClr xmlns:ahyp="http://schemas.microsoft.com/office/drawing/2018/hyperlinkcolor" val="tx"/>
                    </a:ext>
                  </a:extLst>
                </a:hlinkClick>
              </a:rPr>
              <a:t>https://curriculum.nsw.edu.au</a:t>
            </a:r>
            <a:r>
              <a:rPr kumimoji="0" lang="en-AU" sz="1200" b="0" i="0" u="none" strike="noStrike" kern="1200" cap="none" spc="0" normalizeH="0" baseline="0" noProof="0" dirty="0">
                <a:ln>
                  <a:noFill/>
                </a:ln>
                <a:solidFill>
                  <a:srgbClr val="FFFFFF"/>
                </a:solidFill>
                <a:effectLst/>
                <a:uLnTx/>
                <a:uFillTx/>
                <a:ea typeface="+mn-ea"/>
                <a:cs typeface="+mn-cs"/>
              </a:rPr>
              <a:t>.</a:t>
            </a:r>
          </a:p>
        </p:txBody>
      </p:sp>
    </p:spTree>
    <p:extLst>
      <p:ext uri="{BB962C8B-B14F-4D97-AF65-F5344CB8AC3E}">
        <p14:creationId xmlns:p14="http://schemas.microsoft.com/office/powerpoint/2010/main" val="2105073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146F84-0A22-2DEF-978C-013AB2B0CDA6}"/>
              </a:ext>
            </a:extLst>
          </p:cNvPr>
          <p:cNvSpPr>
            <a:spLocks noGrp="1"/>
          </p:cNvSpPr>
          <p:nvPr>
            <p:ph type="title"/>
          </p:nvPr>
        </p:nvSpPr>
        <p:spPr/>
        <p:txBody>
          <a:bodyPr/>
          <a:lstStyle/>
          <a:p>
            <a:r>
              <a:rPr lang="en-AU">
                <a:latin typeface="+mj-lt"/>
              </a:rPr>
              <a:t>Copyright</a:t>
            </a:r>
          </a:p>
        </p:txBody>
      </p:sp>
      <p:sp>
        <p:nvSpPr>
          <p:cNvPr id="7" name="Text Placeholder 6">
            <a:extLst>
              <a:ext uri="{FF2B5EF4-FFF2-40B4-BE49-F238E27FC236}">
                <a16:creationId xmlns:a16="http://schemas.microsoft.com/office/drawing/2014/main" id="{E762E711-B51D-9854-C2DD-A164FE59F882}"/>
              </a:ext>
            </a:extLst>
          </p:cNvPr>
          <p:cNvSpPr>
            <a:spLocks noGrp="1"/>
          </p:cNvSpPr>
          <p:nvPr>
            <p:ph type="body" sz="quarter" idx="18"/>
          </p:nvPr>
        </p:nvSpPr>
        <p:spPr/>
        <p:txBody>
          <a:bodyPr/>
          <a:lstStyle/>
          <a:p>
            <a:r>
              <a:rPr lang="en-AU" dirty="0">
                <a:latin typeface="+mj-lt"/>
              </a:rPr>
              <a:t>© State of New South Wales (Department of Education), 2026</a:t>
            </a:r>
          </a:p>
        </p:txBody>
      </p:sp>
      <p:sp>
        <p:nvSpPr>
          <p:cNvPr id="8" name="TextBox 7">
            <a:extLst>
              <a:ext uri="{FF2B5EF4-FFF2-40B4-BE49-F238E27FC236}">
                <a16:creationId xmlns:a16="http://schemas.microsoft.com/office/drawing/2014/main" id="{F70BB973-8437-BE43-4C71-6089E7F934FA}"/>
              </a:ext>
            </a:extLst>
          </p:cNvPr>
          <p:cNvSpPr txBox="1"/>
          <p:nvPr/>
        </p:nvSpPr>
        <p:spPr>
          <a:xfrm>
            <a:off x="360000" y="1453575"/>
            <a:ext cx="11484338" cy="5067724"/>
          </a:xfrm>
          <a:prstGeom prst="rect">
            <a:avLst/>
          </a:prstGeom>
          <a:noFill/>
        </p:spPr>
        <p:txBody>
          <a:bodyPr wrap="square" lIns="0" tIns="0" rIns="0" bIns="0" rtlCol="0">
            <a:noAutofit/>
          </a:bodyPr>
          <a:lstStyle/>
          <a:p>
            <a:pPr algn="l">
              <a:lnSpc>
                <a:spcPct val="150000"/>
              </a:lnSpc>
              <a:spcAft>
                <a:spcPts val="600"/>
              </a:spcAft>
            </a:pPr>
            <a:r>
              <a:rPr lang="en-AU" sz="1200" dirty="0">
                <a:solidFill>
                  <a:schemeClr val="bg1"/>
                </a:solidFill>
              </a:rPr>
              <a:t>The copyright material published in this resource is subject to the </a:t>
            </a:r>
            <a:r>
              <a:rPr lang="en-AU" sz="1200" i="1" dirty="0">
                <a:solidFill>
                  <a:schemeClr val="bg1"/>
                </a:solidFill>
              </a:rPr>
              <a:t>Copyright Act 1968</a:t>
            </a:r>
            <a:r>
              <a:rPr lang="en-AU" sz="1200" dirty="0">
                <a:solidFill>
                  <a:schemeClr val="bg1"/>
                </a:solidFill>
              </a:rPr>
              <a:t> (</a:t>
            </a:r>
            <a:r>
              <a:rPr lang="en-AU" sz="1200" dirty="0" err="1">
                <a:solidFill>
                  <a:schemeClr val="bg1"/>
                </a:solidFill>
              </a:rPr>
              <a:t>Cth</a:t>
            </a:r>
            <a:r>
              <a:rPr lang="en-AU" sz="1200" dirty="0">
                <a:solidFill>
                  <a:schemeClr val="bg1"/>
                </a:solidFill>
              </a:rPr>
              <a:t>) and is owned by the NSW Department of Education or, where indicated, by a party other than the NSW Department of Education (third-party material).</a:t>
            </a:r>
          </a:p>
          <a:p>
            <a:pPr algn="l">
              <a:lnSpc>
                <a:spcPct val="150000"/>
              </a:lnSpc>
              <a:spcAft>
                <a:spcPts val="600"/>
              </a:spcAft>
            </a:pPr>
            <a:r>
              <a:rPr lang="en-AU" sz="1200" dirty="0">
                <a:solidFill>
                  <a:schemeClr val="bg1"/>
                </a:solidFill>
              </a:rPr>
              <a:t>Copyright material available in this resource and owned by the NSW Department of Education is licensed under a </a:t>
            </a:r>
            <a:r>
              <a:rPr lang="en-AU" sz="1200" dirty="0">
                <a:solidFill>
                  <a:schemeClr val="accent4"/>
                </a:solidFill>
                <a:hlinkClick r:id="rId3">
                  <a:extLst>
                    <a:ext uri="{A12FA001-AC4F-418D-AE19-62706E023703}">
                      <ahyp:hlinkClr xmlns:ahyp="http://schemas.microsoft.com/office/drawing/2018/hyperlinkcolor" val="tx"/>
                    </a:ext>
                  </a:extLst>
                </a:hlinkClick>
              </a:rPr>
              <a:t>Creative Commons Attribution 4.0 International (CC BY 4.0) license</a:t>
            </a:r>
            <a:r>
              <a:rPr lang="en-AU" sz="1200" dirty="0">
                <a:solidFill>
                  <a:schemeClr val="bg1"/>
                </a:solidFill>
              </a:rPr>
              <a:t>.</a:t>
            </a:r>
          </a:p>
          <a:p>
            <a:pPr algn="l">
              <a:lnSpc>
                <a:spcPct val="150000"/>
              </a:lnSpc>
              <a:spcAft>
                <a:spcPts val="600"/>
              </a:spcAft>
            </a:pPr>
            <a:r>
              <a:rPr lang="en-AU" sz="1200" dirty="0">
                <a:solidFill>
                  <a:schemeClr val="bg1"/>
                </a:solidFill>
              </a:rPr>
              <a:t>This license allows you to share and adapt the material for any purpose, even commercially.</a:t>
            </a:r>
          </a:p>
          <a:p>
            <a:pPr algn="l">
              <a:lnSpc>
                <a:spcPct val="150000"/>
              </a:lnSpc>
              <a:spcAft>
                <a:spcPts val="600"/>
              </a:spcAft>
            </a:pPr>
            <a:r>
              <a:rPr lang="en-AU" sz="1200" dirty="0">
                <a:solidFill>
                  <a:schemeClr val="bg1"/>
                </a:solidFill>
              </a:rPr>
              <a:t>Attribution should be given to © State of New South Wales (Department of Education), 2026.</a:t>
            </a:r>
          </a:p>
          <a:p>
            <a:pPr algn="l">
              <a:lnSpc>
                <a:spcPct val="150000"/>
              </a:lnSpc>
            </a:pPr>
            <a:r>
              <a:rPr lang="en-AU" sz="1200" dirty="0">
                <a:solidFill>
                  <a:schemeClr val="bg1"/>
                </a:solidFill>
              </a:rPr>
              <a:t>Material in this resource not available under a Creative Commons license:</a:t>
            </a:r>
          </a:p>
          <a:p>
            <a:pPr marL="171450" indent="-171450" algn="l">
              <a:lnSpc>
                <a:spcPct val="150000"/>
              </a:lnSpc>
              <a:buFont typeface="Arial" panose="020B0604020202020204" pitchFamily="34" charset="0"/>
              <a:buChar char="•"/>
            </a:pPr>
            <a:r>
              <a:rPr lang="en-AU" sz="1200" dirty="0">
                <a:solidFill>
                  <a:schemeClr val="bg1"/>
                </a:solidFill>
              </a:rPr>
              <a:t>the NSW Department of Education logo, other logos and trademark-protected material</a:t>
            </a:r>
          </a:p>
          <a:p>
            <a:pPr marL="171450" indent="-171450" algn="l">
              <a:lnSpc>
                <a:spcPct val="150000"/>
              </a:lnSpc>
              <a:buFont typeface="Arial" panose="020B0604020202020204" pitchFamily="34" charset="0"/>
              <a:buChar char="•"/>
            </a:pPr>
            <a:r>
              <a:rPr lang="en-AU" sz="1200" dirty="0">
                <a:solidFill>
                  <a:schemeClr val="bg1"/>
                </a:solidFill>
              </a:rPr>
              <a:t>Material owned by a third party that has been reproduced with permission. You will need to obtain permission from the third party to reuse its material. </a:t>
            </a:r>
          </a:p>
          <a:p>
            <a:pPr algn="l">
              <a:lnSpc>
                <a:spcPct val="150000"/>
              </a:lnSpc>
              <a:spcBef>
                <a:spcPts val="1200"/>
              </a:spcBef>
              <a:spcAft>
                <a:spcPts val="600"/>
              </a:spcAft>
            </a:pPr>
            <a:r>
              <a:rPr lang="en-AU" sz="1200" b="1" dirty="0">
                <a:solidFill>
                  <a:schemeClr val="bg1"/>
                </a:solidFill>
                <a:latin typeface="+mj-lt"/>
              </a:rPr>
              <a:t>Links to third-party material and websites</a:t>
            </a:r>
          </a:p>
          <a:p>
            <a:pPr algn="l">
              <a:lnSpc>
                <a:spcPct val="150000"/>
              </a:lnSpc>
              <a:spcAft>
                <a:spcPts val="600"/>
              </a:spcAft>
            </a:pPr>
            <a:r>
              <a:rPr lang="en-AU" sz="1200" dirty="0">
                <a:solidFill>
                  <a:schemeClr val="bg1"/>
                </a:solidFill>
              </a:rPr>
              <a:t>Please note that the provided (reading/viewing material/list/links/texts) are a suggestion only and implies no endorsement, by the New South Wales Department of Education, of any author, publisher, or book title. School principals and teachers are best placed to assess the suitability of resources that would complement the curriculum and reflect the needs and interests of their students.</a:t>
            </a:r>
          </a:p>
          <a:p>
            <a:pPr algn="l">
              <a:lnSpc>
                <a:spcPct val="150000"/>
              </a:lnSpc>
              <a:spcAft>
                <a:spcPts val="600"/>
              </a:spcAft>
            </a:pPr>
            <a:r>
              <a:rPr lang="en-AU" sz="1200" dirty="0">
                <a:solidFill>
                  <a:schemeClr val="bg1"/>
                </a:solidFill>
              </a:rPr>
              <a:t>If you use the links provided in this document to access a third-party’s website, you acknowledge that the terms of use, including licence terms set out on the third-party’s website apply to the use which may be made of the materials on that third-party website or where permitted by the </a:t>
            </a:r>
            <a:r>
              <a:rPr lang="en-AU" sz="1200" i="1" dirty="0">
                <a:solidFill>
                  <a:schemeClr val="bg1"/>
                </a:solidFill>
              </a:rPr>
              <a:t>Copyright Act 1968 </a:t>
            </a:r>
            <a:r>
              <a:rPr lang="en-AU" sz="1200" dirty="0">
                <a:solidFill>
                  <a:schemeClr val="bg1"/>
                </a:solidFill>
              </a:rPr>
              <a:t>(</a:t>
            </a:r>
            <a:r>
              <a:rPr lang="en-AU" sz="1200" dirty="0" err="1">
                <a:solidFill>
                  <a:schemeClr val="bg1"/>
                </a:solidFill>
              </a:rPr>
              <a:t>Cth</a:t>
            </a:r>
            <a:r>
              <a:rPr lang="en-AU" sz="1200" dirty="0">
                <a:solidFill>
                  <a:schemeClr val="bg1"/>
                </a:solidFill>
              </a:rPr>
              <a:t>). The department accepts no responsibility for content on third-party websites. </a:t>
            </a:r>
          </a:p>
        </p:txBody>
      </p:sp>
      <p:sp>
        <p:nvSpPr>
          <p:cNvPr id="2" name="Slide Number Placeholder 1">
            <a:extLst>
              <a:ext uri="{FF2B5EF4-FFF2-40B4-BE49-F238E27FC236}">
                <a16:creationId xmlns:a16="http://schemas.microsoft.com/office/drawing/2014/main" id="{34C46665-63B5-749F-DC20-FC4D59F0599A}"/>
              </a:ext>
            </a:extLst>
          </p:cNvPr>
          <p:cNvSpPr>
            <a:spLocks noGrp="1"/>
          </p:cNvSpPr>
          <p:nvPr>
            <p:ph type="sldNum" sz="quarter" idx="12"/>
          </p:nvPr>
        </p:nvSpPr>
        <p:spPr/>
        <p:txBody>
          <a:bodyPr/>
          <a:lstStyle/>
          <a:p>
            <a:fld id="{10A01DC5-1685-4615-8240-15192985C6A2}" type="slidenum">
              <a:rPr lang="en-AU" smtClean="0"/>
              <a:pPr/>
              <a:t>216</a:t>
            </a:fld>
            <a:endParaRPr lang="en-AU"/>
          </a:p>
        </p:txBody>
      </p:sp>
    </p:spTree>
    <p:extLst>
      <p:ext uri="{BB962C8B-B14F-4D97-AF65-F5344CB8AC3E}">
        <p14:creationId xmlns:p14="http://schemas.microsoft.com/office/powerpoint/2010/main" val="3820411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1A6835-8273-F4A5-2E62-971A7C6560F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BD3B005-868E-4665-64D9-E7C1BDDC0957}"/>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22</a:t>
            </a:fld>
            <a:endParaRPr lang="en-AU"/>
          </a:p>
        </p:txBody>
      </p:sp>
      <p:sp>
        <p:nvSpPr>
          <p:cNvPr id="5" name="Title 4">
            <a:extLst>
              <a:ext uri="{FF2B5EF4-FFF2-40B4-BE49-F238E27FC236}">
                <a16:creationId xmlns:a16="http://schemas.microsoft.com/office/drawing/2014/main" id="{9F64C609-A50C-DE79-95D9-6F831A644843}"/>
              </a:ext>
            </a:extLst>
          </p:cNvPr>
          <p:cNvSpPr>
            <a:spLocks noGrp="1"/>
          </p:cNvSpPr>
          <p:nvPr>
            <p:ph type="title"/>
          </p:nvPr>
        </p:nvSpPr>
        <p:spPr/>
        <p:txBody>
          <a:bodyPr/>
          <a:lstStyle/>
          <a:p>
            <a:r>
              <a:rPr lang="en-AU" dirty="0">
                <a:latin typeface="+mj-lt"/>
              </a:rPr>
              <a:t>Learning intentions and success criteria </a:t>
            </a:r>
            <a:r>
              <a:rPr lang="en-AU" dirty="0">
                <a:solidFill>
                  <a:schemeClr val="bg1"/>
                </a:solidFill>
              </a:rPr>
              <a:t>(lesson 4)</a:t>
            </a:r>
            <a:endParaRPr lang="en-AU" dirty="0">
              <a:solidFill>
                <a:schemeClr val="bg1"/>
              </a:solidFill>
              <a:latin typeface="+mj-lt"/>
            </a:endParaRPr>
          </a:p>
        </p:txBody>
      </p:sp>
      <p:sp>
        <p:nvSpPr>
          <p:cNvPr id="3" name="TextBox 2">
            <a:extLst>
              <a:ext uri="{FF2B5EF4-FFF2-40B4-BE49-F238E27FC236}">
                <a16:creationId xmlns:a16="http://schemas.microsoft.com/office/drawing/2014/main" id="{7318942A-E9C1-AB82-4B9C-1098C91D418F}"/>
              </a:ext>
            </a:extLst>
          </p:cNvPr>
          <p:cNvSpPr txBox="1"/>
          <p:nvPr/>
        </p:nvSpPr>
        <p:spPr>
          <a:xfrm>
            <a:off x="370416" y="1894417"/>
            <a:ext cx="11303000" cy="402103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spcAft>
                <a:spcPts val="600"/>
              </a:spcAft>
            </a:pPr>
            <a:r>
              <a:rPr lang="en-AU" sz="2000" b="1" dirty="0">
                <a:solidFill>
                  <a:schemeClr val="accent1"/>
                </a:solidFill>
                <a:latin typeface="+mj-lt"/>
                <a:cs typeface="Arial"/>
              </a:rPr>
              <a:t>We are learning to:</a:t>
            </a:r>
            <a:endParaRPr lang="en-AU" sz="2000" b="1" dirty="0">
              <a:solidFill>
                <a:schemeClr val="accent1"/>
              </a:solidFill>
              <a:latin typeface="+mj-lt"/>
              <a:ea typeface="+mn-lt"/>
              <a:cs typeface="Arial" panose="020B0604020202020204" pitchFamily="34" charset="0"/>
            </a:endParaRPr>
          </a:p>
          <a:p>
            <a:pPr marL="285750" lvl="0" indent="-285750">
              <a:lnSpc>
                <a:spcPct val="150000"/>
              </a:lnSpc>
              <a:buFont typeface="Arial" panose="020B0604020202020204" pitchFamily="34" charset="0"/>
              <a:buChar char="•"/>
            </a:pPr>
            <a:r>
              <a:rPr lang="en-AU" sz="1800" dirty="0"/>
              <a:t>define critical thinking and understand why it is important</a:t>
            </a:r>
          </a:p>
          <a:p>
            <a:pPr marL="285750" lvl="0" indent="-285750">
              <a:lnSpc>
                <a:spcPct val="150000"/>
              </a:lnSpc>
              <a:buFont typeface="Arial" panose="020B0604020202020204" pitchFamily="34" charset="0"/>
              <a:buChar char="•"/>
            </a:pPr>
            <a:r>
              <a:rPr lang="en-AU" sz="1800" dirty="0"/>
              <a:t>identify examples of critical thinking in everyday contexts.</a:t>
            </a:r>
          </a:p>
          <a:p>
            <a:pPr lvl="0">
              <a:lnSpc>
                <a:spcPct val="150000"/>
              </a:lnSpc>
            </a:pPr>
            <a:endParaRPr lang="en-AU" sz="2000" dirty="0">
              <a:solidFill>
                <a:srgbClr val="22272B"/>
              </a:solidFill>
              <a:cs typeface="Arial" panose="020B0604020202020204" pitchFamily="34" charset="0"/>
            </a:endParaRPr>
          </a:p>
          <a:p>
            <a:pPr>
              <a:lnSpc>
                <a:spcPct val="150000"/>
              </a:lnSpc>
              <a:spcAft>
                <a:spcPts val="600"/>
              </a:spcAft>
            </a:pPr>
            <a:r>
              <a:rPr lang="en-AU" sz="2000" b="1" dirty="0">
                <a:solidFill>
                  <a:schemeClr val="accent1"/>
                </a:solidFill>
                <a:latin typeface="+mj-lt"/>
                <a:cs typeface="Arial"/>
              </a:rPr>
              <a:t>We can:</a:t>
            </a:r>
            <a:endParaRPr lang="en-US" sz="2000" dirty="0">
              <a:solidFill>
                <a:schemeClr val="accent1"/>
              </a:solidFill>
              <a:latin typeface="+mj-lt"/>
              <a:cs typeface="Arial" panose="020B0604020202020204" pitchFamily="34" charset="0"/>
            </a:endParaRPr>
          </a:p>
          <a:p>
            <a:pPr marL="342900" lvl="0" indent="-342900">
              <a:lnSpc>
                <a:spcPct val="150000"/>
              </a:lnSpc>
              <a:buFont typeface="Arial" panose="020B0604020202020204" pitchFamily="34" charset="0"/>
              <a:buChar char="•"/>
            </a:pPr>
            <a:r>
              <a:rPr lang="en-AU" sz="1800" dirty="0"/>
              <a:t>explain what critical thinking is</a:t>
            </a:r>
          </a:p>
          <a:p>
            <a:pPr marL="342900" lvl="0" indent="-342900">
              <a:lnSpc>
                <a:spcPct val="150000"/>
              </a:lnSpc>
              <a:buFont typeface="Arial" panose="020B0604020202020204" pitchFamily="34" charset="0"/>
              <a:buChar char="•"/>
            </a:pPr>
            <a:r>
              <a:rPr lang="en-AU" sz="1800" dirty="0"/>
              <a:t>identify examples of critical thinking</a:t>
            </a:r>
            <a:endParaRPr lang="en-AU" sz="1800" dirty="0">
              <a:cs typeface="Arial"/>
            </a:endParaRPr>
          </a:p>
          <a:p>
            <a:pPr marL="342900" lvl="0" indent="-342900">
              <a:lnSpc>
                <a:spcPct val="150000"/>
              </a:lnSpc>
              <a:buFont typeface="Arial" panose="020B0604020202020204" pitchFamily="34" charset="0"/>
              <a:buChar char="•"/>
            </a:pPr>
            <a:r>
              <a:rPr lang="en-AU" sz="1800" dirty="0"/>
              <a:t>justify why critical thinking is valuable.</a:t>
            </a:r>
          </a:p>
          <a:p>
            <a:pPr marL="342900" indent="-342900">
              <a:lnSpc>
                <a:spcPct val="150000"/>
              </a:lnSpc>
              <a:spcAft>
                <a:spcPts val="600"/>
              </a:spcAft>
              <a:buFont typeface="Arial"/>
              <a:buChar char="•"/>
            </a:pPr>
            <a:endParaRPr lang="en-GB" sz="2000" dirty="0">
              <a:solidFill>
                <a:srgbClr val="000000"/>
              </a:solidFill>
              <a:cs typeface="Arial" panose="020B0604020202020204" pitchFamily="34" charset="0"/>
            </a:endParaRPr>
          </a:p>
        </p:txBody>
      </p:sp>
    </p:spTree>
    <p:extLst>
      <p:ext uri="{BB962C8B-B14F-4D97-AF65-F5344CB8AC3E}">
        <p14:creationId xmlns:p14="http://schemas.microsoft.com/office/powerpoint/2010/main" val="7361871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9B076CA-71E0-AD90-CD8E-813CE7213A40}"/>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23</a:t>
            </a:fld>
            <a:endParaRPr lang="en-AU"/>
          </a:p>
        </p:txBody>
      </p:sp>
      <p:sp>
        <p:nvSpPr>
          <p:cNvPr id="5" name="Title 4">
            <a:extLst>
              <a:ext uri="{FF2B5EF4-FFF2-40B4-BE49-F238E27FC236}">
                <a16:creationId xmlns:a16="http://schemas.microsoft.com/office/drawing/2014/main" id="{224D7262-3B42-2952-1BE6-D903B1F21E5B}"/>
              </a:ext>
            </a:extLst>
          </p:cNvPr>
          <p:cNvSpPr>
            <a:spLocks noGrp="1"/>
          </p:cNvSpPr>
          <p:nvPr>
            <p:ph type="title"/>
          </p:nvPr>
        </p:nvSpPr>
        <p:spPr>
          <a:xfrm>
            <a:off x="360000" y="593853"/>
            <a:ext cx="11484000" cy="1050614"/>
          </a:xfrm>
        </p:spPr>
        <p:txBody>
          <a:bodyPr/>
          <a:lstStyle/>
          <a:p>
            <a:r>
              <a:rPr lang="en-AU" dirty="0">
                <a:latin typeface="+mj-lt"/>
                <a:cs typeface="Arial"/>
              </a:rPr>
              <a:t>How do we define critical thinking? </a:t>
            </a:r>
            <a:br>
              <a:rPr lang="en-AU" dirty="0">
                <a:latin typeface="+mj-lt"/>
                <a:cs typeface="Arial"/>
              </a:rPr>
            </a:br>
            <a:r>
              <a:rPr lang="en-AU" sz="2000" dirty="0">
                <a:latin typeface="+mj-lt"/>
                <a:cs typeface="Arial"/>
              </a:rPr>
              <a:t>Brainstorm the definition of each of these words</a:t>
            </a:r>
            <a:endParaRPr lang="en-AU" sz="2000" dirty="0">
              <a:latin typeface="+mj-lt"/>
            </a:endParaRPr>
          </a:p>
        </p:txBody>
      </p:sp>
      <p:sp>
        <p:nvSpPr>
          <p:cNvPr id="4" name="TextBox 3">
            <a:extLst>
              <a:ext uri="{FF2B5EF4-FFF2-40B4-BE49-F238E27FC236}">
                <a16:creationId xmlns:a16="http://schemas.microsoft.com/office/drawing/2014/main" id="{F3B5D0F2-7955-D894-13AA-3792EC2E2EBE}"/>
              </a:ext>
            </a:extLst>
          </p:cNvPr>
          <p:cNvSpPr txBox="1"/>
          <p:nvPr/>
        </p:nvSpPr>
        <p:spPr>
          <a:xfrm>
            <a:off x="-76200" y="2121073"/>
            <a:ext cx="12344400" cy="4247317"/>
          </a:xfrm>
          <a:prstGeom prst="rect">
            <a:avLst/>
          </a:prstGeom>
          <a:solidFill>
            <a:schemeClr val="accent3">
              <a:lumMod val="40000"/>
              <a:lumOff val="60000"/>
            </a:schemeClr>
          </a:solid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GB" sz="3600" dirty="0">
                <a:cs typeface="Arial"/>
              </a:rPr>
              <a:t>   				</a:t>
            </a:r>
          </a:p>
          <a:p>
            <a:pPr algn="ctr"/>
            <a:endParaRPr lang="en-GB" sz="3600" dirty="0">
              <a:cs typeface="Arial"/>
            </a:endParaRPr>
          </a:p>
          <a:p>
            <a:pPr algn="ctr"/>
            <a:endParaRPr lang="en-GB" sz="4800" dirty="0">
              <a:cs typeface="Arial"/>
            </a:endParaRPr>
          </a:p>
          <a:p>
            <a:pPr algn="ctr"/>
            <a:r>
              <a:rPr lang="en-GB" sz="4800" dirty="0">
                <a:cs typeface="Arial"/>
              </a:rPr>
              <a:t>critical         	 		     thinking</a:t>
            </a:r>
          </a:p>
          <a:p>
            <a:endParaRPr lang="en-GB" sz="3600" dirty="0">
              <a:cs typeface="Arial"/>
            </a:endParaRPr>
          </a:p>
          <a:p>
            <a:endParaRPr lang="en-GB" sz="3600" dirty="0">
              <a:cs typeface="Arial"/>
            </a:endParaRPr>
          </a:p>
          <a:p>
            <a:endParaRPr lang="en-GB" sz="3600" dirty="0">
              <a:cs typeface="Arial"/>
            </a:endParaRPr>
          </a:p>
        </p:txBody>
      </p:sp>
      <p:sp>
        <p:nvSpPr>
          <p:cNvPr id="8" name="Cloud 7">
            <a:extLst>
              <a:ext uri="{FF2B5EF4-FFF2-40B4-BE49-F238E27FC236}">
                <a16:creationId xmlns:a16="http://schemas.microsoft.com/office/drawing/2014/main" id="{716495B8-3CEB-0E16-592D-38A0F73A6B4A}"/>
              </a:ext>
              <a:ext uri="{C183D7F6-B498-43B3-948B-1728B52AA6E4}">
                <adec:decorative xmlns:adec="http://schemas.microsoft.com/office/drawing/2017/decorative" val="1"/>
              </a:ext>
            </a:extLst>
          </p:cNvPr>
          <p:cNvSpPr/>
          <p:nvPr/>
        </p:nvSpPr>
        <p:spPr>
          <a:xfrm>
            <a:off x="1633910" y="4977384"/>
            <a:ext cx="914400" cy="914400"/>
          </a:xfrm>
          <a:prstGeom prst="cloud">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Cloud 8">
            <a:extLst>
              <a:ext uri="{FF2B5EF4-FFF2-40B4-BE49-F238E27FC236}">
                <a16:creationId xmlns:a16="http://schemas.microsoft.com/office/drawing/2014/main" id="{77A1892E-D76F-93CA-6C8B-E86211656F5F}"/>
              </a:ext>
              <a:ext uri="{C183D7F6-B498-43B3-948B-1728B52AA6E4}">
                <adec:decorative xmlns:adec="http://schemas.microsoft.com/office/drawing/2017/decorative" val="1"/>
              </a:ext>
            </a:extLst>
          </p:cNvPr>
          <p:cNvSpPr/>
          <p:nvPr/>
        </p:nvSpPr>
        <p:spPr>
          <a:xfrm>
            <a:off x="3472686" y="5070595"/>
            <a:ext cx="914400" cy="914400"/>
          </a:xfrm>
          <a:prstGeom prst="cloud">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Cloud 9">
            <a:extLst>
              <a:ext uri="{FF2B5EF4-FFF2-40B4-BE49-F238E27FC236}">
                <a16:creationId xmlns:a16="http://schemas.microsoft.com/office/drawing/2014/main" id="{5C861E85-F69E-117E-885F-8D1564E74A41}"/>
              </a:ext>
              <a:ext uri="{C183D7F6-B498-43B3-948B-1728B52AA6E4}">
                <adec:decorative xmlns:adec="http://schemas.microsoft.com/office/drawing/2017/decorative" val="1"/>
              </a:ext>
            </a:extLst>
          </p:cNvPr>
          <p:cNvSpPr/>
          <p:nvPr/>
        </p:nvSpPr>
        <p:spPr>
          <a:xfrm>
            <a:off x="659981" y="3822528"/>
            <a:ext cx="914400" cy="914400"/>
          </a:xfrm>
          <a:prstGeom prst="cloud">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Cloud 10">
            <a:extLst>
              <a:ext uri="{FF2B5EF4-FFF2-40B4-BE49-F238E27FC236}">
                <a16:creationId xmlns:a16="http://schemas.microsoft.com/office/drawing/2014/main" id="{37FCF0C0-B8AE-CB9E-C476-B93F52F437AE}"/>
              </a:ext>
              <a:ext uri="{C183D7F6-B498-43B3-948B-1728B52AA6E4}">
                <adec:decorative xmlns:adec="http://schemas.microsoft.com/office/drawing/2017/decorative" val="1"/>
              </a:ext>
            </a:extLst>
          </p:cNvPr>
          <p:cNvSpPr/>
          <p:nvPr/>
        </p:nvSpPr>
        <p:spPr>
          <a:xfrm>
            <a:off x="4208867" y="3970680"/>
            <a:ext cx="914400" cy="914400"/>
          </a:xfrm>
          <a:prstGeom prst="cloud">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Cloud 11">
            <a:extLst>
              <a:ext uri="{FF2B5EF4-FFF2-40B4-BE49-F238E27FC236}">
                <a16:creationId xmlns:a16="http://schemas.microsoft.com/office/drawing/2014/main" id="{1060B5C0-6E09-C819-E7D0-679D403538A4}"/>
              </a:ext>
              <a:ext uri="{C183D7F6-B498-43B3-948B-1728B52AA6E4}">
                <adec:decorative xmlns:adec="http://schemas.microsoft.com/office/drawing/2017/decorative" val="1"/>
              </a:ext>
            </a:extLst>
          </p:cNvPr>
          <p:cNvSpPr/>
          <p:nvPr/>
        </p:nvSpPr>
        <p:spPr>
          <a:xfrm>
            <a:off x="1392608" y="2675981"/>
            <a:ext cx="914400" cy="914400"/>
          </a:xfrm>
          <a:prstGeom prst="cloud">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Cloud 12">
            <a:extLst>
              <a:ext uri="{FF2B5EF4-FFF2-40B4-BE49-F238E27FC236}">
                <a16:creationId xmlns:a16="http://schemas.microsoft.com/office/drawing/2014/main" id="{D0981E63-50BF-A661-2EBE-95DC7CA6D4DA}"/>
              </a:ext>
              <a:ext uri="{C183D7F6-B498-43B3-948B-1728B52AA6E4}">
                <adec:decorative xmlns:adec="http://schemas.microsoft.com/office/drawing/2017/decorative" val="1"/>
              </a:ext>
            </a:extLst>
          </p:cNvPr>
          <p:cNvSpPr/>
          <p:nvPr/>
        </p:nvSpPr>
        <p:spPr>
          <a:xfrm>
            <a:off x="2602129" y="2386576"/>
            <a:ext cx="914400" cy="914400"/>
          </a:xfrm>
          <a:prstGeom prst="cloud">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Cloud 13">
            <a:extLst>
              <a:ext uri="{FF2B5EF4-FFF2-40B4-BE49-F238E27FC236}">
                <a16:creationId xmlns:a16="http://schemas.microsoft.com/office/drawing/2014/main" id="{8510F5DC-2D48-B593-1355-EED567C7AA3F}"/>
              </a:ext>
              <a:ext uri="{C183D7F6-B498-43B3-948B-1728B52AA6E4}">
                <adec:decorative xmlns:adec="http://schemas.microsoft.com/office/drawing/2017/decorative" val="1"/>
              </a:ext>
            </a:extLst>
          </p:cNvPr>
          <p:cNvSpPr/>
          <p:nvPr/>
        </p:nvSpPr>
        <p:spPr>
          <a:xfrm>
            <a:off x="3887036" y="2709226"/>
            <a:ext cx="914400" cy="914400"/>
          </a:xfrm>
          <a:prstGeom prst="cloud">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Cloud 14">
            <a:extLst>
              <a:ext uri="{FF2B5EF4-FFF2-40B4-BE49-F238E27FC236}">
                <a16:creationId xmlns:a16="http://schemas.microsoft.com/office/drawing/2014/main" id="{C2ADF3FF-25F1-896C-F621-FA9022C38B22}"/>
              </a:ext>
              <a:ext uri="{C183D7F6-B498-43B3-948B-1728B52AA6E4}">
                <adec:decorative xmlns:adec="http://schemas.microsoft.com/office/drawing/2017/decorative" val="1"/>
              </a:ext>
            </a:extLst>
          </p:cNvPr>
          <p:cNvSpPr/>
          <p:nvPr/>
        </p:nvSpPr>
        <p:spPr>
          <a:xfrm>
            <a:off x="6567926" y="3970680"/>
            <a:ext cx="914400" cy="914400"/>
          </a:xfrm>
          <a:prstGeom prst="cloud">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Cloud 15">
            <a:extLst>
              <a:ext uri="{FF2B5EF4-FFF2-40B4-BE49-F238E27FC236}">
                <a16:creationId xmlns:a16="http://schemas.microsoft.com/office/drawing/2014/main" id="{E8F7D267-2DB7-5EBD-D4F8-6134DEEB825B}"/>
              </a:ext>
              <a:ext uri="{C183D7F6-B498-43B3-948B-1728B52AA6E4}">
                <adec:decorative xmlns:adec="http://schemas.microsoft.com/office/drawing/2017/decorative" val="1"/>
              </a:ext>
            </a:extLst>
          </p:cNvPr>
          <p:cNvSpPr/>
          <p:nvPr/>
        </p:nvSpPr>
        <p:spPr>
          <a:xfrm>
            <a:off x="7606218" y="4977384"/>
            <a:ext cx="914400" cy="914400"/>
          </a:xfrm>
          <a:prstGeom prst="cloud">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Cloud 16">
            <a:extLst>
              <a:ext uri="{FF2B5EF4-FFF2-40B4-BE49-F238E27FC236}">
                <a16:creationId xmlns:a16="http://schemas.microsoft.com/office/drawing/2014/main" id="{E54CD116-ABE9-9441-D7E9-111E9439894E}"/>
              </a:ext>
              <a:ext uri="{C183D7F6-B498-43B3-948B-1728B52AA6E4}">
                <adec:decorative xmlns:adec="http://schemas.microsoft.com/office/drawing/2017/decorative" val="1"/>
              </a:ext>
            </a:extLst>
          </p:cNvPr>
          <p:cNvSpPr/>
          <p:nvPr/>
        </p:nvSpPr>
        <p:spPr>
          <a:xfrm>
            <a:off x="9231529" y="4977384"/>
            <a:ext cx="914400" cy="914400"/>
          </a:xfrm>
          <a:prstGeom prst="cloud">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Cloud 17">
            <a:extLst>
              <a:ext uri="{FF2B5EF4-FFF2-40B4-BE49-F238E27FC236}">
                <a16:creationId xmlns:a16="http://schemas.microsoft.com/office/drawing/2014/main" id="{9DAF65C2-3666-5A95-D632-D3E8FC9D3B1C}"/>
              </a:ext>
              <a:ext uri="{C183D7F6-B498-43B3-948B-1728B52AA6E4}">
                <adec:decorative xmlns:adec="http://schemas.microsoft.com/office/drawing/2017/decorative" val="1"/>
              </a:ext>
            </a:extLst>
          </p:cNvPr>
          <p:cNvSpPr/>
          <p:nvPr/>
        </p:nvSpPr>
        <p:spPr>
          <a:xfrm>
            <a:off x="7606218" y="2753802"/>
            <a:ext cx="914400" cy="914400"/>
          </a:xfrm>
          <a:prstGeom prst="cloud">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 name="Cloud 18">
            <a:extLst>
              <a:ext uri="{FF2B5EF4-FFF2-40B4-BE49-F238E27FC236}">
                <a16:creationId xmlns:a16="http://schemas.microsoft.com/office/drawing/2014/main" id="{2247D414-BEFC-CB5C-545C-FF9209E8009A}"/>
              </a:ext>
              <a:ext uri="{C183D7F6-B498-43B3-948B-1728B52AA6E4}">
                <adec:decorative xmlns:adec="http://schemas.microsoft.com/office/drawing/2017/decorative" val="1"/>
              </a:ext>
            </a:extLst>
          </p:cNvPr>
          <p:cNvSpPr/>
          <p:nvPr/>
        </p:nvSpPr>
        <p:spPr>
          <a:xfrm>
            <a:off x="9121429" y="2675981"/>
            <a:ext cx="914400" cy="914400"/>
          </a:xfrm>
          <a:prstGeom prst="cloud">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 name="Cloud 19">
            <a:extLst>
              <a:ext uri="{FF2B5EF4-FFF2-40B4-BE49-F238E27FC236}">
                <a16:creationId xmlns:a16="http://schemas.microsoft.com/office/drawing/2014/main" id="{F6B9E3C1-42F9-5C9C-F11F-C8B92164CC74}"/>
              </a:ext>
              <a:ext uri="{C183D7F6-B498-43B3-948B-1728B52AA6E4}">
                <adec:decorative xmlns:adec="http://schemas.microsoft.com/office/drawing/2017/decorative" val="1"/>
              </a:ext>
            </a:extLst>
          </p:cNvPr>
          <p:cNvSpPr/>
          <p:nvPr/>
        </p:nvSpPr>
        <p:spPr>
          <a:xfrm>
            <a:off x="10422477" y="3218260"/>
            <a:ext cx="914400" cy="914400"/>
          </a:xfrm>
          <a:prstGeom prst="cloud">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Cloud 20">
            <a:extLst>
              <a:ext uri="{FF2B5EF4-FFF2-40B4-BE49-F238E27FC236}">
                <a16:creationId xmlns:a16="http://schemas.microsoft.com/office/drawing/2014/main" id="{28B4C457-E6BC-6CFA-EFCF-A7D76146526E}"/>
              </a:ext>
              <a:ext uri="{C183D7F6-B498-43B3-948B-1728B52AA6E4}">
                <adec:decorative xmlns:adec="http://schemas.microsoft.com/office/drawing/2017/decorative" val="1"/>
              </a:ext>
            </a:extLst>
          </p:cNvPr>
          <p:cNvSpPr/>
          <p:nvPr/>
        </p:nvSpPr>
        <p:spPr>
          <a:xfrm>
            <a:off x="10518086" y="4712335"/>
            <a:ext cx="914400" cy="914400"/>
          </a:xfrm>
          <a:prstGeom prst="cloud">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707406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495353-2109-0738-CD3E-99B04C79922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8FC2CB8-773E-A7DA-52FD-1D4544F85896}"/>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b="0" i="0" u="none" strike="noStrike" kern="1200" cap="none" spc="0" normalizeH="0" baseline="0" noProof="0" smtClean="0">
                <a:ln>
                  <a:noFill/>
                </a:ln>
                <a:solidFill>
                  <a:srgbClr val="22272B"/>
                </a:solidFill>
                <a:effectLst/>
                <a:uLnTx/>
                <a:uFillTx/>
                <a:latin typeface="Arial" panose="020B0604020202020204"/>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24</a:t>
            </a:fld>
            <a:endParaRPr kumimoji="0" lang="en-AU" sz="1200" b="0" i="0" u="none" strike="noStrike" kern="1200" cap="none" spc="0" normalizeH="0" baseline="0" noProof="0">
              <a:ln>
                <a:noFill/>
              </a:ln>
              <a:solidFill>
                <a:srgbClr val="22272B"/>
              </a:solidFill>
              <a:effectLst/>
              <a:uLnTx/>
              <a:uFillTx/>
              <a:latin typeface="Arial" panose="020B0604020202020204"/>
              <a:ea typeface="+mn-ea"/>
              <a:cs typeface="+mn-cs"/>
            </a:endParaRPr>
          </a:p>
        </p:txBody>
      </p:sp>
      <p:sp>
        <p:nvSpPr>
          <p:cNvPr id="3" name="Title 2">
            <a:extLst>
              <a:ext uri="{FF2B5EF4-FFF2-40B4-BE49-F238E27FC236}">
                <a16:creationId xmlns:a16="http://schemas.microsoft.com/office/drawing/2014/main" id="{304DDE39-0912-7193-2BFB-32703D210377}"/>
              </a:ext>
            </a:extLst>
          </p:cNvPr>
          <p:cNvSpPr>
            <a:spLocks noGrp="1"/>
          </p:cNvSpPr>
          <p:nvPr>
            <p:ph type="title"/>
          </p:nvPr>
        </p:nvSpPr>
        <p:spPr/>
        <p:txBody>
          <a:bodyPr/>
          <a:lstStyle/>
          <a:p>
            <a:r>
              <a:rPr lang="en-AU" dirty="0">
                <a:latin typeface="+mj-lt"/>
                <a:cs typeface="Arial"/>
              </a:rPr>
              <a:t>Defining critical</a:t>
            </a:r>
            <a:endParaRPr lang="en-US" dirty="0"/>
          </a:p>
        </p:txBody>
      </p:sp>
      <p:sp>
        <p:nvSpPr>
          <p:cNvPr id="5" name="TextBox 4">
            <a:extLst>
              <a:ext uri="{FF2B5EF4-FFF2-40B4-BE49-F238E27FC236}">
                <a16:creationId xmlns:a16="http://schemas.microsoft.com/office/drawing/2014/main" id="{CFC5521D-688F-2B56-FC70-551D5D3BECB3}"/>
              </a:ext>
            </a:extLst>
          </p:cNvPr>
          <p:cNvSpPr txBox="1"/>
          <p:nvPr/>
        </p:nvSpPr>
        <p:spPr>
          <a:xfrm>
            <a:off x="503346" y="2099524"/>
            <a:ext cx="10841933" cy="253146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rtl="0">
              <a:lnSpc>
                <a:spcPct val="150000"/>
              </a:lnSpc>
            </a:pPr>
            <a:r>
              <a:rPr lang="en-GB" sz="1800" b="1" baseline="0" dirty="0">
                <a:solidFill>
                  <a:schemeClr val="accent1"/>
                </a:solidFill>
                <a:latin typeface="Arial"/>
                <a:ea typeface="Segoe UI"/>
                <a:cs typeface="Segoe UI"/>
              </a:rPr>
              <a:t>Critical – definition:</a:t>
            </a:r>
            <a:r>
              <a:rPr lang="en-GB" sz="1800" dirty="0">
                <a:solidFill>
                  <a:schemeClr val="accent1"/>
                </a:solidFill>
                <a:latin typeface="Arial"/>
                <a:ea typeface="Segoe UI"/>
                <a:cs typeface="Segoe UI"/>
              </a:rPr>
              <a:t>​</a:t>
            </a:r>
            <a:endParaRPr lang="en-US" sz="1800" dirty="0">
              <a:solidFill>
                <a:schemeClr val="accent1"/>
              </a:solidFill>
              <a:cs typeface="Arial" panose="020B0604020202020204"/>
            </a:endParaRPr>
          </a:p>
          <a:p>
            <a:pPr marL="285750" indent="-285750">
              <a:lnSpc>
                <a:spcPct val="150000"/>
              </a:lnSpc>
              <a:buFont typeface="Arial"/>
              <a:buChar char="•"/>
            </a:pPr>
            <a:r>
              <a:rPr lang="en-GB" sz="1800" baseline="0" dirty="0">
                <a:latin typeface="Arial"/>
                <a:ea typeface="Arial"/>
                <a:cs typeface="Arial"/>
              </a:rPr>
              <a:t>(adjective) A critical approach to something </a:t>
            </a:r>
            <a:r>
              <a:rPr lang="en-GB" sz="1800" dirty="0">
                <a:latin typeface="Arial"/>
                <a:ea typeface="Arial"/>
                <a:cs typeface="Arial"/>
              </a:rPr>
              <a:t>involves examining</a:t>
            </a:r>
            <a:r>
              <a:rPr lang="en-GB" sz="1800" baseline="0" dirty="0">
                <a:latin typeface="Arial"/>
                <a:ea typeface="Arial"/>
                <a:cs typeface="Arial"/>
              </a:rPr>
              <a:t> and judging it carefully.</a:t>
            </a:r>
            <a:r>
              <a:rPr lang="en-GB" sz="1800" dirty="0">
                <a:latin typeface="Arial"/>
                <a:ea typeface="Arial"/>
                <a:cs typeface="Arial"/>
              </a:rPr>
              <a:t>​</a:t>
            </a:r>
            <a:endParaRPr lang="en-GB" sz="1800" dirty="0">
              <a:cs typeface="Arial" panose="020B0604020202020204"/>
            </a:endParaRPr>
          </a:p>
          <a:p>
            <a:pPr algn="r">
              <a:lnSpc>
                <a:spcPct val="150000"/>
              </a:lnSpc>
            </a:pPr>
            <a:r>
              <a:rPr lang="en-GB" sz="1800" b="1" dirty="0">
                <a:solidFill>
                  <a:srgbClr val="22272B"/>
                </a:solidFill>
                <a:latin typeface="Arial"/>
                <a:ea typeface="Segoe UI"/>
                <a:cs typeface="Arial"/>
              </a:rPr>
              <a:t>(Definitions from </a:t>
            </a:r>
            <a:r>
              <a:rPr lang="en-GB" sz="1800" dirty="0">
                <a:solidFill>
                  <a:srgbClr val="22272B"/>
                </a:solidFill>
                <a:latin typeface="Arial"/>
                <a:ea typeface="Segoe UI"/>
                <a:cs typeface="Arial"/>
                <a:hlinkClick r:id="rId3"/>
              </a:rPr>
              <a:t>Collins English Dictionary</a:t>
            </a:r>
            <a:r>
              <a:rPr lang="en-GB" sz="2000" dirty="0">
                <a:solidFill>
                  <a:srgbClr val="22272B"/>
                </a:solidFill>
                <a:latin typeface="Arial"/>
                <a:ea typeface="Segoe UI"/>
                <a:cs typeface="Arial"/>
              </a:rPr>
              <a:t>)</a:t>
            </a:r>
            <a:endParaRPr lang="en-GB" sz="2000" dirty="0">
              <a:solidFill>
                <a:srgbClr val="000000"/>
              </a:solidFill>
              <a:latin typeface="Arial"/>
              <a:ea typeface="Segoe UI"/>
              <a:cs typeface="Arial"/>
            </a:endParaRPr>
          </a:p>
          <a:p>
            <a:pPr>
              <a:lnSpc>
                <a:spcPts val="3600"/>
              </a:lnSpc>
            </a:pPr>
            <a:endParaRPr lang="en-GB" sz="2800" dirty="0">
              <a:solidFill>
                <a:srgbClr val="22272B"/>
              </a:solidFill>
              <a:latin typeface="Arial"/>
              <a:ea typeface="Segoe UI"/>
              <a:cs typeface="Arial"/>
            </a:endParaRPr>
          </a:p>
          <a:p>
            <a:pPr rtl="0">
              <a:lnSpc>
                <a:spcPts val="3900"/>
              </a:lnSpc>
            </a:pPr>
            <a:r>
              <a:rPr lang="en-GB" sz="2000" dirty="0">
                <a:solidFill>
                  <a:srgbClr val="22272B"/>
                </a:solidFill>
                <a:latin typeface="Arial"/>
                <a:ea typeface="Segoe UI"/>
                <a:cs typeface="Segoe UI"/>
              </a:rPr>
              <a:t>​</a:t>
            </a:r>
          </a:p>
          <a:p>
            <a:pPr algn="l"/>
            <a:endParaRPr lang="en-US" sz="1800" dirty="0"/>
          </a:p>
        </p:txBody>
      </p:sp>
    </p:spTree>
    <p:extLst>
      <p:ext uri="{BB962C8B-B14F-4D97-AF65-F5344CB8AC3E}">
        <p14:creationId xmlns:p14="http://schemas.microsoft.com/office/powerpoint/2010/main" val="3144253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DED9A2-0502-E96B-964E-2A0BE6491D3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57E3234-E81F-6456-4AE7-577D51D5E03C}"/>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b="0" i="0" u="none" strike="noStrike" kern="1200" cap="none" spc="0" normalizeH="0" baseline="0" noProof="0" smtClean="0">
                <a:ln>
                  <a:noFill/>
                </a:ln>
                <a:solidFill>
                  <a:srgbClr val="22272B"/>
                </a:solidFill>
                <a:effectLst/>
                <a:uLnTx/>
                <a:uFillTx/>
                <a:latin typeface="Arial" panose="020B0604020202020204"/>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25</a:t>
            </a:fld>
            <a:endParaRPr kumimoji="0" lang="en-AU" sz="1200" b="0" i="0" u="none" strike="noStrike" kern="1200" cap="none" spc="0" normalizeH="0" baseline="0" noProof="0">
              <a:ln>
                <a:noFill/>
              </a:ln>
              <a:solidFill>
                <a:srgbClr val="22272B"/>
              </a:solidFill>
              <a:effectLst/>
              <a:uLnTx/>
              <a:uFillTx/>
              <a:latin typeface="Arial" panose="020B0604020202020204"/>
              <a:ea typeface="+mn-ea"/>
              <a:cs typeface="+mn-cs"/>
            </a:endParaRPr>
          </a:p>
        </p:txBody>
      </p:sp>
      <p:sp>
        <p:nvSpPr>
          <p:cNvPr id="3" name="Title 2">
            <a:extLst>
              <a:ext uri="{FF2B5EF4-FFF2-40B4-BE49-F238E27FC236}">
                <a16:creationId xmlns:a16="http://schemas.microsoft.com/office/drawing/2014/main" id="{EC308D21-0DAA-164A-24CB-0CDF7EF9688B}"/>
              </a:ext>
            </a:extLst>
          </p:cNvPr>
          <p:cNvSpPr>
            <a:spLocks noGrp="1"/>
          </p:cNvSpPr>
          <p:nvPr>
            <p:ph type="title"/>
          </p:nvPr>
        </p:nvSpPr>
        <p:spPr/>
        <p:txBody>
          <a:bodyPr/>
          <a:lstStyle/>
          <a:p>
            <a:r>
              <a:rPr lang="en-AU" dirty="0">
                <a:latin typeface="+mj-lt"/>
                <a:cs typeface="Arial"/>
              </a:rPr>
              <a:t>Defining thinking </a:t>
            </a:r>
            <a:endParaRPr lang="en-US" dirty="0"/>
          </a:p>
        </p:txBody>
      </p:sp>
      <p:sp>
        <p:nvSpPr>
          <p:cNvPr id="4" name="TextBox 3">
            <a:extLst>
              <a:ext uri="{FF2B5EF4-FFF2-40B4-BE49-F238E27FC236}">
                <a16:creationId xmlns:a16="http://schemas.microsoft.com/office/drawing/2014/main" id="{9532383E-3E59-4313-5343-BFE15032A15B}"/>
              </a:ext>
            </a:extLst>
          </p:cNvPr>
          <p:cNvSpPr txBox="1"/>
          <p:nvPr/>
        </p:nvSpPr>
        <p:spPr>
          <a:xfrm>
            <a:off x="488674" y="2054086"/>
            <a:ext cx="11222935" cy="249299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pPr>
            <a:r>
              <a:rPr lang="en-GB" sz="1800" b="1" dirty="0">
                <a:solidFill>
                  <a:schemeClr val="accent1"/>
                </a:solidFill>
                <a:latin typeface="Arial"/>
                <a:cs typeface="Arial"/>
              </a:rPr>
              <a:t>Thinking – our definition:</a:t>
            </a:r>
            <a:r>
              <a:rPr lang="en-GB" sz="1800" dirty="0">
                <a:solidFill>
                  <a:schemeClr val="accent1"/>
                </a:solidFill>
                <a:latin typeface="Arial"/>
                <a:cs typeface="Arial"/>
              </a:rPr>
              <a:t> </a:t>
            </a:r>
            <a:endParaRPr lang="en-AU" sz="1800" dirty="0">
              <a:solidFill>
                <a:schemeClr val="accent1"/>
              </a:solidFill>
              <a:latin typeface="Arial"/>
              <a:cs typeface="Arial"/>
            </a:endParaRPr>
          </a:p>
          <a:p>
            <a:pPr marL="571500" indent="-571500">
              <a:lnSpc>
                <a:spcPct val="150000"/>
              </a:lnSpc>
              <a:buFont typeface="Arial"/>
              <a:buChar char="•"/>
            </a:pPr>
            <a:r>
              <a:rPr lang="en-AU" sz="1800" dirty="0">
                <a:cs typeface="Arial"/>
              </a:rPr>
              <a:t>(noun</a:t>
            </a:r>
            <a:r>
              <a:rPr lang="en-AU" sz="1800" baseline="0" dirty="0">
                <a:ea typeface="Arial"/>
                <a:cs typeface="Arial"/>
              </a:rPr>
              <a:t>) </a:t>
            </a:r>
            <a:r>
              <a:rPr lang="en-AU" sz="1800" dirty="0"/>
              <a:t>The general ideas or opinions of a person or group</a:t>
            </a:r>
          </a:p>
          <a:p>
            <a:pPr marL="571500" indent="-571500">
              <a:lnSpc>
                <a:spcPct val="150000"/>
              </a:lnSpc>
              <a:buFont typeface="Arial"/>
              <a:buChar char="•"/>
            </a:pPr>
            <a:endParaRPr lang="en-GB" sz="1800" b="1" dirty="0">
              <a:solidFill>
                <a:srgbClr val="22272B"/>
              </a:solidFill>
              <a:cs typeface="Arial"/>
            </a:endParaRPr>
          </a:p>
          <a:p>
            <a:pPr algn="r">
              <a:lnSpc>
                <a:spcPct val="150000"/>
              </a:lnSpc>
            </a:pPr>
            <a:r>
              <a:rPr lang="en-GB" sz="1800" b="1" dirty="0">
                <a:solidFill>
                  <a:srgbClr val="22272B"/>
                </a:solidFill>
                <a:cs typeface="Arial"/>
              </a:rPr>
              <a:t>(Definitions from </a:t>
            </a:r>
            <a:r>
              <a:rPr lang="en-GB" sz="1800" dirty="0">
                <a:solidFill>
                  <a:srgbClr val="22272B"/>
                </a:solidFill>
                <a:cs typeface="Arial"/>
                <a:hlinkClick r:id="rId3"/>
              </a:rPr>
              <a:t>Collins English Dictionary</a:t>
            </a:r>
            <a:r>
              <a:rPr lang="en-GB" sz="1800" dirty="0">
                <a:solidFill>
                  <a:srgbClr val="22272B"/>
                </a:solidFill>
                <a:cs typeface="Arial"/>
              </a:rPr>
              <a:t>)</a:t>
            </a:r>
            <a:endParaRPr lang="en-AU" sz="1800" dirty="0">
              <a:solidFill>
                <a:srgbClr val="000000"/>
              </a:solidFill>
              <a:cs typeface="Arial"/>
            </a:endParaRPr>
          </a:p>
          <a:p>
            <a:pPr marL="571500" indent="-571500">
              <a:buFont typeface="Arial"/>
              <a:buChar char="•"/>
            </a:pPr>
            <a:endParaRPr lang="en-AU" sz="3600" dirty="0">
              <a:solidFill>
                <a:schemeClr val="accent2"/>
              </a:solidFill>
              <a:cs typeface="Arial"/>
            </a:endParaRPr>
          </a:p>
          <a:p>
            <a:endParaRPr lang="en-US" sz="1800" dirty="0">
              <a:cs typeface="Arial"/>
            </a:endParaRPr>
          </a:p>
        </p:txBody>
      </p:sp>
    </p:spTree>
    <p:extLst>
      <p:ext uri="{BB962C8B-B14F-4D97-AF65-F5344CB8AC3E}">
        <p14:creationId xmlns:p14="http://schemas.microsoft.com/office/powerpoint/2010/main" val="1899625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30DA5F-1A99-3997-344D-A0677E5881A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1CA37AB-9CC0-BFA9-184A-CCB5803A1FDF}"/>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b="0" i="0" u="none" strike="noStrike" kern="1200" cap="none" spc="0" normalizeH="0" baseline="0" noProof="0" smtClean="0">
                <a:ln>
                  <a:noFill/>
                </a:ln>
                <a:solidFill>
                  <a:srgbClr val="22272B"/>
                </a:solidFill>
                <a:effectLst/>
                <a:uLnTx/>
                <a:uFillTx/>
                <a:latin typeface="Arial" panose="020B0604020202020204"/>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26</a:t>
            </a:fld>
            <a:endParaRPr kumimoji="0" lang="en-AU" sz="1200" b="0" i="0" u="none" strike="noStrike" kern="1200" cap="none" spc="0" normalizeH="0" baseline="0" noProof="0">
              <a:ln>
                <a:noFill/>
              </a:ln>
              <a:solidFill>
                <a:srgbClr val="22272B"/>
              </a:solidFill>
              <a:effectLst/>
              <a:uLnTx/>
              <a:uFillTx/>
              <a:latin typeface="Arial" panose="020B0604020202020204"/>
              <a:ea typeface="+mn-ea"/>
              <a:cs typeface="+mn-cs"/>
            </a:endParaRPr>
          </a:p>
        </p:txBody>
      </p:sp>
      <p:sp>
        <p:nvSpPr>
          <p:cNvPr id="3" name="Title 2">
            <a:extLst>
              <a:ext uri="{FF2B5EF4-FFF2-40B4-BE49-F238E27FC236}">
                <a16:creationId xmlns:a16="http://schemas.microsoft.com/office/drawing/2014/main" id="{21D59884-7ED2-3355-329E-442EB2A19233}"/>
              </a:ext>
            </a:extLst>
          </p:cNvPr>
          <p:cNvSpPr>
            <a:spLocks noGrp="1"/>
          </p:cNvSpPr>
          <p:nvPr>
            <p:ph type="title"/>
          </p:nvPr>
        </p:nvSpPr>
        <p:spPr/>
        <p:txBody>
          <a:bodyPr/>
          <a:lstStyle/>
          <a:p>
            <a:r>
              <a:rPr lang="en-AU" dirty="0">
                <a:latin typeface="+mj-lt"/>
                <a:cs typeface="Arial"/>
              </a:rPr>
              <a:t>Defining critical thinking</a:t>
            </a:r>
            <a:endParaRPr lang="en-US" dirty="0"/>
          </a:p>
        </p:txBody>
      </p:sp>
      <p:sp>
        <p:nvSpPr>
          <p:cNvPr id="4" name="TextBox 3">
            <a:extLst>
              <a:ext uri="{FF2B5EF4-FFF2-40B4-BE49-F238E27FC236}">
                <a16:creationId xmlns:a16="http://schemas.microsoft.com/office/drawing/2014/main" id="{7662C1D0-0599-6B21-6971-4DA2A83FDC3D}"/>
              </a:ext>
            </a:extLst>
          </p:cNvPr>
          <p:cNvSpPr txBox="1"/>
          <p:nvPr/>
        </p:nvSpPr>
        <p:spPr>
          <a:xfrm>
            <a:off x="359998" y="1832822"/>
            <a:ext cx="11355456" cy="110799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pPr>
            <a:r>
              <a:rPr lang="en-GB" sz="1800" b="1" dirty="0">
                <a:solidFill>
                  <a:schemeClr val="accent1"/>
                </a:solidFill>
                <a:latin typeface="Arial"/>
                <a:cs typeface="Arial"/>
              </a:rPr>
              <a:t>Our definition:</a:t>
            </a:r>
            <a:r>
              <a:rPr lang="en-GB" sz="1800" dirty="0">
                <a:solidFill>
                  <a:schemeClr val="accent1"/>
                </a:solidFill>
                <a:latin typeface="Arial"/>
                <a:cs typeface="Arial"/>
              </a:rPr>
              <a:t> </a:t>
            </a:r>
            <a:endParaRPr lang="en-AU" sz="1800" dirty="0">
              <a:solidFill>
                <a:schemeClr val="accent1"/>
              </a:solidFill>
              <a:latin typeface="Arial"/>
              <a:cs typeface="Arial"/>
            </a:endParaRPr>
          </a:p>
          <a:p>
            <a:pPr marL="571500" indent="-571500">
              <a:lnSpc>
                <a:spcPct val="150000"/>
              </a:lnSpc>
              <a:buFont typeface="Arial"/>
              <a:buChar char="•"/>
            </a:pPr>
            <a:r>
              <a:rPr lang="en-AU" sz="1800" dirty="0"/>
              <a:t>Critical thinking is a way of thinking that helps us understand our opinions better and make them stronger.</a:t>
            </a:r>
            <a:endParaRPr lang="en-AU" sz="1800" dirty="0">
              <a:solidFill>
                <a:schemeClr val="accent2"/>
              </a:solidFill>
              <a:cs typeface="Arial"/>
            </a:endParaRPr>
          </a:p>
          <a:p>
            <a:endParaRPr lang="en-US" sz="1800" dirty="0">
              <a:cs typeface="Arial"/>
            </a:endParaRPr>
          </a:p>
        </p:txBody>
      </p:sp>
    </p:spTree>
    <p:extLst>
      <p:ext uri="{BB962C8B-B14F-4D97-AF65-F5344CB8AC3E}">
        <p14:creationId xmlns:p14="http://schemas.microsoft.com/office/powerpoint/2010/main" val="2612368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3D1AF51-8B38-BADC-3C5D-FE024E276E29}"/>
              </a:ext>
              <a:ext uri="{C183D7F6-B498-43B3-948B-1728B52AA6E4}">
                <adec:decorative xmlns:adec="http://schemas.microsoft.com/office/drawing/2017/decorative" val="1"/>
              </a:ext>
            </a:extLst>
          </p:cNvPr>
          <p:cNvSpPr>
            <a:spLocks noGrp="1"/>
          </p:cNvSpPr>
          <p:nvPr>
            <p:ph type="sldNum" sz="quarter" idx="12"/>
          </p:nvPr>
        </p:nvSpPr>
        <p:spPr>
          <a:xfrm>
            <a:off x="11124000" y="6516000"/>
            <a:ext cx="720000" cy="180000"/>
          </a:xfrm>
        </p:spPr>
        <p:txBody>
          <a:bodyPr vert="horz" lIns="0" tIns="0" rIns="0" bIns="0" rtlCol="0" anchor="t">
            <a:normAutofit/>
          </a:bodyPr>
          <a:lstStyle/>
          <a:p>
            <a:pPr>
              <a:lnSpc>
                <a:spcPct val="90000"/>
              </a:lnSpc>
              <a:spcAft>
                <a:spcPts val="600"/>
              </a:spcAft>
            </a:pPr>
            <a:fld id="{10A01DC5-1685-4615-8240-15192985C6A2}" type="slidenum">
              <a:rPr lang="en-AU" smtClean="0"/>
              <a:pPr>
                <a:lnSpc>
                  <a:spcPct val="90000"/>
                </a:lnSpc>
                <a:spcAft>
                  <a:spcPts val="600"/>
                </a:spcAft>
              </a:pPr>
              <a:t>27</a:t>
            </a:fld>
            <a:endParaRPr lang="en-AU"/>
          </a:p>
        </p:txBody>
      </p:sp>
      <p:sp>
        <p:nvSpPr>
          <p:cNvPr id="4" name="Title 3">
            <a:extLst>
              <a:ext uri="{FF2B5EF4-FFF2-40B4-BE49-F238E27FC236}">
                <a16:creationId xmlns:a16="http://schemas.microsoft.com/office/drawing/2014/main" id="{C24A2FCA-D0B0-3FC0-0003-8E8A5D1B762C}"/>
              </a:ext>
            </a:extLst>
          </p:cNvPr>
          <p:cNvSpPr>
            <a:spLocks noGrp="1"/>
          </p:cNvSpPr>
          <p:nvPr>
            <p:ph type="title"/>
          </p:nvPr>
        </p:nvSpPr>
        <p:spPr>
          <a:xfrm>
            <a:off x="360000" y="360000"/>
            <a:ext cx="11484000" cy="545601"/>
          </a:xfrm>
        </p:spPr>
        <p:txBody>
          <a:bodyPr vert="horz" lIns="0" tIns="0" rIns="0" bIns="0" rtlCol="0" anchor="t">
            <a:normAutofit/>
          </a:bodyPr>
          <a:lstStyle/>
          <a:p>
            <a:r>
              <a:rPr lang="en-US" dirty="0"/>
              <a:t>Check for understanding </a:t>
            </a:r>
            <a:r>
              <a:rPr lang="en-AU" dirty="0">
                <a:solidFill>
                  <a:schemeClr val="bg1"/>
                </a:solidFill>
              </a:rPr>
              <a:t>(lesson 4)</a:t>
            </a:r>
            <a:endParaRPr lang="en-US" dirty="0">
              <a:solidFill>
                <a:schemeClr val="bg1"/>
              </a:solidFill>
            </a:endParaRPr>
          </a:p>
        </p:txBody>
      </p:sp>
      <p:sp>
        <p:nvSpPr>
          <p:cNvPr id="5" name="Text Placeholder 4">
            <a:extLst>
              <a:ext uri="{FF2B5EF4-FFF2-40B4-BE49-F238E27FC236}">
                <a16:creationId xmlns:a16="http://schemas.microsoft.com/office/drawing/2014/main" id="{B829EC7A-B34D-18DF-A3CE-DB7465A82B6A}"/>
              </a:ext>
            </a:extLst>
          </p:cNvPr>
          <p:cNvSpPr>
            <a:spLocks noGrp="1"/>
          </p:cNvSpPr>
          <p:nvPr>
            <p:ph type="body" sz="quarter" idx="18"/>
          </p:nvPr>
        </p:nvSpPr>
        <p:spPr>
          <a:xfrm>
            <a:off x="359999" y="982520"/>
            <a:ext cx="11483999" cy="310015"/>
          </a:xfrm>
        </p:spPr>
        <p:txBody>
          <a:bodyPr vert="horz" lIns="0" tIns="0" rIns="0" bIns="0" rtlCol="0" anchor="b">
            <a:noAutofit/>
          </a:bodyPr>
          <a:lstStyle/>
          <a:p>
            <a:pPr>
              <a:lnSpc>
                <a:spcPct val="140000"/>
              </a:lnSpc>
            </a:pPr>
            <a:r>
              <a:rPr lang="en-US" b="0" kern="1200" dirty="0">
                <a:latin typeface="Arial" panose="020B0604020202020204" pitchFamily="34" charset="0"/>
                <a:ea typeface="+mn-ea"/>
                <a:cs typeface="Arial" panose="020B0604020202020204" pitchFamily="34" charset="0"/>
              </a:rPr>
              <a:t>Thumbs up, down, sideways</a:t>
            </a:r>
          </a:p>
        </p:txBody>
      </p:sp>
      <p:sp>
        <p:nvSpPr>
          <p:cNvPr id="6" name="TextBox 5">
            <a:extLst>
              <a:ext uri="{FF2B5EF4-FFF2-40B4-BE49-F238E27FC236}">
                <a16:creationId xmlns:a16="http://schemas.microsoft.com/office/drawing/2014/main" id="{EDA43B36-90BD-73E5-704B-4DCA27BD124E}"/>
              </a:ext>
            </a:extLst>
          </p:cNvPr>
          <p:cNvSpPr txBox="1"/>
          <p:nvPr/>
        </p:nvSpPr>
        <p:spPr>
          <a:xfrm>
            <a:off x="360363" y="1562471"/>
            <a:ext cx="5735637" cy="4814518"/>
          </a:xfrm>
          <a:prstGeom prst="rect">
            <a:avLst/>
          </a:prstGeom>
        </p:spPr>
        <p:txBody>
          <a:bodyPr rot="0" spcFirstLastPara="0" vertOverflow="overflow" horzOverflow="overflow" vert="horz" lIns="0" tIns="0" rIns="0" bIns="0" numCol="1" spcCol="0" rtlCol="0" fromWordArt="0" anchorCtr="0" forceAA="0" compatLnSpc="1">
            <a:prstTxWarp prst="textNoShape">
              <a:avLst/>
            </a:prstTxWarp>
            <a:normAutofit/>
          </a:bodyPr>
          <a:lstStyle/>
          <a:p>
            <a:pPr defTabSz="914377">
              <a:lnSpc>
                <a:spcPct val="150000"/>
              </a:lnSpc>
              <a:spcAft>
                <a:spcPts val="1200"/>
              </a:spcAft>
            </a:pPr>
            <a:r>
              <a:rPr lang="en-US" sz="1800" b="0" dirty="0">
                <a:latin typeface="Arial" panose="020B0604020202020204" pitchFamily="34" charset="0"/>
                <a:cs typeface="Arial" panose="020B0604020202020204" pitchFamily="34" charset="0"/>
              </a:rPr>
              <a:t>Look at your original definition. How close were you?</a:t>
            </a:r>
          </a:p>
          <a:p>
            <a:pPr defTabSz="914377">
              <a:lnSpc>
                <a:spcPct val="150000"/>
              </a:lnSpc>
              <a:spcAft>
                <a:spcPts val="1200"/>
              </a:spcAft>
            </a:pPr>
            <a:endParaRPr lang="en-US" sz="1800" dirty="0">
              <a:latin typeface="Arial"/>
              <a:cs typeface="Arial"/>
            </a:endParaRPr>
          </a:p>
          <a:p>
            <a:pPr defTabSz="914377">
              <a:lnSpc>
                <a:spcPct val="150000"/>
              </a:lnSpc>
              <a:spcAft>
                <a:spcPts val="1200"/>
              </a:spcAft>
            </a:pPr>
            <a:r>
              <a:rPr lang="en-US" sz="1800" b="0" dirty="0">
                <a:latin typeface="Arial" panose="020B0604020202020204" pitchFamily="34" charset="0"/>
                <a:cs typeface="Arial" panose="020B0604020202020204" pitchFamily="34" charset="0"/>
              </a:rPr>
              <a:t>Thumbs up = nailed it</a:t>
            </a:r>
          </a:p>
          <a:p>
            <a:pPr defTabSz="914377">
              <a:lnSpc>
                <a:spcPct val="150000"/>
              </a:lnSpc>
              <a:spcAft>
                <a:spcPts val="1200"/>
              </a:spcAft>
            </a:pPr>
            <a:r>
              <a:rPr lang="en-US" sz="1800" b="0" dirty="0">
                <a:latin typeface="Arial" panose="020B0604020202020204" pitchFamily="34" charset="0"/>
                <a:cs typeface="Arial" panose="020B0604020202020204" pitchFamily="34" charset="0"/>
              </a:rPr>
              <a:t>Thumbs sideways = close but not quite</a:t>
            </a:r>
          </a:p>
          <a:p>
            <a:pPr defTabSz="914377">
              <a:lnSpc>
                <a:spcPct val="150000"/>
              </a:lnSpc>
              <a:spcAft>
                <a:spcPts val="1200"/>
              </a:spcAft>
            </a:pPr>
            <a:r>
              <a:rPr lang="en-US" sz="1800" b="0" dirty="0">
                <a:latin typeface="Arial" panose="020B0604020202020204" pitchFamily="34" charset="0"/>
                <a:cs typeface="Arial" panose="020B0604020202020204" pitchFamily="34" charset="0"/>
              </a:rPr>
              <a:t>Thumbs down = not even close</a:t>
            </a:r>
          </a:p>
          <a:p>
            <a:pPr defTabSz="914377">
              <a:lnSpc>
                <a:spcPct val="150000"/>
              </a:lnSpc>
              <a:spcAft>
                <a:spcPts val="1200"/>
              </a:spcAft>
            </a:pPr>
            <a:endParaRPr lang="en-US" sz="2000" b="0" dirty="0">
              <a:latin typeface="Arial" panose="020B0604020202020204" pitchFamily="34" charset="0"/>
              <a:cs typeface="Arial" panose="020B0604020202020204" pitchFamily="34" charset="0"/>
            </a:endParaRPr>
          </a:p>
          <a:p>
            <a:pPr defTabSz="914377">
              <a:lnSpc>
                <a:spcPct val="150000"/>
              </a:lnSpc>
              <a:spcAft>
                <a:spcPts val="1200"/>
              </a:spcAft>
            </a:pPr>
            <a:endParaRPr lang="en-US" sz="2000" b="0" dirty="0">
              <a:latin typeface="Arial" panose="020B0604020202020204" pitchFamily="34" charset="0"/>
              <a:cs typeface="Arial" panose="020B0604020202020204" pitchFamily="34" charset="0"/>
            </a:endParaRPr>
          </a:p>
        </p:txBody>
      </p:sp>
      <p:pic>
        <p:nvPicPr>
          <p:cNvPr id="17" name="Picture Placeholder 16">
            <a:extLst>
              <a:ext uri="{FF2B5EF4-FFF2-40B4-BE49-F238E27FC236}">
                <a16:creationId xmlns:a16="http://schemas.microsoft.com/office/drawing/2014/main" id="{962C67E9-1956-54D9-52A9-DAEA4BF1D41A}"/>
              </a:ext>
              <a:ext uri="{C183D7F6-B498-43B3-948B-1728B52AA6E4}">
                <adec:decorative xmlns:adec="http://schemas.microsoft.com/office/drawing/2017/decorative" val="1"/>
              </a:ext>
            </a:extLst>
          </p:cNvPr>
          <p:cNvPicPr>
            <a:picLocks noGrp="1" noChangeAspect="1"/>
          </p:cNvPicPr>
          <p:nvPr>
            <p:ph type="pic" sz="quarter" idx="20"/>
          </p:nvPr>
        </p:nvPicPr>
        <p:blipFill>
          <a:blip r:embed="rId3" cstate="screen">
            <a:extLst>
              <a:ext uri="{28A0092B-C50C-407E-A947-70E740481C1C}">
                <a14:useLocalDpi xmlns:a14="http://schemas.microsoft.com/office/drawing/2010/main"/>
              </a:ext>
            </a:extLst>
          </a:blip>
          <a:srcRect/>
          <a:stretch>
            <a:fillRect/>
          </a:stretch>
        </p:blipFill>
        <p:spPr>
          <a:xfrm>
            <a:off x="6324599" y="1562470"/>
            <a:ext cx="5507038" cy="4814518"/>
          </a:xfrm>
          <a:prstGeom prst="rect">
            <a:avLst/>
          </a:prstGeom>
          <a:noFill/>
        </p:spPr>
      </p:pic>
    </p:spTree>
    <p:extLst>
      <p:ext uri="{BB962C8B-B14F-4D97-AF65-F5344CB8AC3E}">
        <p14:creationId xmlns:p14="http://schemas.microsoft.com/office/powerpoint/2010/main" val="539562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D89192-B819-72BF-FD88-C4C0FCAAED5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A2EDD19-613A-BFA2-C109-4418B3DD3942}"/>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28</a:t>
            </a:fld>
            <a:endParaRPr lang="en-AU"/>
          </a:p>
        </p:txBody>
      </p:sp>
      <p:sp>
        <p:nvSpPr>
          <p:cNvPr id="3" name="Title 2">
            <a:extLst>
              <a:ext uri="{FF2B5EF4-FFF2-40B4-BE49-F238E27FC236}">
                <a16:creationId xmlns:a16="http://schemas.microsoft.com/office/drawing/2014/main" id="{F7F8DB68-B845-7B48-6185-53D9C34EFCF0}"/>
              </a:ext>
            </a:extLst>
          </p:cNvPr>
          <p:cNvSpPr>
            <a:spLocks noGrp="1"/>
          </p:cNvSpPr>
          <p:nvPr>
            <p:ph type="title"/>
          </p:nvPr>
        </p:nvSpPr>
        <p:spPr/>
        <p:txBody>
          <a:bodyPr/>
          <a:lstStyle/>
          <a:p>
            <a:r>
              <a:rPr lang="en-US" dirty="0">
                <a:latin typeface="Arial"/>
                <a:cs typeface="Arial"/>
              </a:rPr>
              <a:t>Scenario sort</a:t>
            </a:r>
            <a:endParaRPr lang="en-US" dirty="0"/>
          </a:p>
        </p:txBody>
      </p:sp>
      <p:sp>
        <p:nvSpPr>
          <p:cNvPr id="4" name="Text Placeholder 3">
            <a:extLst>
              <a:ext uri="{FF2B5EF4-FFF2-40B4-BE49-F238E27FC236}">
                <a16:creationId xmlns:a16="http://schemas.microsoft.com/office/drawing/2014/main" id="{5ECF13B5-21E5-CF72-6BF3-A7E5A4CAC281}"/>
              </a:ext>
            </a:extLst>
          </p:cNvPr>
          <p:cNvSpPr>
            <a:spLocks noGrp="1"/>
          </p:cNvSpPr>
          <p:nvPr>
            <p:ph type="body" sz="quarter" idx="18"/>
          </p:nvPr>
        </p:nvSpPr>
        <p:spPr>
          <a:xfrm>
            <a:off x="351716" y="896740"/>
            <a:ext cx="11483999" cy="310015"/>
          </a:xfrm>
        </p:spPr>
        <p:txBody>
          <a:bodyPr/>
          <a:lstStyle/>
          <a:p>
            <a:r>
              <a:rPr lang="en-US" dirty="0">
                <a:latin typeface="Arial"/>
                <a:cs typeface="Arial"/>
              </a:rPr>
              <a:t>Which are examples of critical thinking?</a:t>
            </a:r>
          </a:p>
        </p:txBody>
      </p:sp>
      <p:sp>
        <p:nvSpPr>
          <p:cNvPr id="5" name="Text Placeholder 4">
            <a:extLst>
              <a:ext uri="{FF2B5EF4-FFF2-40B4-BE49-F238E27FC236}">
                <a16:creationId xmlns:a16="http://schemas.microsoft.com/office/drawing/2014/main" id="{D237A589-70DB-B1AB-B753-5299DE99682C}"/>
              </a:ext>
            </a:extLst>
          </p:cNvPr>
          <p:cNvSpPr>
            <a:spLocks noGrp="1"/>
          </p:cNvSpPr>
          <p:nvPr>
            <p:ph type="body" sz="quarter" idx="17"/>
          </p:nvPr>
        </p:nvSpPr>
        <p:spPr>
          <a:xfrm>
            <a:off x="360000" y="1384868"/>
            <a:ext cx="11484000" cy="5311131"/>
          </a:xfrm>
        </p:spPr>
        <p:style>
          <a:lnRef idx="1">
            <a:schemeClr val="accent4"/>
          </a:lnRef>
          <a:fillRef idx="2">
            <a:schemeClr val="accent4"/>
          </a:fillRef>
          <a:effectRef idx="1">
            <a:schemeClr val="accent4"/>
          </a:effectRef>
          <a:fontRef idx="minor">
            <a:schemeClr val="dk1"/>
          </a:fontRef>
        </p:style>
        <p:txBody>
          <a:bodyPr vert="horz" lIns="144000" tIns="36000" rIns="0" bIns="72000" rtlCol="0" anchor="t">
            <a:noAutofit/>
          </a:bodyPr>
          <a:lstStyle/>
          <a:p>
            <a:pPr marL="457200" indent="-457200">
              <a:spcAft>
                <a:spcPts val="600"/>
              </a:spcAft>
              <a:buAutoNum type="arabicPeriod"/>
            </a:pPr>
            <a:r>
              <a:rPr lang="en-US" sz="1800" dirty="0"/>
              <a:t>Reflecting on feedback for a piece of work and using that feedback to review and refine my response for an upcoming assessment task. </a:t>
            </a:r>
          </a:p>
          <a:p>
            <a:pPr marL="457200" indent="-457200">
              <a:spcAft>
                <a:spcPts val="600"/>
              </a:spcAft>
              <a:buAutoNum type="arabicPeriod"/>
            </a:pPr>
            <a:r>
              <a:rPr lang="en-US" sz="1800" dirty="0"/>
              <a:t>Deciding to eat a doughnut because I'm hungry. </a:t>
            </a:r>
            <a:endParaRPr lang="en-US" sz="1800" dirty="0">
              <a:cs typeface="Arial"/>
            </a:endParaRPr>
          </a:p>
          <a:p>
            <a:pPr marL="457200" indent="-457200">
              <a:spcAft>
                <a:spcPts val="600"/>
              </a:spcAft>
              <a:buAutoNum type="arabicPeriod"/>
            </a:pPr>
            <a:r>
              <a:rPr lang="en-US" sz="1800" dirty="0"/>
              <a:t>Making a post on social media because our friends are doing it. </a:t>
            </a:r>
            <a:endParaRPr lang="en-US" sz="1800" dirty="0">
              <a:cs typeface="Arial" panose="020B0604020202020204"/>
            </a:endParaRPr>
          </a:p>
          <a:p>
            <a:pPr marL="457200" indent="-457200">
              <a:spcAft>
                <a:spcPts val="600"/>
              </a:spcAft>
              <a:buAutoNum type="arabicPeriod"/>
            </a:pPr>
            <a:r>
              <a:rPr lang="en-US" sz="1800" dirty="0"/>
              <a:t>Questioning a conspiracy theory rather than accepting it at face value. </a:t>
            </a:r>
            <a:endParaRPr lang="en-US" sz="1800" dirty="0">
              <a:cs typeface="Arial" panose="020B0604020202020204"/>
            </a:endParaRPr>
          </a:p>
          <a:p>
            <a:pPr marL="457200" indent="-457200">
              <a:spcAft>
                <a:spcPts val="600"/>
              </a:spcAft>
              <a:buAutoNum type="arabicPeriod"/>
            </a:pPr>
            <a:r>
              <a:rPr lang="en-US" sz="1800" dirty="0"/>
              <a:t>Avoiding completing an assessment task because it is challenging. </a:t>
            </a:r>
            <a:endParaRPr lang="en-US" sz="1800" dirty="0">
              <a:cs typeface="Arial" panose="020B0604020202020204"/>
            </a:endParaRPr>
          </a:p>
          <a:p>
            <a:pPr marL="457200" indent="-457200">
              <a:spcAft>
                <a:spcPts val="600"/>
              </a:spcAft>
              <a:buAutoNum type="arabicPeriod"/>
            </a:pPr>
            <a:r>
              <a:rPr lang="en-US" sz="1800" dirty="0"/>
              <a:t>Breaking down an assessment task to understand how each instruction relates to one another. </a:t>
            </a:r>
            <a:endParaRPr lang="en-US" sz="1800" dirty="0">
              <a:cs typeface="Arial"/>
            </a:endParaRPr>
          </a:p>
          <a:p>
            <a:pPr marL="457200" indent="-457200">
              <a:spcAft>
                <a:spcPts val="600"/>
              </a:spcAft>
              <a:buAutoNum type="arabicPeriod"/>
            </a:pPr>
            <a:r>
              <a:rPr lang="en-US" sz="1800" dirty="0"/>
              <a:t>Being able to differentiate between a fact an opinion. </a:t>
            </a:r>
            <a:endParaRPr lang="en-US" sz="1800" dirty="0">
              <a:cs typeface="Arial"/>
            </a:endParaRPr>
          </a:p>
          <a:p>
            <a:pPr marL="457200" indent="-457200">
              <a:spcAft>
                <a:spcPts val="600"/>
              </a:spcAft>
              <a:buAutoNum type="arabicPeriod"/>
            </a:pPr>
            <a:r>
              <a:rPr lang="en-US" sz="1800" dirty="0"/>
              <a:t>Trusting Alma because she is my best friend. </a:t>
            </a:r>
            <a:endParaRPr lang="en-US" sz="1800" dirty="0">
              <a:cs typeface="Arial"/>
            </a:endParaRPr>
          </a:p>
          <a:p>
            <a:pPr marL="457200" indent="-457200">
              <a:spcAft>
                <a:spcPts val="600"/>
              </a:spcAft>
              <a:buAutoNum type="arabicPeriod"/>
            </a:pPr>
            <a:r>
              <a:rPr lang="en-US" sz="1800" dirty="0"/>
              <a:t>Using my thesis question to choose effective quotations from Shakespeare’s </a:t>
            </a:r>
            <a:r>
              <a:rPr lang="en-US" sz="1800" i="1" dirty="0"/>
              <a:t>Romeo and Juliet </a:t>
            </a:r>
            <a:r>
              <a:rPr lang="en-US" sz="1800" dirty="0"/>
              <a:t> </a:t>
            </a:r>
            <a:endParaRPr lang="en-US" sz="1800" dirty="0">
              <a:cs typeface="Arial"/>
            </a:endParaRPr>
          </a:p>
          <a:p>
            <a:pPr marL="457200" indent="-457200">
              <a:spcAft>
                <a:spcPts val="600"/>
              </a:spcAft>
              <a:buAutoNum type="arabicPeriod"/>
            </a:pPr>
            <a:r>
              <a:rPr lang="en-US" sz="1800" dirty="0"/>
              <a:t>Using strategy to decide who to pass the ball to in my game of football. </a:t>
            </a:r>
            <a:endParaRPr lang="en-US" sz="1800" dirty="0">
              <a:cs typeface="Arial" panose="020B0604020202020204"/>
            </a:endParaRPr>
          </a:p>
          <a:p>
            <a:endParaRPr lang="en-US" dirty="0"/>
          </a:p>
          <a:p>
            <a:endParaRPr lang="en-US" dirty="0">
              <a:latin typeface="Arial"/>
              <a:cs typeface="Arial"/>
            </a:endParaRPr>
          </a:p>
          <a:p>
            <a:endParaRPr lang="en-US" dirty="0"/>
          </a:p>
        </p:txBody>
      </p:sp>
    </p:spTree>
    <p:extLst>
      <p:ext uri="{BB962C8B-B14F-4D97-AF65-F5344CB8AC3E}">
        <p14:creationId xmlns:p14="http://schemas.microsoft.com/office/powerpoint/2010/main" val="1447589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BDBE7"/>
        </a:solidFill>
        <a:effectLst/>
      </p:bgPr>
    </p:bg>
    <p:spTree>
      <p:nvGrpSpPr>
        <p:cNvPr id="1" name=""/>
        <p:cNvGrpSpPr/>
        <p:nvPr/>
      </p:nvGrpSpPr>
      <p:grpSpPr>
        <a:xfrm>
          <a:off x="0" y="0"/>
          <a:ext cx="0" cy="0"/>
          <a:chOff x="0" y="0"/>
          <a:chExt cx="0" cy="0"/>
        </a:xfrm>
      </p:grpSpPr>
      <p:sp>
        <p:nvSpPr>
          <p:cNvPr id="11" name="Google Shape;78;p15">
            <a:extLst>
              <a:ext uri="{FF2B5EF4-FFF2-40B4-BE49-F238E27FC236}">
                <a16:creationId xmlns:a16="http://schemas.microsoft.com/office/drawing/2014/main" id="{A70112CF-B458-EE21-D197-F749A960826E}"/>
              </a:ext>
              <a:ext uri="{C183D7F6-B498-43B3-948B-1728B52AA6E4}">
                <adec:decorative xmlns:adec="http://schemas.microsoft.com/office/drawing/2017/decorative" val="1"/>
              </a:ext>
            </a:extLst>
          </p:cNvPr>
          <p:cNvSpPr/>
          <p:nvPr/>
        </p:nvSpPr>
        <p:spPr>
          <a:xfrm rot="5400000">
            <a:off x="7132622" y="2768367"/>
            <a:ext cx="2628413" cy="4483354"/>
          </a:xfrm>
          <a:prstGeom prst="round1Rect">
            <a:avLst>
              <a:gd name="adj" fmla="val 16667"/>
            </a:avLst>
          </a:prstGeom>
          <a:solidFill>
            <a:srgbClr val="E5F7FC"/>
          </a:solidFill>
          <a:ln w="19050" cap="rnd" cmpd="sng">
            <a:solidFill>
              <a:schemeClr val="bg1"/>
            </a:solidFill>
            <a:prstDash val="dot"/>
            <a:round/>
            <a:headEnd type="none" w="sm" len="sm"/>
            <a:tailEnd type="none" w="sm" len="sm"/>
          </a:ln>
          <a:effectLst/>
        </p:spPr>
        <p:txBody>
          <a:bodyPr spcFirstLastPara="1" wrap="square" lIns="121900" tIns="121900" rIns="121900" bIns="121900" anchor="ctr" anchorCtr="0">
            <a:noAutofit/>
          </a:bodyPr>
          <a:lstStyle/>
          <a:p>
            <a:endParaRPr sz="3200">
              <a:latin typeface="+mj-lt"/>
              <a:cs typeface="Arial" panose="020B0604020202020204" pitchFamily="34" charset="0"/>
            </a:endParaRPr>
          </a:p>
        </p:txBody>
      </p:sp>
      <p:sp>
        <p:nvSpPr>
          <p:cNvPr id="9" name="Google Shape;76;p15">
            <a:extLst>
              <a:ext uri="{FF2B5EF4-FFF2-40B4-BE49-F238E27FC236}">
                <a16:creationId xmlns:a16="http://schemas.microsoft.com/office/drawing/2014/main" id="{654479C0-7B02-5005-0AF7-67C0EE900317}"/>
              </a:ext>
              <a:ext uri="{C183D7F6-B498-43B3-948B-1728B52AA6E4}">
                <adec:decorative xmlns:adec="http://schemas.microsoft.com/office/drawing/2017/decorative" val="1"/>
              </a:ext>
            </a:extLst>
          </p:cNvPr>
          <p:cNvSpPr/>
          <p:nvPr/>
        </p:nvSpPr>
        <p:spPr>
          <a:xfrm rot="10800000">
            <a:off x="1496502" y="3693916"/>
            <a:ext cx="4551266" cy="2632084"/>
          </a:xfrm>
          <a:prstGeom prst="round1Rect">
            <a:avLst>
              <a:gd name="adj" fmla="val 16667"/>
            </a:avLst>
          </a:prstGeom>
          <a:solidFill>
            <a:srgbClr val="E5F7FC"/>
          </a:solidFill>
          <a:ln w="19050" cap="rnd" cmpd="sng">
            <a:solidFill>
              <a:schemeClr val="bg1"/>
            </a:solidFill>
            <a:prstDash val="dot"/>
            <a:round/>
            <a:headEnd type="none" w="sm" len="sm"/>
            <a:tailEnd type="none" w="sm" len="sm"/>
          </a:ln>
          <a:effectLst/>
        </p:spPr>
        <p:txBody>
          <a:bodyPr spcFirstLastPara="1" wrap="square" lIns="121900" tIns="121900" rIns="121900" bIns="121900" anchor="ctr" anchorCtr="0">
            <a:noAutofit/>
          </a:bodyPr>
          <a:lstStyle/>
          <a:p>
            <a:endParaRPr sz="3200">
              <a:latin typeface="+mj-lt"/>
              <a:cs typeface="Arial" panose="020B0604020202020204" pitchFamily="34" charset="0"/>
            </a:endParaRPr>
          </a:p>
        </p:txBody>
      </p:sp>
      <p:sp>
        <p:nvSpPr>
          <p:cNvPr id="7" name="Google Shape;74;p15">
            <a:extLst>
              <a:ext uri="{FF2B5EF4-FFF2-40B4-BE49-F238E27FC236}">
                <a16:creationId xmlns:a16="http://schemas.microsoft.com/office/drawing/2014/main" id="{ACE9AFB6-504F-E966-D3E6-0982C9D9B403}"/>
              </a:ext>
              <a:ext uri="{C183D7F6-B498-43B3-948B-1728B52AA6E4}">
                <adec:decorative xmlns:adec="http://schemas.microsoft.com/office/drawing/2017/decorative" val="1"/>
              </a:ext>
            </a:extLst>
          </p:cNvPr>
          <p:cNvSpPr/>
          <p:nvPr/>
        </p:nvSpPr>
        <p:spPr>
          <a:xfrm>
            <a:off x="6198194" y="1059232"/>
            <a:ext cx="4497303" cy="2527829"/>
          </a:xfrm>
          <a:prstGeom prst="round1Rect">
            <a:avLst>
              <a:gd name="adj" fmla="val 16667"/>
            </a:avLst>
          </a:prstGeom>
          <a:solidFill>
            <a:srgbClr val="E5F7FC"/>
          </a:solidFill>
          <a:ln w="19050" cap="rnd" cmpd="sng">
            <a:solidFill>
              <a:schemeClr val="bg1"/>
            </a:solidFill>
            <a:prstDash val="dot"/>
            <a:round/>
            <a:headEnd type="none" w="sm" len="sm"/>
            <a:tailEnd type="none" w="sm" len="sm"/>
          </a:ln>
          <a:effectLst/>
        </p:spPr>
        <p:txBody>
          <a:bodyPr spcFirstLastPara="1" wrap="square" lIns="121900" tIns="121900" rIns="121900" bIns="121900" anchor="ctr" anchorCtr="0">
            <a:noAutofit/>
          </a:bodyPr>
          <a:lstStyle/>
          <a:p>
            <a:endParaRPr sz="3200">
              <a:cs typeface="Arial" panose="020B0604020202020204" pitchFamily="34" charset="0"/>
              <a:sym typeface="Calibri"/>
            </a:endParaRPr>
          </a:p>
        </p:txBody>
      </p:sp>
      <p:sp>
        <p:nvSpPr>
          <p:cNvPr id="5" name="Google Shape;72;p15">
            <a:extLst>
              <a:ext uri="{FF2B5EF4-FFF2-40B4-BE49-F238E27FC236}">
                <a16:creationId xmlns:a16="http://schemas.microsoft.com/office/drawing/2014/main" id="{B9D6B4E5-9E93-B797-C630-047A8AA7C573}"/>
              </a:ext>
              <a:ext uri="{C183D7F6-B498-43B3-948B-1728B52AA6E4}">
                <adec:decorative xmlns:adec="http://schemas.microsoft.com/office/drawing/2017/decorative" val="1"/>
              </a:ext>
            </a:extLst>
          </p:cNvPr>
          <p:cNvSpPr/>
          <p:nvPr/>
        </p:nvSpPr>
        <p:spPr>
          <a:xfrm rot="16200000">
            <a:off x="2545090" y="61436"/>
            <a:ext cx="2525626" cy="4551266"/>
          </a:xfrm>
          <a:prstGeom prst="round1Rect">
            <a:avLst>
              <a:gd name="adj" fmla="val 16667"/>
            </a:avLst>
          </a:prstGeom>
          <a:solidFill>
            <a:srgbClr val="E5F7FC"/>
          </a:solidFill>
          <a:ln w="19050" cap="rnd" cmpd="sng">
            <a:solidFill>
              <a:schemeClr val="bg1"/>
            </a:solidFill>
            <a:prstDash val="dot"/>
            <a:round/>
            <a:headEnd type="none" w="sm" len="sm"/>
            <a:tailEnd type="none" w="sm" len="sm"/>
          </a:ln>
          <a:effectLst/>
        </p:spPr>
        <p:txBody>
          <a:bodyPr spcFirstLastPara="1" wrap="square" lIns="121900" tIns="121900" rIns="121900" bIns="121900" anchor="ctr" anchorCtr="0">
            <a:noAutofit/>
          </a:bodyPr>
          <a:lstStyle/>
          <a:p>
            <a:endParaRPr sz="3200">
              <a:cs typeface="Arial" panose="020B0604020202020204" pitchFamily="34" charset="0"/>
            </a:endParaRPr>
          </a:p>
        </p:txBody>
      </p:sp>
      <p:sp>
        <p:nvSpPr>
          <p:cNvPr id="3" name="Title 2">
            <a:extLst>
              <a:ext uri="{FF2B5EF4-FFF2-40B4-BE49-F238E27FC236}">
                <a16:creationId xmlns:a16="http://schemas.microsoft.com/office/drawing/2014/main" id="{86D91289-EFA1-2A0B-F525-10593DC34D0E}"/>
              </a:ext>
            </a:extLst>
          </p:cNvPr>
          <p:cNvSpPr>
            <a:spLocks noGrp="1"/>
          </p:cNvSpPr>
          <p:nvPr>
            <p:ph type="title"/>
          </p:nvPr>
        </p:nvSpPr>
        <p:spPr/>
        <p:txBody>
          <a:bodyPr/>
          <a:lstStyle/>
          <a:p>
            <a:r>
              <a:rPr lang="en-AU" dirty="0">
                <a:latin typeface="+mj-lt"/>
                <a:cs typeface="Arial"/>
              </a:rPr>
              <a:t>Check for understanding – Frayer model</a:t>
            </a:r>
            <a:endParaRPr lang="en-AU" dirty="0">
              <a:latin typeface="+mj-lt"/>
            </a:endParaRPr>
          </a:p>
        </p:txBody>
      </p:sp>
      <p:sp>
        <p:nvSpPr>
          <p:cNvPr id="6" name="Google Shape;73;p15">
            <a:extLst>
              <a:ext uri="{FF2B5EF4-FFF2-40B4-BE49-F238E27FC236}">
                <a16:creationId xmlns:a16="http://schemas.microsoft.com/office/drawing/2014/main" id="{155B17CE-58EE-4032-EBBD-41AA0AD38601}"/>
              </a:ext>
            </a:extLst>
          </p:cNvPr>
          <p:cNvSpPr txBox="1"/>
          <p:nvPr/>
        </p:nvSpPr>
        <p:spPr>
          <a:xfrm>
            <a:off x="1496829" y="1074256"/>
            <a:ext cx="4551266" cy="2022942"/>
          </a:xfrm>
          <a:prstGeom prst="rect">
            <a:avLst/>
          </a:prstGeom>
          <a:noFill/>
          <a:ln>
            <a:noFill/>
          </a:ln>
        </p:spPr>
        <p:txBody>
          <a:bodyPr spcFirstLastPara="1" wrap="square" lIns="151700" tIns="360000" rIns="151700" bIns="151700" anchor="t" anchorCtr="0">
            <a:noAutofit/>
          </a:bodyPr>
          <a:lstStyle/>
          <a:p>
            <a:pPr marL="479988">
              <a:lnSpc>
                <a:spcPct val="90000"/>
              </a:lnSpc>
              <a:buClr>
                <a:srgbClr val="1E4E79"/>
              </a:buClr>
              <a:buSzPts val="1600"/>
            </a:pPr>
            <a:r>
              <a:rPr lang="en" sz="2000" b="1" dirty="0">
                <a:ea typeface="Calibri"/>
                <a:cs typeface="Arial" panose="020B0604020202020204" pitchFamily="34" charset="0"/>
                <a:sym typeface="Calibri"/>
              </a:rPr>
              <a:t>Definition </a:t>
            </a:r>
            <a:endParaRPr sz="2000" dirty="0">
              <a:cs typeface="Arial" panose="020B0604020202020204" pitchFamily="34" charset="0"/>
            </a:endParaRPr>
          </a:p>
        </p:txBody>
      </p:sp>
      <p:sp>
        <p:nvSpPr>
          <p:cNvPr id="8" name="Google Shape;75;p15">
            <a:extLst>
              <a:ext uri="{FF2B5EF4-FFF2-40B4-BE49-F238E27FC236}">
                <a16:creationId xmlns:a16="http://schemas.microsoft.com/office/drawing/2014/main" id="{EAA24362-2F3E-5787-7000-91A7ADFA07E0}"/>
              </a:ext>
            </a:extLst>
          </p:cNvPr>
          <p:cNvSpPr txBox="1"/>
          <p:nvPr/>
        </p:nvSpPr>
        <p:spPr>
          <a:xfrm>
            <a:off x="6198194" y="1059232"/>
            <a:ext cx="4497303" cy="2080650"/>
          </a:xfrm>
          <a:prstGeom prst="rect">
            <a:avLst/>
          </a:prstGeom>
          <a:noFill/>
          <a:ln>
            <a:noFill/>
          </a:ln>
        </p:spPr>
        <p:txBody>
          <a:bodyPr spcFirstLastPara="1" wrap="square" lIns="0" tIns="360000" rIns="170667" bIns="170667" anchor="t" anchorCtr="0">
            <a:noAutofit/>
          </a:bodyPr>
          <a:lstStyle/>
          <a:p>
            <a:pPr marL="479988">
              <a:lnSpc>
                <a:spcPct val="90000"/>
              </a:lnSpc>
              <a:buClr>
                <a:srgbClr val="1E4E79"/>
              </a:buClr>
              <a:buSzPts val="1800"/>
            </a:pPr>
            <a:r>
              <a:rPr lang="en" sz="2000" b="1" dirty="0">
                <a:ea typeface="Calibri"/>
                <a:cs typeface="Arial" panose="020B0604020202020204" pitchFamily="34" charset="0"/>
                <a:sym typeface="Calibri"/>
              </a:rPr>
              <a:t>Facts/Characteristics</a:t>
            </a:r>
            <a:endParaRPr sz="2000" dirty="0">
              <a:ea typeface="Calibri"/>
              <a:cs typeface="Arial" panose="020B0604020202020204" pitchFamily="34" charset="0"/>
              <a:sym typeface="Calibri"/>
            </a:endParaRPr>
          </a:p>
        </p:txBody>
      </p:sp>
      <p:sp>
        <p:nvSpPr>
          <p:cNvPr id="10" name="Google Shape;77;p15">
            <a:extLst>
              <a:ext uri="{FF2B5EF4-FFF2-40B4-BE49-F238E27FC236}">
                <a16:creationId xmlns:a16="http://schemas.microsoft.com/office/drawing/2014/main" id="{2CCF9001-759D-8324-2DF9-1254DE857686}"/>
              </a:ext>
            </a:extLst>
          </p:cNvPr>
          <p:cNvSpPr txBox="1"/>
          <p:nvPr/>
        </p:nvSpPr>
        <p:spPr>
          <a:xfrm>
            <a:off x="1135599" y="3429000"/>
            <a:ext cx="4551266" cy="2635516"/>
          </a:xfrm>
          <a:prstGeom prst="rect">
            <a:avLst/>
          </a:prstGeom>
          <a:noFill/>
          <a:ln>
            <a:noFill/>
          </a:ln>
        </p:spPr>
        <p:txBody>
          <a:bodyPr spcFirstLastPara="1" wrap="square" lIns="151700" tIns="720000" rIns="151700" bIns="151700" anchor="t" anchorCtr="0">
            <a:noAutofit/>
          </a:bodyPr>
          <a:lstStyle/>
          <a:p>
            <a:pPr marL="479988">
              <a:buClr>
                <a:srgbClr val="1E4E79"/>
              </a:buClr>
              <a:buSzPts val="1600"/>
            </a:pPr>
            <a:r>
              <a:rPr lang="en" sz="2000" b="1" dirty="0">
                <a:ea typeface="Calibri"/>
                <a:cs typeface="Arial" panose="020B0604020202020204" pitchFamily="34" charset="0"/>
                <a:sym typeface="Calibri"/>
              </a:rPr>
              <a:t>Examples</a:t>
            </a:r>
            <a:br>
              <a:rPr lang="en" sz="2000" b="1" dirty="0">
                <a:ea typeface="Calibri"/>
                <a:cs typeface="Arial" panose="020B0604020202020204" pitchFamily="34" charset="0"/>
                <a:sym typeface="Calibri"/>
              </a:rPr>
            </a:br>
            <a:endParaRPr sz="2000" dirty="0">
              <a:ea typeface="Calibri"/>
              <a:cs typeface="Arial" panose="020B0604020202020204" pitchFamily="34" charset="0"/>
              <a:sym typeface="Calibri"/>
            </a:endParaRPr>
          </a:p>
        </p:txBody>
      </p:sp>
      <p:sp>
        <p:nvSpPr>
          <p:cNvPr id="12" name="Google Shape;79;p15">
            <a:extLst>
              <a:ext uri="{FF2B5EF4-FFF2-40B4-BE49-F238E27FC236}">
                <a16:creationId xmlns:a16="http://schemas.microsoft.com/office/drawing/2014/main" id="{33005813-EAC2-1551-6AB4-22EBA739B63E}"/>
              </a:ext>
            </a:extLst>
          </p:cNvPr>
          <p:cNvSpPr txBox="1"/>
          <p:nvPr/>
        </p:nvSpPr>
        <p:spPr>
          <a:xfrm>
            <a:off x="6211818" y="3529426"/>
            <a:ext cx="4483354" cy="2632085"/>
          </a:xfrm>
          <a:prstGeom prst="rect">
            <a:avLst/>
          </a:prstGeom>
          <a:noFill/>
          <a:ln>
            <a:noFill/>
          </a:ln>
        </p:spPr>
        <p:txBody>
          <a:bodyPr spcFirstLastPara="1" wrap="square" lIns="0" tIns="720000" rIns="151700" bIns="151700" anchor="t" anchorCtr="0">
            <a:noAutofit/>
          </a:bodyPr>
          <a:lstStyle/>
          <a:p>
            <a:pPr marL="479988">
              <a:lnSpc>
                <a:spcPct val="90000"/>
              </a:lnSpc>
              <a:buClr>
                <a:srgbClr val="1E4E79"/>
              </a:buClr>
              <a:buSzPts val="1600"/>
            </a:pPr>
            <a:r>
              <a:rPr lang="en" sz="2000" b="1" dirty="0">
                <a:ea typeface="Calibri"/>
                <a:cs typeface="Arial" panose="020B0604020202020204" pitchFamily="34" charset="0"/>
                <a:sym typeface="Calibri"/>
              </a:rPr>
              <a:t>Non-examples</a:t>
            </a:r>
            <a:br>
              <a:rPr lang="en" sz="2000" b="1" dirty="0">
                <a:ea typeface="Calibri"/>
                <a:cs typeface="Arial" panose="020B0604020202020204" pitchFamily="34" charset="0"/>
                <a:sym typeface="Calibri"/>
              </a:rPr>
            </a:br>
            <a:endParaRPr sz="2000" dirty="0">
              <a:ea typeface="Calibri"/>
              <a:cs typeface="Arial" panose="020B0604020202020204" pitchFamily="34" charset="0"/>
              <a:sym typeface="Calibri"/>
            </a:endParaRPr>
          </a:p>
        </p:txBody>
      </p:sp>
      <p:sp>
        <p:nvSpPr>
          <p:cNvPr id="2" name="Slide Number Placeholder 1">
            <a:extLst>
              <a:ext uri="{FF2B5EF4-FFF2-40B4-BE49-F238E27FC236}">
                <a16:creationId xmlns:a16="http://schemas.microsoft.com/office/drawing/2014/main" id="{A4070155-F260-7BBF-5A58-0C4E16363B7B}"/>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latin typeface="Arial" panose="020B0604020202020204" pitchFamily="34" charset="0"/>
                <a:cs typeface="Arial" panose="020B0604020202020204" pitchFamily="34" charset="0"/>
              </a:rPr>
              <a:t>29</a:t>
            </a:fld>
            <a:endParaRPr lang="en-AU">
              <a:latin typeface="Arial" panose="020B0604020202020204" pitchFamily="34" charset="0"/>
              <a:cs typeface="Arial" panose="020B0604020202020204" pitchFamily="34" charset="0"/>
            </a:endParaRPr>
          </a:p>
        </p:txBody>
      </p:sp>
      <p:sp>
        <p:nvSpPr>
          <p:cNvPr id="13" name="Google Shape;80;p15">
            <a:extLst>
              <a:ext uri="{FF2B5EF4-FFF2-40B4-BE49-F238E27FC236}">
                <a16:creationId xmlns:a16="http://schemas.microsoft.com/office/drawing/2014/main" id="{A62C944F-23E5-C8E7-9836-BD34D0F59ABD}"/>
              </a:ext>
              <a:ext uri="{C183D7F6-B498-43B3-948B-1728B52AA6E4}">
                <adec:decorative xmlns:adec="http://schemas.microsoft.com/office/drawing/2017/decorative" val="1"/>
              </a:ext>
            </a:extLst>
          </p:cNvPr>
          <p:cNvSpPr/>
          <p:nvPr/>
        </p:nvSpPr>
        <p:spPr>
          <a:xfrm>
            <a:off x="4876745" y="3188665"/>
            <a:ext cx="2594640" cy="1039985"/>
          </a:xfrm>
          <a:prstGeom prst="roundRect">
            <a:avLst>
              <a:gd name="adj" fmla="val 16667"/>
            </a:avLst>
          </a:prstGeom>
          <a:solidFill>
            <a:schemeClr val="bg1"/>
          </a:solidFill>
          <a:ln w="38100" cap="flat" cmpd="sng">
            <a:solidFill>
              <a:schemeClr val="tx1"/>
            </a:solidFill>
            <a:prstDash val="solid"/>
            <a:miter lim="800000"/>
            <a:headEnd type="none" w="sm" len="sm"/>
            <a:tailEnd type="none" w="sm" len="sm"/>
          </a:ln>
        </p:spPr>
        <p:txBody>
          <a:bodyPr spcFirstLastPara="1" wrap="square" lIns="79125" tIns="39550" rIns="79125" bIns="39550" anchor="ctr" anchorCtr="0">
            <a:noAutofit/>
          </a:bodyPr>
          <a:lstStyle/>
          <a:p>
            <a:pPr algn="ctr">
              <a:buClr>
                <a:srgbClr val="000000"/>
              </a:buClr>
            </a:pPr>
            <a:endParaRPr sz="2000" b="1">
              <a:latin typeface="Arial" panose="020B0604020202020204" pitchFamily="34" charset="0"/>
              <a:cs typeface="Arial" panose="020B0604020202020204" pitchFamily="34" charset="0"/>
            </a:endParaRPr>
          </a:p>
        </p:txBody>
      </p:sp>
      <p:sp>
        <p:nvSpPr>
          <p:cNvPr id="14" name="Google Shape;81;p15">
            <a:extLst>
              <a:ext uri="{FF2B5EF4-FFF2-40B4-BE49-F238E27FC236}">
                <a16:creationId xmlns:a16="http://schemas.microsoft.com/office/drawing/2014/main" id="{5839A77F-3456-77D9-817C-2DE6B6AB4595}"/>
              </a:ext>
            </a:extLst>
          </p:cNvPr>
          <p:cNvSpPr txBox="1"/>
          <p:nvPr/>
        </p:nvSpPr>
        <p:spPr>
          <a:xfrm>
            <a:off x="4863817" y="3191467"/>
            <a:ext cx="2492955" cy="937932"/>
          </a:xfrm>
          <a:prstGeom prst="rect">
            <a:avLst/>
          </a:prstGeom>
          <a:noFill/>
          <a:ln>
            <a:noFill/>
          </a:ln>
        </p:spPr>
        <p:txBody>
          <a:bodyPr spcFirstLastPara="1" wrap="square" lIns="101600" tIns="101600" rIns="101600" bIns="101600" anchor="ctr" anchorCtr="0">
            <a:noAutofit/>
          </a:bodyPr>
          <a:lstStyle/>
          <a:p>
            <a:pPr algn="ctr">
              <a:buClr>
                <a:srgbClr val="1E4E79"/>
              </a:buClr>
              <a:buSzPts val="2000"/>
            </a:pPr>
            <a:r>
              <a:rPr lang="en" b="1" dirty="0">
                <a:latin typeface="+mj-lt"/>
                <a:ea typeface="Calibri"/>
                <a:cs typeface="Arial"/>
                <a:sym typeface="Calibri"/>
              </a:rPr>
              <a:t>Critical thinking</a:t>
            </a:r>
            <a:endParaRPr lang="en" b="1" dirty="0">
              <a:latin typeface="+mj-lt"/>
              <a:ea typeface="Calibri"/>
              <a:cs typeface="Arial" panose="020B0604020202020204" pitchFamily="34" charset="0"/>
            </a:endParaRPr>
          </a:p>
        </p:txBody>
      </p:sp>
    </p:spTree>
    <p:extLst>
      <p:ext uri="{BB962C8B-B14F-4D97-AF65-F5344CB8AC3E}">
        <p14:creationId xmlns:p14="http://schemas.microsoft.com/office/powerpoint/2010/main" val="61420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9800255-62C7-52FC-7626-3B3FEBADF4CA}"/>
              </a:ext>
            </a:extLst>
          </p:cNvPr>
          <p:cNvSpPr>
            <a:spLocks noGrp="1"/>
          </p:cNvSpPr>
          <p:nvPr>
            <p:ph type="ctrTitle"/>
          </p:nvPr>
        </p:nvSpPr>
        <p:spPr/>
        <p:txBody>
          <a:bodyPr/>
          <a:lstStyle/>
          <a:p>
            <a:r>
              <a:rPr lang="en-AU" dirty="0">
                <a:latin typeface="+mj-lt"/>
                <a:cs typeface="Arial"/>
              </a:rPr>
              <a:t>Lesson 1</a:t>
            </a:r>
            <a:br>
              <a:rPr lang="en-AU" dirty="0"/>
            </a:br>
            <a:br>
              <a:rPr lang="en-AU" dirty="0">
                <a:latin typeface="+mj-lt"/>
                <a:cs typeface="Arial"/>
              </a:rPr>
            </a:br>
            <a:r>
              <a:rPr lang="en-AU" dirty="0">
                <a:latin typeface="+mj-lt"/>
                <a:cs typeface="Arial"/>
              </a:rPr>
              <a:t> </a:t>
            </a:r>
            <a:endParaRPr lang="en-AU" dirty="0">
              <a:latin typeface="+mj-lt"/>
            </a:endParaRPr>
          </a:p>
        </p:txBody>
      </p:sp>
    </p:spTree>
    <p:extLst>
      <p:ext uri="{BB962C8B-B14F-4D97-AF65-F5344CB8AC3E}">
        <p14:creationId xmlns:p14="http://schemas.microsoft.com/office/powerpoint/2010/main" val="2028193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5E700E-797B-4C63-3984-9D0B571542D3}"/>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12003616-7B09-9151-A321-18A1293DFB39}"/>
              </a:ext>
            </a:extLst>
          </p:cNvPr>
          <p:cNvSpPr>
            <a:spLocks noGrp="1"/>
          </p:cNvSpPr>
          <p:nvPr>
            <p:ph type="ctrTitle"/>
          </p:nvPr>
        </p:nvSpPr>
        <p:spPr/>
        <p:txBody>
          <a:bodyPr/>
          <a:lstStyle/>
          <a:p>
            <a:r>
              <a:rPr lang="en-AU" dirty="0">
                <a:latin typeface="+mj-lt"/>
                <a:cs typeface="Arial"/>
              </a:rPr>
              <a:t>Lessons 5 and 6  </a:t>
            </a:r>
            <a:endParaRPr lang="en-AU" dirty="0">
              <a:latin typeface="+mj-lt"/>
            </a:endParaRPr>
          </a:p>
        </p:txBody>
      </p:sp>
    </p:spTree>
    <p:extLst>
      <p:ext uri="{BB962C8B-B14F-4D97-AF65-F5344CB8AC3E}">
        <p14:creationId xmlns:p14="http://schemas.microsoft.com/office/powerpoint/2010/main" val="966820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C5A9C23-82A7-E4CC-68F2-FD5607BA9678}"/>
              </a:ext>
            </a:extLst>
          </p:cNvPr>
          <p:cNvSpPr>
            <a:spLocks noGrp="1"/>
          </p:cNvSpPr>
          <p:nvPr>
            <p:ph type="title"/>
          </p:nvPr>
        </p:nvSpPr>
        <p:spPr/>
        <p:txBody>
          <a:bodyPr/>
          <a:lstStyle/>
          <a:p>
            <a:r>
              <a:rPr lang="en-US" dirty="0">
                <a:latin typeface="Arial"/>
                <a:cs typeface="Arial"/>
              </a:rPr>
              <a:t>Thought snap </a:t>
            </a:r>
            <a:endParaRPr lang="en-US" dirty="0"/>
          </a:p>
        </p:txBody>
      </p:sp>
      <p:sp>
        <p:nvSpPr>
          <p:cNvPr id="4" name="Text Placeholder 3">
            <a:extLst>
              <a:ext uri="{FF2B5EF4-FFF2-40B4-BE49-F238E27FC236}">
                <a16:creationId xmlns:a16="http://schemas.microsoft.com/office/drawing/2014/main" id="{61BECE15-4AA1-70FE-2D34-ECC0B293E2D4}"/>
              </a:ext>
            </a:extLst>
          </p:cNvPr>
          <p:cNvSpPr>
            <a:spLocks noGrp="1"/>
          </p:cNvSpPr>
          <p:nvPr>
            <p:ph type="body" sz="quarter" idx="18"/>
          </p:nvPr>
        </p:nvSpPr>
        <p:spPr>
          <a:xfrm>
            <a:off x="360000" y="1020792"/>
            <a:ext cx="11483999" cy="310015"/>
          </a:xfrm>
        </p:spPr>
        <p:txBody>
          <a:bodyPr/>
          <a:lstStyle/>
          <a:p>
            <a:r>
              <a:rPr lang="en-US" dirty="0">
                <a:latin typeface="Arial"/>
                <a:cs typeface="Arial"/>
              </a:rPr>
              <a:t>What is critical thinking?</a:t>
            </a:r>
            <a:endParaRPr lang="en-US" dirty="0"/>
          </a:p>
        </p:txBody>
      </p:sp>
      <p:pic>
        <p:nvPicPr>
          <p:cNvPr id="11" name="Picture 10" descr="Two silhouettes of heads facing each other. The one on the left has squiggly lines that are messy. The one on the right has a well-balanced spiral. ">
            <a:extLst>
              <a:ext uri="{FF2B5EF4-FFF2-40B4-BE49-F238E27FC236}">
                <a16:creationId xmlns:a16="http://schemas.microsoft.com/office/drawing/2014/main" id="{B2877061-13DE-76F2-441D-9C5EAC0BF319}"/>
              </a:ext>
              <a:ext uri="{C183D7F6-B498-43B3-948B-1728B52AA6E4}">
                <adec:decorative xmlns:adec="http://schemas.microsoft.com/office/drawing/2017/decorative" val="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8001" y="2126857"/>
            <a:ext cx="4556986" cy="2924807"/>
          </a:xfrm>
          <a:prstGeom prst="rect">
            <a:avLst/>
          </a:prstGeom>
        </p:spPr>
      </p:pic>
      <p:sp>
        <p:nvSpPr>
          <p:cNvPr id="5" name="Text Placeholder 4">
            <a:extLst>
              <a:ext uri="{FF2B5EF4-FFF2-40B4-BE49-F238E27FC236}">
                <a16:creationId xmlns:a16="http://schemas.microsoft.com/office/drawing/2014/main" id="{B54C2AFB-0DD9-24E1-CC14-58C31EB657AE}"/>
              </a:ext>
            </a:extLst>
          </p:cNvPr>
          <p:cNvSpPr>
            <a:spLocks noGrp="1"/>
          </p:cNvSpPr>
          <p:nvPr>
            <p:ph type="body" sz="quarter" idx="17"/>
          </p:nvPr>
        </p:nvSpPr>
        <p:spPr>
          <a:xfrm>
            <a:off x="5596149" y="1078577"/>
            <a:ext cx="6095108" cy="5142610"/>
          </a:xfrm>
        </p:spPr>
        <p:style>
          <a:lnRef idx="1">
            <a:schemeClr val="accent4"/>
          </a:lnRef>
          <a:fillRef idx="2">
            <a:schemeClr val="accent4"/>
          </a:fillRef>
          <a:effectRef idx="1">
            <a:schemeClr val="accent4"/>
          </a:effectRef>
          <a:fontRef idx="minor">
            <a:schemeClr val="dk1"/>
          </a:fontRef>
        </p:style>
        <p:txBody>
          <a:bodyPr vert="horz" lIns="144000" tIns="144000" rIns="0" bIns="0" rtlCol="0" anchor="t">
            <a:noAutofit/>
          </a:bodyPr>
          <a:lstStyle/>
          <a:p>
            <a:r>
              <a:rPr lang="en-US" sz="1800" dirty="0">
                <a:solidFill>
                  <a:schemeClr val="tx1"/>
                </a:solidFill>
                <a:latin typeface="Arial"/>
                <a:cs typeface="Arial"/>
              </a:rPr>
              <a:t>Look at this image.</a:t>
            </a:r>
          </a:p>
          <a:p>
            <a:r>
              <a:rPr lang="en-US" sz="1800" dirty="0">
                <a:solidFill>
                  <a:schemeClr val="tx1"/>
                </a:solidFill>
                <a:latin typeface="Arial"/>
                <a:cs typeface="Arial"/>
              </a:rPr>
              <a:t>Which of the two heads is demonstrating critical thinking? </a:t>
            </a:r>
          </a:p>
          <a:p>
            <a:r>
              <a:rPr lang="en-US" sz="1800" dirty="0">
                <a:solidFill>
                  <a:schemeClr val="tx1"/>
                </a:solidFill>
                <a:latin typeface="Arial"/>
                <a:cs typeface="Arial"/>
              </a:rPr>
              <a:t>A - the one with the squiggly lines on the left </a:t>
            </a:r>
            <a:endParaRPr lang="en-US" sz="1800" dirty="0">
              <a:solidFill>
                <a:schemeClr val="tx1"/>
              </a:solidFill>
            </a:endParaRPr>
          </a:p>
          <a:p>
            <a:r>
              <a:rPr lang="en-US" sz="1800" dirty="0">
                <a:solidFill>
                  <a:schemeClr val="tx1"/>
                </a:solidFill>
                <a:latin typeface="Arial"/>
                <a:cs typeface="Arial"/>
              </a:rPr>
              <a:t>or </a:t>
            </a:r>
          </a:p>
          <a:p>
            <a:r>
              <a:rPr lang="en-US" sz="1800" dirty="0">
                <a:solidFill>
                  <a:schemeClr val="tx1"/>
                </a:solidFill>
                <a:latin typeface="Arial"/>
                <a:cs typeface="Arial"/>
              </a:rPr>
              <a:t>B - the one with the spiral pattern on the right. </a:t>
            </a:r>
            <a:endParaRPr lang="en-US" sz="1800" dirty="0">
              <a:solidFill>
                <a:schemeClr val="tx1"/>
              </a:solidFill>
              <a:cs typeface="Arial"/>
            </a:endParaRPr>
          </a:p>
          <a:p>
            <a:r>
              <a:rPr lang="en-US" sz="1800" dirty="0">
                <a:solidFill>
                  <a:schemeClr val="tx1"/>
                </a:solidFill>
                <a:latin typeface="Arial"/>
                <a:cs typeface="Arial"/>
              </a:rPr>
              <a:t>Write down your choice and the reason for it.  </a:t>
            </a:r>
          </a:p>
          <a:p>
            <a:r>
              <a:rPr lang="en-US" sz="1800" dirty="0">
                <a:solidFill>
                  <a:schemeClr val="tx1"/>
                </a:solidFill>
                <a:latin typeface="Arial"/>
                <a:cs typeface="Arial"/>
              </a:rPr>
              <a:t>As you do this, consider which head is structured and which is chaotic. Do you think critical thinking is structured or chaotic?</a:t>
            </a:r>
            <a:endParaRPr lang="en-US" sz="1800" dirty="0">
              <a:solidFill>
                <a:schemeClr val="tx1"/>
              </a:solidFill>
              <a:cs typeface="Arial"/>
            </a:endParaRPr>
          </a:p>
          <a:p>
            <a:endParaRPr lang="en-US" dirty="0"/>
          </a:p>
        </p:txBody>
      </p:sp>
      <p:sp>
        <p:nvSpPr>
          <p:cNvPr id="2" name="Slide Number Placeholder 1">
            <a:extLst>
              <a:ext uri="{FF2B5EF4-FFF2-40B4-BE49-F238E27FC236}">
                <a16:creationId xmlns:a16="http://schemas.microsoft.com/office/drawing/2014/main" id="{0F5E149B-9DCA-E67C-0FDE-4C2FCE37F55B}"/>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31</a:t>
            </a:fld>
            <a:endParaRPr lang="en-AU"/>
          </a:p>
        </p:txBody>
      </p:sp>
      <p:sp>
        <p:nvSpPr>
          <p:cNvPr id="7" name="TextBox 6">
            <a:extLst>
              <a:ext uri="{FF2B5EF4-FFF2-40B4-BE49-F238E27FC236}">
                <a16:creationId xmlns:a16="http://schemas.microsoft.com/office/drawing/2014/main" id="{097693B1-A25F-9D30-635A-ACEC055AC691}"/>
              </a:ext>
            </a:extLst>
          </p:cNvPr>
          <p:cNvSpPr txBox="1"/>
          <p:nvPr/>
        </p:nvSpPr>
        <p:spPr>
          <a:xfrm>
            <a:off x="348001" y="5215640"/>
            <a:ext cx="3438071" cy="18466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200" dirty="0">
                <a:cs typeface="Arial"/>
                <a:hlinkClick r:id="rId4"/>
              </a:rPr>
              <a:t>Image source: Odyssey Online</a:t>
            </a:r>
            <a:endParaRPr lang="en-US" sz="1200" dirty="0"/>
          </a:p>
        </p:txBody>
      </p:sp>
      <p:sp>
        <p:nvSpPr>
          <p:cNvPr id="8" name="TextBox 7">
            <a:extLst>
              <a:ext uri="{FF2B5EF4-FFF2-40B4-BE49-F238E27FC236}">
                <a16:creationId xmlns:a16="http://schemas.microsoft.com/office/drawing/2014/main" id="{23D91A35-C224-0721-FA95-7D7014D72693}"/>
              </a:ext>
              <a:ext uri="{C183D7F6-B498-43B3-948B-1728B52AA6E4}">
                <adec:decorative xmlns:adec="http://schemas.microsoft.com/office/drawing/2017/decorative" val="1"/>
              </a:ext>
            </a:extLst>
          </p:cNvPr>
          <p:cNvSpPr txBox="1"/>
          <p:nvPr/>
        </p:nvSpPr>
        <p:spPr>
          <a:xfrm>
            <a:off x="1039163" y="2383166"/>
            <a:ext cx="236245" cy="369332"/>
          </a:xfrm>
          <a:prstGeom prst="rect">
            <a:avLst/>
          </a:prstGeom>
          <a:noFill/>
          <a:ln>
            <a:no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en-US" b="1" dirty="0">
                <a:solidFill>
                  <a:srgbClr val="D7D7D7"/>
                </a:solidFill>
                <a:cs typeface="Arial"/>
              </a:rPr>
              <a:t>A</a:t>
            </a:r>
          </a:p>
        </p:txBody>
      </p:sp>
      <p:sp>
        <p:nvSpPr>
          <p:cNvPr id="10" name="TextBox 9">
            <a:extLst>
              <a:ext uri="{FF2B5EF4-FFF2-40B4-BE49-F238E27FC236}">
                <a16:creationId xmlns:a16="http://schemas.microsoft.com/office/drawing/2014/main" id="{8DECDF57-D30D-7E25-2AED-98D91795A3B1}"/>
              </a:ext>
              <a:ext uri="{C183D7F6-B498-43B3-948B-1728B52AA6E4}">
                <adec:decorative xmlns:adec="http://schemas.microsoft.com/office/drawing/2017/decorative" val="1"/>
              </a:ext>
            </a:extLst>
          </p:cNvPr>
          <p:cNvSpPr txBox="1"/>
          <p:nvPr/>
        </p:nvSpPr>
        <p:spPr>
          <a:xfrm>
            <a:off x="3621640" y="2384461"/>
            <a:ext cx="582203" cy="67201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b="1">
                <a:solidFill>
                  <a:srgbClr val="D7D7D7"/>
                </a:solidFill>
                <a:cs typeface="Arial"/>
              </a:rPr>
              <a:t>B</a:t>
            </a:r>
          </a:p>
          <a:p>
            <a:pPr algn="l"/>
            <a:endParaRPr lang="en-US" sz="1800"/>
          </a:p>
        </p:txBody>
      </p:sp>
    </p:spTree>
    <p:extLst>
      <p:ext uri="{BB962C8B-B14F-4D97-AF65-F5344CB8AC3E}">
        <p14:creationId xmlns:p14="http://schemas.microsoft.com/office/powerpoint/2010/main" val="1589518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697834-A645-39CB-3C9E-B35BB34EEBF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D2D354A-3E27-33EE-C133-424E7061BDB6}"/>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32</a:t>
            </a:fld>
            <a:endParaRPr lang="en-AU"/>
          </a:p>
        </p:txBody>
      </p:sp>
      <p:sp>
        <p:nvSpPr>
          <p:cNvPr id="5" name="Title 4">
            <a:extLst>
              <a:ext uri="{FF2B5EF4-FFF2-40B4-BE49-F238E27FC236}">
                <a16:creationId xmlns:a16="http://schemas.microsoft.com/office/drawing/2014/main" id="{9742F9FE-4BC4-9A58-6D68-1607781D403B}"/>
              </a:ext>
            </a:extLst>
          </p:cNvPr>
          <p:cNvSpPr>
            <a:spLocks noGrp="1"/>
          </p:cNvSpPr>
          <p:nvPr>
            <p:ph type="title"/>
          </p:nvPr>
        </p:nvSpPr>
        <p:spPr>
          <a:xfrm>
            <a:off x="359998" y="360000"/>
            <a:ext cx="11627870" cy="522000"/>
          </a:xfrm>
        </p:spPr>
        <p:txBody>
          <a:bodyPr/>
          <a:lstStyle/>
          <a:p>
            <a:r>
              <a:rPr lang="en-AU" dirty="0">
                <a:latin typeface="+mj-lt"/>
              </a:rPr>
              <a:t>Learning intentions and success criteria </a:t>
            </a:r>
            <a:r>
              <a:rPr lang="en-AU" dirty="0">
                <a:solidFill>
                  <a:schemeClr val="bg1"/>
                </a:solidFill>
              </a:rPr>
              <a:t>(lessons 5 - 6)</a:t>
            </a:r>
            <a:endParaRPr lang="en-AU" dirty="0">
              <a:solidFill>
                <a:schemeClr val="bg1"/>
              </a:solidFill>
              <a:latin typeface="+mj-lt"/>
            </a:endParaRPr>
          </a:p>
        </p:txBody>
      </p:sp>
      <p:sp>
        <p:nvSpPr>
          <p:cNvPr id="3" name="TextBox 2">
            <a:extLst>
              <a:ext uri="{FF2B5EF4-FFF2-40B4-BE49-F238E27FC236}">
                <a16:creationId xmlns:a16="http://schemas.microsoft.com/office/drawing/2014/main" id="{118B9959-5EBE-4B3A-26AE-903C4A2775FD}"/>
              </a:ext>
            </a:extLst>
          </p:cNvPr>
          <p:cNvSpPr txBox="1"/>
          <p:nvPr/>
        </p:nvSpPr>
        <p:spPr>
          <a:xfrm>
            <a:off x="370416" y="1894417"/>
            <a:ext cx="11303000" cy="346703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spcAft>
                <a:spcPts val="600"/>
              </a:spcAft>
            </a:pPr>
            <a:r>
              <a:rPr lang="en-AU" sz="2000" b="1" dirty="0">
                <a:solidFill>
                  <a:schemeClr val="accent1"/>
                </a:solidFill>
                <a:latin typeface="+mj-lt"/>
                <a:cs typeface="Arial"/>
              </a:rPr>
              <a:t>We are learning to:</a:t>
            </a:r>
            <a:endParaRPr lang="en-AU" sz="2000" b="1" dirty="0">
              <a:solidFill>
                <a:schemeClr val="accent1"/>
              </a:solidFill>
              <a:latin typeface="+mj-lt"/>
              <a:ea typeface="+mn-lt"/>
              <a:cs typeface="Arial" panose="020B0604020202020204" pitchFamily="34" charset="0"/>
            </a:endParaRPr>
          </a:p>
          <a:p>
            <a:pPr marL="342900" indent="-342900">
              <a:lnSpc>
                <a:spcPct val="150000"/>
              </a:lnSpc>
              <a:buFont typeface="Arial"/>
              <a:buChar char="•"/>
            </a:pPr>
            <a:r>
              <a:rPr lang="en-AU" sz="1800" dirty="0">
                <a:ea typeface="+mn-lt"/>
                <a:cs typeface="+mn-lt"/>
              </a:rPr>
              <a:t>deconstruct critical thinking into six steps</a:t>
            </a:r>
          </a:p>
          <a:p>
            <a:pPr marL="342900" indent="-342900">
              <a:lnSpc>
                <a:spcPct val="150000"/>
              </a:lnSpc>
              <a:buFont typeface="Arial"/>
              <a:buChar char="•"/>
            </a:pPr>
            <a:r>
              <a:rPr lang="en-AU" sz="1800" dirty="0">
                <a:ea typeface="+mn-lt"/>
                <a:cs typeface="+mn-lt"/>
              </a:rPr>
              <a:t>use the six steps of critical thinking to structure our thinking.</a:t>
            </a:r>
            <a:endParaRPr lang="en-AU" sz="1800" dirty="0">
              <a:cs typeface="Arial" panose="020B0604020202020204"/>
            </a:endParaRPr>
          </a:p>
          <a:p>
            <a:pPr marL="342900" lvl="0" indent="-342900">
              <a:lnSpc>
                <a:spcPct val="150000"/>
              </a:lnSpc>
              <a:buFont typeface="Arial" panose="020B0604020202020204" pitchFamily="34" charset="0"/>
              <a:buChar char="•"/>
            </a:pPr>
            <a:endParaRPr lang="en-AU" sz="2000" dirty="0">
              <a:cs typeface="Arial"/>
            </a:endParaRPr>
          </a:p>
          <a:p>
            <a:pPr>
              <a:lnSpc>
                <a:spcPct val="150000"/>
              </a:lnSpc>
              <a:spcAft>
                <a:spcPts val="600"/>
              </a:spcAft>
            </a:pPr>
            <a:r>
              <a:rPr lang="en-AU" sz="2000" b="1" dirty="0">
                <a:solidFill>
                  <a:schemeClr val="accent1"/>
                </a:solidFill>
                <a:latin typeface="+mj-lt"/>
                <a:cs typeface="Arial"/>
              </a:rPr>
              <a:t>We can:</a:t>
            </a:r>
            <a:endParaRPr lang="en-US" sz="2000" dirty="0">
              <a:solidFill>
                <a:schemeClr val="accent1"/>
              </a:solidFill>
              <a:latin typeface="+mj-lt"/>
              <a:cs typeface="Arial" panose="020B0604020202020204" pitchFamily="34" charset="0"/>
            </a:endParaRPr>
          </a:p>
          <a:p>
            <a:pPr marL="342900" indent="-342900">
              <a:buFont typeface="Arial"/>
              <a:buChar char="•"/>
            </a:pPr>
            <a:r>
              <a:rPr lang="en-AU" sz="1800" dirty="0">
                <a:ea typeface="+mn-lt"/>
                <a:cs typeface="+mn-lt"/>
              </a:rPr>
              <a:t>identify the six steps in critical thinking </a:t>
            </a:r>
            <a:endParaRPr lang="en-AU" sz="1800" dirty="0">
              <a:cs typeface="Arial" panose="020B0604020202020204"/>
            </a:endParaRPr>
          </a:p>
          <a:p>
            <a:pPr marL="342900" indent="-342900">
              <a:lnSpc>
                <a:spcPct val="150000"/>
              </a:lnSpc>
              <a:buFont typeface="Arial"/>
              <a:buChar char="•"/>
            </a:pPr>
            <a:r>
              <a:rPr lang="en-AU" sz="1800" dirty="0">
                <a:cs typeface="Arial" panose="020B0604020202020204"/>
              </a:rPr>
              <a:t>develop an argument using the six steps in critical thinking.</a:t>
            </a:r>
          </a:p>
          <a:p>
            <a:pPr marL="342900" indent="-342900">
              <a:lnSpc>
                <a:spcPct val="150000"/>
              </a:lnSpc>
              <a:spcAft>
                <a:spcPts val="600"/>
              </a:spcAft>
              <a:buFont typeface="Arial"/>
              <a:buChar char="•"/>
            </a:pPr>
            <a:endParaRPr lang="en-GB" sz="2000" dirty="0">
              <a:solidFill>
                <a:srgbClr val="000000"/>
              </a:solidFill>
              <a:cs typeface="Arial" panose="020B0604020202020204" pitchFamily="34" charset="0"/>
            </a:endParaRPr>
          </a:p>
        </p:txBody>
      </p:sp>
    </p:spTree>
    <p:extLst>
      <p:ext uri="{BB962C8B-B14F-4D97-AF65-F5344CB8AC3E}">
        <p14:creationId xmlns:p14="http://schemas.microsoft.com/office/powerpoint/2010/main" val="41945958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C951FDE-4F63-DD04-48C8-EC2073620395}"/>
              </a:ext>
              <a:ext uri="{C183D7F6-B498-43B3-948B-1728B52AA6E4}">
                <adec:decorative xmlns:adec="http://schemas.microsoft.com/office/drawing/2017/decorative" val="1"/>
              </a:ext>
            </a:extLst>
          </p:cNvPr>
          <p:cNvSpPr>
            <a:spLocks noGrp="1"/>
          </p:cNvSpPr>
          <p:nvPr>
            <p:ph type="sldNum" sz="quarter" idx="12"/>
          </p:nvPr>
        </p:nvSpPr>
        <p:spPr>
          <a:xfrm>
            <a:off x="11124000" y="6516000"/>
            <a:ext cx="720000" cy="180000"/>
          </a:xfrm>
        </p:spPr>
        <p:txBody>
          <a:bodyPr/>
          <a:lstStyle/>
          <a:p>
            <a:fld id="{10A01DC5-1685-4615-8240-15192985C6A2}" type="slidenum">
              <a:rPr lang="en-AU" smtClean="0"/>
              <a:pPr/>
              <a:t>33</a:t>
            </a:fld>
            <a:endParaRPr lang="en-AU"/>
          </a:p>
        </p:txBody>
      </p:sp>
      <p:sp>
        <p:nvSpPr>
          <p:cNvPr id="3" name="Title 2">
            <a:extLst>
              <a:ext uri="{FF2B5EF4-FFF2-40B4-BE49-F238E27FC236}">
                <a16:creationId xmlns:a16="http://schemas.microsoft.com/office/drawing/2014/main" id="{D6302ABE-BD4D-8554-9AE2-9BADD15F027D}"/>
              </a:ext>
            </a:extLst>
          </p:cNvPr>
          <p:cNvSpPr>
            <a:spLocks noGrp="1"/>
          </p:cNvSpPr>
          <p:nvPr>
            <p:ph type="title"/>
          </p:nvPr>
        </p:nvSpPr>
        <p:spPr>
          <a:xfrm>
            <a:off x="360000" y="360000"/>
            <a:ext cx="11484000" cy="545601"/>
          </a:xfrm>
        </p:spPr>
        <p:txBody>
          <a:bodyPr/>
          <a:lstStyle/>
          <a:p>
            <a:r>
              <a:rPr lang="en-US" dirty="0"/>
              <a:t>The 6 steps of critical thinking </a:t>
            </a:r>
          </a:p>
        </p:txBody>
      </p:sp>
      <p:sp>
        <p:nvSpPr>
          <p:cNvPr id="4" name="Text Placeholder 3">
            <a:extLst>
              <a:ext uri="{FF2B5EF4-FFF2-40B4-BE49-F238E27FC236}">
                <a16:creationId xmlns:a16="http://schemas.microsoft.com/office/drawing/2014/main" id="{888E5FD9-C2FB-3E9B-E08A-93778F66B8DB}"/>
              </a:ext>
            </a:extLst>
          </p:cNvPr>
          <p:cNvSpPr>
            <a:spLocks noGrp="1"/>
          </p:cNvSpPr>
          <p:nvPr>
            <p:ph type="body" sz="quarter" idx="18"/>
          </p:nvPr>
        </p:nvSpPr>
        <p:spPr>
          <a:xfrm>
            <a:off x="359999" y="982520"/>
            <a:ext cx="11483999" cy="310015"/>
          </a:xfrm>
        </p:spPr>
        <p:txBody>
          <a:bodyPr/>
          <a:lstStyle/>
          <a:p>
            <a:r>
              <a:rPr lang="en-AU" dirty="0"/>
              <a:t>Building an argument</a:t>
            </a:r>
          </a:p>
        </p:txBody>
      </p:sp>
      <p:sp>
        <p:nvSpPr>
          <p:cNvPr id="6" name="TextBox 5">
            <a:extLst>
              <a:ext uri="{FF2B5EF4-FFF2-40B4-BE49-F238E27FC236}">
                <a16:creationId xmlns:a16="http://schemas.microsoft.com/office/drawing/2014/main" id="{4EEFB478-943E-F71D-649F-064EDCA644A6}"/>
              </a:ext>
            </a:extLst>
          </p:cNvPr>
          <p:cNvSpPr txBox="1"/>
          <p:nvPr/>
        </p:nvSpPr>
        <p:spPr>
          <a:xfrm>
            <a:off x="401770" y="1618419"/>
            <a:ext cx="6794499" cy="36420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pPr>
            <a:r>
              <a:rPr lang="en-US" sz="1800" b="1" dirty="0">
                <a:cs typeface="Arial"/>
              </a:rPr>
              <a:t>1. </a:t>
            </a:r>
            <a:r>
              <a:rPr lang="en-US" sz="1800" dirty="0">
                <a:solidFill>
                  <a:srgbClr val="000000"/>
                </a:solidFill>
                <a:cs typeface="Arial"/>
              </a:rPr>
              <a:t>Critical thinking begins with an </a:t>
            </a:r>
            <a:r>
              <a:rPr lang="en-US" sz="1800" b="1" dirty="0">
                <a:solidFill>
                  <a:srgbClr val="000000"/>
                </a:solidFill>
                <a:cs typeface="Arial"/>
              </a:rPr>
              <a:t>opinion.</a:t>
            </a:r>
          </a:p>
        </p:txBody>
      </p:sp>
      <p:sp>
        <p:nvSpPr>
          <p:cNvPr id="8" name="TextBox 7">
            <a:extLst>
              <a:ext uri="{FF2B5EF4-FFF2-40B4-BE49-F238E27FC236}">
                <a16:creationId xmlns:a16="http://schemas.microsoft.com/office/drawing/2014/main" id="{BA8EC55C-4925-B1F1-0C98-395AF51B6559}"/>
              </a:ext>
            </a:extLst>
          </p:cNvPr>
          <p:cNvSpPr txBox="1"/>
          <p:nvPr/>
        </p:nvSpPr>
        <p:spPr>
          <a:xfrm>
            <a:off x="401770" y="2886907"/>
            <a:ext cx="8691511" cy="27699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800" b="1" dirty="0">
                <a:cs typeface="Arial"/>
              </a:rPr>
              <a:t>2. </a:t>
            </a:r>
            <a:r>
              <a:rPr lang="en-US" sz="1800" dirty="0">
                <a:solidFill>
                  <a:srgbClr val="000000"/>
                </a:solidFill>
                <a:cs typeface="Arial"/>
              </a:rPr>
              <a:t>To support this opinion, </a:t>
            </a:r>
            <a:r>
              <a:rPr lang="en-US" sz="1800" b="1" dirty="0">
                <a:solidFill>
                  <a:srgbClr val="000000"/>
                </a:solidFill>
                <a:cs typeface="Arial"/>
              </a:rPr>
              <a:t>evidence</a:t>
            </a:r>
            <a:r>
              <a:rPr lang="en-US" sz="1800" dirty="0">
                <a:solidFill>
                  <a:srgbClr val="000000"/>
                </a:solidFill>
                <a:cs typeface="Arial"/>
              </a:rPr>
              <a:t> (facts) </a:t>
            </a:r>
            <a:r>
              <a:rPr lang="en-US" sz="1800" b="1" dirty="0">
                <a:solidFill>
                  <a:srgbClr val="000000"/>
                </a:solidFill>
                <a:cs typeface="Arial"/>
              </a:rPr>
              <a:t>is sought</a:t>
            </a:r>
            <a:r>
              <a:rPr lang="en-US" sz="1800" dirty="0">
                <a:solidFill>
                  <a:srgbClr val="000000"/>
                </a:solidFill>
                <a:cs typeface="Arial"/>
              </a:rPr>
              <a:t>.</a:t>
            </a:r>
            <a:endParaRPr lang="en-US" sz="1800" dirty="0"/>
          </a:p>
        </p:txBody>
      </p:sp>
      <p:sp>
        <p:nvSpPr>
          <p:cNvPr id="9" name="TextBox 8">
            <a:extLst>
              <a:ext uri="{FF2B5EF4-FFF2-40B4-BE49-F238E27FC236}">
                <a16:creationId xmlns:a16="http://schemas.microsoft.com/office/drawing/2014/main" id="{6432D048-FFE7-C5A7-B4BC-907177EFFE89}"/>
              </a:ext>
            </a:extLst>
          </p:cNvPr>
          <p:cNvSpPr txBox="1"/>
          <p:nvPr/>
        </p:nvSpPr>
        <p:spPr>
          <a:xfrm>
            <a:off x="401770" y="4014363"/>
            <a:ext cx="11790230" cy="64633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800" b="1" dirty="0">
                <a:cs typeface="Arial"/>
              </a:rPr>
              <a:t>3. </a:t>
            </a:r>
            <a:r>
              <a:rPr lang="en-US" sz="1800" b="1" dirty="0">
                <a:solidFill>
                  <a:srgbClr val="22272B"/>
                </a:solidFill>
                <a:cs typeface="Arial"/>
              </a:rPr>
              <a:t>E</a:t>
            </a:r>
            <a:r>
              <a:rPr lang="en-US" sz="1800" b="1" dirty="0">
                <a:solidFill>
                  <a:srgbClr val="000000"/>
                </a:solidFill>
                <a:cs typeface="Arial"/>
              </a:rPr>
              <a:t>vidence</a:t>
            </a:r>
            <a:r>
              <a:rPr lang="en-US" sz="1800" dirty="0">
                <a:solidFill>
                  <a:srgbClr val="000000"/>
                </a:solidFill>
                <a:cs typeface="Arial"/>
              </a:rPr>
              <a:t> must be </a:t>
            </a:r>
            <a:r>
              <a:rPr lang="en-US" sz="1800" b="1" dirty="0">
                <a:solidFill>
                  <a:srgbClr val="000000"/>
                </a:solidFill>
                <a:cs typeface="Arial"/>
              </a:rPr>
              <a:t>used to explain why the opinion is reasonable </a:t>
            </a:r>
            <a:r>
              <a:rPr lang="en-US" sz="1800" dirty="0">
                <a:solidFill>
                  <a:srgbClr val="000000"/>
                </a:solidFill>
                <a:cs typeface="Arial"/>
              </a:rPr>
              <a:t>(justifiable).</a:t>
            </a:r>
          </a:p>
          <a:p>
            <a:endParaRPr lang="en-US" b="1" dirty="0">
              <a:cs typeface="Arial"/>
            </a:endParaRPr>
          </a:p>
        </p:txBody>
      </p:sp>
    </p:spTree>
    <p:extLst>
      <p:ext uri="{BB962C8B-B14F-4D97-AF65-F5344CB8AC3E}">
        <p14:creationId xmlns:p14="http://schemas.microsoft.com/office/powerpoint/2010/main" val="1112187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8CC79E-1449-3B09-B47E-871FFE060CC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3063D2F-2B11-5AEA-3D3D-D88323361125}"/>
              </a:ext>
              <a:ext uri="{C183D7F6-B498-43B3-948B-1728B52AA6E4}">
                <adec:decorative xmlns:adec="http://schemas.microsoft.com/office/drawing/2017/decorative" val="1"/>
              </a:ext>
            </a:extLst>
          </p:cNvPr>
          <p:cNvSpPr>
            <a:spLocks noGrp="1"/>
          </p:cNvSpPr>
          <p:nvPr>
            <p:ph type="sldNum" sz="quarter" idx="12"/>
          </p:nvPr>
        </p:nvSpPr>
        <p:spPr>
          <a:xfrm>
            <a:off x="11124000" y="6516000"/>
            <a:ext cx="720000" cy="180000"/>
          </a:xfrm>
        </p:spPr>
        <p:txBody>
          <a:bodyPr/>
          <a:lstStyle/>
          <a:p>
            <a:fld id="{10A01DC5-1685-4615-8240-15192985C6A2}" type="slidenum">
              <a:rPr lang="en-AU" smtClean="0"/>
              <a:pPr/>
              <a:t>34</a:t>
            </a:fld>
            <a:endParaRPr lang="en-AU"/>
          </a:p>
        </p:txBody>
      </p:sp>
      <p:sp>
        <p:nvSpPr>
          <p:cNvPr id="3" name="Title 2">
            <a:extLst>
              <a:ext uri="{FF2B5EF4-FFF2-40B4-BE49-F238E27FC236}">
                <a16:creationId xmlns:a16="http://schemas.microsoft.com/office/drawing/2014/main" id="{07BC2C9D-83CE-C0DF-EE8F-9CE2A09B3EAC}"/>
              </a:ext>
            </a:extLst>
          </p:cNvPr>
          <p:cNvSpPr>
            <a:spLocks noGrp="1"/>
          </p:cNvSpPr>
          <p:nvPr>
            <p:ph type="title"/>
          </p:nvPr>
        </p:nvSpPr>
        <p:spPr>
          <a:xfrm>
            <a:off x="360000" y="360000"/>
            <a:ext cx="11484000" cy="545601"/>
          </a:xfrm>
        </p:spPr>
        <p:txBody>
          <a:bodyPr/>
          <a:lstStyle/>
          <a:p>
            <a:r>
              <a:rPr lang="en-US" dirty="0"/>
              <a:t>The 6 steps of critical thinking in practice</a:t>
            </a:r>
          </a:p>
        </p:txBody>
      </p:sp>
      <p:sp>
        <p:nvSpPr>
          <p:cNvPr id="5" name="Text Placeholder 3">
            <a:extLst>
              <a:ext uri="{FF2B5EF4-FFF2-40B4-BE49-F238E27FC236}">
                <a16:creationId xmlns:a16="http://schemas.microsoft.com/office/drawing/2014/main" id="{F0C10C22-DA23-7996-AF76-54E41E5080F0}"/>
              </a:ext>
            </a:extLst>
          </p:cNvPr>
          <p:cNvSpPr>
            <a:spLocks noGrp="1"/>
          </p:cNvSpPr>
          <p:nvPr>
            <p:ph type="body" sz="quarter" idx="18"/>
          </p:nvPr>
        </p:nvSpPr>
        <p:spPr>
          <a:xfrm>
            <a:off x="359999" y="982520"/>
            <a:ext cx="11483999" cy="310015"/>
          </a:xfrm>
        </p:spPr>
        <p:txBody>
          <a:bodyPr/>
          <a:lstStyle/>
          <a:p>
            <a:r>
              <a:rPr lang="en-AU" dirty="0"/>
              <a:t>Building an argument</a:t>
            </a:r>
          </a:p>
        </p:txBody>
      </p:sp>
      <p:sp>
        <p:nvSpPr>
          <p:cNvPr id="6" name="TextBox 5">
            <a:extLst>
              <a:ext uri="{FF2B5EF4-FFF2-40B4-BE49-F238E27FC236}">
                <a16:creationId xmlns:a16="http://schemas.microsoft.com/office/drawing/2014/main" id="{A4131753-F980-473B-EE0E-B7A9A443A3C0}"/>
              </a:ext>
            </a:extLst>
          </p:cNvPr>
          <p:cNvSpPr txBox="1"/>
          <p:nvPr/>
        </p:nvSpPr>
        <p:spPr>
          <a:xfrm>
            <a:off x="497415" y="1551121"/>
            <a:ext cx="5687443" cy="36420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pPr>
            <a:r>
              <a:rPr lang="en-US" sz="1800" b="1" dirty="0">
                <a:cs typeface="Arial"/>
              </a:rPr>
              <a:t>1. Opinion:</a:t>
            </a:r>
          </a:p>
        </p:txBody>
      </p:sp>
      <p:sp>
        <p:nvSpPr>
          <p:cNvPr id="4" name="TextBox 3">
            <a:extLst>
              <a:ext uri="{FF2B5EF4-FFF2-40B4-BE49-F238E27FC236}">
                <a16:creationId xmlns:a16="http://schemas.microsoft.com/office/drawing/2014/main" id="{6B358F1A-04FD-AB86-47FD-9AF13805BAB4}"/>
              </a:ext>
            </a:extLst>
          </p:cNvPr>
          <p:cNvSpPr txBox="1"/>
          <p:nvPr/>
        </p:nvSpPr>
        <p:spPr>
          <a:xfrm>
            <a:off x="3179191" y="1671560"/>
            <a:ext cx="6011333" cy="27699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800" dirty="0">
                <a:solidFill>
                  <a:schemeClr val="tx2"/>
                </a:solidFill>
                <a:latin typeface="Arial"/>
                <a:cs typeface="Arial"/>
              </a:rPr>
              <a:t>I should eat fruit because it’s healthy</a:t>
            </a:r>
            <a:r>
              <a:rPr lang="en-US" sz="1800" dirty="0">
                <a:solidFill>
                  <a:srgbClr val="000000"/>
                </a:solidFill>
                <a:latin typeface="Times New Roman"/>
                <a:cs typeface="Times New Roman"/>
              </a:rPr>
              <a:t>.</a:t>
            </a:r>
            <a:endParaRPr lang="en-US" sz="1800" dirty="0"/>
          </a:p>
        </p:txBody>
      </p:sp>
      <p:sp>
        <p:nvSpPr>
          <p:cNvPr id="8" name="TextBox 7">
            <a:extLst>
              <a:ext uri="{FF2B5EF4-FFF2-40B4-BE49-F238E27FC236}">
                <a16:creationId xmlns:a16="http://schemas.microsoft.com/office/drawing/2014/main" id="{3D4598AB-2AF0-00A3-1C82-04295F4711A0}"/>
              </a:ext>
            </a:extLst>
          </p:cNvPr>
          <p:cNvSpPr txBox="1"/>
          <p:nvPr/>
        </p:nvSpPr>
        <p:spPr>
          <a:xfrm>
            <a:off x="401770" y="3095951"/>
            <a:ext cx="4044970" cy="27699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800" b="1" dirty="0">
                <a:cs typeface="Arial"/>
              </a:rPr>
              <a:t>2. Evidence is sought: </a:t>
            </a:r>
            <a:endParaRPr lang="en-US" sz="1800" b="1" dirty="0"/>
          </a:p>
        </p:txBody>
      </p:sp>
      <p:sp>
        <p:nvSpPr>
          <p:cNvPr id="7" name="TextBox 6">
            <a:extLst>
              <a:ext uri="{FF2B5EF4-FFF2-40B4-BE49-F238E27FC236}">
                <a16:creationId xmlns:a16="http://schemas.microsoft.com/office/drawing/2014/main" id="{7D52678E-453D-1C2B-6813-9FE619AE08F6}"/>
              </a:ext>
            </a:extLst>
          </p:cNvPr>
          <p:cNvSpPr txBox="1"/>
          <p:nvPr/>
        </p:nvSpPr>
        <p:spPr>
          <a:xfrm>
            <a:off x="4219078" y="3067078"/>
            <a:ext cx="6007339" cy="27699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800" dirty="0">
                <a:solidFill>
                  <a:schemeClr val="tx2"/>
                </a:solidFill>
                <a:latin typeface="Arial"/>
                <a:cs typeface="Arial"/>
              </a:rPr>
              <a:t>Fruit contains vitamins.</a:t>
            </a:r>
          </a:p>
        </p:txBody>
      </p:sp>
      <p:sp>
        <p:nvSpPr>
          <p:cNvPr id="9" name="TextBox 8">
            <a:extLst>
              <a:ext uri="{FF2B5EF4-FFF2-40B4-BE49-F238E27FC236}">
                <a16:creationId xmlns:a16="http://schemas.microsoft.com/office/drawing/2014/main" id="{28E583B4-F77C-26FF-4056-52694B96A59E}"/>
              </a:ext>
            </a:extLst>
          </p:cNvPr>
          <p:cNvSpPr txBox="1"/>
          <p:nvPr/>
        </p:nvSpPr>
        <p:spPr>
          <a:xfrm>
            <a:off x="405730" y="4539434"/>
            <a:ext cx="8082019" cy="27699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800" b="1" dirty="0">
                <a:cs typeface="Arial"/>
              </a:rPr>
              <a:t>3. Evidence used to explain why opinion is reasonable:</a:t>
            </a:r>
          </a:p>
        </p:txBody>
      </p:sp>
      <p:sp>
        <p:nvSpPr>
          <p:cNvPr id="16" name="TextBox 15">
            <a:extLst>
              <a:ext uri="{FF2B5EF4-FFF2-40B4-BE49-F238E27FC236}">
                <a16:creationId xmlns:a16="http://schemas.microsoft.com/office/drawing/2014/main" id="{B9C973E2-51A7-E5C8-8A9D-41B8F8670822}"/>
              </a:ext>
            </a:extLst>
          </p:cNvPr>
          <p:cNvSpPr txBox="1"/>
          <p:nvPr/>
        </p:nvSpPr>
        <p:spPr>
          <a:xfrm>
            <a:off x="7149379" y="4539434"/>
            <a:ext cx="3513666" cy="27699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800" dirty="0">
                <a:solidFill>
                  <a:schemeClr val="tx2"/>
                </a:solidFill>
                <a:latin typeface="Arial"/>
                <a:cs typeface="Arial"/>
              </a:rPr>
              <a:t>Vitamins are healthy.</a:t>
            </a:r>
          </a:p>
        </p:txBody>
      </p:sp>
    </p:spTree>
    <p:extLst>
      <p:ext uri="{BB962C8B-B14F-4D97-AF65-F5344CB8AC3E}">
        <p14:creationId xmlns:p14="http://schemas.microsoft.com/office/powerpoint/2010/main" val="1651016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1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78A533D-4CD6-AA4E-3BBA-8405D39B911A}"/>
              </a:ext>
              <a:ext uri="{C183D7F6-B498-43B3-948B-1728B52AA6E4}">
                <adec:decorative xmlns:adec="http://schemas.microsoft.com/office/drawing/2017/decorative" val="1"/>
              </a:ext>
            </a:extLst>
          </p:cNvPr>
          <p:cNvSpPr>
            <a:spLocks noGrp="1"/>
          </p:cNvSpPr>
          <p:nvPr>
            <p:ph type="sldNum" sz="quarter" idx="12"/>
          </p:nvPr>
        </p:nvSpPr>
        <p:spPr>
          <a:xfrm>
            <a:off x="11124000" y="6516000"/>
            <a:ext cx="720000" cy="180000"/>
          </a:xfrm>
        </p:spPr>
        <p:txBody>
          <a:bodyPr/>
          <a:lstStyle/>
          <a:p>
            <a:fld id="{10A01DC5-1685-4615-8240-15192985C6A2}" type="slidenum">
              <a:rPr lang="en-AU" smtClean="0"/>
              <a:pPr/>
              <a:t>35</a:t>
            </a:fld>
            <a:endParaRPr lang="en-AU"/>
          </a:p>
        </p:txBody>
      </p:sp>
      <p:sp>
        <p:nvSpPr>
          <p:cNvPr id="3" name="Title 2">
            <a:extLst>
              <a:ext uri="{FF2B5EF4-FFF2-40B4-BE49-F238E27FC236}">
                <a16:creationId xmlns:a16="http://schemas.microsoft.com/office/drawing/2014/main" id="{A9E53CAF-F9A8-12A9-9E8B-BFCF7CAD24FB}"/>
              </a:ext>
            </a:extLst>
          </p:cNvPr>
          <p:cNvSpPr>
            <a:spLocks noGrp="1"/>
          </p:cNvSpPr>
          <p:nvPr>
            <p:ph type="title"/>
          </p:nvPr>
        </p:nvSpPr>
        <p:spPr>
          <a:xfrm>
            <a:off x="360000" y="360000"/>
            <a:ext cx="11484000" cy="545601"/>
          </a:xfrm>
        </p:spPr>
        <p:txBody>
          <a:bodyPr/>
          <a:lstStyle/>
          <a:p>
            <a:r>
              <a:rPr lang="en-US" dirty="0"/>
              <a:t>The 6 steps of critical thinking (continued) </a:t>
            </a:r>
            <a:endParaRPr lang="en-AU" dirty="0"/>
          </a:p>
        </p:txBody>
      </p:sp>
      <p:sp>
        <p:nvSpPr>
          <p:cNvPr id="7" name="Text Placeholder 3">
            <a:extLst>
              <a:ext uri="{FF2B5EF4-FFF2-40B4-BE49-F238E27FC236}">
                <a16:creationId xmlns:a16="http://schemas.microsoft.com/office/drawing/2014/main" id="{BC49B134-8C32-2E72-50A2-89593414C486}"/>
              </a:ext>
            </a:extLst>
          </p:cNvPr>
          <p:cNvSpPr>
            <a:spLocks noGrp="1"/>
          </p:cNvSpPr>
          <p:nvPr>
            <p:ph type="body" sz="quarter" idx="18"/>
          </p:nvPr>
        </p:nvSpPr>
        <p:spPr>
          <a:xfrm>
            <a:off x="359999" y="982520"/>
            <a:ext cx="11483999" cy="310015"/>
          </a:xfrm>
        </p:spPr>
        <p:txBody>
          <a:bodyPr/>
          <a:lstStyle/>
          <a:p>
            <a:r>
              <a:rPr lang="en-AU" dirty="0"/>
              <a:t>Building an argument</a:t>
            </a:r>
          </a:p>
        </p:txBody>
      </p:sp>
      <p:sp>
        <p:nvSpPr>
          <p:cNvPr id="10" name="TextBox 9">
            <a:extLst>
              <a:ext uri="{FF2B5EF4-FFF2-40B4-BE49-F238E27FC236}">
                <a16:creationId xmlns:a16="http://schemas.microsoft.com/office/drawing/2014/main" id="{CD0B876B-4F17-FCBF-BBA8-908FE7D461F1}"/>
              </a:ext>
            </a:extLst>
          </p:cNvPr>
          <p:cNvSpPr txBox="1"/>
          <p:nvPr/>
        </p:nvSpPr>
        <p:spPr>
          <a:xfrm>
            <a:off x="285237" y="1563903"/>
            <a:ext cx="11198763" cy="27699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800" dirty="0">
                <a:cs typeface="Arial"/>
              </a:rPr>
              <a:t>4. </a:t>
            </a:r>
            <a:r>
              <a:rPr lang="en-US" sz="1800" dirty="0">
                <a:solidFill>
                  <a:srgbClr val="22272B"/>
                </a:solidFill>
                <a:cs typeface="Arial"/>
              </a:rPr>
              <a:t>The </a:t>
            </a:r>
            <a:r>
              <a:rPr lang="en-US" sz="1800" b="1" dirty="0">
                <a:solidFill>
                  <a:srgbClr val="22272B"/>
                </a:solidFill>
                <a:cs typeface="Arial"/>
              </a:rPr>
              <a:t>e</a:t>
            </a:r>
            <a:r>
              <a:rPr lang="en-US" sz="1800" b="1" dirty="0">
                <a:solidFill>
                  <a:srgbClr val="000000"/>
                </a:solidFill>
                <a:cs typeface="Arial"/>
              </a:rPr>
              <a:t>xplanation</a:t>
            </a:r>
            <a:r>
              <a:rPr lang="en-US" sz="1800" dirty="0">
                <a:solidFill>
                  <a:srgbClr val="000000"/>
                </a:solidFill>
                <a:cs typeface="Arial"/>
              </a:rPr>
              <a:t> sometimes </a:t>
            </a:r>
            <a:r>
              <a:rPr lang="en-US" sz="1800" b="1" dirty="0">
                <a:solidFill>
                  <a:srgbClr val="000000"/>
                </a:solidFill>
                <a:cs typeface="Arial"/>
              </a:rPr>
              <a:t>requires further evidence </a:t>
            </a:r>
            <a:r>
              <a:rPr lang="en-US" sz="1800" dirty="0">
                <a:solidFill>
                  <a:srgbClr val="000000"/>
                </a:solidFill>
                <a:cs typeface="Arial"/>
              </a:rPr>
              <a:t>to make it convincing.</a:t>
            </a:r>
            <a:r>
              <a:rPr lang="en-US" sz="1800" dirty="0">
                <a:cs typeface="Arial"/>
              </a:rPr>
              <a:t> </a:t>
            </a:r>
          </a:p>
        </p:txBody>
      </p:sp>
      <p:sp>
        <p:nvSpPr>
          <p:cNvPr id="11" name="TextBox 10">
            <a:extLst>
              <a:ext uri="{FF2B5EF4-FFF2-40B4-BE49-F238E27FC236}">
                <a16:creationId xmlns:a16="http://schemas.microsoft.com/office/drawing/2014/main" id="{E4F92C47-794E-A624-6106-71104C77ABFC}"/>
              </a:ext>
            </a:extLst>
          </p:cNvPr>
          <p:cNvSpPr txBox="1"/>
          <p:nvPr/>
        </p:nvSpPr>
        <p:spPr>
          <a:xfrm>
            <a:off x="285237" y="2998113"/>
            <a:ext cx="11485511" cy="27699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800" dirty="0">
                <a:cs typeface="Arial"/>
              </a:rPr>
              <a:t>5. </a:t>
            </a:r>
            <a:r>
              <a:rPr lang="en-US" sz="1800" dirty="0">
                <a:solidFill>
                  <a:srgbClr val="22272B"/>
                </a:solidFill>
                <a:cs typeface="Arial"/>
              </a:rPr>
              <a:t>To m</a:t>
            </a:r>
            <a:r>
              <a:rPr lang="en-US" sz="1800" dirty="0">
                <a:solidFill>
                  <a:srgbClr val="000000"/>
                </a:solidFill>
                <a:cs typeface="Arial"/>
              </a:rPr>
              <a:t>ake the idea even stronger, there must be a </a:t>
            </a:r>
            <a:r>
              <a:rPr lang="en-US" sz="1800" b="1" dirty="0">
                <a:solidFill>
                  <a:srgbClr val="000000"/>
                </a:solidFill>
                <a:cs typeface="Arial"/>
              </a:rPr>
              <a:t>consideration of ideas which oppose it.</a:t>
            </a:r>
            <a:endParaRPr lang="en-US" sz="1800" b="1" dirty="0">
              <a:solidFill>
                <a:srgbClr val="000000"/>
              </a:solidFill>
            </a:endParaRPr>
          </a:p>
        </p:txBody>
      </p:sp>
      <p:sp>
        <p:nvSpPr>
          <p:cNvPr id="13" name="TextBox 12">
            <a:extLst>
              <a:ext uri="{FF2B5EF4-FFF2-40B4-BE49-F238E27FC236}">
                <a16:creationId xmlns:a16="http://schemas.microsoft.com/office/drawing/2014/main" id="{6F0ED7C8-DBD8-2D79-B7F8-F507FF93D47A}"/>
              </a:ext>
            </a:extLst>
          </p:cNvPr>
          <p:cNvSpPr txBox="1"/>
          <p:nvPr/>
        </p:nvSpPr>
        <p:spPr>
          <a:xfrm>
            <a:off x="284438" y="4432323"/>
            <a:ext cx="11486310" cy="83099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800" dirty="0">
                <a:cs typeface="Arial"/>
              </a:rPr>
              <a:t>6. </a:t>
            </a:r>
            <a:r>
              <a:rPr lang="en-US" sz="1800" dirty="0">
                <a:solidFill>
                  <a:srgbClr val="22272B"/>
                </a:solidFill>
                <a:cs typeface="Arial"/>
              </a:rPr>
              <a:t>O</a:t>
            </a:r>
            <a:r>
              <a:rPr lang="en-US" sz="1800" dirty="0">
                <a:solidFill>
                  <a:srgbClr val="000000"/>
                </a:solidFill>
                <a:cs typeface="Arial"/>
              </a:rPr>
              <a:t>pposing ideas can help you to </a:t>
            </a:r>
            <a:r>
              <a:rPr lang="en-US" sz="1800" b="1" dirty="0">
                <a:solidFill>
                  <a:srgbClr val="000000"/>
                </a:solidFill>
                <a:cs typeface="Arial"/>
              </a:rPr>
              <a:t>modify your opinion by including a condition. </a:t>
            </a:r>
            <a:r>
              <a:rPr lang="en-US" sz="1800" dirty="0">
                <a:solidFill>
                  <a:srgbClr val="000000"/>
                </a:solidFill>
                <a:cs typeface="Arial"/>
              </a:rPr>
              <a:t>This leads to a solid opinion.</a:t>
            </a:r>
            <a:endParaRPr lang="en-US" sz="1800" dirty="0">
              <a:solidFill>
                <a:srgbClr val="444444"/>
              </a:solidFill>
              <a:cs typeface="Arial"/>
            </a:endParaRPr>
          </a:p>
          <a:p>
            <a:endParaRPr lang="en-US" sz="1200" dirty="0">
              <a:solidFill>
                <a:srgbClr val="444444"/>
              </a:solidFill>
              <a:cs typeface="Arial"/>
            </a:endParaRPr>
          </a:p>
          <a:p>
            <a:endParaRPr lang="en-US" b="1" dirty="0">
              <a:cs typeface="Arial"/>
            </a:endParaRPr>
          </a:p>
        </p:txBody>
      </p:sp>
    </p:spTree>
    <p:extLst>
      <p:ext uri="{BB962C8B-B14F-4D97-AF65-F5344CB8AC3E}">
        <p14:creationId xmlns:p14="http://schemas.microsoft.com/office/powerpoint/2010/main" val="3771096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F3F7C02-64A7-1228-7363-2010A18817A5}"/>
              </a:ext>
              <a:ext uri="{C183D7F6-B498-43B3-948B-1728B52AA6E4}">
                <adec:decorative xmlns:adec="http://schemas.microsoft.com/office/drawing/2017/decorative" val="1"/>
              </a:ext>
            </a:extLst>
          </p:cNvPr>
          <p:cNvSpPr>
            <a:spLocks noGrp="1"/>
          </p:cNvSpPr>
          <p:nvPr>
            <p:ph type="sldNum" sz="quarter" idx="12"/>
          </p:nvPr>
        </p:nvSpPr>
        <p:spPr>
          <a:xfrm>
            <a:off x="11124000" y="6516000"/>
            <a:ext cx="720000" cy="180000"/>
          </a:xfrm>
        </p:spPr>
        <p:txBody>
          <a:bodyPr/>
          <a:lstStyle/>
          <a:p>
            <a:fld id="{10A01DC5-1685-4615-8240-15192985C6A2}" type="slidenum">
              <a:rPr lang="en-AU" smtClean="0"/>
              <a:pPr/>
              <a:t>36</a:t>
            </a:fld>
            <a:endParaRPr lang="en-AU"/>
          </a:p>
        </p:txBody>
      </p:sp>
      <p:sp>
        <p:nvSpPr>
          <p:cNvPr id="3" name="Title 2">
            <a:extLst>
              <a:ext uri="{FF2B5EF4-FFF2-40B4-BE49-F238E27FC236}">
                <a16:creationId xmlns:a16="http://schemas.microsoft.com/office/drawing/2014/main" id="{B0A4B79A-11B9-B494-BB35-7F93F8DDFBE3}"/>
              </a:ext>
            </a:extLst>
          </p:cNvPr>
          <p:cNvSpPr>
            <a:spLocks noGrp="1"/>
          </p:cNvSpPr>
          <p:nvPr>
            <p:ph type="title"/>
          </p:nvPr>
        </p:nvSpPr>
        <p:spPr>
          <a:xfrm>
            <a:off x="360000" y="360000"/>
            <a:ext cx="11484000" cy="545601"/>
          </a:xfrm>
        </p:spPr>
        <p:txBody>
          <a:bodyPr/>
          <a:lstStyle/>
          <a:p>
            <a:r>
              <a:rPr lang="en-US" dirty="0"/>
              <a:t>The 6 steps of critical thinking in practice (continued)</a:t>
            </a:r>
            <a:endParaRPr lang="en-AU" dirty="0"/>
          </a:p>
        </p:txBody>
      </p:sp>
      <p:sp>
        <p:nvSpPr>
          <p:cNvPr id="4" name="Text Placeholder 3">
            <a:extLst>
              <a:ext uri="{FF2B5EF4-FFF2-40B4-BE49-F238E27FC236}">
                <a16:creationId xmlns:a16="http://schemas.microsoft.com/office/drawing/2014/main" id="{204FE527-CF58-FC5F-C938-E77BE3832406}"/>
              </a:ext>
            </a:extLst>
          </p:cNvPr>
          <p:cNvSpPr>
            <a:spLocks noGrp="1"/>
          </p:cNvSpPr>
          <p:nvPr>
            <p:ph type="body" sz="quarter" idx="18"/>
          </p:nvPr>
        </p:nvSpPr>
        <p:spPr>
          <a:xfrm>
            <a:off x="359999" y="982520"/>
            <a:ext cx="11483999" cy="310015"/>
          </a:xfrm>
        </p:spPr>
        <p:txBody>
          <a:bodyPr anchor="t" anchorCtr="0"/>
          <a:lstStyle/>
          <a:p>
            <a:r>
              <a:rPr lang="en-AU" dirty="0"/>
              <a:t>The argument so far:</a:t>
            </a:r>
          </a:p>
          <a:p>
            <a:endParaRPr lang="en-AU" dirty="0"/>
          </a:p>
        </p:txBody>
      </p:sp>
      <p:sp>
        <p:nvSpPr>
          <p:cNvPr id="7" name="TextBox 6">
            <a:extLst>
              <a:ext uri="{FF2B5EF4-FFF2-40B4-BE49-F238E27FC236}">
                <a16:creationId xmlns:a16="http://schemas.microsoft.com/office/drawing/2014/main" id="{EF463081-61C7-1FA3-5B86-BFEAF1D344F3}"/>
              </a:ext>
            </a:extLst>
          </p:cNvPr>
          <p:cNvSpPr txBox="1"/>
          <p:nvPr/>
        </p:nvSpPr>
        <p:spPr>
          <a:xfrm>
            <a:off x="360363" y="1791618"/>
            <a:ext cx="11145933" cy="656635"/>
          </a:xfrm>
          <a:prstGeom prst="rect">
            <a:avLst/>
          </a:prstGeom>
          <a:noFill/>
        </p:spPr>
        <p:txBody>
          <a:bodyPr wrap="square" lIns="0" tIns="0" rIns="0" bIns="0" rtlCol="0">
            <a:noAutofit/>
          </a:bodyPr>
          <a:lstStyle/>
          <a:p>
            <a:pPr algn="l"/>
            <a:r>
              <a:rPr lang="en-AU" sz="1800" dirty="0"/>
              <a:t>I should eat fruit because it’s healthy as it contains vitamins and vitamins are healthy. </a:t>
            </a:r>
          </a:p>
        </p:txBody>
      </p:sp>
      <p:sp>
        <p:nvSpPr>
          <p:cNvPr id="10" name="TextBox 9">
            <a:extLst>
              <a:ext uri="{FF2B5EF4-FFF2-40B4-BE49-F238E27FC236}">
                <a16:creationId xmlns:a16="http://schemas.microsoft.com/office/drawing/2014/main" id="{0F703A6F-38D3-2427-E440-89BCE312FEC4}"/>
              </a:ext>
            </a:extLst>
          </p:cNvPr>
          <p:cNvSpPr txBox="1"/>
          <p:nvPr/>
        </p:nvSpPr>
        <p:spPr>
          <a:xfrm>
            <a:off x="350080" y="2267292"/>
            <a:ext cx="6813669" cy="27699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800" dirty="0">
                <a:cs typeface="Arial"/>
              </a:rPr>
              <a:t>4. Explanation may require further evidence: </a:t>
            </a:r>
            <a:endParaRPr lang="en-US" sz="1800" dirty="0"/>
          </a:p>
        </p:txBody>
      </p:sp>
      <p:sp>
        <p:nvSpPr>
          <p:cNvPr id="14" name="TextBox 13">
            <a:extLst>
              <a:ext uri="{FF2B5EF4-FFF2-40B4-BE49-F238E27FC236}">
                <a16:creationId xmlns:a16="http://schemas.microsoft.com/office/drawing/2014/main" id="{73C99DD3-8732-B728-02B5-E9ADDDCB1201}"/>
              </a:ext>
            </a:extLst>
          </p:cNvPr>
          <p:cNvSpPr txBox="1"/>
          <p:nvPr/>
        </p:nvSpPr>
        <p:spPr>
          <a:xfrm>
            <a:off x="6096000" y="2266976"/>
            <a:ext cx="4990539" cy="55399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800" dirty="0">
                <a:solidFill>
                  <a:schemeClr val="tx2"/>
                </a:solidFill>
                <a:latin typeface="Arial"/>
                <a:cs typeface="Arial"/>
              </a:rPr>
              <a:t>Vitamins are healthy because they increase your body’s immunity.</a:t>
            </a:r>
          </a:p>
        </p:txBody>
      </p:sp>
      <p:sp>
        <p:nvSpPr>
          <p:cNvPr id="11" name="TextBox 10">
            <a:extLst>
              <a:ext uri="{FF2B5EF4-FFF2-40B4-BE49-F238E27FC236}">
                <a16:creationId xmlns:a16="http://schemas.microsoft.com/office/drawing/2014/main" id="{03EBD459-9005-A14D-0CF7-DB51EA10E6DE}"/>
              </a:ext>
            </a:extLst>
          </p:cNvPr>
          <p:cNvSpPr txBox="1"/>
          <p:nvPr/>
        </p:nvSpPr>
        <p:spPr>
          <a:xfrm>
            <a:off x="350080" y="3837600"/>
            <a:ext cx="6605998" cy="27699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800" dirty="0">
                <a:cs typeface="Arial"/>
              </a:rPr>
              <a:t>5. Consideration of ideas which oppose it:</a:t>
            </a:r>
            <a:endParaRPr lang="en-US" sz="1800" dirty="0"/>
          </a:p>
        </p:txBody>
      </p:sp>
      <p:sp>
        <p:nvSpPr>
          <p:cNvPr id="15" name="TextBox 14">
            <a:extLst>
              <a:ext uri="{FF2B5EF4-FFF2-40B4-BE49-F238E27FC236}">
                <a16:creationId xmlns:a16="http://schemas.microsoft.com/office/drawing/2014/main" id="{607E380C-1A03-79B8-130E-71949133412E}"/>
              </a:ext>
            </a:extLst>
          </p:cNvPr>
          <p:cNvSpPr txBox="1"/>
          <p:nvPr/>
        </p:nvSpPr>
        <p:spPr>
          <a:xfrm>
            <a:off x="6096000" y="3722346"/>
            <a:ext cx="5230962" cy="27699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800" dirty="0">
                <a:solidFill>
                  <a:schemeClr val="tx2"/>
                </a:solidFill>
                <a:latin typeface="Arial"/>
                <a:cs typeface="Arial"/>
              </a:rPr>
              <a:t>Vitamins are found in other foods too.</a:t>
            </a:r>
          </a:p>
        </p:txBody>
      </p:sp>
      <p:sp>
        <p:nvSpPr>
          <p:cNvPr id="13" name="TextBox 12">
            <a:extLst>
              <a:ext uri="{FF2B5EF4-FFF2-40B4-BE49-F238E27FC236}">
                <a16:creationId xmlns:a16="http://schemas.microsoft.com/office/drawing/2014/main" id="{EF422F29-D8B5-E876-5F4D-E38E6F87F62A}"/>
              </a:ext>
            </a:extLst>
          </p:cNvPr>
          <p:cNvSpPr txBox="1"/>
          <p:nvPr/>
        </p:nvSpPr>
        <p:spPr>
          <a:xfrm>
            <a:off x="350080" y="5346510"/>
            <a:ext cx="6498421" cy="27699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800" dirty="0">
                <a:cs typeface="Arial"/>
              </a:rPr>
              <a:t>6. Modification of opinion by including a condition:</a:t>
            </a:r>
            <a:endParaRPr lang="en-US" sz="1800" dirty="0"/>
          </a:p>
        </p:txBody>
      </p:sp>
      <p:sp>
        <p:nvSpPr>
          <p:cNvPr id="17" name="TextBox 16">
            <a:extLst>
              <a:ext uri="{FF2B5EF4-FFF2-40B4-BE49-F238E27FC236}">
                <a16:creationId xmlns:a16="http://schemas.microsoft.com/office/drawing/2014/main" id="{FD06F304-DAA1-834E-0FCE-3E401AB7CBBD}"/>
              </a:ext>
            </a:extLst>
          </p:cNvPr>
          <p:cNvSpPr txBox="1"/>
          <p:nvPr/>
        </p:nvSpPr>
        <p:spPr>
          <a:xfrm>
            <a:off x="6096000" y="5292654"/>
            <a:ext cx="3873100" cy="55399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800" dirty="0">
                <a:solidFill>
                  <a:schemeClr val="tx2"/>
                </a:solidFill>
                <a:latin typeface="Arial"/>
                <a:cs typeface="Arial"/>
              </a:rPr>
              <a:t>If I want to be healthy, I can eat fruit.</a:t>
            </a:r>
            <a:endParaRPr lang="en-US" sz="1800" dirty="0">
              <a:solidFill>
                <a:schemeClr val="tx2"/>
              </a:solidFill>
            </a:endParaRPr>
          </a:p>
          <a:p>
            <a:pPr algn="l"/>
            <a:endParaRPr lang="en-US" sz="1800" dirty="0">
              <a:cs typeface="Arial"/>
            </a:endParaRPr>
          </a:p>
        </p:txBody>
      </p:sp>
    </p:spTree>
    <p:extLst>
      <p:ext uri="{BB962C8B-B14F-4D97-AF65-F5344CB8AC3E}">
        <p14:creationId xmlns:p14="http://schemas.microsoft.com/office/powerpoint/2010/main" val="3410913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3CA890C-347E-C973-2B3B-0A7D8F4403E2}"/>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37</a:t>
            </a:fld>
            <a:endParaRPr lang="en-AU"/>
          </a:p>
        </p:txBody>
      </p:sp>
      <p:sp>
        <p:nvSpPr>
          <p:cNvPr id="3" name="Title 2">
            <a:extLst>
              <a:ext uri="{FF2B5EF4-FFF2-40B4-BE49-F238E27FC236}">
                <a16:creationId xmlns:a16="http://schemas.microsoft.com/office/drawing/2014/main" id="{930582C0-B47A-498D-E612-7DE488941E0F}"/>
              </a:ext>
            </a:extLst>
          </p:cNvPr>
          <p:cNvSpPr>
            <a:spLocks noGrp="1"/>
          </p:cNvSpPr>
          <p:nvPr>
            <p:ph type="title"/>
          </p:nvPr>
        </p:nvSpPr>
        <p:spPr/>
        <p:txBody>
          <a:bodyPr/>
          <a:lstStyle/>
          <a:p>
            <a:r>
              <a:rPr lang="en-US" dirty="0">
                <a:latin typeface="Arial"/>
                <a:cs typeface="Arial"/>
              </a:rPr>
              <a:t>The 6 steps of critical thinking in practice</a:t>
            </a:r>
            <a:endParaRPr lang="en-US" dirty="0"/>
          </a:p>
        </p:txBody>
      </p:sp>
      <p:sp>
        <p:nvSpPr>
          <p:cNvPr id="4" name="Text Placeholder 3">
            <a:extLst>
              <a:ext uri="{FF2B5EF4-FFF2-40B4-BE49-F238E27FC236}">
                <a16:creationId xmlns:a16="http://schemas.microsoft.com/office/drawing/2014/main" id="{8AD0EF8E-8207-4E59-D203-E0C52342314B}"/>
              </a:ext>
            </a:extLst>
          </p:cNvPr>
          <p:cNvSpPr>
            <a:spLocks noGrp="1"/>
          </p:cNvSpPr>
          <p:nvPr>
            <p:ph type="body" sz="quarter" idx="18"/>
          </p:nvPr>
        </p:nvSpPr>
        <p:spPr/>
        <p:txBody>
          <a:bodyPr anchor="t" anchorCtr="0"/>
          <a:lstStyle/>
          <a:p>
            <a:r>
              <a:rPr lang="en-US" dirty="0">
                <a:cs typeface="Arial"/>
              </a:rPr>
              <a:t>Work as a class to strengthen this opinion: </a:t>
            </a:r>
            <a:endParaRPr lang="en-US" dirty="0"/>
          </a:p>
          <a:p>
            <a:endParaRPr lang="en-US" dirty="0"/>
          </a:p>
        </p:txBody>
      </p:sp>
      <p:sp>
        <p:nvSpPr>
          <p:cNvPr id="7" name="Text Placeholder 3">
            <a:extLst>
              <a:ext uri="{FF2B5EF4-FFF2-40B4-BE49-F238E27FC236}">
                <a16:creationId xmlns:a16="http://schemas.microsoft.com/office/drawing/2014/main" id="{53F90352-8272-F4C6-7257-AD6807ED028E}"/>
              </a:ext>
            </a:extLst>
          </p:cNvPr>
          <p:cNvSpPr txBox="1">
            <a:spLocks/>
          </p:cNvSpPr>
          <p:nvPr/>
        </p:nvSpPr>
        <p:spPr>
          <a:xfrm>
            <a:off x="3551775" y="2065128"/>
            <a:ext cx="5100453" cy="2734944"/>
          </a:xfrm>
          <a:prstGeom prst="rect">
            <a:avLst/>
          </a:prstGeom>
        </p:spPr>
        <p:style>
          <a:lnRef idx="1">
            <a:schemeClr val="accent4"/>
          </a:lnRef>
          <a:fillRef idx="2">
            <a:schemeClr val="accent4"/>
          </a:fillRef>
          <a:effectRef idx="1">
            <a:schemeClr val="accent4"/>
          </a:effectRef>
          <a:fontRef idx="minor">
            <a:schemeClr val="dk1"/>
          </a:fontRef>
        </p:style>
        <p:txBody>
          <a:bodyPr vert="horz" lIns="0" tIns="0" rIns="0" bIns="0" rtlCol="0" anchor="b">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accent2"/>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2000" b="0" kern="1200">
                <a:solidFill>
                  <a:schemeClr val="bg1"/>
                </a:solidFill>
                <a:latin typeface="+mn-lt"/>
                <a:ea typeface="+mn-ea"/>
                <a:cs typeface="+mn-cs"/>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2000" kern="1200">
                <a:solidFill>
                  <a:schemeClr val="bg1"/>
                </a:solidFill>
                <a:latin typeface="+mn-lt"/>
                <a:ea typeface="+mn-ea"/>
                <a:cs typeface="+mn-cs"/>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2000" kern="1200">
                <a:solidFill>
                  <a:schemeClr val="bg1"/>
                </a:solidFill>
                <a:latin typeface="+mn-lt"/>
                <a:ea typeface="+mn-ea"/>
                <a:cs typeface="+mn-cs"/>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2000" kern="1200">
                <a:solidFill>
                  <a:schemeClr val="bg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endParaRPr lang="en-US" dirty="0">
              <a:solidFill>
                <a:srgbClr val="000000"/>
              </a:solidFill>
              <a:latin typeface="+mn-lt"/>
              <a:cs typeface="Times New Roman"/>
            </a:endParaRPr>
          </a:p>
          <a:p>
            <a:endParaRPr lang="en-US" sz="3600" dirty="0">
              <a:solidFill>
                <a:srgbClr val="000000"/>
              </a:solidFill>
              <a:latin typeface="+mn-lt"/>
              <a:cs typeface="Times New Roman"/>
            </a:endParaRPr>
          </a:p>
          <a:p>
            <a:endParaRPr lang="en-US" sz="3600" dirty="0">
              <a:solidFill>
                <a:srgbClr val="000000"/>
              </a:solidFill>
              <a:latin typeface="+mn-lt"/>
              <a:cs typeface="Times New Roman"/>
            </a:endParaRPr>
          </a:p>
          <a:p>
            <a:endParaRPr lang="en-US" sz="3600" dirty="0">
              <a:solidFill>
                <a:srgbClr val="000000"/>
              </a:solidFill>
              <a:latin typeface="+mn-lt"/>
              <a:cs typeface="Times New Roman"/>
            </a:endParaRPr>
          </a:p>
          <a:p>
            <a:endParaRPr lang="en-US" sz="3600" dirty="0">
              <a:solidFill>
                <a:srgbClr val="000000"/>
              </a:solidFill>
              <a:latin typeface="+mn-lt"/>
              <a:cs typeface="Times New Roman"/>
            </a:endParaRPr>
          </a:p>
          <a:p>
            <a:pPr algn="ctr"/>
            <a:r>
              <a:rPr lang="en-US" sz="1800" dirty="0">
                <a:solidFill>
                  <a:srgbClr val="000000"/>
                </a:solidFill>
                <a:latin typeface="+mn-lt"/>
                <a:cs typeface="Times New Roman"/>
              </a:rPr>
              <a:t>Critical thinking is useful. </a:t>
            </a:r>
            <a:endParaRPr lang="en-US" sz="1800" dirty="0">
              <a:solidFill>
                <a:srgbClr val="146CFD"/>
              </a:solidFill>
              <a:latin typeface="+mn-lt"/>
            </a:endParaRPr>
          </a:p>
          <a:p>
            <a:pPr marL="342900" indent="-342900">
              <a:buFont typeface="Arial" panose="020B0604020202020204" pitchFamily="34" charset="0"/>
              <a:buChar char="•"/>
            </a:pPr>
            <a:endParaRPr lang="en-US" dirty="0">
              <a:solidFill>
                <a:srgbClr val="000000"/>
              </a:solidFill>
              <a:latin typeface="+mn-lt"/>
              <a:cs typeface="Times New Roman"/>
            </a:endParaRPr>
          </a:p>
          <a:p>
            <a:endParaRPr lang="en-US" dirty="0">
              <a:solidFill>
                <a:srgbClr val="000000"/>
              </a:solidFill>
              <a:latin typeface="+mn-lt"/>
              <a:cs typeface="Times New Roman"/>
            </a:endParaRPr>
          </a:p>
        </p:txBody>
      </p:sp>
    </p:spTree>
    <p:extLst>
      <p:ext uri="{BB962C8B-B14F-4D97-AF65-F5344CB8AC3E}">
        <p14:creationId xmlns:p14="http://schemas.microsoft.com/office/powerpoint/2010/main" val="828953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5EB8EB7-E19B-17D6-8C20-7BB88C0431FC}"/>
              </a:ext>
            </a:extLst>
          </p:cNvPr>
          <p:cNvSpPr>
            <a:spLocks noGrp="1"/>
          </p:cNvSpPr>
          <p:nvPr>
            <p:ph type="title"/>
          </p:nvPr>
        </p:nvSpPr>
        <p:spPr/>
        <p:txBody>
          <a:bodyPr/>
          <a:lstStyle/>
          <a:p>
            <a:r>
              <a:rPr lang="en-AU" dirty="0">
                <a:latin typeface="Arial"/>
                <a:cs typeface="Arial"/>
              </a:rPr>
              <a:t>Exit ticket </a:t>
            </a:r>
            <a:r>
              <a:rPr lang="en-AU" dirty="0">
                <a:solidFill>
                  <a:schemeClr val="bg1"/>
                </a:solidFill>
              </a:rPr>
              <a:t>(lessons 5 – 6)</a:t>
            </a:r>
            <a:endParaRPr lang="en-US" dirty="0">
              <a:solidFill>
                <a:schemeClr val="bg1"/>
              </a:solidFill>
            </a:endParaRPr>
          </a:p>
        </p:txBody>
      </p:sp>
      <p:sp>
        <p:nvSpPr>
          <p:cNvPr id="4" name="Text Placeholder 3">
            <a:extLst>
              <a:ext uri="{FF2B5EF4-FFF2-40B4-BE49-F238E27FC236}">
                <a16:creationId xmlns:a16="http://schemas.microsoft.com/office/drawing/2014/main" id="{0C3FB891-DFAE-AF01-4306-DB5D2810A2A2}"/>
              </a:ext>
            </a:extLst>
          </p:cNvPr>
          <p:cNvSpPr>
            <a:spLocks noGrp="1"/>
          </p:cNvSpPr>
          <p:nvPr>
            <p:ph type="body" sz="quarter" idx="18"/>
          </p:nvPr>
        </p:nvSpPr>
        <p:spPr/>
        <p:txBody>
          <a:bodyPr anchor="t" anchorCtr="0"/>
          <a:lstStyle/>
          <a:p>
            <a:r>
              <a:rPr lang="en-AU" dirty="0">
                <a:latin typeface="Arial"/>
                <a:cs typeface="Arial"/>
              </a:rPr>
              <a:t>Choose one of the following opinions. </a:t>
            </a:r>
            <a:endParaRPr lang="en-AU" dirty="0"/>
          </a:p>
          <a:p>
            <a:endParaRPr lang="en-US" dirty="0"/>
          </a:p>
        </p:txBody>
      </p:sp>
      <p:sp>
        <p:nvSpPr>
          <p:cNvPr id="7" name="TextBox 6">
            <a:extLst>
              <a:ext uri="{FF2B5EF4-FFF2-40B4-BE49-F238E27FC236}">
                <a16:creationId xmlns:a16="http://schemas.microsoft.com/office/drawing/2014/main" id="{217D0A06-AFF2-9119-02EE-54CB56A3146A}"/>
              </a:ext>
            </a:extLst>
          </p:cNvPr>
          <p:cNvSpPr txBox="1"/>
          <p:nvPr/>
        </p:nvSpPr>
        <p:spPr>
          <a:xfrm>
            <a:off x="354001" y="1627080"/>
            <a:ext cx="11483998" cy="462126"/>
          </a:xfrm>
          <a:prstGeom prst="rect">
            <a:avLst/>
          </a:prstGeom>
          <a:noFill/>
        </p:spPr>
        <p:txBody>
          <a:bodyPr wrap="square" lIns="0" tIns="0" rIns="0" bIns="0" rtlCol="0">
            <a:noAutofit/>
          </a:bodyPr>
          <a:lstStyle/>
          <a:p>
            <a:r>
              <a:rPr lang="en-AU" sz="1800" dirty="0">
                <a:cs typeface="Arial"/>
              </a:rPr>
              <a:t>Use the six steps of critical thinking to develop the opinion into a more developed argument. </a:t>
            </a:r>
          </a:p>
          <a:p>
            <a:pPr algn="l"/>
            <a:endParaRPr lang="en-AU" sz="1800" dirty="0"/>
          </a:p>
        </p:txBody>
      </p:sp>
      <p:sp>
        <p:nvSpPr>
          <p:cNvPr id="9" name="Text Placeholder 3">
            <a:extLst>
              <a:ext uri="{FF2B5EF4-FFF2-40B4-BE49-F238E27FC236}">
                <a16:creationId xmlns:a16="http://schemas.microsoft.com/office/drawing/2014/main" id="{5692B1C8-38E8-F644-44C1-EE9D5521FA22}"/>
              </a:ext>
            </a:extLst>
          </p:cNvPr>
          <p:cNvSpPr txBox="1">
            <a:spLocks/>
          </p:cNvSpPr>
          <p:nvPr/>
        </p:nvSpPr>
        <p:spPr>
          <a:xfrm>
            <a:off x="354001" y="2219335"/>
            <a:ext cx="11483999" cy="3691607"/>
          </a:xfrm>
          <a:prstGeom prst="rect">
            <a:avLst/>
          </a:prstGeom>
        </p:spPr>
        <p:style>
          <a:lnRef idx="1">
            <a:schemeClr val="accent4"/>
          </a:lnRef>
          <a:fillRef idx="2">
            <a:schemeClr val="accent4"/>
          </a:fillRef>
          <a:effectRef idx="1">
            <a:schemeClr val="accent4"/>
          </a:effectRef>
          <a:fontRef idx="minor">
            <a:schemeClr val="dk1"/>
          </a:fontRef>
        </p:style>
        <p:txBody>
          <a:bodyPr vert="horz" lIns="144000" tIns="144000" rIns="0" bIns="0" rtlCol="0" anchor="t" anchorCtr="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accent2"/>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2000" b="0" kern="1200">
                <a:solidFill>
                  <a:schemeClr val="bg1"/>
                </a:solidFill>
                <a:latin typeface="+mn-lt"/>
                <a:ea typeface="+mn-ea"/>
                <a:cs typeface="+mn-cs"/>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2000" kern="1200">
                <a:solidFill>
                  <a:schemeClr val="bg1"/>
                </a:solidFill>
                <a:latin typeface="+mn-lt"/>
                <a:ea typeface="+mn-ea"/>
                <a:cs typeface="+mn-cs"/>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2000" kern="1200">
                <a:solidFill>
                  <a:schemeClr val="bg1"/>
                </a:solidFill>
                <a:latin typeface="+mn-lt"/>
                <a:ea typeface="+mn-ea"/>
                <a:cs typeface="+mn-cs"/>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2000" kern="1200">
                <a:solidFill>
                  <a:schemeClr val="bg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342900" indent="-342900">
              <a:buFont typeface="Arial" panose="020B0604020202020204" pitchFamily="34" charset="0"/>
              <a:buChar char="•"/>
            </a:pPr>
            <a:r>
              <a:rPr lang="en-AU" sz="1800" dirty="0">
                <a:latin typeface="Arial"/>
                <a:cs typeface="Arial"/>
              </a:rPr>
              <a:t>Team sports are good.</a:t>
            </a:r>
          </a:p>
          <a:p>
            <a:pPr marL="342900" indent="-342900">
              <a:buFont typeface="Arial" panose="020B0604020202020204" pitchFamily="34" charset="0"/>
              <a:buChar char="•"/>
            </a:pPr>
            <a:r>
              <a:rPr lang="en-AU" sz="1800" dirty="0">
                <a:latin typeface="Arial"/>
                <a:cs typeface="Arial"/>
              </a:rPr>
              <a:t>Exams are stressful.</a:t>
            </a:r>
          </a:p>
          <a:p>
            <a:pPr marL="342900" indent="-342900">
              <a:buFont typeface="Arial" panose="020B0604020202020204" pitchFamily="34" charset="0"/>
              <a:buChar char="•"/>
            </a:pPr>
            <a:r>
              <a:rPr lang="en-AU" sz="1800" dirty="0">
                <a:latin typeface="Arial"/>
                <a:cs typeface="Arial"/>
              </a:rPr>
              <a:t>Art is important.</a:t>
            </a:r>
          </a:p>
          <a:p>
            <a:pPr marL="342900" indent="-342900">
              <a:buFont typeface="Arial" panose="020B0604020202020204" pitchFamily="34" charset="0"/>
              <a:buChar char="•"/>
            </a:pPr>
            <a:r>
              <a:rPr lang="en-AU" sz="1800" dirty="0">
                <a:latin typeface="Arial"/>
                <a:cs typeface="Arial"/>
              </a:rPr>
              <a:t>Everyone should learn to cook.</a:t>
            </a:r>
          </a:p>
          <a:p>
            <a:pPr marL="342900" indent="-342900">
              <a:buFont typeface="Arial" panose="020B0604020202020204" pitchFamily="34" charset="0"/>
              <a:buChar char="•"/>
            </a:pPr>
            <a:r>
              <a:rPr lang="en-AU" sz="1800" dirty="0">
                <a:latin typeface="Arial"/>
                <a:cs typeface="Arial"/>
              </a:rPr>
              <a:t>Recycling is important.</a:t>
            </a:r>
          </a:p>
          <a:p>
            <a:pPr marL="342900" indent="-342900">
              <a:buFont typeface="Arial" panose="020B0604020202020204" pitchFamily="34" charset="0"/>
              <a:buChar char="•"/>
            </a:pPr>
            <a:r>
              <a:rPr lang="en-AU" sz="1800" dirty="0">
                <a:latin typeface="Arial"/>
                <a:cs typeface="Arial"/>
              </a:rPr>
              <a:t>Video games are fun.</a:t>
            </a:r>
          </a:p>
        </p:txBody>
      </p:sp>
      <p:sp>
        <p:nvSpPr>
          <p:cNvPr id="2" name="Slide Number Placeholder 1">
            <a:extLst>
              <a:ext uri="{FF2B5EF4-FFF2-40B4-BE49-F238E27FC236}">
                <a16:creationId xmlns:a16="http://schemas.microsoft.com/office/drawing/2014/main" id="{31AF1278-A55D-E398-62A2-8BBA079219C5}"/>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38</a:t>
            </a:fld>
            <a:endParaRPr lang="en-AU"/>
          </a:p>
        </p:txBody>
      </p:sp>
    </p:spTree>
    <p:extLst>
      <p:ext uri="{BB962C8B-B14F-4D97-AF65-F5344CB8AC3E}">
        <p14:creationId xmlns:p14="http://schemas.microsoft.com/office/powerpoint/2010/main" val="1806397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AF3205-89A3-D451-FDC9-71601D35BB64}"/>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0EA2FCE8-C59F-0796-1A30-F1D5333D8806}"/>
              </a:ext>
            </a:extLst>
          </p:cNvPr>
          <p:cNvSpPr>
            <a:spLocks noGrp="1"/>
          </p:cNvSpPr>
          <p:nvPr>
            <p:ph type="ctrTitle"/>
          </p:nvPr>
        </p:nvSpPr>
        <p:spPr/>
        <p:txBody>
          <a:bodyPr/>
          <a:lstStyle/>
          <a:p>
            <a:r>
              <a:rPr lang="en-AU" dirty="0">
                <a:latin typeface="+mj-lt"/>
                <a:cs typeface="Arial"/>
              </a:rPr>
              <a:t>Lesson 7  </a:t>
            </a:r>
            <a:endParaRPr lang="en-AU" dirty="0">
              <a:latin typeface="+mj-lt"/>
            </a:endParaRPr>
          </a:p>
        </p:txBody>
      </p:sp>
    </p:spTree>
    <p:extLst>
      <p:ext uri="{BB962C8B-B14F-4D97-AF65-F5344CB8AC3E}">
        <p14:creationId xmlns:p14="http://schemas.microsoft.com/office/powerpoint/2010/main" val="3436058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895559-C7FA-B058-BC15-7327BF81BFE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6A42F17-7BA9-6D05-6F12-4FF44449D777}"/>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4</a:t>
            </a:fld>
            <a:endParaRPr lang="en-AU"/>
          </a:p>
        </p:txBody>
      </p:sp>
      <p:sp>
        <p:nvSpPr>
          <p:cNvPr id="5" name="Title 4">
            <a:extLst>
              <a:ext uri="{FF2B5EF4-FFF2-40B4-BE49-F238E27FC236}">
                <a16:creationId xmlns:a16="http://schemas.microsoft.com/office/drawing/2014/main" id="{49861059-41A5-482C-4412-EDC10BF0E883}"/>
              </a:ext>
            </a:extLst>
          </p:cNvPr>
          <p:cNvSpPr>
            <a:spLocks noGrp="1"/>
          </p:cNvSpPr>
          <p:nvPr>
            <p:ph type="title"/>
          </p:nvPr>
        </p:nvSpPr>
        <p:spPr/>
        <p:txBody>
          <a:bodyPr/>
          <a:lstStyle/>
          <a:p>
            <a:r>
              <a:rPr lang="en-AU" dirty="0">
                <a:latin typeface="+mj-lt"/>
              </a:rPr>
              <a:t>Learning intentions and success criteria </a:t>
            </a:r>
            <a:r>
              <a:rPr lang="en-AU" dirty="0">
                <a:solidFill>
                  <a:schemeClr val="bg1"/>
                </a:solidFill>
                <a:latin typeface="+mj-lt"/>
              </a:rPr>
              <a:t>(lesson 1)</a:t>
            </a:r>
          </a:p>
        </p:txBody>
      </p:sp>
      <p:sp>
        <p:nvSpPr>
          <p:cNvPr id="3" name="TextBox 2">
            <a:extLst>
              <a:ext uri="{FF2B5EF4-FFF2-40B4-BE49-F238E27FC236}">
                <a16:creationId xmlns:a16="http://schemas.microsoft.com/office/drawing/2014/main" id="{8E0CA522-732A-02BF-F30B-A2E99A2DE829}"/>
              </a:ext>
            </a:extLst>
          </p:cNvPr>
          <p:cNvSpPr txBox="1"/>
          <p:nvPr/>
        </p:nvSpPr>
        <p:spPr>
          <a:xfrm>
            <a:off x="444500" y="2238662"/>
            <a:ext cx="11303000" cy="388253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spcAft>
                <a:spcPts val="600"/>
              </a:spcAft>
            </a:pPr>
            <a:r>
              <a:rPr lang="en-AU" sz="1800" b="1" dirty="0">
                <a:solidFill>
                  <a:schemeClr val="accent1"/>
                </a:solidFill>
                <a:latin typeface="+mj-lt"/>
                <a:cs typeface="Arial"/>
              </a:rPr>
              <a:t>We are learning to:</a:t>
            </a:r>
            <a:endParaRPr lang="en-AU" sz="1800" b="1" dirty="0">
              <a:solidFill>
                <a:schemeClr val="accent1"/>
              </a:solidFill>
              <a:latin typeface="+mj-lt"/>
              <a:ea typeface="+mn-lt"/>
              <a:cs typeface="Arial" panose="020B0604020202020204" pitchFamily="34" charset="0"/>
            </a:endParaRPr>
          </a:p>
          <a:p>
            <a:pPr marL="285750" lvl="0" indent="-285750">
              <a:lnSpc>
                <a:spcPct val="150000"/>
              </a:lnSpc>
              <a:buFont typeface="Arial" panose="020B0604020202020204" pitchFamily="34" charset="0"/>
              <a:buChar char="•"/>
            </a:pPr>
            <a:r>
              <a:rPr lang="en-AU" sz="1800" dirty="0"/>
              <a:t>order, communicate and use reason in our thinking</a:t>
            </a:r>
          </a:p>
          <a:p>
            <a:pPr marL="285750" lvl="0" indent="-285750">
              <a:lnSpc>
                <a:spcPct val="150000"/>
              </a:lnSpc>
              <a:buFont typeface="Arial" panose="020B0604020202020204" pitchFamily="34" charset="0"/>
              <a:buChar char="•"/>
            </a:pPr>
            <a:r>
              <a:rPr lang="en-AU" sz="1800" dirty="0"/>
              <a:t>use reflective questions to encourage deeper thinking</a:t>
            </a:r>
          </a:p>
          <a:p>
            <a:pPr marL="285750" lvl="0" indent="-285750">
              <a:lnSpc>
                <a:spcPct val="150000"/>
              </a:lnSpc>
              <a:buFont typeface="Arial" panose="020B0604020202020204" pitchFamily="34" charset="0"/>
              <a:buChar char="•"/>
            </a:pPr>
            <a:r>
              <a:rPr lang="en-AU" sz="1800" dirty="0"/>
              <a:t>identify the different ways of knowing that shape thinking.</a:t>
            </a:r>
          </a:p>
          <a:p>
            <a:pPr>
              <a:lnSpc>
                <a:spcPct val="150000"/>
              </a:lnSpc>
              <a:spcAft>
                <a:spcPts val="600"/>
              </a:spcAft>
            </a:pPr>
            <a:r>
              <a:rPr lang="en-AU" sz="1800" b="1" dirty="0">
                <a:solidFill>
                  <a:schemeClr val="accent1"/>
                </a:solidFill>
                <a:latin typeface="+mj-lt"/>
                <a:cs typeface="Arial"/>
              </a:rPr>
              <a:t>We can:</a:t>
            </a:r>
            <a:endParaRPr lang="en-US" sz="1800" dirty="0">
              <a:solidFill>
                <a:schemeClr val="accent1"/>
              </a:solidFill>
              <a:latin typeface="+mj-lt"/>
              <a:cs typeface="Arial" panose="020B0604020202020204" pitchFamily="34" charset="0"/>
            </a:endParaRPr>
          </a:p>
          <a:p>
            <a:pPr marL="285750" lvl="0" indent="-285750">
              <a:lnSpc>
                <a:spcPct val="150000"/>
              </a:lnSpc>
              <a:buFont typeface="Arial" panose="020B0604020202020204" pitchFamily="34" charset="0"/>
              <a:buChar char="•"/>
            </a:pPr>
            <a:r>
              <a:rPr lang="en-AU" sz="1800" dirty="0"/>
              <a:t>develop and order our thoughts</a:t>
            </a:r>
          </a:p>
          <a:p>
            <a:pPr marL="285750" lvl="0" indent="-285750">
              <a:lnSpc>
                <a:spcPct val="150000"/>
              </a:lnSpc>
              <a:buFont typeface="Arial" panose="020B0604020202020204" pitchFamily="34" charset="0"/>
              <a:buChar char="•"/>
            </a:pPr>
            <a:r>
              <a:rPr lang="en-AU" sz="1800" dirty="0"/>
              <a:t>enhance our thinking by using reflective questioning</a:t>
            </a:r>
          </a:p>
          <a:p>
            <a:pPr marL="285750" lvl="0" indent="-285750">
              <a:lnSpc>
                <a:spcPct val="150000"/>
              </a:lnSpc>
              <a:buFont typeface="Arial" panose="020B0604020202020204" pitchFamily="34" charset="0"/>
              <a:buChar char="•"/>
            </a:pPr>
            <a:r>
              <a:rPr lang="en-AU" sz="1800" dirty="0"/>
              <a:t>reflect on the ways of knowing that shape thinking.</a:t>
            </a:r>
          </a:p>
          <a:p>
            <a:pPr marL="342900" indent="-342900">
              <a:lnSpc>
                <a:spcPct val="150000"/>
              </a:lnSpc>
              <a:spcAft>
                <a:spcPts val="600"/>
              </a:spcAft>
              <a:buFont typeface="Arial"/>
              <a:buChar char="•"/>
            </a:pPr>
            <a:endParaRPr lang="en-GB" sz="2000" dirty="0">
              <a:solidFill>
                <a:srgbClr val="000000"/>
              </a:solidFill>
              <a:cs typeface="Arial" panose="020B0604020202020204" pitchFamily="34" charset="0"/>
            </a:endParaRPr>
          </a:p>
        </p:txBody>
      </p:sp>
    </p:spTree>
    <p:extLst>
      <p:ext uri="{BB962C8B-B14F-4D97-AF65-F5344CB8AC3E}">
        <p14:creationId xmlns:p14="http://schemas.microsoft.com/office/powerpoint/2010/main" val="30193716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E8C1EF-EA4C-5E9C-4AC3-7D15F4F6133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6AE273-F014-30C1-343A-65CC77241214}"/>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40</a:t>
            </a:fld>
            <a:endParaRPr lang="en-AU"/>
          </a:p>
        </p:txBody>
      </p:sp>
      <p:sp>
        <p:nvSpPr>
          <p:cNvPr id="5" name="Title 4">
            <a:extLst>
              <a:ext uri="{FF2B5EF4-FFF2-40B4-BE49-F238E27FC236}">
                <a16:creationId xmlns:a16="http://schemas.microsoft.com/office/drawing/2014/main" id="{16790D5D-AE00-A6E8-A7D0-E85419454B86}"/>
              </a:ext>
            </a:extLst>
          </p:cNvPr>
          <p:cNvSpPr>
            <a:spLocks noGrp="1"/>
          </p:cNvSpPr>
          <p:nvPr>
            <p:ph type="title"/>
          </p:nvPr>
        </p:nvSpPr>
        <p:spPr/>
        <p:txBody>
          <a:bodyPr/>
          <a:lstStyle/>
          <a:p>
            <a:r>
              <a:rPr lang="en-AU" dirty="0">
                <a:latin typeface="+mj-lt"/>
              </a:rPr>
              <a:t>Learning intention and success criteria </a:t>
            </a:r>
            <a:r>
              <a:rPr lang="en-AU" dirty="0">
                <a:solidFill>
                  <a:schemeClr val="bg1"/>
                </a:solidFill>
              </a:rPr>
              <a:t>(lesson 7)</a:t>
            </a:r>
            <a:endParaRPr lang="en-AU" dirty="0">
              <a:solidFill>
                <a:schemeClr val="bg1"/>
              </a:solidFill>
              <a:latin typeface="+mj-lt"/>
            </a:endParaRPr>
          </a:p>
        </p:txBody>
      </p:sp>
      <p:sp>
        <p:nvSpPr>
          <p:cNvPr id="3" name="TextBox 2">
            <a:extLst>
              <a:ext uri="{FF2B5EF4-FFF2-40B4-BE49-F238E27FC236}">
                <a16:creationId xmlns:a16="http://schemas.microsoft.com/office/drawing/2014/main" id="{84B841A7-CFC5-72B8-611C-003F99A1F167}"/>
              </a:ext>
            </a:extLst>
          </p:cNvPr>
          <p:cNvSpPr txBox="1"/>
          <p:nvPr/>
        </p:nvSpPr>
        <p:spPr>
          <a:xfrm>
            <a:off x="359998" y="2260177"/>
            <a:ext cx="11303000" cy="331315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spcAft>
                <a:spcPts val="600"/>
              </a:spcAft>
            </a:pPr>
            <a:r>
              <a:rPr lang="en-AU" sz="2000" b="1" dirty="0">
                <a:solidFill>
                  <a:schemeClr val="accent1"/>
                </a:solidFill>
                <a:latin typeface="+mj-lt"/>
                <a:cs typeface="Arial"/>
              </a:rPr>
              <a:t>We are learning to:</a:t>
            </a:r>
            <a:endParaRPr lang="en-AU" sz="2000" b="1" dirty="0">
              <a:solidFill>
                <a:schemeClr val="accent1"/>
              </a:solidFill>
              <a:latin typeface="+mj-lt"/>
              <a:ea typeface="+mn-lt"/>
              <a:cs typeface="Arial" panose="020B0604020202020204" pitchFamily="34" charset="0"/>
            </a:endParaRPr>
          </a:p>
          <a:p>
            <a:pPr marL="342900" indent="-342900">
              <a:buFont typeface="Arial" panose="020B0604020202020204" pitchFamily="34" charset="0"/>
              <a:buChar char="•"/>
            </a:pPr>
            <a:r>
              <a:rPr lang="en-AU" sz="1800" dirty="0"/>
              <a:t>use analogies to explain the process of critical thinking.</a:t>
            </a:r>
          </a:p>
          <a:p>
            <a:endParaRPr lang="en-AU" sz="2000" dirty="0"/>
          </a:p>
          <a:p>
            <a:pPr>
              <a:lnSpc>
                <a:spcPct val="150000"/>
              </a:lnSpc>
              <a:spcAft>
                <a:spcPts val="600"/>
              </a:spcAft>
            </a:pPr>
            <a:r>
              <a:rPr lang="en-AU" sz="2000" b="1" dirty="0">
                <a:solidFill>
                  <a:schemeClr val="accent1"/>
                </a:solidFill>
                <a:latin typeface="+mj-lt"/>
                <a:cs typeface="Arial"/>
              </a:rPr>
              <a:t>We can:</a:t>
            </a:r>
            <a:endParaRPr lang="en-US" sz="2000" dirty="0">
              <a:solidFill>
                <a:schemeClr val="accent1"/>
              </a:solidFill>
              <a:latin typeface="+mj-lt"/>
              <a:cs typeface="Arial" panose="020B0604020202020204" pitchFamily="34" charset="0"/>
            </a:endParaRPr>
          </a:p>
          <a:p>
            <a:pPr marL="342900" lvl="0" indent="-342900">
              <a:lnSpc>
                <a:spcPct val="150000"/>
              </a:lnSpc>
              <a:buFont typeface="Arial" panose="020B0604020202020204" pitchFamily="34" charset="0"/>
              <a:buChar char="•"/>
            </a:pPr>
            <a:r>
              <a:rPr lang="en-AU" sz="1800" dirty="0"/>
              <a:t>explain how the house analogy can be used to understand the process of critical thinking</a:t>
            </a:r>
          </a:p>
          <a:p>
            <a:pPr marL="342900" lvl="0" indent="-342900">
              <a:lnSpc>
                <a:spcPct val="150000"/>
              </a:lnSpc>
              <a:buFont typeface="Arial" panose="020B0604020202020204" pitchFamily="34" charset="0"/>
              <a:buChar char="•"/>
            </a:pPr>
            <a:r>
              <a:rPr lang="en-AU" sz="1800" dirty="0"/>
              <a:t>create our own analogies that represents thinking critically</a:t>
            </a:r>
          </a:p>
          <a:p>
            <a:pPr marL="342900" lvl="0" indent="-342900">
              <a:lnSpc>
                <a:spcPct val="150000"/>
              </a:lnSpc>
              <a:buFont typeface="Arial" panose="020B0604020202020204" pitchFamily="34" charset="0"/>
              <a:buChar char="•"/>
            </a:pPr>
            <a:r>
              <a:rPr lang="en-AU" sz="1800" dirty="0"/>
              <a:t>justify how our analogies represents the critical thinking process.</a:t>
            </a:r>
          </a:p>
          <a:p>
            <a:pPr marL="342900" indent="-342900">
              <a:lnSpc>
                <a:spcPct val="150000"/>
              </a:lnSpc>
              <a:spcAft>
                <a:spcPts val="600"/>
              </a:spcAft>
              <a:buFont typeface="Arial"/>
              <a:buChar char="•"/>
            </a:pPr>
            <a:endParaRPr lang="en-GB" sz="2000" dirty="0">
              <a:solidFill>
                <a:srgbClr val="000000"/>
              </a:solidFill>
              <a:cs typeface="Arial" panose="020B0604020202020204" pitchFamily="34" charset="0"/>
            </a:endParaRPr>
          </a:p>
        </p:txBody>
      </p:sp>
    </p:spTree>
    <p:extLst>
      <p:ext uri="{BB962C8B-B14F-4D97-AF65-F5344CB8AC3E}">
        <p14:creationId xmlns:p14="http://schemas.microsoft.com/office/powerpoint/2010/main" val="16151077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FE455F5-CD17-59A2-1B37-D7ACCE656379}"/>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41</a:t>
            </a:fld>
            <a:endParaRPr lang="en-AU"/>
          </a:p>
        </p:txBody>
      </p:sp>
      <p:sp>
        <p:nvSpPr>
          <p:cNvPr id="3" name="Title 2">
            <a:extLst>
              <a:ext uri="{FF2B5EF4-FFF2-40B4-BE49-F238E27FC236}">
                <a16:creationId xmlns:a16="http://schemas.microsoft.com/office/drawing/2014/main" id="{DF97C16F-3418-EA49-4A30-6CD1A99EB3FA}"/>
              </a:ext>
            </a:extLst>
          </p:cNvPr>
          <p:cNvSpPr>
            <a:spLocks noGrp="1"/>
          </p:cNvSpPr>
          <p:nvPr>
            <p:ph type="title"/>
          </p:nvPr>
        </p:nvSpPr>
        <p:spPr>
          <a:xfrm>
            <a:off x="480580" y="428087"/>
            <a:ext cx="11484000" cy="545601"/>
          </a:xfrm>
        </p:spPr>
        <p:txBody>
          <a:bodyPr/>
          <a:lstStyle/>
          <a:p>
            <a:r>
              <a:rPr lang="en-US" dirty="0">
                <a:latin typeface="Arial"/>
                <a:cs typeface="Arial"/>
              </a:rPr>
              <a:t>What is an analogy? </a:t>
            </a:r>
            <a:endParaRPr lang="en-US" dirty="0"/>
          </a:p>
        </p:txBody>
      </p:sp>
      <p:sp>
        <p:nvSpPr>
          <p:cNvPr id="5" name="Content Placeholder 4">
            <a:extLst>
              <a:ext uri="{FF2B5EF4-FFF2-40B4-BE49-F238E27FC236}">
                <a16:creationId xmlns:a16="http://schemas.microsoft.com/office/drawing/2014/main" id="{D4F21CF9-D451-C5FE-F33F-BB30AFCB2257}"/>
              </a:ext>
            </a:extLst>
          </p:cNvPr>
          <p:cNvSpPr>
            <a:spLocks noGrp="1"/>
          </p:cNvSpPr>
          <p:nvPr>
            <p:ph sz="quarter" idx="19"/>
          </p:nvPr>
        </p:nvSpPr>
        <p:spPr>
          <a:xfrm>
            <a:off x="480580" y="1204841"/>
            <a:ext cx="10223070" cy="5062996"/>
          </a:xfrm>
        </p:spPr>
        <p:txBody>
          <a:bodyPr vert="horz" lIns="0" tIns="0" rIns="0" bIns="0" rtlCol="0" anchor="t">
            <a:noAutofit/>
          </a:bodyPr>
          <a:lstStyle/>
          <a:p>
            <a:r>
              <a:rPr lang="en-US" b="1" dirty="0">
                <a:solidFill>
                  <a:srgbClr val="000000"/>
                </a:solidFill>
                <a:latin typeface="Arial"/>
                <a:cs typeface="Arial"/>
              </a:rPr>
              <a:t>Literary technique:</a:t>
            </a:r>
            <a:r>
              <a:rPr lang="en-US" dirty="0">
                <a:solidFill>
                  <a:srgbClr val="000000"/>
                </a:solidFill>
                <a:latin typeface="Arial"/>
                <a:cs typeface="Arial"/>
              </a:rPr>
              <a:t> </a:t>
            </a:r>
            <a:r>
              <a:rPr lang="en-US" sz="1800" dirty="0">
                <a:solidFill>
                  <a:srgbClr val="000000"/>
                </a:solidFill>
                <a:latin typeface="Arial"/>
                <a:cs typeface="Arial"/>
              </a:rPr>
              <a:t>a comparison between two things that have similar features, often used to help explain a principle or idea. </a:t>
            </a:r>
          </a:p>
          <a:p>
            <a:r>
              <a:rPr lang="en-US" b="1" dirty="0">
                <a:solidFill>
                  <a:srgbClr val="000000"/>
                </a:solidFill>
                <a:latin typeface="Arial"/>
                <a:cs typeface="Arial"/>
              </a:rPr>
              <a:t>An analogy: </a:t>
            </a:r>
            <a:endParaRPr lang="en-US" b="1" dirty="0">
              <a:solidFill>
                <a:srgbClr val="22272B"/>
              </a:solidFill>
              <a:latin typeface="Arial"/>
              <a:cs typeface="Arial"/>
            </a:endParaRPr>
          </a:p>
          <a:p>
            <a:pPr marL="342900" indent="-342900">
              <a:buChar char="•"/>
            </a:pPr>
            <a:r>
              <a:rPr lang="en-US" sz="1800" dirty="0">
                <a:solidFill>
                  <a:srgbClr val="000000"/>
                </a:solidFill>
                <a:latin typeface="Arial"/>
                <a:cs typeface="Arial"/>
              </a:rPr>
              <a:t>compares two different things to show how they are similar</a:t>
            </a:r>
            <a:endParaRPr lang="en-US" sz="1800" dirty="0">
              <a:solidFill>
                <a:srgbClr val="22272B"/>
              </a:solidFill>
              <a:latin typeface="Arial"/>
              <a:cs typeface="Arial"/>
            </a:endParaRPr>
          </a:p>
          <a:p>
            <a:pPr marL="342900" indent="-342900">
              <a:buChar char="•"/>
            </a:pPr>
            <a:r>
              <a:rPr lang="en-US" sz="1800" dirty="0">
                <a:solidFill>
                  <a:srgbClr val="000000"/>
                </a:solidFill>
                <a:latin typeface="Arial"/>
                <a:cs typeface="Arial"/>
              </a:rPr>
              <a:t>helps to make difficult ideas easier to understand by connecting them to things we already know. </a:t>
            </a:r>
            <a:endParaRPr lang="en-US" sz="1800" dirty="0">
              <a:latin typeface="Arial"/>
              <a:cs typeface="Arial"/>
            </a:endParaRPr>
          </a:p>
          <a:p>
            <a:r>
              <a:rPr lang="en-US" b="1" dirty="0">
                <a:solidFill>
                  <a:srgbClr val="000000"/>
                </a:solidFill>
                <a:latin typeface="Arial"/>
                <a:cs typeface="Arial"/>
              </a:rPr>
              <a:t>Examples: </a:t>
            </a:r>
            <a:endParaRPr lang="en-US" b="1" dirty="0">
              <a:solidFill>
                <a:srgbClr val="000000"/>
              </a:solidFill>
            </a:endParaRPr>
          </a:p>
          <a:p>
            <a:pPr marL="285750" indent="-285750">
              <a:buFont typeface="Arial" panose="020B0604020202020204" pitchFamily="34" charset="0"/>
              <a:buChar char="•"/>
            </a:pPr>
            <a:r>
              <a:rPr lang="en-US" sz="1800" dirty="0">
                <a:solidFill>
                  <a:srgbClr val="22272B"/>
                </a:solidFill>
                <a:latin typeface="Arial"/>
                <a:cs typeface="Arial"/>
              </a:rPr>
              <a:t>Our brains are like computers</a:t>
            </a:r>
          </a:p>
          <a:p>
            <a:pPr marL="285750" indent="-285750">
              <a:buFont typeface="Arial" panose="020B0604020202020204" pitchFamily="34" charset="0"/>
              <a:buChar char="•"/>
            </a:pPr>
            <a:r>
              <a:rPr lang="en-US" sz="1800" dirty="0">
                <a:solidFill>
                  <a:srgbClr val="22272B"/>
                </a:solidFill>
                <a:latin typeface="Arial"/>
                <a:cs typeface="Arial"/>
              </a:rPr>
              <a:t>An opinion is the seed that grows through the process of critical thinking into a fully </a:t>
            </a:r>
            <a:r>
              <a:rPr lang="en-US" sz="1800" dirty="0" err="1">
                <a:solidFill>
                  <a:srgbClr val="22272B"/>
                </a:solidFill>
                <a:latin typeface="Arial"/>
                <a:cs typeface="Arial"/>
              </a:rPr>
              <a:t>realised</a:t>
            </a:r>
            <a:r>
              <a:rPr lang="en-US" sz="1800" dirty="0">
                <a:solidFill>
                  <a:srgbClr val="22272B"/>
                </a:solidFill>
                <a:latin typeface="Arial"/>
                <a:cs typeface="Arial"/>
              </a:rPr>
              <a:t> idea.</a:t>
            </a:r>
            <a:endParaRPr lang="en-US" sz="1800" dirty="0">
              <a:solidFill>
                <a:srgbClr val="22272B"/>
              </a:solidFill>
            </a:endParaRPr>
          </a:p>
        </p:txBody>
      </p:sp>
      <p:sp>
        <p:nvSpPr>
          <p:cNvPr id="4" name="TextBox 3">
            <a:extLst>
              <a:ext uri="{FF2B5EF4-FFF2-40B4-BE49-F238E27FC236}">
                <a16:creationId xmlns:a16="http://schemas.microsoft.com/office/drawing/2014/main" id="{72064E74-D12C-258E-3F43-A0D7B9248C61}"/>
              </a:ext>
            </a:extLst>
          </p:cNvPr>
          <p:cNvSpPr txBox="1"/>
          <p:nvPr/>
        </p:nvSpPr>
        <p:spPr>
          <a:xfrm>
            <a:off x="7677550" y="6467500"/>
            <a:ext cx="4989285" cy="27699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800" dirty="0">
                <a:cs typeface="Arial"/>
              </a:rPr>
              <a:t>Definition from: </a:t>
            </a:r>
            <a:r>
              <a:rPr lang="en-US" sz="1800" dirty="0">
                <a:cs typeface="Arial"/>
                <a:hlinkClick r:id="rId3"/>
              </a:rPr>
              <a:t>Cambridge Dictionary</a:t>
            </a:r>
            <a:endParaRPr lang="en-US" sz="1800" dirty="0"/>
          </a:p>
        </p:txBody>
      </p:sp>
    </p:spTree>
    <p:extLst>
      <p:ext uri="{BB962C8B-B14F-4D97-AF65-F5344CB8AC3E}">
        <p14:creationId xmlns:p14="http://schemas.microsoft.com/office/powerpoint/2010/main" val="3215534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65BDB4-7481-A4D5-4726-9E2A1CE5773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5F3DE86-BDB8-F7E3-7042-23B6B2544D04}"/>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42</a:t>
            </a:fld>
            <a:endParaRPr lang="en-AU"/>
          </a:p>
        </p:txBody>
      </p:sp>
      <p:sp>
        <p:nvSpPr>
          <p:cNvPr id="3" name="Title 2">
            <a:extLst>
              <a:ext uri="{FF2B5EF4-FFF2-40B4-BE49-F238E27FC236}">
                <a16:creationId xmlns:a16="http://schemas.microsoft.com/office/drawing/2014/main" id="{EE28F58C-FBA1-0253-10EE-54352F49C1AE}"/>
              </a:ext>
            </a:extLst>
          </p:cNvPr>
          <p:cNvSpPr>
            <a:spLocks noGrp="1"/>
          </p:cNvSpPr>
          <p:nvPr>
            <p:ph type="title"/>
          </p:nvPr>
        </p:nvSpPr>
        <p:spPr>
          <a:xfrm>
            <a:off x="480580" y="428087"/>
            <a:ext cx="11484000" cy="545601"/>
          </a:xfrm>
        </p:spPr>
        <p:txBody>
          <a:bodyPr/>
          <a:lstStyle/>
          <a:p>
            <a:r>
              <a:rPr lang="en-US" dirty="0">
                <a:latin typeface="Arial"/>
                <a:cs typeface="Arial"/>
              </a:rPr>
              <a:t>What is an analogy? (Continued)</a:t>
            </a:r>
            <a:endParaRPr lang="en-US" dirty="0"/>
          </a:p>
        </p:txBody>
      </p:sp>
      <p:sp>
        <p:nvSpPr>
          <p:cNvPr id="5" name="Content Placeholder 4">
            <a:extLst>
              <a:ext uri="{FF2B5EF4-FFF2-40B4-BE49-F238E27FC236}">
                <a16:creationId xmlns:a16="http://schemas.microsoft.com/office/drawing/2014/main" id="{50E3CF27-CFAE-589C-6E25-3732F3EFE5F3}"/>
              </a:ext>
            </a:extLst>
          </p:cNvPr>
          <p:cNvSpPr>
            <a:spLocks noGrp="1"/>
          </p:cNvSpPr>
          <p:nvPr>
            <p:ph sz="quarter" idx="19"/>
          </p:nvPr>
        </p:nvSpPr>
        <p:spPr>
          <a:xfrm>
            <a:off x="480580" y="878709"/>
            <a:ext cx="10189940" cy="3607230"/>
          </a:xfrm>
        </p:spPr>
        <p:txBody>
          <a:bodyPr vert="horz" lIns="0" tIns="0" rIns="0" bIns="0" rtlCol="0" anchor="t">
            <a:noAutofit/>
          </a:bodyPr>
          <a:lstStyle/>
          <a:p>
            <a:r>
              <a:rPr lang="en-US" dirty="0">
                <a:solidFill>
                  <a:schemeClr val="accent2"/>
                </a:solidFill>
                <a:latin typeface="Arial"/>
                <a:cs typeface="Arial"/>
              </a:rPr>
              <a:t>y.</a:t>
            </a:r>
          </a:p>
          <a:p>
            <a:r>
              <a:rPr lang="en-US" sz="1800" dirty="0">
                <a:solidFill>
                  <a:srgbClr val="002664"/>
                </a:solidFill>
                <a:latin typeface="Arial"/>
                <a:cs typeface="Arial"/>
              </a:rPr>
              <a:t>Choose one of these to create a simple analogy:</a:t>
            </a:r>
          </a:p>
          <a:p>
            <a:pPr marL="457200" indent="-457200">
              <a:buFont typeface="Arial"/>
              <a:buChar char="•"/>
            </a:pPr>
            <a:r>
              <a:rPr lang="en-US" sz="1800" dirty="0">
                <a:solidFill>
                  <a:srgbClr val="22272B"/>
                </a:solidFill>
                <a:latin typeface="Arial"/>
                <a:cs typeface="Arial"/>
              </a:rPr>
              <a:t>happiness </a:t>
            </a:r>
          </a:p>
          <a:p>
            <a:pPr marL="457200" indent="-457200">
              <a:buFont typeface="Arial"/>
              <a:buChar char="•"/>
            </a:pPr>
            <a:r>
              <a:rPr lang="en-US" sz="1800" dirty="0">
                <a:solidFill>
                  <a:srgbClr val="22272B"/>
                </a:solidFill>
                <a:latin typeface="Arial"/>
                <a:cs typeface="Arial"/>
              </a:rPr>
              <a:t>the city </a:t>
            </a:r>
          </a:p>
          <a:p>
            <a:pPr marL="457200" indent="-457200">
              <a:buFont typeface="Arial"/>
              <a:buChar char="•"/>
            </a:pPr>
            <a:r>
              <a:rPr lang="en-US" sz="1800" dirty="0">
                <a:solidFill>
                  <a:srgbClr val="22272B"/>
                </a:solidFill>
                <a:latin typeface="Arial"/>
                <a:cs typeface="Arial"/>
              </a:rPr>
              <a:t>wisdom</a:t>
            </a:r>
          </a:p>
          <a:p>
            <a:pPr marL="457200" indent="-457200">
              <a:buFont typeface="Arial"/>
              <a:buChar char="•"/>
            </a:pPr>
            <a:r>
              <a:rPr lang="en-US" sz="1800" dirty="0">
                <a:solidFill>
                  <a:srgbClr val="22272B"/>
                </a:solidFill>
                <a:latin typeface="Arial"/>
                <a:cs typeface="Arial"/>
              </a:rPr>
              <a:t>snow</a:t>
            </a:r>
            <a:endParaRPr lang="en-US" sz="1800" dirty="0"/>
          </a:p>
          <a:p>
            <a:endParaRPr lang="en-US" dirty="0"/>
          </a:p>
        </p:txBody>
      </p:sp>
      <p:sp>
        <p:nvSpPr>
          <p:cNvPr id="8" name="TextBox 7">
            <a:extLst>
              <a:ext uri="{FF2B5EF4-FFF2-40B4-BE49-F238E27FC236}">
                <a16:creationId xmlns:a16="http://schemas.microsoft.com/office/drawing/2014/main" id="{C249D27B-CC39-60BB-5381-6E3FC043CA2C}"/>
              </a:ext>
            </a:extLst>
          </p:cNvPr>
          <p:cNvSpPr txBox="1"/>
          <p:nvPr/>
        </p:nvSpPr>
        <p:spPr>
          <a:xfrm>
            <a:off x="480580" y="4361902"/>
            <a:ext cx="10189941" cy="1778179"/>
          </a:xfrm>
          <a:prstGeom prst="rect">
            <a:avLst/>
          </a:prstGeom>
        </p:spPr>
        <p:style>
          <a:lnRef idx="1">
            <a:schemeClr val="accent4"/>
          </a:lnRef>
          <a:fillRef idx="2">
            <a:schemeClr val="accent4"/>
          </a:fillRef>
          <a:effectRef idx="1">
            <a:schemeClr val="accent4"/>
          </a:effectRef>
          <a:fontRef idx="minor">
            <a:schemeClr val="dk1"/>
          </a:fontRef>
        </p:style>
        <p:txBody>
          <a:bodyPr rot="0" spcFirstLastPara="0" vertOverflow="overflow" horzOverflow="overflow" vert="horz" wrap="square" lIns="180000" tIns="0" rIns="0" bIns="0" numCol="1" spcCol="0" rtlCol="0" fromWordArt="0" anchor="t" anchorCtr="0" forceAA="0" compatLnSpc="1">
            <a:prstTxWarp prst="textNoShape">
              <a:avLst/>
            </a:prstTxWarp>
            <a:spAutoFit/>
          </a:bodyPr>
          <a:lstStyle/>
          <a:p>
            <a:pPr>
              <a:lnSpc>
                <a:spcPct val="150000"/>
              </a:lnSpc>
            </a:pPr>
            <a:endParaRPr lang="en-US" sz="2000" dirty="0">
              <a:solidFill>
                <a:srgbClr val="000000"/>
              </a:solidFill>
            </a:endParaRPr>
          </a:p>
          <a:p>
            <a:pPr>
              <a:lnSpc>
                <a:spcPct val="150000"/>
              </a:lnSpc>
            </a:pPr>
            <a:r>
              <a:rPr lang="en-US" sz="1800" dirty="0">
                <a:solidFill>
                  <a:srgbClr val="000000"/>
                </a:solidFill>
              </a:rPr>
              <a:t>We will be creating an analogy for critical thinking to demonstrate our understanding of how the procedural features work to improve an idea. </a:t>
            </a:r>
          </a:p>
          <a:p>
            <a:pPr>
              <a:lnSpc>
                <a:spcPct val="150000"/>
              </a:lnSpc>
            </a:pPr>
            <a:endParaRPr lang="en-US" dirty="0"/>
          </a:p>
        </p:txBody>
      </p:sp>
    </p:spTree>
    <p:extLst>
      <p:ext uri="{BB962C8B-B14F-4D97-AF65-F5344CB8AC3E}">
        <p14:creationId xmlns:p14="http://schemas.microsoft.com/office/powerpoint/2010/main" val="1431587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5CBB9E2-2BCD-7E3A-1DD1-0E2B90917B17}"/>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43</a:t>
            </a:fld>
            <a:endParaRPr lang="en-AU"/>
          </a:p>
        </p:txBody>
      </p:sp>
      <p:sp>
        <p:nvSpPr>
          <p:cNvPr id="3" name="Title 2">
            <a:extLst>
              <a:ext uri="{FF2B5EF4-FFF2-40B4-BE49-F238E27FC236}">
                <a16:creationId xmlns:a16="http://schemas.microsoft.com/office/drawing/2014/main" id="{43BD0E29-B91A-A67E-AC7B-5238A21AF4F6}"/>
              </a:ext>
            </a:extLst>
          </p:cNvPr>
          <p:cNvSpPr>
            <a:spLocks noGrp="1"/>
          </p:cNvSpPr>
          <p:nvPr>
            <p:ph type="title"/>
          </p:nvPr>
        </p:nvSpPr>
        <p:spPr/>
        <p:txBody>
          <a:bodyPr/>
          <a:lstStyle/>
          <a:p>
            <a:r>
              <a:rPr lang="en-US" dirty="0">
                <a:latin typeface="Arial"/>
                <a:cs typeface="Arial"/>
              </a:rPr>
              <a:t>How do we explain critical thinking using an analogy? </a:t>
            </a:r>
            <a:endParaRPr lang="en-US" dirty="0"/>
          </a:p>
        </p:txBody>
      </p:sp>
      <p:sp>
        <p:nvSpPr>
          <p:cNvPr id="5" name="Content Placeholder 4">
            <a:extLst>
              <a:ext uri="{FF2B5EF4-FFF2-40B4-BE49-F238E27FC236}">
                <a16:creationId xmlns:a16="http://schemas.microsoft.com/office/drawing/2014/main" id="{2B388E65-C4D8-3ECE-10CE-01ABB86E2FA5}"/>
              </a:ext>
            </a:extLst>
          </p:cNvPr>
          <p:cNvSpPr>
            <a:spLocks noGrp="1"/>
          </p:cNvSpPr>
          <p:nvPr>
            <p:ph sz="quarter" idx="19"/>
          </p:nvPr>
        </p:nvSpPr>
        <p:spPr>
          <a:xfrm>
            <a:off x="428194" y="1074403"/>
            <a:ext cx="5737475" cy="3793688"/>
          </a:xfrm>
        </p:spPr>
        <p:txBody>
          <a:bodyPr vert="horz" lIns="0" tIns="0" rIns="0" bIns="0" rtlCol="0" anchor="t">
            <a:noAutofit/>
          </a:bodyPr>
          <a:lstStyle/>
          <a:p>
            <a:endParaRPr lang="en-US" sz="3600" dirty="0">
              <a:solidFill>
                <a:srgbClr val="000000"/>
              </a:solidFill>
              <a:latin typeface="+mn-lt"/>
              <a:cs typeface="Times New Roman"/>
            </a:endParaRPr>
          </a:p>
          <a:p>
            <a:r>
              <a:rPr lang="en-US" sz="1800" dirty="0">
                <a:solidFill>
                  <a:srgbClr val="000000"/>
                </a:solidFill>
                <a:latin typeface="+mn-lt"/>
                <a:cs typeface="Times New Roman"/>
              </a:rPr>
              <a:t>Critical thinking is like a house because just like a well-built house has different parts that fit together to form a shelter, critical thinking has different parts that come together to form a solid opinion.</a:t>
            </a:r>
            <a:endParaRPr lang="en-US" sz="1800" dirty="0">
              <a:latin typeface="+mn-lt"/>
            </a:endParaRPr>
          </a:p>
        </p:txBody>
      </p:sp>
      <p:pic>
        <p:nvPicPr>
          <p:cNvPr id="4" name="Picture 3">
            <a:extLst>
              <a:ext uri="{FF2B5EF4-FFF2-40B4-BE49-F238E27FC236}">
                <a16:creationId xmlns:a16="http://schemas.microsoft.com/office/drawing/2014/main" id="{EBC3BFC0-3332-5F75-FC0B-296C7C257C31}"/>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71917" y="1164871"/>
            <a:ext cx="5138011" cy="5104921"/>
          </a:xfrm>
          <a:prstGeom prst="rect">
            <a:avLst/>
          </a:prstGeom>
        </p:spPr>
      </p:pic>
    </p:spTree>
    <p:extLst>
      <p:ext uri="{BB962C8B-B14F-4D97-AF65-F5344CB8AC3E}">
        <p14:creationId xmlns:p14="http://schemas.microsoft.com/office/powerpoint/2010/main" val="1946509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F5602F-0FEE-0F00-A4DF-1259DA716EC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D579D91-3A52-D348-6CD8-F5FAA3928B0D}"/>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44</a:t>
            </a:fld>
            <a:endParaRPr lang="en-AU"/>
          </a:p>
        </p:txBody>
      </p:sp>
      <p:sp>
        <p:nvSpPr>
          <p:cNvPr id="3" name="Title 2">
            <a:extLst>
              <a:ext uri="{FF2B5EF4-FFF2-40B4-BE49-F238E27FC236}">
                <a16:creationId xmlns:a16="http://schemas.microsoft.com/office/drawing/2014/main" id="{28E3C23C-8D68-E56E-E68C-DC923CD3094E}"/>
              </a:ext>
            </a:extLst>
          </p:cNvPr>
          <p:cNvSpPr>
            <a:spLocks noGrp="1"/>
          </p:cNvSpPr>
          <p:nvPr>
            <p:ph type="title"/>
          </p:nvPr>
        </p:nvSpPr>
        <p:spPr/>
        <p:txBody>
          <a:bodyPr/>
          <a:lstStyle/>
          <a:p>
            <a:r>
              <a:rPr lang="en-US" dirty="0">
                <a:latin typeface="Arial"/>
                <a:cs typeface="Arial"/>
              </a:rPr>
              <a:t>The house analogy </a:t>
            </a:r>
            <a:endParaRPr lang="en-US" dirty="0"/>
          </a:p>
        </p:txBody>
      </p:sp>
      <p:graphicFrame>
        <p:nvGraphicFramePr>
          <p:cNvPr id="9" name="Table 8">
            <a:extLst>
              <a:ext uri="{FF2B5EF4-FFF2-40B4-BE49-F238E27FC236}">
                <a16:creationId xmlns:a16="http://schemas.microsoft.com/office/drawing/2014/main" id="{177804C3-A939-F575-84D6-14235E3B53DC}"/>
              </a:ext>
            </a:extLst>
          </p:cNvPr>
          <p:cNvGraphicFramePr>
            <a:graphicFrameLocks noGrp="1"/>
          </p:cNvGraphicFramePr>
          <p:nvPr>
            <p:extLst>
              <p:ext uri="{D42A27DB-BD31-4B8C-83A1-F6EECF244321}">
                <p14:modId xmlns:p14="http://schemas.microsoft.com/office/powerpoint/2010/main" val="3771979338"/>
              </p:ext>
            </p:extLst>
          </p:nvPr>
        </p:nvGraphicFramePr>
        <p:xfrm>
          <a:off x="501256" y="1393078"/>
          <a:ext cx="6089149" cy="5122921"/>
        </p:xfrm>
        <a:graphic>
          <a:graphicData uri="http://schemas.openxmlformats.org/drawingml/2006/table">
            <a:tbl>
              <a:tblPr firstRow="1" firstCol="1" bandRow="1">
                <a:tableStyleId>{5A111915-BE36-4E01-A7E5-04B1672EAD32}</a:tableStyleId>
              </a:tblPr>
              <a:tblGrid>
                <a:gridCol w="2302787">
                  <a:extLst>
                    <a:ext uri="{9D8B030D-6E8A-4147-A177-3AD203B41FA5}">
                      <a16:colId xmlns:a16="http://schemas.microsoft.com/office/drawing/2014/main" val="192363106"/>
                    </a:ext>
                  </a:extLst>
                </a:gridCol>
                <a:gridCol w="3786362">
                  <a:extLst>
                    <a:ext uri="{9D8B030D-6E8A-4147-A177-3AD203B41FA5}">
                      <a16:colId xmlns:a16="http://schemas.microsoft.com/office/drawing/2014/main" val="1126361447"/>
                    </a:ext>
                  </a:extLst>
                </a:gridCol>
              </a:tblGrid>
              <a:tr h="858108">
                <a:tc>
                  <a:txBody>
                    <a:bodyPr/>
                    <a:lstStyle/>
                    <a:p>
                      <a:pPr algn="l">
                        <a:lnSpc>
                          <a:spcPct val="150000"/>
                        </a:lnSpc>
                        <a:buNone/>
                      </a:pPr>
                      <a:r>
                        <a:rPr lang="en-US" sz="1800" b="0" dirty="0">
                          <a:solidFill>
                            <a:schemeClr val="tx1"/>
                          </a:solidFill>
                          <a:effectLst/>
                          <a:latin typeface="+mn-lt"/>
                          <a:cs typeface="Segoe UI"/>
                        </a:rPr>
                        <a:t>The Foundation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50000"/>
                        </a:lnSpc>
                        <a:buNone/>
                      </a:pPr>
                      <a:r>
                        <a:rPr lang="en-US" sz="1800" b="0" dirty="0">
                          <a:solidFill>
                            <a:schemeClr val="tx1"/>
                          </a:solidFill>
                          <a:effectLst/>
                          <a:latin typeface="+mn-lt"/>
                        </a:rPr>
                        <a:t>Opinion </a:t>
                      </a:r>
                    </a:p>
                    <a:p>
                      <a:pPr lvl="0" algn="l">
                        <a:lnSpc>
                          <a:spcPct val="150000"/>
                        </a:lnSpc>
                        <a:buNone/>
                      </a:pPr>
                      <a:endParaRPr lang="en-US" sz="1800" b="0" dirty="0">
                        <a:solidFill>
                          <a:schemeClr val="tx1"/>
                        </a:solidFill>
                        <a:effectLst/>
                        <a:latin typeface="+mn-l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93546909"/>
                  </a:ext>
                </a:extLst>
              </a:tr>
              <a:tr h="762436">
                <a:tc>
                  <a:txBody>
                    <a:bodyPr/>
                    <a:lstStyle/>
                    <a:p>
                      <a:pPr algn="l">
                        <a:lnSpc>
                          <a:spcPct val="150000"/>
                        </a:lnSpc>
                        <a:buNone/>
                      </a:pPr>
                      <a:r>
                        <a:rPr lang="en-US" sz="1800" b="0">
                          <a:effectLst/>
                          <a:latin typeface="+mn-lt"/>
                          <a:cs typeface="Segoe UI"/>
                        </a:rPr>
                        <a:t>The Walls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50000"/>
                        </a:lnSpc>
                        <a:buNone/>
                      </a:pPr>
                      <a:r>
                        <a:rPr lang="en-US" sz="1800" b="0" dirty="0">
                          <a:effectLst/>
                          <a:latin typeface="+mn-lt"/>
                        </a:rPr>
                        <a:t>Evidence that supports the opinion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59905683"/>
                  </a:ext>
                </a:extLst>
              </a:tr>
              <a:tr h="937813">
                <a:tc>
                  <a:txBody>
                    <a:bodyPr/>
                    <a:lstStyle/>
                    <a:p>
                      <a:pPr algn="l">
                        <a:lnSpc>
                          <a:spcPct val="150000"/>
                        </a:lnSpc>
                        <a:buNone/>
                      </a:pPr>
                      <a:r>
                        <a:rPr lang="en-US" sz="1800" b="0">
                          <a:effectLst/>
                          <a:latin typeface="+mn-lt"/>
                          <a:cs typeface="Segoe UI"/>
                        </a:rPr>
                        <a:t>The Beams/Joists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50000"/>
                        </a:lnSpc>
                        <a:buNone/>
                      </a:pPr>
                      <a:r>
                        <a:rPr lang="en-US" sz="1800" b="0" dirty="0">
                          <a:effectLst/>
                          <a:latin typeface="+mn-lt"/>
                        </a:rPr>
                        <a:t>Explanation on how the evidence supports the opinion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3188687"/>
                  </a:ext>
                </a:extLst>
              </a:tr>
              <a:tr h="1035544">
                <a:tc>
                  <a:txBody>
                    <a:bodyPr/>
                    <a:lstStyle/>
                    <a:p>
                      <a:pPr algn="l">
                        <a:lnSpc>
                          <a:spcPct val="150000"/>
                        </a:lnSpc>
                        <a:buNone/>
                      </a:pPr>
                      <a:r>
                        <a:rPr lang="en-US" sz="1800" b="0">
                          <a:effectLst/>
                          <a:latin typeface="+mn-lt"/>
                          <a:cs typeface="Segoe UI"/>
                        </a:rPr>
                        <a:t>Reinforcements/Insulation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50000"/>
                        </a:lnSpc>
                        <a:buNone/>
                      </a:pPr>
                      <a:r>
                        <a:rPr lang="en-US" sz="1800" b="0" dirty="0">
                          <a:effectLst/>
                          <a:latin typeface="+mn-lt"/>
                        </a:rPr>
                        <a:t>Additional evidence that supports your explanation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60339051"/>
                  </a:ext>
                </a:extLst>
              </a:tr>
              <a:tr h="731496">
                <a:tc>
                  <a:txBody>
                    <a:bodyPr/>
                    <a:lstStyle/>
                    <a:p>
                      <a:pPr algn="l">
                        <a:lnSpc>
                          <a:spcPct val="150000"/>
                        </a:lnSpc>
                        <a:buNone/>
                      </a:pPr>
                      <a:r>
                        <a:rPr lang="en-US" sz="1800" b="0">
                          <a:effectLst/>
                          <a:latin typeface="+mn-lt"/>
                          <a:cs typeface="Segoe UI"/>
                        </a:rPr>
                        <a:t>Windows and Doors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50000"/>
                        </a:lnSpc>
                        <a:buNone/>
                      </a:pPr>
                      <a:r>
                        <a:rPr lang="en-US" sz="1800" b="0" dirty="0">
                          <a:effectLst/>
                          <a:latin typeface="+mn-lt"/>
                        </a:rPr>
                        <a:t>Any challenges to your opinion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10730633"/>
                  </a:ext>
                </a:extLst>
              </a:tr>
              <a:tr h="797524">
                <a:tc>
                  <a:txBody>
                    <a:bodyPr/>
                    <a:lstStyle/>
                    <a:p>
                      <a:pPr algn="l">
                        <a:lnSpc>
                          <a:spcPct val="150000"/>
                        </a:lnSpc>
                        <a:buNone/>
                      </a:pPr>
                      <a:r>
                        <a:rPr lang="en-US" sz="1800" b="0">
                          <a:effectLst/>
                          <a:latin typeface="+mn-lt"/>
                          <a:cs typeface="Segoe UI"/>
                        </a:rPr>
                        <a:t>The Roof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50000"/>
                        </a:lnSpc>
                        <a:buNone/>
                      </a:pPr>
                      <a:r>
                        <a:rPr lang="en-US" sz="1800" b="0" dirty="0">
                          <a:effectLst/>
                          <a:latin typeface="+mn-lt"/>
                        </a:rPr>
                        <a:t>Adaptations to your opinion to ensure it still upholds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63716443"/>
                  </a:ext>
                </a:extLst>
              </a:tr>
            </a:tbl>
          </a:graphicData>
        </a:graphic>
      </p:graphicFrame>
      <p:pic>
        <p:nvPicPr>
          <p:cNvPr id="16" name="Picture 15">
            <a:extLst>
              <a:ext uri="{FF2B5EF4-FFF2-40B4-BE49-F238E27FC236}">
                <a16:creationId xmlns:a16="http://schemas.microsoft.com/office/drawing/2014/main" id="{33CB9B0D-6DCB-93F8-B697-3FCAF4053161}"/>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916054" y="1393079"/>
            <a:ext cx="5138011" cy="5104921"/>
          </a:xfrm>
          <a:prstGeom prst="rect">
            <a:avLst/>
          </a:prstGeom>
        </p:spPr>
      </p:pic>
    </p:spTree>
    <p:extLst>
      <p:ext uri="{BB962C8B-B14F-4D97-AF65-F5344CB8AC3E}">
        <p14:creationId xmlns:p14="http://schemas.microsoft.com/office/powerpoint/2010/main" val="136689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035C4CA-B007-F45F-5CBC-3982A034CAD6}"/>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45</a:t>
            </a:fld>
            <a:endParaRPr lang="en-AU"/>
          </a:p>
        </p:txBody>
      </p:sp>
      <p:sp>
        <p:nvSpPr>
          <p:cNvPr id="4" name="Title 2">
            <a:extLst>
              <a:ext uri="{FF2B5EF4-FFF2-40B4-BE49-F238E27FC236}">
                <a16:creationId xmlns:a16="http://schemas.microsoft.com/office/drawing/2014/main" id="{74E0A1AB-79D3-B606-EDEE-E180F06EA556}"/>
              </a:ext>
            </a:extLst>
          </p:cNvPr>
          <p:cNvSpPr txBox="1">
            <a:spLocks noGrp="1"/>
          </p:cNvSpPr>
          <p:nvPr>
            <p:ph type="title" idx="4294967295"/>
          </p:nvPr>
        </p:nvSpPr>
        <p:spPr>
          <a:xfrm>
            <a:off x="347850" y="420290"/>
            <a:ext cx="11484000" cy="5456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377" rtl="0" eaLnBrk="1" latinLnBrk="0" hangingPunct="1">
              <a:lnSpc>
                <a:spcPct val="90000"/>
              </a:lnSpc>
              <a:spcBef>
                <a:spcPct val="0"/>
              </a:spcBef>
              <a:buNone/>
              <a:defRPr sz="3600" kern="1200">
                <a:solidFill>
                  <a:schemeClr val="tx1"/>
                </a:solidFill>
                <a:latin typeface="Arial" panose="020B0604020202020204" pitchFamily="34" charset="0"/>
                <a:ea typeface="+mj-ea"/>
                <a:cs typeface="Arial" panose="020B0604020202020204" pitchFamily="34" charset="0"/>
              </a:defRPr>
            </a:lvl1pPr>
          </a:lstStyle>
          <a:p>
            <a:pPr marL="0" marR="0" lvl="0" indent="0" algn="l" defTabSz="914377"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accent1"/>
                </a:solidFill>
                <a:effectLst/>
                <a:uLnTx/>
                <a:uFillTx/>
                <a:latin typeface="Arial"/>
                <a:ea typeface="+mj-ea"/>
                <a:cs typeface="Arial"/>
              </a:rPr>
              <a:t>Create your own analogy of critical thinking </a:t>
            </a:r>
            <a:endParaRPr kumimoji="0" lang="en-US" sz="3600" b="0"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7" name="TextBox 6">
            <a:extLst>
              <a:ext uri="{FF2B5EF4-FFF2-40B4-BE49-F238E27FC236}">
                <a16:creationId xmlns:a16="http://schemas.microsoft.com/office/drawing/2014/main" id="{A22D557C-1543-EC51-DB06-CFC2769AE869}"/>
              </a:ext>
            </a:extLst>
          </p:cNvPr>
          <p:cNvSpPr txBox="1"/>
          <p:nvPr/>
        </p:nvSpPr>
        <p:spPr>
          <a:xfrm>
            <a:off x="347850" y="1486841"/>
            <a:ext cx="11622155" cy="2715341"/>
          </a:xfrm>
          <a:prstGeom prst="rect">
            <a:avLst/>
          </a:prstGeom>
        </p:spPr>
        <p:style>
          <a:lnRef idx="1">
            <a:schemeClr val="accent4"/>
          </a:lnRef>
          <a:fillRef idx="2">
            <a:schemeClr val="accent4"/>
          </a:fillRef>
          <a:effectRef idx="1">
            <a:schemeClr val="accent4"/>
          </a:effectRef>
          <a:fontRef idx="minor">
            <a:schemeClr val="dk1"/>
          </a:fontRef>
        </p:style>
        <p:txBody>
          <a:bodyPr rot="0" spcFirstLastPara="0" vertOverflow="overflow" horzOverflow="overflow" vert="horz" wrap="square" lIns="144000" tIns="144000" rIns="0" bIns="0" numCol="1" spcCol="0" rtlCol="0" fromWordArt="0" anchor="t" anchorCtr="0" forceAA="0" compatLnSpc="1">
            <a:prstTxWarp prst="textNoShape">
              <a:avLst/>
            </a:prstTxWarp>
            <a:spAutoFit/>
          </a:bodyPr>
          <a:lstStyle/>
          <a:p>
            <a:pPr>
              <a:lnSpc>
                <a:spcPct val="150000"/>
              </a:lnSpc>
            </a:pPr>
            <a:r>
              <a:rPr lang="en-US" sz="1800" dirty="0">
                <a:solidFill>
                  <a:srgbClr val="000000"/>
                </a:solidFill>
              </a:rPr>
              <a:t>Create a new analogy to demonstrate your understanding of the </a:t>
            </a:r>
            <a:r>
              <a:rPr lang="en-US" sz="1800" b="1" dirty="0">
                <a:solidFill>
                  <a:srgbClr val="000000"/>
                </a:solidFill>
              </a:rPr>
              <a:t>purpose</a:t>
            </a:r>
            <a:r>
              <a:rPr lang="en-US" sz="1800" dirty="0">
                <a:solidFill>
                  <a:srgbClr val="000000"/>
                </a:solidFill>
              </a:rPr>
              <a:t> and </a:t>
            </a:r>
            <a:r>
              <a:rPr lang="en-US" sz="1800" b="1" dirty="0">
                <a:solidFill>
                  <a:srgbClr val="000000"/>
                </a:solidFill>
              </a:rPr>
              <a:t>process</a:t>
            </a:r>
            <a:r>
              <a:rPr lang="en-US" sz="1800" dirty="0">
                <a:solidFill>
                  <a:srgbClr val="000000"/>
                </a:solidFill>
              </a:rPr>
              <a:t> of critical thinking. </a:t>
            </a:r>
            <a:endParaRPr lang="en-US" sz="1800" dirty="0">
              <a:solidFill>
                <a:srgbClr val="000000"/>
              </a:solidFill>
              <a:cs typeface="Arial"/>
            </a:endParaRPr>
          </a:p>
          <a:p>
            <a:pPr>
              <a:lnSpc>
                <a:spcPct val="150000"/>
              </a:lnSpc>
            </a:pPr>
            <a:r>
              <a:rPr lang="en-US" sz="1800" dirty="0">
                <a:solidFill>
                  <a:srgbClr val="000000"/>
                </a:solidFill>
              </a:rPr>
              <a:t>If you require some inspiration, consider using one of these objects as a point of comparison: </a:t>
            </a:r>
            <a:endParaRPr lang="en-US" sz="1800" dirty="0">
              <a:solidFill>
                <a:srgbClr val="000000"/>
              </a:solidFill>
              <a:cs typeface="Arial"/>
            </a:endParaRPr>
          </a:p>
          <a:p>
            <a:pPr marL="685800" indent="-457200">
              <a:lnSpc>
                <a:spcPct val="150000"/>
              </a:lnSpc>
              <a:buFont typeface="Arial"/>
              <a:buChar char="•"/>
            </a:pPr>
            <a:r>
              <a:rPr lang="en-US" sz="1800" dirty="0">
                <a:solidFill>
                  <a:srgbClr val="000000"/>
                </a:solidFill>
              </a:rPr>
              <a:t>Jigsaw </a:t>
            </a:r>
          </a:p>
          <a:p>
            <a:pPr marL="685800" indent="-457200">
              <a:lnSpc>
                <a:spcPct val="150000"/>
              </a:lnSpc>
              <a:buFont typeface="Arial"/>
              <a:buChar char="•"/>
            </a:pPr>
            <a:r>
              <a:rPr lang="en-US" sz="1800" dirty="0">
                <a:solidFill>
                  <a:srgbClr val="000000"/>
                </a:solidFill>
              </a:rPr>
              <a:t>Garden</a:t>
            </a:r>
          </a:p>
          <a:p>
            <a:pPr marL="685800" indent="-457200">
              <a:lnSpc>
                <a:spcPct val="150000"/>
              </a:lnSpc>
              <a:buFont typeface="Arial"/>
              <a:buChar char="•"/>
            </a:pPr>
            <a:r>
              <a:rPr lang="en-US" sz="1800" dirty="0">
                <a:solidFill>
                  <a:srgbClr val="000000"/>
                </a:solidFill>
              </a:rPr>
              <a:t>Cake </a:t>
            </a:r>
          </a:p>
          <a:p>
            <a:pPr marL="228600"/>
            <a:endParaRPr lang="en-US" sz="3200" dirty="0">
              <a:solidFill>
                <a:srgbClr val="000000"/>
              </a:solidFill>
              <a:cs typeface="Arial" panose="020B0604020202020204"/>
            </a:endParaRPr>
          </a:p>
        </p:txBody>
      </p:sp>
    </p:spTree>
    <p:extLst>
      <p:ext uri="{BB962C8B-B14F-4D97-AF65-F5344CB8AC3E}">
        <p14:creationId xmlns:p14="http://schemas.microsoft.com/office/powerpoint/2010/main" val="3629403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22400E-C0E0-C9C5-ED07-C98D809C00A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10C2474-9335-8563-255E-204F4582A1F3}"/>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46</a:t>
            </a:fld>
            <a:endParaRPr lang="en-AU"/>
          </a:p>
        </p:txBody>
      </p:sp>
      <p:sp>
        <p:nvSpPr>
          <p:cNvPr id="3" name="Title 2">
            <a:extLst>
              <a:ext uri="{FF2B5EF4-FFF2-40B4-BE49-F238E27FC236}">
                <a16:creationId xmlns:a16="http://schemas.microsoft.com/office/drawing/2014/main" id="{347B29E2-D07E-A462-5574-6EA12094EEF1}"/>
              </a:ext>
            </a:extLst>
          </p:cNvPr>
          <p:cNvSpPr>
            <a:spLocks noGrp="1"/>
          </p:cNvSpPr>
          <p:nvPr>
            <p:ph type="title"/>
          </p:nvPr>
        </p:nvSpPr>
        <p:spPr/>
        <p:txBody>
          <a:bodyPr/>
          <a:lstStyle/>
          <a:p>
            <a:r>
              <a:rPr lang="en-US" dirty="0">
                <a:latin typeface="Arial"/>
                <a:cs typeface="Arial"/>
              </a:rPr>
              <a:t>Exit ticket </a:t>
            </a:r>
            <a:r>
              <a:rPr lang="en-AU" dirty="0">
                <a:solidFill>
                  <a:schemeClr val="bg1"/>
                </a:solidFill>
              </a:rPr>
              <a:t>(lesson 7)</a:t>
            </a:r>
            <a:endParaRPr lang="en-US" dirty="0">
              <a:solidFill>
                <a:schemeClr val="bg1"/>
              </a:solidFill>
            </a:endParaRPr>
          </a:p>
        </p:txBody>
      </p:sp>
      <p:sp>
        <p:nvSpPr>
          <p:cNvPr id="5" name="Text Placeholder 4">
            <a:extLst>
              <a:ext uri="{FF2B5EF4-FFF2-40B4-BE49-F238E27FC236}">
                <a16:creationId xmlns:a16="http://schemas.microsoft.com/office/drawing/2014/main" id="{4065586A-9373-BCE3-4249-584E9C278486}"/>
              </a:ext>
            </a:extLst>
          </p:cNvPr>
          <p:cNvSpPr>
            <a:spLocks noGrp="1"/>
          </p:cNvSpPr>
          <p:nvPr>
            <p:ph type="body" sz="quarter" idx="17"/>
          </p:nvPr>
        </p:nvSpPr>
        <p:spPr>
          <a:xfrm>
            <a:off x="354000" y="1678225"/>
            <a:ext cx="11484000" cy="2763147"/>
          </a:xfrm>
        </p:spPr>
        <p:style>
          <a:lnRef idx="1">
            <a:schemeClr val="accent4"/>
          </a:lnRef>
          <a:fillRef idx="2">
            <a:schemeClr val="accent4"/>
          </a:fillRef>
          <a:effectRef idx="1">
            <a:schemeClr val="accent4"/>
          </a:effectRef>
          <a:fontRef idx="minor">
            <a:schemeClr val="dk1"/>
          </a:fontRef>
        </p:style>
        <p:txBody>
          <a:bodyPr vert="horz" lIns="144000" tIns="144000" rIns="0" bIns="0" rtlCol="0" anchor="t">
            <a:noAutofit/>
          </a:bodyPr>
          <a:lstStyle/>
          <a:p>
            <a:r>
              <a:rPr lang="en-AU" sz="1800" dirty="0"/>
              <a:t>1. How did using an analogy help me understand critical thinking?</a:t>
            </a:r>
            <a:endParaRPr lang="en-AU" sz="1800" dirty="0">
              <a:cs typeface="Arial"/>
            </a:endParaRPr>
          </a:p>
          <a:p>
            <a:r>
              <a:rPr lang="en-AU" sz="1800" dirty="0"/>
              <a:t>2. Which part of the critical thinking process feels clearest?</a:t>
            </a:r>
            <a:endParaRPr lang="en-AU" sz="1800" dirty="0">
              <a:cs typeface="Arial"/>
            </a:endParaRPr>
          </a:p>
          <a:p>
            <a:r>
              <a:rPr lang="en-AU" sz="1800" dirty="0"/>
              <a:t>3. Which part is still challenging? </a:t>
            </a:r>
            <a:r>
              <a:rPr lang="en-US" sz="1800" b="1" dirty="0">
                <a:solidFill>
                  <a:schemeClr val="accent1"/>
                </a:solidFill>
                <a:latin typeface="+mn-lt"/>
                <a:cs typeface="Times New Roman"/>
              </a:rPr>
              <a:t> </a:t>
            </a:r>
            <a:endParaRPr lang="en-US" sz="1800" dirty="0">
              <a:solidFill>
                <a:schemeClr val="accent1"/>
              </a:solidFill>
              <a:latin typeface="Times New Roman"/>
              <a:cs typeface="Times New Roman"/>
            </a:endParaRPr>
          </a:p>
        </p:txBody>
      </p:sp>
      <p:sp>
        <p:nvSpPr>
          <p:cNvPr id="4" name="TextBox 3">
            <a:extLst>
              <a:ext uri="{FF2B5EF4-FFF2-40B4-BE49-F238E27FC236}">
                <a16:creationId xmlns:a16="http://schemas.microsoft.com/office/drawing/2014/main" id="{5BFE51D3-9A40-957A-CFF4-73317221E2CA}"/>
              </a:ext>
            </a:extLst>
          </p:cNvPr>
          <p:cNvSpPr txBox="1"/>
          <p:nvPr/>
        </p:nvSpPr>
        <p:spPr>
          <a:xfrm>
            <a:off x="354000" y="1013239"/>
            <a:ext cx="9669566" cy="278674"/>
          </a:xfrm>
          <a:prstGeom prst="rect">
            <a:avLst/>
          </a:prstGeom>
          <a:noFill/>
        </p:spPr>
        <p:txBody>
          <a:bodyPr wrap="square" lIns="0" tIns="0" rIns="0" bIns="0" rtlCol="0">
            <a:noAutofit/>
          </a:bodyPr>
          <a:lstStyle/>
          <a:p>
            <a:r>
              <a:rPr lang="en-US" sz="1800" dirty="0">
                <a:solidFill>
                  <a:schemeClr val="accent2"/>
                </a:solidFill>
                <a:cs typeface="Times New Roman"/>
              </a:rPr>
              <a:t>Write one sentence in response to each of these questions:</a:t>
            </a:r>
          </a:p>
          <a:p>
            <a:pPr algn="l"/>
            <a:endParaRPr lang="en-AU" sz="1800" dirty="0"/>
          </a:p>
        </p:txBody>
      </p:sp>
    </p:spTree>
    <p:extLst>
      <p:ext uri="{BB962C8B-B14F-4D97-AF65-F5344CB8AC3E}">
        <p14:creationId xmlns:p14="http://schemas.microsoft.com/office/powerpoint/2010/main" val="1439433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F541E8-D32E-8447-A885-892FA1FC5B00}"/>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4E331C2B-3623-CFEB-4659-2A2EB57C226F}"/>
              </a:ext>
            </a:extLst>
          </p:cNvPr>
          <p:cNvSpPr>
            <a:spLocks noGrp="1"/>
          </p:cNvSpPr>
          <p:nvPr>
            <p:ph type="ctrTitle"/>
          </p:nvPr>
        </p:nvSpPr>
        <p:spPr/>
        <p:txBody>
          <a:bodyPr/>
          <a:lstStyle/>
          <a:p>
            <a:r>
              <a:rPr lang="en-AU">
                <a:latin typeface="+mj-lt"/>
                <a:cs typeface="Arial"/>
              </a:rPr>
              <a:t>Lesson 8   </a:t>
            </a:r>
            <a:endParaRPr lang="en-AU">
              <a:latin typeface="+mj-lt"/>
            </a:endParaRPr>
          </a:p>
        </p:txBody>
      </p:sp>
    </p:spTree>
    <p:extLst>
      <p:ext uri="{BB962C8B-B14F-4D97-AF65-F5344CB8AC3E}">
        <p14:creationId xmlns:p14="http://schemas.microsoft.com/office/powerpoint/2010/main" val="3681193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1EE9E3-1F0F-7D5D-81CD-D06D89D458FB}"/>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CD818AC-E134-3DF2-63EC-91595A6A16D4}"/>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48</a:t>
            </a:fld>
            <a:endParaRPr lang="en-AU"/>
          </a:p>
        </p:txBody>
      </p:sp>
      <p:sp>
        <p:nvSpPr>
          <p:cNvPr id="4" name="Title 3">
            <a:extLst>
              <a:ext uri="{FF2B5EF4-FFF2-40B4-BE49-F238E27FC236}">
                <a16:creationId xmlns:a16="http://schemas.microsoft.com/office/drawing/2014/main" id="{2FAA4293-0F01-7D57-B09E-78A4BCFC9885}"/>
              </a:ext>
            </a:extLst>
          </p:cNvPr>
          <p:cNvSpPr>
            <a:spLocks noGrp="1"/>
          </p:cNvSpPr>
          <p:nvPr>
            <p:ph type="title"/>
          </p:nvPr>
        </p:nvSpPr>
        <p:spPr>
          <a:xfrm>
            <a:off x="518284" y="372624"/>
            <a:ext cx="11484000" cy="545601"/>
          </a:xfrm>
        </p:spPr>
        <p:txBody>
          <a:bodyPr/>
          <a:lstStyle/>
          <a:p>
            <a:r>
              <a:rPr lang="en-AU" dirty="0">
                <a:latin typeface="+mj-lt"/>
                <a:cs typeface="Arial"/>
              </a:rPr>
              <a:t>Do now – image match </a:t>
            </a:r>
            <a:endParaRPr lang="en-AU" dirty="0">
              <a:latin typeface="+mj-lt"/>
            </a:endParaRPr>
          </a:p>
        </p:txBody>
      </p:sp>
      <p:sp>
        <p:nvSpPr>
          <p:cNvPr id="12" name="Text Placeholder 11">
            <a:extLst>
              <a:ext uri="{FF2B5EF4-FFF2-40B4-BE49-F238E27FC236}">
                <a16:creationId xmlns:a16="http://schemas.microsoft.com/office/drawing/2014/main" id="{6A8B27F0-5DCE-41E6-52AA-5C7196A6C09F}"/>
              </a:ext>
            </a:extLst>
          </p:cNvPr>
          <p:cNvSpPr>
            <a:spLocks noGrp="1"/>
          </p:cNvSpPr>
          <p:nvPr>
            <p:ph type="body" sz="quarter" idx="17"/>
          </p:nvPr>
        </p:nvSpPr>
        <p:spPr>
          <a:xfrm>
            <a:off x="433142" y="1007363"/>
            <a:ext cx="11325716" cy="1218883"/>
          </a:xfrm>
        </p:spPr>
        <p:style>
          <a:lnRef idx="1">
            <a:schemeClr val="accent4"/>
          </a:lnRef>
          <a:fillRef idx="2">
            <a:schemeClr val="accent4"/>
          </a:fillRef>
          <a:effectRef idx="1">
            <a:schemeClr val="accent4"/>
          </a:effectRef>
          <a:fontRef idx="minor">
            <a:schemeClr val="dk1"/>
          </a:fontRef>
        </p:style>
        <p:txBody>
          <a:bodyPr vert="horz" lIns="144000" tIns="144000" rIns="0" bIns="0" rtlCol="0" anchor="t">
            <a:noAutofit/>
          </a:bodyPr>
          <a:lstStyle/>
          <a:p>
            <a:r>
              <a:rPr lang="en-AU" sz="1800" dirty="0">
                <a:solidFill>
                  <a:schemeClr val="tx1"/>
                </a:solidFill>
              </a:rPr>
              <a:t>Which image best represents what critical thinking means to you?</a:t>
            </a:r>
            <a:endParaRPr lang="en-US" sz="1800" dirty="0">
              <a:solidFill>
                <a:schemeClr val="tx1"/>
              </a:solidFill>
            </a:endParaRPr>
          </a:p>
          <a:p>
            <a:r>
              <a:rPr lang="en-AU" sz="1800" dirty="0">
                <a:solidFill>
                  <a:schemeClr val="tx1"/>
                </a:solidFill>
                <a:cs typeface="Arial"/>
              </a:rPr>
              <a:t>Be prepared to explain your choice!</a:t>
            </a:r>
            <a:endParaRPr lang="en-AU" sz="1800" dirty="0">
              <a:solidFill>
                <a:schemeClr val="tx1"/>
              </a:solidFill>
            </a:endParaRPr>
          </a:p>
          <a:p>
            <a:endParaRPr lang="en-AU" sz="1800" dirty="0">
              <a:cs typeface="Arial"/>
            </a:endParaRPr>
          </a:p>
          <a:p>
            <a:endParaRPr lang="en-AU" sz="1800" dirty="0">
              <a:cs typeface="Arial"/>
            </a:endParaRPr>
          </a:p>
        </p:txBody>
      </p:sp>
      <p:pic>
        <p:nvPicPr>
          <p:cNvPr id="10" name="Picture 9" descr="A person sitting cross legged with a light bulb instead of head&#10;&#10;">
            <a:extLst>
              <a:ext uri="{FF2B5EF4-FFF2-40B4-BE49-F238E27FC236}">
                <a16:creationId xmlns:a16="http://schemas.microsoft.com/office/drawing/2014/main" id="{2EA6C3A2-BB72-24F0-7EBF-936AC054707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0679" y="2516037"/>
            <a:ext cx="3076755" cy="1840302"/>
          </a:xfrm>
          <a:prstGeom prst="rect">
            <a:avLst/>
          </a:prstGeom>
        </p:spPr>
      </p:pic>
      <p:pic>
        <p:nvPicPr>
          <p:cNvPr id="8" name="Picture 7" descr="A group of arrows in different colors&#10;&#10;">
            <a:extLst>
              <a:ext uri="{FF2B5EF4-FFF2-40B4-BE49-F238E27FC236}">
                <a16:creationId xmlns:a16="http://schemas.microsoft.com/office/drawing/2014/main" id="{A67D0FAA-AC91-CF1B-69E2-0495B101838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569219" y="2501660"/>
            <a:ext cx="2853828" cy="1840303"/>
          </a:xfrm>
          <a:prstGeom prst="rect">
            <a:avLst/>
          </a:prstGeom>
        </p:spPr>
      </p:pic>
      <p:pic>
        <p:nvPicPr>
          <p:cNvPr id="9" name="Picture 8" descr="A close-up of a mess of power line">
            <a:extLst>
              <a:ext uri="{FF2B5EF4-FFF2-40B4-BE49-F238E27FC236}">
                <a16:creationId xmlns:a16="http://schemas.microsoft.com/office/drawing/2014/main" id="{CA49F6DE-F679-9C7F-19B8-29E4A6B86B3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541697" y="2501661"/>
            <a:ext cx="2415396" cy="1840301"/>
          </a:xfrm>
          <a:prstGeom prst="rect">
            <a:avLst/>
          </a:prstGeom>
        </p:spPr>
      </p:pic>
      <p:pic>
        <p:nvPicPr>
          <p:cNvPr id="11" name="Picture 10" descr="A signpost with many directions facing in different directions&#10;&#10;">
            <a:extLst>
              <a:ext uri="{FF2B5EF4-FFF2-40B4-BE49-F238E27FC236}">
                <a16:creationId xmlns:a16="http://schemas.microsoft.com/office/drawing/2014/main" id="{10DA6DF9-E09B-50C6-B311-5CC4618A40D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110789" y="2516036"/>
            <a:ext cx="2740611" cy="1840303"/>
          </a:xfrm>
          <a:prstGeom prst="rect">
            <a:avLst/>
          </a:prstGeom>
        </p:spPr>
      </p:pic>
      <p:pic>
        <p:nvPicPr>
          <p:cNvPr id="13" name="Picture 12" descr="A sign with a number of arrows pointing in different directions all leading to the word possibilities&#10;&#10;">
            <a:extLst>
              <a:ext uri="{FF2B5EF4-FFF2-40B4-BE49-F238E27FC236}">
                <a16:creationId xmlns:a16="http://schemas.microsoft.com/office/drawing/2014/main" id="{DFD7CE9D-CDAC-38A3-CE2B-89D725982289}"/>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95343" y="4459069"/>
            <a:ext cx="3139078" cy="2041585"/>
          </a:xfrm>
          <a:prstGeom prst="rect">
            <a:avLst/>
          </a:prstGeom>
        </p:spPr>
      </p:pic>
      <p:pic>
        <p:nvPicPr>
          <p:cNvPr id="2" name="Picture 1" descr="A person playing chess with a white and brown chess piece&#10;&#10;">
            <a:extLst>
              <a:ext uri="{FF2B5EF4-FFF2-40B4-BE49-F238E27FC236}">
                <a16:creationId xmlns:a16="http://schemas.microsoft.com/office/drawing/2014/main" id="{7C036067-CFB8-DE5C-5160-8D6E77E1D8A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575505" y="4456982"/>
            <a:ext cx="2870006" cy="2055963"/>
          </a:xfrm>
          <a:prstGeom prst="rect">
            <a:avLst/>
          </a:prstGeom>
        </p:spPr>
      </p:pic>
      <p:pic>
        <p:nvPicPr>
          <p:cNvPr id="5" name="Picture 4" descr="A monkey looking in a mirror&#10;&#10;">
            <a:extLst>
              <a:ext uri="{FF2B5EF4-FFF2-40B4-BE49-F238E27FC236}">
                <a16:creationId xmlns:a16="http://schemas.microsoft.com/office/drawing/2014/main" id="{2B1F5BD0-9AF7-F16F-A5A7-0B5E6A8629D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543281" y="4471360"/>
            <a:ext cx="2412228" cy="2041585"/>
          </a:xfrm>
          <a:prstGeom prst="rect">
            <a:avLst/>
          </a:prstGeom>
        </p:spPr>
      </p:pic>
      <p:pic>
        <p:nvPicPr>
          <p:cNvPr id="7" name="Picture 6" descr="On the left is a mess of coloured ropes. These are grouped together by a fist in the middle of the image and then lead out to 6 straight strands of rope on the right">
            <a:extLst>
              <a:ext uri="{FF2B5EF4-FFF2-40B4-BE49-F238E27FC236}">
                <a16:creationId xmlns:a16="http://schemas.microsoft.com/office/drawing/2014/main" id="{50420AD7-5BC2-223E-7D9B-26B14A349321}"/>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9136812" y="4471358"/>
            <a:ext cx="2717321" cy="2041586"/>
          </a:xfrm>
          <a:prstGeom prst="rect">
            <a:avLst/>
          </a:prstGeom>
        </p:spPr>
      </p:pic>
      <p:sp>
        <p:nvSpPr>
          <p:cNvPr id="14" name="TextBox 13">
            <a:extLst>
              <a:ext uri="{FF2B5EF4-FFF2-40B4-BE49-F238E27FC236}">
                <a16:creationId xmlns:a16="http://schemas.microsoft.com/office/drawing/2014/main" id="{85A3DB24-8A87-C250-976D-535ABF221AEE}"/>
              </a:ext>
            </a:extLst>
          </p:cNvPr>
          <p:cNvSpPr txBox="1"/>
          <p:nvPr/>
        </p:nvSpPr>
        <p:spPr>
          <a:xfrm>
            <a:off x="7920142" y="6572889"/>
            <a:ext cx="4082142" cy="24622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600">
                <a:cs typeface="Arial"/>
              </a:rPr>
              <a:t>All images sourced from: </a:t>
            </a:r>
            <a:r>
              <a:rPr lang="en-US" sz="1600" err="1">
                <a:cs typeface="Arial"/>
                <a:hlinkClick r:id="rId11"/>
              </a:rPr>
              <a:t>Pixabay</a:t>
            </a:r>
            <a:endParaRPr lang="en-US" sz="1600"/>
          </a:p>
        </p:txBody>
      </p:sp>
    </p:spTree>
    <p:extLst>
      <p:ext uri="{BB962C8B-B14F-4D97-AF65-F5344CB8AC3E}">
        <p14:creationId xmlns:p14="http://schemas.microsoft.com/office/powerpoint/2010/main" val="1151180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AB19DB-1E87-B08E-9CAF-2AF319A4AA2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E42B458-75A6-D255-9F39-8D68CA14E380}"/>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49</a:t>
            </a:fld>
            <a:endParaRPr lang="en-AU"/>
          </a:p>
        </p:txBody>
      </p:sp>
      <p:sp>
        <p:nvSpPr>
          <p:cNvPr id="5" name="Title 4">
            <a:extLst>
              <a:ext uri="{FF2B5EF4-FFF2-40B4-BE49-F238E27FC236}">
                <a16:creationId xmlns:a16="http://schemas.microsoft.com/office/drawing/2014/main" id="{346D0396-04FB-B87D-ED9D-9DDE9C058570}"/>
              </a:ext>
            </a:extLst>
          </p:cNvPr>
          <p:cNvSpPr>
            <a:spLocks noGrp="1"/>
          </p:cNvSpPr>
          <p:nvPr>
            <p:ph type="title"/>
          </p:nvPr>
        </p:nvSpPr>
        <p:spPr/>
        <p:txBody>
          <a:bodyPr/>
          <a:lstStyle/>
          <a:p>
            <a:r>
              <a:rPr lang="en-AU" dirty="0">
                <a:latin typeface="+mj-lt"/>
              </a:rPr>
              <a:t>Learning intention and success criteria </a:t>
            </a:r>
            <a:r>
              <a:rPr lang="en-AU" dirty="0">
                <a:solidFill>
                  <a:schemeClr val="bg1"/>
                </a:solidFill>
              </a:rPr>
              <a:t>(lesson 8)</a:t>
            </a:r>
            <a:endParaRPr lang="en-AU" dirty="0">
              <a:solidFill>
                <a:schemeClr val="bg1"/>
              </a:solidFill>
              <a:latin typeface="+mj-lt"/>
            </a:endParaRPr>
          </a:p>
        </p:txBody>
      </p:sp>
      <p:sp>
        <p:nvSpPr>
          <p:cNvPr id="3" name="TextBox 2">
            <a:extLst>
              <a:ext uri="{FF2B5EF4-FFF2-40B4-BE49-F238E27FC236}">
                <a16:creationId xmlns:a16="http://schemas.microsoft.com/office/drawing/2014/main" id="{657B77C5-B7FB-45FA-D127-7E9D965156C0}"/>
              </a:ext>
            </a:extLst>
          </p:cNvPr>
          <p:cNvSpPr txBox="1"/>
          <p:nvPr/>
        </p:nvSpPr>
        <p:spPr>
          <a:xfrm>
            <a:off x="356039" y="1707511"/>
            <a:ext cx="11303000" cy="335931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spcAft>
                <a:spcPts val="600"/>
              </a:spcAft>
            </a:pPr>
            <a:r>
              <a:rPr lang="en-AU" sz="2000" b="1" dirty="0">
                <a:solidFill>
                  <a:schemeClr val="accent1"/>
                </a:solidFill>
                <a:cs typeface="Arial"/>
              </a:rPr>
              <a:t>We are learning to:</a:t>
            </a:r>
            <a:endParaRPr lang="en-AU" sz="2000" b="1" dirty="0">
              <a:solidFill>
                <a:schemeClr val="accent1"/>
              </a:solidFill>
              <a:ea typeface="+mn-lt"/>
              <a:cs typeface="Arial"/>
            </a:endParaRPr>
          </a:p>
          <a:p>
            <a:pPr marL="342900" indent="-342900">
              <a:lnSpc>
                <a:spcPct val="150000"/>
              </a:lnSpc>
              <a:spcAft>
                <a:spcPts val="600"/>
              </a:spcAft>
              <a:buFont typeface="Arial" panose="020B0604020202020204" pitchFamily="34" charset="0"/>
              <a:buChar char="•"/>
            </a:pPr>
            <a:r>
              <a:rPr lang="en-GB" dirty="0">
                <a:solidFill>
                  <a:srgbClr val="000000"/>
                </a:solidFill>
                <a:ea typeface="+mn-lt"/>
                <a:cs typeface="Times New Roman"/>
              </a:rPr>
              <a:t> </a:t>
            </a:r>
            <a:r>
              <a:rPr lang="en-GB" sz="1800" dirty="0">
                <a:solidFill>
                  <a:srgbClr val="000000"/>
                </a:solidFill>
                <a:ea typeface="+mn-lt"/>
                <a:cs typeface="Times New Roman"/>
              </a:rPr>
              <a:t>develop </a:t>
            </a:r>
            <a:r>
              <a:rPr lang="en-GB" sz="1800" b="0" i="0" dirty="0">
                <a:solidFill>
                  <a:srgbClr val="000000"/>
                </a:solidFill>
                <a:effectLst/>
                <a:ea typeface="+mn-lt"/>
                <a:cs typeface="Times New Roman"/>
              </a:rPr>
              <a:t>our understanding of critical thinking</a:t>
            </a:r>
            <a:r>
              <a:rPr lang="en-GB" sz="1800" dirty="0">
                <a:solidFill>
                  <a:srgbClr val="000000"/>
                </a:solidFill>
                <a:ea typeface="+mn-lt"/>
                <a:cs typeface="Times New Roman"/>
              </a:rPr>
              <a:t> by </a:t>
            </a:r>
            <a:r>
              <a:rPr lang="en-AU" sz="1800" dirty="0"/>
              <a:t>exploring different types of thinking. </a:t>
            </a:r>
            <a:endParaRPr lang="en-AU" sz="1800" dirty="0">
              <a:cs typeface="Arial" panose="020B0604020202020204" pitchFamily="34" charset="0"/>
            </a:endParaRPr>
          </a:p>
          <a:p>
            <a:pPr>
              <a:lnSpc>
                <a:spcPct val="150000"/>
              </a:lnSpc>
              <a:spcAft>
                <a:spcPts val="600"/>
              </a:spcAft>
            </a:pPr>
            <a:r>
              <a:rPr lang="en-AU" sz="2000" b="1" dirty="0">
                <a:solidFill>
                  <a:schemeClr val="accent1"/>
                </a:solidFill>
                <a:cs typeface="Arial"/>
              </a:rPr>
              <a:t>We can:</a:t>
            </a:r>
            <a:endParaRPr lang="en-US" sz="2000" dirty="0">
              <a:solidFill>
                <a:schemeClr val="accent1"/>
              </a:solidFill>
              <a:cs typeface="Arial"/>
            </a:endParaRPr>
          </a:p>
          <a:p>
            <a:pPr marL="342900" lvl="0" indent="-342900">
              <a:lnSpc>
                <a:spcPct val="150000"/>
              </a:lnSpc>
              <a:buFont typeface="Arial" panose="020B0604020202020204" pitchFamily="34" charset="0"/>
              <a:buChar char="•"/>
            </a:pPr>
            <a:r>
              <a:rPr lang="en-AU" sz="1800" dirty="0"/>
              <a:t>describe different types of thinking (remembering, understanding, applying, analysing, evaluating, creating)</a:t>
            </a:r>
            <a:endParaRPr lang="en-AU" sz="1800" dirty="0">
              <a:cs typeface="Arial"/>
            </a:endParaRPr>
          </a:p>
          <a:p>
            <a:pPr marL="342900" lvl="0" indent="-342900">
              <a:lnSpc>
                <a:spcPct val="150000"/>
              </a:lnSpc>
              <a:buFont typeface="Arial" panose="020B0604020202020204" pitchFamily="34" charset="0"/>
              <a:buChar char="•"/>
            </a:pPr>
            <a:r>
              <a:rPr lang="en-AU" sz="1800" dirty="0"/>
              <a:t>correctly categorise examples according to their type of thinking</a:t>
            </a:r>
            <a:endParaRPr lang="en-AU" sz="1800" dirty="0">
              <a:cs typeface="Arial"/>
            </a:endParaRPr>
          </a:p>
          <a:p>
            <a:pPr marL="342900" lvl="0" indent="-342900">
              <a:lnSpc>
                <a:spcPct val="150000"/>
              </a:lnSpc>
              <a:buFont typeface="Arial" panose="020B0604020202020204" pitchFamily="34" charset="0"/>
              <a:buChar char="•"/>
            </a:pPr>
            <a:r>
              <a:rPr lang="en-AU" sz="1800" dirty="0"/>
              <a:t>explain the difference between lower-order and higher-order thinking.</a:t>
            </a:r>
            <a:endParaRPr lang="en-AU" sz="1800" dirty="0">
              <a:cs typeface="Arial"/>
            </a:endParaRPr>
          </a:p>
          <a:p>
            <a:pPr marL="342900" indent="-342900">
              <a:lnSpc>
                <a:spcPct val="150000"/>
              </a:lnSpc>
              <a:spcAft>
                <a:spcPts val="600"/>
              </a:spcAft>
              <a:buFont typeface="Arial"/>
              <a:buChar char="•"/>
            </a:pPr>
            <a:endParaRPr lang="en-GB" sz="2000" dirty="0">
              <a:solidFill>
                <a:srgbClr val="000000"/>
              </a:solidFill>
              <a:cs typeface="Arial" panose="020B0604020202020204" pitchFamily="34" charset="0"/>
            </a:endParaRPr>
          </a:p>
        </p:txBody>
      </p:sp>
    </p:spTree>
    <p:extLst>
      <p:ext uri="{BB962C8B-B14F-4D97-AF65-F5344CB8AC3E}">
        <p14:creationId xmlns:p14="http://schemas.microsoft.com/office/powerpoint/2010/main" val="13297145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9857EE9-3066-32FD-277A-0349DC739562}"/>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5</a:t>
            </a:fld>
            <a:endParaRPr lang="en-AU"/>
          </a:p>
        </p:txBody>
      </p:sp>
      <p:sp>
        <p:nvSpPr>
          <p:cNvPr id="4" name="Title 3">
            <a:extLst>
              <a:ext uri="{FF2B5EF4-FFF2-40B4-BE49-F238E27FC236}">
                <a16:creationId xmlns:a16="http://schemas.microsoft.com/office/drawing/2014/main" id="{CECF6B04-29EE-AC15-4D22-5531060EB517}"/>
              </a:ext>
            </a:extLst>
          </p:cNvPr>
          <p:cNvSpPr>
            <a:spLocks noGrp="1"/>
          </p:cNvSpPr>
          <p:nvPr>
            <p:ph type="title"/>
          </p:nvPr>
        </p:nvSpPr>
        <p:spPr>
          <a:xfrm>
            <a:off x="257027" y="442963"/>
            <a:ext cx="11484000" cy="545601"/>
          </a:xfrm>
        </p:spPr>
        <p:txBody>
          <a:bodyPr/>
          <a:lstStyle/>
          <a:p>
            <a:r>
              <a:rPr lang="en-AU" dirty="0">
                <a:latin typeface="+mj-lt"/>
                <a:cs typeface="Arial"/>
              </a:rPr>
              <a:t>Do now </a:t>
            </a:r>
            <a:r>
              <a:rPr lang="en-AU" dirty="0">
                <a:solidFill>
                  <a:schemeClr val="accent6"/>
                </a:solidFill>
              </a:rPr>
              <a:t>(lesson 1)</a:t>
            </a:r>
            <a:r>
              <a:rPr lang="en-AU" dirty="0">
                <a:solidFill>
                  <a:schemeClr val="accent6"/>
                </a:solidFill>
                <a:latin typeface="+mj-lt"/>
                <a:cs typeface="Arial"/>
              </a:rPr>
              <a:t>  </a:t>
            </a:r>
            <a:endParaRPr lang="en-AU" dirty="0">
              <a:solidFill>
                <a:schemeClr val="accent6"/>
              </a:solidFill>
              <a:latin typeface="+mj-lt"/>
            </a:endParaRPr>
          </a:p>
        </p:txBody>
      </p:sp>
      <p:sp>
        <p:nvSpPr>
          <p:cNvPr id="12" name="Text Placeholder 11">
            <a:extLst>
              <a:ext uri="{FF2B5EF4-FFF2-40B4-BE49-F238E27FC236}">
                <a16:creationId xmlns:a16="http://schemas.microsoft.com/office/drawing/2014/main" id="{02C3478F-FB08-D7AF-5F27-8D143FA97D4C}"/>
              </a:ext>
            </a:extLst>
          </p:cNvPr>
          <p:cNvSpPr>
            <a:spLocks noGrp="1"/>
          </p:cNvSpPr>
          <p:nvPr>
            <p:ph type="body" sz="quarter" idx="17"/>
          </p:nvPr>
        </p:nvSpPr>
        <p:spPr>
          <a:xfrm>
            <a:off x="257027" y="1438877"/>
            <a:ext cx="11270944" cy="1828123"/>
          </a:xfrm>
        </p:spPr>
        <p:style>
          <a:lnRef idx="1">
            <a:schemeClr val="accent4"/>
          </a:lnRef>
          <a:fillRef idx="2">
            <a:schemeClr val="accent4"/>
          </a:fillRef>
          <a:effectRef idx="1">
            <a:schemeClr val="accent4"/>
          </a:effectRef>
          <a:fontRef idx="minor">
            <a:schemeClr val="dk1"/>
          </a:fontRef>
        </p:style>
        <p:txBody>
          <a:bodyPr vert="horz" lIns="216000" tIns="144000" rIns="0" bIns="0" rtlCol="0" anchor="t">
            <a:noAutofit/>
          </a:bodyPr>
          <a:lstStyle/>
          <a:p>
            <a:r>
              <a:rPr lang="en-AU" sz="1800" dirty="0">
                <a:latin typeface="+mn-lt"/>
                <a:cs typeface="Arial"/>
              </a:rPr>
              <a:t>What is the difference between slippers and shoes? </a:t>
            </a:r>
          </a:p>
          <a:p>
            <a:r>
              <a:rPr lang="en-AU" sz="1800" dirty="0"/>
              <a:t>You have</a:t>
            </a:r>
            <a:r>
              <a:rPr lang="en-AU" sz="1800" b="1" dirty="0"/>
              <a:t> 2 minutes</a:t>
            </a:r>
            <a:r>
              <a:rPr lang="en-AU" sz="1800" dirty="0"/>
              <a:t> to think silently and write down your ideas.</a:t>
            </a:r>
            <a:endParaRPr lang="en-AU" sz="1800" dirty="0">
              <a:latin typeface="+mn-lt"/>
              <a:cs typeface="Arial"/>
            </a:endParaRPr>
          </a:p>
        </p:txBody>
      </p:sp>
      <p:pic>
        <p:nvPicPr>
          <p:cNvPr id="5" name="Graphic 4">
            <a:extLst>
              <a:ext uri="{FF2B5EF4-FFF2-40B4-BE49-F238E27FC236}">
                <a16:creationId xmlns:a16="http://schemas.microsoft.com/office/drawing/2014/main" id="{02DF9157-B64C-B77B-5AFA-379439ED2805}"/>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352800" y="3267000"/>
            <a:ext cx="5486400" cy="6858000"/>
          </a:xfrm>
          <a:prstGeom prst="rect">
            <a:avLst/>
          </a:prstGeom>
        </p:spPr>
      </p:pic>
    </p:spTree>
    <p:extLst>
      <p:ext uri="{BB962C8B-B14F-4D97-AF65-F5344CB8AC3E}">
        <p14:creationId xmlns:p14="http://schemas.microsoft.com/office/powerpoint/2010/main" val="2031742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6DCB10-0FEF-B34E-3136-9887713F19D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CE9E101-FDC6-DF41-D32D-2237CB359273}"/>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50</a:t>
            </a:fld>
            <a:endParaRPr lang="en-AU"/>
          </a:p>
        </p:txBody>
      </p:sp>
      <p:sp>
        <p:nvSpPr>
          <p:cNvPr id="5" name="Title 2">
            <a:extLst>
              <a:ext uri="{FF2B5EF4-FFF2-40B4-BE49-F238E27FC236}">
                <a16:creationId xmlns:a16="http://schemas.microsoft.com/office/drawing/2014/main" id="{9523ED22-94F0-B71E-9B51-D992805D0FEB}"/>
              </a:ext>
            </a:extLst>
          </p:cNvPr>
          <p:cNvSpPr txBox="1">
            <a:spLocks noGrp="1"/>
          </p:cNvSpPr>
          <p:nvPr>
            <p:ph type="title" idx="4294967295"/>
          </p:nvPr>
        </p:nvSpPr>
        <p:spPr>
          <a:xfrm>
            <a:off x="360000" y="226008"/>
            <a:ext cx="11484000" cy="5456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377" rtl="0" eaLnBrk="1" latinLnBrk="0" hangingPunct="1">
              <a:lnSpc>
                <a:spcPct val="90000"/>
              </a:lnSpc>
              <a:spcBef>
                <a:spcPct val="0"/>
              </a:spcBef>
              <a:buNone/>
              <a:defRPr sz="3600" kern="1200">
                <a:solidFill>
                  <a:schemeClr val="tx1"/>
                </a:solidFill>
                <a:latin typeface="Arial" panose="020B0604020202020204" pitchFamily="34" charset="0"/>
                <a:ea typeface="+mj-ea"/>
                <a:cs typeface="Arial" panose="020B0604020202020204" pitchFamily="34" charset="0"/>
              </a:defRPr>
            </a:lvl1pPr>
          </a:lstStyle>
          <a:p>
            <a:pPr marL="0" marR="0" lvl="0" indent="0" algn="l" defTabSz="914377"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accent1"/>
                </a:solidFill>
                <a:effectLst/>
                <a:uLnTx/>
                <a:uFillTx/>
                <a:latin typeface="Arial"/>
                <a:ea typeface="+mj-ea"/>
                <a:cs typeface="Arial"/>
              </a:rPr>
              <a:t>Thinking about thinking </a:t>
            </a:r>
            <a:endParaRPr kumimoji="0" lang="en-US" sz="3600" b="0"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3" name="TextBox 2">
            <a:extLst>
              <a:ext uri="{FF2B5EF4-FFF2-40B4-BE49-F238E27FC236}">
                <a16:creationId xmlns:a16="http://schemas.microsoft.com/office/drawing/2014/main" id="{DF189FB7-0F18-99EB-B7B7-AC785E13CD99}"/>
              </a:ext>
            </a:extLst>
          </p:cNvPr>
          <p:cNvSpPr txBox="1"/>
          <p:nvPr/>
        </p:nvSpPr>
        <p:spPr>
          <a:xfrm>
            <a:off x="425790" y="949471"/>
            <a:ext cx="10505728" cy="30777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000" dirty="0">
                <a:solidFill>
                  <a:schemeClr val="accent2"/>
                </a:solidFill>
                <a:highlight>
                  <a:srgbClr val="FFFFFF"/>
                </a:highlight>
                <a:latin typeface="Arial"/>
                <a:ea typeface="Open Sans"/>
                <a:cs typeface="Arial"/>
              </a:rPr>
              <a:t>Defining metacognition</a:t>
            </a:r>
            <a:endParaRPr lang="en-US" sz="2000" u="sng" dirty="0">
              <a:solidFill>
                <a:schemeClr val="accent2"/>
              </a:solidFill>
              <a:latin typeface="Arial"/>
              <a:cs typeface="Arial"/>
            </a:endParaRPr>
          </a:p>
        </p:txBody>
      </p:sp>
      <p:sp>
        <p:nvSpPr>
          <p:cNvPr id="4" name="TextBox 3">
            <a:extLst>
              <a:ext uri="{FF2B5EF4-FFF2-40B4-BE49-F238E27FC236}">
                <a16:creationId xmlns:a16="http://schemas.microsoft.com/office/drawing/2014/main" id="{AE4454E4-9AE3-9FDE-AE71-1A2490FBC40E}"/>
              </a:ext>
            </a:extLst>
          </p:cNvPr>
          <p:cNvSpPr txBox="1"/>
          <p:nvPr/>
        </p:nvSpPr>
        <p:spPr>
          <a:xfrm>
            <a:off x="4730086" y="1705262"/>
            <a:ext cx="1897137" cy="30777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en-US" sz="2000" b="1" dirty="0">
                <a:solidFill>
                  <a:srgbClr val="002060"/>
                </a:solidFill>
                <a:cs typeface="Arial"/>
              </a:rPr>
              <a:t>Metacognition:</a:t>
            </a:r>
          </a:p>
        </p:txBody>
      </p:sp>
      <p:sp>
        <p:nvSpPr>
          <p:cNvPr id="8" name="TextBox 7">
            <a:extLst>
              <a:ext uri="{FF2B5EF4-FFF2-40B4-BE49-F238E27FC236}">
                <a16:creationId xmlns:a16="http://schemas.microsoft.com/office/drawing/2014/main" id="{0A972D8D-72C1-A257-4F77-0E97D1BC6176}"/>
              </a:ext>
            </a:extLst>
          </p:cNvPr>
          <p:cNvSpPr txBox="1"/>
          <p:nvPr/>
        </p:nvSpPr>
        <p:spPr>
          <a:xfrm>
            <a:off x="851844" y="2875002"/>
            <a:ext cx="4638833" cy="779637"/>
          </a:xfrm>
          <a:prstGeom prst="rect">
            <a:avLst/>
          </a:prstGeom>
          <a:noFill/>
          <a:ln>
            <a:no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pPr>
            <a:r>
              <a:rPr lang="en-US" sz="1800" b="1" dirty="0">
                <a:cs typeface="Arial"/>
              </a:rPr>
              <a:t>Meta:</a:t>
            </a:r>
            <a:r>
              <a:rPr lang="en-US" sz="1800" dirty="0">
                <a:cs typeface="Arial"/>
              </a:rPr>
              <a:t> </a:t>
            </a:r>
            <a:r>
              <a:rPr lang="en-US" sz="1800" dirty="0">
                <a:solidFill>
                  <a:srgbClr val="000000"/>
                </a:solidFill>
                <a:highlight>
                  <a:srgbClr val="FFFFFF"/>
                </a:highlight>
                <a:latin typeface="Arial"/>
                <a:ea typeface="Open Sans"/>
                <a:cs typeface="Arial"/>
              </a:rPr>
              <a:t>concerned with the </a:t>
            </a:r>
            <a:r>
              <a:rPr lang="en-US" sz="1800" dirty="0">
                <a:highlight>
                  <a:srgbClr val="FFFFFF"/>
                </a:highlight>
                <a:latin typeface="Arial"/>
                <a:ea typeface="Open Sans"/>
                <a:cs typeface="Arial"/>
              </a:rPr>
              <a:t>concepts</a:t>
            </a:r>
            <a:r>
              <a:rPr lang="en-US" sz="1800" dirty="0">
                <a:solidFill>
                  <a:srgbClr val="000000"/>
                </a:solidFill>
                <a:highlight>
                  <a:srgbClr val="FFFFFF"/>
                </a:highlight>
                <a:latin typeface="Arial"/>
                <a:ea typeface="Open Sans"/>
                <a:cs typeface="Arial"/>
              </a:rPr>
              <a:t> and results of the named discipline</a:t>
            </a:r>
            <a:endParaRPr lang="en-US" sz="1800" dirty="0">
              <a:latin typeface="Arial"/>
              <a:cs typeface="Arial"/>
            </a:endParaRPr>
          </a:p>
        </p:txBody>
      </p:sp>
      <p:sp>
        <p:nvSpPr>
          <p:cNvPr id="9" name="TextBox 8">
            <a:extLst>
              <a:ext uri="{FF2B5EF4-FFF2-40B4-BE49-F238E27FC236}">
                <a16:creationId xmlns:a16="http://schemas.microsoft.com/office/drawing/2014/main" id="{DF2E35B0-305C-7172-AC77-096D30D63ECA}"/>
              </a:ext>
            </a:extLst>
          </p:cNvPr>
          <p:cNvSpPr txBox="1"/>
          <p:nvPr/>
        </p:nvSpPr>
        <p:spPr>
          <a:xfrm>
            <a:off x="6627223" y="2748390"/>
            <a:ext cx="4999201" cy="1195135"/>
          </a:xfrm>
          <a:prstGeom prst="rect">
            <a:avLst/>
          </a:prstGeom>
          <a:noFill/>
          <a:ln>
            <a:no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pPr>
            <a:r>
              <a:rPr lang="en-US" sz="1800" b="1" dirty="0">
                <a:latin typeface="Arial"/>
                <a:ea typeface="Open Sans"/>
                <a:cs typeface="Arial"/>
              </a:rPr>
              <a:t>Cognition: </a:t>
            </a:r>
            <a:r>
              <a:rPr lang="en-US" sz="1800" dirty="0">
                <a:solidFill>
                  <a:srgbClr val="000000"/>
                </a:solidFill>
                <a:highlight>
                  <a:srgbClr val="FFFFFF"/>
                </a:highlight>
                <a:latin typeface="Arial"/>
                <a:ea typeface="Open Sans"/>
                <a:cs typeface="Arial"/>
              </a:rPr>
              <a:t> the mental process involved in </a:t>
            </a:r>
            <a:r>
              <a:rPr lang="en-US" sz="1800" dirty="0">
                <a:highlight>
                  <a:srgbClr val="FFFFFF"/>
                </a:highlight>
                <a:latin typeface="Arial"/>
                <a:ea typeface="Open Sans"/>
                <a:cs typeface="Arial"/>
              </a:rPr>
              <a:t>knowing</a:t>
            </a:r>
            <a:r>
              <a:rPr lang="en-US" sz="1800" dirty="0">
                <a:solidFill>
                  <a:srgbClr val="000000"/>
                </a:solidFill>
                <a:highlight>
                  <a:srgbClr val="FFFFFF"/>
                </a:highlight>
                <a:latin typeface="Arial"/>
                <a:ea typeface="Open Sans"/>
                <a:cs typeface="Arial"/>
              </a:rPr>
              <a:t>, </a:t>
            </a:r>
            <a:r>
              <a:rPr lang="en-US" sz="1800" dirty="0">
                <a:highlight>
                  <a:srgbClr val="FFFFFF"/>
                </a:highlight>
                <a:latin typeface="Arial"/>
                <a:ea typeface="Open Sans"/>
                <a:cs typeface="Arial"/>
              </a:rPr>
              <a:t>learning</a:t>
            </a:r>
            <a:r>
              <a:rPr lang="en-US" sz="1800" dirty="0">
                <a:solidFill>
                  <a:srgbClr val="000000"/>
                </a:solidFill>
                <a:highlight>
                  <a:srgbClr val="FFFFFF"/>
                </a:highlight>
                <a:latin typeface="Arial"/>
                <a:ea typeface="Open Sans"/>
                <a:cs typeface="Arial"/>
              </a:rPr>
              <a:t> and </a:t>
            </a:r>
            <a:r>
              <a:rPr lang="en-US" sz="1800" dirty="0">
                <a:highlight>
                  <a:srgbClr val="FFFFFF"/>
                </a:highlight>
                <a:latin typeface="Arial"/>
                <a:ea typeface="Open Sans"/>
                <a:cs typeface="Arial"/>
              </a:rPr>
              <a:t>understanding</a:t>
            </a:r>
            <a:r>
              <a:rPr lang="en-US" sz="1800" dirty="0">
                <a:solidFill>
                  <a:srgbClr val="000000"/>
                </a:solidFill>
                <a:highlight>
                  <a:srgbClr val="FFFFFF"/>
                </a:highlight>
                <a:latin typeface="Arial"/>
                <a:ea typeface="Open Sans"/>
                <a:cs typeface="Arial"/>
              </a:rPr>
              <a:t> things.</a:t>
            </a:r>
            <a:endParaRPr lang="en-US" sz="1800" b="1" dirty="0">
              <a:latin typeface="Arial"/>
              <a:ea typeface="Open Sans"/>
              <a:cs typeface="Arial"/>
            </a:endParaRPr>
          </a:p>
          <a:p>
            <a:pPr algn="l">
              <a:lnSpc>
                <a:spcPct val="150000"/>
              </a:lnSpc>
            </a:pPr>
            <a:endParaRPr lang="en-US" sz="1800" dirty="0"/>
          </a:p>
        </p:txBody>
      </p:sp>
      <p:sp>
        <p:nvSpPr>
          <p:cNvPr id="12" name="TextBox 11">
            <a:extLst>
              <a:ext uri="{FF2B5EF4-FFF2-40B4-BE49-F238E27FC236}">
                <a16:creationId xmlns:a16="http://schemas.microsoft.com/office/drawing/2014/main" id="{8BDA82F8-3D12-8183-2C19-5E3F334D5F00}"/>
              </a:ext>
            </a:extLst>
          </p:cNvPr>
          <p:cNvSpPr txBox="1"/>
          <p:nvPr/>
        </p:nvSpPr>
        <p:spPr>
          <a:xfrm>
            <a:off x="3171260" y="4152463"/>
            <a:ext cx="10505728" cy="27699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800" dirty="0">
                <a:solidFill>
                  <a:schemeClr val="accent2"/>
                </a:solidFill>
                <a:highlight>
                  <a:srgbClr val="FFFFFF"/>
                </a:highlight>
                <a:latin typeface="Arial"/>
                <a:ea typeface="Open Sans"/>
                <a:cs typeface="Arial"/>
              </a:rPr>
              <a:t>The activity of thinking about your own thought processes.</a:t>
            </a:r>
            <a:endParaRPr lang="en-US" sz="1800" u="sng" dirty="0">
              <a:solidFill>
                <a:schemeClr val="accent2"/>
              </a:solidFill>
              <a:latin typeface="Arial"/>
              <a:cs typeface="Arial"/>
            </a:endParaRPr>
          </a:p>
        </p:txBody>
      </p:sp>
      <p:sp>
        <p:nvSpPr>
          <p:cNvPr id="14" name="TextBox 13">
            <a:extLst>
              <a:ext uri="{FF2B5EF4-FFF2-40B4-BE49-F238E27FC236}">
                <a16:creationId xmlns:a16="http://schemas.microsoft.com/office/drawing/2014/main" id="{DD09BD79-7418-9EA1-B2C3-0C0071E0A99B}"/>
              </a:ext>
            </a:extLst>
          </p:cNvPr>
          <p:cNvSpPr txBox="1"/>
          <p:nvPr/>
        </p:nvSpPr>
        <p:spPr>
          <a:xfrm>
            <a:off x="7954945" y="6354993"/>
            <a:ext cx="3961156" cy="27699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800" dirty="0">
                <a:cs typeface="Arial"/>
              </a:rPr>
              <a:t>Definitions from: </a:t>
            </a:r>
            <a:r>
              <a:rPr lang="en-US" sz="1800" dirty="0">
                <a:cs typeface="Arial"/>
                <a:hlinkClick r:id="rId3"/>
              </a:rPr>
              <a:t>Collins Dictionary</a:t>
            </a:r>
            <a:endParaRPr lang="en-US" sz="1800" dirty="0"/>
          </a:p>
        </p:txBody>
      </p:sp>
    </p:spTree>
    <p:extLst>
      <p:ext uri="{BB962C8B-B14F-4D97-AF65-F5344CB8AC3E}">
        <p14:creationId xmlns:p14="http://schemas.microsoft.com/office/powerpoint/2010/main" val="198148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9" grpId="0"/>
      <p:bldP spid="12" grpId="0"/>
      <p:bldP spid="14"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F699BE1-4D4E-8571-B648-F50E8AEF1C8A}"/>
              </a:ext>
            </a:extLst>
          </p:cNvPr>
          <p:cNvSpPr txBox="1">
            <a:spLocks noGrp="1"/>
          </p:cNvSpPr>
          <p:nvPr>
            <p:ph type="title" idx="4294967295"/>
          </p:nvPr>
        </p:nvSpPr>
        <p:spPr>
          <a:xfrm>
            <a:off x="516194" y="239661"/>
            <a:ext cx="6096000" cy="104644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664"/>
                </a:solidFill>
                <a:effectLst/>
                <a:uLnTx/>
                <a:uFillTx/>
                <a:latin typeface="+mn-lt"/>
                <a:ea typeface="+mn-ea"/>
                <a:cs typeface="Arial"/>
              </a:rPr>
              <a:t>Types of thinking</a:t>
            </a:r>
            <a:endParaRPr kumimoji="0" lang="en-US" sz="3600" b="0" i="0" u="none" strike="noStrike" kern="1200" cap="none" spc="0" normalizeH="0" baseline="0" noProof="0" dirty="0">
              <a:ln>
                <a:noFill/>
              </a:ln>
              <a:solidFill>
                <a:srgbClr val="22272B"/>
              </a:solidFill>
              <a:effectLst/>
              <a:uLnTx/>
              <a:uFillTx/>
              <a:latin typeface="+mn-lt"/>
              <a:ea typeface="+mn-ea"/>
              <a:cs typeface="Arial"/>
            </a:endParaRPr>
          </a:p>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schemeClr val="tx1"/>
              </a:solidFill>
              <a:effectLst/>
              <a:uLnTx/>
              <a:uFillTx/>
              <a:latin typeface="+mn-lt"/>
              <a:ea typeface="+mn-ea"/>
              <a:cs typeface="Arial"/>
            </a:endParaRPr>
          </a:p>
        </p:txBody>
      </p:sp>
      <p:sp>
        <p:nvSpPr>
          <p:cNvPr id="7" name="TextBox 6">
            <a:extLst>
              <a:ext uri="{FF2B5EF4-FFF2-40B4-BE49-F238E27FC236}">
                <a16:creationId xmlns:a16="http://schemas.microsoft.com/office/drawing/2014/main" id="{13EEFA6F-A884-0C00-E630-EBA9A13D85DE}"/>
              </a:ext>
            </a:extLst>
          </p:cNvPr>
          <p:cNvSpPr txBox="1"/>
          <p:nvPr/>
        </p:nvSpPr>
        <p:spPr>
          <a:xfrm rot="720000">
            <a:off x="679621" y="1744648"/>
            <a:ext cx="2349443" cy="276999"/>
          </a:xfrm>
          <a:prstGeom prst="rect">
            <a:avLst/>
          </a:prstGeom>
          <a:noFill/>
          <a:ln>
            <a:solidFill>
              <a:schemeClr val="tx1"/>
            </a:solid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1800" dirty="0">
                <a:cs typeface="Arial"/>
              </a:rPr>
              <a:t>Creating</a:t>
            </a:r>
            <a:endParaRPr lang="en-US" sz="1800" dirty="0"/>
          </a:p>
        </p:txBody>
      </p:sp>
      <p:sp>
        <p:nvSpPr>
          <p:cNvPr id="10" name="TextBox 9">
            <a:extLst>
              <a:ext uri="{FF2B5EF4-FFF2-40B4-BE49-F238E27FC236}">
                <a16:creationId xmlns:a16="http://schemas.microsoft.com/office/drawing/2014/main" id="{F0E71398-6F64-E34E-B5C2-EB476389E83A}"/>
              </a:ext>
            </a:extLst>
          </p:cNvPr>
          <p:cNvSpPr txBox="1"/>
          <p:nvPr/>
        </p:nvSpPr>
        <p:spPr>
          <a:xfrm rot="-1380000">
            <a:off x="7365557" y="1080971"/>
            <a:ext cx="2349443" cy="276999"/>
          </a:xfrm>
          <a:prstGeom prst="rect">
            <a:avLst/>
          </a:prstGeom>
          <a:noFill/>
          <a:ln>
            <a:solidFill>
              <a:schemeClr val="tx1"/>
            </a:solid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1800" dirty="0">
                <a:cs typeface="Arial"/>
              </a:rPr>
              <a:t>Applying</a:t>
            </a:r>
            <a:endParaRPr lang="en-US" sz="1800" dirty="0"/>
          </a:p>
        </p:txBody>
      </p:sp>
      <p:sp>
        <p:nvSpPr>
          <p:cNvPr id="12" name="TextBox 11">
            <a:extLst>
              <a:ext uri="{FF2B5EF4-FFF2-40B4-BE49-F238E27FC236}">
                <a16:creationId xmlns:a16="http://schemas.microsoft.com/office/drawing/2014/main" id="{DF4315C4-7A53-5CB0-1C02-CD3713367A85}"/>
              </a:ext>
            </a:extLst>
          </p:cNvPr>
          <p:cNvSpPr txBox="1"/>
          <p:nvPr/>
        </p:nvSpPr>
        <p:spPr>
          <a:xfrm rot="21240000">
            <a:off x="3328186" y="2770889"/>
            <a:ext cx="3523168" cy="276999"/>
          </a:xfrm>
          <a:prstGeom prst="rect">
            <a:avLst/>
          </a:prstGeom>
          <a:noFill/>
          <a:ln>
            <a:solidFill>
              <a:schemeClr val="tx1"/>
            </a:solid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1800" dirty="0">
                <a:cs typeface="Arial"/>
              </a:rPr>
              <a:t>Remembering</a:t>
            </a:r>
            <a:endParaRPr lang="en-US" sz="1800" dirty="0"/>
          </a:p>
        </p:txBody>
      </p:sp>
      <p:sp>
        <p:nvSpPr>
          <p:cNvPr id="9" name="TextBox 8">
            <a:extLst>
              <a:ext uri="{FF2B5EF4-FFF2-40B4-BE49-F238E27FC236}">
                <a16:creationId xmlns:a16="http://schemas.microsoft.com/office/drawing/2014/main" id="{A68C289A-8A71-25BA-8F4C-548EA4110A8B}"/>
              </a:ext>
            </a:extLst>
          </p:cNvPr>
          <p:cNvSpPr txBox="1"/>
          <p:nvPr/>
        </p:nvSpPr>
        <p:spPr>
          <a:xfrm rot="-1680000">
            <a:off x="1029895" y="4798792"/>
            <a:ext cx="2533797" cy="276999"/>
          </a:xfrm>
          <a:prstGeom prst="rect">
            <a:avLst/>
          </a:prstGeom>
          <a:noFill/>
          <a:ln>
            <a:solidFill>
              <a:schemeClr val="tx1"/>
            </a:solid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1800" dirty="0" err="1">
                <a:cs typeface="Arial"/>
              </a:rPr>
              <a:t>Analysing</a:t>
            </a:r>
            <a:endParaRPr lang="en-US" sz="1800" dirty="0"/>
          </a:p>
        </p:txBody>
      </p:sp>
      <p:sp>
        <p:nvSpPr>
          <p:cNvPr id="11" name="TextBox 10">
            <a:extLst>
              <a:ext uri="{FF2B5EF4-FFF2-40B4-BE49-F238E27FC236}">
                <a16:creationId xmlns:a16="http://schemas.microsoft.com/office/drawing/2014/main" id="{A733F844-0D73-F90B-1400-E7459E716D4A}"/>
              </a:ext>
            </a:extLst>
          </p:cNvPr>
          <p:cNvSpPr txBox="1"/>
          <p:nvPr/>
        </p:nvSpPr>
        <p:spPr>
          <a:xfrm rot="900000">
            <a:off x="4766152" y="5314986"/>
            <a:ext cx="3689087" cy="276999"/>
          </a:xfrm>
          <a:prstGeom prst="rect">
            <a:avLst/>
          </a:prstGeom>
          <a:noFill/>
          <a:ln>
            <a:solidFill>
              <a:schemeClr val="tx1"/>
            </a:solid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1800" dirty="0">
                <a:cs typeface="Arial"/>
              </a:rPr>
              <a:t>Understanding</a:t>
            </a:r>
            <a:endParaRPr lang="en-US" sz="1800" dirty="0"/>
          </a:p>
        </p:txBody>
      </p:sp>
      <p:sp>
        <p:nvSpPr>
          <p:cNvPr id="8" name="TextBox 7">
            <a:extLst>
              <a:ext uri="{FF2B5EF4-FFF2-40B4-BE49-F238E27FC236}">
                <a16:creationId xmlns:a16="http://schemas.microsoft.com/office/drawing/2014/main" id="{84B04294-5816-BDEB-E32E-633C6D12CFA6}"/>
              </a:ext>
            </a:extLst>
          </p:cNvPr>
          <p:cNvSpPr txBox="1"/>
          <p:nvPr/>
        </p:nvSpPr>
        <p:spPr>
          <a:xfrm rot="960000">
            <a:off x="8207443" y="3901599"/>
            <a:ext cx="2742733" cy="276999"/>
          </a:xfrm>
          <a:prstGeom prst="rect">
            <a:avLst/>
          </a:prstGeom>
          <a:noFill/>
          <a:ln>
            <a:solidFill>
              <a:schemeClr val="tx1"/>
            </a:solid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1800" dirty="0">
                <a:cs typeface="Arial"/>
              </a:rPr>
              <a:t>Evaluating</a:t>
            </a:r>
            <a:endParaRPr lang="en-US" sz="1800" dirty="0"/>
          </a:p>
        </p:txBody>
      </p:sp>
      <p:sp>
        <p:nvSpPr>
          <p:cNvPr id="2" name="Slide Number Placeholder 1">
            <a:extLst>
              <a:ext uri="{FF2B5EF4-FFF2-40B4-BE49-F238E27FC236}">
                <a16:creationId xmlns:a16="http://schemas.microsoft.com/office/drawing/2014/main" id="{5B695A7F-D15F-B5F8-06A1-3C65FF43C2F2}"/>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51</a:t>
            </a:fld>
            <a:endParaRPr lang="en-AU"/>
          </a:p>
        </p:txBody>
      </p:sp>
    </p:spTree>
    <p:extLst>
      <p:ext uri="{BB962C8B-B14F-4D97-AF65-F5344CB8AC3E}">
        <p14:creationId xmlns:p14="http://schemas.microsoft.com/office/powerpoint/2010/main" val="2021600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A2D534-7E69-E43C-0957-FBAD1DD8CC9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322AD78-C189-B7C7-D977-540AAC40C248}"/>
              </a:ext>
            </a:extLst>
          </p:cNvPr>
          <p:cNvSpPr txBox="1">
            <a:spLocks noGrp="1"/>
          </p:cNvSpPr>
          <p:nvPr>
            <p:ph type="title" idx="4294967295"/>
          </p:nvPr>
        </p:nvSpPr>
        <p:spPr>
          <a:xfrm>
            <a:off x="516194" y="239661"/>
            <a:ext cx="6096000" cy="92333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664"/>
                </a:solidFill>
                <a:effectLst/>
                <a:uLnTx/>
                <a:uFillTx/>
                <a:latin typeface="Arial"/>
                <a:ea typeface="+mn-ea"/>
                <a:cs typeface="+mn-cs"/>
              </a:rPr>
              <a:t>Ranking types of thinking </a:t>
            </a:r>
            <a:endParaRPr kumimoji="0" lang="en-US" sz="36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sp>
        <p:nvSpPr>
          <p:cNvPr id="24" name="TextBox 23">
            <a:extLst>
              <a:ext uri="{FF2B5EF4-FFF2-40B4-BE49-F238E27FC236}">
                <a16:creationId xmlns:a16="http://schemas.microsoft.com/office/drawing/2014/main" id="{2D464EE8-086C-9CDD-CCC8-7E489D2786FE}"/>
              </a:ext>
            </a:extLst>
          </p:cNvPr>
          <p:cNvSpPr txBox="1"/>
          <p:nvPr/>
        </p:nvSpPr>
        <p:spPr>
          <a:xfrm>
            <a:off x="2857501" y="921337"/>
            <a:ext cx="5943483" cy="40459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lnSpc>
                <a:spcPct val="150000"/>
              </a:lnSpc>
            </a:pPr>
            <a:r>
              <a:rPr lang="en-US" sz="2000" dirty="0">
                <a:solidFill>
                  <a:schemeClr val="accent2"/>
                </a:solidFill>
                <a:cs typeface="Arial"/>
              </a:rPr>
              <a:t>Most cognitive strain (higher-order thinking)</a:t>
            </a:r>
          </a:p>
        </p:txBody>
      </p:sp>
      <p:sp>
        <p:nvSpPr>
          <p:cNvPr id="19" name="TextBox 18">
            <a:extLst>
              <a:ext uri="{FF2B5EF4-FFF2-40B4-BE49-F238E27FC236}">
                <a16:creationId xmlns:a16="http://schemas.microsoft.com/office/drawing/2014/main" id="{D9307B23-31DE-163C-7831-2532B0609518}"/>
              </a:ext>
            </a:extLst>
          </p:cNvPr>
          <p:cNvSpPr txBox="1"/>
          <p:nvPr/>
        </p:nvSpPr>
        <p:spPr>
          <a:xfrm>
            <a:off x="544427" y="1544592"/>
            <a:ext cx="2533797" cy="276999"/>
          </a:xfrm>
          <a:prstGeom prst="rect">
            <a:avLst/>
          </a:prstGeom>
          <a:noFill/>
          <a:ln>
            <a:solidFill>
              <a:schemeClr val="tx1"/>
            </a:solid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1800" dirty="0" err="1">
                <a:cs typeface="Arial"/>
              </a:rPr>
              <a:t>Analysing</a:t>
            </a:r>
            <a:endParaRPr lang="en-US" sz="1800" dirty="0"/>
          </a:p>
        </p:txBody>
      </p:sp>
      <p:sp>
        <p:nvSpPr>
          <p:cNvPr id="13" name="TextBox 12">
            <a:extLst>
              <a:ext uri="{FF2B5EF4-FFF2-40B4-BE49-F238E27FC236}">
                <a16:creationId xmlns:a16="http://schemas.microsoft.com/office/drawing/2014/main" id="{C95FABC6-28BC-845F-5206-31E39BAA284D}"/>
              </a:ext>
            </a:extLst>
          </p:cNvPr>
          <p:cNvSpPr txBox="1"/>
          <p:nvPr/>
        </p:nvSpPr>
        <p:spPr>
          <a:xfrm>
            <a:off x="8195153" y="1716657"/>
            <a:ext cx="3523168" cy="276999"/>
          </a:xfrm>
          <a:prstGeom prst="rect">
            <a:avLst/>
          </a:prstGeom>
          <a:noFill/>
          <a:ln>
            <a:solidFill>
              <a:schemeClr val="tx1"/>
            </a:solid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1800" dirty="0">
                <a:cs typeface="Arial"/>
              </a:rPr>
              <a:t>Remembering</a:t>
            </a:r>
            <a:endParaRPr lang="en-US" sz="1800" dirty="0"/>
          </a:p>
        </p:txBody>
      </p:sp>
      <p:sp>
        <p:nvSpPr>
          <p:cNvPr id="17" name="TextBox 16">
            <a:extLst>
              <a:ext uri="{FF2B5EF4-FFF2-40B4-BE49-F238E27FC236}">
                <a16:creationId xmlns:a16="http://schemas.microsoft.com/office/drawing/2014/main" id="{83815CC6-6443-38C7-BF08-5FBFF43E37B2}"/>
              </a:ext>
            </a:extLst>
          </p:cNvPr>
          <p:cNvSpPr txBox="1"/>
          <p:nvPr/>
        </p:nvSpPr>
        <p:spPr>
          <a:xfrm>
            <a:off x="280185" y="3265238"/>
            <a:ext cx="2742733" cy="276999"/>
          </a:xfrm>
          <a:prstGeom prst="rect">
            <a:avLst/>
          </a:prstGeom>
          <a:noFill/>
          <a:ln>
            <a:solidFill>
              <a:schemeClr val="tx1"/>
            </a:solid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1800" dirty="0">
                <a:cs typeface="Arial"/>
              </a:rPr>
              <a:t>Evaluating</a:t>
            </a:r>
            <a:endParaRPr lang="en-US" sz="1800" dirty="0"/>
          </a:p>
        </p:txBody>
      </p:sp>
      <p:sp>
        <p:nvSpPr>
          <p:cNvPr id="21" name="TextBox 20">
            <a:extLst>
              <a:ext uri="{FF2B5EF4-FFF2-40B4-BE49-F238E27FC236}">
                <a16:creationId xmlns:a16="http://schemas.microsoft.com/office/drawing/2014/main" id="{E48EEC20-8D52-C3F0-9DE5-45279CC30085}"/>
              </a:ext>
            </a:extLst>
          </p:cNvPr>
          <p:cNvSpPr txBox="1"/>
          <p:nvPr/>
        </p:nvSpPr>
        <p:spPr>
          <a:xfrm>
            <a:off x="8422523" y="3375851"/>
            <a:ext cx="3689087" cy="276999"/>
          </a:xfrm>
          <a:prstGeom prst="rect">
            <a:avLst/>
          </a:prstGeom>
          <a:noFill/>
          <a:ln>
            <a:solidFill>
              <a:schemeClr val="tx1"/>
            </a:solid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1800" dirty="0">
                <a:cs typeface="Arial"/>
              </a:rPr>
              <a:t>Understanding</a:t>
            </a:r>
            <a:endParaRPr lang="en-US" sz="1800" dirty="0"/>
          </a:p>
        </p:txBody>
      </p:sp>
      <p:sp>
        <p:nvSpPr>
          <p:cNvPr id="11" name="TextBox 10">
            <a:extLst>
              <a:ext uri="{FF2B5EF4-FFF2-40B4-BE49-F238E27FC236}">
                <a16:creationId xmlns:a16="http://schemas.microsoft.com/office/drawing/2014/main" id="{5C7B2BFB-BFB8-C52A-66D4-33BE868EF614}"/>
              </a:ext>
            </a:extLst>
          </p:cNvPr>
          <p:cNvSpPr txBox="1"/>
          <p:nvPr/>
        </p:nvSpPr>
        <p:spPr>
          <a:xfrm>
            <a:off x="280185" y="4985884"/>
            <a:ext cx="2349443" cy="276999"/>
          </a:xfrm>
          <a:prstGeom prst="rect">
            <a:avLst/>
          </a:prstGeom>
          <a:noFill/>
          <a:ln>
            <a:solidFill>
              <a:schemeClr val="tx1"/>
            </a:solid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1800" dirty="0">
                <a:cs typeface="Arial"/>
              </a:rPr>
              <a:t>Creating</a:t>
            </a:r>
            <a:endParaRPr lang="en-US" sz="1800" dirty="0"/>
          </a:p>
        </p:txBody>
      </p:sp>
      <p:sp>
        <p:nvSpPr>
          <p:cNvPr id="15" name="TextBox 14">
            <a:extLst>
              <a:ext uri="{FF2B5EF4-FFF2-40B4-BE49-F238E27FC236}">
                <a16:creationId xmlns:a16="http://schemas.microsoft.com/office/drawing/2014/main" id="{57D49C4D-EC99-FE97-5CD2-A1747F20DFE0}"/>
              </a:ext>
            </a:extLst>
          </p:cNvPr>
          <p:cNvSpPr txBox="1"/>
          <p:nvPr/>
        </p:nvSpPr>
        <p:spPr>
          <a:xfrm>
            <a:off x="9092348" y="5385321"/>
            <a:ext cx="2349443" cy="276999"/>
          </a:xfrm>
          <a:prstGeom prst="rect">
            <a:avLst/>
          </a:prstGeom>
          <a:noFill/>
          <a:ln>
            <a:solidFill>
              <a:schemeClr val="tx1"/>
            </a:solid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1800" dirty="0">
                <a:cs typeface="Arial"/>
              </a:rPr>
              <a:t>Applying</a:t>
            </a:r>
            <a:endParaRPr lang="en-US" sz="1800" dirty="0"/>
          </a:p>
        </p:txBody>
      </p:sp>
      <p:sp>
        <p:nvSpPr>
          <p:cNvPr id="22" name="TextBox 21">
            <a:extLst>
              <a:ext uri="{FF2B5EF4-FFF2-40B4-BE49-F238E27FC236}">
                <a16:creationId xmlns:a16="http://schemas.microsoft.com/office/drawing/2014/main" id="{56686404-CED5-C4D9-CF66-ADA32B75CFE7}"/>
              </a:ext>
            </a:extLst>
          </p:cNvPr>
          <p:cNvSpPr txBox="1"/>
          <p:nvPr/>
        </p:nvSpPr>
        <p:spPr>
          <a:xfrm>
            <a:off x="2625102" y="6202800"/>
            <a:ext cx="6175882" cy="40459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lnSpc>
                <a:spcPct val="150000"/>
              </a:lnSpc>
            </a:pPr>
            <a:r>
              <a:rPr lang="en-US" sz="2000" dirty="0">
                <a:solidFill>
                  <a:schemeClr val="accent2"/>
                </a:solidFill>
                <a:cs typeface="Arial"/>
              </a:rPr>
              <a:t>Least cognitive strain (lower-order thinking) </a:t>
            </a:r>
          </a:p>
        </p:txBody>
      </p:sp>
      <p:grpSp>
        <p:nvGrpSpPr>
          <p:cNvPr id="10" name="Group 9">
            <a:extLst>
              <a:ext uri="{FF2B5EF4-FFF2-40B4-BE49-F238E27FC236}">
                <a16:creationId xmlns:a16="http://schemas.microsoft.com/office/drawing/2014/main" id="{7B0F95C2-3E04-5F5A-EB16-33C49B76DF7F}"/>
              </a:ext>
              <a:ext uri="{C183D7F6-B498-43B3-948B-1728B52AA6E4}">
                <adec:decorative xmlns:adec="http://schemas.microsoft.com/office/drawing/2017/decorative" val="1"/>
              </a:ext>
            </a:extLst>
          </p:cNvPr>
          <p:cNvGrpSpPr/>
          <p:nvPr/>
        </p:nvGrpSpPr>
        <p:grpSpPr>
          <a:xfrm>
            <a:off x="2625102" y="1416478"/>
            <a:ext cx="6175882" cy="4778484"/>
            <a:chOff x="2625102" y="1416478"/>
            <a:chExt cx="6175882" cy="4778484"/>
          </a:xfrm>
        </p:grpSpPr>
        <p:sp>
          <p:nvSpPr>
            <p:cNvPr id="3" name="Isosceles Triangle 2">
              <a:extLst>
                <a:ext uri="{FF2B5EF4-FFF2-40B4-BE49-F238E27FC236}">
                  <a16:creationId xmlns:a16="http://schemas.microsoft.com/office/drawing/2014/main" id="{9C7975E7-FDA0-C6A0-6E9C-C2AB39856B5A}"/>
                </a:ext>
              </a:extLst>
            </p:cNvPr>
            <p:cNvSpPr/>
            <p:nvPr/>
          </p:nvSpPr>
          <p:spPr>
            <a:xfrm>
              <a:off x="4104331" y="1416478"/>
              <a:ext cx="3169241" cy="935450"/>
            </a:xfrm>
            <a:prstGeom prst="triangl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rapezoid 4">
              <a:extLst>
                <a:ext uri="{FF2B5EF4-FFF2-40B4-BE49-F238E27FC236}">
                  <a16:creationId xmlns:a16="http://schemas.microsoft.com/office/drawing/2014/main" id="{752F3732-5D75-B6A2-0CE5-902C1DD1FB24}"/>
                </a:ext>
              </a:extLst>
            </p:cNvPr>
            <p:cNvSpPr/>
            <p:nvPr/>
          </p:nvSpPr>
          <p:spPr>
            <a:xfrm>
              <a:off x="3888918" y="2400496"/>
              <a:ext cx="3601064" cy="632150"/>
            </a:xfrm>
            <a:prstGeom prst="trapezoid">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rapezoid 5">
              <a:extLst>
                <a:ext uri="{FF2B5EF4-FFF2-40B4-BE49-F238E27FC236}">
                  <a16:creationId xmlns:a16="http://schemas.microsoft.com/office/drawing/2014/main" id="{D06CCCFE-61BF-8EBA-2654-35A62ECCEB7C}"/>
                </a:ext>
              </a:extLst>
            </p:cNvPr>
            <p:cNvSpPr/>
            <p:nvPr/>
          </p:nvSpPr>
          <p:spPr>
            <a:xfrm>
              <a:off x="3561138" y="3088289"/>
              <a:ext cx="4254652" cy="687224"/>
            </a:xfrm>
            <a:prstGeom prst="trapezoid">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rapezoid 6">
              <a:extLst>
                <a:ext uri="{FF2B5EF4-FFF2-40B4-BE49-F238E27FC236}">
                  <a16:creationId xmlns:a16="http://schemas.microsoft.com/office/drawing/2014/main" id="{4AF68444-EFE2-2B33-5D4C-A3F13C58A555}"/>
                </a:ext>
              </a:extLst>
            </p:cNvPr>
            <p:cNvSpPr/>
            <p:nvPr/>
          </p:nvSpPr>
          <p:spPr>
            <a:xfrm>
              <a:off x="3327852" y="3948030"/>
              <a:ext cx="4866964" cy="648035"/>
            </a:xfrm>
            <a:prstGeom prst="trapezoid">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rapezoid 7">
              <a:extLst>
                <a:ext uri="{FF2B5EF4-FFF2-40B4-BE49-F238E27FC236}">
                  <a16:creationId xmlns:a16="http://schemas.microsoft.com/office/drawing/2014/main" id="{8CC9A4E6-739E-E166-FEB1-0B324734BBD5}"/>
                </a:ext>
              </a:extLst>
            </p:cNvPr>
            <p:cNvSpPr/>
            <p:nvPr/>
          </p:nvSpPr>
          <p:spPr>
            <a:xfrm>
              <a:off x="3014447" y="4686608"/>
              <a:ext cx="5407507" cy="640150"/>
            </a:xfrm>
            <a:prstGeom prst="trapezoid">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rapezoid 8">
              <a:extLst>
                <a:ext uri="{FF2B5EF4-FFF2-40B4-BE49-F238E27FC236}">
                  <a16:creationId xmlns:a16="http://schemas.microsoft.com/office/drawing/2014/main" id="{D78C9360-3248-72CC-D5BF-A301E7E6EB62}"/>
                </a:ext>
              </a:extLst>
            </p:cNvPr>
            <p:cNvSpPr/>
            <p:nvPr/>
          </p:nvSpPr>
          <p:spPr>
            <a:xfrm>
              <a:off x="2625102" y="5386458"/>
              <a:ext cx="6175882" cy="808504"/>
            </a:xfrm>
            <a:prstGeom prst="trapezoid">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Slide Number Placeholder 1">
            <a:extLst>
              <a:ext uri="{FF2B5EF4-FFF2-40B4-BE49-F238E27FC236}">
                <a16:creationId xmlns:a16="http://schemas.microsoft.com/office/drawing/2014/main" id="{DC386718-521E-E296-BABE-6257FD3015A8}"/>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52</a:t>
            </a:fld>
            <a:endParaRPr lang="en-AU"/>
          </a:p>
        </p:txBody>
      </p:sp>
    </p:spTree>
    <p:extLst>
      <p:ext uri="{BB962C8B-B14F-4D97-AF65-F5344CB8AC3E}">
        <p14:creationId xmlns:p14="http://schemas.microsoft.com/office/powerpoint/2010/main" val="1374524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34DFF9-1D73-5F9D-96F0-64C59A7940D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6FA8266-8A5D-BB2B-7484-5519AF1AD296}"/>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53</a:t>
            </a:fld>
            <a:endParaRPr lang="en-AU"/>
          </a:p>
        </p:txBody>
      </p:sp>
      <p:sp>
        <p:nvSpPr>
          <p:cNvPr id="4" name="Title 3">
            <a:extLst>
              <a:ext uri="{FF2B5EF4-FFF2-40B4-BE49-F238E27FC236}">
                <a16:creationId xmlns:a16="http://schemas.microsoft.com/office/drawing/2014/main" id="{FFAFF278-A373-F3DF-685E-8D40567AE9E2}"/>
              </a:ext>
            </a:extLst>
          </p:cNvPr>
          <p:cNvSpPr txBox="1">
            <a:spLocks noGrp="1"/>
          </p:cNvSpPr>
          <p:nvPr>
            <p:ph type="title" idx="4294967295"/>
          </p:nvPr>
        </p:nvSpPr>
        <p:spPr>
          <a:xfrm>
            <a:off x="371815" y="163061"/>
            <a:ext cx="6096000" cy="92333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664"/>
                </a:solidFill>
                <a:effectLst/>
                <a:uLnTx/>
                <a:uFillTx/>
                <a:latin typeface="Arial"/>
                <a:ea typeface="+mn-ea"/>
                <a:cs typeface="+mn-cs"/>
              </a:rPr>
              <a:t>Types of thinking - ranked</a:t>
            </a:r>
            <a:endParaRPr kumimoji="0" lang="en-US" sz="36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sp>
        <p:nvSpPr>
          <p:cNvPr id="24" name="TextBox 23">
            <a:extLst>
              <a:ext uri="{FF2B5EF4-FFF2-40B4-BE49-F238E27FC236}">
                <a16:creationId xmlns:a16="http://schemas.microsoft.com/office/drawing/2014/main" id="{713D9133-CC25-C30E-7789-4C05CF26EA29}"/>
              </a:ext>
            </a:extLst>
          </p:cNvPr>
          <p:cNvSpPr txBox="1"/>
          <p:nvPr/>
        </p:nvSpPr>
        <p:spPr>
          <a:xfrm>
            <a:off x="4576274" y="820217"/>
            <a:ext cx="2369544" cy="30777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000" dirty="0">
                <a:solidFill>
                  <a:schemeClr val="accent2"/>
                </a:solidFill>
                <a:cs typeface="Arial"/>
              </a:rPr>
              <a:t>Most cognitive strain</a:t>
            </a:r>
            <a:endParaRPr lang="en-US" sz="2000" dirty="0">
              <a:solidFill>
                <a:schemeClr val="accent2"/>
              </a:solidFill>
            </a:endParaRPr>
          </a:p>
        </p:txBody>
      </p:sp>
      <p:sp>
        <p:nvSpPr>
          <p:cNvPr id="3" name="Isosceles Triangle 2">
            <a:extLst>
              <a:ext uri="{FF2B5EF4-FFF2-40B4-BE49-F238E27FC236}">
                <a16:creationId xmlns:a16="http://schemas.microsoft.com/office/drawing/2014/main" id="{FA81C16C-7BDC-C851-3F73-FAA671141EFA}"/>
              </a:ext>
              <a:ext uri="{C183D7F6-B498-43B3-948B-1728B52AA6E4}">
                <adec:decorative xmlns:adec="http://schemas.microsoft.com/office/drawing/2017/decorative" val="1"/>
              </a:ext>
            </a:extLst>
          </p:cNvPr>
          <p:cNvSpPr/>
          <p:nvPr/>
        </p:nvSpPr>
        <p:spPr>
          <a:xfrm>
            <a:off x="4073606" y="1146091"/>
            <a:ext cx="3199966" cy="1107514"/>
          </a:xfrm>
          <a:prstGeom prst="triangle">
            <a:avLst/>
          </a:prstGeom>
          <a:solidFill>
            <a:srgbClr val="B48FC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rapezoid 4">
            <a:extLst>
              <a:ext uri="{FF2B5EF4-FFF2-40B4-BE49-F238E27FC236}">
                <a16:creationId xmlns:a16="http://schemas.microsoft.com/office/drawing/2014/main" id="{A9D60C67-943A-3427-6CF3-395AA34B3E70}"/>
              </a:ext>
              <a:ext uri="{C183D7F6-B498-43B3-948B-1728B52AA6E4}">
                <adec:decorative xmlns:adec="http://schemas.microsoft.com/office/drawing/2017/decorative" val="1"/>
              </a:ext>
            </a:extLst>
          </p:cNvPr>
          <p:cNvSpPr/>
          <p:nvPr/>
        </p:nvSpPr>
        <p:spPr>
          <a:xfrm>
            <a:off x="3888918" y="2400496"/>
            <a:ext cx="3601064" cy="632150"/>
          </a:xfrm>
          <a:prstGeom prst="trapezoid">
            <a:avLst/>
          </a:prstGeom>
          <a:solidFill>
            <a:srgbClr val="00ACC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rapezoid 5">
            <a:extLst>
              <a:ext uri="{FF2B5EF4-FFF2-40B4-BE49-F238E27FC236}">
                <a16:creationId xmlns:a16="http://schemas.microsoft.com/office/drawing/2014/main" id="{DF3398EC-46BC-FF88-615A-50D6E4AF4DF7}"/>
              </a:ext>
              <a:ext uri="{C183D7F6-B498-43B3-948B-1728B52AA6E4}">
                <adec:decorative xmlns:adec="http://schemas.microsoft.com/office/drawing/2017/decorative" val="1"/>
              </a:ext>
            </a:extLst>
          </p:cNvPr>
          <p:cNvSpPr/>
          <p:nvPr/>
        </p:nvSpPr>
        <p:spPr>
          <a:xfrm>
            <a:off x="3564194" y="3153157"/>
            <a:ext cx="4254652" cy="687224"/>
          </a:xfrm>
          <a:prstGeom prst="trapezoid">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rapezoid 6">
            <a:extLst>
              <a:ext uri="{FF2B5EF4-FFF2-40B4-BE49-F238E27FC236}">
                <a16:creationId xmlns:a16="http://schemas.microsoft.com/office/drawing/2014/main" id="{8E15DD41-B3A4-1ECC-10E5-99335B9F4AD2}"/>
              </a:ext>
              <a:ext uri="{C183D7F6-B498-43B3-948B-1728B52AA6E4}">
                <adec:decorative xmlns:adec="http://schemas.microsoft.com/office/drawing/2017/decorative" val="1"/>
              </a:ext>
            </a:extLst>
          </p:cNvPr>
          <p:cNvSpPr/>
          <p:nvPr/>
        </p:nvSpPr>
        <p:spPr>
          <a:xfrm>
            <a:off x="3327852" y="3948030"/>
            <a:ext cx="4866964" cy="648035"/>
          </a:xfrm>
          <a:prstGeom prst="trapezoid">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rapezoid 7">
            <a:extLst>
              <a:ext uri="{FF2B5EF4-FFF2-40B4-BE49-F238E27FC236}">
                <a16:creationId xmlns:a16="http://schemas.microsoft.com/office/drawing/2014/main" id="{84E89880-07B7-E7AB-8D1C-44F7B05D5E11}"/>
              </a:ext>
              <a:ext uri="{C183D7F6-B498-43B3-948B-1728B52AA6E4}">
                <adec:decorative xmlns:adec="http://schemas.microsoft.com/office/drawing/2017/decorative" val="1"/>
              </a:ext>
            </a:extLst>
          </p:cNvPr>
          <p:cNvSpPr/>
          <p:nvPr/>
        </p:nvSpPr>
        <p:spPr>
          <a:xfrm>
            <a:off x="3014447" y="4686608"/>
            <a:ext cx="5407507" cy="640150"/>
          </a:xfrm>
          <a:prstGeom prst="trapezoid">
            <a:avLst/>
          </a:prstGeom>
          <a:solidFill>
            <a:srgbClr val="FF88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rapezoid 8">
            <a:extLst>
              <a:ext uri="{FF2B5EF4-FFF2-40B4-BE49-F238E27FC236}">
                <a16:creationId xmlns:a16="http://schemas.microsoft.com/office/drawing/2014/main" id="{9C8638F5-19B7-B783-3262-ADEDF68F69DD}"/>
              </a:ext>
              <a:ext uri="{C183D7F6-B498-43B3-948B-1728B52AA6E4}">
                <adec:decorative xmlns:adec="http://schemas.microsoft.com/office/drawing/2017/decorative" val="1"/>
              </a:ext>
            </a:extLst>
          </p:cNvPr>
          <p:cNvSpPr/>
          <p:nvPr/>
        </p:nvSpPr>
        <p:spPr>
          <a:xfrm>
            <a:off x="2625102" y="5386458"/>
            <a:ext cx="6175882" cy="808504"/>
          </a:xfrm>
          <a:prstGeom prst="trapezoid">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44FB1E06-B608-1FDE-F4A2-2E9510D64553}"/>
              </a:ext>
            </a:extLst>
          </p:cNvPr>
          <p:cNvSpPr txBox="1"/>
          <p:nvPr/>
        </p:nvSpPr>
        <p:spPr>
          <a:xfrm>
            <a:off x="4391298" y="1646987"/>
            <a:ext cx="2349443" cy="276999"/>
          </a:xfrm>
          <a:prstGeom prst="rect">
            <a:avLst/>
          </a:prstGeom>
          <a:noFill/>
          <a:ln>
            <a:no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1800" dirty="0">
                <a:cs typeface="Arial"/>
              </a:rPr>
              <a:t>Creating</a:t>
            </a:r>
            <a:endParaRPr lang="en-US" sz="1800" dirty="0"/>
          </a:p>
        </p:txBody>
      </p:sp>
      <p:sp>
        <p:nvSpPr>
          <p:cNvPr id="17" name="TextBox 16">
            <a:extLst>
              <a:ext uri="{FF2B5EF4-FFF2-40B4-BE49-F238E27FC236}">
                <a16:creationId xmlns:a16="http://schemas.microsoft.com/office/drawing/2014/main" id="{A7DA1603-E53C-2FC6-DDF8-1E1E41C237BB}"/>
              </a:ext>
            </a:extLst>
          </p:cNvPr>
          <p:cNvSpPr txBox="1"/>
          <p:nvPr/>
        </p:nvSpPr>
        <p:spPr>
          <a:xfrm>
            <a:off x="4286830" y="2578071"/>
            <a:ext cx="2742733" cy="276999"/>
          </a:xfrm>
          <a:prstGeom prst="rect">
            <a:avLst/>
          </a:prstGeom>
          <a:noFill/>
          <a:ln>
            <a:no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1800" dirty="0">
                <a:cs typeface="Arial"/>
              </a:rPr>
              <a:t>Evaluating</a:t>
            </a:r>
            <a:endParaRPr lang="en-US" sz="1800" dirty="0"/>
          </a:p>
        </p:txBody>
      </p:sp>
      <p:sp>
        <p:nvSpPr>
          <p:cNvPr id="19" name="TextBox 18">
            <a:extLst>
              <a:ext uri="{FF2B5EF4-FFF2-40B4-BE49-F238E27FC236}">
                <a16:creationId xmlns:a16="http://schemas.microsoft.com/office/drawing/2014/main" id="{01E19768-4177-5160-94B5-C8A9E6C7A986}"/>
              </a:ext>
            </a:extLst>
          </p:cNvPr>
          <p:cNvSpPr txBox="1"/>
          <p:nvPr/>
        </p:nvSpPr>
        <p:spPr>
          <a:xfrm>
            <a:off x="4422024" y="3358269"/>
            <a:ext cx="2533797" cy="276999"/>
          </a:xfrm>
          <a:prstGeom prst="rect">
            <a:avLst/>
          </a:prstGeom>
          <a:noFill/>
          <a:ln>
            <a:no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1800" dirty="0" err="1">
                <a:cs typeface="Arial"/>
              </a:rPr>
              <a:t>Analysing</a:t>
            </a:r>
            <a:endParaRPr lang="en-US" sz="1800" dirty="0"/>
          </a:p>
        </p:txBody>
      </p:sp>
      <p:sp>
        <p:nvSpPr>
          <p:cNvPr id="15" name="TextBox 14">
            <a:extLst>
              <a:ext uri="{FF2B5EF4-FFF2-40B4-BE49-F238E27FC236}">
                <a16:creationId xmlns:a16="http://schemas.microsoft.com/office/drawing/2014/main" id="{C9E1F7D4-E3B3-C85A-FBF6-3AE4F69C1CCD}"/>
              </a:ext>
            </a:extLst>
          </p:cNvPr>
          <p:cNvSpPr txBox="1"/>
          <p:nvPr/>
        </p:nvSpPr>
        <p:spPr>
          <a:xfrm>
            <a:off x="4547098" y="4126872"/>
            <a:ext cx="2349443" cy="276999"/>
          </a:xfrm>
          <a:prstGeom prst="rect">
            <a:avLst/>
          </a:prstGeom>
          <a:noFill/>
          <a:ln>
            <a:no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1800" dirty="0">
                <a:cs typeface="Arial"/>
              </a:rPr>
              <a:t>Applying</a:t>
            </a:r>
            <a:endParaRPr lang="en-US" sz="1800" dirty="0"/>
          </a:p>
        </p:txBody>
      </p:sp>
      <p:sp>
        <p:nvSpPr>
          <p:cNvPr id="21" name="TextBox 20">
            <a:extLst>
              <a:ext uri="{FF2B5EF4-FFF2-40B4-BE49-F238E27FC236}">
                <a16:creationId xmlns:a16="http://schemas.microsoft.com/office/drawing/2014/main" id="{F2DF42EE-22D8-235A-761E-B2340B96F871}"/>
              </a:ext>
            </a:extLst>
          </p:cNvPr>
          <p:cNvSpPr txBox="1"/>
          <p:nvPr/>
        </p:nvSpPr>
        <p:spPr>
          <a:xfrm>
            <a:off x="3915048" y="4868183"/>
            <a:ext cx="3689087" cy="276999"/>
          </a:xfrm>
          <a:prstGeom prst="rect">
            <a:avLst/>
          </a:prstGeom>
          <a:noFill/>
          <a:ln>
            <a:no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1800" dirty="0">
                <a:cs typeface="Arial"/>
              </a:rPr>
              <a:t>Understanding</a:t>
            </a:r>
            <a:endParaRPr lang="en-US" sz="1800" dirty="0"/>
          </a:p>
        </p:txBody>
      </p:sp>
      <p:sp>
        <p:nvSpPr>
          <p:cNvPr id="13" name="TextBox 12">
            <a:extLst>
              <a:ext uri="{FF2B5EF4-FFF2-40B4-BE49-F238E27FC236}">
                <a16:creationId xmlns:a16="http://schemas.microsoft.com/office/drawing/2014/main" id="{0D1B5F51-A6E7-1808-B4C2-1866A18CA469}"/>
              </a:ext>
            </a:extLst>
          </p:cNvPr>
          <p:cNvSpPr txBox="1"/>
          <p:nvPr/>
        </p:nvSpPr>
        <p:spPr>
          <a:xfrm>
            <a:off x="3998007" y="5601996"/>
            <a:ext cx="3523168" cy="276999"/>
          </a:xfrm>
          <a:prstGeom prst="rect">
            <a:avLst/>
          </a:prstGeom>
          <a:noFill/>
          <a:ln>
            <a:no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1800" dirty="0">
                <a:cs typeface="Arial"/>
              </a:rPr>
              <a:t>Remembering</a:t>
            </a:r>
            <a:endParaRPr lang="en-US" sz="1800" dirty="0"/>
          </a:p>
        </p:txBody>
      </p:sp>
      <p:sp>
        <p:nvSpPr>
          <p:cNvPr id="22" name="TextBox 21">
            <a:extLst>
              <a:ext uri="{FF2B5EF4-FFF2-40B4-BE49-F238E27FC236}">
                <a16:creationId xmlns:a16="http://schemas.microsoft.com/office/drawing/2014/main" id="{A3201F47-3D7F-7A85-96AF-98B0D0B30E01}"/>
              </a:ext>
            </a:extLst>
          </p:cNvPr>
          <p:cNvSpPr txBox="1"/>
          <p:nvPr/>
        </p:nvSpPr>
        <p:spPr>
          <a:xfrm>
            <a:off x="4483864" y="6303441"/>
            <a:ext cx="2412677" cy="30777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000" dirty="0">
                <a:solidFill>
                  <a:schemeClr val="accent2"/>
                </a:solidFill>
                <a:cs typeface="Arial"/>
              </a:rPr>
              <a:t>Least cognitive strain</a:t>
            </a:r>
            <a:endParaRPr lang="en-US" sz="2000" dirty="0">
              <a:solidFill>
                <a:schemeClr val="accent2"/>
              </a:solidFill>
            </a:endParaRPr>
          </a:p>
        </p:txBody>
      </p:sp>
    </p:spTree>
    <p:extLst>
      <p:ext uri="{BB962C8B-B14F-4D97-AF65-F5344CB8AC3E}">
        <p14:creationId xmlns:p14="http://schemas.microsoft.com/office/powerpoint/2010/main" val="1497246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7" grpId="0"/>
      <p:bldP spid="19" grpId="0"/>
      <p:bldP spid="15" grpId="0"/>
      <p:bldP spid="21" grpId="0"/>
      <p:bldP spid="13"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3E4F2D-A766-C3DF-93FE-C6B24E00B74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E571EB2-37D0-2A73-8D1A-06A742AE8AC6}"/>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54</a:t>
            </a:fld>
            <a:endParaRPr lang="en-AU"/>
          </a:p>
        </p:txBody>
      </p:sp>
      <p:sp>
        <p:nvSpPr>
          <p:cNvPr id="10" name="Title 9">
            <a:extLst>
              <a:ext uri="{FF2B5EF4-FFF2-40B4-BE49-F238E27FC236}">
                <a16:creationId xmlns:a16="http://schemas.microsoft.com/office/drawing/2014/main" id="{D0764C91-5558-2854-59CD-4D81D4226858}"/>
              </a:ext>
            </a:extLst>
          </p:cNvPr>
          <p:cNvSpPr txBox="1">
            <a:spLocks noGrp="1"/>
          </p:cNvSpPr>
          <p:nvPr>
            <p:ph type="title" idx="4294967295"/>
          </p:nvPr>
        </p:nvSpPr>
        <p:spPr>
          <a:xfrm>
            <a:off x="628453" y="245919"/>
            <a:ext cx="6096000" cy="92333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664"/>
                </a:solidFill>
                <a:effectLst/>
                <a:uLnTx/>
                <a:uFillTx/>
                <a:latin typeface="Arial"/>
                <a:ea typeface="+mn-ea"/>
                <a:cs typeface="+mn-cs"/>
              </a:rPr>
              <a:t>Bloom’s Taxonomy</a:t>
            </a:r>
            <a:endParaRPr kumimoji="0" lang="en-US" sz="36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sp>
        <p:nvSpPr>
          <p:cNvPr id="18" name="TextBox 17">
            <a:extLst>
              <a:ext uri="{FF2B5EF4-FFF2-40B4-BE49-F238E27FC236}">
                <a16:creationId xmlns:a16="http://schemas.microsoft.com/office/drawing/2014/main" id="{9F13020D-AFAF-0330-320D-8CB4A56601D1}"/>
              </a:ext>
            </a:extLst>
          </p:cNvPr>
          <p:cNvSpPr txBox="1"/>
          <p:nvPr/>
        </p:nvSpPr>
        <p:spPr>
          <a:xfrm>
            <a:off x="529808" y="1345931"/>
            <a:ext cx="10954192" cy="247760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457200" indent="-457200">
              <a:lnSpc>
                <a:spcPct val="150000"/>
              </a:lnSpc>
              <a:buFont typeface="Arial"/>
              <a:buChar char="•"/>
            </a:pPr>
            <a:r>
              <a:rPr lang="en-US" sz="1800" dirty="0">
                <a:cs typeface="Arial"/>
              </a:rPr>
              <a:t>Benjamin Bloom created Bloom’s Taxonomy in the 1950's.</a:t>
            </a:r>
            <a:endParaRPr lang="en-US" sz="1800" dirty="0"/>
          </a:p>
          <a:p>
            <a:pPr marL="457200" indent="-457200">
              <a:lnSpc>
                <a:spcPct val="150000"/>
              </a:lnSpc>
              <a:buFont typeface="Arial"/>
              <a:buChar char="•"/>
            </a:pPr>
            <a:r>
              <a:rPr lang="en-US" sz="1800" dirty="0">
                <a:cs typeface="Arial"/>
              </a:rPr>
              <a:t>The taxonomy or classification of different types of thinking.</a:t>
            </a:r>
          </a:p>
          <a:p>
            <a:pPr marL="457200" indent="-457200">
              <a:lnSpc>
                <a:spcPct val="150000"/>
              </a:lnSpc>
              <a:buFont typeface="Arial"/>
              <a:buChar char="•"/>
            </a:pPr>
            <a:r>
              <a:rPr lang="en-US" sz="1800" dirty="0">
                <a:cs typeface="Arial"/>
              </a:rPr>
              <a:t>Hierarchy which classified thinking from lower order to higher order.</a:t>
            </a:r>
          </a:p>
          <a:p>
            <a:pPr marL="457200" indent="-457200">
              <a:lnSpc>
                <a:spcPct val="150000"/>
              </a:lnSpc>
              <a:buFont typeface="Arial"/>
              <a:buChar char="•"/>
            </a:pPr>
            <a:endParaRPr lang="en-US" sz="3200" dirty="0">
              <a:cs typeface="Arial"/>
            </a:endParaRPr>
          </a:p>
          <a:p>
            <a:pPr marL="457200" indent="-457200">
              <a:buFont typeface="Arial"/>
              <a:buChar char="•"/>
            </a:pPr>
            <a:endParaRPr lang="en-US" sz="3200" dirty="0">
              <a:cs typeface="Arial"/>
            </a:endParaRPr>
          </a:p>
        </p:txBody>
      </p:sp>
      <p:sp>
        <p:nvSpPr>
          <p:cNvPr id="23" name="TextBox 22">
            <a:extLst>
              <a:ext uri="{FF2B5EF4-FFF2-40B4-BE49-F238E27FC236}">
                <a16:creationId xmlns:a16="http://schemas.microsoft.com/office/drawing/2014/main" id="{8BEC303A-1492-5495-CC5D-72DBC00F93A6}"/>
              </a:ext>
            </a:extLst>
          </p:cNvPr>
          <p:cNvSpPr txBox="1"/>
          <p:nvPr/>
        </p:nvSpPr>
        <p:spPr>
          <a:xfrm>
            <a:off x="3350902" y="4000214"/>
            <a:ext cx="11393797" cy="77970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pPr>
            <a:r>
              <a:rPr lang="en-US" sz="1800" dirty="0">
                <a:solidFill>
                  <a:schemeClr val="accent2"/>
                </a:solidFill>
                <a:cs typeface="Arial"/>
              </a:rPr>
              <a:t>Higher order thinking: most cognitive effort</a:t>
            </a:r>
          </a:p>
          <a:p>
            <a:pPr>
              <a:lnSpc>
                <a:spcPct val="150000"/>
              </a:lnSpc>
            </a:pPr>
            <a:r>
              <a:rPr lang="en-US" sz="1800" dirty="0">
                <a:solidFill>
                  <a:schemeClr val="accent2"/>
                </a:solidFill>
                <a:cs typeface="Arial"/>
              </a:rPr>
              <a:t>Lower order thinking: least cognitive effort</a:t>
            </a:r>
          </a:p>
        </p:txBody>
      </p:sp>
    </p:spTree>
    <p:extLst>
      <p:ext uri="{BB962C8B-B14F-4D97-AF65-F5344CB8AC3E}">
        <p14:creationId xmlns:p14="http://schemas.microsoft.com/office/powerpoint/2010/main" val="2414253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37B8A6-5BD6-9DDD-29BF-85BEFB56393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CAA7C6F-EF11-6CC3-DADB-27E61F8C404C}"/>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55</a:t>
            </a:fld>
            <a:endParaRPr lang="en-AU"/>
          </a:p>
        </p:txBody>
      </p:sp>
      <p:sp>
        <p:nvSpPr>
          <p:cNvPr id="4" name="Title 3">
            <a:extLst>
              <a:ext uri="{FF2B5EF4-FFF2-40B4-BE49-F238E27FC236}">
                <a16:creationId xmlns:a16="http://schemas.microsoft.com/office/drawing/2014/main" id="{13C5E431-8EF0-3A9C-C8FF-17C3BA935D33}"/>
              </a:ext>
            </a:extLst>
          </p:cNvPr>
          <p:cNvSpPr txBox="1">
            <a:spLocks noGrp="1"/>
          </p:cNvSpPr>
          <p:nvPr>
            <p:ph type="title" idx="4294967295"/>
          </p:nvPr>
        </p:nvSpPr>
        <p:spPr>
          <a:xfrm>
            <a:off x="236927" y="204162"/>
            <a:ext cx="11045329" cy="92333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chemeClr val="accent1"/>
                </a:solidFill>
                <a:effectLst/>
                <a:uLnTx/>
                <a:uFillTx/>
                <a:latin typeface="+mn-lt"/>
                <a:ea typeface="+mn-ea"/>
                <a:cs typeface="Arial"/>
              </a:rPr>
              <a:t>Bloom’s Taxonomy</a:t>
            </a:r>
            <a:r>
              <a:rPr lang="en-US" dirty="0">
                <a:solidFill>
                  <a:schemeClr val="accent1"/>
                </a:solidFill>
                <a:latin typeface="+mn-lt"/>
                <a:ea typeface="+mn-ea"/>
                <a:cs typeface="Arial"/>
              </a:rPr>
              <a:t> — </a:t>
            </a:r>
            <a:r>
              <a:rPr kumimoji="0" lang="en-US" sz="3600" b="0" i="0" u="none" strike="noStrike" kern="1200" cap="none" spc="0" normalizeH="0" baseline="0" noProof="0" dirty="0">
                <a:ln>
                  <a:noFill/>
                </a:ln>
                <a:solidFill>
                  <a:schemeClr val="accent1"/>
                </a:solidFill>
                <a:effectLst/>
                <a:uLnTx/>
                <a:uFillTx/>
                <a:latin typeface="+mn-lt"/>
                <a:ea typeface="+mn-ea"/>
                <a:cs typeface="Arial"/>
              </a:rPr>
              <a:t>the thinking matrix </a:t>
            </a:r>
            <a:endParaRPr kumimoji="0" lang="en-US" sz="3600" b="0" i="0" u="none" strike="noStrike" kern="1200" cap="none" spc="0" normalizeH="0" baseline="0" noProof="0" dirty="0">
              <a:ln>
                <a:noFill/>
              </a:ln>
              <a:solidFill>
                <a:schemeClr val="accent1"/>
              </a:solidFill>
              <a:effectLst/>
              <a:uLnTx/>
              <a:uFillTx/>
              <a:latin typeface="+mn-lt"/>
              <a:ea typeface="+mn-ea"/>
              <a:cs typeface="+mn-cs"/>
            </a:endParaRPr>
          </a:p>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sp>
        <p:nvSpPr>
          <p:cNvPr id="24" name="TextBox 23">
            <a:extLst>
              <a:ext uri="{FF2B5EF4-FFF2-40B4-BE49-F238E27FC236}">
                <a16:creationId xmlns:a16="http://schemas.microsoft.com/office/drawing/2014/main" id="{1FECC5A1-4E71-9DD5-79E0-6CFF9DC827BE}"/>
              </a:ext>
            </a:extLst>
          </p:cNvPr>
          <p:cNvSpPr txBox="1"/>
          <p:nvPr/>
        </p:nvSpPr>
        <p:spPr>
          <a:xfrm>
            <a:off x="4576274" y="820217"/>
            <a:ext cx="2369544" cy="30777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000" dirty="0">
                <a:solidFill>
                  <a:schemeClr val="accent2"/>
                </a:solidFill>
                <a:cs typeface="Arial"/>
              </a:rPr>
              <a:t>Most cognitive strain</a:t>
            </a:r>
            <a:endParaRPr lang="en-US" sz="2000" dirty="0">
              <a:solidFill>
                <a:schemeClr val="accent2"/>
              </a:solidFill>
            </a:endParaRPr>
          </a:p>
        </p:txBody>
      </p:sp>
      <p:sp>
        <p:nvSpPr>
          <p:cNvPr id="3" name="Isosceles Triangle 2">
            <a:extLst>
              <a:ext uri="{FF2B5EF4-FFF2-40B4-BE49-F238E27FC236}">
                <a16:creationId xmlns:a16="http://schemas.microsoft.com/office/drawing/2014/main" id="{665504C8-862B-4BF4-408D-96D305BB5EA3}"/>
              </a:ext>
              <a:ext uri="{C183D7F6-B498-43B3-948B-1728B52AA6E4}">
                <adec:decorative xmlns:adec="http://schemas.microsoft.com/office/drawing/2017/decorative" val="1"/>
              </a:ext>
            </a:extLst>
          </p:cNvPr>
          <p:cNvSpPr/>
          <p:nvPr/>
        </p:nvSpPr>
        <p:spPr>
          <a:xfrm>
            <a:off x="4073606" y="1146091"/>
            <a:ext cx="3199966" cy="1107514"/>
          </a:xfrm>
          <a:prstGeom prst="triangle">
            <a:avLst/>
          </a:prstGeom>
          <a:solidFill>
            <a:srgbClr val="B48FC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rapezoid 4">
            <a:extLst>
              <a:ext uri="{FF2B5EF4-FFF2-40B4-BE49-F238E27FC236}">
                <a16:creationId xmlns:a16="http://schemas.microsoft.com/office/drawing/2014/main" id="{EB1ED80E-2F91-19B8-E081-6F8C648120C8}"/>
              </a:ext>
              <a:ext uri="{C183D7F6-B498-43B3-948B-1728B52AA6E4}">
                <adec:decorative xmlns:adec="http://schemas.microsoft.com/office/drawing/2017/decorative" val="1"/>
              </a:ext>
            </a:extLst>
          </p:cNvPr>
          <p:cNvSpPr/>
          <p:nvPr/>
        </p:nvSpPr>
        <p:spPr>
          <a:xfrm>
            <a:off x="3888918" y="2400496"/>
            <a:ext cx="3601064" cy="632150"/>
          </a:xfrm>
          <a:prstGeom prst="trapezoid">
            <a:avLst/>
          </a:prstGeom>
          <a:solidFill>
            <a:srgbClr val="00ACC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rapezoid 5">
            <a:extLst>
              <a:ext uri="{FF2B5EF4-FFF2-40B4-BE49-F238E27FC236}">
                <a16:creationId xmlns:a16="http://schemas.microsoft.com/office/drawing/2014/main" id="{734469C7-A9F8-B8B8-F3B6-7731D8B364D1}"/>
              </a:ext>
              <a:ext uri="{C183D7F6-B498-43B3-948B-1728B52AA6E4}">
                <adec:decorative xmlns:adec="http://schemas.microsoft.com/office/drawing/2017/decorative" val="1"/>
              </a:ext>
            </a:extLst>
          </p:cNvPr>
          <p:cNvSpPr/>
          <p:nvPr/>
        </p:nvSpPr>
        <p:spPr>
          <a:xfrm>
            <a:off x="3564194" y="3138131"/>
            <a:ext cx="4254652" cy="687224"/>
          </a:xfrm>
          <a:prstGeom prst="trapezoid">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rapezoid 6">
            <a:extLst>
              <a:ext uri="{FF2B5EF4-FFF2-40B4-BE49-F238E27FC236}">
                <a16:creationId xmlns:a16="http://schemas.microsoft.com/office/drawing/2014/main" id="{BEB182AD-4261-BC90-E45D-67C9B9706F9B}"/>
              </a:ext>
              <a:ext uri="{C183D7F6-B498-43B3-948B-1728B52AA6E4}">
                <adec:decorative xmlns:adec="http://schemas.microsoft.com/office/drawing/2017/decorative" val="1"/>
              </a:ext>
            </a:extLst>
          </p:cNvPr>
          <p:cNvSpPr/>
          <p:nvPr/>
        </p:nvSpPr>
        <p:spPr>
          <a:xfrm>
            <a:off x="3327852" y="3948030"/>
            <a:ext cx="4866964" cy="648035"/>
          </a:xfrm>
          <a:prstGeom prst="trapezoid">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rapezoid 7">
            <a:extLst>
              <a:ext uri="{FF2B5EF4-FFF2-40B4-BE49-F238E27FC236}">
                <a16:creationId xmlns:a16="http://schemas.microsoft.com/office/drawing/2014/main" id="{D260AE15-228C-BEE2-950E-DAA343A2E6D2}"/>
              </a:ext>
              <a:ext uri="{C183D7F6-B498-43B3-948B-1728B52AA6E4}">
                <adec:decorative xmlns:adec="http://schemas.microsoft.com/office/drawing/2017/decorative" val="1"/>
              </a:ext>
            </a:extLst>
          </p:cNvPr>
          <p:cNvSpPr/>
          <p:nvPr/>
        </p:nvSpPr>
        <p:spPr>
          <a:xfrm>
            <a:off x="3014447" y="4686608"/>
            <a:ext cx="5407507" cy="640150"/>
          </a:xfrm>
          <a:prstGeom prst="trapezoid">
            <a:avLst/>
          </a:prstGeom>
          <a:solidFill>
            <a:srgbClr val="FF88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rapezoid 8">
            <a:extLst>
              <a:ext uri="{FF2B5EF4-FFF2-40B4-BE49-F238E27FC236}">
                <a16:creationId xmlns:a16="http://schemas.microsoft.com/office/drawing/2014/main" id="{C2143621-6C22-FA3E-EEB6-1E7823599360}"/>
              </a:ext>
              <a:ext uri="{C183D7F6-B498-43B3-948B-1728B52AA6E4}">
                <adec:decorative xmlns:adec="http://schemas.microsoft.com/office/drawing/2017/decorative" val="1"/>
              </a:ext>
            </a:extLst>
          </p:cNvPr>
          <p:cNvSpPr/>
          <p:nvPr/>
        </p:nvSpPr>
        <p:spPr>
          <a:xfrm>
            <a:off x="2625102" y="5386458"/>
            <a:ext cx="6175882" cy="808504"/>
          </a:xfrm>
          <a:prstGeom prst="trapezoid">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B86ED06F-12F5-F04B-C2C4-C7E5CB26DAA1}"/>
              </a:ext>
            </a:extLst>
          </p:cNvPr>
          <p:cNvSpPr txBox="1"/>
          <p:nvPr/>
        </p:nvSpPr>
        <p:spPr>
          <a:xfrm>
            <a:off x="4483864" y="1633256"/>
            <a:ext cx="2349443" cy="276999"/>
          </a:xfrm>
          <a:prstGeom prst="rect">
            <a:avLst/>
          </a:prstGeom>
          <a:noFill/>
          <a:ln>
            <a:no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1800" dirty="0">
                <a:cs typeface="Arial"/>
              </a:rPr>
              <a:t>Creating</a:t>
            </a:r>
            <a:endParaRPr lang="en-US" sz="1800" dirty="0"/>
          </a:p>
        </p:txBody>
      </p:sp>
      <p:sp>
        <p:nvSpPr>
          <p:cNvPr id="20" name="TextBox 19">
            <a:extLst>
              <a:ext uri="{FF2B5EF4-FFF2-40B4-BE49-F238E27FC236}">
                <a16:creationId xmlns:a16="http://schemas.microsoft.com/office/drawing/2014/main" id="{F0FA0FF1-639A-5810-E0F7-896A36130206}"/>
              </a:ext>
            </a:extLst>
          </p:cNvPr>
          <p:cNvSpPr txBox="1"/>
          <p:nvPr/>
        </p:nvSpPr>
        <p:spPr>
          <a:xfrm>
            <a:off x="6896541" y="1544266"/>
            <a:ext cx="2592888" cy="677108"/>
          </a:xfrm>
          <a:prstGeom prst="rect">
            <a:avLst/>
          </a:prstGeom>
          <a:noFill/>
        </p:spPr>
        <p:txBody>
          <a:bodyPr wrap="square" lIns="0" tIns="0" rIns="0" bIns="0" rtlCol="0">
            <a:noAutofit/>
          </a:bodyPr>
          <a:lstStyle/>
          <a:p>
            <a:pPr algn="l"/>
            <a:r>
              <a:rPr lang="en-AU" sz="1800" dirty="0"/>
              <a:t>Shape</a:t>
            </a:r>
          </a:p>
        </p:txBody>
      </p:sp>
      <p:sp>
        <p:nvSpPr>
          <p:cNvPr id="17" name="TextBox 16">
            <a:extLst>
              <a:ext uri="{FF2B5EF4-FFF2-40B4-BE49-F238E27FC236}">
                <a16:creationId xmlns:a16="http://schemas.microsoft.com/office/drawing/2014/main" id="{0CF4596B-82BB-F6C5-2DA4-5CC115971FD3}"/>
              </a:ext>
            </a:extLst>
          </p:cNvPr>
          <p:cNvSpPr txBox="1"/>
          <p:nvPr/>
        </p:nvSpPr>
        <p:spPr>
          <a:xfrm>
            <a:off x="4302222" y="2553615"/>
            <a:ext cx="2742733" cy="276999"/>
          </a:xfrm>
          <a:prstGeom prst="rect">
            <a:avLst/>
          </a:prstGeom>
          <a:noFill/>
          <a:ln>
            <a:no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1800" dirty="0">
                <a:cs typeface="Arial"/>
              </a:rPr>
              <a:t>Evaluating</a:t>
            </a:r>
            <a:endParaRPr lang="en-US" sz="1800" dirty="0"/>
          </a:p>
        </p:txBody>
      </p:sp>
      <p:sp>
        <p:nvSpPr>
          <p:cNvPr id="18" name="TextBox 17">
            <a:extLst>
              <a:ext uri="{FF2B5EF4-FFF2-40B4-BE49-F238E27FC236}">
                <a16:creationId xmlns:a16="http://schemas.microsoft.com/office/drawing/2014/main" id="{1D8E556F-2375-856C-F8F8-E5A53396EE4A}"/>
              </a:ext>
            </a:extLst>
          </p:cNvPr>
          <p:cNvSpPr txBox="1"/>
          <p:nvPr/>
        </p:nvSpPr>
        <p:spPr>
          <a:xfrm>
            <a:off x="7604134" y="2515057"/>
            <a:ext cx="2592888" cy="677108"/>
          </a:xfrm>
          <a:prstGeom prst="rect">
            <a:avLst/>
          </a:prstGeom>
          <a:noFill/>
        </p:spPr>
        <p:txBody>
          <a:bodyPr wrap="square" lIns="0" tIns="0" rIns="0" bIns="0" rtlCol="0">
            <a:noAutofit/>
          </a:bodyPr>
          <a:lstStyle/>
          <a:p>
            <a:pPr algn="l"/>
            <a:r>
              <a:rPr lang="en-AU" sz="1800" dirty="0"/>
              <a:t>Deciding</a:t>
            </a:r>
          </a:p>
        </p:txBody>
      </p:sp>
      <p:sp>
        <p:nvSpPr>
          <p:cNvPr id="19" name="TextBox 18">
            <a:extLst>
              <a:ext uri="{FF2B5EF4-FFF2-40B4-BE49-F238E27FC236}">
                <a16:creationId xmlns:a16="http://schemas.microsoft.com/office/drawing/2014/main" id="{83BEE86B-AB68-6D74-07BA-2425C22FCDAA}"/>
              </a:ext>
            </a:extLst>
          </p:cNvPr>
          <p:cNvSpPr txBox="1"/>
          <p:nvPr/>
        </p:nvSpPr>
        <p:spPr>
          <a:xfrm>
            <a:off x="4422024" y="3287447"/>
            <a:ext cx="2533797" cy="276999"/>
          </a:xfrm>
          <a:prstGeom prst="rect">
            <a:avLst/>
          </a:prstGeom>
          <a:noFill/>
          <a:ln>
            <a:no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1800" dirty="0" err="1">
                <a:cs typeface="Arial"/>
              </a:rPr>
              <a:t>Analysing</a:t>
            </a:r>
            <a:endParaRPr lang="en-US" sz="1800" dirty="0"/>
          </a:p>
        </p:txBody>
      </p:sp>
      <p:sp>
        <p:nvSpPr>
          <p:cNvPr id="16" name="TextBox 15">
            <a:extLst>
              <a:ext uri="{FF2B5EF4-FFF2-40B4-BE49-F238E27FC236}">
                <a16:creationId xmlns:a16="http://schemas.microsoft.com/office/drawing/2014/main" id="{0B94C49B-7AB3-6D48-07DA-CB60117AC349}"/>
              </a:ext>
            </a:extLst>
          </p:cNvPr>
          <p:cNvSpPr txBox="1"/>
          <p:nvPr/>
        </p:nvSpPr>
        <p:spPr>
          <a:xfrm>
            <a:off x="7881307" y="3287617"/>
            <a:ext cx="2592888" cy="677108"/>
          </a:xfrm>
          <a:prstGeom prst="rect">
            <a:avLst/>
          </a:prstGeom>
          <a:noFill/>
        </p:spPr>
        <p:txBody>
          <a:bodyPr wrap="square" lIns="0" tIns="0" rIns="0" bIns="0" rtlCol="0">
            <a:noAutofit/>
          </a:bodyPr>
          <a:lstStyle/>
          <a:p>
            <a:pPr algn="l"/>
            <a:r>
              <a:rPr lang="en-AU" sz="1800" dirty="0"/>
              <a:t>Explaining</a:t>
            </a:r>
          </a:p>
        </p:txBody>
      </p:sp>
      <p:sp>
        <p:nvSpPr>
          <p:cNvPr id="15" name="TextBox 14">
            <a:extLst>
              <a:ext uri="{FF2B5EF4-FFF2-40B4-BE49-F238E27FC236}">
                <a16:creationId xmlns:a16="http://schemas.microsoft.com/office/drawing/2014/main" id="{F41B3132-C9FD-5F19-2FE2-A8F3D34CD971}"/>
              </a:ext>
            </a:extLst>
          </p:cNvPr>
          <p:cNvSpPr txBox="1"/>
          <p:nvPr/>
        </p:nvSpPr>
        <p:spPr>
          <a:xfrm>
            <a:off x="4498866" y="4094526"/>
            <a:ext cx="2349443" cy="276999"/>
          </a:xfrm>
          <a:prstGeom prst="rect">
            <a:avLst/>
          </a:prstGeom>
          <a:noFill/>
          <a:ln>
            <a:no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1800" dirty="0">
                <a:cs typeface="Arial"/>
              </a:rPr>
              <a:t>Applying</a:t>
            </a:r>
            <a:endParaRPr lang="en-US" sz="1800" dirty="0"/>
          </a:p>
        </p:txBody>
      </p:sp>
      <p:sp>
        <p:nvSpPr>
          <p:cNvPr id="14" name="TextBox 13">
            <a:extLst>
              <a:ext uri="{FF2B5EF4-FFF2-40B4-BE49-F238E27FC236}">
                <a16:creationId xmlns:a16="http://schemas.microsoft.com/office/drawing/2014/main" id="{E359BEDF-13BB-E72A-CA0F-C8548481C850}"/>
              </a:ext>
            </a:extLst>
          </p:cNvPr>
          <p:cNvSpPr txBox="1"/>
          <p:nvPr/>
        </p:nvSpPr>
        <p:spPr>
          <a:xfrm>
            <a:off x="8296524" y="4094526"/>
            <a:ext cx="2592888" cy="677108"/>
          </a:xfrm>
          <a:prstGeom prst="rect">
            <a:avLst/>
          </a:prstGeom>
          <a:noFill/>
        </p:spPr>
        <p:txBody>
          <a:bodyPr wrap="square" lIns="0" tIns="0" rIns="0" bIns="0" rtlCol="0">
            <a:noAutofit/>
          </a:bodyPr>
          <a:lstStyle/>
          <a:p>
            <a:pPr algn="l"/>
            <a:r>
              <a:rPr lang="en-AU" sz="1800" dirty="0"/>
              <a:t>Use</a:t>
            </a:r>
          </a:p>
        </p:txBody>
      </p:sp>
      <p:sp>
        <p:nvSpPr>
          <p:cNvPr id="21" name="TextBox 20">
            <a:extLst>
              <a:ext uri="{FF2B5EF4-FFF2-40B4-BE49-F238E27FC236}">
                <a16:creationId xmlns:a16="http://schemas.microsoft.com/office/drawing/2014/main" id="{39309E54-5CF1-54CD-E64B-92CBB021AA96}"/>
              </a:ext>
            </a:extLst>
          </p:cNvPr>
          <p:cNvSpPr txBox="1"/>
          <p:nvPr/>
        </p:nvSpPr>
        <p:spPr>
          <a:xfrm>
            <a:off x="3915047" y="4824226"/>
            <a:ext cx="3689087" cy="276999"/>
          </a:xfrm>
          <a:prstGeom prst="rect">
            <a:avLst/>
          </a:prstGeom>
          <a:noFill/>
          <a:ln>
            <a:no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1800" dirty="0">
                <a:cs typeface="Arial"/>
              </a:rPr>
              <a:t>Understanding</a:t>
            </a:r>
            <a:endParaRPr lang="en-US" sz="1800" dirty="0"/>
          </a:p>
        </p:txBody>
      </p:sp>
      <p:sp>
        <p:nvSpPr>
          <p:cNvPr id="12" name="TextBox 11">
            <a:extLst>
              <a:ext uri="{FF2B5EF4-FFF2-40B4-BE49-F238E27FC236}">
                <a16:creationId xmlns:a16="http://schemas.microsoft.com/office/drawing/2014/main" id="{37996D95-4460-C853-7986-970E89933ABC}"/>
              </a:ext>
            </a:extLst>
          </p:cNvPr>
          <p:cNvSpPr txBox="1"/>
          <p:nvPr/>
        </p:nvSpPr>
        <p:spPr>
          <a:xfrm>
            <a:off x="8531112" y="4804846"/>
            <a:ext cx="2592888" cy="677108"/>
          </a:xfrm>
          <a:prstGeom prst="rect">
            <a:avLst/>
          </a:prstGeom>
          <a:noFill/>
        </p:spPr>
        <p:txBody>
          <a:bodyPr wrap="square" lIns="0" tIns="0" rIns="0" bIns="0" rtlCol="0">
            <a:noAutofit/>
          </a:bodyPr>
          <a:lstStyle/>
          <a:p>
            <a:pPr algn="l"/>
            <a:r>
              <a:rPr lang="en-AU" sz="1800" dirty="0"/>
              <a:t>Discuss</a:t>
            </a:r>
          </a:p>
        </p:txBody>
      </p:sp>
      <p:sp>
        <p:nvSpPr>
          <p:cNvPr id="13" name="TextBox 12">
            <a:extLst>
              <a:ext uri="{FF2B5EF4-FFF2-40B4-BE49-F238E27FC236}">
                <a16:creationId xmlns:a16="http://schemas.microsoft.com/office/drawing/2014/main" id="{23BEAED2-AA11-F3A4-4362-362CAB1F6430}"/>
              </a:ext>
            </a:extLst>
          </p:cNvPr>
          <p:cNvSpPr txBox="1"/>
          <p:nvPr/>
        </p:nvSpPr>
        <p:spPr>
          <a:xfrm>
            <a:off x="3951459" y="5606963"/>
            <a:ext cx="3523168" cy="276999"/>
          </a:xfrm>
          <a:prstGeom prst="rect">
            <a:avLst/>
          </a:prstGeom>
          <a:noFill/>
          <a:ln>
            <a:no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1800" dirty="0">
                <a:cs typeface="Arial"/>
              </a:rPr>
              <a:t>Remembering</a:t>
            </a:r>
            <a:endParaRPr lang="en-US" sz="1800" dirty="0"/>
          </a:p>
        </p:txBody>
      </p:sp>
      <p:sp>
        <p:nvSpPr>
          <p:cNvPr id="10" name="TextBox 9">
            <a:extLst>
              <a:ext uri="{FF2B5EF4-FFF2-40B4-BE49-F238E27FC236}">
                <a16:creationId xmlns:a16="http://schemas.microsoft.com/office/drawing/2014/main" id="{4535A1CB-FBD0-40B9-B91E-D7433F0F3C4A}"/>
              </a:ext>
            </a:extLst>
          </p:cNvPr>
          <p:cNvSpPr txBox="1"/>
          <p:nvPr/>
        </p:nvSpPr>
        <p:spPr>
          <a:xfrm>
            <a:off x="8940243" y="5605606"/>
            <a:ext cx="2592888" cy="677108"/>
          </a:xfrm>
          <a:prstGeom prst="rect">
            <a:avLst/>
          </a:prstGeom>
          <a:noFill/>
        </p:spPr>
        <p:txBody>
          <a:bodyPr wrap="square" lIns="0" tIns="0" rIns="0" bIns="0" rtlCol="0">
            <a:noAutofit/>
          </a:bodyPr>
          <a:lstStyle/>
          <a:p>
            <a:pPr algn="l"/>
            <a:r>
              <a:rPr lang="en-AU" sz="1800" dirty="0"/>
              <a:t>Recall</a:t>
            </a:r>
          </a:p>
        </p:txBody>
      </p:sp>
      <p:sp>
        <p:nvSpPr>
          <p:cNvPr id="22" name="TextBox 21">
            <a:extLst>
              <a:ext uri="{FF2B5EF4-FFF2-40B4-BE49-F238E27FC236}">
                <a16:creationId xmlns:a16="http://schemas.microsoft.com/office/drawing/2014/main" id="{A651D550-38CC-ED0F-B8CF-C17B76DEACF7}"/>
              </a:ext>
            </a:extLst>
          </p:cNvPr>
          <p:cNvSpPr txBox="1"/>
          <p:nvPr/>
        </p:nvSpPr>
        <p:spPr>
          <a:xfrm>
            <a:off x="4483864" y="6303441"/>
            <a:ext cx="2412677" cy="30777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000" dirty="0">
                <a:solidFill>
                  <a:schemeClr val="accent2"/>
                </a:solidFill>
                <a:cs typeface="Arial"/>
              </a:rPr>
              <a:t>Least cognitive strain</a:t>
            </a:r>
            <a:endParaRPr lang="en-US" sz="2000" dirty="0">
              <a:solidFill>
                <a:schemeClr val="accent2"/>
              </a:solidFill>
            </a:endParaRPr>
          </a:p>
        </p:txBody>
      </p:sp>
    </p:spTree>
    <p:extLst>
      <p:ext uri="{BB962C8B-B14F-4D97-AF65-F5344CB8AC3E}">
        <p14:creationId xmlns:p14="http://schemas.microsoft.com/office/powerpoint/2010/main" val="1029873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8" grpId="0"/>
      <p:bldP spid="16" grpId="0"/>
      <p:bldP spid="14" grpId="0"/>
      <p:bldP spid="12" grpId="0"/>
      <p:bldP spid="10"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5727593-4108-6279-EDA9-6F5C54C2A087}"/>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56</a:t>
            </a:fld>
            <a:endParaRPr lang="en-AU"/>
          </a:p>
        </p:txBody>
      </p:sp>
      <p:sp>
        <p:nvSpPr>
          <p:cNvPr id="3" name="Title 2">
            <a:extLst>
              <a:ext uri="{FF2B5EF4-FFF2-40B4-BE49-F238E27FC236}">
                <a16:creationId xmlns:a16="http://schemas.microsoft.com/office/drawing/2014/main" id="{21B77F0F-4079-5A4B-68D9-CDD4EE3E30E3}"/>
              </a:ext>
            </a:extLst>
          </p:cNvPr>
          <p:cNvSpPr>
            <a:spLocks noGrp="1"/>
          </p:cNvSpPr>
          <p:nvPr>
            <p:ph type="title"/>
          </p:nvPr>
        </p:nvSpPr>
        <p:spPr/>
        <p:txBody>
          <a:bodyPr/>
          <a:lstStyle/>
          <a:p>
            <a:r>
              <a:rPr lang="en-US" dirty="0">
                <a:latin typeface="Arial"/>
                <a:cs typeface="Arial"/>
              </a:rPr>
              <a:t>Reconstruct the cut-up table</a:t>
            </a:r>
            <a:endParaRPr lang="en-US" dirty="0"/>
          </a:p>
        </p:txBody>
      </p:sp>
      <p:graphicFrame>
        <p:nvGraphicFramePr>
          <p:cNvPr id="6" name="Table 5">
            <a:extLst>
              <a:ext uri="{FF2B5EF4-FFF2-40B4-BE49-F238E27FC236}">
                <a16:creationId xmlns:a16="http://schemas.microsoft.com/office/drawing/2014/main" id="{490EE766-3BE7-F782-6FC1-2BB9B9198EC4}"/>
              </a:ext>
            </a:extLst>
          </p:cNvPr>
          <p:cNvGraphicFramePr>
            <a:graphicFrameLocks noGrp="1"/>
          </p:cNvGraphicFramePr>
          <p:nvPr>
            <p:extLst>
              <p:ext uri="{D42A27DB-BD31-4B8C-83A1-F6EECF244321}">
                <p14:modId xmlns:p14="http://schemas.microsoft.com/office/powerpoint/2010/main" val="2027246466"/>
              </p:ext>
            </p:extLst>
          </p:nvPr>
        </p:nvGraphicFramePr>
        <p:xfrm>
          <a:off x="359433" y="1279584"/>
          <a:ext cx="11355216" cy="4728523"/>
        </p:xfrm>
        <a:graphic>
          <a:graphicData uri="http://schemas.openxmlformats.org/drawingml/2006/table">
            <a:tbl>
              <a:tblPr firstRow="1" bandRow="1">
                <a:tableStyleId>{5A111915-BE36-4E01-A7E5-04B1672EAD32}</a:tableStyleId>
              </a:tblPr>
              <a:tblGrid>
                <a:gridCol w="2594919">
                  <a:extLst>
                    <a:ext uri="{9D8B030D-6E8A-4147-A177-3AD203B41FA5}">
                      <a16:colId xmlns:a16="http://schemas.microsoft.com/office/drawing/2014/main" val="510129783"/>
                    </a:ext>
                  </a:extLst>
                </a:gridCol>
                <a:gridCol w="4160108">
                  <a:extLst>
                    <a:ext uri="{9D8B030D-6E8A-4147-A177-3AD203B41FA5}">
                      <a16:colId xmlns:a16="http://schemas.microsoft.com/office/drawing/2014/main" val="2671480270"/>
                    </a:ext>
                  </a:extLst>
                </a:gridCol>
                <a:gridCol w="4600189">
                  <a:extLst>
                    <a:ext uri="{9D8B030D-6E8A-4147-A177-3AD203B41FA5}">
                      <a16:colId xmlns:a16="http://schemas.microsoft.com/office/drawing/2014/main" val="1418390392"/>
                    </a:ext>
                  </a:extLst>
                </a:gridCol>
              </a:tblGrid>
              <a:tr h="864972">
                <a:tc>
                  <a:txBody>
                    <a:bodyPr/>
                    <a:lstStyle/>
                    <a:p>
                      <a:pPr lvl="0" algn="ctr">
                        <a:buNone/>
                      </a:pPr>
                      <a:r>
                        <a:rPr lang="en-US" sz="2000" b="0" i="0" u="none" strike="noStrike" noProof="0" dirty="0">
                          <a:solidFill>
                            <a:schemeClr val="bg1"/>
                          </a:solidFill>
                          <a:latin typeface="+mn-lt"/>
                        </a:rPr>
                        <a:t>Type of thinking </a:t>
                      </a:r>
                    </a:p>
                  </a:txBody>
                  <a:tcPr>
                    <a:lnB w="12700">
                      <a:solidFill>
                        <a:schemeClr val="tx1"/>
                      </a:solidFill>
                    </a:lnB>
                  </a:tcPr>
                </a:tc>
                <a:tc>
                  <a:txBody>
                    <a:bodyPr/>
                    <a:lstStyle/>
                    <a:p>
                      <a:pPr lvl="0" algn="ctr">
                        <a:buNone/>
                      </a:pPr>
                      <a:r>
                        <a:rPr lang="en-US" sz="2000" b="0" i="0" u="none" strike="noStrike" noProof="0">
                          <a:solidFill>
                            <a:schemeClr val="bg1"/>
                          </a:solidFill>
                          <a:latin typeface="+mn-lt"/>
                        </a:rPr>
                        <a:t>Description </a:t>
                      </a:r>
                    </a:p>
                  </a:txBody>
                  <a:tcPr>
                    <a:lnB w="12700">
                      <a:solidFill>
                        <a:schemeClr val="tx1"/>
                      </a:solidFill>
                    </a:lnB>
                  </a:tcPr>
                </a:tc>
                <a:tc>
                  <a:txBody>
                    <a:bodyPr/>
                    <a:lstStyle/>
                    <a:p>
                      <a:pPr lvl="0" algn="ctr">
                        <a:buNone/>
                      </a:pPr>
                      <a:r>
                        <a:rPr lang="en-US" sz="2000" b="0" i="0" u="none" strike="noStrike" noProof="0" dirty="0">
                          <a:solidFill>
                            <a:schemeClr val="bg1"/>
                          </a:solidFill>
                          <a:latin typeface="+mn-lt"/>
                        </a:rPr>
                        <a:t> Instructional words</a:t>
                      </a:r>
                      <a:endParaRPr lang="en-US" sz="2000" dirty="0">
                        <a:solidFill>
                          <a:schemeClr val="bg1"/>
                        </a:solidFill>
                        <a:latin typeface="+mn-lt"/>
                      </a:endParaRPr>
                    </a:p>
                  </a:txBody>
                  <a:tcPr>
                    <a:lnB w="12700">
                      <a:solidFill>
                        <a:schemeClr val="tx1"/>
                      </a:solidFill>
                    </a:lnB>
                  </a:tcPr>
                </a:tc>
                <a:extLst>
                  <a:ext uri="{0D108BD9-81ED-4DB2-BD59-A6C34878D82A}">
                    <a16:rowId xmlns:a16="http://schemas.microsoft.com/office/drawing/2014/main" val="4018912636"/>
                  </a:ext>
                </a:extLst>
              </a:tr>
              <a:tr h="643926">
                <a:tc>
                  <a:txBody>
                    <a:bodyPr/>
                    <a:lstStyle/>
                    <a:p>
                      <a:pPr lvl="0" algn="ctr">
                        <a:buNone/>
                      </a:pPr>
                      <a:r>
                        <a:rPr lang="en-US" sz="1800" b="0" i="0" u="none" strike="noStrike" noProof="0" dirty="0">
                          <a:solidFill>
                            <a:schemeClr val="tx1"/>
                          </a:solidFill>
                          <a:latin typeface="Arial"/>
                          <a:cs typeface="Arial"/>
                        </a:rPr>
                        <a:t>Remembering</a:t>
                      </a:r>
                      <a:endParaRPr lang="en-US" sz="1800" b="0" dirty="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noFill/>
                  </a:tcPr>
                </a:tc>
                <a:tc>
                  <a:txBody>
                    <a:bodyPr/>
                    <a:lstStyle/>
                    <a:p>
                      <a:pPr lvl="0" algn="l">
                        <a:buNone/>
                      </a:pPr>
                      <a:endParaRPr lang="en-US" sz="2000" b="0" i="0" u="none" strike="noStrike" noProof="0">
                        <a:solidFill>
                          <a:schemeClr val="tx1"/>
                        </a:solidFill>
                        <a:latin typeface="Arial"/>
                        <a:cs typeface="Aria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noFill/>
                  </a:tcPr>
                </a:tc>
                <a:tc>
                  <a:txBody>
                    <a:bodyPr/>
                    <a:lstStyle/>
                    <a:p>
                      <a:pPr lvl="0" algn="l">
                        <a:buNone/>
                      </a:pPr>
                      <a:endParaRPr lang="en-US" sz="2000" b="0" i="0" u="none" strike="noStrike" noProof="0">
                        <a:solidFill>
                          <a:schemeClr val="tx1"/>
                        </a:solidFill>
                        <a:latin typeface="Arial"/>
                        <a:cs typeface="Aria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17792394"/>
                  </a:ext>
                </a:extLst>
              </a:tr>
              <a:tr h="643925">
                <a:tc>
                  <a:txBody>
                    <a:bodyPr/>
                    <a:lstStyle/>
                    <a:p>
                      <a:pPr lvl="0" algn="ctr">
                        <a:buNone/>
                      </a:pPr>
                      <a:r>
                        <a:rPr lang="en-US" sz="1800" b="0" i="0" u="none" strike="noStrike" noProof="0">
                          <a:solidFill>
                            <a:schemeClr val="tx1"/>
                          </a:solidFill>
                          <a:latin typeface="Arial"/>
                          <a:cs typeface="Arial"/>
                        </a:rPr>
                        <a:t>Understanding </a:t>
                      </a:r>
                      <a:endParaRPr lang="en-US" sz="1800" b="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noFill/>
                  </a:tcPr>
                </a:tc>
                <a:tc>
                  <a:txBody>
                    <a:bodyPr/>
                    <a:lstStyle/>
                    <a:p>
                      <a:pPr lvl="0" algn="l">
                        <a:buNone/>
                      </a:pPr>
                      <a:endParaRPr lang="en-US" sz="2000" b="0" i="0" u="none" strike="noStrike" noProof="0">
                        <a:solidFill>
                          <a:schemeClr val="tx1"/>
                        </a:solidFill>
                        <a:latin typeface="Arial"/>
                        <a:cs typeface="Aria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noFill/>
                  </a:tcPr>
                </a:tc>
                <a:tc>
                  <a:txBody>
                    <a:bodyPr/>
                    <a:lstStyle/>
                    <a:p>
                      <a:pPr lvl="0" algn="l">
                        <a:buNone/>
                      </a:pPr>
                      <a:endParaRPr lang="en-US" sz="2000" b="0" i="0" u="none" strike="noStrike" noProof="0">
                        <a:solidFill>
                          <a:schemeClr val="tx1"/>
                        </a:solidFill>
                        <a:latin typeface="Arial"/>
                        <a:cs typeface="Aria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10341943"/>
                  </a:ext>
                </a:extLst>
              </a:tr>
              <a:tr h="643925">
                <a:tc>
                  <a:txBody>
                    <a:bodyPr/>
                    <a:lstStyle/>
                    <a:p>
                      <a:pPr lvl="0" algn="ctr">
                        <a:buNone/>
                      </a:pPr>
                      <a:r>
                        <a:rPr lang="en-US" sz="1800" b="0" i="0" u="none" strike="noStrike" noProof="0">
                          <a:solidFill>
                            <a:schemeClr val="tx1"/>
                          </a:solidFill>
                          <a:latin typeface="Arial"/>
                          <a:cs typeface="Arial"/>
                        </a:rPr>
                        <a:t>Applying </a:t>
                      </a:r>
                      <a:endParaRPr lang="en-US" sz="1800" b="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noFill/>
                  </a:tcPr>
                </a:tc>
                <a:tc>
                  <a:txBody>
                    <a:bodyPr/>
                    <a:lstStyle/>
                    <a:p>
                      <a:pPr lvl="0" algn="l">
                        <a:buNone/>
                      </a:pPr>
                      <a:endParaRPr lang="en-US" sz="2000" b="0" i="0" u="none" strike="noStrike" noProof="0">
                        <a:solidFill>
                          <a:schemeClr val="tx1"/>
                        </a:solidFill>
                        <a:latin typeface="Arial"/>
                        <a:cs typeface="Aria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noFill/>
                  </a:tcPr>
                </a:tc>
                <a:tc>
                  <a:txBody>
                    <a:bodyPr/>
                    <a:lstStyle/>
                    <a:p>
                      <a:pPr lvl="0" algn="l">
                        <a:buNone/>
                      </a:pPr>
                      <a:endParaRPr lang="en-US" sz="2000" b="0" i="0" u="none" strike="noStrike" noProof="0">
                        <a:solidFill>
                          <a:schemeClr val="tx1"/>
                        </a:solidFill>
                        <a:latin typeface="Arial"/>
                        <a:cs typeface="Aria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97548529"/>
                  </a:ext>
                </a:extLst>
              </a:tr>
              <a:tr h="643925">
                <a:tc>
                  <a:txBody>
                    <a:bodyPr/>
                    <a:lstStyle/>
                    <a:p>
                      <a:pPr lvl="0" algn="ctr">
                        <a:buNone/>
                      </a:pPr>
                      <a:r>
                        <a:rPr lang="en-US" sz="1800" b="0" i="0" u="none" strike="noStrike" noProof="0" dirty="0">
                          <a:solidFill>
                            <a:schemeClr val="tx1"/>
                          </a:solidFill>
                          <a:latin typeface="Arial"/>
                          <a:cs typeface="Arial"/>
                        </a:rPr>
                        <a:t>Creating </a:t>
                      </a:r>
                      <a:endParaRPr lang="en-US" sz="1800" b="0" dirty="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noFill/>
                  </a:tcPr>
                </a:tc>
                <a:tc>
                  <a:txBody>
                    <a:bodyPr/>
                    <a:lstStyle/>
                    <a:p>
                      <a:pPr lvl="0" algn="l">
                        <a:buNone/>
                      </a:pPr>
                      <a:endParaRPr lang="en-US" sz="2000" b="0" i="0" u="none" strike="noStrike" noProof="0">
                        <a:solidFill>
                          <a:schemeClr val="tx1"/>
                        </a:solidFill>
                        <a:latin typeface="Arial"/>
                        <a:cs typeface="Aria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noFill/>
                  </a:tcPr>
                </a:tc>
                <a:tc>
                  <a:txBody>
                    <a:bodyPr/>
                    <a:lstStyle/>
                    <a:p>
                      <a:pPr lvl="0" algn="l">
                        <a:buNone/>
                      </a:pPr>
                      <a:endParaRPr lang="en-US" sz="2000" b="0" i="0" u="none" strike="noStrike" noProof="0">
                        <a:solidFill>
                          <a:schemeClr val="tx1"/>
                        </a:solidFill>
                        <a:latin typeface="Arial"/>
                        <a:cs typeface="Aria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57486186"/>
                  </a:ext>
                </a:extLst>
              </a:tr>
              <a:tr h="643925">
                <a:tc>
                  <a:txBody>
                    <a:bodyPr/>
                    <a:lstStyle/>
                    <a:p>
                      <a:pPr lvl="0" algn="ctr">
                        <a:buNone/>
                      </a:pPr>
                      <a:r>
                        <a:rPr lang="en-US" sz="1800" b="0" i="0" u="none" strike="noStrike" noProof="0">
                          <a:solidFill>
                            <a:schemeClr val="tx1"/>
                          </a:solidFill>
                          <a:latin typeface="Arial"/>
                          <a:cs typeface="Arial"/>
                        </a:rPr>
                        <a:t>Evaluating</a:t>
                      </a:r>
                      <a:endParaRPr lang="en-US" sz="1800" b="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noFill/>
                  </a:tcPr>
                </a:tc>
                <a:tc>
                  <a:txBody>
                    <a:bodyPr/>
                    <a:lstStyle/>
                    <a:p>
                      <a:pPr lvl="0" algn="l">
                        <a:buNone/>
                      </a:pPr>
                      <a:endParaRPr lang="en-US" sz="2000" b="0" i="0" u="none" strike="noStrike" noProof="0">
                        <a:solidFill>
                          <a:schemeClr val="tx1"/>
                        </a:solidFill>
                        <a:latin typeface="Arial"/>
                        <a:cs typeface="Aria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noFill/>
                  </a:tcPr>
                </a:tc>
                <a:tc>
                  <a:txBody>
                    <a:bodyPr/>
                    <a:lstStyle/>
                    <a:p>
                      <a:pPr lvl="0" algn="l">
                        <a:buNone/>
                      </a:pPr>
                      <a:endParaRPr lang="en-US" sz="2000" b="0" i="0" u="none" strike="noStrike" noProof="0">
                        <a:solidFill>
                          <a:schemeClr val="tx1"/>
                        </a:solidFill>
                        <a:latin typeface="Arial"/>
                        <a:cs typeface="Aria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37570404"/>
                  </a:ext>
                </a:extLst>
              </a:tr>
              <a:tr h="643925">
                <a:tc>
                  <a:txBody>
                    <a:bodyPr/>
                    <a:lstStyle/>
                    <a:p>
                      <a:pPr lvl="0" algn="ctr">
                        <a:buNone/>
                      </a:pPr>
                      <a:r>
                        <a:rPr lang="en-US" sz="1800" b="0" i="0" u="none" strike="noStrike" noProof="0" dirty="0" err="1">
                          <a:solidFill>
                            <a:schemeClr val="tx1"/>
                          </a:solidFill>
                          <a:latin typeface="Arial"/>
                          <a:cs typeface="Arial"/>
                        </a:rPr>
                        <a:t>Analysing</a:t>
                      </a:r>
                      <a:endParaRPr lang="en-US" sz="1800" b="0" dirty="0">
                        <a:solidFill>
                          <a:schemeClr val="tx1"/>
                        </a:solidFill>
                      </a:endParaRPr>
                    </a:p>
                  </a:txBody>
                  <a:tcP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lvl="0" algn="l">
                        <a:buNone/>
                      </a:pPr>
                      <a:endParaRPr lang="en-US" sz="2000" b="0" i="0" u="none" strike="noStrike" noProof="0">
                        <a:solidFill>
                          <a:schemeClr val="tx1"/>
                        </a:solidFill>
                        <a:latin typeface="Arial"/>
                        <a:cs typeface="Arial"/>
                      </a:endParaRPr>
                    </a:p>
                  </a:txBody>
                  <a:tcP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lvl="0" algn="l">
                        <a:buNone/>
                      </a:pPr>
                      <a:endParaRPr lang="en-US" sz="2000" b="0" i="0" u="none" strike="noStrike" noProof="0" dirty="0">
                        <a:solidFill>
                          <a:schemeClr val="tx1"/>
                        </a:solidFill>
                        <a:latin typeface="Arial"/>
                        <a:cs typeface="Arial"/>
                      </a:endParaRPr>
                    </a:p>
                  </a:txBody>
                  <a:tcP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3186858639"/>
                  </a:ext>
                </a:extLst>
              </a:tr>
            </a:tbl>
          </a:graphicData>
        </a:graphic>
      </p:graphicFrame>
    </p:spTree>
    <p:extLst>
      <p:ext uri="{BB962C8B-B14F-4D97-AF65-F5344CB8AC3E}">
        <p14:creationId xmlns:p14="http://schemas.microsoft.com/office/powerpoint/2010/main" val="2402941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EDF4B6-3A6B-4335-F7D5-77EB73E5546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A3032A4-C969-C3AC-4C3D-DFC181F2DC31}"/>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57</a:t>
            </a:fld>
            <a:endParaRPr lang="en-AU"/>
          </a:p>
        </p:txBody>
      </p:sp>
      <p:sp>
        <p:nvSpPr>
          <p:cNvPr id="3" name="Title 2">
            <a:extLst>
              <a:ext uri="{FF2B5EF4-FFF2-40B4-BE49-F238E27FC236}">
                <a16:creationId xmlns:a16="http://schemas.microsoft.com/office/drawing/2014/main" id="{0989D0E7-7926-EA41-C44F-3C1AB5EF326E}"/>
              </a:ext>
            </a:extLst>
          </p:cNvPr>
          <p:cNvSpPr>
            <a:spLocks noGrp="1"/>
          </p:cNvSpPr>
          <p:nvPr>
            <p:ph type="title"/>
          </p:nvPr>
        </p:nvSpPr>
        <p:spPr/>
        <p:txBody>
          <a:bodyPr/>
          <a:lstStyle/>
          <a:p>
            <a:r>
              <a:rPr lang="en-US" dirty="0">
                <a:latin typeface="Arial"/>
                <a:cs typeface="Arial"/>
              </a:rPr>
              <a:t>Table reconstructed</a:t>
            </a:r>
            <a:endParaRPr lang="en-US" dirty="0"/>
          </a:p>
        </p:txBody>
      </p:sp>
      <p:graphicFrame>
        <p:nvGraphicFramePr>
          <p:cNvPr id="6" name="Table 5">
            <a:extLst>
              <a:ext uri="{FF2B5EF4-FFF2-40B4-BE49-F238E27FC236}">
                <a16:creationId xmlns:a16="http://schemas.microsoft.com/office/drawing/2014/main" id="{5D13FA30-0D09-51BF-1303-3297CD0F5919}"/>
              </a:ext>
            </a:extLst>
          </p:cNvPr>
          <p:cNvGraphicFramePr>
            <a:graphicFrameLocks noGrp="1"/>
          </p:cNvGraphicFramePr>
          <p:nvPr>
            <p:extLst>
              <p:ext uri="{D42A27DB-BD31-4B8C-83A1-F6EECF244321}">
                <p14:modId xmlns:p14="http://schemas.microsoft.com/office/powerpoint/2010/main" val="1635138779"/>
              </p:ext>
            </p:extLst>
          </p:nvPr>
        </p:nvGraphicFramePr>
        <p:xfrm>
          <a:off x="359433" y="1279584"/>
          <a:ext cx="11355216" cy="4728523"/>
        </p:xfrm>
        <a:graphic>
          <a:graphicData uri="http://schemas.openxmlformats.org/drawingml/2006/table">
            <a:tbl>
              <a:tblPr firstRow="1" bandRow="1">
                <a:tableStyleId>{5A111915-BE36-4E01-A7E5-04B1672EAD32}</a:tableStyleId>
              </a:tblPr>
              <a:tblGrid>
                <a:gridCol w="2594919">
                  <a:extLst>
                    <a:ext uri="{9D8B030D-6E8A-4147-A177-3AD203B41FA5}">
                      <a16:colId xmlns:a16="http://schemas.microsoft.com/office/drawing/2014/main" val="510129783"/>
                    </a:ext>
                  </a:extLst>
                </a:gridCol>
                <a:gridCol w="4160108">
                  <a:extLst>
                    <a:ext uri="{9D8B030D-6E8A-4147-A177-3AD203B41FA5}">
                      <a16:colId xmlns:a16="http://schemas.microsoft.com/office/drawing/2014/main" val="2671480270"/>
                    </a:ext>
                  </a:extLst>
                </a:gridCol>
                <a:gridCol w="4600189">
                  <a:extLst>
                    <a:ext uri="{9D8B030D-6E8A-4147-A177-3AD203B41FA5}">
                      <a16:colId xmlns:a16="http://schemas.microsoft.com/office/drawing/2014/main" val="1418390392"/>
                    </a:ext>
                  </a:extLst>
                </a:gridCol>
              </a:tblGrid>
              <a:tr h="864972">
                <a:tc>
                  <a:txBody>
                    <a:bodyPr/>
                    <a:lstStyle/>
                    <a:p>
                      <a:pPr lvl="0" algn="ctr">
                        <a:buNone/>
                      </a:pPr>
                      <a:r>
                        <a:rPr lang="en-US" sz="2000" b="0" i="0" u="none" strike="noStrike" noProof="0">
                          <a:solidFill>
                            <a:schemeClr val="bg1"/>
                          </a:solidFill>
                          <a:latin typeface="+mn-lt"/>
                        </a:rPr>
                        <a:t>Type of thinking </a:t>
                      </a:r>
                    </a:p>
                  </a:txBody>
                  <a:tcPr>
                    <a:lnB w="12700">
                      <a:solidFill>
                        <a:schemeClr val="tx1"/>
                      </a:solidFill>
                    </a:lnB>
                  </a:tcPr>
                </a:tc>
                <a:tc>
                  <a:txBody>
                    <a:bodyPr/>
                    <a:lstStyle/>
                    <a:p>
                      <a:pPr lvl="0" algn="ctr">
                        <a:buNone/>
                      </a:pPr>
                      <a:r>
                        <a:rPr lang="en-US" sz="2000" b="0" i="0" u="none" strike="noStrike" noProof="0" dirty="0">
                          <a:solidFill>
                            <a:schemeClr val="bg1"/>
                          </a:solidFill>
                          <a:latin typeface="+mn-lt"/>
                        </a:rPr>
                        <a:t>Description </a:t>
                      </a:r>
                    </a:p>
                  </a:txBody>
                  <a:tcPr>
                    <a:lnB w="12700">
                      <a:solidFill>
                        <a:schemeClr val="tx1"/>
                      </a:solidFill>
                    </a:lnB>
                  </a:tcPr>
                </a:tc>
                <a:tc>
                  <a:txBody>
                    <a:bodyPr/>
                    <a:lstStyle/>
                    <a:p>
                      <a:pPr lvl="0" algn="ctr">
                        <a:buNone/>
                      </a:pPr>
                      <a:r>
                        <a:rPr lang="en-US" sz="2000" b="0" i="0" u="none" strike="noStrike" noProof="0" dirty="0">
                          <a:solidFill>
                            <a:schemeClr val="bg1"/>
                          </a:solidFill>
                          <a:latin typeface="+mn-lt"/>
                        </a:rPr>
                        <a:t> Instructional words</a:t>
                      </a:r>
                      <a:endParaRPr lang="en-US" sz="2000" dirty="0">
                        <a:solidFill>
                          <a:schemeClr val="bg1"/>
                        </a:solidFill>
                        <a:latin typeface="+mn-lt"/>
                      </a:endParaRPr>
                    </a:p>
                  </a:txBody>
                  <a:tcPr>
                    <a:lnB w="12700">
                      <a:solidFill>
                        <a:schemeClr val="tx1"/>
                      </a:solidFill>
                    </a:lnB>
                  </a:tcPr>
                </a:tc>
                <a:extLst>
                  <a:ext uri="{0D108BD9-81ED-4DB2-BD59-A6C34878D82A}">
                    <a16:rowId xmlns:a16="http://schemas.microsoft.com/office/drawing/2014/main" val="4018912636"/>
                  </a:ext>
                </a:extLst>
              </a:tr>
              <a:tr h="643926">
                <a:tc>
                  <a:txBody>
                    <a:bodyPr/>
                    <a:lstStyle/>
                    <a:p>
                      <a:pPr lvl="0" algn="ctr">
                        <a:lnSpc>
                          <a:spcPct val="115000"/>
                        </a:lnSpc>
                        <a:buNone/>
                      </a:pPr>
                      <a:r>
                        <a:rPr lang="en-US" sz="1600" b="0" i="0" u="none" strike="noStrike" noProof="0" dirty="0">
                          <a:solidFill>
                            <a:schemeClr val="tx1"/>
                          </a:solidFill>
                          <a:latin typeface="Arial"/>
                          <a:cs typeface="Arial"/>
                        </a:rPr>
                        <a:t>Remembering</a:t>
                      </a:r>
                      <a:endParaRPr lang="en-US" sz="1600" b="0" dirty="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noFill/>
                  </a:tcPr>
                </a:tc>
                <a:tc>
                  <a:txBody>
                    <a:bodyPr/>
                    <a:lstStyle/>
                    <a:p>
                      <a:pPr lvl="0" algn="l">
                        <a:lnSpc>
                          <a:spcPct val="115000"/>
                        </a:lnSpc>
                        <a:buNone/>
                      </a:pPr>
                      <a:r>
                        <a:rPr lang="en-US" sz="1600" b="0" i="0" u="none" strike="noStrike" noProof="0" dirty="0">
                          <a:solidFill>
                            <a:schemeClr val="tx1"/>
                          </a:solidFill>
                          <a:latin typeface="Arial"/>
                          <a:cs typeface="Arial"/>
                        </a:rPr>
                        <a:t>Find or remember information </a:t>
                      </a:r>
                      <a:endParaRPr lang="en-US" sz="1600" b="0" dirty="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noFill/>
                  </a:tcPr>
                </a:tc>
                <a:tc>
                  <a:txBody>
                    <a:bodyPr/>
                    <a:lstStyle/>
                    <a:p>
                      <a:pPr lvl="0" algn="l">
                        <a:lnSpc>
                          <a:spcPct val="115000"/>
                        </a:lnSpc>
                        <a:buNone/>
                      </a:pPr>
                      <a:r>
                        <a:rPr lang="en-US" sz="1600" b="0" i="0" u="none" strike="noStrike" noProof="0" dirty="0">
                          <a:solidFill>
                            <a:schemeClr val="tx1"/>
                          </a:solidFill>
                          <a:latin typeface="Arial"/>
                          <a:cs typeface="Arial"/>
                        </a:rPr>
                        <a:t>List, find, name, identify, locate, describe, </a:t>
                      </a:r>
                      <a:r>
                        <a:rPr lang="en-US" sz="1600" b="0" i="0" u="none" strike="noStrike" noProof="0" dirty="0" err="1">
                          <a:solidFill>
                            <a:schemeClr val="tx1"/>
                          </a:solidFill>
                          <a:latin typeface="Arial"/>
                          <a:cs typeface="Arial"/>
                        </a:rPr>
                        <a:t>memorise</a:t>
                      </a:r>
                      <a:r>
                        <a:rPr lang="en-US" sz="1600" b="0" i="0" u="none" strike="noStrike" noProof="0" dirty="0">
                          <a:solidFill>
                            <a:schemeClr val="tx1"/>
                          </a:solidFill>
                          <a:latin typeface="Arial"/>
                          <a:cs typeface="Arial"/>
                        </a:rPr>
                        <a:t>, define </a:t>
                      </a:r>
                      <a:endParaRPr lang="en-US" sz="1600" b="0" dirty="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17792394"/>
                  </a:ext>
                </a:extLst>
              </a:tr>
              <a:tr h="643925">
                <a:tc>
                  <a:txBody>
                    <a:bodyPr/>
                    <a:lstStyle/>
                    <a:p>
                      <a:pPr lvl="0" algn="ctr">
                        <a:lnSpc>
                          <a:spcPct val="115000"/>
                        </a:lnSpc>
                        <a:buNone/>
                      </a:pPr>
                      <a:r>
                        <a:rPr lang="en-US" sz="1600" b="0" i="0" u="none" strike="noStrike" noProof="0">
                          <a:solidFill>
                            <a:schemeClr val="tx1"/>
                          </a:solidFill>
                          <a:latin typeface="Arial"/>
                          <a:cs typeface="Arial"/>
                        </a:rPr>
                        <a:t>Understanding </a:t>
                      </a:r>
                      <a:endParaRPr lang="en-US" sz="1600" b="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noFill/>
                  </a:tcPr>
                </a:tc>
                <a:tc>
                  <a:txBody>
                    <a:bodyPr/>
                    <a:lstStyle/>
                    <a:p>
                      <a:pPr lvl="0" algn="l">
                        <a:lnSpc>
                          <a:spcPct val="115000"/>
                        </a:lnSpc>
                        <a:buNone/>
                      </a:pPr>
                      <a:r>
                        <a:rPr lang="en-US" sz="1600" b="0" i="0" u="none" strike="noStrike" noProof="0" dirty="0">
                          <a:solidFill>
                            <a:schemeClr val="tx1"/>
                          </a:solidFill>
                          <a:latin typeface="Arial"/>
                          <a:cs typeface="Arial"/>
                        </a:rPr>
                        <a:t>Understanding and making sense of information </a:t>
                      </a:r>
                      <a:endParaRPr lang="en-US" sz="1600" b="0" dirty="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noFill/>
                  </a:tcPr>
                </a:tc>
                <a:tc>
                  <a:txBody>
                    <a:bodyPr/>
                    <a:lstStyle/>
                    <a:p>
                      <a:pPr lvl="0" algn="l">
                        <a:lnSpc>
                          <a:spcPct val="115000"/>
                        </a:lnSpc>
                        <a:buNone/>
                      </a:pPr>
                      <a:r>
                        <a:rPr lang="en-US" sz="1600" b="0" i="0" u="none" strike="noStrike" noProof="0" dirty="0">
                          <a:solidFill>
                            <a:schemeClr val="tx1"/>
                          </a:solidFill>
                          <a:latin typeface="Arial"/>
                          <a:cs typeface="Arial"/>
                        </a:rPr>
                        <a:t>interpret, </a:t>
                      </a:r>
                      <a:r>
                        <a:rPr lang="en-US" sz="1600" b="0" i="0" u="none" strike="noStrike" noProof="0" dirty="0" err="1">
                          <a:solidFill>
                            <a:schemeClr val="tx1"/>
                          </a:solidFill>
                          <a:latin typeface="Arial"/>
                          <a:cs typeface="Arial"/>
                        </a:rPr>
                        <a:t>summarise</a:t>
                      </a:r>
                      <a:r>
                        <a:rPr lang="en-US" sz="1600" b="0" i="0" u="none" strike="noStrike" noProof="0" dirty="0">
                          <a:solidFill>
                            <a:schemeClr val="tx1"/>
                          </a:solidFill>
                          <a:latin typeface="Arial"/>
                          <a:cs typeface="Arial"/>
                        </a:rPr>
                        <a:t>, explain, infer, paraphrase </a:t>
                      </a:r>
                      <a:endParaRPr lang="en-US" sz="1600" b="0" dirty="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10341943"/>
                  </a:ext>
                </a:extLst>
              </a:tr>
              <a:tr h="643925">
                <a:tc>
                  <a:txBody>
                    <a:bodyPr/>
                    <a:lstStyle/>
                    <a:p>
                      <a:pPr lvl="0" algn="ctr">
                        <a:lnSpc>
                          <a:spcPct val="115000"/>
                        </a:lnSpc>
                        <a:buNone/>
                      </a:pPr>
                      <a:r>
                        <a:rPr lang="en-US" sz="1600" b="0" i="0" u="none" strike="noStrike" noProof="0">
                          <a:solidFill>
                            <a:schemeClr val="tx1"/>
                          </a:solidFill>
                          <a:latin typeface="Arial"/>
                          <a:cs typeface="Arial"/>
                        </a:rPr>
                        <a:t>Applying </a:t>
                      </a:r>
                      <a:endParaRPr lang="en-US" sz="1600" b="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noFill/>
                  </a:tcPr>
                </a:tc>
                <a:tc>
                  <a:txBody>
                    <a:bodyPr/>
                    <a:lstStyle/>
                    <a:p>
                      <a:pPr lvl="0" algn="l">
                        <a:lnSpc>
                          <a:spcPct val="115000"/>
                        </a:lnSpc>
                        <a:buNone/>
                      </a:pPr>
                      <a:r>
                        <a:rPr lang="en-US" sz="1600" b="0" i="0" u="none" strike="noStrike" noProof="0" dirty="0">
                          <a:solidFill>
                            <a:schemeClr val="tx1"/>
                          </a:solidFill>
                          <a:latin typeface="Arial"/>
                          <a:cs typeface="Arial"/>
                        </a:rPr>
                        <a:t>Use information in a new (but similar) situation </a:t>
                      </a:r>
                      <a:endParaRPr lang="en-US" sz="1600" b="0" dirty="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noFill/>
                  </a:tcPr>
                </a:tc>
                <a:tc>
                  <a:txBody>
                    <a:bodyPr/>
                    <a:lstStyle/>
                    <a:p>
                      <a:pPr lvl="0" algn="l">
                        <a:lnSpc>
                          <a:spcPct val="115000"/>
                        </a:lnSpc>
                        <a:buNone/>
                      </a:pPr>
                      <a:r>
                        <a:rPr lang="en-US" sz="1600" b="0" i="0" u="none" strike="noStrike" noProof="0">
                          <a:solidFill>
                            <a:schemeClr val="tx1"/>
                          </a:solidFill>
                          <a:latin typeface="Arial"/>
                          <a:cs typeface="Arial"/>
                        </a:rPr>
                        <a:t>Use, diagram, make a chart, draw, apply, solve, calculate </a:t>
                      </a:r>
                      <a:endParaRPr lang="en-US" sz="1600" b="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97548529"/>
                  </a:ext>
                </a:extLst>
              </a:tr>
              <a:tr h="643925">
                <a:tc>
                  <a:txBody>
                    <a:bodyPr/>
                    <a:lstStyle/>
                    <a:p>
                      <a:pPr lvl="0" algn="ctr">
                        <a:lnSpc>
                          <a:spcPct val="115000"/>
                        </a:lnSpc>
                        <a:buNone/>
                      </a:pPr>
                      <a:r>
                        <a:rPr lang="en-US" sz="1600" b="0" i="0" u="none" strike="noStrike" noProof="0">
                          <a:solidFill>
                            <a:schemeClr val="tx1"/>
                          </a:solidFill>
                          <a:latin typeface="Arial"/>
                          <a:cs typeface="Arial"/>
                        </a:rPr>
                        <a:t>Creating </a:t>
                      </a:r>
                      <a:endParaRPr lang="en-US" sz="1600" b="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noFill/>
                  </a:tcPr>
                </a:tc>
                <a:tc>
                  <a:txBody>
                    <a:bodyPr/>
                    <a:lstStyle/>
                    <a:p>
                      <a:pPr lvl="0" algn="l">
                        <a:lnSpc>
                          <a:spcPct val="115000"/>
                        </a:lnSpc>
                        <a:buNone/>
                      </a:pPr>
                      <a:r>
                        <a:rPr lang="en-US" sz="1600" b="0" i="0" u="none" strike="noStrike" noProof="0" dirty="0">
                          <a:solidFill>
                            <a:schemeClr val="tx1"/>
                          </a:solidFill>
                          <a:latin typeface="Arial"/>
                          <a:cs typeface="Arial"/>
                        </a:rPr>
                        <a:t>Use information to create something new </a:t>
                      </a:r>
                      <a:endParaRPr lang="en-US" sz="1600" b="0" dirty="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noFill/>
                  </a:tcPr>
                </a:tc>
                <a:tc>
                  <a:txBody>
                    <a:bodyPr/>
                    <a:lstStyle/>
                    <a:p>
                      <a:pPr lvl="0" algn="l">
                        <a:lnSpc>
                          <a:spcPct val="115000"/>
                        </a:lnSpc>
                        <a:buNone/>
                      </a:pPr>
                      <a:r>
                        <a:rPr lang="en-US" sz="1600" b="0" i="0" u="none" strike="noStrike" noProof="0" dirty="0">
                          <a:solidFill>
                            <a:schemeClr val="tx1"/>
                          </a:solidFill>
                          <a:latin typeface="Arial"/>
                          <a:cs typeface="Arial"/>
                        </a:rPr>
                        <a:t>Design, build, construct, plan, produce, devise </a:t>
                      </a:r>
                      <a:endParaRPr lang="en-US" sz="1600" b="0" dirty="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57486186"/>
                  </a:ext>
                </a:extLst>
              </a:tr>
              <a:tr h="643925">
                <a:tc>
                  <a:txBody>
                    <a:bodyPr/>
                    <a:lstStyle/>
                    <a:p>
                      <a:pPr lvl="0" algn="ctr">
                        <a:lnSpc>
                          <a:spcPct val="115000"/>
                        </a:lnSpc>
                        <a:buNone/>
                      </a:pPr>
                      <a:r>
                        <a:rPr lang="en-US" sz="1600" b="0" i="0" u="none" strike="noStrike" noProof="0">
                          <a:solidFill>
                            <a:schemeClr val="tx1"/>
                          </a:solidFill>
                          <a:latin typeface="Arial"/>
                          <a:cs typeface="Arial"/>
                        </a:rPr>
                        <a:t>Evaluating</a:t>
                      </a:r>
                      <a:endParaRPr lang="en-US" sz="1600" b="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noFill/>
                  </a:tcPr>
                </a:tc>
                <a:tc>
                  <a:txBody>
                    <a:bodyPr/>
                    <a:lstStyle/>
                    <a:p>
                      <a:pPr lvl="0" algn="l">
                        <a:lnSpc>
                          <a:spcPct val="115000"/>
                        </a:lnSpc>
                        <a:buNone/>
                      </a:pPr>
                      <a:r>
                        <a:rPr lang="en-US" sz="1600" b="0" i="0" u="none" strike="noStrike" noProof="0" dirty="0">
                          <a:solidFill>
                            <a:schemeClr val="tx1"/>
                          </a:solidFill>
                          <a:latin typeface="Arial"/>
                          <a:cs typeface="Arial"/>
                        </a:rPr>
                        <a:t>Critically examine info and make judgements </a:t>
                      </a:r>
                      <a:endParaRPr lang="en-US" sz="1600" b="0" dirty="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noFill/>
                  </a:tcPr>
                </a:tc>
                <a:tc>
                  <a:txBody>
                    <a:bodyPr/>
                    <a:lstStyle/>
                    <a:p>
                      <a:pPr lvl="0" algn="l">
                        <a:lnSpc>
                          <a:spcPct val="115000"/>
                        </a:lnSpc>
                        <a:buNone/>
                      </a:pPr>
                      <a:r>
                        <a:rPr lang="en-US" sz="1600" b="0" i="0" u="none" strike="noStrike" noProof="0" dirty="0">
                          <a:solidFill>
                            <a:schemeClr val="tx1"/>
                          </a:solidFill>
                          <a:latin typeface="Arial"/>
                          <a:cs typeface="Arial"/>
                        </a:rPr>
                        <a:t>Judge, test, critique, defend, challenge </a:t>
                      </a:r>
                      <a:endParaRPr lang="en-US" sz="1600" b="0" dirty="0">
                        <a:solidFill>
                          <a:schemeClr val="tx1"/>
                        </a:solidFill>
                      </a:endParaRPr>
                    </a:p>
                  </a:txBody>
                  <a:tcP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37570404"/>
                  </a:ext>
                </a:extLst>
              </a:tr>
              <a:tr h="643925">
                <a:tc>
                  <a:txBody>
                    <a:bodyPr/>
                    <a:lstStyle/>
                    <a:p>
                      <a:pPr lvl="0" algn="ctr">
                        <a:lnSpc>
                          <a:spcPct val="115000"/>
                        </a:lnSpc>
                        <a:buNone/>
                      </a:pPr>
                      <a:r>
                        <a:rPr lang="en-US" sz="1600" b="0" i="0" u="none" strike="noStrike" noProof="0" err="1">
                          <a:solidFill>
                            <a:schemeClr val="tx1"/>
                          </a:solidFill>
                          <a:latin typeface="Arial"/>
                          <a:cs typeface="Arial"/>
                        </a:rPr>
                        <a:t>Analysing</a:t>
                      </a:r>
                      <a:endParaRPr lang="en-US" sz="1600" b="0">
                        <a:solidFill>
                          <a:schemeClr val="tx1"/>
                        </a:solidFill>
                      </a:endParaRPr>
                    </a:p>
                  </a:txBody>
                  <a:tcP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lvl="0" algn="l">
                        <a:lnSpc>
                          <a:spcPct val="115000"/>
                        </a:lnSpc>
                        <a:buNone/>
                      </a:pPr>
                      <a:r>
                        <a:rPr lang="en-US" sz="1600" b="0" i="0" u="none" strike="noStrike" noProof="0" dirty="0">
                          <a:solidFill>
                            <a:schemeClr val="tx1"/>
                          </a:solidFill>
                          <a:latin typeface="Arial"/>
                          <a:cs typeface="Arial"/>
                        </a:rPr>
                        <a:t>Take info apart and explore relationship </a:t>
                      </a:r>
                      <a:endParaRPr lang="en-US" sz="1600" b="0" dirty="0">
                        <a:solidFill>
                          <a:schemeClr val="tx1"/>
                        </a:solidFill>
                      </a:endParaRPr>
                    </a:p>
                  </a:txBody>
                  <a:tcP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lvl="0" algn="l">
                        <a:lnSpc>
                          <a:spcPct val="115000"/>
                        </a:lnSpc>
                        <a:buNone/>
                      </a:pPr>
                      <a:r>
                        <a:rPr lang="en-US" sz="1600" b="0" i="0" u="none" strike="noStrike" noProof="0" dirty="0" err="1">
                          <a:solidFill>
                            <a:schemeClr val="tx1"/>
                          </a:solidFill>
                          <a:latin typeface="Arial"/>
                          <a:cs typeface="Arial"/>
                        </a:rPr>
                        <a:t>Categorise</a:t>
                      </a:r>
                      <a:r>
                        <a:rPr lang="en-US" sz="1600" b="0" i="0" u="none" strike="noStrike" noProof="0" dirty="0">
                          <a:solidFill>
                            <a:schemeClr val="tx1"/>
                          </a:solidFill>
                          <a:latin typeface="Arial"/>
                          <a:cs typeface="Arial"/>
                        </a:rPr>
                        <a:t>, examine, compare/contrast, </a:t>
                      </a:r>
                      <a:r>
                        <a:rPr lang="en-US" sz="1600" b="0" i="0" u="none" strike="noStrike" noProof="0" dirty="0" err="1">
                          <a:solidFill>
                            <a:schemeClr val="tx1"/>
                          </a:solidFill>
                          <a:latin typeface="Arial"/>
                          <a:cs typeface="Arial"/>
                        </a:rPr>
                        <a:t>organise</a:t>
                      </a:r>
                      <a:r>
                        <a:rPr lang="en-US" sz="1600" b="0" i="0" u="none" strike="noStrike" noProof="0" dirty="0">
                          <a:solidFill>
                            <a:schemeClr val="tx1"/>
                          </a:solidFill>
                          <a:latin typeface="Arial"/>
                          <a:cs typeface="Arial"/>
                        </a:rPr>
                        <a:t> </a:t>
                      </a:r>
                      <a:endParaRPr lang="en-US" sz="1600" b="0" dirty="0">
                        <a:solidFill>
                          <a:schemeClr val="tx1"/>
                        </a:solidFill>
                      </a:endParaRPr>
                    </a:p>
                  </a:txBody>
                  <a:tcP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3186858639"/>
                  </a:ext>
                </a:extLst>
              </a:tr>
            </a:tbl>
          </a:graphicData>
        </a:graphic>
      </p:graphicFrame>
    </p:spTree>
    <p:extLst>
      <p:ext uri="{BB962C8B-B14F-4D97-AF65-F5344CB8AC3E}">
        <p14:creationId xmlns:p14="http://schemas.microsoft.com/office/powerpoint/2010/main" val="3448574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D9753B-2970-3713-3BF0-002FFA211F6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109A914-1D4F-554C-1784-C5A2185BC564}"/>
              </a:ext>
              <a:ext uri="{C183D7F6-B498-43B3-948B-1728B52AA6E4}">
                <adec:decorative xmlns:adec="http://schemas.microsoft.com/office/drawing/2017/decorative" val="1"/>
              </a:ext>
            </a:extLst>
          </p:cNvPr>
          <p:cNvSpPr>
            <a:spLocks noGrp="1"/>
          </p:cNvSpPr>
          <p:nvPr>
            <p:ph type="sldNum" sz="quarter" idx="12"/>
          </p:nvPr>
        </p:nvSpPr>
        <p:spPr>
          <a:xfrm>
            <a:off x="11124000" y="6516000"/>
            <a:ext cx="720000" cy="180000"/>
          </a:xfrm>
        </p:spPr>
        <p:txBody>
          <a:bodyPr anchor="t">
            <a:normAutofit/>
          </a:bodyPr>
          <a:lstStyle/>
          <a:p>
            <a:pPr>
              <a:lnSpc>
                <a:spcPct val="90000"/>
              </a:lnSpc>
              <a:spcAft>
                <a:spcPts val="600"/>
              </a:spcAft>
            </a:pPr>
            <a:fld id="{10A01DC5-1685-4615-8240-15192985C6A2}" type="slidenum">
              <a:rPr lang="en-AU" smtClean="0"/>
              <a:pPr>
                <a:lnSpc>
                  <a:spcPct val="90000"/>
                </a:lnSpc>
                <a:spcAft>
                  <a:spcPts val="600"/>
                </a:spcAft>
              </a:pPr>
              <a:t>58</a:t>
            </a:fld>
            <a:endParaRPr lang="en-AU"/>
          </a:p>
        </p:txBody>
      </p:sp>
      <p:sp>
        <p:nvSpPr>
          <p:cNvPr id="3" name="Title 2">
            <a:extLst>
              <a:ext uri="{FF2B5EF4-FFF2-40B4-BE49-F238E27FC236}">
                <a16:creationId xmlns:a16="http://schemas.microsoft.com/office/drawing/2014/main" id="{792A5C09-B2DD-A50C-7D8B-22E9CE2954E2}"/>
              </a:ext>
            </a:extLst>
          </p:cNvPr>
          <p:cNvSpPr>
            <a:spLocks noGrp="1"/>
          </p:cNvSpPr>
          <p:nvPr>
            <p:ph type="title"/>
          </p:nvPr>
        </p:nvSpPr>
        <p:spPr>
          <a:xfrm>
            <a:off x="360000" y="360000"/>
            <a:ext cx="11484000" cy="545601"/>
          </a:xfrm>
        </p:spPr>
        <p:txBody>
          <a:bodyPr anchor="t">
            <a:normAutofit/>
          </a:bodyPr>
          <a:lstStyle/>
          <a:p>
            <a:r>
              <a:rPr lang="en-AU" dirty="0"/>
              <a:t>Reflective question</a:t>
            </a:r>
          </a:p>
        </p:txBody>
      </p:sp>
      <p:sp>
        <p:nvSpPr>
          <p:cNvPr id="4" name="Text Placeholder 3">
            <a:extLst>
              <a:ext uri="{FF2B5EF4-FFF2-40B4-BE49-F238E27FC236}">
                <a16:creationId xmlns:a16="http://schemas.microsoft.com/office/drawing/2014/main" id="{FE04A4DC-1613-E3EE-D07F-A8EF6376F165}"/>
              </a:ext>
            </a:extLst>
          </p:cNvPr>
          <p:cNvSpPr>
            <a:spLocks noGrp="1"/>
          </p:cNvSpPr>
          <p:nvPr>
            <p:ph sz="quarter" idx="19"/>
          </p:nvPr>
        </p:nvSpPr>
        <p:spPr>
          <a:xfrm>
            <a:off x="360000" y="1532327"/>
            <a:ext cx="8934362" cy="4814518"/>
          </a:xfrm>
        </p:spPr>
        <p:txBody>
          <a:bodyPr vert="horz" lIns="0" tIns="0" rIns="0" bIns="0" rtlCol="0" anchor="t">
            <a:normAutofit/>
          </a:bodyPr>
          <a:lstStyle/>
          <a:p>
            <a:r>
              <a:rPr lang="en-AU" sz="1800" dirty="0">
                <a:solidFill>
                  <a:schemeClr val="accent2"/>
                </a:solidFill>
                <a:latin typeface="Arial"/>
                <a:cs typeface="Arial"/>
              </a:rPr>
              <a:t>What is the difference between lower-order and higher-order thinking?</a:t>
            </a:r>
            <a:endParaRPr lang="en-AU" sz="1800" dirty="0">
              <a:solidFill>
                <a:schemeClr val="accent2"/>
              </a:solidFill>
            </a:endParaRPr>
          </a:p>
          <a:p>
            <a:pPr lvl="0"/>
            <a:endParaRPr lang="en-AU" dirty="0"/>
          </a:p>
          <a:p>
            <a:r>
              <a:rPr lang="en-AU" sz="1800" dirty="0">
                <a:latin typeface="Arial"/>
                <a:cs typeface="Arial"/>
              </a:rPr>
              <a:t>Write 2–3 sentences in your book.</a:t>
            </a:r>
          </a:p>
          <a:p>
            <a:endParaRPr lang="en-AU" dirty="0"/>
          </a:p>
        </p:txBody>
      </p:sp>
    </p:spTree>
    <p:extLst>
      <p:ext uri="{BB962C8B-B14F-4D97-AF65-F5344CB8AC3E}">
        <p14:creationId xmlns:p14="http://schemas.microsoft.com/office/powerpoint/2010/main" val="2106740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2BEE77-97FF-8808-A350-6897F618C2ED}"/>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9776BBC8-6D43-E24A-E29B-AB1F7CB5F022}"/>
              </a:ext>
            </a:extLst>
          </p:cNvPr>
          <p:cNvSpPr>
            <a:spLocks noGrp="1"/>
          </p:cNvSpPr>
          <p:nvPr>
            <p:ph type="ctrTitle"/>
          </p:nvPr>
        </p:nvSpPr>
        <p:spPr/>
        <p:txBody>
          <a:bodyPr/>
          <a:lstStyle/>
          <a:p>
            <a:r>
              <a:rPr lang="en-AU">
                <a:latin typeface="+mj-lt"/>
                <a:cs typeface="Arial"/>
              </a:rPr>
              <a:t>Lesson 9 </a:t>
            </a:r>
            <a:endParaRPr lang="en-AU">
              <a:latin typeface="+mj-lt"/>
            </a:endParaRPr>
          </a:p>
        </p:txBody>
      </p:sp>
    </p:spTree>
    <p:extLst>
      <p:ext uri="{BB962C8B-B14F-4D97-AF65-F5344CB8AC3E}">
        <p14:creationId xmlns:p14="http://schemas.microsoft.com/office/powerpoint/2010/main" val="1928193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6BD53BF-F6DF-3BA0-9B2C-4C4308C8F3A4}"/>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6</a:t>
            </a:fld>
            <a:endParaRPr lang="en-AU"/>
          </a:p>
        </p:txBody>
      </p:sp>
      <p:sp>
        <p:nvSpPr>
          <p:cNvPr id="3" name="Title 2">
            <a:extLst>
              <a:ext uri="{FF2B5EF4-FFF2-40B4-BE49-F238E27FC236}">
                <a16:creationId xmlns:a16="http://schemas.microsoft.com/office/drawing/2014/main" id="{D66566A8-E0FB-CF91-2979-48BB3979A367}"/>
              </a:ext>
            </a:extLst>
          </p:cNvPr>
          <p:cNvSpPr>
            <a:spLocks noGrp="1"/>
          </p:cNvSpPr>
          <p:nvPr>
            <p:ph type="title"/>
          </p:nvPr>
        </p:nvSpPr>
        <p:spPr/>
        <p:txBody>
          <a:bodyPr/>
          <a:lstStyle/>
          <a:p>
            <a:r>
              <a:rPr lang="en-US" dirty="0">
                <a:latin typeface="Arial"/>
                <a:cs typeface="Arial"/>
              </a:rPr>
              <a:t>Reflective</a:t>
            </a:r>
            <a:r>
              <a:rPr lang="en-US" sz="3000" dirty="0">
                <a:latin typeface="Arial"/>
                <a:cs typeface="Arial"/>
              </a:rPr>
              <a:t> </a:t>
            </a:r>
            <a:r>
              <a:rPr lang="en-US" dirty="0">
                <a:latin typeface="Arial"/>
                <a:cs typeface="Arial"/>
              </a:rPr>
              <a:t>questions </a:t>
            </a:r>
            <a:r>
              <a:rPr lang="en-US" dirty="0">
                <a:solidFill>
                  <a:schemeClr val="bg1"/>
                </a:solidFill>
                <a:latin typeface="Arial"/>
                <a:cs typeface="Arial"/>
              </a:rPr>
              <a:t>(lesson 1)</a:t>
            </a:r>
            <a:endParaRPr lang="en-US" sz="3000" dirty="0">
              <a:solidFill>
                <a:schemeClr val="bg1"/>
              </a:solidFill>
            </a:endParaRPr>
          </a:p>
        </p:txBody>
      </p:sp>
      <p:sp>
        <p:nvSpPr>
          <p:cNvPr id="4" name="Text Placeholder 3">
            <a:extLst>
              <a:ext uri="{FF2B5EF4-FFF2-40B4-BE49-F238E27FC236}">
                <a16:creationId xmlns:a16="http://schemas.microsoft.com/office/drawing/2014/main" id="{FCF7D5AF-E5F8-CC6C-A8D4-8E0EEACE97AA}"/>
              </a:ext>
            </a:extLst>
          </p:cNvPr>
          <p:cNvSpPr>
            <a:spLocks noGrp="1"/>
          </p:cNvSpPr>
          <p:nvPr>
            <p:ph type="body" sz="quarter" idx="18"/>
          </p:nvPr>
        </p:nvSpPr>
        <p:spPr>
          <a:xfrm>
            <a:off x="348001" y="1031524"/>
            <a:ext cx="11483999" cy="310015"/>
          </a:xfrm>
        </p:spPr>
        <p:txBody>
          <a:bodyPr/>
          <a:lstStyle/>
          <a:p>
            <a:r>
              <a:rPr lang="en-US" dirty="0"/>
              <a:t>How did you come to your answer for the slippers/shoes question?</a:t>
            </a:r>
          </a:p>
        </p:txBody>
      </p:sp>
      <p:sp>
        <p:nvSpPr>
          <p:cNvPr id="5" name="Text Placeholder 4">
            <a:extLst>
              <a:ext uri="{FF2B5EF4-FFF2-40B4-BE49-F238E27FC236}">
                <a16:creationId xmlns:a16="http://schemas.microsoft.com/office/drawing/2014/main" id="{2FF47402-8000-BB97-A6C7-2E8060F3AAA0}"/>
              </a:ext>
            </a:extLst>
          </p:cNvPr>
          <p:cNvSpPr>
            <a:spLocks noGrp="1"/>
          </p:cNvSpPr>
          <p:nvPr>
            <p:ph type="body" sz="quarter" idx="17"/>
          </p:nvPr>
        </p:nvSpPr>
        <p:spPr/>
        <p:style>
          <a:lnRef idx="1">
            <a:schemeClr val="accent4"/>
          </a:lnRef>
          <a:fillRef idx="2">
            <a:schemeClr val="accent4"/>
          </a:fillRef>
          <a:effectRef idx="1">
            <a:schemeClr val="accent4"/>
          </a:effectRef>
          <a:fontRef idx="minor">
            <a:schemeClr val="dk1"/>
          </a:fontRef>
        </p:style>
        <p:txBody>
          <a:bodyPr vert="horz" lIns="144000" tIns="144000" rIns="0" bIns="0" rtlCol="0" anchor="t">
            <a:noAutofit/>
          </a:bodyPr>
          <a:lstStyle/>
          <a:p>
            <a:pPr marL="285750" indent="-285750">
              <a:buFont typeface="Arial" panose="020B0604020202020204" pitchFamily="34" charset="0"/>
              <a:buChar char="•"/>
            </a:pPr>
            <a:r>
              <a:rPr lang="en-AU" sz="1800" dirty="0"/>
              <a:t>What influenced my thinking in shaping my answer?</a:t>
            </a:r>
          </a:p>
          <a:p>
            <a:pPr marL="285750" indent="-285750">
              <a:buFont typeface="Arial" panose="020B0604020202020204" pitchFamily="34" charset="0"/>
              <a:buChar char="•"/>
            </a:pPr>
            <a:r>
              <a:rPr lang="en-AU" sz="1800" dirty="0"/>
              <a:t>When listening to different ideas presented by my classmates, did any of those ideas change mine? Why?</a:t>
            </a:r>
          </a:p>
          <a:p>
            <a:endParaRPr lang="en-US" sz="1800" dirty="0"/>
          </a:p>
          <a:p>
            <a:endParaRPr lang="en-US" dirty="0"/>
          </a:p>
          <a:p>
            <a:endParaRPr lang="en-US" dirty="0">
              <a:latin typeface="Arial"/>
              <a:cs typeface="Arial"/>
            </a:endParaRPr>
          </a:p>
          <a:p>
            <a:endParaRPr lang="en-US" dirty="0"/>
          </a:p>
        </p:txBody>
      </p:sp>
    </p:spTree>
    <p:extLst>
      <p:ext uri="{BB962C8B-B14F-4D97-AF65-F5344CB8AC3E}">
        <p14:creationId xmlns:p14="http://schemas.microsoft.com/office/powerpoint/2010/main" val="1013830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D69AF9-69D2-34B0-2C6B-A6F24EDED691}"/>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9C02007-4C9B-F198-B39D-0F07C26737F8}"/>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60</a:t>
            </a:fld>
            <a:endParaRPr lang="en-AU"/>
          </a:p>
        </p:txBody>
      </p:sp>
      <p:sp>
        <p:nvSpPr>
          <p:cNvPr id="4" name="Title 3">
            <a:extLst>
              <a:ext uri="{FF2B5EF4-FFF2-40B4-BE49-F238E27FC236}">
                <a16:creationId xmlns:a16="http://schemas.microsoft.com/office/drawing/2014/main" id="{96C1EBD2-7E6D-4B92-42C1-AE8136992C25}"/>
              </a:ext>
            </a:extLst>
          </p:cNvPr>
          <p:cNvSpPr>
            <a:spLocks noGrp="1"/>
          </p:cNvSpPr>
          <p:nvPr>
            <p:ph type="title"/>
          </p:nvPr>
        </p:nvSpPr>
        <p:spPr>
          <a:xfrm>
            <a:off x="518284" y="372624"/>
            <a:ext cx="11484000" cy="545601"/>
          </a:xfrm>
        </p:spPr>
        <p:txBody>
          <a:bodyPr/>
          <a:lstStyle/>
          <a:p>
            <a:r>
              <a:rPr lang="en-AU" dirty="0">
                <a:latin typeface="+mj-lt"/>
                <a:cs typeface="Arial"/>
              </a:rPr>
              <a:t>Do now – </a:t>
            </a:r>
            <a:r>
              <a:rPr lang="en-AU" dirty="0">
                <a:solidFill>
                  <a:schemeClr val="tx2"/>
                </a:solidFill>
                <a:latin typeface="+mj-lt"/>
                <a:cs typeface="Arial"/>
              </a:rPr>
              <a:t>3, 2, 1</a:t>
            </a:r>
            <a:endParaRPr lang="en-AU" dirty="0">
              <a:solidFill>
                <a:schemeClr val="tx2"/>
              </a:solidFill>
              <a:latin typeface="+mj-lt"/>
            </a:endParaRPr>
          </a:p>
        </p:txBody>
      </p:sp>
      <p:sp>
        <p:nvSpPr>
          <p:cNvPr id="12" name="Text Placeholder 11">
            <a:extLst>
              <a:ext uri="{FF2B5EF4-FFF2-40B4-BE49-F238E27FC236}">
                <a16:creationId xmlns:a16="http://schemas.microsoft.com/office/drawing/2014/main" id="{01132EB1-7B4A-9599-287A-7BC50F22EE28}"/>
              </a:ext>
              <a:ext uri="{C183D7F6-B498-43B3-948B-1728B52AA6E4}">
                <adec:decorative xmlns:adec="http://schemas.microsoft.com/office/drawing/2017/decorative" val="1"/>
              </a:ext>
            </a:extLst>
          </p:cNvPr>
          <p:cNvSpPr>
            <a:spLocks noGrp="1"/>
          </p:cNvSpPr>
          <p:nvPr>
            <p:ph type="body" sz="quarter" idx="17"/>
          </p:nvPr>
        </p:nvSpPr>
        <p:spPr>
          <a:xfrm>
            <a:off x="308077" y="1020630"/>
            <a:ext cx="11325716" cy="5385918"/>
          </a:xfrm>
        </p:spPr>
        <p:style>
          <a:lnRef idx="1">
            <a:schemeClr val="accent4"/>
          </a:lnRef>
          <a:fillRef idx="2">
            <a:schemeClr val="accent4"/>
          </a:fillRef>
          <a:effectRef idx="1">
            <a:schemeClr val="accent4"/>
          </a:effectRef>
          <a:fontRef idx="minor">
            <a:schemeClr val="dk1"/>
          </a:fontRef>
        </p:style>
        <p:txBody>
          <a:bodyPr vert="horz" lIns="0" tIns="0" rIns="0" bIns="0" rtlCol="0" anchor="t">
            <a:noAutofit/>
          </a:bodyPr>
          <a:lstStyle/>
          <a:p>
            <a:endParaRPr lang="en-AU" dirty="0">
              <a:cs typeface="Arial"/>
            </a:endParaRPr>
          </a:p>
          <a:p>
            <a:endParaRPr lang="en-AU" dirty="0"/>
          </a:p>
        </p:txBody>
      </p:sp>
      <p:sp>
        <p:nvSpPr>
          <p:cNvPr id="2" name="TextBox 1">
            <a:extLst>
              <a:ext uri="{FF2B5EF4-FFF2-40B4-BE49-F238E27FC236}">
                <a16:creationId xmlns:a16="http://schemas.microsoft.com/office/drawing/2014/main" id="{F6B7B306-79F2-8C62-25D3-4E2B44F6847C}"/>
              </a:ext>
            </a:extLst>
          </p:cNvPr>
          <p:cNvSpPr txBox="1"/>
          <p:nvPr/>
        </p:nvSpPr>
        <p:spPr>
          <a:xfrm>
            <a:off x="809498" y="1546433"/>
            <a:ext cx="10305864" cy="30777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000" dirty="0">
                <a:solidFill>
                  <a:schemeClr val="tx2"/>
                </a:solidFill>
                <a:cs typeface="Arial"/>
              </a:rPr>
              <a:t>3. </a:t>
            </a:r>
            <a:r>
              <a:rPr lang="en-US" sz="1800" dirty="0">
                <a:cs typeface="Arial"/>
              </a:rPr>
              <a:t>List </a:t>
            </a:r>
            <a:r>
              <a:rPr lang="en-US" sz="1800" dirty="0">
                <a:solidFill>
                  <a:schemeClr val="tx2"/>
                </a:solidFill>
                <a:cs typeface="Arial"/>
              </a:rPr>
              <a:t>3</a:t>
            </a:r>
            <a:r>
              <a:rPr lang="en-US" sz="1800" dirty="0">
                <a:cs typeface="Arial"/>
              </a:rPr>
              <a:t> types of thinking that are included in the thinking matrix that we looked at in the last lesson.</a:t>
            </a:r>
            <a:endParaRPr lang="en-US" sz="1800" dirty="0"/>
          </a:p>
        </p:txBody>
      </p:sp>
      <p:sp>
        <p:nvSpPr>
          <p:cNvPr id="5" name="TextBox 4">
            <a:extLst>
              <a:ext uri="{FF2B5EF4-FFF2-40B4-BE49-F238E27FC236}">
                <a16:creationId xmlns:a16="http://schemas.microsoft.com/office/drawing/2014/main" id="{02E7C414-D5B2-B15B-8635-EDBB80D626F1}"/>
              </a:ext>
            </a:extLst>
          </p:cNvPr>
          <p:cNvSpPr txBox="1"/>
          <p:nvPr/>
        </p:nvSpPr>
        <p:spPr>
          <a:xfrm>
            <a:off x="809498" y="2598003"/>
            <a:ext cx="10993819" cy="83099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800" dirty="0">
                <a:solidFill>
                  <a:srgbClr val="FF0000"/>
                </a:solidFill>
                <a:cs typeface="Arial"/>
              </a:rPr>
              <a:t>2. </a:t>
            </a:r>
            <a:r>
              <a:rPr lang="en-US" sz="1800" dirty="0">
                <a:cs typeface="Arial"/>
              </a:rPr>
              <a:t>Fill in the </a:t>
            </a:r>
            <a:r>
              <a:rPr lang="en-US" sz="1800" dirty="0">
                <a:solidFill>
                  <a:schemeClr val="tx2"/>
                </a:solidFill>
                <a:cs typeface="Arial"/>
              </a:rPr>
              <a:t>2</a:t>
            </a:r>
            <a:r>
              <a:rPr lang="en-US" sz="1800" dirty="0">
                <a:cs typeface="Arial"/>
              </a:rPr>
              <a:t> blanks:</a:t>
            </a:r>
          </a:p>
          <a:p>
            <a:pPr marL="342900" indent="-342900">
              <a:buAutoNum type="arabicPeriod" startAt="2"/>
            </a:pPr>
            <a:endParaRPr lang="en-US" sz="1800" dirty="0">
              <a:cs typeface="Arial"/>
            </a:endParaRPr>
          </a:p>
          <a:p>
            <a:r>
              <a:rPr lang="en-US" sz="1800" dirty="0">
                <a:cs typeface="Arial"/>
              </a:rPr>
              <a:t>Benjamin Bloom created a classification of thinking called ______________'s ____________. </a:t>
            </a:r>
          </a:p>
        </p:txBody>
      </p:sp>
      <p:sp>
        <p:nvSpPr>
          <p:cNvPr id="6" name="TextBox 5">
            <a:extLst>
              <a:ext uri="{FF2B5EF4-FFF2-40B4-BE49-F238E27FC236}">
                <a16:creationId xmlns:a16="http://schemas.microsoft.com/office/drawing/2014/main" id="{B484EDCC-734F-F3AE-CEAE-3787C8B63E8D}"/>
              </a:ext>
            </a:extLst>
          </p:cNvPr>
          <p:cNvSpPr txBox="1"/>
          <p:nvPr/>
        </p:nvSpPr>
        <p:spPr>
          <a:xfrm>
            <a:off x="809498" y="4172793"/>
            <a:ext cx="10336924" cy="27699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800" dirty="0">
                <a:solidFill>
                  <a:schemeClr val="tx2"/>
                </a:solidFill>
                <a:cs typeface="Arial" panose="020B0604020202020204"/>
              </a:rPr>
              <a:t>1. </a:t>
            </a:r>
            <a:r>
              <a:rPr lang="en-US" sz="1800" dirty="0">
                <a:cs typeface="Arial" panose="020B0604020202020204"/>
              </a:rPr>
              <a:t>What is the one word that means thinking about thinking?</a:t>
            </a:r>
          </a:p>
        </p:txBody>
      </p:sp>
    </p:spTree>
    <p:extLst>
      <p:ext uri="{BB962C8B-B14F-4D97-AF65-F5344CB8AC3E}">
        <p14:creationId xmlns:p14="http://schemas.microsoft.com/office/powerpoint/2010/main" val="3579850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D1E169-E3AB-F685-EF4E-3F49908E85D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AEBCD65-A5B4-B38B-9B18-40CA54F270C3}"/>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61</a:t>
            </a:fld>
            <a:endParaRPr lang="en-AU"/>
          </a:p>
        </p:txBody>
      </p:sp>
      <p:sp>
        <p:nvSpPr>
          <p:cNvPr id="5" name="Title 4">
            <a:extLst>
              <a:ext uri="{FF2B5EF4-FFF2-40B4-BE49-F238E27FC236}">
                <a16:creationId xmlns:a16="http://schemas.microsoft.com/office/drawing/2014/main" id="{ED38323D-CE32-A596-0F38-4D2BE5F9C291}"/>
              </a:ext>
            </a:extLst>
          </p:cNvPr>
          <p:cNvSpPr>
            <a:spLocks noGrp="1"/>
          </p:cNvSpPr>
          <p:nvPr>
            <p:ph type="title"/>
          </p:nvPr>
        </p:nvSpPr>
        <p:spPr>
          <a:xfrm>
            <a:off x="359998" y="360000"/>
            <a:ext cx="11208420" cy="522000"/>
          </a:xfrm>
        </p:spPr>
        <p:txBody>
          <a:bodyPr/>
          <a:lstStyle/>
          <a:p>
            <a:r>
              <a:rPr lang="en-AU" dirty="0">
                <a:latin typeface="+mj-lt"/>
              </a:rPr>
              <a:t>Learning intentions and success criteria </a:t>
            </a:r>
            <a:r>
              <a:rPr lang="en-AU" dirty="0">
                <a:solidFill>
                  <a:schemeClr val="bg1"/>
                </a:solidFill>
              </a:rPr>
              <a:t>(lesson 9)</a:t>
            </a:r>
            <a:endParaRPr lang="en-AU" dirty="0">
              <a:solidFill>
                <a:schemeClr val="bg1"/>
              </a:solidFill>
              <a:latin typeface="+mj-lt"/>
            </a:endParaRPr>
          </a:p>
        </p:txBody>
      </p:sp>
      <p:sp>
        <p:nvSpPr>
          <p:cNvPr id="3" name="TextBox 2">
            <a:extLst>
              <a:ext uri="{FF2B5EF4-FFF2-40B4-BE49-F238E27FC236}">
                <a16:creationId xmlns:a16="http://schemas.microsoft.com/office/drawing/2014/main" id="{B936A8F7-D5BE-E6B8-1B87-D3C06473AB00}"/>
              </a:ext>
            </a:extLst>
          </p:cNvPr>
          <p:cNvSpPr txBox="1"/>
          <p:nvPr/>
        </p:nvSpPr>
        <p:spPr>
          <a:xfrm>
            <a:off x="370416" y="1894417"/>
            <a:ext cx="11303000" cy="386714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spcAft>
                <a:spcPts val="600"/>
              </a:spcAft>
            </a:pPr>
            <a:r>
              <a:rPr lang="en-AU" sz="2000" b="1" dirty="0">
                <a:solidFill>
                  <a:schemeClr val="accent1"/>
                </a:solidFill>
                <a:cs typeface="Arial" panose="020B0604020202020204" pitchFamily="34" charset="0"/>
              </a:rPr>
              <a:t>We are learning to:</a:t>
            </a:r>
          </a:p>
          <a:p>
            <a:pPr marL="342900" indent="-342900">
              <a:lnSpc>
                <a:spcPct val="150000"/>
              </a:lnSpc>
              <a:spcAft>
                <a:spcPts val="600"/>
              </a:spcAft>
              <a:buFont typeface="Arial" panose="020B0604020202020204" pitchFamily="34" charset="0"/>
              <a:buChar char="•"/>
            </a:pPr>
            <a:r>
              <a:rPr lang="en-AU" sz="2000" dirty="0"/>
              <a:t>connect the thinking matrix to the process of critical thinking and reflect on how we think (metacognition).</a:t>
            </a:r>
          </a:p>
          <a:p>
            <a:pPr>
              <a:lnSpc>
                <a:spcPct val="150000"/>
              </a:lnSpc>
              <a:spcAft>
                <a:spcPts val="600"/>
              </a:spcAft>
            </a:pPr>
            <a:r>
              <a:rPr lang="en-AU" sz="2000" b="1" dirty="0">
                <a:solidFill>
                  <a:schemeClr val="accent1"/>
                </a:solidFill>
                <a:cs typeface="Arial" panose="020B0604020202020204" pitchFamily="34" charset="0"/>
              </a:rPr>
              <a:t>We can:</a:t>
            </a:r>
            <a:endParaRPr lang="en-US" sz="2000" dirty="0">
              <a:solidFill>
                <a:schemeClr val="accent1"/>
              </a:solidFill>
              <a:cs typeface="Arial" panose="020B0604020202020204" pitchFamily="34" charset="0"/>
            </a:endParaRPr>
          </a:p>
          <a:p>
            <a:pPr marL="342900" lvl="0" indent="-342900">
              <a:lnSpc>
                <a:spcPct val="150000"/>
              </a:lnSpc>
              <a:buFont typeface="Arial" panose="020B0604020202020204" pitchFamily="34" charset="0"/>
              <a:buChar char="•"/>
            </a:pPr>
            <a:r>
              <a:rPr lang="en-AU" sz="2000" dirty="0"/>
              <a:t>apply the thinking matrix to real-life and classroom tasks</a:t>
            </a:r>
          </a:p>
          <a:p>
            <a:pPr marL="342900" lvl="0" indent="-342900">
              <a:lnSpc>
                <a:spcPct val="150000"/>
              </a:lnSpc>
              <a:buFont typeface="Arial" panose="020B0604020202020204" pitchFamily="34" charset="0"/>
              <a:buChar char="•"/>
            </a:pPr>
            <a:r>
              <a:rPr lang="en-AU" sz="2000" dirty="0"/>
              <a:t>link the six stages of critical thinking to different levels of thinking</a:t>
            </a:r>
            <a:endParaRPr lang="en-AU" sz="2000" dirty="0">
              <a:cs typeface="Arial"/>
            </a:endParaRPr>
          </a:p>
          <a:p>
            <a:pPr marL="342900" lvl="0" indent="-342900">
              <a:lnSpc>
                <a:spcPct val="150000"/>
              </a:lnSpc>
              <a:buFont typeface="Arial" panose="020B0604020202020204" pitchFamily="34" charset="0"/>
              <a:buChar char="•"/>
            </a:pPr>
            <a:r>
              <a:rPr lang="en-AU" sz="2000" dirty="0"/>
              <a:t>explain what metacognition is and reflect on when we use it.</a:t>
            </a:r>
          </a:p>
          <a:p>
            <a:pPr marL="342900" indent="-342900">
              <a:lnSpc>
                <a:spcPct val="150000"/>
              </a:lnSpc>
              <a:spcAft>
                <a:spcPts val="600"/>
              </a:spcAft>
              <a:buFont typeface="Arial"/>
              <a:buChar char="•"/>
            </a:pPr>
            <a:endParaRPr lang="en-GB" sz="2000" dirty="0">
              <a:solidFill>
                <a:srgbClr val="000000"/>
              </a:solidFill>
              <a:cs typeface="Arial" panose="020B0604020202020204" pitchFamily="34" charset="0"/>
            </a:endParaRPr>
          </a:p>
        </p:txBody>
      </p:sp>
    </p:spTree>
    <p:extLst>
      <p:ext uri="{BB962C8B-B14F-4D97-AF65-F5344CB8AC3E}">
        <p14:creationId xmlns:p14="http://schemas.microsoft.com/office/powerpoint/2010/main" val="275594906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9D1C743-BE3F-019D-1E3F-F887BEECF1B2}"/>
              </a:ext>
              <a:ext uri="{C183D7F6-B498-43B3-948B-1728B52AA6E4}">
                <adec:decorative xmlns:adec="http://schemas.microsoft.com/office/drawing/2017/decorative" val="1"/>
              </a:ext>
            </a:extLst>
          </p:cNvPr>
          <p:cNvSpPr>
            <a:spLocks noGrp="1"/>
          </p:cNvSpPr>
          <p:nvPr>
            <p:ph type="sldNum" sz="quarter" idx="12"/>
          </p:nvPr>
        </p:nvSpPr>
        <p:spPr>
          <a:xfrm>
            <a:off x="11124000" y="6516000"/>
            <a:ext cx="720000" cy="180000"/>
          </a:xfrm>
        </p:spPr>
        <p:txBody>
          <a:bodyPr vert="horz" lIns="0" tIns="0" rIns="0" bIns="0" rtlCol="0" anchor="t">
            <a:normAutofit/>
          </a:bodyPr>
          <a:lstStyle/>
          <a:p>
            <a:pPr>
              <a:lnSpc>
                <a:spcPct val="90000"/>
              </a:lnSpc>
              <a:spcAft>
                <a:spcPts val="600"/>
              </a:spcAft>
            </a:pPr>
            <a:fld id="{10A01DC5-1685-4615-8240-15192985C6A2}" type="slidenum">
              <a:rPr lang="en-AU" smtClean="0"/>
              <a:pPr>
                <a:lnSpc>
                  <a:spcPct val="90000"/>
                </a:lnSpc>
                <a:spcAft>
                  <a:spcPts val="600"/>
                </a:spcAft>
              </a:pPr>
              <a:t>62</a:t>
            </a:fld>
            <a:endParaRPr lang="en-AU"/>
          </a:p>
        </p:txBody>
      </p:sp>
      <p:sp>
        <p:nvSpPr>
          <p:cNvPr id="5" name="Title 2">
            <a:extLst>
              <a:ext uri="{FF2B5EF4-FFF2-40B4-BE49-F238E27FC236}">
                <a16:creationId xmlns:a16="http://schemas.microsoft.com/office/drawing/2014/main" id="{C3894677-4E35-3031-41A1-87BB077DC6BA}"/>
              </a:ext>
            </a:extLst>
          </p:cNvPr>
          <p:cNvSpPr txBox="1">
            <a:spLocks noGrp="1"/>
          </p:cNvSpPr>
          <p:nvPr>
            <p:ph type="title" idx="4294967295"/>
          </p:nvPr>
        </p:nvSpPr>
        <p:spPr>
          <a:xfrm>
            <a:off x="345623" y="288113"/>
            <a:ext cx="11484000" cy="54560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rmAutofit/>
          </a:bodyPr>
          <a:lstStyle>
            <a:lvl1pPr algn="l" defTabSz="914377" rtl="0" eaLnBrk="1" latinLnBrk="0" hangingPunct="1">
              <a:lnSpc>
                <a:spcPct val="90000"/>
              </a:lnSpc>
              <a:spcBef>
                <a:spcPct val="0"/>
              </a:spcBef>
              <a:buNone/>
              <a:defRPr sz="3600" kern="1200">
                <a:solidFill>
                  <a:schemeClr val="tx1"/>
                </a:solidFill>
                <a:latin typeface="Arial" panose="020B0604020202020204" pitchFamily="34" charset="0"/>
                <a:ea typeface="+mj-ea"/>
                <a:cs typeface="Arial" panose="020B0604020202020204" pitchFamily="34" charset="0"/>
              </a:defRPr>
            </a:lvl1pPr>
          </a:lstStyle>
          <a:p>
            <a:pPr marL="0" marR="0" lvl="0" indent="0" algn="l" defTabSz="914377" rtl="0" eaLnBrk="1" fontAlgn="auto" latinLnBrk="0" hangingPunct="1">
              <a:lnSpc>
                <a:spcPct val="90000"/>
              </a:lnSpc>
              <a:spcBef>
                <a:spcPct val="0"/>
              </a:spcBef>
              <a:spcAft>
                <a:spcPts val="600"/>
              </a:spcAft>
              <a:buClrTx/>
              <a:buSzTx/>
              <a:buFontTx/>
              <a:buNone/>
              <a:tabLst/>
              <a:defRPr/>
            </a:pPr>
            <a:r>
              <a:rPr kumimoji="0" lang="en-US" sz="3600" b="0" i="0" u="none" strike="noStrike" kern="1200" cap="none" spc="0" normalizeH="0" baseline="0" noProof="0" dirty="0">
                <a:ln>
                  <a:noFill/>
                </a:ln>
                <a:solidFill>
                  <a:schemeClr val="accent1"/>
                </a:solidFill>
                <a:effectLst/>
                <a:uLnTx/>
                <a:uFillTx/>
                <a:latin typeface="Arial"/>
                <a:ea typeface="+mj-ea"/>
                <a:cs typeface="Arial"/>
              </a:rPr>
              <a:t>The thinking matrix </a:t>
            </a:r>
          </a:p>
        </p:txBody>
      </p:sp>
      <p:sp>
        <p:nvSpPr>
          <p:cNvPr id="11" name="Text Placeholder 3">
            <a:extLst>
              <a:ext uri="{FF2B5EF4-FFF2-40B4-BE49-F238E27FC236}">
                <a16:creationId xmlns:a16="http://schemas.microsoft.com/office/drawing/2014/main" id="{A5582421-8599-A440-30C4-E5E37270F24B}"/>
              </a:ext>
            </a:extLst>
          </p:cNvPr>
          <p:cNvSpPr>
            <a:spLocks noGrp="1"/>
          </p:cNvSpPr>
          <p:nvPr>
            <p:ph type="body" sz="quarter" idx="18"/>
          </p:nvPr>
        </p:nvSpPr>
        <p:spPr>
          <a:xfrm>
            <a:off x="359999" y="838746"/>
            <a:ext cx="11483999" cy="310015"/>
          </a:xfrm>
        </p:spPr>
        <p:txBody>
          <a:bodyPr/>
          <a:lstStyle/>
          <a:p>
            <a:r>
              <a:rPr lang="en-US" dirty="0">
                <a:latin typeface="Arial"/>
                <a:cs typeface="Arial"/>
              </a:rPr>
              <a:t>Identify the types of thinking involved for the following tasks:</a:t>
            </a:r>
          </a:p>
        </p:txBody>
      </p:sp>
      <p:sp>
        <p:nvSpPr>
          <p:cNvPr id="3" name="TextBox 2">
            <a:extLst>
              <a:ext uri="{FF2B5EF4-FFF2-40B4-BE49-F238E27FC236}">
                <a16:creationId xmlns:a16="http://schemas.microsoft.com/office/drawing/2014/main" id="{0DD5FA66-759A-4CC5-65CB-1F5B6C970B4E}"/>
              </a:ext>
            </a:extLst>
          </p:cNvPr>
          <p:cNvSpPr txBox="1"/>
          <p:nvPr/>
        </p:nvSpPr>
        <p:spPr>
          <a:xfrm>
            <a:off x="144703" y="1562471"/>
            <a:ext cx="5951297" cy="4814518"/>
          </a:xfrm>
          <a:prstGeom prst="rect">
            <a:avLst/>
          </a:prstGeom>
        </p:spPr>
        <p:txBody>
          <a:bodyPr rot="0" spcFirstLastPara="0" vertOverflow="overflow" horzOverflow="overflow" vert="horz" lIns="0" tIns="0" rIns="0" bIns="0" numCol="1" spcCol="0" rtlCol="0" fromWordArt="0" anchor="t" anchorCtr="0" forceAA="0" compatLnSpc="1">
            <a:prstTxWarp prst="textNoShape">
              <a:avLst/>
            </a:prstTxWarp>
            <a:noAutofit/>
          </a:bodyPr>
          <a:lstStyle/>
          <a:p>
            <a:pPr marL="342900" indent="-342900" defTabSz="914377">
              <a:lnSpc>
                <a:spcPct val="140000"/>
              </a:lnSpc>
              <a:spcAft>
                <a:spcPts val="1200"/>
              </a:spcAft>
              <a:buFont typeface="Arial"/>
              <a:buChar char="•"/>
            </a:pPr>
            <a:r>
              <a:rPr lang="en-US" sz="1800" dirty="0">
                <a:latin typeface="Arial"/>
                <a:cs typeface="Arial"/>
              </a:rPr>
              <a:t>s</a:t>
            </a:r>
            <a:r>
              <a:rPr lang="en-US" sz="1800" b="0" dirty="0">
                <a:latin typeface="Arial"/>
                <a:cs typeface="Arial"/>
              </a:rPr>
              <a:t>entencing a criminal</a:t>
            </a:r>
          </a:p>
          <a:p>
            <a:pPr marL="342900" indent="-342900" defTabSz="914377">
              <a:lnSpc>
                <a:spcPct val="140000"/>
              </a:lnSpc>
              <a:spcAft>
                <a:spcPts val="1200"/>
              </a:spcAft>
              <a:buFont typeface="Arial"/>
              <a:buChar char="•"/>
            </a:pPr>
            <a:r>
              <a:rPr lang="en-US" sz="1800" dirty="0">
                <a:latin typeface="Arial"/>
                <a:cs typeface="Arial"/>
              </a:rPr>
              <a:t>d</a:t>
            </a:r>
            <a:r>
              <a:rPr lang="en-US" sz="1800" b="0" dirty="0">
                <a:latin typeface="Arial"/>
                <a:cs typeface="Arial"/>
              </a:rPr>
              <a:t>istinguishing between an antique and a counterfeit </a:t>
            </a:r>
          </a:p>
          <a:p>
            <a:pPr marL="342900" indent="-342900" defTabSz="914377">
              <a:lnSpc>
                <a:spcPct val="140000"/>
              </a:lnSpc>
              <a:spcAft>
                <a:spcPts val="1200"/>
              </a:spcAft>
              <a:buFont typeface="Arial"/>
              <a:buChar char="•"/>
            </a:pPr>
            <a:r>
              <a:rPr lang="en-US" sz="1800" dirty="0">
                <a:latin typeface="Arial"/>
                <a:cs typeface="Arial"/>
              </a:rPr>
              <a:t>i</a:t>
            </a:r>
            <a:r>
              <a:rPr lang="en-US" sz="1800" b="0" dirty="0">
                <a:latin typeface="Arial"/>
                <a:cs typeface="Arial"/>
              </a:rPr>
              <a:t>nforming museum visitors of a current exhibition</a:t>
            </a:r>
          </a:p>
          <a:p>
            <a:pPr marL="342900" indent="-342900" defTabSz="914377">
              <a:lnSpc>
                <a:spcPct val="140000"/>
              </a:lnSpc>
              <a:spcAft>
                <a:spcPts val="1200"/>
              </a:spcAft>
              <a:buFont typeface="Arial"/>
              <a:buChar char="•"/>
            </a:pPr>
            <a:r>
              <a:rPr lang="en-US" sz="1800" dirty="0">
                <a:latin typeface="Arial"/>
                <a:cs typeface="Arial"/>
              </a:rPr>
              <a:t>Forming a line up for your team’s upcoming football match</a:t>
            </a:r>
            <a:r>
              <a:rPr lang="en-US" sz="1800" b="0" dirty="0">
                <a:latin typeface="Arial"/>
                <a:cs typeface="Arial"/>
              </a:rPr>
              <a:t> </a:t>
            </a:r>
          </a:p>
          <a:p>
            <a:pPr marL="342900" indent="-342900" defTabSz="914377">
              <a:lnSpc>
                <a:spcPct val="140000"/>
              </a:lnSpc>
              <a:spcAft>
                <a:spcPts val="1200"/>
              </a:spcAft>
              <a:buFont typeface="Arial"/>
              <a:buChar char="•"/>
            </a:pPr>
            <a:r>
              <a:rPr lang="en-US" sz="1800" dirty="0">
                <a:latin typeface="Arial"/>
                <a:cs typeface="Arial"/>
              </a:rPr>
              <a:t>d</a:t>
            </a:r>
            <a:r>
              <a:rPr lang="en-US" sz="1800" b="0" dirty="0">
                <a:latin typeface="Arial"/>
                <a:cs typeface="Arial"/>
              </a:rPr>
              <a:t>esigning a house </a:t>
            </a:r>
          </a:p>
          <a:p>
            <a:pPr marL="342900" indent="-342900" defTabSz="914377">
              <a:lnSpc>
                <a:spcPct val="140000"/>
              </a:lnSpc>
              <a:spcAft>
                <a:spcPts val="1200"/>
              </a:spcAft>
              <a:buFont typeface="Arial"/>
              <a:buChar char="•"/>
            </a:pPr>
            <a:r>
              <a:rPr lang="en-US" sz="1800" dirty="0">
                <a:latin typeface="Arial"/>
                <a:cs typeface="Arial"/>
              </a:rPr>
              <a:t>r</a:t>
            </a:r>
            <a:r>
              <a:rPr lang="en-US" sz="1800" b="0" dirty="0">
                <a:latin typeface="Arial"/>
                <a:cs typeface="Arial"/>
              </a:rPr>
              <a:t>esponding to the question: What day is it today? </a:t>
            </a:r>
          </a:p>
          <a:p>
            <a:pPr marL="342900" indent="-342900" defTabSz="914377">
              <a:lnSpc>
                <a:spcPct val="140000"/>
              </a:lnSpc>
              <a:spcAft>
                <a:spcPts val="1200"/>
              </a:spcAft>
              <a:buFont typeface="Arial"/>
              <a:buChar char="•"/>
            </a:pPr>
            <a:r>
              <a:rPr lang="en-US" sz="1800" dirty="0">
                <a:latin typeface="Arial"/>
                <a:cs typeface="Arial"/>
              </a:rPr>
              <a:t>c</a:t>
            </a:r>
            <a:r>
              <a:rPr lang="en-US" sz="1800" b="0" dirty="0">
                <a:latin typeface="Arial"/>
                <a:cs typeface="Arial"/>
              </a:rPr>
              <a:t>alculating how much everyone owes when the bill arrives</a:t>
            </a:r>
          </a:p>
          <a:p>
            <a:pPr marL="342900" indent="-342900" defTabSz="914377">
              <a:lnSpc>
                <a:spcPct val="140000"/>
              </a:lnSpc>
              <a:spcAft>
                <a:spcPts val="1200"/>
              </a:spcAft>
              <a:buFont typeface="Arial"/>
              <a:buChar char="•"/>
            </a:pPr>
            <a:r>
              <a:rPr lang="en-US" sz="1800" dirty="0">
                <a:latin typeface="Arial"/>
                <a:cs typeface="Arial"/>
              </a:rPr>
              <a:t>t</a:t>
            </a:r>
            <a:r>
              <a:rPr lang="en-US" sz="1800" b="0" dirty="0">
                <a:latin typeface="Arial"/>
                <a:cs typeface="Arial"/>
              </a:rPr>
              <a:t>reating a patient </a:t>
            </a:r>
          </a:p>
          <a:p>
            <a:pPr defTabSz="914377">
              <a:lnSpc>
                <a:spcPct val="140000"/>
              </a:lnSpc>
              <a:spcAft>
                <a:spcPts val="1200"/>
              </a:spcAft>
            </a:pPr>
            <a:endParaRPr lang="en-US" sz="1400" b="0" dirty="0">
              <a:latin typeface="Arial" panose="020B0604020202020204" pitchFamily="34" charset="0"/>
              <a:cs typeface="Arial" panose="020B0604020202020204" pitchFamily="34" charset="0"/>
            </a:endParaRPr>
          </a:p>
        </p:txBody>
      </p:sp>
      <p:pic>
        <p:nvPicPr>
          <p:cNvPr id="8" name="Picture 7" descr="An image of the thinking matrix triangle with creating at the top of the triangle, then evaluating, then analysing, then applying, then understanding and finally, remembering at the bottom of the triangle. ">
            <a:extLst>
              <a:ext uri="{FF2B5EF4-FFF2-40B4-BE49-F238E27FC236}">
                <a16:creationId xmlns:a16="http://schemas.microsoft.com/office/drawing/2014/main" id="{AAB3D9F1-9763-178A-69DE-10F1CC15D7E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96000" y="1422417"/>
            <a:ext cx="5951297" cy="4954572"/>
          </a:xfrm>
          <a:prstGeom prst="rect">
            <a:avLst/>
          </a:prstGeom>
        </p:spPr>
      </p:pic>
    </p:spTree>
    <p:extLst>
      <p:ext uri="{BB962C8B-B14F-4D97-AF65-F5344CB8AC3E}">
        <p14:creationId xmlns:p14="http://schemas.microsoft.com/office/powerpoint/2010/main" val="192502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69E9285-EF5F-4FA2-EFD5-B8D3690C0918}"/>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63</a:t>
            </a:fld>
            <a:endParaRPr lang="en-AU"/>
          </a:p>
        </p:txBody>
      </p:sp>
      <p:sp>
        <p:nvSpPr>
          <p:cNvPr id="3" name="Title 2">
            <a:extLst>
              <a:ext uri="{FF2B5EF4-FFF2-40B4-BE49-F238E27FC236}">
                <a16:creationId xmlns:a16="http://schemas.microsoft.com/office/drawing/2014/main" id="{E5C9FFB1-E517-0674-22E3-9C7550DC41AE}"/>
              </a:ext>
            </a:extLst>
          </p:cNvPr>
          <p:cNvSpPr>
            <a:spLocks noGrp="1"/>
          </p:cNvSpPr>
          <p:nvPr>
            <p:ph type="title"/>
          </p:nvPr>
        </p:nvSpPr>
        <p:spPr>
          <a:xfrm>
            <a:off x="288114" y="302490"/>
            <a:ext cx="11484000" cy="545601"/>
          </a:xfrm>
        </p:spPr>
        <p:txBody>
          <a:bodyPr/>
          <a:lstStyle/>
          <a:p>
            <a:r>
              <a:rPr lang="en-US" dirty="0">
                <a:latin typeface="Arial"/>
                <a:cs typeface="Arial"/>
              </a:rPr>
              <a:t>The thinking matrix reflection  </a:t>
            </a:r>
            <a:endParaRPr lang="en-US" dirty="0"/>
          </a:p>
        </p:txBody>
      </p:sp>
      <p:sp>
        <p:nvSpPr>
          <p:cNvPr id="7" name="Text Placeholder 3">
            <a:extLst>
              <a:ext uri="{FF2B5EF4-FFF2-40B4-BE49-F238E27FC236}">
                <a16:creationId xmlns:a16="http://schemas.microsoft.com/office/drawing/2014/main" id="{D404F153-1336-E497-10AC-5E4512D14638}"/>
              </a:ext>
            </a:extLst>
          </p:cNvPr>
          <p:cNvSpPr>
            <a:spLocks noGrp="1"/>
          </p:cNvSpPr>
          <p:nvPr>
            <p:ph type="body" sz="quarter" idx="18"/>
          </p:nvPr>
        </p:nvSpPr>
        <p:spPr>
          <a:xfrm>
            <a:off x="288112" y="853124"/>
            <a:ext cx="11483999" cy="310015"/>
          </a:xfrm>
        </p:spPr>
        <p:txBody>
          <a:bodyPr/>
          <a:lstStyle/>
          <a:p>
            <a:r>
              <a:rPr lang="en-US" dirty="0">
                <a:latin typeface="Arial"/>
                <a:cs typeface="Arial"/>
              </a:rPr>
              <a:t>The thinking matrix and you</a:t>
            </a:r>
          </a:p>
        </p:txBody>
      </p:sp>
      <p:sp>
        <p:nvSpPr>
          <p:cNvPr id="5" name="Text Placeholder 4">
            <a:extLst>
              <a:ext uri="{FF2B5EF4-FFF2-40B4-BE49-F238E27FC236}">
                <a16:creationId xmlns:a16="http://schemas.microsoft.com/office/drawing/2014/main" id="{7D1B025B-6170-1CA8-6122-49A441EAECB9}"/>
              </a:ext>
            </a:extLst>
          </p:cNvPr>
          <p:cNvSpPr>
            <a:spLocks noGrp="1"/>
          </p:cNvSpPr>
          <p:nvPr>
            <p:ph type="body" sz="quarter" idx="17"/>
          </p:nvPr>
        </p:nvSpPr>
        <p:spPr>
          <a:xfrm>
            <a:off x="316868" y="1375005"/>
            <a:ext cx="5724087" cy="4723402"/>
          </a:xfrm>
        </p:spPr>
        <p:txBody>
          <a:bodyPr vert="horz" lIns="0" tIns="0" rIns="0" bIns="0" rtlCol="0" anchor="t">
            <a:noAutofit/>
          </a:bodyPr>
          <a:lstStyle/>
          <a:p>
            <a:pPr marL="571500" indent="-571500">
              <a:buChar char="•"/>
            </a:pPr>
            <a:r>
              <a:rPr lang="en-US" sz="1800" dirty="0">
                <a:latin typeface="Arial"/>
                <a:cs typeface="Arial"/>
              </a:rPr>
              <a:t>Reflect on 6 tasks you’ve completed over the last week (these can be in and out of school).</a:t>
            </a:r>
            <a:endParaRPr lang="en-US" sz="1800" dirty="0"/>
          </a:p>
          <a:p>
            <a:pPr marL="571500" indent="-571500">
              <a:buChar char="•"/>
            </a:pPr>
            <a:r>
              <a:rPr lang="en-US" sz="1800" dirty="0" err="1">
                <a:latin typeface="Arial"/>
                <a:cs typeface="Arial"/>
              </a:rPr>
              <a:t>Categorise</a:t>
            </a:r>
            <a:r>
              <a:rPr lang="en-US" sz="1800" dirty="0">
                <a:latin typeface="Arial"/>
                <a:cs typeface="Arial"/>
              </a:rPr>
              <a:t> these tasks according to the type of thinking  they required. </a:t>
            </a:r>
          </a:p>
          <a:p>
            <a:endParaRPr lang="en-US" dirty="0"/>
          </a:p>
        </p:txBody>
      </p:sp>
      <p:pic>
        <p:nvPicPr>
          <p:cNvPr id="4" name="Picture 3">
            <a:extLst>
              <a:ext uri="{FF2B5EF4-FFF2-40B4-BE49-F238E27FC236}">
                <a16:creationId xmlns:a16="http://schemas.microsoft.com/office/drawing/2014/main" id="{F9114B1A-ECEC-A829-15E2-205744E4BC73}"/>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76653" y="848091"/>
            <a:ext cx="5472782" cy="5276663"/>
          </a:xfrm>
          <a:prstGeom prst="rect">
            <a:avLst/>
          </a:prstGeom>
        </p:spPr>
      </p:pic>
    </p:spTree>
    <p:extLst>
      <p:ext uri="{BB962C8B-B14F-4D97-AF65-F5344CB8AC3E}">
        <p14:creationId xmlns:p14="http://schemas.microsoft.com/office/powerpoint/2010/main" val="3533169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9F72466-903A-A609-54AB-24034BCF6C06}"/>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64</a:t>
            </a:fld>
            <a:endParaRPr lang="en-AU"/>
          </a:p>
        </p:txBody>
      </p:sp>
      <p:sp>
        <p:nvSpPr>
          <p:cNvPr id="3" name="Title 2">
            <a:extLst>
              <a:ext uri="{FF2B5EF4-FFF2-40B4-BE49-F238E27FC236}">
                <a16:creationId xmlns:a16="http://schemas.microsoft.com/office/drawing/2014/main" id="{91299413-06CF-58B1-0843-FC0326986044}"/>
              </a:ext>
            </a:extLst>
          </p:cNvPr>
          <p:cNvSpPr>
            <a:spLocks noGrp="1"/>
          </p:cNvSpPr>
          <p:nvPr>
            <p:ph type="title"/>
          </p:nvPr>
        </p:nvSpPr>
        <p:spPr/>
        <p:txBody>
          <a:bodyPr/>
          <a:lstStyle/>
          <a:p>
            <a:r>
              <a:rPr lang="en-US" dirty="0">
                <a:latin typeface="Arial"/>
                <a:cs typeface="Arial"/>
              </a:rPr>
              <a:t>Back to critical thinking</a:t>
            </a:r>
            <a:endParaRPr lang="en-US" dirty="0"/>
          </a:p>
        </p:txBody>
      </p:sp>
      <p:sp>
        <p:nvSpPr>
          <p:cNvPr id="6" name="Text Placeholder 3">
            <a:extLst>
              <a:ext uri="{FF2B5EF4-FFF2-40B4-BE49-F238E27FC236}">
                <a16:creationId xmlns:a16="http://schemas.microsoft.com/office/drawing/2014/main" id="{61F278DA-737E-67F1-2E04-067020B65B9B}"/>
              </a:ext>
            </a:extLst>
          </p:cNvPr>
          <p:cNvSpPr>
            <a:spLocks noGrp="1"/>
          </p:cNvSpPr>
          <p:nvPr>
            <p:ph type="body" sz="quarter" idx="18"/>
          </p:nvPr>
        </p:nvSpPr>
        <p:spPr>
          <a:xfrm>
            <a:off x="368603" y="1034692"/>
            <a:ext cx="11483999" cy="310015"/>
          </a:xfrm>
        </p:spPr>
        <p:txBody>
          <a:bodyPr/>
          <a:lstStyle/>
          <a:p>
            <a:r>
              <a:rPr lang="en-US" dirty="0">
                <a:latin typeface="Arial"/>
                <a:cs typeface="Arial"/>
              </a:rPr>
              <a:t>Let’s recap the stages of critical thinking.</a:t>
            </a:r>
            <a:endParaRPr lang="en-US" dirty="0"/>
          </a:p>
        </p:txBody>
      </p:sp>
      <p:sp>
        <p:nvSpPr>
          <p:cNvPr id="5" name="Text Placeholder 4">
            <a:extLst>
              <a:ext uri="{FF2B5EF4-FFF2-40B4-BE49-F238E27FC236}">
                <a16:creationId xmlns:a16="http://schemas.microsoft.com/office/drawing/2014/main" id="{E52DFB38-4E10-C585-7A45-FDFA1A6DC47D}"/>
              </a:ext>
            </a:extLst>
          </p:cNvPr>
          <p:cNvSpPr>
            <a:spLocks noGrp="1"/>
          </p:cNvSpPr>
          <p:nvPr>
            <p:ph type="body" sz="quarter" idx="17"/>
          </p:nvPr>
        </p:nvSpPr>
        <p:spPr>
          <a:xfrm>
            <a:off x="345623" y="1500513"/>
            <a:ext cx="11484000" cy="4328699"/>
          </a:xfrm>
        </p:spPr>
        <p:txBody>
          <a:bodyPr vert="horz" lIns="0" tIns="0" rIns="0" bIns="0" rtlCol="0" anchor="t">
            <a:noAutofit/>
          </a:bodyPr>
          <a:lstStyle/>
          <a:p>
            <a:r>
              <a:rPr lang="en-US" sz="2400" dirty="0">
                <a:solidFill>
                  <a:schemeClr val="accent2"/>
                </a:solidFill>
                <a:latin typeface="Arial"/>
                <a:cs typeface="Arial"/>
              </a:rPr>
              <a:t> </a:t>
            </a:r>
            <a:r>
              <a:rPr lang="en-US" sz="1800" dirty="0">
                <a:solidFill>
                  <a:schemeClr val="accent1"/>
                </a:solidFill>
                <a:latin typeface="Arial"/>
                <a:cs typeface="Arial"/>
              </a:rPr>
              <a:t>What are the 6 stages? </a:t>
            </a:r>
          </a:p>
          <a:p>
            <a:pPr marL="342900" indent="-342900">
              <a:buFont typeface="+mj-lt"/>
              <a:buAutoNum type="arabicPeriod"/>
            </a:pPr>
            <a:r>
              <a:rPr lang="en-US" sz="1800" dirty="0">
                <a:latin typeface="Arial"/>
                <a:cs typeface="Arial"/>
              </a:rPr>
              <a:t>Constructing an opinion.</a:t>
            </a:r>
          </a:p>
          <a:p>
            <a:pPr marL="342900" indent="-342900">
              <a:buFont typeface="+mj-lt"/>
              <a:buAutoNum type="arabicPeriod"/>
            </a:pPr>
            <a:r>
              <a:rPr lang="en-US" sz="1800" dirty="0">
                <a:latin typeface="Arial"/>
                <a:cs typeface="Arial"/>
              </a:rPr>
              <a:t>Finding evidence to support the main idea </a:t>
            </a:r>
          </a:p>
          <a:p>
            <a:pPr marL="342900" indent="-342900">
              <a:buFont typeface="+mj-lt"/>
              <a:buAutoNum type="arabicPeriod"/>
            </a:pPr>
            <a:r>
              <a:rPr lang="en-US" sz="1800" dirty="0">
                <a:latin typeface="Arial"/>
                <a:cs typeface="Arial"/>
              </a:rPr>
              <a:t>Explaining how the evidence supports the main idea </a:t>
            </a:r>
          </a:p>
          <a:p>
            <a:pPr marL="342900" indent="-342900">
              <a:buFont typeface="+mj-lt"/>
              <a:buAutoNum type="arabicPeriod"/>
            </a:pPr>
            <a:r>
              <a:rPr lang="en-US" sz="1800" dirty="0">
                <a:latin typeface="Arial"/>
                <a:cs typeface="Arial"/>
              </a:rPr>
              <a:t>Examining the explanation to improve it </a:t>
            </a:r>
          </a:p>
          <a:p>
            <a:pPr marL="342900" indent="-342900">
              <a:buFont typeface="+mj-lt"/>
              <a:buAutoNum type="arabicPeriod"/>
            </a:pPr>
            <a:r>
              <a:rPr lang="en-US" sz="1800" dirty="0">
                <a:latin typeface="Arial"/>
                <a:cs typeface="Arial"/>
              </a:rPr>
              <a:t>Critiquing the main idea through exploring alternate opinions  </a:t>
            </a:r>
          </a:p>
          <a:p>
            <a:pPr marL="342900" indent="-342900">
              <a:buFont typeface="+mj-lt"/>
              <a:buAutoNum type="arabicPeriod"/>
            </a:pPr>
            <a:r>
              <a:rPr lang="en-US" sz="1800" dirty="0">
                <a:latin typeface="Arial"/>
                <a:cs typeface="Arial"/>
              </a:rPr>
              <a:t>Adapt the opinion if needed</a:t>
            </a:r>
          </a:p>
        </p:txBody>
      </p:sp>
    </p:spTree>
    <p:extLst>
      <p:ext uri="{BB962C8B-B14F-4D97-AF65-F5344CB8AC3E}">
        <p14:creationId xmlns:p14="http://schemas.microsoft.com/office/powerpoint/2010/main" val="1016369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70152E8-C5F7-B133-B32F-035CF1DD8125}"/>
              </a:ext>
            </a:extLst>
          </p:cNvPr>
          <p:cNvSpPr>
            <a:spLocks noGrp="1"/>
          </p:cNvSpPr>
          <p:nvPr>
            <p:ph type="title"/>
          </p:nvPr>
        </p:nvSpPr>
        <p:spPr/>
        <p:txBody>
          <a:bodyPr/>
          <a:lstStyle/>
          <a:p>
            <a:r>
              <a:rPr lang="en-US" dirty="0">
                <a:latin typeface="Arial"/>
                <a:cs typeface="Arial"/>
              </a:rPr>
              <a:t>Connecting our learning  </a:t>
            </a:r>
            <a:endParaRPr lang="en-US" dirty="0"/>
          </a:p>
        </p:txBody>
      </p:sp>
      <p:sp>
        <p:nvSpPr>
          <p:cNvPr id="4" name="Text Placeholder 3">
            <a:extLst>
              <a:ext uri="{FF2B5EF4-FFF2-40B4-BE49-F238E27FC236}">
                <a16:creationId xmlns:a16="http://schemas.microsoft.com/office/drawing/2014/main" id="{CA36B84F-D3A2-4365-79CD-0BD3B767B9B7}"/>
              </a:ext>
            </a:extLst>
          </p:cNvPr>
          <p:cNvSpPr>
            <a:spLocks noGrp="1"/>
          </p:cNvSpPr>
          <p:nvPr>
            <p:ph type="body" sz="quarter" idx="18"/>
          </p:nvPr>
        </p:nvSpPr>
        <p:spPr/>
        <p:txBody>
          <a:bodyPr/>
          <a:lstStyle/>
          <a:p>
            <a:r>
              <a:rPr lang="en-US" dirty="0">
                <a:latin typeface="Arial"/>
                <a:cs typeface="Arial"/>
              </a:rPr>
              <a:t>How can we link the stages of critical thinking with the thinking matrix?</a:t>
            </a:r>
            <a:endParaRPr lang="en-US" dirty="0"/>
          </a:p>
        </p:txBody>
      </p:sp>
      <p:graphicFrame>
        <p:nvGraphicFramePr>
          <p:cNvPr id="12" name="Table 11">
            <a:extLst>
              <a:ext uri="{FF2B5EF4-FFF2-40B4-BE49-F238E27FC236}">
                <a16:creationId xmlns:a16="http://schemas.microsoft.com/office/drawing/2014/main" id="{BE861D0C-0962-67D0-CB6D-68ABD9464590}"/>
              </a:ext>
            </a:extLst>
          </p:cNvPr>
          <p:cNvGraphicFramePr>
            <a:graphicFrameLocks noGrp="1"/>
          </p:cNvGraphicFramePr>
          <p:nvPr>
            <p:extLst>
              <p:ext uri="{D42A27DB-BD31-4B8C-83A1-F6EECF244321}">
                <p14:modId xmlns:p14="http://schemas.microsoft.com/office/powerpoint/2010/main" val="808407281"/>
              </p:ext>
            </p:extLst>
          </p:nvPr>
        </p:nvGraphicFramePr>
        <p:xfrm>
          <a:off x="493563" y="1517518"/>
          <a:ext cx="10879929" cy="4773729"/>
        </p:xfrm>
        <a:graphic>
          <a:graphicData uri="http://schemas.openxmlformats.org/drawingml/2006/table">
            <a:tbl>
              <a:tblPr firstRow="1" bandRow="1">
                <a:tableStyleId>{5A111915-BE36-4E01-A7E5-04B1672EAD32}</a:tableStyleId>
              </a:tblPr>
              <a:tblGrid>
                <a:gridCol w="6172042">
                  <a:extLst>
                    <a:ext uri="{9D8B030D-6E8A-4147-A177-3AD203B41FA5}">
                      <a16:colId xmlns:a16="http://schemas.microsoft.com/office/drawing/2014/main" val="3425517188"/>
                    </a:ext>
                  </a:extLst>
                </a:gridCol>
                <a:gridCol w="4707887">
                  <a:extLst>
                    <a:ext uri="{9D8B030D-6E8A-4147-A177-3AD203B41FA5}">
                      <a16:colId xmlns:a16="http://schemas.microsoft.com/office/drawing/2014/main" val="1338934801"/>
                    </a:ext>
                  </a:extLst>
                </a:gridCol>
              </a:tblGrid>
              <a:tr h="726437">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800" b="0" dirty="0">
                          <a:solidFill>
                            <a:schemeClr val="tx1"/>
                          </a:solidFill>
                          <a:latin typeface="+mn-lt"/>
                          <a:cs typeface="Arial"/>
                        </a:rPr>
                        <a:t>Constructing an opinion. </a:t>
                      </a:r>
                      <a:endParaRPr lang="en-US" sz="1800" b="0" dirty="0">
                        <a:solidFill>
                          <a:schemeClr val="tx1"/>
                        </a:solidFill>
                      </a:endParaRPr>
                    </a:p>
                    <a:p>
                      <a:endParaRPr lang="en-AU" b="0" dirty="0"/>
                    </a:p>
                  </a:txBody>
                  <a:tcPr>
                    <a:noFill/>
                  </a:tcPr>
                </a:tc>
                <a:tc>
                  <a:txBody>
                    <a:bodyPr/>
                    <a:lstStyle/>
                    <a:p>
                      <a:r>
                        <a:rPr lang="en-AU" b="0" dirty="0">
                          <a:solidFill>
                            <a:schemeClr val="bg1"/>
                          </a:solidFill>
                        </a:rPr>
                        <a:t>Creating</a:t>
                      </a:r>
                    </a:p>
                  </a:txBody>
                  <a:tcPr>
                    <a:noFill/>
                  </a:tcPr>
                </a:tc>
                <a:extLst>
                  <a:ext uri="{0D108BD9-81ED-4DB2-BD59-A6C34878D82A}">
                    <a16:rowId xmlns:a16="http://schemas.microsoft.com/office/drawing/2014/main" val="288143152"/>
                  </a:ext>
                </a:extLst>
              </a:tr>
              <a:tr h="726437">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800" b="0" dirty="0">
                          <a:latin typeface="+mn-lt"/>
                          <a:cs typeface="Arial"/>
                        </a:rPr>
                        <a:t>Finding evidence to support the main idea. </a:t>
                      </a:r>
                    </a:p>
                    <a:p>
                      <a:endParaRPr lang="en-AU" b="0" dirty="0"/>
                    </a:p>
                  </a:txBody>
                  <a:tcPr/>
                </a:tc>
                <a:tc>
                  <a:txBody>
                    <a:bodyPr/>
                    <a:lstStyle/>
                    <a:p>
                      <a:r>
                        <a:rPr lang="en-AU" dirty="0">
                          <a:solidFill>
                            <a:schemeClr val="bg1"/>
                          </a:solidFill>
                        </a:rPr>
                        <a:t>Remembering</a:t>
                      </a:r>
                    </a:p>
                  </a:txBody>
                  <a:tcPr/>
                </a:tc>
                <a:extLst>
                  <a:ext uri="{0D108BD9-81ED-4DB2-BD59-A6C34878D82A}">
                    <a16:rowId xmlns:a16="http://schemas.microsoft.com/office/drawing/2014/main" val="3027316563"/>
                  </a:ext>
                </a:extLst>
              </a:tr>
              <a:tr h="726437">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800" b="0" dirty="0">
                          <a:latin typeface="+mn-lt"/>
                          <a:cs typeface="Arial"/>
                        </a:rPr>
                        <a:t>Explaining how the evidence supports the main idea.  </a:t>
                      </a:r>
                    </a:p>
                    <a:p>
                      <a:endParaRPr lang="en-AU" b="0" dirty="0"/>
                    </a:p>
                  </a:txBody>
                  <a:tcPr/>
                </a:tc>
                <a:tc>
                  <a:txBody>
                    <a:bodyPr/>
                    <a:lstStyle/>
                    <a:p>
                      <a:r>
                        <a:rPr lang="en-AU" dirty="0">
                          <a:solidFill>
                            <a:schemeClr val="bg1"/>
                          </a:solidFill>
                        </a:rPr>
                        <a:t>Understanding</a:t>
                      </a:r>
                    </a:p>
                  </a:txBody>
                  <a:tcPr/>
                </a:tc>
                <a:extLst>
                  <a:ext uri="{0D108BD9-81ED-4DB2-BD59-A6C34878D82A}">
                    <a16:rowId xmlns:a16="http://schemas.microsoft.com/office/drawing/2014/main" val="1736764024"/>
                  </a:ext>
                </a:extLst>
              </a:tr>
              <a:tr h="726437">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800" b="0" dirty="0">
                          <a:latin typeface="+mn-lt"/>
                          <a:cs typeface="Arial"/>
                        </a:rPr>
                        <a:t>Examining the explanation to improve it.  </a:t>
                      </a:r>
                    </a:p>
                    <a:p>
                      <a:endParaRPr lang="en-AU" b="0" dirty="0"/>
                    </a:p>
                  </a:txBody>
                  <a:tcPr/>
                </a:tc>
                <a:tc>
                  <a:txBody>
                    <a:bodyPr/>
                    <a:lstStyle/>
                    <a:p>
                      <a:r>
                        <a:rPr lang="en-AU" dirty="0">
                          <a:solidFill>
                            <a:schemeClr val="bg1"/>
                          </a:solidFill>
                        </a:rPr>
                        <a:t>Analysing</a:t>
                      </a:r>
                    </a:p>
                  </a:txBody>
                  <a:tcPr/>
                </a:tc>
                <a:extLst>
                  <a:ext uri="{0D108BD9-81ED-4DB2-BD59-A6C34878D82A}">
                    <a16:rowId xmlns:a16="http://schemas.microsoft.com/office/drawing/2014/main" val="2940787974"/>
                  </a:ext>
                </a:extLst>
              </a:tr>
              <a:tr h="1037767">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800" b="0" dirty="0">
                          <a:latin typeface="+mn-lt"/>
                          <a:cs typeface="Arial"/>
                        </a:rPr>
                        <a:t>Critiquing the main idea through exploring alternate opinions. </a:t>
                      </a:r>
                    </a:p>
                    <a:p>
                      <a:endParaRPr lang="en-AU" b="0" dirty="0"/>
                    </a:p>
                  </a:txBody>
                  <a:tcPr/>
                </a:tc>
                <a:tc>
                  <a:txBody>
                    <a:bodyPr/>
                    <a:lstStyle/>
                    <a:p>
                      <a:r>
                        <a:rPr lang="en-AU" dirty="0">
                          <a:solidFill>
                            <a:schemeClr val="bg1"/>
                          </a:solidFill>
                        </a:rPr>
                        <a:t>Evaluating</a:t>
                      </a:r>
                    </a:p>
                  </a:txBody>
                  <a:tcPr/>
                </a:tc>
                <a:extLst>
                  <a:ext uri="{0D108BD9-81ED-4DB2-BD59-A6C34878D82A}">
                    <a16:rowId xmlns:a16="http://schemas.microsoft.com/office/drawing/2014/main" val="3173977965"/>
                  </a:ext>
                </a:extLst>
              </a:tr>
              <a:tr h="830214">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800" b="0" dirty="0">
                          <a:latin typeface="+mn-lt"/>
                          <a:cs typeface="Arial"/>
                        </a:rPr>
                        <a:t>Adapting the opinion if needed. </a:t>
                      </a:r>
                      <a:r>
                        <a:rPr lang="en-US" b="0" dirty="0">
                          <a:latin typeface="+mn-lt"/>
                          <a:cs typeface="Arial"/>
                        </a:rPr>
                        <a:t> </a:t>
                      </a:r>
                      <a:r>
                        <a:rPr lang="en-US" sz="2400" b="0" dirty="0">
                          <a:latin typeface="+mn-lt"/>
                          <a:cs typeface="Arial"/>
                        </a:rPr>
                        <a:t> </a:t>
                      </a:r>
                    </a:p>
                    <a:p>
                      <a:endParaRPr lang="en-AU" b="0" dirty="0"/>
                    </a:p>
                  </a:txBody>
                  <a:tcPr/>
                </a:tc>
                <a:tc>
                  <a:txBody>
                    <a:bodyPr/>
                    <a:lstStyle/>
                    <a:p>
                      <a:r>
                        <a:rPr lang="en-AU" dirty="0">
                          <a:solidFill>
                            <a:schemeClr val="bg1"/>
                          </a:solidFill>
                        </a:rPr>
                        <a:t>Apply</a:t>
                      </a:r>
                    </a:p>
                  </a:txBody>
                  <a:tcPr/>
                </a:tc>
                <a:extLst>
                  <a:ext uri="{0D108BD9-81ED-4DB2-BD59-A6C34878D82A}">
                    <a16:rowId xmlns:a16="http://schemas.microsoft.com/office/drawing/2014/main" val="670222724"/>
                  </a:ext>
                </a:extLst>
              </a:tr>
            </a:tbl>
          </a:graphicData>
        </a:graphic>
      </p:graphicFrame>
      <p:sp>
        <p:nvSpPr>
          <p:cNvPr id="7" name="TextBox 6">
            <a:extLst>
              <a:ext uri="{FF2B5EF4-FFF2-40B4-BE49-F238E27FC236}">
                <a16:creationId xmlns:a16="http://schemas.microsoft.com/office/drawing/2014/main" id="{4624D4F7-0378-C394-8FE2-F8DED4F1C766}"/>
              </a:ext>
              <a:ext uri="{C183D7F6-B498-43B3-948B-1728B52AA6E4}">
                <adec:decorative xmlns:adec="http://schemas.microsoft.com/office/drawing/2017/decorative" val="1"/>
              </a:ext>
            </a:extLst>
          </p:cNvPr>
          <p:cNvSpPr txBox="1"/>
          <p:nvPr/>
        </p:nvSpPr>
        <p:spPr>
          <a:xfrm>
            <a:off x="7529752" y="2487284"/>
            <a:ext cx="2450756" cy="276999"/>
          </a:xfrm>
          <a:prstGeom prst="rect">
            <a:avLst/>
          </a:prstGeom>
          <a:solidFill>
            <a:schemeClr val="accent3"/>
          </a:solid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en-US" sz="1800" b="1" dirty="0">
                <a:cs typeface="Arial"/>
              </a:rPr>
              <a:t>Remembering</a:t>
            </a:r>
            <a:endParaRPr lang="en-US" sz="1800" dirty="0"/>
          </a:p>
        </p:txBody>
      </p:sp>
      <p:sp>
        <p:nvSpPr>
          <p:cNvPr id="6" name="TextBox 5">
            <a:extLst>
              <a:ext uri="{FF2B5EF4-FFF2-40B4-BE49-F238E27FC236}">
                <a16:creationId xmlns:a16="http://schemas.microsoft.com/office/drawing/2014/main" id="{F0B813D0-859D-0EC4-C32F-D4DAF3E964BD}"/>
              </a:ext>
              <a:ext uri="{C183D7F6-B498-43B3-948B-1728B52AA6E4}">
                <adec:decorative xmlns:adec="http://schemas.microsoft.com/office/drawing/2017/decorative" val="1"/>
              </a:ext>
            </a:extLst>
          </p:cNvPr>
          <p:cNvSpPr txBox="1"/>
          <p:nvPr/>
        </p:nvSpPr>
        <p:spPr>
          <a:xfrm>
            <a:off x="7529752" y="1703551"/>
            <a:ext cx="2471351" cy="276999"/>
          </a:xfrm>
          <a:prstGeom prst="rect">
            <a:avLst/>
          </a:prstGeom>
          <a:solidFill>
            <a:schemeClr val="accent3"/>
          </a:solid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800" b="1" dirty="0">
                <a:cs typeface="Arial"/>
              </a:rPr>
              <a:t>Creating </a:t>
            </a:r>
            <a:endParaRPr lang="en-US" sz="1800" dirty="0"/>
          </a:p>
        </p:txBody>
      </p:sp>
      <p:sp>
        <p:nvSpPr>
          <p:cNvPr id="8" name="TextBox 7">
            <a:extLst>
              <a:ext uri="{FF2B5EF4-FFF2-40B4-BE49-F238E27FC236}">
                <a16:creationId xmlns:a16="http://schemas.microsoft.com/office/drawing/2014/main" id="{1CFF4984-E84F-AE6B-CD70-E6B5AF7F4453}"/>
              </a:ext>
              <a:ext uri="{C183D7F6-B498-43B3-948B-1728B52AA6E4}">
                <adec:decorative xmlns:adec="http://schemas.microsoft.com/office/drawing/2017/decorative" val="1"/>
              </a:ext>
            </a:extLst>
          </p:cNvPr>
          <p:cNvSpPr txBox="1"/>
          <p:nvPr/>
        </p:nvSpPr>
        <p:spPr>
          <a:xfrm>
            <a:off x="7529752" y="3216367"/>
            <a:ext cx="2388972" cy="276999"/>
          </a:xfrm>
          <a:prstGeom prst="rect">
            <a:avLst/>
          </a:prstGeom>
          <a:solidFill>
            <a:schemeClr val="accent3"/>
          </a:solid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en-US" sz="1800" b="1" dirty="0">
                <a:cs typeface="Arial"/>
              </a:rPr>
              <a:t>Understanding</a:t>
            </a:r>
            <a:endParaRPr lang="en-US" sz="1800" dirty="0"/>
          </a:p>
        </p:txBody>
      </p:sp>
      <p:sp>
        <p:nvSpPr>
          <p:cNvPr id="9" name="TextBox 8">
            <a:extLst>
              <a:ext uri="{FF2B5EF4-FFF2-40B4-BE49-F238E27FC236}">
                <a16:creationId xmlns:a16="http://schemas.microsoft.com/office/drawing/2014/main" id="{A4868DCC-5396-29E3-B618-D27736723862}"/>
              </a:ext>
              <a:ext uri="{C183D7F6-B498-43B3-948B-1728B52AA6E4}">
                <adec:decorative xmlns:adec="http://schemas.microsoft.com/office/drawing/2017/decorative" val="1"/>
              </a:ext>
            </a:extLst>
          </p:cNvPr>
          <p:cNvSpPr txBox="1"/>
          <p:nvPr/>
        </p:nvSpPr>
        <p:spPr>
          <a:xfrm>
            <a:off x="7509158" y="3904383"/>
            <a:ext cx="2388972" cy="276999"/>
          </a:xfrm>
          <a:prstGeom prst="rect">
            <a:avLst/>
          </a:prstGeom>
          <a:solidFill>
            <a:schemeClr val="accent3"/>
          </a:solid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800" b="1" dirty="0" err="1">
                <a:cs typeface="Arial"/>
              </a:rPr>
              <a:t>Analysing</a:t>
            </a:r>
            <a:r>
              <a:rPr lang="en-US" sz="1800" b="1" dirty="0">
                <a:cs typeface="Arial"/>
              </a:rPr>
              <a:t> </a:t>
            </a:r>
            <a:endParaRPr lang="en-US" sz="1800" dirty="0"/>
          </a:p>
        </p:txBody>
      </p:sp>
      <p:sp>
        <p:nvSpPr>
          <p:cNvPr id="10" name="TextBox 9">
            <a:extLst>
              <a:ext uri="{FF2B5EF4-FFF2-40B4-BE49-F238E27FC236}">
                <a16:creationId xmlns:a16="http://schemas.microsoft.com/office/drawing/2014/main" id="{E1F61363-E183-E777-9993-32F90ABFEC2E}"/>
              </a:ext>
              <a:ext uri="{C183D7F6-B498-43B3-948B-1728B52AA6E4}">
                <adec:decorative xmlns:adec="http://schemas.microsoft.com/office/drawing/2017/decorative" val="1"/>
              </a:ext>
            </a:extLst>
          </p:cNvPr>
          <p:cNvSpPr txBox="1"/>
          <p:nvPr/>
        </p:nvSpPr>
        <p:spPr>
          <a:xfrm>
            <a:off x="7529752" y="4730898"/>
            <a:ext cx="1956486" cy="276999"/>
          </a:xfrm>
          <a:prstGeom prst="rect">
            <a:avLst/>
          </a:prstGeom>
          <a:solidFill>
            <a:schemeClr val="accent3"/>
          </a:solid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en-US" sz="1800" b="1" dirty="0">
                <a:cs typeface="Arial"/>
              </a:rPr>
              <a:t>Evaluating.</a:t>
            </a:r>
            <a:endParaRPr lang="en-US" sz="1800" dirty="0"/>
          </a:p>
        </p:txBody>
      </p:sp>
      <p:sp>
        <p:nvSpPr>
          <p:cNvPr id="11" name="TextBox 10">
            <a:extLst>
              <a:ext uri="{FF2B5EF4-FFF2-40B4-BE49-F238E27FC236}">
                <a16:creationId xmlns:a16="http://schemas.microsoft.com/office/drawing/2014/main" id="{A12211B5-C050-E36E-8D64-BEB54EC14411}"/>
              </a:ext>
              <a:ext uri="{C183D7F6-B498-43B3-948B-1728B52AA6E4}">
                <adec:decorative xmlns:adec="http://schemas.microsoft.com/office/drawing/2017/decorative" val="1"/>
              </a:ext>
            </a:extLst>
          </p:cNvPr>
          <p:cNvSpPr txBox="1"/>
          <p:nvPr/>
        </p:nvSpPr>
        <p:spPr>
          <a:xfrm>
            <a:off x="7529752" y="5557413"/>
            <a:ext cx="2388972" cy="276999"/>
          </a:xfrm>
          <a:prstGeom prst="rect">
            <a:avLst/>
          </a:prstGeom>
          <a:solidFill>
            <a:schemeClr val="accent3"/>
          </a:solid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l"/>
            <a:r>
              <a:rPr lang="en-US" sz="1800" b="1" dirty="0">
                <a:cs typeface="Arial"/>
              </a:rPr>
              <a:t>Apply.</a:t>
            </a:r>
            <a:endParaRPr lang="en-US" sz="1800" dirty="0"/>
          </a:p>
        </p:txBody>
      </p:sp>
      <p:sp>
        <p:nvSpPr>
          <p:cNvPr id="2" name="Slide Number Placeholder 1">
            <a:extLst>
              <a:ext uri="{FF2B5EF4-FFF2-40B4-BE49-F238E27FC236}">
                <a16:creationId xmlns:a16="http://schemas.microsoft.com/office/drawing/2014/main" id="{BC98813D-FD30-B87B-11DC-08845B5F10DB}"/>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65</a:t>
            </a:fld>
            <a:endParaRPr lang="en-AU"/>
          </a:p>
        </p:txBody>
      </p:sp>
    </p:spTree>
    <p:extLst>
      <p:ext uri="{BB962C8B-B14F-4D97-AF65-F5344CB8AC3E}">
        <p14:creationId xmlns:p14="http://schemas.microsoft.com/office/powerpoint/2010/main" val="759694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P spid="8" grpId="0" animBg="1"/>
      <p:bldP spid="9" grpId="0" animBg="1"/>
      <p:bldP spid="10" grpId="0" animBg="1"/>
      <p:bldP spid="11"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B2F4D8-584C-8B4B-C2F9-0FF898CF96C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5CADD26-6B39-4CF6-FD09-E13F9542551D}"/>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66</a:t>
            </a:fld>
            <a:endParaRPr lang="en-AU"/>
          </a:p>
        </p:txBody>
      </p:sp>
      <p:sp>
        <p:nvSpPr>
          <p:cNvPr id="3" name="Title 2">
            <a:extLst>
              <a:ext uri="{FF2B5EF4-FFF2-40B4-BE49-F238E27FC236}">
                <a16:creationId xmlns:a16="http://schemas.microsoft.com/office/drawing/2014/main" id="{3248E62C-0F1D-65E8-C158-61361DF2002D}"/>
              </a:ext>
            </a:extLst>
          </p:cNvPr>
          <p:cNvSpPr>
            <a:spLocks noGrp="1"/>
          </p:cNvSpPr>
          <p:nvPr>
            <p:ph type="title"/>
          </p:nvPr>
        </p:nvSpPr>
        <p:spPr/>
        <p:txBody>
          <a:bodyPr/>
          <a:lstStyle/>
          <a:p>
            <a:r>
              <a:rPr lang="en-AU" dirty="0"/>
              <a:t>Exit ticket </a:t>
            </a:r>
            <a:r>
              <a:rPr lang="en-AU" dirty="0">
                <a:solidFill>
                  <a:schemeClr val="bg1"/>
                </a:solidFill>
              </a:rPr>
              <a:t>(lesson 9)</a:t>
            </a:r>
          </a:p>
        </p:txBody>
      </p:sp>
      <p:sp>
        <p:nvSpPr>
          <p:cNvPr id="6" name="Text Placeholder 3">
            <a:extLst>
              <a:ext uri="{FF2B5EF4-FFF2-40B4-BE49-F238E27FC236}">
                <a16:creationId xmlns:a16="http://schemas.microsoft.com/office/drawing/2014/main" id="{71D50B65-7836-9575-B7DF-A3C08CBD3C12}"/>
              </a:ext>
            </a:extLst>
          </p:cNvPr>
          <p:cNvSpPr txBox="1">
            <a:spLocks/>
          </p:cNvSpPr>
          <p:nvPr/>
        </p:nvSpPr>
        <p:spPr>
          <a:xfrm>
            <a:off x="327342" y="920567"/>
            <a:ext cx="11483999" cy="310015"/>
          </a:xfrm>
          <a:prstGeom prst="rect">
            <a:avLst/>
          </a:prstGeom>
        </p:spPr>
        <p:txBody>
          <a:bodyPr vert="horz" lIns="0" tIns="0" rIns="0" bIns="0" rtlCol="0" anchor="b">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accent2"/>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2000" b="0" kern="1200">
                <a:solidFill>
                  <a:schemeClr val="bg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2000" kern="1200">
                <a:solidFill>
                  <a:schemeClr val="bg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Arial"/>
                <a:cs typeface="Arial"/>
              </a:rPr>
              <a:t>Time to reflect</a:t>
            </a:r>
          </a:p>
        </p:txBody>
      </p:sp>
      <p:sp>
        <p:nvSpPr>
          <p:cNvPr id="4" name="Text Placeholder 3">
            <a:extLst>
              <a:ext uri="{FF2B5EF4-FFF2-40B4-BE49-F238E27FC236}">
                <a16:creationId xmlns:a16="http://schemas.microsoft.com/office/drawing/2014/main" id="{D6B54C21-7908-B04F-0152-B7F779F7C4C9}"/>
              </a:ext>
            </a:extLst>
          </p:cNvPr>
          <p:cNvSpPr>
            <a:spLocks noGrp="1"/>
          </p:cNvSpPr>
          <p:nvPr>
            <p:ph type="body" sz="quarter" idx="18"/>
          </p:nvPr>
        </p:nvSpPr>
        <p:spPr>
          <a:xfrm>
            <a:off x="360000" y="1423231"/>
            <a:ext cx="11245846" cy="4831211"/>
          </a:xfrm>
        </p:spPr>
        <p:style>
          <a:lnRef idx="1">
            <a:schemeClr val="accent4"/>
          </a:lnRef>
          <a:fillRef idx="2">
            <a:schemeClr val="accent4"/>
          </a:fillRef>
          <a:effectRef idx="1">
            <a:schemeClr val="accent4"/>
          </a:effectRef>
          <a:fontRef idx="minor">
            <a:schemeClr val="dk1"/>
          </a:fontRef>
        </p:style>
        <p:txBody>
          <a:bodyPr lIns="144000"/>
          <a:lstStyle/>
          <a:p>
            <a:endParaRPr lang="en-AU" sz="1800" dirty="0">
              <a:solidFill>
                <a:schemeClr val="tx1"/>
              </a:solidFill>
              <a:latin typeface="Arial"/>
              <a:cs typeface="Arial"/>
            </a:endParaRPr>
          </a:p>
          <a:p>
            <a:endParaRPr lang="en-AU" sz="1800" dirty="0">
              <a:solidFill>
                <a:schemeClr val="tx1"/>
              </a:solidFill>
              <a:latin typeface="Arial"/>
              <a:cs typeface="Arial"/>
            </a:endParaRPr>
          </a:p>
          <a:p>
            <a:r>
              <a:rPr lang="en-AU" sz="1800" dirty="0">
                <a:solidFill>
                  <a:schemeClr val="tx1"/>
                </a:solidFill>
                <a:latin typeface="Arial"/>
                <a:cs typeface="Arial"/>
              </a:rPr>
              <a:t>Did I use metacognition today? Give an example.</a:t>
            </a:r>
          </a:p>
          <a:p>
            <a:r>
              <a:rPr lang="en-AU" sz="1800" dirty="0">
                <a:solidFill>
                  <a:schemeClr val="tx1"/>
                </a:solidFill>
                <a:latin typeface="Arial"/>
                <a:cs typeface="Arial"/>
              </a:rPr>
              <a:t>What types of thinking did I use when engaged in the following activities in class today?</a:t>
            </a:r>
            <a:endParaRPr lang="en-AU" sz="1800" dirty="0">
              <a:solidFill>
                <a:schemeClr val="tx1"/>
              </a:solidFill>
            </a:endParaRPr>
          </a:p>
          <a:p>
            <a:pPr marL="285750" indent="-285750">
              <a:buFont typeface="Arial" panose="020B0604020202020204" pitchFamily="34" charset="0"/>
              <a:buChar char="•"/>
            </a:pPr>
            <a:r>
              <a:rPr lang="en-AU" sz="1800" dirty="0">
                <a:solidFill>
                  <a:schemeClr val="tx1"/>
                </a:solidFill>
                <a:latin typeface="Arial"/>
                <a:cs typeface="Arial"/>
              </a:rPr>
              <a:t>Identifying the types of thinking used in different tasks.</a:t>
            </a:r>
            <a:endParaRPr lang="en-AU" sz="1800" dirty="0">
              <a:solidFill>
                <a:schemeClr val="tx1"/>
              </a:solidFill>
            </a:endParaRPr>
          </a:p>
          <a:p>
            <a:pPr marL="285750" lvl="1" indent="-285750">
              <a:buFont typeface="Arial" panose="020B0604020202020204" pitchFamily="34" charset="0"/>
              <a:buChar char="•"/>
            </a:pPr>
            <a:r>
              <a:rPr lang="en-AU" sz="1800" dirty="0">
                <a:solidFill>
                  <a:schemeClr val="tx1"/>
                </a:solidFill>
                <a:latin typeface="Arial"/>
                <a:cs typeface="Arial"/>
              </a:rPr>
              <a:t>Identifying the types of thinking used in tasks I have carried out in the last week.</a:t>
            </a:r>
            <a:endParaRPr lang="en-AU" sz="1800" dirty="0">
              <a:solidFill>
                <a:schemeClr val="tx1"/>
              </a:solidFill>
            </a:endParaRPr>
          </a:p>
          <a:p>
            <a:pPr marL="285750" indent="-285750">
              <a:buFont typeface="Arial" panose="020B0604020202020204" pitchFamily="34" charset="0"/>
              <a:buChar char="•"/>
            </a:pPr>
            <a:r>
              <a:rPr lang="en-AU" sz="1800" dirty="0">
                <a:solidFill>
                  <a:schemeClr val="tx1"/>
                </a:solidFill>
                <a:latin typeface="Arial"/>
                <a:cs typeface="Arial"/>
              </a:rPr>
              <a:t>Listing the stages of critical thinking.</a:t>
            </a:r>
          </a:p>
          <a:p>
            <a:pPr marL="285750" indent="-285750">
              <a:buFont typeface="Arial" panose="020B0604020202020204" pitchFamily="34" charset="0"/>
              <a:buChar char="•"/>
            </a:pPr>
            <a:r>
              <a:rPr lang="en-AU" sz="1800" dirty="0">
                <a:solidFill>
                  <a:schemeClr val="tx1"/>
                </a:solidFill>
                <a:latin typeface="Arial"/>
                <a:cs typeface="Arial"/>
              </a:rPr>
              <a:t>Linking the types of thinking and the stages of critical thinking.</a:t>
            </a:r>
            <a:endParaRPr lang="en-AU" sz="1800" dirty="0">
              <a:solidFill>
                <a:schemeClr val="tx1"/>
              </a:solidFill>
            </a:endParaRPr>
          </a:p>
          <a:p>
            <a:endParaRPr lang="en-AU" dirty="0">
              <a:solidFill>
                <a:schemeClr val="tx1"/>
              </a:solidFill>
            </a:endParaRPr>
          </a:p>
          <a:p>
            <a:endParaRPr lang="en-AU" dirty="0">
              <a:solidFill>
                <a:schemeClr val="tx1"/>
              </a:solidFill>
            </a:endParaRPr>
          </a:p>
        </p:txBody>
      </p:sp>
    </p:spTree>
    <p:extLst>
      <p:ext uri="{BB962C8B-B14F-4D97-AF65-F5344CB8AC3E}">
        <p14:creationId xmlns:p14="http://schemas.microsoft.com/office/powerpoint/2010/main" val="4121185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F18302-1747-7933-0C35-95B4D9B48B84}"/>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B7B8002B-505B-61A5-7956-542C33317C6B}"/>
              </a:ext>
            </a:extLst>
          </p:cNvPr>
          <p:cNvSpPr>
            <a:spLocks noGrp="1"/>
          </p:cNvSpPr>
          <p:nvPr>
            <p:ph type="ctrTitle"/>
          </p:nvPr>
        </p:nvSpPr>
        <p:spPr/>
        <p:txBody>
          <a:bodyPr/>
          <a:lstStyle/>
          <a:p>
            <a:r>
              <a:rPr lang="en-AU">
                <a:latin typeface="+mj-lt"/>
                <a:cs typeface="Arial"/>
              </a:rPr>
              <a:t>Lesson 10 </a:t>
            </a:r>
            <a:endParaRPr lang="en-AU">
              <a:latin typeface="+mj-lt"/>
            </a:endParaRPr>
          </a:p>
        </p:txBody>
      </p:sp>
    </p:spTree>
    <p:extLst>
      <p:ext uri="{BB962C8B-B14F-4D97-AF65-F5344CB8AC3E}">
        <p14:creationId xmlns:p14="http://schemas.microsoft.com/office/powerpoint/2010/main" val="4217169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5AEEC76-1308-298A-91E4-DCA8EEB2CB27}"/>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68</a:t>
            </a:fld>
            <a:endParaRPr lang="en-AU"/>
          </a:p>
        </p:txBody>
      </p:sp>
      <p:sp>
        <p:nvSpPr>
          <p:cNvPr id="3" name="Title 2">
            <a:extLst>
              <a:ext uri="{FF2B5EF4-FFF2-40B4-BE49-F238E27FC236}">
                <a16:creationId xmlns:a16="http://schemas.microsoft.com/office/drawing/2014/main" id="{2276B2EF-E8E8-15A0-C1E1-9FA302A1A1F0}"/>
              </a:ext>
            </a:extLst>
          </p:cNvPr>
          <p:cNvSpPr>
            <a:spLocks noGrp="1"/>
          </p:cNvSpPr>
          <p:nvPr>
            <p:ph type="title"/>
          </p:nvPr>
        </p:nvSpPr>
        <p:spPr/>
        <p:txBody>
          <a:bodyPr/>
          <a:lstStyle/>
          <a:p>
            <a:r>
              <a:rPr lang="en-US" dirty="0">
                <a:latin typeface="Arial"/>
                <a:cs typeface="Arial"/>
              </a:rPr>
              <a:t>Do now </a:t>
            </a:r>
            <a:r>
              <a:rPr lang="en-AU" dirty="0">
                <a:solidFill>
                  <a:schemeClr val="bg1"/>
                </a:solidFill>
              </a:rPr>
              <a:t>(lesson 10)</a:t>
            </a:r>
            <a:endParaRPr lang="en-US" dirty="0">
              <a:solidFill>
                <a:schemeClr val="bg1"/>
              </a:solidFill>
            </a:endParaRPr>
          </a:p>
        </p:txBody>
      </p:sp>
      <p:sp>
        <p:nvSpPr>
          <p:cNvPr id="9" name="Text Placeholder 3">
            <a:extLst>
              <a:ext uri="{FF2B5EF4-FFF2-40B4-BE49-F238E27FC236}">
                <a16:creationId xmlns:a16="http://schemas.microsoft.com/office/drawing/2014/main" id="{A6E82A95-55CC-273B-EA1D-F3416D16B4EE}"/>
              </a:ext>
            </a:extLst>
          </p:cNvPr>
          <p:cNvSpPr>
            <a:spLocks noGrp="1"/>
          </p:cNvSpPr>
          <p:nvPr>
            <p:ph type="body" sz="quarter" idx="18"/>
          </p:nvPr>
        </p:nvSpPr>
        <p:spPr>
          <a:xfrm>
            <a:off x="360001" y="995869"/>
            <a:ext cx="11483999" cy="310015"/>
          </a:xfrm>
        </p:spPr>
        <p:txBody>
          <a:bodyPr/>
          <a:lstStyle/>
          <a:p>
            <a:r>
              <a:rPr lang="en-US" dirty="0">
                <a:latin typeface="Arial"/>
                <a:cs typeface="Arial"/>
              </a:rPr>
              <a:t>Reflection</a:t>
            </a:r>
            <a:endParaRPr lang="en-US" dirty="0"/>
          </a:p>
        </p:txBody>
      </p:sp>
      <p:sp>
        <p:nvSpPr>
          <p:cNvPr id="4" name="TextBox 3">
            <a:extLst>
              <a:ext uri="{FF2B5EF4-FFF2-40B4-BE49-F238E27FC236}">
                <a16:creationId xmlns:a16="http://schemas.microsoft.com/office/drawing/2014/main" id="{20F06584-0325-6E34-D07B-4106C91173DD}"/>
              </a:ext>
            </a:extLst>
          </p:cNvPr>
          <p:cNvSpPr txBox="1"/>
          <p:nvPr/>
        </p:nvSpPr>
        <p:spPr>
          <a:xfrm>
            <a:off x="618246" y="2240663"/>
            <a:ext cx="10507067" cy="1413245"/>
          </a:xfrm>
          <a:prstGeom prst="rect">
            <a:avLst/>
          </a:prstGeom>
          <a:solidFill>
            <a:srgbClr val="E5F7FC"/>
          </a:solidFill>
        </p:spPr>
        <p:txBody>
          <a:bodyPr rot="0" spcFirstLastPara="0" vertOverflow="overflow" horzOverflow="overflow" vert="horz" wrap="square" lIns="108000" tIns="144000" rIns="0" bIns="72000" numCol="1" spcCol="0" rtlCol="0" fromWordArt="0" anchor="t" anchorCtr="0" forceAA="0" compatLnSpc="1">
            <a:prstTxWarp prst="textNoShape">
              <a:avLst/>
            </a:prstTxWarp>
            <a:spAutoFit/>
          </a:bodyPr>
          <a:lstStyle/>
          <a:p>
            <a:pPr>
              <a:lnSpc>
                <a:spcPct val="150000"/>
              </a:lnSpc>
              <a:spcAft>
                <a:spcPts val="1200"/>
              </a:spcAft>
            </a:pPr>
            <a:r>
              <a:rPr lang="en-US" sz="1800" dirty="0">
                <a:solidFill>
                  <a:srgbClr val="000000"/>
                </a:solidFill>
                <a:cs typeface="Arial"/>
              </a:rPr>
              <a:t>‘The course unit examines thinking as a human </a:t>
            </a:r>
            <a:r>
              <a:rPr lang="en-US" sz="1800" dirty="0" err="1">
                <a:solidFill>
                  <a:srgbClr val="000000"/>
                </a:solidFill>
                <a:cs typeface="Arial"/>
              </a:rPr>
              <a:t>endeavour</a:t>
            </a:r>
            <a:r>
              <a:rPr lang="en-US" sz="1800" dirty="0">
                <a:solidFill>
                  <a:srgbClr val="000000"/>
                </a:solidFill>
                <a:cs typeface="Arial"/>
              </a:rPr>
              <a:t>. Thinking is an intrinsic property of the human mind. </a:t>
            </a:r>
            <a:r>
              <a:rPr lang="en-US" sz="1800" dirty="0">
                <a:solidFill>
                  <a:srgbClr val="000000"/>
                </a:solidFill>
                <a:latin typeface="Arial"/>
                <a:cs typeface="Arial"/>
              </a:rPr>
              <a:t>However, there are different types of thinking. Higher-order thinking is purposeful thinking. Critical thinking is an example of higher-order thinking.’</a:t>
            </a:r>
            <a:endParaRPr lang="en-US" sz="1800" dirty="0">
              <a:latin typeface="Arial"/>
              <a:cs typeface="Arial"/>
            </a:endParaRPr>
          </a:p>
        </p:txBody>
      </p:sp>
      <p:sp>
        <p:nvSpPr>
          <p:cNvPr id="7" name="TextBox 6">
            <a:extLst>
              <a:ext uri="{FF2B5EF4-FFF2-40B4-BE49-F238E27FC236}">
                <a16:creationId xmlns:a16="http://schemas.microsoft.com/office/drawing/2014/main" id="{9F5B7676-3C52-3DF9-1910-0496914B8CDA}"/>
              </a:ext>
            </a:extLst>
          </p:cNvPr>
          <p:cNvSpPr txBox="1"/>
          <p:nvPr/>
        </p:nvSpPr>
        <p:spPr>
          <a:xfrm>
            <a:off x="5211366" y="5787652"/>
            <a:ext cx="6980380" cy="24622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600" dirty="0">
                <a:solidFill>
                  <a:srgbClr val="22272B"/>
                </a:solidFill>
                <a:latin typeface="Arial"/>
                <a:ea typeface="Segoe UI"/>
                <a:cs typeface="Arial"/>
              </a:rPr>
              <a:t>Source: </a:t>
            </a:r>
            <a:r>
              <a:rPr lang="en-US" sz="1600" b="1" u="sng" dirty="0">
                <a:solidFill>
                  <a:srgbClr val="146CFD"/>
                </a:solidFill>
                <a:latin typeface="Arial"/>
                <a:ea typeface="Segoe UI"/>
                <a:cs typeface="Segoe UI"/>
                <a:hlinkClick r:id="rId3">
                  <a:extLst>
                    <a:ext uri="{A12FA001-AC4F-418D-AE19-62706E023703}">
                      <ahyp:hlinkClr xmlns:ahyp="http://schemas.microsoft.com/office/drawing/2018/hyperlinkcolor" val="tx"/>
                    </a:ext>
                  </a:extLst>
                </a:hlinkClick>
              </a:rPr>
              <a:t>Critical</a:t>
            </a:r>
            <a:r>
              <a:rPr lang="en-US" sz="1600" b="1" u="sng" strike="noStrike" baseline="0" dirty="0">
                <a:solidFill>
                  <a:srgbClr val="146CFD"/>
                </a:solidFill>
                <a:latin typeface="Arial"/>
                <a:ea typeface="Segoe UI"/>
                <a:cs typeface="Segoe UI"/>
                <a:hlinkClick r:id="rId3">
                  <a:extLst>
                    <a:ext uri="{A12FA001-AC4F-418D-AE19-62706E023703}">
                      <ahyp:hlinkClr xmlns:ahyp="http://schemas.microsoft.com/office/drawing/2018/hyperlinkcolor" val="tx"/>
                    </a:ext>
                  </a:extLst>
                </a:hlinkClick>
              </a:rPr>
              <a:t> thinking core 1 - Understanding critical thinking</a:t>
            </a:r>
            <a:endParaRPr lang="en-US" sz="1600" dirty="0">
              <a:cs typeface="Arial"/>
            </a:endParaRPr>
          </a:p>
        </p:txBody>
      </p:sp>
      <p:pic>
        <p:nvPicPr>
          <p:cNvPr id="12" name="Picture 11">
            <a:extLst>
              <a:ext uri="{FF2B5EF4-FFF2-40B4-BE49-F238E27FC236}">
                <a16:creationId xmlns:a16="http://schemas.microsoft.com/office/drawing/2014/main" id="{F1F27AB8-8DC8-3771-B55E-16D2C747E2DC}"/>
              </a:ext>
              <a:ext uri="{C183D7F6-B498-43B3-948B-1728B52AA6E4}">
                <adec:decorative xmlns:adec="http://schemas.microsoft.com/office/drawing/2017/decorative" val="1"/>
              </a:ext>
            </a:extLst>
          </p:cNvPr>
          <p:cNvPicPr>
            <a:picLocks noChangeAspect="1"/>
          </p:cNvPicPr>
          <p:nvPr/>
        </p:nvPicPr>
        <p:blipFill>
          <a:blip r:embed="rId4" cstate="screen">
            <a:alphaModFix amt="20000"/>
            <a:extLst>
              <a:ext uri="{28A0092B-C50C-407E-A947-70E740481C1C}">
                <a14:useLocalDpi xmlns:a14="http://schemas.microsoft.com/office/drawing/2010/main"/>
              </a:ext>
            </a:extLst>
          </a:blip>
          <a:stretch>
            <a:fillRect/>
          </a:stretch>
        </p:blipFill>
        <p:spPr>
          <a:xfrm>
            <a:off x="618246" y="2384178"/>
            <a:ext cx="5968534" cy="390050"/>
          </a:xfrm>
          <a:prstGeom prst="rect">
            <a:avLst/>
          </a:prstGeom>
        </p:spPr>
      </p:pic>
      <p:pic>
        <p:nvPicPr>
          <p:cNvPr id="13" name="Picture 12">
            <a:extLst>
              <a:ext uri="{FF2B5EF4-FFF2-40B4-BE49-F238E27FC236}">
                <a16:creationId xmlns:a16="http://schemas.microsoft.com/office/drawing/2014/main" id="{CF30D670-5747-4CC9-6F9C-6389350B71CB}"/>
              </a:ext>
              <a:ext uri="{C183D7F6-B498-43B3-948B-1728B52AA6E4}">
                <adec:decorative xmlns:adec="http://schemas.microsoft.com/office/drawing/2017/decorative" val="1"/>
              </a:ext>
            </a:extLst>
          </p:cNvPr>
          <p:cNvPicPr>
            <a:picLocks noChangeAspect="1"/>
          </p:cNvPicPr>
          <p:nvPr/>
        </p:nvPicPr>
        <p:blipFill>
          <a:blip r:embed="rId5" cstate="screen">
            <a:alphaModFix amt="20000"/>
            <a:extLst>
              <a:ext uri="{28A0092B-C50C-407E-A947-70E740481C1C}">
                <a14:useLocalDpi xmlns:a14="http://schemas.microsoft.com/office/drawing/2010/main"/>
              </a:ext>
            </a:extLst>
          </a:blip>
          <a:stretch>
            <a:fillRect/>
          </a:stretch>
        </p:blipFill>
        <p:spPr>
          <a:xfrm>
            <a:off x="6586781" y="2384178"/>
            <a:ext cx="3549112" cy="390050"/>
          </a:xfrm>
          <a:prstGeom prst="rect">
            <a:avLst/>
          </a:prstGeom>
        </p:spPr>
      </p:pic>
      <p:pic>
        <p:nvPicPr>
          <p:cNvPr id="14" name="Picture 13">
            <a:extLst>
              <a:ext uri="{FF2B5EF4-FFF2-40B4-BE49-F238E27FC236}">
                <a16:creationId xmlns:a16="http://schemas.microsoft.com/office/drawing/2014/main" id="{4245DA4B-05D5-3371-FE8E-54F4AB061749}"/>
              </a:ext>
              <a:ext uri="{C183D7F6-B498-43B3-948B-1728B52AA6E4}">
                <adec:decorative xmlns:adec="http://schemas.microsoft.com/office/drawing/2017/decorative" val="1"/>
              </a:ext>
            </a:extLst>
          </p:cNvPr>
          <p:cNvPicPr>
            <a:picLocks noChangeAspect="1"/>
          </p:cNvPicPr>
          <p:nvPr/>
        </p:nvPicPr>
        <p:blipFill>
          <a:blip r:embed="rId6" cstate="screen">
            <a:alphaModFix amt="20000"/>
            <a:extLst>
              <a:ext uri="{28A0092B-C50C-407E-A947-70E740481C1C}">
                <a14:useLocalDpi xmlns:a14="http://schemas.microsoft.com/office/drawing/2010/main"/>
              </a:ext>
            </a:extLst>
          </a:blip>
          <a:stretch>
            <a:fillRect/>
          </a:stretch>
        </p:blipFill>
        <p:spPr>
          <a:xfrm>
            <a:off x="3284519" y="2829333"/>
            <a:ext cx="3674219" cy="367280"/>
          </a:xfrm>
          <a:prstGeom prst="rect">
            <a:avLst/>
          </a:prstGeom>
        </p:spPr>
      </p:pic>
      <p:pic>
        <p:nvPicPr>
          <p:cNvPr id="15" name="Picture 14">
            <a:extLst>
              <a:ext uri="{FF2B5EF4-FFF2-40B4-BE49-F238E27FC236}">
                <a16:creationId xmlns:a16="http://schemas.microsoft.com/office/drawing/2014/main" id="{281FDD7E-D352-A041-4119-B931CB8BFD71}"/>
              </a:ext>
              <a:ext uri="{C183D7F6-B498-43B3-948B-1728B52AA6E4}">
                <adec:decorative xmlns:adec="http://schemas.microsoft.com/office/drawing/2017/decorative" val="1"/>
              </a:ext>
            </a:extLst>
          </p:cNvPr>
          <p:cNvPicPr>
            <a:picLocks noChangeAspect="1"/>
          </p:cNvPicPr>
          <p:nvPr/>
        </p:nvPicPr>
        <p:blipFill>
          <a:blip r:embed="rId7" cstate="screen">
            <a:alphaModFix amt="20000"/>
            <a:extLst>
              <a:ext uri="{28A0092B-C50C-407E-A947-70E740481C1C}">
                <a14:useLocalDpi xmlns:a14="http://schemas.microsoft.com/office/drawing/2010/main"/>
              </a:ext>
            </a:extLst>
          </a:blip>
          <a:stretch>
            <a:fillRect/>
          </a:stretch>
        </p:blipFill>
        <p:spPr>
          <a:xfrm>
            <a:off x="9490126" y="2814909"/>
            <a:ext cx="1291534" cy="367280"/>
          </a:xfrm>
          <a:prstGeom prst="rect">
            <a:avLst/>
          </a:prstGeom>
        </p:spPr>
      </p:pic>
      <p:pic>
        <p:nvPicPr>
          <p:cNvPr id="16" name="Picture 15">
            <a:extLst>
              <a:ext uri="{FF2B5EF4-FFF2-40B4-BE49-F238E27FC236}">
                <a16:creationId xmlns:a16="http://schemas.microsoft.com/office/drawing/2014/main" id="{F26C01CE-85E7-CB85-0947-8C36C1AA1BDA}"/>
              </a:ext>
              <a:ext uri="{C183D7F6-B498-43B3-948B-1728B52AA6E4}">
                <adec:decorative xmlns:adec="http://schemas.microsoft.com/office/drawing/2017/decorative" val="1"/>
              </a:ext>
            </a:extLst>
          </p:cNvPr>
          <p:cNvPicPr>
            <a:picLocks noChangeAspect="1"/>
          </p:cNvPicPr>
          <p:nvPr/>
        </p:nvPicPr>
        <p:blipFill>
          <a:blip r:embed="rId8" cstate="screen">
            <a:alphaModFix amt="20000"/>
            <a:extLst>
              <a:ext uri="{28A0092B-C50C-407E-A947-70E740481C1C}">
                <a14:useLocalDpi xmlns:a14="http://schemas.microsoft.com/office/drawing/2010/main"/>
              </a:ext>
            </a:extLst>
          </a:blip>
          <a:stretch>
            <a:fillRect/>
          </a:stretch>
        </p:blipFill>
        <p:spPr>
          <a:xfrm>
            <a:off x="1479245" y="3326779"/>
            <a:ext cx="5686830" cy="260474"/>
          </a:xfrm>
          <a:prstGeom prst="rect">
            <a:avLst/>
          </a:prstGeom>
        </p:spPr>
      </p:pic>
      <p:pic>
        <p:nvPicPr>
          <p:cNvPr id="17" name="Picture 16">
            <a:extLst>
              <a:ext uri="{FF2B5EF4-FFF2-40B4-BE49-F238E27FC236}">
                <a16:creationId xmlns:a16="http://schemas.microsoft.com/office/drawing/2014/main" id="{F1C09EF5-F32B-4C10-3ECD-038352D6B4EB}"/>
              </a:ext>
              <a:ext uri="{C183D7F6-B498-43B3-948B-1728B52AA6E4}">
                <adec:decorative xmlns:adec="http://schemas.microsoft.com/office/drawing/2017/decorative" val="1"/>
              </a:ext>
            </a:extLst>
          </p:cNvPr>
          <p:cNvPicPr>
            <a:picLocks noChangeAspect="1"/>
          </p:cNvPicPr>
          <p:nvPr/>
        </p:nvPicPr>
        <p:blipFill>
          <a:blip r:embed="rId9" cstate="screen">
            <a:alphaModFix amt="20000"/>
            <a:extLst>
              <a:ext uri="{28A0092B-C50C-407E-A947-70E740481C1C}">
                <a14:useLocalDpi xmlns:a14="http://schemas.microsoft.com/office/drawing/2010/main"/>
              </a:ext>
            </a:extLst>
          </a:blip>
          <a:stretch>
            <a:fillRect/>
          </a:stretch>
        </p:blipFill>
        <p:spPr>
          <a:xfrm>
            <a:off x="618246" y="2814789"/>
            <a:ext cx="1721998" cy="367400"/>
          </a:xfrm>
          <a:prstGeom prst="rect">
            <a:avLst/>
          </a:prstGeom>
        </p:spPr>
      </p:pic>
      <p:pic>
        <p:nvPicPr>
          <p:cNvPr id="5" name="Picture 4">
            <a:extLst>
              <a:ext uri="{FF2B5EF4-FFF2-40B4-BE49-F238E27FC236}">
                <a16:creationId xmlns:a16="http://schemas.microsoft.com/office/drawing/2014/main" id="{B5017FC6-CED1-FDC5-08BD-B0CC9A13F36C}"/>
              </a:ext>
              <a:ext uri="{C183D7F6-B498-43B3-948B-1728B52AA6E4}">
                <adec:decorative xmlns:adec="http://schemas.microsoft.com/office/drawing/2017/decorative" val="1"/>
              </a:ext>
            </a:extLst>
          </p:cNvPr>
          <p:cNvPicPr>
            <a:picLocks noChangeAspect="1"/>
          </p:cNvPicPr>
          <p:nvPr/>
        </p:nvPicPr>
        <p:blipFill>
          <a:blip r:embed="rId10" cstate="screen">
            <a:alphaModFix amt="20000"/>
            <a:extLst>
              <a:ext uri="{28A0092B-C50C-407E-A947-70E740481C1C}">
                <a14:useLocalDpi xmlns:a14="http://schemas.microsoft.com/office/drawing/2010/main"/>
              </a:ext>
            </a:extLst>
          </a:blip>
          <a:stretch>
            <a:fillRect/>
          </a:stretch>
        </p:blipFill>
        <p:spPr>
          <a:xfrm>
            <a:off x="507949" y="3294322"/>
            <a:ext cx="971296" cy="299288"/>
          </a:xfrm>
          <a:prstGeom prst="rect">
            <a:avLst/>
          </a:prstGeom>
        </p:spPr>
      </p:pic>
    </p:spTree>
    <p:extLst>
      <p:ext uri="{BB962C8B-B14F-4D97-AF65-F5344CB8AC3E}">
        <p14:creationId xmlns:p14="http://schemas.microsoft.com/office/powerpoint/2010/main" val="2010559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11198-9456-3C42-B8BB-BAB21CAD7A2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33B7431-3073-64A2-234B-980D275538EF}"/>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69</a:t>
            </a:fld>
            <a:endParaRPr lang="en-AU"/>
          </a:p>
        </p:txBody>
      </p:sp>
      <p:sp>
        <p:nvSpPr>
          <p:cNvPr id="3" name="Title 2">
            <a:extLst>
              <a:ext uri="{FF2B5EF4-FFF2-40B4-BE49-F238E27FC236}">
                <a16:creationId xmlns:a16="http://schemas.microsoft.com/office/drawing/2014/main" id="{84234141-1F3E-EB46-5791-F1A94C56747D}"/>
              </a:ext>
            </a:extLst>
          </p:cNvPr>
          <p:cNvSpPr>
            <a:spLocks noGrp="1"/>
          </p:cNvSpPr>
          <p:nvPr>
            <p:ph type="title"/>
          </p:nvPr>
        </p:nvSpPr>
        <p:spPr/>
        <p:txBody>
          <a:bodyPr/>
          <a:lstStyle/>
          <a:p>
            <a:r>
              <a:rPr lang="en-US" dirty="0">
                <a:latin typeface="Arial"/>
                <a:cs typeface="Arial"/>
              </a:rPr>
              <a:t>Do now (continued)</a:t>
            </a:r>
            <a:endParaRPr lang="en-US" dirty="0"/>
          </a:p>
        </p:txBody>
      </p:sp>
      <p:sp>
        <p:nvSpPr>
          <p:cNvPr id="9" name="Text Placeholder 3">
            <a:extLst>
              <a:ext uri="{FF2B5EF4-FFF2-40B4-BE49-F238E27FC236}">
                <a16:creationId xmlns:a16="http://schemas.microsoft.com/office/drawing/2014/main" id="{C33D68EE-588F-FBA8-0C4C-710266BF69AA}"/>
              </a:ext>
            </a:extLst>
          </p:cNvPr>
          <p:cNvSpPr>
            <a:spLocks noGrp="1"/>
          </p:cNvSpPr>
          <p:nvPr>
            <p:ph type="body" sz="quarter" idx="18"/>
          </p:nvPr>
        </p:nvSpPr>
        <p:spPr>
          <a:xfrm>
            <a:off x="368603" y="901919"/>
            <a:ext cx="11483999" cy="310015"/>
          </a:xfrm>
        </p:spPr>
        <p:txBody>
          <a:bodyPr/>
          <a:lstStyle/>
          <a:p>
            <a:r>
              <a:rPr lang="en-US" dirty="0">
                <a:latin typeface="Arial"/>
                <a:cs typeface="Arial"/>
              </a:rPr>
              <a:t>Reflection</a:t>
            </a:r>
            <a:endParaRPr lang="en-US" dirty="0"/>
          </a:p>
        </p:txBody>
      </p:sp>
      <p:sp>
        <p:nvSpPr>
          <p:cNvPr id="5" name="Text Placeholder 4">
            <a:extLst>
              <a:ext uri="{FF2B5EF4-FFF2-40B4-BE49-F238E27FC236}">
                <a16:creationId xmlns:a16="http://schemas.microsoft.com/office/drawing/2014/main" id="{C18E0E7C-6249-5529-F95A-F5888BAF94DB}"/>
              </a:ext>
            </a:extLst>
          </p:cNvPr>
          <p:cNvSpPr>
            <a:spLocks noGrp="1"/>
          </p:cNvSpPr>
          <p:nvPr>
            <p:ph type="body" sz="quarter" idx="17"/>
          </p:nvPr>
        </p:nvSpPr>
        <p:spPr>
          <a:xfrm>
            <a:off x="368603" y="1447520"/>
            <a:ext cx="11484000" cy="468899"/>
          </a:xfrm>
        </p:spPr>
        <p:txBody>
          <a:bodyPr vert="horz" lIns="0" tIns="0" rIns="0" bIns="0" rtlCol="0" anchor="t">
            <a:noAutofit/>
          </a:bodyPr>
          <a:lstStyle/>
          <a:p>
            <a:r>
              <a:rPr lang="en-US" sz="1800" dirty="0">
                <a:solidFill>
                  <a:srgbClr val="000000"/>
                </a:solidFill>
                <a:latin typeface="Arial"/>
                <a:cs typeface="Arial"/>
              </a:rPr>
              <a:t>Reflect on the quote and answer the questions below.</a:t>
            </a:r>
            <a:endParaRPr lang="en-US" sz="1800" dirty="0">
              <a:solidFill>
                <a:srgbClr val="22272B"/>
              </a:solidFill>
              <a:latin typeface="Arial"/>
              <a:cs typeface="Arial"/>
            </a:endParaRPr>
          </a:p>
          <a:p>
            <a:endParaRPr lang="en-US" i="1" dirty="0">
              <a:solidFill>
                <a:srgbClr val="000000"/>
              </a:solidFill>
              <a:latin typeface="Arial"/>
              <a:cs typeface="Arial"/>
            </a:endParaRPr>
          </a:p>
          <a:p>
            <a:endParaRPr lang="en-US" dirty="0">
              <a:solidFill>
                <a:srgbClr val="000000"/>
              </a:solidFill>
              <a:latin typeface="Arial"/>
              <a:cs typeface="Arial"/>
            </a:endParaRPr>
          </a:p>
          <a:p>
            <a:endParaRPr lang="en-US" b="1" dirty="0"/>
          </a:p>
          <a:p>
            <a:endParaRPr lang="en-US" b="1" dirty="0">
              <a:latin typeface="Arial"/>
              <a:cs typeface="Arial"/>
            </a:endParaRPr>
          </a:p>
          <a:p>
            <a:endParaRPr lang="en-US" dirty="0"/>
          </a:p>
        </p:txBody>
      </p:sp>
      <p:sp>
        <p:nvSpPr>
          <p:cNvPr id="4" name="TextBox 3">
            <a:extLst>
              <a:ext uri="{FF2B5EF4-FFF2-40B4-BE49-F238E27FC236}">
                <a16:creationId xmlns:a16="http://schemas.microsoft.com/office/drawing/2014/main" id="{E0651593-056B-BA89-3E5C-0C7D4A045FBB}"/>
              </a:ext>
            </a:extLst>
          </p:cNvPr>
          <p:cNvSpPr txBox="1"/>
          <p:nvPr/>
        </p:nvSpPr>
        <p:spPr>
          <a:xfrm>
            <a:off x="616933" y="2114419"/>
            <a:ext cx="10507067" cy="1413245"/>
          </a:xfrm>
          <a:prstGeom prst="rect">
            <a:avLst/>
          </a:prstGeom>
          <a:solidFill>
            <a:srgbClr val="E5F7FC"/>
          </a:solidFill>
        </p:spPr>
        <p:txBody>
          <a:bodyPr rot="0" spcFirstLastPara="0" vertOverflow="overflow" horzOverflow="overflow" vert="horz" wrap="square" lIns="144000" tIns="108000" rIns="0" bIns="108000" numCol="1" spcCol="0" rtlCol="0" fromWordArt="0" anchor="t" anchorCtr="0" forceAA="0" compatLnSpc="1">
            <a:prstTxWarp prst="textNoShape">
              <a:avLst/>
            </a:prstTxWarp>
            <a:spAutoFit/>
          </a:bodyPr>
          <a:lstStyle/>
          <a:p>
            <a:pPr>
              <a:lnSpc>
                <a:spcPct val="150000"/>
              </a:lnSpc>
              <a:spcAft>
                <a:spcPts val="1200"/>
              </a:spcAft>
            </a:pPr>
            <a:r>
              <a:rPr lang="en-US" sz="1800" dirty="0">
                <a:solidFill>
                  <a:srgbClr val="000000"/>
                </a:solidFill>
                <a:cs typeface="Arial"/>
              </a:rPr>
              <a:t>‘The course unit examines thinking as a human </a:t>
            </a:r>
            <a:r>
              <a:rPr lang="en-US" sz="1800" dirty="0" err="1">
                <a:solidFill>
                  <a:srgbClr val="000000"/>
                </a:solidFill>
                <a:cs typeface="Arial"/>
              </a:rPr>
              <a:t>endeavour</a:t>
            </a:r>
            <a:r>
              <a:rPr lang="en-US" sz="1800" dirty="0">
                <a:solidFill>
                  <a:srgbClr val="000000"/>
                </a:solidFill>
                <a:cs typeface="Arial"/>
              </a:rPr>
              <a:t>. Thinking is an intrinsic property of the human mind. </a:t>
            </a:r>
            <a:r>
              <a:rPr lang="en-US" sz="1800" dirty="0">
                <a:solidFill>
                  <a:srgbClr val="000000"/>
                </a:solidFill>
                <a:latin typeface="Arial"/>
                <a:cs typeface="Arial"/>
              </a:rPr>
              <a:t>However, there are different types of thinking. Higher-order thinking is purposeful thinking. Critical thinking is an example of higher-order thinking.’</a:t>
            </a:r>
            <a:endParaRPr lang="en-US" sz="1800" dirty="0">
              <a:latin typeface="Arial"/>
              <a:cs typeface="Arial"/>
            </a:endParaRPr>
          </a:p>
        </p:txBody>
      </p:sp>
      <p:sp>
        <p:nvSpPr>
          <p:cNvPr id="7" name="TextBox 6">
            <a:extLst>
              <a:ext uri="{FF2B5EF4-FFF2-40B4-BE49-F238E27FC236}">
                <a16:creationId xmlns:a16="http://schemas.microsoft.com/office/drawing/2014/main" id="{DCD62301-FCF3-5F2C-CBB8-22028B8AD88E}"/>
              </a:ext>
            </a:extLst>
          </p:cNvPr>
          <p:cNvSpPr txBox="1"/>
          <p:nvPr/>
        </p:nvSpPr>
        <p:spPr>
          <a:xfrm>
            <a:off x="4863620" y="3878036"/>
            <a:ext cx="6980380" cy="24622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600">
                <a:solidFill>
                  <a:srgbClr val="22272B"/>
                </a:solidFill>
                <a:latin typeface="Arial"/>
                <a:ea typeface="Segoe UI"/>
                <a:cs typeface="Arial"/>
              </a:rPr>
              <a:t>Source: </a:t>
            </a:r>
            <a:r>
              <a:rPr lang="en-US" sz="1600" b="1" u="sng">
                <a:solidFill>
                  <a:srgbClr val="146CFD"/>
                </a:solidFill>
                <a:latin typeface="Arial"/>
                <a:ea typeface="Segoe UI"/>
                <a:cs typeface="Segoe UI"/>
                <a:hlinkClick r:id="rId3">
                  <a:extLst>
                    <a:ext uri="{A12FA001-AC4F-418D-AE19-62706E023703}">
                      <ahyp:hlinkClr xmlns:ahyp="http://schemas.microsoft.com/office/drawing/2018/hyperlinkcolor" val="tx"/>
                    </a:ext>
                  </a:extLst>
                </a:hlinkClick>
              </a:rPr>
              <a:t>Critical</a:t>
            </a:r>
            <a:r>
              <a:rPr lang="en-US" sz="1600" b="1" u="sng" strike="noStrike" baseline="0">
                <a:solidFill>
                  <a:srgbClr val="146CFD"/>
                </a:solidFill>
                <a:latin typeface="Arial"/>
                <a:ea typeface="Segoe UI"/>
                <a:cs typeface="Segoe UI"/>
                <a:hlinkClick r:id="rId3">
                  <a:extLst>
                    <a:ext uri="{A12FA001-AC4F-418D-AE19-62706E023703}">
                      <ahyp:hlinkClr xmlns:ahyp="http://schemas.microsoft.com/office/drawing/2018/hyperlinkcolor" val="tx"/>
                    </a:ext>
                  </a:extLst>
                </a:hlinkClick>
              </a:rPr>
              <a:t> thinking core 1 - Understanding critical thinking</a:t>
            </a:r>
            <a:endParaRPr lang="en-US" sz="1600">
              <a:cs typeface="Arial"/>
            </a:endParaRPr>
          </a:p>
        </p:txBody>
      </p:sp>
      <p:sp>
        <p:nvSpPr>
          <p:cNvPr id="8" name="TextBox 7">
            <a:extLst>
              <a:ext uri="{FF2B5EF4-FFF2-40B4-BE49-F238E27FC236}">
                <a16:creationId xmlns:a16="http://schemas.microsoft.com/office/drawing/2014/main" id="{52BBA67F-896D-4A90-DF8D-261185242645}"/>
              </a:ext>
            </a:extLst>
          </p:cNvPr>
          <p:cNvSpPr txBox="1"/>
          <p:nvPr/>
        </p:nvSpPr>
        <p:spPr>
          <a:xfrm>
            <a:off x="360000" y="4568851"/>
            <a:ext cx="11131784" cy="1749149"/>
          </a:xfrm>
          <a:prstGeom prst="rect">
            <a:avLst/>
          </a:prstGeom>
          <a:noFill/>
        </p:spPr>
        <p:txBody>
          <a:bodyPr wrap="square" lIns="0" tIns="0" rIns="0" bIns="0" rtlCol="0">
            <a:noAutofit/>
          </a:bodyPr>
          <a:lstStyle/>
          <a:p>
            <a:r>
              <a:rPr lang="en-US" sz="1800" b="1" dirty="0">
                <a:cs typeface="Arial"/>
              </a:rPr>
              <a:t>Reflect on the following:</a:t>
            </a:r>
            <a:endParaRPr lang="en-US" sz="1800" b="1" dirty="0"/>
          </a:p>
          <a:p>
            <a:pPr marL="342900" indent="-342900">
              <a:lnSpc>
                <a:spcPct val="150000"/>
              </a:lnSpc>
              <a:buChar char="•"/>
            </a:pPr>
            <a:r>
              <a:rPr lang="en-US" sz="1800" dirty="0">
                <a:cs typeface="Arial"/>
              </a:rPr>
              <a:t>What do you think it means when people say that thinking is a natural part of the human mind?</a:t>
            </a:r>
            <a:endParaRPr lang="en-US" sz="1800" dirty="0">
              <a:solidFill>
                <a:srgbClr val="22272B"/>
              </a:solidFill>
            </a:endParaRPr>
          </a:p>
          <a:p>
            <a:pPr marL="342900" indent="-342900">
              <a:lnSpc>
                <a:spcPct val="150000"/>
              </a:lnSpc>
              <a:buChar char="•"/>
            </a:pPr>
            <a:r>
              <a:rPr lang="en-US" sz="1800" dirty="0">
                <a:solidFill>
                  <a:srgbClr val="000000"/>
                </a:solidFill>
                <a:cs typeface="Arial"/>
              </a:rPr>
              <a:t>What do you think is meant by critical thinking being classified as high order thinking? </a:t>
            </a:r>
            <a:endParaRPr lang="en-US" sz="1800" dirty="0"/>
          </a:p>
          <a:p>
            <a:pPr marL="342900" indent="-342900">
              <a:lnSpc>
                <a:spcPct val="150000"/>
              </a:lnSpc>
              <a:buChar char="•"/>
            </a:pPr>
            <a:r>
              <a:rPr lang="en-US" sz="1800" dirty="0">
                <a:cs typeface="Arial"/>
              </a:rPr>
              <a:t>How is critical thinking different from the way that computers or animals solve problems?</a:t>
            </a:r>
            <a:endParaRPr lang="en-US" sz="1800" dirty="0"/>
          </a:p>
          <a:p>
            <a:pPr algn="l"/>
            <a:endParaRPr lang="en-AU" sz="1800" dirty="0"/>
          </a:p>
        </p:txBody>
      </p:sp>
    </p:spTree>
    <p:extLst>
      <p:ext uri="{BB962C8B-B14F-4D97-AF65-F5344CB8AC3E}">
        <p14:creationId xmlns:p14="http://schemas.microsoft.com/office/powerpoint/2010/main" val="3600825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7CFF177E-BFE2-F5ED-250A-7A6B82DE25BE}"/>
              </a:ext>
            </a:extLst>
          </p:cNvPr>
          <p:cNvSpPr txBox="1">
            <a:spLocks noGrp="1"/>
          </p:cNvSpPr>
          <p:nvPr>
            <p:ph type="title" idx="4294967295"/>
          </p:nvPr>
        </p:nvSpPr>
        <p:spPr>
          <a:xfrm>
            <a:off x="360000" y="360000"/>
            <a:ext cx="11484000" cy="5456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377" rtl="0" eaLnBrk="1" latinLnBrk="0" hangingPunct="1">
              <a:lnSpc>
                <a:spcPct val="90000"/>
              </a:lnSpc>
              <a:spcBef>
                <a:spcPct val="0"/>
              </a:spcBef>
              <a:buNone/>
              <a:defRPr sz="3600" kern="1200">
                <a:solidFill>
                  <a:schemeClr val="tx1"/>
                </a:solidFill>
                <a:latin typeface="Arial" panose="020B0604020202020204" pitchFamily="34" charset="0"/>
                <a:ea typeface="+mj-ea"/>
                <a:cs typeface="Arial" panose="020B0604020202020204" pitchFamily="34" charset="0"/>
              </a:defRPr>
            </a:lvl1pPr>
          </a:lstStyle>
          <a:p>
            <a:pPr marL="0" marR="0" lvl="0" indent="0" algn="l" defTabSz="914377"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Arial"/>
                <a:ea typeface="+mj-ea"/>
                <a:cs typeface="Arial"/>
              </a:rPr>
              <a:t>Ways of knowing</a:t>
            </a:r>
            <a:endParaRPr kumimoji="0" lang="en-US" sz="3000" b="0"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Rectangle: Rounded Corners 3">
            <a:extLst>
              <a:ext uri="{FF2B5EF4-FFF2-40B4-BE49-F238E27FC236}">
                <a16:creationId xmlns:a16="http://schemas.microsoft.com/office/drawing/2014/main" id="{B59B98A6-91EC-FD42-5657-822E1D0BA9C1}"/>
              </a:ext>
            </a:extLst>
          </p:cNvPr>
          <p:cNvSpPr/>
          <p:nvPr/>
        </p:nvSpPr>
        <p:spPr>
          <a:xfrm>
            <a:off x="343626" y="1590040"/>
            <a:ext cx="2509520" cy="183896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a:lnSpc>
                <a:spcPct val="115000"/>
              </a:lnSpc>
            </a:pPr>
            <a:r>
              <a:rPr lang="en-AU" sz="1600" dirty="0">
                <a:solidFill>
                  <a:schemeClr val="bg1"/>
                </a:solidFill>
                <a:latin typeface="+mj-lt"/>
              </a:rPr>
              <a:t>Emotion – feeling as opposed to reasoning</a:t>
            </a:r>
          </a:p>
        </p:txBody>
      </p:sp>
      <p:sp>
        <p:nvSpPr>
          <p:cNvPr id="3" name="Rectangle: Rounded Corners 2">
            <a:extLst>
              <a:ext uri="{FF2B5EF4-FFF2-40B4-BE49-F238E27FC236}">
                <a16:creationId xmlns:a16="http://schemas.microsoft.com/office/drawing/2014/main" id="{5D2CFF8F-6B10-0923-9C8D-3DCE575338FB}"/>
              </a:ext>
            </a:extLst>
          </p:cNvPr>
          <p:cNvSpPr/>
          <p:nvPr/>
        </p:nvSpPr>
        <p:spPr>
          <a:xfrm>
            <a:off x="3321538" y="1590040"/>
            <a:ext cx="2509520" cy="183896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lvl="0">
              <a:lnSpc>
                <a:spcPct val="115000"/>
              </a:lnSpc>
            </a:pPr>
            <a:r>
              <a:rPr lang="en-AU" sz="1600" dirty="0"/>
              <a:t>Imagination – forming new ideas, images or concepts of objects not present to the senses </a:t>
            </a:r>
          </a:p>
        </p:txBody>
      </p:sp>
      <p:sp>
        <p:nvSpPr>
          <p:cNvPr id="8" name="Rectangle: Rounded Corners 7">
            <a:extLst>
              <a:ext uri="{FF2B5EF4-FFF2-40B4-BE49-F238E27FC236}">
                <a16:creationId xmlns:a16="http://schemas.microsoft.com/office/drawing/2014/main" id="{06F8569A-C410-D5DC-512F-943A48577344}"/>
              </a:ext>
            </a:extLst>
          </p:cNvPr>
          <p:cNvSpPr/>
          <p:nvPr/>
        </p:nvSpPr>
        <p:spPr>
          <a:xfrm>
            <a:off x="6299451" y="1590040"/>
            <a:ext cx="2509520" cy="1838960"/>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lvl="0">
              <a:lnSpc>
                <a:spcPct val="115000"/>
              </a:lnSpc>
            </a:pPr>
            <a:r>
              <a:rPr lang="en-AU" sz="1600" dirty="0"/>
              <a:t>Language –a communication system used by a particular country or community</a:t>
            </a:r>
          </a:p>
        </p:txBody>
      </p:sp>
      <p:sp>
        <p:nvSpPr>
          <p:cNvPr id="12" name="Rectangle: Rounded Corners 11">
            <a:extLst>
              <a:ext uri="{FF2B5EF4-FFF2-40B4-BE49-F238E27FC236}">
                <a16:creationId xmlns:a16="http://schemas.microsoft.com/office/drawing/2014/main" id="{68005390-AF70-672B-2A2E-43FF38DCC80E}"/>
              </a:ext>
            </a:extLst>
          </p:cNvPr>
          <p:cNvSpPr/>
          <p:nvPr/>
        </p:nvSpPr>
        <p:spPr>
          <a:xfrm>
            <a:off x="9207026" y="1590040"/>
            <a:ext cx="2509520" cy="1838960"/>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lvl="0">
              <a:lnSpc>
                <a:spcPct val="115000"/>
              </a:lnSpc>
            </a:pPr>
            <a:r>
              <a:rPr lang="en-AU" sz="1600" dirty="0"/>
              <a:t>Reason – a basis or cause for some belief, action, fact or event. </a:t>
            </a:r>
          </a:p>
        </p:txBody>
      </p:sp>
      <p:sp>
        <p:nvSpPr>
          <p:cNvPr id="5" name="Rectangle: Rounded Corners 4">
            <a:extLst>
              <a:ext uri="{FF2B5EF4-FFF2-40B4-BE49-F238E27FC236}">
                <a16:creationId xmlns:a16="http://schemas.microsoft.com/office/drawing/2014/main" id="{E2EA9632-EB7B-29CA-AA41-1702876AA2C2}"/>
              </a:ext>
            </a:extLst>
          </p:cNvPr>
          <p:cNvSpPr/>
          <p:nvPr/>
        </p:nvSpPr>
        <p:spPr>
          <a:xfrm>
            <a:off x="405117" y="4053020"/>
            <a:ext cx="2509520" cy="1838960"/>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a:lnSpc>
                <a:spcPct val="115000"/>
              </a:lnSpc>
            </a:pPr>
            <a:r>
              <a:rPr lang="en-AU" sz="1600" dirty="0"/>
              <a:t>Belief – trust or confidence </a:t>
            </a:r>
            <a:endParaRPr lang="en-AU" sz="1600" dirty="0">
              <a:solidFill>
                <a:schemeClr val="bg1"/>
              </a:solidFill>
              <a:latin typeface="+mj-lt"/>
            </a:endParaRPr>
          </a:p>
        </p:txBody>
      </p:sp>
      <p:sp>
        <p:nvSpPr>
          <p:cNvPr id="11" name="Rectangle: Rounded Corners 10">
            <a:extLst>
              <a:ext uri="{FF2B5EF4-FFF2-40B4-BE49-F238E27FC236}">
                <a16:creationId xmlns:a16="http://schemas.microsoft.com/office/drawing/2014/main" id="{E002DFE1-640E-106E-D41B-992B68F5B781}"/>
              </a:ext>
            </a:extLst>
          </p:cNvPr>
          <p:cNvSpPr/>
          <p:nvPr/>
        </p:nvSpPr>
        <p:spPr>
          <a:xfrm>
            <a:off x="3444523" y="4053020"/>
            <a:ext cx="2509520" cy="183896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a:lnSpc>
                <a:spcPct val="115000"/>
              </a:lnSpc>
            </a:pPr>
            <a:r>
              <a:rPr lang="en-AU" sz="1600" dirty="0">
                <a:solidFill>
                  <a:schemeClr val="accent1"/>
                </a:solidFill>
              </a:rPr>
              <a:t>Intuition – knowledge that exists without obvious deliberation </a:t>
            </a:r>
            <a:endParaRPr lang="en-AU" sz="1600" dirty="0">
              <a:solidFill>
                <a:schemeClr val="accent1"/>
              </a:solidFill>
              <a:latin typeface="+mj-lt"/>
            </a:endParaRPr>
          </a:p>
        </p:txBody>
      </p:sp>
      <p:sp>
        <p:nvSpPr>
          <p:cNvPr id="7" name="Rectangle: Rounded Corners 6">
            <a:extLst>
              <a:ext uri="{FF2B5EF4-FFF2-40B4-BE49-F238E27FC236}">
                <a16:creationId xmlns:a16="http://schemas.microsoft.com/office/drawing/2014/main" id="{9569F562-4E20-A58D-BF87-BCE9EFA33EC8}"/>
              </a:ext>
            </a:extLst>
          </p:cNvPr>
          <p:cNvSpPr/>
          <p:nvPr/>
        </p:nvSpPr>
        <p:spPr>
          <a:xfrm>
            <a:off x="6360943" y="4053020"/>
            <a:ext cx="2509520" cy="183896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a:lnSpc>
                <a:spcPct val="115000"/>
              </a:lnSpc>
            </a:pPr>
            <a:r>
              <a:rPr lang="en-AU" sz="1600" dirty="0"/>
              <a:t>Memory – the way the brain encodes, stores, and retrieves information</a:t>
            </a:r>
          </a:p>
          <a:p>
            <a:pPr>
              <a:lnSpc>
                <a:spcPct val="115000"/>
              </a:lnSpc>
            </a:pPr>
            <a:endParaRPr lang="en-AU" sz="1600" dirty="0">
              <a:solidFill>
                <a:schemeClr val="bg1"/>
              </a:solidFill>
              <a:latin typeface="+mj-lt"/>
            </a:endParaRPr>
          </a:p>
        </p:txBody>
      </p:sp>
      <p:sp>
        <p:nvSpPr>
          <p:cNvPr id="9" name="Rectangle: Rounded Corners 8">
            <a:extLst>
              <a:ext uri="{FF2B5EF4-FFF2-40B4-BE49-F238E27FC236}">
                <a16:creationId xmlns:a16="http://schemas.microsoft.com/office/drawing/2014/main" id="{D0AF6AB8-924A-E260-97CD-3659F4E8833A}"/>
              </a:ext>
            </a:extLst>
          </p:cNvPr>
          <p:cNvSpPr/>
          <p:nvPr/>
        </p:nvSpPr>
        <p:spPr>
          <a:xfrm>
            <a:off x="9277363" y="4053020"/>
            <a:ext cx="2509520" cy="183896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lvl="0">
              <a:lnSpc>
                <a:spcPct val="115000"/>
              </a:lnSpc>
            </a:pPr>
            <a:r>
              <a:rPr lang="en-AU" sz="1600" dirty="0">
                <a:solidFill>
                  <a:schemeClr val="accent1"/>
                </a:solidFill>
              </a:rPr>
              <a:t>Sense perception – understanding gained through the use of one of the senses</a:t>
            </a:r>
          </a:p>
        </p:txBody>
      </p:sp>
      <p:sp>
        <p:nvSpPr>
          <p:cNvPr id="2" name="Slide Number Placeholder 1">
            <a:extLst>
              <a:ext uri="{FF2B5EF4-FFF2-40B4-BE49-F238E27FC236}">
                <a16:creationId xmlns:a16="http://schemas.microsoft.com/office/drawing/2014/main" id="{405EFC1A-6F4D-F24B-6314-5403A406EEA2}"/>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7</a:t>
            </a:fld>
            <a:endParaRPr lang="en-AU"/>
          </a:p>
        </p:txBody>
      </p:sp>
    </p:spTree>
    <p:extLst>
      <p:ext uri="{BB962C8B-B14F-4D97-AF65-F5344CB8AC3E}">
        <p14:creationId xmlns:p14="http://schemas.microsoft.com/office/powerpoint/2010/main" val="817509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945FFD-7673-FB75-2316-5A9A9C546C2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6FA7091-BD9F-B1BB-A506-F232B532712F}"/>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70</a:t>
            </a:fld>
            <a:endParaRPr lang="en-AU"/>
          </a:p>
        </p:txBody>
      </p:sp>
      <p:sp>
        <p:nvSpPr>
          <p:cNvPr id="5" name="Title 4">
            <a:extLst>
              <a:ext uri="{FF2B5EF4-FFF2-40B4-BE49-F238E27FC236}">
                <a16:creationId xmlns:a16="http://schemas.microsoft.com/office/drawing/2014/main" id="{6D8240AE-4F33-5A68-1506-BBBB12132F60}"/>
              </a:ext>
            </a:extLst>
          </p:cNvPr>
          <p:cNvSpPr>
            <a:spLocks noGrp="1"/>
          </p:cNvSpPr>
          <p:nvPr>
            <p:ph type="title"/>
          </p:nvPr>
        </p:nvSpPr>
        <p:spPr>
          <a:xfrm>
            <a:off x="359997" y="360000"/>
            <a:ext cx="10923195" cy="522000"/>
          </a:xfrm>
        </p:spPr>
        <p:txBody>
          <a:bodyPr/>
          <a:lstStyle/>
          <a:p>
            <a:r>
              <a:rPr lang="en-AU" dirty="0">
                <a:latin typeface="+mj-lt"/>
              </a:rPr>
              <a:t>Learning intentions and success criteria </a:t>
            </a:r>
            <a:r>
              <a:rPr lang="en-AU" dirty="0">
                <a:solidFill>
                  <a:schemeClr val="bg1"/>
                </a:solidFill>
              </a:rPr>
              <a:t>(lesson 10)</a:t>
            </a:r>
            <a:endParaRPr lang="en-AU" dirty="0">
              <a:solidFill>
                <a:schemeClr val="bg1"/>
              </a:solidFill>
              <a:latin typeface="+mj-lt"/>
            </a:endParaRPr>
          </a:p>
        </p:txBody>
      </p:sp>
      <p:sp>
        <p:nvSpPr>
          <p:cNvPr id="3" name="TextBox 2">
            <a:extLst>
              <a:ext uri="{FF2B5EF4-FFF2-40B4-BE49-F238E27FC236}">
                <a16:creationId xmlns:a16="http://schemas.microsoft.com/office/drawing/2014/main" id="{90B3CFD3-CC71-1845-FF60-993F73731EEC}"/>
              </a:ext>
            </a:extLst>
          </p:cNvPr>
          <p:cNvSpPr txBox="1"/>
          <p:nvPr/>
        </p:nvSpPr>
        <p:spPr>
          <a:xfrm>
            <a:off x="370416" y="1894417"/>
            <a:ext cx="11303000" cy="408259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spcAft>
                <a:spcPts val="600"/>
              </a:spcAft>
            </a:pPr>
            <a:r>
              <a:rPr lang="en-AU" sz="1800" b="1" dirty="0">
                <a:solidFill>
                  <a:schemeClr val="accent1"/>
                </a:solidFill>
                <a:latin typeface="+mj-lt"/>
                <a:cs typeface="Arial" panose="020B0604020202020204" pitchFamily="34" charset="0"/>
              </a:rPr>
              <a:t>We are learning to:</a:t>
            </a:r>
            <a:endParaRPr lang="en-AU" sz="1800" b="1" dirty="0">
              <a:solidFill>
                <a:schemeClr val="accent1"/>
              </a:solidFill>
              <a:latin typeface="+mj-lt"/>
              <a:ea typeface="+mn-lt"/>
              <a:cs typeface="Arial" panose="020B0604020202020204" pitchFamily="34" charset="0"/>
            </a:endParaRPr>
          </a:p>
          <a:p>
            <a:pPr marL="342900" lvl="0" indent="-342900">
              <a:lnSpc>
                <a:spcPct val="150000"/>
              </a:lnSpc>
              <a:buFont typeface="Arial" panose="020B0604020202020204" pitchFamily="34" charset="0"/>
              <a:buChar char="•"/>
            </a:pPr>
            <a:r>
              <a:rPr lang="en-AU" sz="1800" dirty="0"/>
              <a:t>see critical thinking as a human endeavour</a:t>
            </a:r>
          </a:p>
          <a:p>
            <a:pPr marL="342900" lvl="0" indent="-342900">
              <a:lnSpc>
                <a:spcPct val="150000"/>
              </a:lnSpc>
              <a:buFont typeface="Arial" panose="020B0604020202020204" pitchFamily="34" charset="0"/>
              <a:buChar char="•"/>
            </a:pPr>
            <a:r>
              <a:rPr lang="en-AU" sz="1800" dirty="0"/>
              <a:t>develop our understanding of critical thinking by understanding the role of argumentation within it. </a:t>
            </a:r>
          </a:p>
          <a:p>
            <a:pPr marL="342900" indent="-342900">
              <a:lnSpc>
                <a:spcPct val="150000"/>
              </a:lnSpc>
              <a:spcAft>
                <a:spcPts val="600"/>
              </a:spcAft>
              <a:buFont typeface="Arial" panose="020B0604020202020204" pitchFamily="34" charset="0"/>
              <a:buChar char="•"/>
            </a:pPr>
            <a:endParaRPr lang="en-AU" sz="1800" dirty="0">
              <a:solidFill>
                <a:srgbClr val="22272B"/>
              </a:solidFill>
              <a:latin typeface="Arial" panose="020B0604020202020204"/>
              <a:ea typeface="+mn-lt"/>
              <a:cs typeface="Arial" panose="020B0604020202020204" pitchFamily="34" charset="0"/>
            </a:endParaRPr>
          </a:p>
          <a:p>
            <a:pPr>
              <a:lnSpc>
                <a:spcPct val="150000"/>
              </a:lnSpc>
              <a:spcAft>
                <a:spcPts val="600"/>
              </a:spcAft>
            </a:pPr>
            <a:r>
              <a:rPr lang="en-AU" sz="1800" b="1" dirty="0">
                <a:solidFill>
                  <a:schemeClr val="accent1"/>
                </a:solidFill>
                <a:latin typeface="+mj-lt"/>
                <a:cs typeface="Arial" panose="020B0604020202020204" pitchFamily="34" charset="0"/>
              </a:rPr>
              <a:t>We can:</a:t>
            </a:r>
            <a:endParaRPr lang="en-US" sz="1800" dirty="0">
              <a:solidFill>
                <a:schemeClr val="accent1"/>
              </a:solidFill>
              <a:latin typeface="+mj-lt"/>
              <a:cs typeface="Arial" panose="020B0604020202020204" pitchFamily="34" charset="0"/>
            </a:endParaRPr>
          </a:p>
          <a:p>
            <a:pPr marL="342900" lvl="0" indent="-342900">
              <a:lnSpc>
                <a:spcPct val="150000"/>
              </a:lnSpc>
              <a:buFont typeface="Arial" panose="020B0604020202020204" pitchFamily="34" charset="0"/>
              <a:buChar char="•"/>
            </a:pPr>
            <a:r>
              <a:rPr lang="en-AU" sz="1800" dirty="0"/>
              <a:t>reflect on critical thinking as something unique to humans</a:t>
            </a:r>
          </a:p>
          <a:p>
            <a:pPr marL="342900" lvl="0" indent="-342900">
              <a:lnSpc>
                <a:spcPct val="150000"/>
              </a:lnSpc>
              <a:buFont typeface="Arial" panose="020B0604020202020204" pitchFamily="34" charset="0"/>
              <a:buChar char="•"/>
            </a:pPr>
            <a:r>
              <a:rPr lang="en-AU" sz="1800" dirty="0"/>
              <a:t>understand how critical thinking can be used to build an argument.</a:t>
            </a:r>
          </a:p>
          <a:p>
            <a:pPr>
              <a:lnSpc>
                <a:spcPct val="150000"/>
              </a:lnSpc>
              <a:spcAft>
                <a:spcPts val="600"/>
              </a:spcAft>
            </a:pPr>
            <a:endParaRPr lang="en-GB" sz="2000" dirty="0">
              <a:solidFill>
                <a:srgbClr val="000000"/>
              </a:solidFill>
              <a:latin typeface="Times New Roman"/>
              <a:cs typeface="Times New Roman"/>
            </a:endParaRPr>
          </a:p>
          <a:p>
            <a:pPr marL="342900" indent="-342900">
              <a:lnSpc>
                <a:spcPct val="150000"/>
              </a:lnSpc>
              <a:spcAft>
                <a:spcPts val="600"/>
              </a:spcAft>
              <a:buFont typeface="Arial"/>
              <a:buChar char="•"/>
            </a:pPr>
            <a:endParaRPr lang="en-GB" sz="2000" dirty="0">
              <a:solidFill>
                <a:srgbClr val="000000"/>
              </a:solidFill>
              <a:cs typeface="Arial" panose="020B0604020202020204" pitchFamily="34" charset="0"/>
            </a:endParaRPr>
          </a:p>
        </p:txBody>
      </p:sp>
    </p:spTree>
    <p:extLst>
      <p:ext uri="{BB962C8B-B14F-4D97-AF65-F5344CB8AC3E}">
        <p14:creationId xmlns:p14="http://schemas.microsoft.com/office/powerpoint/2010/main" val="146434454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4AEC16-CE45-C22D-1B1B-A380EA24F18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2E776EA-3CC3-5E7B-B1B5-AFB0BB2CC778}"/>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71</a:t>
            </a:fld>
            <a:endParaRPr lang="en-AU"/>
          </a:p>
        </p:txBody>
      </p:sp>
      <p:sp>
        <p:nvSpPr>
          <p:cNvPr id="3" name="Title 2">
            <a:extLst>
              <a:ext uri="{FF2B5EF4-FFF2-40B4-BE49-F238E27FC236}">
                <a16:creationId xmlns:a16="http://schemas.microsoft.com/office/drawing/2014/main" id="{A8161485-B51D-5D87-8A48-1792EC767BE4}"/>
              </a:ext>
            </a:extLst>
          </p:cNvPr>
          <p:cNvSpPr>
            <a:spLocks noGrp="1"/>
          </p:cNvSpPr>
          <p:nvPr>
            <p:ph type="title"/>
          </p:nvPr>
        </p:nvSpPr>
        <p:spPr/>
        <p:txBody>
          <a:bodyPr/>
          <a:lstStyle/>
          <a:p>
            <a:r>
              <a:rPr lang="en-US" dirty="0">
                <a:latin typeface="Arial"/>
                <a:cs typeface="Arial"/>
              </a:rPr>
              <a:t>Argumentation</a:t>
            </a:r>
            <a:endParaRPr lang="en-US" dirty="0"/>
          </a:p>
        </p:txBody>
      </p:sp>
      <p:sp>
        <p:nvSpPr>
          <p:cNvPr id="9" name="Text Placeholder 3">
            <a:extLst>
              <a:ext uri="{FF2B5EF4-FFF2-40B4-BE49-F238E27FC236}">
                <a16:creationId xmlns:a16="http://schemas.microsoft.com/office/drawing/2014/main" id="{793B8B25-4DDB-EEF4-D42D-6C29B34522A7}"/>
              </a:ext>
            </a:extLst>
          </p:cNvPr>
          <p:cNvSpPr>
            <a:spLocks noGrp="1"/>
          </p:cNvSpPr>
          <p:nvPr>
            <p:ph type="body" sz="quarter" idx="18"/>
          </p:nvPr>
        </p:nvSpPr>
        <p:spPr>
          <a:xfrm>
            <a:off x="368603" y="901919"/>
            <a:ext cx="11483999" cy="310015"/>
          </a:xfrm>
        </p:spPr>
        <p:txBody>
          <a:bodyPr/>
          <a:lstStyle/>
          <a:p>
            <a:r>
              <a:rPr lang="en-AU" dirty="0"/>
              <a:t>The process of arguing in an organised or logical way</a:t>
            </a:r>
            <a:endParaRPr lang="en-US" dirty="0"/>
          </a:p>
        </p:txBody>
      </p:sp>
      <p:sp>
        <p:nvSpPr>
          <p:cNvPr id="5" name="Text Placeholder 4">
            <a:extLst>
              <a:ext uri="{FF2B5EF4-FFF2-40B4-BE49-F238E27FC236}">
                <a16:creationId xmlns:a16="http://schemas.microsoft.com/office/drawing/2014/main" id="{905EC0CE-1B3E-DC3A-4216-C013226591CA}"/>
              </a:ext>
            </a:extLst>
          </p:cNvPr>
          <p:cNvSpPr>
            <a:spLocks noGrp="1"/>
          </p:cNvSpPr>
          <p:nvPr>
            <p:ph type="body" sz="quarter" idx="17"/>
          </p:nvPr>
        </p:nvSpPr>
        <p:spPr>
          <a:xfrm>
            <a:off x="360000" y="1753853"/>
            <a:ext cx="11597746" cy="4443031"/>
          </a:xfrm>
        </p:spPr>
        <p:txBody>
          <a:bodyPr vert="horz" lIns="0" tIns="0" rIns="0" bIns="0" rtlCol="0" anchor="t">
            <a:noAutofit/>
          </a:bodyPr>
          <a:lstStyle/>
          <a:p>
            <a:pPr marL="571500" indent="-571500">
              <a:buFont typeface="Arial" panose="020B0604020202020204" pitchFamily="34" charset="0"/>
              <a:buChar char="•"/>
            </a:pPr>
            <a:r>
              <a:rPr lang="en-US" sz="1800" dirty="0">
                <a:latin typeface="Arial"/>
                <a:cs typeface="Arial"/>
              </a:rPr>
              <a:t>An</a:t>
            </a:r>
            <a:r>
              <a:rPr lang="en-US" sz="1800" dirty="0">
                <a:solidFill>
                  <a:schemeClr val="tx2"/>
                </a:solidFill>
                <a:latin typeface="Arial"/>
                <a:cs typeface="Arial"/>
              </a:rPr>
              <a:t> argument </a:t>
            </a:r>
            <a:r>
              <a:rPr lang="en-US" sz="1800" dirty="0">
                <a:latin typeface="Arial"/>
                <a:cs typeface="Arial"/>
              </a:rPr>
              <a:t>is </a:t>
            </a:r>
            <a:r>
              <a:rPr lang="en-AU" sz="1800" dirty="0"/>
              <a:t>a statement or set of statements that you use in order to try to convince people that your opinion about something is correct.</a:t>
            </a:r>
          </a:p>
          <a:p>
            <a:pPr marL="571500" indent="-571500">
              <a:buFont typeface="Arial" panose="020B0604020202020204" pitchFamily="34" charset="0"/>
              <a:buChar char="•"/>
            </a:pPr>
            <a:endParaRPr lang="en-AU" sz="1800" dirty="0"/>
          </a:p>
          <a:p>
            <a:pPr marL="571500" indent="-571500">
              <a:buFont typeface="Arial" panose="020B0604020202020204" pitchFamily="34" charset="0"/>
              <a:buChar char="•"/>
            </a:pPr>
            <a:r>
              <a:rPr lang="en-AU" sz="1800" dirty="0">
                <a:solidFill>
                  <a:srgbClr val="FF0000"/>
                </a:solidFill>
                <a:latin typeface="Arial"/>
                <a:cs typeface="Arial"/>
              </a:rPr>
              <a:t>Argumentation </a:t>
            </a:r>
            <a:r>
              <a:rPr lang="en-AU" sz="1800" dirty="0">
                <a:latin typeface="Arial"/>
                <a:cs typeface="Arial"/>
              </a:rPr>
              <a:t>is the process of arguing in an organised or logical way.</a:t>
            </a:r>
            <a:endParaRPr lang="en-US" sz="1800" dirty="0">
              <a:latin typeface="Arial"/>
              <a:cs typeface="Arial"/>
            </a:endParaRPr>
          </a:p>
          <a:p>
            <a:endParaRPr lang="en-US" sz="1800" dirty="0">
              <a:solidFill>
                <a:srgbClr val="000000"/>
              </a:solidFill>
              <a:latin typeface="Arial"/>
              <a:cs typeface="Arial"/>
            </a:endParaRPr>
          </a:p>
          <a:p>
            <a:endParaRPr lang="en-US" b="1" dirty="0"/>
          </a:p>
          <a:p>
            <a:endParaRPr lang="en-US" b="1" dirty="0">
              <a:latin typeface="Arial"/>
              <a:cs typeface="Arial"/>
            </a:endParaRPr>
          </a:p>
          <a:p>
            <a:endParaRPr lang="en-US" dirty="0"/>
          </a:p>
        </p:txBody>
      </p:sp>
      <p:sp>
        <p:nvSpPr>
          <p:cNvPr id="11" name="TextBox 10">
            <a:extLst>
              <a:ext uri="{FF2B5EF4-FFF2-40B4-BE49-F238E27FC236}">
                <a16:creationId xmlns:a16="http://schemas.microsoft.com/office/drawing/2014/main" id="{60AE8E07-5D09-8CBC-317C-8905D5E9C08B}"/>
              </a:ext>
            </a:extLst>
          </p:cNvPr>
          <p:cNvSpPr txBox="1"/>
          <p:nvPr/>
        </p:nvSpPr>
        <p:spPr>
          <a:xfrm>
            <a:off x="6947338" y="6017316"/>
            <a:ext cx="5917324" cy="384702"/>
          </a:xfrm>
          <a:prstGeom prst="rect">
            <a:avLst/>
          </a:prstGeom>
          <a:noFill/>
        </p:spPr>
        <p:txBody>
          <a:bodyPr wrap="square" lIns="0" tIns="0" rIns="0" bIns="0" rtlCol="0">
            <a:noAutofit/>
          </a:bodyPr>
          <a:lstStyle/>
          <a:p>
            <a:r>
              <a:rPr lang="en-AU" sz="1800" dirty="0"/>
              <a:t>Definitions from: </a:t>
            </a:r>
            <a:r>
              <a:rPr lang="en-AU" sz="1800" dirty="0">
                <a:hlinkClick r:id="rId3"/>
              </a:rPr>
              <a:t>https://www.collinsdictionary.com/</a:t>
            </a:r>
            <a:endParaRPr lang="en-US" sz="1800" i="1" dirty="0">
              <a:solidFill>
                <a:srgbClr val="000000"/>
              </a:solidFill>
              <a:cs typeface="Arial"/>
            </a:endParaRPr>
          </a:p>
        </p:txBody>
      </p:sp>
    </p:spTree>
    <p:extLst>
      <p:ext uri="{BB962C8B-B14F-4D97-AF65-F5344CB8AC3E}">
        <p14:creationId xmlns:p14="http://schemas.microsoft.com/office/powerpoint/2010/main" val="2149887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CE92DE2-B41E-C42E-E435-7F08EA886FCD}"/>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72</a:t>
            </a:fld>
            <a:endParaRPr lang="en-AU"/>
          </a:p>
        </p:txBody>
      </p:sp>
      <p:sp>
        <p:nvSpPr>
          <p:cNvPr id="3" name="Title 2">
            <a:extLst>
              <a:ext uri="{FF2B5EF4-FFF2-40B4-BE49-F238E27FC236}">
                <a16:creationId xmlns:a16="http://schemas.microsoft.com/office/drawing/2014/main" id="{723C9ADE-5901-0CBD-2A21-E06FFC608013}"/>
              </a:ext>
            </a:extLst>
          </p:cNvPr>
          <p:cNvSpPr>
            <a:spLocks noGrp="1"/>
          </p:cNvSpPr>
          <p:nvPr>
            <p:ph type="title"/>
          </p:nvPr>
        </p:nvSpPr>
        <p:spPr/>
        <p:txBody>
          <a:bodyPr/>
          <a:lstStyle/>
          <a:p>
            <a:r>
              <a:rPr lang="en-US" dirty="0">
                <a:latin typeface="Arial"/>
                <a:cs typeface="Arial"/>
              </a:rPr>
              <a:t>What is an argument? </a:t>
            </a:r>
            <a:endParaRPr lang="en-US" dirty="0"/>
          </a:p>
        </p:txBody>
      </p:sp>
      <p:sp>
        <p:nvSpPr>
          <p:cNvPr id="4" name="Text Placeholder 3">
            <a:extLst>
              <a:ext uri="{FF2B5EF4-FFF2-40B4-BE49-F238E27FC236}">
                <a16:creationId xmlns:a16="http://schemas.microsoft.com/office/drawing/2014/main" id="{5ADF7EE9-D090-7BEE-FBD5-1159A30B358F}"/>
              </a:ext>
            </a:extLst>
          </p:cNvPr>
          <p:cNvSpPr>
            <a:spLocks noGrp="1"/>
          </p:cNvSpPr>
          <p:nvPr>
            <p:ph type="body" sz="quarter" idx="18"/>
          </p:nvPr>
        </p:nvSpPr>
        <p:spPr>
          <a:xfrm>
            <a:off x="368603" y="901919"/>
            <a:ext cx="11483999" cy="310015"/>
          </a:xfrm>
        </p:spPr>
        <p:txBody>
          <a:bodyPr/>
          <a:lstStyle/>
          <a:p>
            <a:r>
              <a:rPr lang="en-US" dirty="0">
                <a:latin typeface="Arial"/>
                <a:cs typeface="Arial"/>
              </a:rPr>
              <a:t>Returning to our house analogy</a:t>
            </a:r>
            <a:endParaRPr lang="en-US" dirty="0"/>
          </a:p>
        </p:txBody>
      </p:sp>
      <p:sp>
        <p:nvSpPr>
          <p:cNvPr id="5" name="Text Placeholder 4">
            <a:extLst>
              <a:ext uri="{FF2B5EF4-FFF2-40B4-BE49-F238E27FC236}">
                <a16:creationId xmlns:a16="http://schemas.microsoft.com/office/drawing/2014/main" id="{BEEC0ABE-D731-005B-CD0E-B9AE4DF7FE3D}"/>
              </a:ext>
            </a:extLst>
          </p:cNvPr>
          <p:cNvSpPr>
            <a:spLocks noGrp="1"/>
          </p:cNvSpPr>
          <p:nvPr>
            <p:ph type="body" sz="quarter" idx="17"/>
          </p:nvPr>
        </p:nvSpPr>
        <p:spPr>
          <a:xfrm>
            <a:off x="360000" y="2171560"/>
            <a:ext cx="6309482" cy="2514880"/>
          </a:xfrm>
        </p:spPr>
        <p:txBody>
          <a:bodyPr vert="horz" lIns="0" tIns="0" rIns="0" bIns="0" rtlCol="0" anchor="t">
            <a:noAutofit/>
          </a:bodyPr>
          <a:lstStyle/>
          <a:p>
            <a:pPr marL="571500" indent="-571500">
              <a:buFont typeface="Arial" panose="020B0604020202020204" pitchFamily="34" charset="0"/>
              <a:buChar char="•"/>
            </a:pPr>
            <a:r>
              <a:rPr lang="en-US" sz="1800" dirty="0"/>
              <a:t>Critical thinking is like a house as </a:t>
            </a:r>
            <a:r>
              <a:rPr lang="en-US" sz="1800" dirty="0">
                <a:latin typeface="Arial"/>
                <a:cs typeface="Arial"/>
              </a:rPr>
              <a:t>it has different parts that fit together. </a:t>
            </a:r>
          </a:p>
          <a:p>
            <a:pPr marL="571500" indent="-571500">
              <a:buFont typeface="Arial" panose="020B0604020202020204" pitchFamily="34" charset="0"/>
              <a:buChar char="•"/>
            </a:pPr>
            <a:r>
              <a:rPr lang="en-US" sz="1800" dirty="0">
                <a:latin typeface="Arial"/>
                <a:cs typeface="Arial"/>
              </a:rPr>
              <a:t>Critical thinking has different parts that come together to form an </a:t>
            </a:r>
            <a:r>
              <a:rPr lang="en-US" sz="1800" dirty="0">
                <a:solidFill>
                  <a:schemeClr val="tx2"/>
                </a:solidFill>
                <a:latin typeface="Arial"/>
                <a:cs typeface="Arial"/>
              </a:rPr>
              <a:t>argument</a:t>
            </a:r>
            <a:r>
              <a:rPr lang="en-US" sz="1800" dirty="0">
                <a:latin typeface="Arial"/>
                <a:cs typeface="Arial"/>
              </a:rPr>
              <a:t>. </a:t>
            </a:r>
          </a:p>
          <a:p>
            <a:endParaRPr lang="en-US" dirty="0"/>
          </a:p>
        </p:txBody>
      </p:sp>
      <p:pic>
        <p:nvPicPr>
          <p:cNvPr id="8" name="Picture 7">
            <a:extLst>
              <a:ext uri="{FF2B5EF4-FFF2-40B4-BE49-F238E27FC236}">
                <a16:creationId xmlns:a16="http://schemas.microsoft.com/office/drawing/2014/main" id="{8AE4CED9-8473-ACDB-5A8A-6FAFE3164C19}"/>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32989" y="1005173"/>
            <a:ext cx="5138011" cy="5104921"/>
          </a:xfrm>
          <a:prstGeom prst="rect">
            <a:avLst/>
          </a:prstGeom>
        </p:spPr>
      </p:pic>
    </p:spTree>
    <p:extLst>
      <p:ext uri="{BB962C8B-B14F-4D97-AF65-F5344CB8AC3E}">
        <p14:creationId xmlns:p14="http://schemas.microsoft.com/office/powerpoint/2010/main" val="3207742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B47953-06DE-759B-9D66-9BBBD0F15FC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10436C-8725-B598-18E5-C91482400B73}"/>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73</a:t>
            </a:fld>
            <a:endParaRPr lang="en-AU"/>
          </a:p>
        </p:txBody>
      </p:sp>
      <p:sp>
        <p:nvSpPr>
          <p:cNvPr id="3" name="Title 2">
            <a:extLst>
              <a:ext uri="{FF2B5EF4-FFF2-40B4-BE49-F238E27FC236}">
                <a16:creationId xmlns:a16="http://schemas.microsoft.com/office/drawing/2014/main" id="{11BF3891-68CA-1516-7F3D-2DCD3930BD0F}"/>
              </a:ext>
            </a:extLst>
          </p:cNvPr>
          <p:cNvSpPr>
            <a:spLocks noGrp="1"/>
          </p:cNvSpPr>
          <p:nvPr>
            <p:ph type="title"/>
          </p:nvPr>
        </p:nvSpPr>
        <p:spPr/>
        <p:txBody>
          <a:bodyPr/>
          <a:lstStyle/>
          <a:p>
            <a:r>
              <a:rPr lang="en-US" dirty="0">
                <a:latin typeface="Arial"/>
                <a:cs typeface="Arial"/>
              </a:rPr>
              <a:t>Moving from opinion to argument</a:t>
            </a:r>
            <a:endParaRPr lang="en-US" dirty="0"/>
          </a:p>
        </p:txBody>
      </p:sp>
      <p:sp>
        <p:nvSpPr>
          <p:cNvPr id="10" name="Text Placeholder 3">
            <a:extLst>
              <a:ext uri="{FF2B5EF4-FFF2-40B4-BE49-F238E27FC236}">
                <a16:creationId xmlns:a16="http://schemas.microsoft.com/office/drawing/2014/main" id="{3AA1B1B1-2A4A-D3B5-B550-7093059AC7CC}"/>
              </a:ext>
            </a:extLst>
          </p:cNvPr>
          <p:cNvSpPr>
            <a:spLocks noGrp="1"/>
          </p:cNvSpPr>
          <p:nvPr>
            <p:ph type="body" sz="quarter" idx="18"/>
          </p:nvPr>
        </p:nvSpPr>
        <p:spPr>
          <a:xfrm>
            <a:off x="368603" y="901919"/>
            <a:ext cx="11483999" cy="310015"/>
          </a:xfrm>
        </p:spPr>
        <p:txBody>
          <a:bodyPr/>
          <a:lstStyle/>
          <a:p>
            <a:r>
              <a:rPr lang="en-US" dirty="0">
                <a:latin typeface="Arial"/>
                <a:cs typeface="Arial"/>
              </a:rPr>
              <a:t>Using critical thinking</a:t>
            </a:r>
            <a:endParaRPr lang="en-US" dirty="0"/>
          </a:p>
        </p:txBody>
      </p:sp>
      <p:sp>
        <p:nvSpPr>
          <p:cNvPr id="24" name="TextBox 23">
            <a:extLst>
              <a:ext uri="{FF2B5EF4-FFF2-40B4-BE49-F238E27FC236}">
                <a16:creationId xmlns:a16="http://schemas.microsoft.com/office/drawing/2014/main" id="{7D47DC7B-5736-2BBD-8CC0-4525090FC56E}"/>
              </a:ext>
            </a:extLst>
          </p:cNvPr>
          <p:cNvSpPr txBox="1"/>
          <p:nvPr/>
        </p:nvSpPr>
        <p:spPr>
          <a:xfrm>
            <a:off x="1485900" y="2127250"/>
            <a:ext cx="9220200" cy="1301750"/>
          </a:xfrm>
          <a:prstGeom prst="rect">
            <a:avLst/>
          </a:prstGeom>
          <a:noFill/>
        </p:spPr>
        <p:txBody>
          <a:bodyPr wrap="square" lIns="0" tIns="0" rIns="0" bIns="0" rtlCol="0">
            <a:noAutofit/>
          </a:bodyPr>
          <a:lstStyle/>
          <a:p>
            <a:pPr algn="l">
              <a:lnSpc>
                <a:spcPct val="150000"/>
              </a:lnSpc>
            </a:pPr>
            <a:r>
              <a:rPr lang="en-AU" sz="1800" dirty="0">
                <a:latin typeface="+mj-lt"/>
              </a:rPr>
              <a:t>‘It has been said that democracy is the worst form of government except all the others that have been tried.’</a:t>
            </a:r>
          </a:p>
          <a:p>
            <a:pPr algn="r">
              <a:lnSpc>
                <a:spcPct val="150000"/>
              </a:lnSpc>
            </a:pPr>
            <a:r>
              <a:rPr lang="en-AU" sz="1800" dirty="0">
                <a:latin typeface="+mj-lt"/>
              </a:rPr>
              <a:t>Winston Churchill </a:t>
            </a:r>
          </a:p>
        </p:txBody>
      </p:sp>
    </p:spTree>
    <p:extLst>
      <p:ext uri="{BB962C8B-B14F-4D97-AF65-F5344CB8AC3E}">
        <p14:creationId xmlns:p14="http://schemas.microsoft.com/office/powerpoint/2010/main" val="2739122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F81630-70E6-385F-D747-FC20EE6F72AC}"/>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74</a:t>
            </a:fld>
            <a:endParaRPr lang="en-AU"/>
          </a:p>
        </p:txBody>
      </p:sp>
      <p:sp>
        <p:nvSpPr>
          <p:cNvPr id="3" name="Title 2">
            <a:extLst>
              <a:ext uri="{FF2B5EF4-FFF2-40B4-BE49-F238E27FC236}">
                <a16:creationId xmlns:a16="http://schemas.microsoft.com/office/drawing/2014/main" id="{3B6870B3-94B9-0039-BFC4-E18E4497CE8C}"/>
              </a:ext>
            </a:extLst>
          </p:cNvPr>
          <p:cNvSpPr>
            <a:spLocks noGrp="1"/>
          </p:cNvSpPr>
          <p:nvPr>
            <p:ph type="title"/>
          </p:nvPr>
        </p:nvSpPr>
        <p:spPr>
          <a:xfrm>
            <a:off x="499471" y="287114"/>
            <a:ext cx="12043737" cy="545601"/>
          </a:xfrm>
        </p:spPr>
        <p:txBody>
          <a:bodyPr/>
          <a:lstStyle/>
          <a:p>
            <a:r>
              <a:rPr lang="en-US" dirty="0">
                <a:latin typeface="Arial"/>
                <a:cs typeface="Arial"/>
              </a:rPr>
              <a:t>Democracy defined </a:t>
            </a:r>
            <a:endParaRPr lang="en-US" dirty="0"/>
          </a:p>
        </p:txBody>
      </p:sp>
      <p:sp>
        <p:nvSpPr>
          <p:cNvPr id="4" name="Text Placeholder 3">
            <a:extLst>
              <a:ext uri="{FF2B5EF4-FFF2-40B4-BE49-F238E27FC236}">
                <a16:creationId xmlns:a16="http://schemas.microsoft.com/office/drawing/2014/main" id="{C8A86C2D-AFC2-709A-CB19-2452087CF3B6}"/>
              </a:ext>
            </a:extLst>
          </p:cNvPr>
          <p:cNvSpPr>
            <a:spLocks noGrp="1"/>
          </p:cNvSpPr>
          <p:nvPr>
            <p:ph type="body" sz="quarter" idx="18"/>
          </p:nvPr>
        </p:nvSpPr>
        <p:spPr>
          <a:xfrm>
            <a:off x="588371" y="904261"/>
            <a:ext cx="11483999" cy="310015"/>
          </a:xfrm>
        </p:spPr>
        <p:txBody>
          <a:bodyPr/>
          <a:lstStyle/>
          <a:p>
            <a:endParaRPr lang="en-US" dirty="0"/>
          </a:p>
        </p:txBody>
      </p:sp>
      <p:sp>
        <p:nvSpPr>
          <p:cNvPr id="5" name="Text Placeholder 4">
            <a:extLst>
              <a:ext uri="{FF2B5EF4-FFF2-40B4-BE49-F238E27FC236}">
                <a16:creationId xmlns:a16="http://schemas.microsoft.com/office/drawing/2014/main" id="{B1A5D781-60A3-880B-F7D7-0BE4B6E88BF9}"/>
              </a:ext>
            </a:extLst>
          </p:cNvPr>
          <p:cNvSpPr>
            <a:spLocks noGrp="1"/>
          </p:cNvSpPr>
          <p:nvPr>
            <p:ph type="body" sz="quarter" idx="17"/>
          </p:nvPr>
        </p:nvSpPr>
        <p:spPr>
          <a:xfrm>
            <a:off x="588371" y="1505538"/>
            <a:ext cx="11484000" cy="781173"/>
          </a:xfrm>
        </p:spPr>
        <p:txBody>
          <a:bodyPr vert="horz" lIns="0" tIns="0" rIns="0" bIns="0" rtlCol="0" anchor="t">
            <a:noAutofit/>
          </a:bodyPr>
          <a:lstStyle/>
          <a:p>
            <a:pPr marL="285750" indent="-285750">
              <a:buFont typeface="Arial"/>
              <a:buChar char="•"/>
            </a:pPr>
            <a:r>
              <a:rPr lang="en-US" sz="1800" dirty="0">
                <a:latin typeface="Arial"/>
                <a:cs typeface="Arial"/>
              </a:rPr>
              <a:t>Democracy is a term that stems from the Greek words:</a:t>
            </a:r>
          </a:p>
          <a:p>
            <a:endParaRPr lang="en-US" dirty="0"/>
          </a:p>
        </p:txBody>
      </p:sp>
      <p:sp>
        <p:nvSpPr>
          <p:cNvPr id="8" name="Cloud 7">
            <a:extLst>
              <a:ext uri="{FF2B5EF4-FFF2-40B4-BE49-F238E27FC236}">
                <a16:creationId xmlns:a16="http://schemas.microsoft.com/office/drawing/2014/main" id="{88B31966-54AE-599B-3DF2-285A6B5122C3}"/>
              </a:ext>
              <a:ext uri="{C183D7F6-B498-43B3-948B-1728B52AA6E4}">
                <adec:decorative xmlns:adec="http://schemas.microsoft.com/office/drawing/2017/decorative" val="1"/>
              </a:ext>
            </a:extLst>
          </p:cNvPr>
          <p:cNvSpPr/>
          <p:nvPr/>
        </p:nvSpPr>
        <p:spPr>
          <a:xfrm>
            <a:off x="1146791" y="2426683"/>
            <a:ext cx="4129421" cy="2004633"/>
          </a:xfrm>
          <a:prstGeom prst="cloud">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9" name="TextBox 8">
            <a:extLst>
              <a:ext uri="{FF2B5EF4-FFF2-40B4-BE49-F238E27FC236}">
                <a16:creationId xmlns:a16="http://schemas.microsoft.com/office/drawing/2014/main" id="{919EF9B5-8DE2-C592-1C07-CF55428D622A}"/>
              </a:ext>
            </a:extLst>
          </p:cNvPr>
          <p:cNvSpPr txBox="1"/>
          <p:nvPr/>
        </p:nvSpPr>
        <p:spPr>
          <a:xfrm>
            <a:off x="2376003" y="3108100"/>
            <a:ext cx="1670996" cy="464031"/>
          </a:xfrm>
          <a:prstGeom prst="rect">
            <a:avLst/>
          </a:prstGeom>
          <a:noFill/>
        </p:spPr>
        <p:txBody>
          <a:bodyPr wrap="square" lIns="0" tIns="0" rIns="0" bIns="0" rtlCol="0">
            <a:noAutofit/>
          </a:bodyPr>
          <a:lstStyle/>
          <a:p>
            <a:r>
              <a:rPr lang="en-US" sz="1800" dirty="0">
                <a:cs typeface="Arial"/>
              </a:rPr>
              <a:t>demos: people</a:t>
            </a:r>
          </a:p>
          <a:p>
            <a:pPr algn="l"/>
            <a:endParaRPr lang="en-AU" sz="1800" dirty="0"/>
          </a:p>
        </p:txBody>
      </p:sp>
      <p:sp>
        <p:nvSpPr>
          <p:cNvPr id="10" name="Cloud 9">
            <a:extLst>
              <a:ext uri="{FF2B5EF4-FFF2-40B4-BE49-F238E27FC236}">
                <a16:creationId xmlns:a16="http://schemas.microsoft.com/office/drawing/2014/main" id="{E345A696-8163-F74C-24D1-D81520DEAE6E}"/>
              </a:ext>
              <a:ext uri="{C183D7F6-B498-43B3-948B-1728B52AA6E4}">
                <adec:decorative xmlns:adec="http://schemas.microsoft.com/office/drawing/2017/decorative" val="1"/>
              </a:ext>
            </a:extLst>
          </p:cNvPr>
          <p:cNvSpPr/>
          <p:nvPr/>
        </p:nvSpPr>
        <p:spPr>
          <a:xfrm>
            <a:off x="6915789" y="2267019"/>
            <a:ext cx="3787332" cy="2004633"/>
          </a:xfrm>
          <a:prstGeom prst="cloud">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Box 10">
            <a:extLst>
              <a:ext uri="{FF2B5EF4-FFF2-40B4-BE49-F238E27FC236}">
                <a16:creationId xmlns:a16="http://schemas.microsoft.com/office/drawing/2014/main" id="{01E3FA08-9B1C-D15A-F945-A4591B79477D}"/>
              </a:ext>
            </a:extLst>
          </p:cNvPr>
          <p:cNvSpPr txBox="1"/>
          <p:nvPr/>
        </p:nvSpPr>
        <p:spPr>
          <a:xfrm>
            <a:off x="8075227" y="2989683"/>
            <a:ext cx="1468455" cy="518845"/>
          </a:xfrm>
          <a:prstGeom prst="rect">
            <a:avLst/>
          </a:prstGeom>
          <a:noFill/>
        </p:spPr>
        <p:txBody>
          <a:bodyPr wrap="square" lIns="0" tIns="0" rIns="0" bIns="0" rtlCol="0">
            <a:noAutofit/>
          </a:bodyPr>
          <a:lstStyle/>
          <a:p>
            <a:r>
              <a:rPr lang="en-US" sz="1800" dirty="0" err="1">
                <a:cs typeface="Arial"/>
              </a:rPr>
              <a:t>kratos</a:t>
            </a:r>
            <a:r>
              <a:rPr lang="en-US" sz="1800" dirty="0">
                <a:cs typeface="Arial"/>
              </a:rPr>
              <a:t>: rule</a:t>
            </a:r>
          </a:p>
          <a:p>
            <a:pPr algn="l"/>
            <a:endParaRPr lang="en-AU" sz="1800" dirty="0"/>
          </a:p>
        </p:txBody>
      </p:sp>
      <p:sp>
        <p:nvSpPr>
          <p:cNvPr id="12" name="Text Placeholder 4">
            <a:extLst>
              <a:ext uri="{FF2B5EF4-FFF2-40B4-BE49-F238E27FC236}">
                <a16:creationId xmlns:a16="http://schemas.microsoft.com/office/drawing/2014/main" id="{8A2A6A73-D973-1D48-135C-ED140E767D7C}"/>
              </a:ext>
            </a:extLst>
          </p:cNvPr>
          <p:cNvSpPr txBox="1">
            <a:spLocks/>
          </p:cNvSpPr>
          <p:nvPr/>
        </p:nvSpPr>
        <p:spPr>
          <a:xfrm>
            <a:off x="499471" y="4915061"/>
            <a:ext cx="11484000" cy="1257139"/>
          </a:xfrm>
          <a:prstGeom prst="rect">
            <a:avLst/>
          </a:prstGeom>
        </p:spPr>
        <p:txBody>
          <a:bodyPr vert="horz" lIns="0" tIns="0" rIns="0" bIns="0" rtlCol="0" anchor="t">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dirty="0"/>
              <a:t>Democracy: </a:t>
            </a:r>
            <a:r>
              <a:rPr lang="en-AU" sz="1800" dirty="0"/>
              <a:t>a system of government in which people choose their rulers by voting for them in elections.</a:t>
            </a:r>
            <a:endParaRPr lang="en-US" sz="1800" dirty="0"/>
          </a:p>
        </p:txBody>
      </p:sp>
      <p:sp>
        <p:nvSpPr>
          <p:cNvPr id="13" name="TextBox 12">
            <a:extLst>
              <a:ext uri="{FF2B5EF4-FFF2-40B4-BE49-F238E27FC236}">
                <a16:creationId xmlns:a16="http://schemas.microsoft.com/office/drawing/2014/main" id="{63D2271B-C139-751F-55E4-097D800D922D}"/>
              </a:ext>
            </a:extLst>
          </p:cNvPr>
          <p:cNvSpPr txBox="1"/>
          <p:nvPr/>
        </p:nvSpPr>
        <p:spPr>
          <a:xfrm>
            <a:off x="6713951" y="6287400"/>
            <a:ext cx="4834529" cy="457200"/>
          </a:xfrm>
          <a:prstGeom prst="rect">
            <a:avLst/>
          </a:prstGeom>
          <a:noFill/>
        </p:spPr>
        <p:txBody>
          <a:bodyPr wrap="square" lIns="0" tIns="0" rIns="0" bIns="0" rtlCol="0">
            <a:noAutofit/>
          </a:bodyPr>
          <a:lstStyle/>
          <a:p>
            <a:pPr algn="r">
              <a:lnSpc>
                <a:spcPct val="150000"/>
              </a:lnSpc>
            </a:pPr>
            <a:r>
              <a:rPr lang="en-GB" sz="1400" b="1" dirty="0">
                <a:solidFill>
                  <a:srgbClr val="22272B"/>
                </a:solidFill>
                <a:ea typeface="Segoe UI"/>
                <a:cs typeface="Arial"/>
              </a:rPr>
              <a:t>(Definition from </a:t>
            </a:r>
            <a:r>
              <a:rPr lang="en-GB" sz="1400" dirty="0">
                <a:solidFill>
                  <a:srgbClr val="22272B"/>
                </a:solidFill>
                <a:ea typeface="Segoe UI"/>
                <a:cs typeface="Arial"/>
                <a:hlinkClick r:id="rId3"/>
              </a:rPr>
              <a:t>Collins English Dictionary</a:t>
            </a:r>
            <a:r>
              <a:rPr lang="en-GB" sz="1800" dirty="0">
                <a:solidFill>
                  <a:srgbClr val="22272B"/>
                </a:solidFill>
                <a:ea typeface="Segoe UI"/>
                <a:cs typeface="Arial"/>
              </a:rPr>
              <a:t>)</a:t>
            </a:r>
            <a:endParaRPr lang="en-GB" sz="1800" dirty="0">
              <a:solidFill>
                <a:srgbClr val="000000"/>
              </a:solidFill>
              <a:ea typeface="Segoe UI"/>
              <a:cs typeface="Arial"/>
            </a:endParaRPr>
          </a:p>
          <a:p>
            <a:pPr>
              <a:lnSpc>
                <a:spcPts val="3600"/>
              </a:lnSpc>
            </a:pPr>
            <a:endParaRPr lang="en-GB" dirty="0">
              <a:solidFill>
                <a:srgbClr val="22272B"/>
              </a:solidFill>
              <a:ea typeface="Segoe UI"/>
              <a:cs typeface="Arial"/>
            </a:endParaRPr>
          </a:p>
          <a:p>
            <a:pPr algn="l"/>
            <a:endParaRPr lang="en-AU" sz="1800" dirty="0"/>
          </a:p>
        </p:txBody>
      </p:sp>
    </p:spTree>
    <p:extLst>
      <p:ext uri="{BB962C8B-B14F-4D97-AF65-F5344CB8AC3E}">
        <p14:creationId xmlns:p14="http://schemas.microsoft.com/office/powerpoint/2010/main" val="762864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8" grpId="0" animBg="1"/>
      <p:bldP spid="9" grpId="0"/>
      <p:bldP spid="10" grpId="0" animBg="1"/>
      <p:bldP spid="11" grpId="0"/>
      <p:bldP spid="12" grpId="0" build="p"/>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F8FB97-874B-7D20-BA9C-55DB967D841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5EDD5FE-A97D-9C0F-0401-76F0D788D262}"/>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75</a:t>
            </a:fld>
            <a:endParaRPr lang="en-AU"/>
          </a:p>
        </p:txBody>
      </p:sp>
      <p:sp>
        <p:nvSpPr>
          <p:cNvPr id="3" name="Title 2">
            <a:extLst>
              <a:ext uri="{FF2B5EF4-FFF2-40B4-BE49-F238E27FC236}">
                <a16:creationId xmlns:a16="http://schemas.microsoft.com/office/drawing/2014/main" id="{3973D69B-90F0-3C61-612F-B06078FADD62}"/>
              </a:ext>
            </a:extLst>
          </p:cNvPr>
          <p:cNvSpPr>
            <a:spLocks noGrp="1"/>
          </p:cNvSpPr>
          <p:nvPr>
            <p:ph type="title"/>
          </p:nvPr>
        </p:nvSpPr>
        <p:spPr>
          <a:xfrm>
            <a:off x="354000" y="473242"/>
            <a:ext cx="11484000" cy="545601"/>
          </a:xfrm>
        </p:spPr>
        <p:txBody>
          <a:bodyPr/>
          <a:lstStyle/>
          <a:p>
            <a:r>
              <a:rPr lang="en-US" dirty="0">
                <a:latin typeface="Arial"/>
                <a:cs typeface="Arial"/>
              </a:rPr>
              <a:t>Other forms of government </a:t>
            </a:r>
            <a:endParaRPr lang="en-US" dirty="0"/>
          </a:p>
        </p:txBody>
      </p:sp>
      <p:sp>
        <p:nvSpPr>
          <p:cNvPr id="4" name="Text Placeholder 3">
            <a:extLst>
              <a:ext uri="{FF2B5EF4-FFF2-40B4-BE49-F238E27FC236}">
                <a16:creationId xmlns:a16="http://schemas.microsoft.com/office/drawing/2014/main" id="{6BF25BE4-33C5-F7BF-C131-B256C1752EF9}"/>
              </a:ext>
            </a:extLst>
          </p:cNvPr>
          <p:cNvSpPr>
            <a:spLocks noGrp="1"/>
          </p:cNvSpPr>
          <p:nvPr>
            <p:ph type="body" sz="quarter" idx="18"/>
          </p:nvPr>
        </p:nvSpPr>
        <p:spPr>
          <a:xfrm>
            <a:off x="354000" y="1020101"/>
            <a:ext cx="11483999" cy="310015"/>
          </a:xfrm>
        </p:spPr>
        <p:txBody>
          <a:bodyPr/>
          <a:lstStyle/>
          <a:p>
            <a:r>
              <a:rPr lang="en-US" dirty="0">
                <a:latin typeface="Arial"/>
                <a:cs typeface="Arial"/>
              </a:rPr>
              <a:t>Unpacking Churchill’s idea</a:t>
            </a:r>
            <a:endParaRPr lang="en-US" dirty="0"/>
          </a:p>
        </p:txBody>
      </p:sp>
      <p:sp>
        <p:nvSpPr>
          <p:cNvPr id="5" name="Text Placeholder 4">
            <a:extLst>
              <a:ext uri="{FF2B5EF4-FFF2-40B4-BE49-F238E27FC236}">
                <a16:creationId xmlns:a16="http://schemas.microsoft.com/office/drawing/2014/main" id="{7FAF7BBF-9124-307F-CFC5-9DCD02531188}"/>
              </a:ext>
            </a:extLst>
          </p:cNvPr>
          <p:cNvSpPr>
            <a:spLocks noGrp="1"/>
          </p:cNvSpPr>
          <p:nvPr>
            <p:ph type="body" sz="quarter" idx="17"/>
          </p:nvPr>
        </p:nvSpPr>
        <p:spPr>
          <a:xfrm>
            <a:off x="354000" y="1601741"/>
            <a:ext cx="11484000" cy="664382"/>
          </a:xfrm>
        </p:spPr>
        <p:txBody>
          <a:bodyPr vert="horz" lIns="0" tIns="0" rIns="0" bIns="0" rtlCol="0" anchor="t">
            <a:noAutofit/>
          </a:bodyPr>
          <a:lstStyle/>
          <a:p>
            <a:r>
              <a:rPr lang="en-US" dirty="0">
                <a:latin typeface="Arial"/>
                <a:cs typeface="Arial"/>
              </a:rPr>
              <a:t>What are some other forms of government that you have heard of?</a:t>
            </a:r>
          </a:p>
          <a:p>
            <a:endParaRPr lang="en-US" dirty="0"/>
          </a:p>
        </p:txBody>
      </p:sp>
      <p:sp>
        <p:nvSpPr>
          <p:cNvPr id="8" name="TextBox 7">
            <a:extLst>
              <a:ext uri="{FF2B5EF4-FFF2-40B4-BE49-F238E27FC236}">
                <a16:creationId xmlns:a16="http://schemas.microsoft.com/office/drawing/2014/main" id="{97490CF9-8609-B426-5665-7695E888BDE6}"/>
              </a:ext>
            </a:extLst>
          </p:cNvPr>
          <p:cNvSpPr txBox="1"/>
          <p:nvPr/>
        </p:nvSpPr>
        <p:spPr>
          <a:xfrm>
            <a:off x="354000" y="2613436"/>
            <a:ext cx="11340695" cy="2642823"/>
          </a:xfrm>
          <a:prstGeom prst="rect">
            <a:avLst/>
          </a:prstGeom>
          <a:noFill/>
        </p:spPr>
        <p:txBody>
          <a:bodyPr wrap="square" lIns="0" tIns="0" rIns="0" bIns="0" rtlCol="0">
            <a:noAutofit/>
          </a:bodyPr>
          <a:lstStyle/>
          <a:p>
            <a:pPr algn="l">
              <a:lnSpc>
                <a:spcPct val="150000"/>
              </a:lnSpc>
              <a:spcAft>
                <a:spcPts val="1200"/>
              </a:spcAft>
            </a:pPr>
            <a:r>
              <a:rPr lang="en-AU" sz="1800" dirty="0"/>
              <a:t>Monarchy: all power is held by a king or queen who has inherited their position because they have been born into the role. All decisions about how the country is run and managed are made by this person.</a:t>
            </a:r>
          </a:p>
          <a:p>
            <a:pPr algn="l">
              <a:lnSpc>
                <a:spcPct val="150000"/>
              </a:lnSpc>
              <a:spcAft>
                <a:spcPts val="1200"/>
              </a:spcAft>
            </a:pPr>
            <a:r>
              <a:rPr lang="en-AU" sz="1800" dirty="0"/>
              <a:t>Communism: all power is held by a single party who run the state based on an agreed ideology. There are no public elections, instead the leader of the party is chosen by members of the party itself. </a:t>
            </a:r>
          </a:p>
          <a:p>
            <a:pPr algn="l">
              <a:lnSpc>
                <a:spcPct val="150000"/>
              </a:lnSpc>
              <a:spcAft>
                <a:spcPts val="1200"/>
              </a:spcAft>
            </a:pPr>
            <a:r>
              <a:rPr lang="en-AU" sz="1800" dirty="0"/>
              <a:t>Dictatorship: all power is held by a single person who has absolute authority. This person usually takes power through force and has the backing of the military. </a:t>
            </a:r>
          </a:p>
          <a:p>
            <a:pPr algn="l">
              <a:lnSpc>
                <a:spcPct val="150000"/>
              </a:lnSpc>
              <a:spcAft>
                <a:spcPts val="1200"/>
              </a:spcAft>
            </a:pPr>
            <a:endParaRPr lang="en-AU" sz="1800" dirty="0"/>
          </a:p>
          <a:p>
            <a:pPr algn="l">
              <a:lnSpc>
                <a:spcPct val="150000"/>
              </a:lnSpc>
              <a:spcAft>
                <a:spcPts val="1200"/>
              </a:spcAft>
            </a:pPr>
            <a:endParaRPr lang="en-AU" sz="1800" dirty="0"/>
          </a:p>
        </p:txBody>
      </p:sp>
    </p:spTree>
    <p:extLst>
      <p:ext uri="{BB962C8B-B14F-4D97-AF65-F5344CB8AC3E}">
        <p14:creationId xmlns:p14="http://schemas.microsoft.com/office/powerpoint/2010/main" val="665968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CB7BD-D50D-ACE6-630A-7E195976504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6B12C28-6285-79A2-9667-0E99B15B554C}"/>
              </a:ext>
            </a:extLst>
          </p:cNvPr>
          <p:cNvSpPr>
            <a:spLocks noGrp="1"/>
          </p:cNvSpPr>
          <p:nvPr>
            <p:ph type="title"/>
          </p:nvPr>
        </p:nvSpPr>
        <p:spPr/>
        <p:txBody>
          <a:bodyPr/>
          <a:lstStyle/>
          <a:p>
            <a:r>
              <a:rPr lang="en-US" sz="3000" dirty="0">
                <a:latin typeface="Arial"/>
                <a:cs typeface="Arial"/>
              </a:rPr>
              <a:t>Using critical thinking</a:t>
            </a:r>
            <a:endParaRPr lang="en-US" sz="3000" dirty="0"/>
          </a:p>
        </p:txBody>
      </p:sp>
      <p:sp>
        <p:nvSpPr>
          <p:cNvPr id="10" name="Text Placeholder 3">
            <a:extLst>
              <a:ext uri="{FF2B5EF4-FFF2-40B4-BE49-F238E27FC236}">
                <a16:creationId xmlns:a16="http://schemas.microsoft.com/office/drawing/2014/main" id="{A78A78D6-12E5-50F2-52D5-919ED994509E}"/>
              </a:ext>
            </a:extLst>
          </p:cNvPr>
          <p:cNvSpPr>
            <a:spLocks noGrp="1"/>
          </p:cNvSpPr>
          <p:nvPr>
            <p:ph type="body" sz="quarter" idx="18"/>
          </p:nvPr>
        </p:nvSpPr>
        <p:spPr>
          <a:xfrm>
            <a:off x="368603" y="901919"/>
            <a:ext cx="11483999" cy="310015"/>
          </a:xfrm>
        </p:spPr>
        <p:txBody>
          <a:bodyPr/>
          <a:lstStyle/>
          <a:p>
            <a:r>
              <a:rPr lang="en-US" dirty="0">
                <a:latin typeface="Arial"/>
                <a:cs typeface="Arial"/>
              </a:rPr>
              <a:t>Moving from opinion to argument </a:t>
            </a:r>
            <a:endParaRPr lang="en-US" dirty="0"/>
          </a:p>
        </p:txBody>
      </p:sp>
      <p:sp>
        <p:nvSpPr>
          <p:cNvPr id="5" name="Text Placeholder 4">
            <a:extLst>
              <a:ext uri="{FF2B5EF4-FFF2-40B4-BE49-F238E27FC236}">
                <a16:creationId xmlns:a16="http://schemas.microsoft.com/office/drawing/2014/main" id="{FC5EF38B-0BFD-19EA-D1F1-66A85D8652EB}"/>
              </a:ext>
            </a:extLst>
          </p:cNvPr>
          <p:cNvSpPr>
            <a:spLocks noGrp="1"/>
          </p:cNvSpPr>
          <p:nvPr>
            <p:ph type="body" sz="quarter" idx="17"/>
          </p:nvPr>
        </p:nvSpPr>
        <p:spPr>
          <a:xfrm>
            <a:off x="360000" y="1215393"/>
            <a:ext cx="11484000" cy="4807835"/>
          </a:xfrm>
        </p:spPr>
        <p:txBody>
          <a:bodyPr vert="horz" lIns="0" tIns="0" rIns="0" bIns="0" rtlCol="0" anchor="t">
            <a:noAutofit/>
          </a:bodyPr>
          <a:lstStyle/>
          <a:p>
            <a:r>
              <a:rPr lang="en-US" dirty="0">
                <a:latin typeface="Arial"/>
                <a:cs typeface="Arial"/>
              </a:rPr>
              <a:t>Write down any thoughts that come to mind after reading this Churchill quote: </a:t>
            </a:r>
          </a:p>
          <a:p>
            <a:endParaRPr lang="en-US" b="1" dirty="0"/>
          </a:p>
          <a:p>
            <a:endParaRPr lang="en-US" dirty="0"/>
          </a:p>
        </p:txBody>
      </p:sp>
      <p:sp>
        <p:nvSpPr>
          <p:cNvPr id="4" name="TextBox 3">
            <a:extLst>
              <a:ext uri="{FF2B5EF4-FFF2-40B4-BE49-F238E27FC236}">
                <a16:creationId xmlns:a16="http://schemas.microsoft.com/office/drawing/2014/main" id="{9F31A7A7-182B-FE00-5847-4D9D1D614645}"/>
              </a:ext>
            </a:extLst>
          </p:cNvPr>
          <p:cNvSpPr txBox="1"/>
          <p:nvPr/>
        </p:nvSpPr>
        <p:spPr>
          <a:xfrm>
            <a:off x="1485900" y="2647220"/>
            <a:ext cx="9220200" cy="1563560"/>
          </a:xfrm>
          <a:prstGeom prst="rect">
            <a:avLst/>
          </a:prstGeom>
          <a:noFill/>
        </p:spPr>
        <p:txBody>
          <a:bodyPr wrap="square" lIns="0" tIns="0" rIns="0" bIns="0" rtlCol="0">
            <a:noAutofit/>
          </a:bodyPr>
          <a:lstStyle/>
          <a:p>
            <a:pPr algn="l">
              <a:lnSpc>
                <a:spcPct val="150000"/>
              </a:lnSpc>
            </a:pPr>
            <a:r>
              <a:rPr lang="en-AU" sz="1800" dirty="0">
                <a:latin typeface="+mj-lt"/>
              </a:rPr>
              <a:t>‘It has been said that democracy is the worst form of government except all the others that have been tried.’</a:t>
            </a:r>
          </a:p>
          <a:p>
            <a:pPr algn="r">
              <a:lnSpc>
                <a:spcPct val="150000"/>
              </a:lnSpc>
            </a:pPr>
            <a:r>
              <a:rPr lang="en-AU" sz="1800" dirty="0">
                <a:latin typeface="+mj-lt"/>
              </a:rPr>
              <a:t>Winston Churchill </a:t>
            </a:r>
          </a:p>
        </p:txBody>
      </p:sp>
      <p:sp>
        <p:nvSpPr>
          <p:cNvPr id="2" name="Slide Number Placeholder 1">
            <a:extLst>
              <a:ext uri="{FF2B5EF4-FFF2-40B4-BE49-F238E27FC236}">
                <a16:creationId xmlns:a16="http://schemas.microsoft.com/office/drawing/2014/main" id="{9D3AF59F-8A1F-4E6C-4EB7-1A766A0BB3D6}"/>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76</a:t>
            </a:fld>
            <a:endParaRPr lang="en-AU"/>
          </a:p>
        </p:txBody>
      </p:sp>
    </p:spTree>
    <p:extLst>
      <p:ext uri="{BB962C8B-B14F-4D97-AF65-F5344CB8AC3E}">
        <p14:creationId xmlns:p14="http://schemas.microsoft.com/office/powerpoint/2010/main" val="1686998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47B84B-3D15-0AD4-439C-1CC026ECBB6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191B75C-224F-772D-EEF6-F701BB11DA75}"/>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77</a:t>
            </a:fld>
            <a:endParaRPr lang="en-AU"/>
          </a:p>
        </p:txBody>
      </p:sp>
      <p:sp>
        <p:nvSpPr>
          <p:cNvPr id="3" name="Title 2">
            <a:extLst>
              <a:ext uri="{FF2B5EF4-FFF2-40B4-BE49-F238E27FC236}">
                <a16:creationId xmlns:a16="http://schemas.microsoft.com/office/drawing/2014/main" id="{37EAEC6B-6B72-393A-B73C-3459C878A0D3}"/>
              </a:ext>
            </a:extLst>
          </p:cNvPr>
          <p:cNvSpPr>
            <a:spLocks noGrp="1"/>
          </p:cNvSpPr>
          <p:nvPr>
            <p:ph type="title"/>
          </p:nvPr>
        </p:nvSpPr>
        <p:spPr>
          <a:xfrm>
            <a:off x="354000" y="407175"/>
            <a:ext cx="11484000" cy="545601"/>
          </a:xfrm>
        </p:spPr>
        <p:txBody>
          <a:bodyPr/>
          <a:lstStyle/>
          <a:p>
            <a:r>
              <a:rPr lang="en-US" dirty="0">
                <a:latin typeface="Arial"/>
                <a:cs typeface="Arial"/>
              </a:rPr>
              <a:t>Democracy </a:t>
            </a:r>
            <a:endParaRPr lang="en-US" dirty="0"/>
          </a:p>
        </p:txBody>
      </p:sp>
      <p:sp>
        <p:nvSpPr>
          <p:cNvPr id="4" name="Text Placeholder 3">
            <a:extLst>
              <a:ext uri="{FF2B5EF4-FFF2-40B4-BE49-F238E27FC236}">
                <a16:creationId xmlns:a16="http://schemas.microsoft.com/office/drawing/2014/main" id="{CC0CF143-D39C-C699-2B7A-F36235584D27}"/>
              </a:ext>
            </a:extLst>
          </p:cNvPr>
          <p:cNvSpPr>
            <a:spLocks noGrp="1"/>
          </p:cNvSpPr>
          <p:nvPr>
            <p:ph type="body" sz="quarter" idx="18"/>
          </p:nvPr>
        </p:nvSpPr>
        <p:spPr>
          <a:xfrm>
            <a:off x="354000" y="1020479"/>
            <a:ext cx="11483999" cy="310015"/>
          </a:xfrm>
        </p:spPr>
        <p:txBody>
          <a:bodyPr/>
          <a:lstStyle/>
          <a:p>
            <a:r>
              <a:rPr lang="en-US" dirty="0">
                <a:latin typeface="Arial"/>
                <a:cs typeface="Arial"/>
              </a:rPr>
              <a:t>Unpacking Churchill’s argument</a:t>
            </a:r>
            <a:endParaRPr lang="en-US" dirty="0"/>
          </a:p>
        </p:txBody>
      </p:sp>
      <p:sp>
        <p:nvSpPr>
          <p:cNvPr id="5" name="Text Placeholder 4">
            <a:extLst>
              <a:ext uri="{FF2B5EF4-FFF2-40B4-BE49-F238E27FC236}">
                <a16:creationId xmlns:a16="http://schemas.microsoft.com/office/drawing/2014/main" id="{5246C74B-6A0C-58FF-28E2-2C3845B05C2C}"/>
              </a:ext>
            </a:extLst>
          </p:cNvPr>
          <p:cNvSpPr>
            <a:spLocks noGrp="1"/>
          </p:cNvSpPr>
          <p:nvPr>
            <p:ph type="body" sz="quarter" idx="17"/>
          </p:nvPr>
        </p:nvSpPr>
        <p:spPr>
          <a:xfrm>
            <a:off x="547557" y="1833344"/>
            <a:ext cx="11484000" cy="955840"/>
          </a:xfrm>
        </p:spPr>
        <p:txBody>
          <a:bodyPr vert="horz" lIns="0" tIns="0" rIns="0" bIns="0" rtlCol="0" anchor="t">
            <a:noAutofit/>
          </a:bodyPr>
          <a:lstStyle/>
          <a:p>
            <a:pPr marL="457200" indent="-457200">
              <a:buFont typeface="Arial" panose="020B0604020202020204" pitchFamily="34" charset="0"/>
              <a:buChar char="•"/>
            </a:pPr>
            <a:r>
              <a:rPr lang="en-US" sz="1800" dirty="0">
                <a:latin typeface="Arial"/>
                <a:cs typeface="Arial"/>
              </a:rPr>
              <a:t>Democracy is a form of government</a:t>
            </a:r>
          </a:p>
          <a:p>
            <a:pPr marL="457200" indent="-457200">
              <a:buFont typeface="Arial" panose="020B0604020202020204" pitchFamily="34" charset="0"/>
              <a:buChar char="•"/>
            </a:pPr>
            <a:endParaRPr lang="en-US" sz="3200" dirty="0">
              <a:latin typeface="Arial"/>
              <a:cs typeface="Arial"/>
            </a:endParaRPr>
          </a:p>
          <a:p>
            <a:endParaRPr lang="en-US" dirty="0"/>
          </a:p>
        </p:txBody>
      </p:sp>
      <p:sp>
        <p:nvSpPr>
          <p:cNvPr id="9" name="TextBox 8">
            <a:extLst>
              <a:ext uri="{FF2B5EF4-FFF2-40B4-BE49-F238E27FC236}">
                <a16:creationId xmlns:a16="http://schemas.microsoft.com/office/drawing/2014/main" id="{A838A206-4D2D-DE81-FD54-4EEBA46E9FAE}"/>
              </a:ext>
            </a:extLst>
          </p:cNvPr>
          <p:cNvSpPr txBox="1"/>
          <p:nvPr/>
        </p:nvSpPr>
        <p:spPr>
          <a:xfrm>
            <a:off x="547557" y="3348909"/>
            <a:ext cx="10136485" cy="641685"/>
          </a:xfrm>
          <a:prstGeom prst="rect">
            <a:avLst/>
          </a:prstGeom>
          <a:noFill/>
        </p:spPr>
        <p:txBody>
          <a:bodyPr wrap="square" lIns="0" tIns="0" rIns="0" bIns="0" rtlCol="0">
            <a:noAutofit/>
          </a:bodyPr>
          <a:lstStyle/>
          <a:p>
            <a:pPr marL="457200" indent="-457200">
              <a:buFont typeface="Arial" panose="020B0604020202020204" pitchFamily="34" charset="0"/>
              <a:buChar char="•"/>
            </a:pPr>
            <a:r>
              <a:rPr lang="en-US" sz="1800" dirty="0">
                <a:cs typeface="Arial"/>
              </a:rPr>
              <a:t>Democracy is the worst form of government</a:t>
            </a:r>
          </a:p>
          <a:p>
            <a:pPr marL="457200" indent="-457200">
              <a:buFont typeface="Arial" panose="020B0604020202020204" pitchFamily="34" charset="0"/>
              <a:buChar char="•"/>
            </a:pPr>
            <a:endParaRPr lang="en-US" sz="3200" dirty="0">
              <a:cs typeface="Arial"/>
            </a:endParaRPr>
          </a:p>
          <a:p>
            <a:pPr algn="l"/>
            <a:endParaRPr lang="en-AU" sz="1800" dirty="0"/>
          </a:p>
        </p:txBody>
      </p:sp>
      <p:sp>
        <p:nvSpPr>
          <p:cNvPr id="8" name="TextBox 7">
            <a:extLst>
              <a:ext uri="{FF2B5EF4-FFF2-40B4-BE49-F238E27FC236}">
                <a16:creationId xmlns:a16="http://schemas.microsoft.com/office/drawing/2014/main" id="{3FFF1323-CBC2-A5AE-9359-E0A71C9DA38F}"/>
              </a:ext>
            </a:extLst>
          </p:cNvPr>
          <p:cNvSpPr txBox="1"/>
          <p:nvPr/>
        </p:nvSpPr>
        <p:spPr>
          <a:xfrm>
            <a:off x="529389" y="4550319"/>
            <a:ext cx="10154653" cy="1013046"/>
          </a:xfrm>
          <a:prstGeom prst="rect">
            <a:avLst/>
          </a:prstGeom>
          <a:noFill/>
        </p:spPr>
        <p:txBody>
          <a:bodyPr wrap="square" lIns="0" tIns="0" rIns="0" bIns="0" rtlCol="0">
            <a:noAutofit/>
          </a:bodyPr>
          <a:lstStyle/>
          <a:p>
            <a:pPr marL="457200" indent="-457200">
              <a:lnSpc>
                <a:spcPct val="150000"/>
              </a:lnSpc>
              <a:buFont typeface="Arial" panose="020B0604020202020204" pitchFamily="34" charset="0"/>
              <a:buChar char="•"/>
            </a:pPr>
            <a:r>
              <a:rPr lang="en-US" sz="1800" dirty="0">
                <a:cs typeface="Arial"/>
              </a:rPr>
              <a:t>Democracy is not the worst form of government because it is better than other forms of government</a:t>
            </a:r>
          </a:p>
          <a:p>
            <a:pPr marL="457200" indent="-457200">
              <a:lnSpc>
                <a:spcPct val="150000"/>
              </a:lnSpc>
              <a:buFont typeface="Arial" panose="020B0604020202020204" pitchFamily="34" charset="0"/>
              <a:buChar char="•"/>
            </a:pPr>
            <a:endParaRPr lang="en-US" sz="3200" dirty="0">
              <a:cs typeface="Arial"/>
            </a:endParaRPr>
          </a:p>
          <a:p>
            <a:pPr algn="l">
              <a:lnSpc>
                <a:spcPct val="150000"/>
              </a:lnSpc>
            </a:pPr>
            <a:endParaRPr lang="en-AU" sz="1800" dirty="0"/>
          </a:p>
        </p:txBody>
      </p:sp>
    </p:spTree>
    <p:extLst>
      <p:ext uri="{BB962C8B-B14F-4D97-AF65-F5344CB8AC3E}">
        <p14:creationId xmlns:p14="http://schemas.microsoft.com/office/powerpoint/2010/main" val="1278460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9" grpId="0"/>
      <p:bldP spid="8"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59A08C9-A586-1063-3741-9EA1EE67FB21}"/>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78</a:t>
            </a:fld>
            <a:endParaRPr lang="en-AU"/>
          </a:p>
        </p:txBody>
      </p:sp>
      <p:sp>
        <p:nvSpPr>
          <p:cNvPr id="3" name="Title 2">
            <a:extLst>
              <a:ext uri="{FF2B5EF4-FFF2-40B4-BE49-F238E27FC236}">
                <a16:creationId xmlns:a16="http://schemas.microsoft.com/office/drawing/2014/main" id="{54CD100F-E938-953F-7919-B26A3AFE7241}"/>
              </a:ext>
            </a:extLst>
          </p:cNvPr>
          <p:cNvSpPr>
            <a:spLocks noGrp="1"/>
          </p:cNvSpPr>
          <p:nvPr>
            <p:ph type="title"/>
          </p:nvPr>
        </p:nvSpPr>
        <p:spPr>
          <a:xfrm>
            <a:off x="360000" y="267324"/>
            <a:ext cx="11484000" cy="545601"/>
          </a:xfrm>
        </p:spPr>
        <p:txBody>
          <a:bodyPr/>
          <a:lstStyle/>
          <a:p>
            <a:r>
              <a:rPr lang="en-US" dirty="0">
                <a:latin typeface="Arial"/>
                <a:cs typeface="Arial"/>
              </a:rPr>
              <a:t>How do we use critical thinking to build an argument? </a:t>
            </a:r>
            <a:endParaRPr lang="en-US" dirty="0"/>
          </a:p>
        </p:txBody>
      </p:sp>
      <p:graphicFrame>
        <p:nvGraphicFramePr>
          <p:cNvPr id="4" name="Table 3">
            <a:extLst>
              <a:ext uri="{FF2B5EF4-FFF2-40B4-BE49-F238E27FC236}">
                <a16:creationId xmlns:a16="http://schemas.microsoft.com/office/drawing/2014/main" id="{B1DBD0E3-2417-4B67-8A24-4A62755A8AC6}"/>
              </a:ext>
            </a:extLst>
          </p:cNvPr>
          <p:cNvGraphicFramePr>
            <a:graphicFrameLocks noGrp="1"/>
          </p:cNvGraphicFramePr>
          <p:nvPr>
            <p:extLst>
              <p:ext uri="{D42A27DB-BD31-4B8C-83A1-F6EECF244321}">
                <p14:modId xmlns:p14="http://schemas.microsoft.com/office/powerpoint/2010/main" val="971913273"/>
              </p:ext>
            </p:extLst>
          </p:nvPr>
        </p:nvGraphicFramePr>
        <p:xfrm>
          <a:off x="348000" y="1131447"/>
          <a:ext cx="11275729" cy="5467237"/>
        </p:xfrm>
        <a:graphic>
          <a:graphicData uri="http://schemas.openxmlformats.org/drawingml/2006/table">
            <a:tbl>
              <a:tblPr firstRow="1" bandRow="1">
                <a:tableStyleId>{5A111915-BE36-4E01-A7E5-04B1672EAD32}</a:tableStyleId>
              </a:tblPr>
              <a:tblGrid>
                <a:gridCol w="5705961">
                  <a:extLst>
                    <a:ext uri="{9D8B030D-6E8A-4147-A177-3AD203B41FA5}">
                      <a16:colId xmlns:a16="http://schemas.microsoft.com/office/drawing/2014/main" val="218771575"/>
                    </a:ext>
                  </a:extLst>
                </a:gridCol>
                <a:gridCol w="5569768">
                  <a:extLst>
                    <a:ext uri="{9D8B030D-6E8A-4147-A177-3AD203B41FA5}">
                      <a16:colId xmlns:a16="http://schemas.microsoft.com/office/drawing/2014/main" val="458485315"/>
                    </a:ext>
                  </a:extLst>
                </a:gridCol>
              </a:tblGrid>
              <a:tr h="693239">
                <a:tc>
                  <a:txBody>
                    <a:bodyPr/>
                    <a:lstStyle/>
                    <a:p>
                      <a:pPr marL="0" marR="0" lvl="0" indent="0" algn="l" defTabSz="914377" rtl="0" eaLnBrk="1" fontAlgn="auto" latinLnBrk="0" hangingPunct="1">
                        <a:lnSpc>
                          <a:spcPct val="114000"/>
                        </a:lnSpc>
                        <a:spcBef>
                          <a:spcPts val="0"/>
                        </a:spcBef>
                        <a:spcAft>
                          <a:spcPts val="600"/>
                        </a:spcAft>
                        <a:buClrTx/>
                        <a:buSzTx/>
                        <a:buFontTx/>
                        <a:buNone/>
                        <a:tabLst/>
                        <a:defRPr/>
                      </a:pPr>
                      <a:r>
                        <a:rPr lang="en-US" sz="1600" b="0" dirty="0">
                          <a:solidFill>
                            <a:schemeClr val="tx1"/>
                          </a:solidFill>
                          <a:latin typeface="+mn-lt"/>
                        </a:rPr>
                        <a:t>Critical thinking begins with an opinion. </a:t>
                      </a:r>
                    </a:p>
                    <a:p>
                      <a:pPr>
                        <a:lnSpc>
                          <a:spcPct val="114000"/>
                        </a:lnSpc>
                        <a:spcAft>
                          <a:spcPts val="600"/>
                        </a:spcAft>
                      </a:pPr>
                      <a:endParaRPr lang="en-AU" sz="1600" b="0" dirty="0">
                        <a:solidFill>
                          <a:schemeClr val="tx1"/>
                        </a:solidFill>
                        <a:latin typeface="+mn-lt"/>
                      </a:endParaRPr>
                    </a:p>
                  </a:txBody>
                  <a:tcPr>
                    <a:noFill/>
                  </a:tcPr>
                </a:tc>
                <a:tc>
                  <a:txBody>
                    <a:bodyPr/>
                    <a:lstStyle/>
                    <a:p>
                      <a:pPr marL="0" marR="0" lvl="0" indent="0" algn="l" defTabSz="914377" rtl="0" eaLnBrk="1" fontAlgn="auto" latinLnBrk="0" hangingPunct="1">
                        <a:lnSpc>
                          <a:spcPct val="114000"/>
                        </a:lnSpc>
                        <a:spcBef>
                          <a:spcPts val="0"/>
                        </a:spcBef>
                        <a:spcAft>
                          <a:spcPts val="600"/>
                        </a:spcAft>
                        <a:buClrTx/>
                        <a:buSzTx/>
                        <a:buFontTx/>
                        <a:buNone/>
                        <a:tabLst/>
                        <a:defRPr/>
                      </a:pPr>
                      <a:r>
                        <a:rPr lang="en-US" sz="1600" b="0" dirty="0">
                          <a:solidFill>
                            <a:schemeClr val="bg1"/>
                          </a:solidFill>
                        </a:rPr>
                        <a:t>Democracy is not the worst form of government because it is better than other forms.</a:t>
                      </a:r>
                      <a:endParaRPr lang="en-AU" sz="1600" b="0" dirty="0">
                        <a:solidFill>
                          <a:schemeClr val="bg1"/>
                        </a:solidFill>
                      </a:endParaRPr>
                    </a:p>
                  </a:txBody>
                  <a:tcPr>
                    <a:noFill/>
                  </a:tcPr>
                </a:tc>
                <a:extLst>
                  <a:ext uri="{0D108BD9-81ED-4DB2-BD59-A6C34878D82A}">
                    <a16:rowId xmlns:a16="http://schemas.microsoft.com/office/drawing/2014/main" val="3580499297"/>
                  </a:ext>
                </a:extLst>
              </a:tr>
              <a:tr h="668212">
                <a:tc>
                  <a:txBody>
                    <a:bodyPr/>
                    <a:lstStyle/>
                    <a:p>
                      <a:pPr marL="0" marR="0" lvl="0" indent="0" algn="l" defTabSz="914377" rtl="0" eaLnBrk="1" fontAlgn="auto" latinLnBrk="0" hangingPunct="1">
                        <a:lnSpc>
                          <a:spcPct val="114000"/>
                        </a:lnSpc>
                        <a:spcBef>
                          <a:spcPts val="0"/>
                        </a:spcBef>
                        <a:spcAft>
                          <a:spcPts val="600"/>
                        </a:spcAft>
                        <a:buClrTx/>
                        <a:buSzTx/>
                        <a:buFontTx/>
                        <a:buNone/>
                        <a:tabLst/>
                        <a:defRPr/>
                      </a:pPr>
                      <a:r>
                        <a:rPr lang="en-US" sz="1600" dirty="0"/>
                        <a:t>To support this opinion, evidence (facts) is sought. </a:t>
                      </a:r>
                    </a:p>
                  </a:txBody>
                  <a:tcPr/>
                </a:tc>
                <a:tc>
                  <a:txBody>
                    <a:bodyPr/>
                    <a:lstStyle/>
                    <a:p>
                      <a:pPr marL="0" marR="0" lvl="0" indent="0" algn="l" defTabSz="914377" rtl="0" eaLnBrk="1" fontAlgn="auto" latinLnBrk="0" hangingPunct="1">
                        <a:lnSpc>
                          <a:spcPct val="114000"/>
                        </a:lnSpc>
                        <a:spcBef>
                          <a:spcPts val="0"/>
                        </a:spcBef>
                        <a:spcAft>
                          <a:spcPts val="600"/>
                        </a:spcAft>
                        <a:buClrTx/>
                        <a:buSzTx/>
                        <a:buFontTx/>
                        <a:buNone/>
                        <a:tabLst/>
                        <a:defRPr/>
                      </a:pPr>
                      <a:r>
                        <a:rPr lang="en-US" sz="1600" dirty="0">
                          <a:solidFill>
                            <a:schemeClr val="bg1"/>
                          </a:solidFill>
                        </a:rPr>
                        <a:t>Democracy is effective because it meets the needs of its people.</a:t>
                      </a:r>
                      <a:endParaRPr lang="en-AU" sz="1600" dirty="0">
                        <a:solidFill>
                          <a:schemeClr val="bg1"/>
                        </a:solidFill>
                      </a:endParaRPr>
                    </a:p>
                  </a:txBody>
                  <a:tcPr/>
                </a:tc>
                <a:extLst>
                  <a:ext uri="{0D108BD9-81ED-4DB2-BD59-A6C34878D82A}">
                    <a16:rowId xmlns:a16="http://schemas.microsoft.com/office/drawing/2014/main" val="452745069"/>
                  </a:ext>
                </a:extLst>
              </a:tr>
              <a:tr h="958739">
                <a:tc>
                  <a:txBody>
                    <a:bodyPr/>
                    <a:lstStyle/>
                    <a:p>
                      <a:pPr marL="0" marR="0" lvl="0" indent="0" algn="l" defTabSz="914377" rtl="0" eaLnBrk="1" fontAlgn="auto" latinLnBrk="0" hangingPunct="1">
                        <a:lnSpc>
                          <a:spcPct val="114000"/>
                        </a:lnSpc>
                        <a:spcBef>
                          <a:spcPts val="0"/>
                        </a:spcBef>
                        <a:spcAft>
                          <a:spcPts val="600"/>
                        </a:spcAft>
                        <a:buClrTx/>
                        <a:buSzTx/>
                        <a:buFontTx/>
                        <a:buNone/>
                        <a:tabLst/>
                        <a:defRPr/>
                      </a:pPr>
                      <a:r>
                        <a:rPr lang="en-US" sz="1600" dirty="0">
                          <a:latin typeface="+mn-lt"/>
                          <a:cs typeface="Arial"/>
                        </a:rPr>
                        <a:t>However, this evidence must be used to explain why the opinion is logically </a:t>
                      </a:r>
                      <a:r>
                        <a:rPr lang="en-US" sz="1600" b="1" dirty="0">
                          <a:latin typeface="+mn-lt"/>
                          <a:cs typeface="Arial"/>
                        </a:rPr>
                        <a:t>reasonable</a:t>
                      </a:r>
                      <a:r>
                        <a:rPr lang="en-US" sz="1600" dirty="0">
                          <a:latin typeface="+mn-lt"/>
                          <a:cs typeface="Arial"/>
                        </a:rPr>
                        <a:t> (justifiable).  </a:t>
                      </a:r>
                    </a:p>
                  </a:txBody>
                  <a:tcPr/>
                </a:tc>
                <a:tc>
                  <a:txBody>
                    <a:bodyPr/>
                    <a:lstStyle/>
                    <a:p>
                      <a:pPr marL="0" marR="0" lvl="0" indent="0" algn="l" defTabSz="914377" rtl="0" eaLnBrk="1" fontAlgn="auto" latinLnBrk="0" hangingPunct="1">
                        <a:lnSpc>
                          <a:spcPct val="114000"/>
                        </a:lnSpc>
                        <a:spcBef>
                          <a:spcPts val="0"/>
                        </a:spcBef>
                        <a:spcAft>
                          <a:spcPts val="600"/>
                        </a:spcAft>
                        <a:buClrTx/>
                        <a:buSzTx/>
                        <a:buFontTx/>
                        <a:buNone/>
                        <a:tabLst/>
                        <a:defRPr/>
                      </a:pPr>
                      <a:r>
                        <a:rPr lang="en-US" sz="1600" dirty="0">
                          <a:solidFill>
                            <a:schemeClr val="bg1"/>
                          </a:solidFill>
                        </a:rPr>
                        <a:t>If democracy is effective, it must be good.</a:t>
                      </a:r>
                      <a:endParaRPr lang="en-AU" sz="1600" dirty="0">
                        <a:solidFill>
                          <a:schemeClr val="bg1"/>
                        </a:solidFill>
                      </a:endParaRPr>
                    </a:p>
                    <a:p>
                      <a:pPr>
                        <a:lnSpc>
                          <a:spcPct val="114000"/>
                        </a:lnSpc>
                        <a:spcAft>
                          <a:spcPts val="600"/>
                        </a:spcAft>
                      </a:pPr>
                      <a:endParaRPr lang="en-AU" sz="1600" b="0" dirty="0">
                        <a:solidFill>
                          <a:schemeClr val="tx1"/>
                        </a:solidFill>
                        <a:latin typeface="+mn-lt"/>
                      </a:endParaRPr>
                    </a:p>
                  </a:txBody>
                  <a:tcPr/>
                </a:tc>
                <a:extLst>
                  <a:ext uri="{0D108BD9-81ED-4DB2-BD59-A6C34878D82A}">
                    <a16:rowId xmlns:a16="http://schemas.microsoft.com/office/drawing/2014/main" val="789383388"/>
                  </a:ext>
                </a:extLst>
              </a:tr>
              <a:tr h="786657">
                <a:tc>
                  <a:txBody>
                    <a:bodyPr/>
                    <a:lstStyle/>
                    <a:p>
                      <a:pPr marL="0" marR="0" lvl="0" indent="0" algn="l" defTabSz="914377" rtl="0" eaLnBrk="1" fontAlgn="auto" latinLnBrk="0" hangingPunct="1">
                        <a:lnSpc>
                          <a:spcPct val="114000"/>
                        </a:lnSpc>
                        <a:spcBef>
                          <a:spcPts val="0"/>
                        </a:spcBef>
                        <a:spcAft>
                          <a:spcPts val="600"/>
                        </a:spcAft>
                        <a:buClrTx/>
                        <a:buSzTx/>
                        <a:buFontTx/>
                        <a:buNone/>
                        <a:tabLst/>
                        <a:defRPr/>
                      </a:pPr>
                      <a:r>
                        <a:rPr lang="en-US" sz="1600" dirty="0"/>
                        <a:t>The explanation sometimes requires further evidence to make it convincing. </a:t>
                      </a:r>
                    </a:p>
                  </a:txBody>
                  <a:tcPr/>
                </a:tc>
                <a:tc>
                  <a:txBody>
                    <a:bodyPr/>
                    <a:lstStyle/>
                    <a:p>
                      <a:pPr marL="0" marR="0" lvl="0" indent="0" algn="l" defTabSz="914377" rtl="0" eaLnBrk="1" fontAlgn="auto" latinLnBrk="0" hangingPunct="1">
                        <a:lnSpc>
                          <a:spcPct val="114000"/>
                        </a:lnSpc>
                        <a:spcBef>
                          <a:spcPts val="0"/>
                        </a:spcBef>
                        <a:spcAft>
                          <a:spcPts val="600"/>
                        </a:spcAft>
                        <a:buClrTx/>
                        <a:buSzTx/>
                        <a:buFontTx/>
                        <a:buNone/>
                        <a:tabLst/>
                        <a:defRPr/>
                      </a:pPr>
                      <a:r>
                        <a:rPr lang="en-US" sz="1600" dirty="0">
                          <a:solidFill>
                            <a:schemeClr val="bg1"/>
                          </a:solidFill>
                        </a:rPr>
                        <a:t>Good governments are effective in meeting the needs of their people.</a:t>
                      </a:r>
                      <a:endParaRPr lang="en-AU" sz="1600" dirty="0">
                        <a:solidFill>
                          <a:schemeClr val="bg1"/>
                        </a:solidFill>
                      </a:endParaRPr>
                    </a:p>
                  </a:txBody>
                  <a:tcPr/>
                </a:tc>
                <a:extLst>
                  <a:ext uri="{0D108BD9-81ED-4DB2-BD59-A6C34878D82A}">
                    <a16:rowId xmlns:a16="http://schemas.microsoft.com/office/drawing/2014/main" val="1129945401"/>
                  </a:ext>
                </a:extLst>
              </a:tr>
              <a:tr h="989088">
                <a:tc>
                  <a:txBody>
                    <a:bodyPr/>
                    <a:lstStyle/>
                    <a:p>
                      <a:pPr marL="0" marR="0" lvl="0" indent="0" algn="l" defTabSz="914377" rtl="0" eaLnBrk="1" fontAlgn="auto" latinLnBrk="0" hangingPunct="1">
                        <a:lnSpc>
                          <a:spcPct val="114000"/>
                        </a:lnSpc>
                        <a:spcBef>
                          <a:spcPts val="0"/>
                        </a:spcBef>
                        <a:spcAft>
                          <a:spcPts val="600"/>
                        </a:spcAft>
                        <a:buClrTx/>
                        <a:buSzTx/>
                        <a:buFontTx/>
                        <a:buNone/>
                        <a:tabLst/>
                        <a:defRPr/>
                      </a:pPr>
                      <a:r>
                        <a:rPr lang="en-US" sz="1600" dirty="0"/>
                        <a:t>However, to make your main idea even stronger, there must be a consideration of counterarguments.  </a:t>
                      </a:r>
                    </a:p>
                  </a:txBody>
                  <a:tcPr/>
                </a:tc>
                <a:tc>
                  <a:txBody>
                    <a:bodyPr/>
                    <a:lstStyle/>
                    <a:p>
                      <a:pPr marL="0" marR="0" lvl="0" indent="0" algn="l" defTabSz="914377" rtl="0" eaLnBrk="1" fontAlgn="auto" latinLnBrk="0" hangingPunct="1">
                        <a:lnSpc>
                          <a:spcPct val="114000"/>
                        </a:lnSpc>
                        <a:spcBef>
                          <a:spcPts val="0"/>
                        </a:spcBef>
                        <a:spcAft>
                          <a:spcPts val="600"/>
                        </a:spcAft>
                        <a:buClrTx/>
                        <a:buSzTx/>
                        <a:buFontTx/>
                        <a:buNone/>
                        <a:tabLst/>
                        <a:defRPr/>
                      </a:pPr>
                      <a:r>
                        <a:rPr lang="en-US" sz="1600" dirty="0">
                          <a:solidFill>
                            <a:schemeClr val="bg1"/>
                          </a:solidFill>
                          <a:cs typeface="Arial"/>
                        </a:rPr>
                        <a:t>Other forms of government, like communism, dictatorships or monarchies, can meet some needs effectively. </a:t>
                      </a:r>
                    </a:p>
                  </a:txBody>
                  <a:tcPr/>
                </a:tc>
                <a:extLst>
                  <a:ext uri="{0D108BD9-81ED-4DB2-BD59-A6C34878D82A}">
                    <a16:rowId xmlns:a16="http://schemas.microsoft.com/office/drawing/2014/main" val="3912422020"/>
                  </a:ext>
                </a:extLst>
              </a:tr>
              <a:tr h="1364136">
                <a:tc>
                  <a:txBody>
                    <a:bodyPr/>
                    <a:lstStyle/>
                    <a:p>
                      <a:pPr marL="0" indent="0">
                        <a:lnSpc>
                          <a:spcPct val="114000"/>
                        </a:lnSpc>
                        <a:spcAft>
                          <a:spcPts val="600"/>
                        </a:spcAft>
                        <a:buFont typeface="Arial"/>
                        <a:buNone/>
                      </a:pPr>
                      <a:r>
                        <a:rPr lang="en-US" sz="1600" dirty="0">
                          <a:latin typeface="+mn-lt"/>
                          <a:cs typeface="Arial"/>
                        </a:rPr>
                        <a:t>These opposing ideas can help you to modify your opinion by including a condition. This leads to a solid opinion.  </a:t>
                      </a:r>
                    </a:p>
                  </a:txBody>
                  <a:tcPr/>
                </a:tc>
                <a:tc>
                  <a:txBody>
                    <a:bodyPr/>
                    <a:lstStyle/>
                    <a:p>
                      <a:pPr marL="0" marR="0" lvl="0" indent="0" algn="l" defTabSz="914377" rtl="0" eaLnBrk="1" fontAlgn="auto" latinLnBrk="0" hangingPunct="1">
                        <a:lnSpc>
                          <a:spcPct val="114000"/>
                        </a:lnSpc>
                        <a:spcBef>
                          <a:spcPts val="0"/>
                        </a:spcBef>
                        <a:spcAft>
                          <a:spcPts val="600"/>
                        </a:spcAft>
                        <a:buClrTx/>
                        <a:buSzTx/>
                        <a:buFontTx/>
                        <a:buNone/>
                        <a:tabLst/>
                        <a:defRPr/>
                      </a:pPr>
                      <a:r>
                        <a:rPr lang="en-US" sz="1600" dirty="0">
                          <a:solidFill>
                            <a:schemeClr val="bg1"/>
                          </a:solidFill>
                          <a:cs typeface="Arial"/>
                        </a:rPr>
                        <a:t>If democracy meets all the needs of its people, it is more effective than governments that meet only some needs.</a:t>
                      </a:r>
                    </a:p>
                    <a:p>
                      <a:pPr algn="l">
                        <a:lnSpc>
                          <a:spcPct val="114000"/>
                        </a:lnSpc>
                        <a:spcAft>
                          <a:spcPts val="600"/>
                        </a:spcAft>
                      </a:pPr>
                      <a:endParaRPr lang="en-US" sz="1600" dirty="0">
                        <a:latin typeface="+mn-lt"/>
                        <a:cs typeface="Arial"/>
                      </a:endParaRPr>
                    </a:p>
                  </a:txBody>
                  <a:tcPr/>
                </a:tc>
                <a:extLst>
                  <a:ext uri="{0D108BD9-81ED-4DB2-BD59-A6C34878D82A}">
                    <a16:rowId xmlns:a16="http://schemas.microsoft.com/office/drawing/2014/main" val="3250643374"/>
                  </a:ext>
                </a:extLst>
              </a:tr>
            </a:tbl>
          </a:graphicData>
        </a:graphic>
      </p:graphicFrame>
      <p:sp>
        <p:nvSpPr>
          <p:cNvPr id="5" name="TextBox 4">
            <a:extLst>
              <a:ext uri="{FF2B5EF4-FFF2-40B4-BE49-F238E27FC236}">
                <a16:creationId xmlns:a16="http://schemas.microsoft.com/office/drawing/2014/main" id="{941AF60A-E154-2C01-DC88-F01AF5DBC2D0}"/>
              </a:ext>
              <a:ext uri="{C183D7F6-B498-43B3-948B-1728B52AA6E4}">
                <adec:decorative xmlns:adec="http://schemas.microsoft.com/office/drawing/2017/decorative" val="1"/>
              </a:ext>
            </a:extLst>
          </p:cNvPr>
          <p:cNvSpPr txBox="1"/>
          <p:nvPr/>
        </p:nvSpPr>
        <p:spPr>
          <a:xfrm>
            <a:off x="6159061" y="1187455"/>
            <a:ext cx="5402316" cy="628051"/>
          </a:xfrm>
          <a:prstGeom prst="rect">
            <a:avLst/>
          </a:prstGeom>
          <a:noFill/>
        </p:spPr>
        <p:txBody>
          <a:bodyPr wrap="square" lIns="0" tIns="0" rIns="0" bIns="0" rtlCol="0">
            <a:noAutofit/>
          </a:bodyPr>
          <a:lstStyle/>
          <a:p>
            <a:pPr>
              <a:lnSpc>
                <a:spcPct val="114000"/>
              </a:lnSpc>
              <a:spcAft>
                <a:spcPts val="600"/>
              </a:spcAft>
            </a:pPr>
            <a:r>
              <a:rPr lang="en-US" sz="1600" dirty="0">
                <a:solidFill>
                  <a:srgbClr val="FF0000"/>
                </a:solidFill>
              </a:rPr>
              <a:t>Democracy is not the worst form of government because it is better than other forms.</a:t>
            </a:r>
            <a:endParaRPr lang="en-AU" sz="1600" dirty="0"/>
          </a:p>
        </p:txBody>
      </p:sp>
      <p:sp>
        <p:nvSpPr>
          <p:cNvPr id="6" name="TextBox 5">
            <a:extLst>
              <a:ext uri="{FF2B5EF4-FFF2-40B4-BE49-F238E27FC236}">
                <a16:creationId xmlns:a16="http://schemas.microsoft.com/office/drawing/2014/main" id="{34562B68-95CA-F8CC-0F93-82603C2CA013}"/>
              </a:ext>
              <a:ext uri="{C183D7F6-B498-43B3-948B-1728B52AA6E4}">
                <adec:decorative xmlns:adec="http://schemas.microsoft.com/office/drawing/2017/decorative" val="1"/>
              </a:ext>
            </a:extLst>
          </p:cNvPr>
          <p:cNvSpPr txBox="1"/>
          <p:nvPr/>
        </p:nvSpPr>
        <p:spPr>
          <a:xfrm>
            <a:off x="6159061" y="1845637"/>
            <a:ext cx="5276193" cy="628051"/>
          </a:xfrm>
          <a:prstGeom prst="rect">
            <a:avLst/>
          </a:prstGeom>
          <a:noFill/>
        </p:spPr>
        <p:txBody>
          <a:bodyPr wrap="square" lIns="0" tIns="0" rIns="0" bIns="0" rtlCol="0">
            <a:noAutofit/>
          </a:bodyPr>
          <a:lstStyle/>
          <a:p>
            <a:pPr>
              <a:lnSpc>
                <a:spcPct val="114000"/>
              </a:lnSpc>
              <a:spcAft>
                <a:spcPts val="600"/>
              </a:spcAft>
            </a:pPr>
            <a:r>
              <a:rPr lang="en-US" sz="1600" dirty="0">
                <a:solidFill>
                  <a:srgbClr val="FF0000"/>
                </a:solidFill>
              </a:rPr>
              <a:t>Democracy is effective because it meets the needs of its people.</a:t>
            </a:r>
            <a:endParaRPr lang="en-AU" sz="1600" dirty="0"/>
          </a:p>
        </p:txBody>
      </p:sp>
      <p:sp>
        <p:nvSpPr>
          <p:cNvPr id="7" name="TextBox 6">
            <a:extLst>
              <a:ext uri="{FF2B5EF4-FFF2-40B4-BE49-F238E27FC236}">
                <a16:creationId xmlns:a16="http://schemas.microsoft.com/office/drawing/2014/main" id="{F0DE47A3-7148-D82F-B7C3-756555DA06B8}"/>
              </a:ext>
              <a:ext uri="{C183D7F6-B498-43B3-948B-1728B52AA6E4}">
                <adec:decorative xmlns:adec="http://schemas.microsoft.com/office/drawing/2017/decorative" val="1"/>
              </a:ext>
            </a:extLst>
          </p:cNvPr>
          <p:cNvSpPr txBox="1"/>
          <p:nvPr/>
        </p:nvSpPr>
        <p:spPr>
          <a:xfrm>
            <a:off x="6159061" y="2800022"/>
            <a:ext cx="4803228" cy="217089"/>
          </a:xfrm>
          <a:prstGeom prst="rect">
            <a:avLst/>
          </a:prstGeom>
          <a:noFill/>
        </p:spPr>
        <p:txBody>
          <a:bodyPr wrap="square" lIns="0" tIns="0" rIns="0" bIns="0" rtlCol="0">
            <a:noAutofit/>
          </a:bodyPr>
          <a:lstStyle/>
          <a:p>
            <a:pPr>
              <a:lnSpc>
                <a:spcPct val="114000"/>
              </a:lnSpc>
              <a:spcAft>
                <a:spcPts val="600"/>
              </a:spcAft>
            </a:pPr>
            <a:r>
              <a:rPr lang="en-US" sz="1600" dirty="0">
                <a:solidFill>
                  <a:srgbClr val="FF0000"/>
                </a:solidFill>
              </a:rPr>
              <a:t>If democracy is effective, it must be good.</a:t>
            </a:r>
            <a:endParaRPr lang="en-AU" sz="1600" dirty="0"/>
          </a:p>
        </p:txBody>
      </p:sp>
      <p:sp>
        <p:nvSpPr>
          <p:cNvPr id="8" name="TextBox 7">
            <a:extLst>
              <a:ext uri="{FF2B5EF4-FFF2-40B4-BE49-F238E27FC236}">
                <a16:creationId xmlns:a16="http://schemas.microsoft.com/office/drawing/2014/main" id="{EC2008AA-A78C-135C-3C79-8DABD2C81706}"/>
              </a:ext>
              <a:ext uri="{C183D7F6-B498-43B3-948B-1728B52AA6E4}">
                <adec:decorative xmlns:adec="http://schemas.microsoft.com/office/drawing/2017/decorative" val="1"/>
              </a:ext>
            </a:extLst>
          </p:cNvPr>
          <p:cNvSpPr txBox="1"/>
          <p:nvPr/>
        </p:nvSpPr>
        <p:spPr>
          <a:xfrm>
            <a:off x="6143296" y="3587977"/>
            <a:ext cx="5402317" cy="469433"/>
          </a:xfrm>
          <a:prstGeom prst="rect">
            <a:avLst/>
          </a:prstGeom>
          <a:noFill/>
        </p:spPr>
        <p:txBody>
          <a:bodyPr wrap="square" lIns="0" tIns="0" rIns="0" bIns="0" rtlCol="0">
            <a:noAutofit/>
          </a:bodyPr>
          <a:lstStyle/>
          <a:p>
            <a:pPr>
              <a:lnSpc>
                <a:spcPct val="114000"/>
              </a:lnSpc>
              <a:spcAft>
                <a:spcPts val="600"/>
              </a:spcAft>
            </a:pPr>
            <a:r>
              <a:rPr lang="en-US" sz="1600" dirty="0">
                <a:solidFill>
                  <a:srgbClr val="FF0000"/>
                </a:solidFill>
              </a:rPr>
              <a:t>Good governments are effective in meeting the needs of their people.</a:t>
            </a:r>
            <a:endParaRPr lang="en-AU" sz="1600" dirty="0"/>
          </a:p>
        </p:txBody>
      </p:sp>
      <p:sp>
        <p:nvSpPr>
          <p:cNvPr id="9" name="TextBox 8">
            <a:extLst>
              <a:ext uri="{FF2B5EF4-FFF2-40B4-BE49-F238E27FC236}">
                <a16:creationId xmlns:a16="http://schemas.microsoft.com/office/drawing/2014/main" id="{E8F9838A-3943-148F-E028-BD4166FEBBCD}"/>
              </a:ext>
              <a:ext uri="{C183D7F6-B498-43B3-948B-1728B52AA6E4}">
                <adec:decorative xmlns:adec="http://schemas.microsoft.com/office/drawing/2017/decorative" val="1"/>
              </a:ext>
            </a:extLst>
          </p:cNvPr>
          <p:cNvSpPr txBox="1"/>
          <p:nvPr/>
        </p:nvSpPr>
        <p:spPr>
          <a:xfrm>
            <a:off x="6159061" y="4375931"/>
            <a:ext cx="5496910" cy="787955"/>
          </a:xfrm>
          <a:prstGeom prst="rect">
            <a:avLst/>
          </a:prstGeom>
          <a:noFill/>
        </p:spPr>
        <p:txBody>
          <a:bodyPr wrap="square" lIns="0" tIns="0" rIns="0" bIns="0" rtlCol="0">
            <a:noAutofit/>
          </a:bodyPr>
          <a:lstStyle/>
          <a:p>
            <a:pPr lvl="0" defTabSz="914377">
              <a:lnSpc>
                <a:spcPct val="114000"/>
              </a:lnSpc>
              <a:spcAft>
                <a:spcPts val="600"/>
              </a:spcAft>
              <a:defRPr/>
            </a:pPr>
            <a:r>
              <a:rPr lang="en-US" sz="1600" dirty="0">
                <a:solidFill>
                  <a:srgbClr val="FF0000"/>
                </a:solidFill>
                <a:cs typeface="Arial"/>
              </a:rPr>
              <a:t>Other forms of government, like communism, dictatorships or monarchies, can meet some needs effectively. </a:t>
            </a:r>
            <a:endParaRPr lang="en-US" sz="1600" dirty="0">
              <a:cs typeface="Arial"/>
            </a:endParaRPr>
          </a:p>
        </p:txBody>
      </p:sp>
      <p:sp>
        <p:nvSpPr>
          <p:cNvPr id="10" name="TextBox 9">
            <a:extLst>
              <a:ext uri="{FF2B5EF4-FFF2-40B4-BE49-F238E27FC236}">
                <a16:creationId xmlns:a16="http://schemas.microsoft.com/office/drawing/2014/main" id="{D0298722-DF7F-0ADA-5975-4DAEF7403711}"/>
              </a:ext>
              <a:ext uri="{C183D7F6-B498-43B3-948B-1728B52AA6E4}">
                <adec:decorative xmlns:adec="http://schemas.microsoft.com/office/drawing/2017/decorative" val="1"/>
              </a:ext>
            </a:extLst>
          </p:cNvPr>
          <p:cNvSpPr txBox="1"/>
          <p:nvPr/>
        </p:nvSpPr>
        <p:spPr>
          <a:xfrm>
            <a:off x="6159061" y="5404403"/>
            <a:ext cx="5496910" cy="318522"/>
          </a:xfrm>
          <a:prstGeom prst="rect">
            <a:avLst/>
          </a:prstGeom>
          <a:noFill/>
        </p:spPr>
        <p:txBody>
          <a:bodyPr wrap="square" lIns="0" tIns="0" rIns="0" bIns="0" rtlCol="0">
            <a:noAutofit/>
          </a:bodyPr>
          <a:lstStyle/>
          <a:p>
            <a:pPr>
              <a:lnSpc>
                <a:spcPct val="114000"/>
              </a:lnSpc>
              <a:spcAft>
                <a:spcPts val="600"/>
              </a:spcAft>
            </a:pPr>
            <a:r>
              <a:rPr lang="en-US" sz="1600" dirty="0">
                <a:solidFill>
                  <a:srgbClr val="FF0000"/>
                </a:solidFill>
                <a:cs typeface="Arial"/>
              </a:rPr>
              <a:t>If democracy meets all the needs of its people, it is more effective than governments that meet only some needs.</a:t>
            </a:r>
            <a:endParaRPr lang="en-US" sz="1600" dirty="0">
              <a:cs typeface="Arial"/>
            </a:endParaRPr>
          </a:p>
          <a:p>
            <a:pPr algn="l">
              <a:lnSpc>
                <a:spcPct val="114000"/>
              </a:lnSpc>
              <a:spcAft>
                <a:spcPts val="600"/>
              </a:spcAft>
            </a:pPr>
            <a:endParaRPr lang="en-AU" sz="1600" dirty="0"/>
          </a:p>
        </p:txBody>
      </p:sp>
    </p:spTree>
    <p:extLst>
      <p:ext uri="{BB962C8B-B14F-4D97-AF65-F5344CB8AC3E}">
        <p14:creationId xmlns:p14="http://schemas.microsoft.com/office/powerpoint/2010/main" val="759685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094F47-E208-635F-CA54-5E4E54F583AC}"/>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79</a:t>
            </a:fld>
            <a:endParaRPr lang="en-AU"/>
          </a:p>
        </p:txBody>
      </p:sp>
      <p:sp>
        <p:nvSpPr>
          <p:cNvPr id="7" name="Title 2">
            <a:extLst>
              <a:ext uri="{FF2B5EF4-FFF2-40B4-BE49-F238E27FC236}">
                <a16:creationId xmlns:a16="http://schemas.microsoft.com/office/drawing/2014/main" id="{5AE37EE1-92D0-E68D-ED8F-472A356EDA6A}"/>
              </a:ext>
            </a:extLst>
          </p:cNvPr>
          <p:cNvSpPr txBox="1">
            <a:spLocks noGrp="1"/>
          </p:cNvSpPr>
          <p:nvPr>
            <p:ph type="title" idx="4294967295"/>
          </p:nvPr>
        </p:nvSpPr>
        <p:spPr>
          <a:xfrm>
            <a:off x="360000" y="410889"/>
            <a:ext cx="11484000" cy="54560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defTabSz="914377" rtl="0" eaLnBrk="1" latinLnBrk="0" hangingPunct="1">
              <a:lnSpc>
                <a:spcPct val="90000"/>
              </a:lnSpc>
              <a:spcBef>
                <a:spcPct val="0"/>
              </a:spcBef>
              <a:buNone/>
              <a:defRPr sz="3600" kern="1200">
                <a:solidFill>
                  <a:schemeClr val="accent1"/>
                </a:solidFill>
                <a:latin typeface="Arial" panose="020B0604020202020204" pitchFamily="34" charset="0"/>
                <a:ea typeface="+mj-ea"/>
                <a:cs typeface="Arial" panose="020B0604020202020204" pitchFamily="34" charset="0"/>
              </a:defRPr>
            </a:lvl1pPr>
          </a:lstStyle>
          <a:p>
            <a:pPr marL="0" marR="0" lvl="0" indent="0" algn="l" defTabSz="914377"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accent1"/>
                </a:solidFill>
                <a:effectLst/>
                <a:uLnTx/>
                <a:uFillTx/>
                <a:latin typeface="Arial"/>
                <a:ea typeface="+mj-ea"/>
                <a:cs typeface="Arial"/>
              </a:rPr>
              <a:t>How do we use critical thinking to build an argument?  </a:t>
            </a:r>
            <a:endParaRPr kumimoji="0" lang="en-US" sz="3600" b="0"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6" name="Text Placeholder 3">
            <a:extLst>
              <a:ext uri="{FF2B5EF4-FFF2-40B4-BE49-F238E27FC236}">
                <a16:creationId xmlns:a16="http://schemas.microsoft.com/office/drawing/2014/main" id="{0627DF38-C791-9F77-E222-202B179C8AA0}"/>
              </a:ext>
            </a:extLst>
          </p:cNvPr>
          <p:cNvSpPr>
            <a:spLocks noGrp="1"/>
          </p:cNvSpPr>
          <p:nvPr>
            <p:ph type="body" sz="quarter" idx="18"/>
          </p:nvPr>
        </p:nvSpPr>
        <p:spPr>
          <a:xfrm>
            <a:off x="360001" y="1031524"/>
            <a:ext cx="11483999" cy="310015"/>
          </a:xfrm>
        </p:spPr>
        <p:txBody>
          <a:bodyPr/>
          <a:lstStyle/>
          <a:p>
            <a:r>
              <a:rPr lang="en-US" dirty="0">
                <a:latin typeface="Arial"/>
                <a:cs typeface="Arial"/>
              </a:rPr>
              <a:t>Overall argument</a:t>
            </a:r>
          </a:p>
        </p:txBody>
      </p:sp>
      <p:sp>
        <p:nvSpPr>
          <p:cNvPr id="5" name="Text Placeholder 4">
            <a:extLst>
              <a:ext uri="{FF2B5EF4-FFF2-40B4-BE49-F238E27FC236}">
                <a16:creationId xmlns:a16="http://schemas.microsoft.com/office/drawing/2014/main" id="{26308732-FDBA-1AB3-2721-5C805C6EF13D}"/>
              </a:ext>
            </a:extLst>
          </p:cNvPr>
          <p:cNvSpPr>
            <a:spLocks noGrp="1"/>
          </p:cNvSpPr>
          <p:nvPr>
            <p:ph type="body" sz="quarter" idx="17"/>
          </p:nvPr>
        </p:nvSpPr>
        <p:spPr/>
        <p:txBody>
          <a:bodyPr vert="horz" lIns="0" tIns="0" rIns="0" bIns="0" rtlCol="0" anchor="t">
            <a:noAutofit/>
          </a:bodyPr>
          <a:lstStyle/>
          <a:p>
            <a:r>
              <a:rPr lang="en-US" sz="1800" dirty="0">
                <a:solidFill>
                  <a:srgbClr val="FF0000"/>
                </a:solidFill>
                <a:latin typeface="Arial"/>
                <a:cs typeface="Arial"/>
              </a:rPr>
              <a:t>Democracy is not the worst form of government because it effectively meets a wide array of needs for its people, including political representation, protection of rights, and adaptability to change, which other forms of government may only partially address. </a:t>
            </a:r>
          </a:p>
          <a:p>
            <a:endParaRPr lang="en-US" dirty="0">
              <a:solidFill>
                <a:srgbClr val="FF0000"/>
              </a:solidFill>
              <a:latin typeface="Arial"/>
              <a:cs typeface="Arial"/>
            </a:endParaRPr>
          </a:p>
          <a:p>
            <a:endParaRPr lang="en-US" dirty="0">
              <a:latin typeface="Arial"/>
              <a:cs typeface="Arial"/>
            </a:endParaRPr>
          </a:p>
        </p:txBody>
      </p:sp>
    </p:spTree>
    <p:extLst>
      <p:ext uri="{BB962C8B-B14F-4D97-AF65-F5344CB8AC3E}">
        <p14:creationId xmlns:p14="http://schemas.microsoft.com/office/powerpoint/2010/main" val="236556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494FF9-DEC1-E47B-9D58-26AE703CB38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4D61DB9-8BF8-81DA-CEDA-5C1D0DD9D89D}"/>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8</a:t>
            </a:fld>
            <a:endParaRPr lang="en-AU"/>
          </a:p>
        </p:txBody>
      </p:sp>
      <p:sp>
        <p:nvSpPr>
          <p:cNvPr id="3" name="Title 2">
            <a:extLst>
              <a:ext uri="{FF2B5EF4-FFF2-40B4-BE49-F238E27FC236}">
                <a16:creationId xmlns:a16="http://schemas.microsoft.com/office/drawing/2014/main" id="{A7B140AA-39AE-9C2E-B169-B9B6B3D06914}"/>
              </a:ext>
            </a:extLst>
          </p:cNvPr>
          <p:cNvSpPr>
            <a:spLocks noGrp="1"/>
          </p:cNvSpPr>
          <p:nvPr>
            <p:ph type="title"/>
          </p:nvPr>
        </p:nvSpPr>
        <p:spPr/>
        <p:txBody>
          <a:bodyPr/>
          <a:lstStyle/>
          <a:p>
            <a:r>
              <a:rPr lang="en-US" dirty="0">
                <a:latin typeface="Arial"/>
                <a:cs typeface="Arial"/>
              </a:rPr>
              <a:t>Exit ticket </a:t>
            </a:r>
            <a:r>
              <a:rPr lang="en-AU" dirty="0">
                <a:solidFill>
                  <a:schemeClr val="bg1"/>
                </a:solidFill>
              </a:rPr>
              <a:t>(lesson 1)</a:t>
            </a:r>
            <a:endParaRPr lang="en-US" dirty="0">
              <a:solidFill>
                <a:schemeClr val="bg1"/>
              </a:solidFill>
            </a:endParaRPr>
          </a:p>
        </p:txBody>
      </p:sp>
      <p:sp>
        <p:nvSpPr>
          <p:cNvPr id="4" name="Text Placeholder 3">
            <a:extLst>
              <a:ext uri="{FF2B5EF4-FFF2-40B4-BE49-F238E27FC236}">
                <a16:creationId xmlns:a16="http://schemas.microsoft.com/office/drawing/2014/main" id="{EF5FC3CA-6608-7F58-7ACF-DD1554AA28D2}"/>
              </a:ext>
            </a:extLst>
          </p:cNvPr>
          <p:cNvSpPr>
            <a:spLocks noGrp="1"/>
          </p:cNvSpPr>
          <p:nvPr>
            <p:ph type="body" sz="quarter" idx="18"/>
          </p:nvPr>
        </p:nvSpPr>
        <p:spPr>
          <a:xfrm>
            <a:off x="354000" y="919017"/>
            <a:ext cx="11483999" cy="310015"/>
          </a:xfrm>
        </p:spPr>
        <p:txBody>
          <a:bodyPr/>
          <a:lstStyle/>
          <a:p>
            <a:r>
              <a:rPr lang="en-US" dirty="0"/>
              <a:t>Reflective question</a:t>
            </a:r>
          </a:p>
        </p:txBody>
      </p:sp>
      <p:sp>
        <p:nvSpPr>
          <p:cNvPr id="5" name="Text Placeholder 4">
            <a:extLst>
              <a:ext uri="{FF2B5EF4-FFF2-40B4-BE49-F238E27FC236}">
                <a16:creationId xmlns:a16="http://schemas.microsoft.com/office/drawing/2014/main" id="{C72FBC77-E1F0-BD54-2895-F7CC209D4B99}"/>
              </a:ext>
            </a:extLst>
          </p:cNvPr>
          <p:cNvSpPr>
            <a:spLocks noGrp="1"/>
          </p:cNvSpPr>
          <p:nvPr>
            <p:ph type="body" sz="quarter" idx="17"/>
          </p:nvPr>
        </p:nvSpPr>
        <p:spPr>
          <a:xfrm>
            <a:off x="354000" y="1453243"/>
            <a:ext cx="11484000" cy="4583624"/>
          </a:xfrm>
        </p:spPr>
        <p:style>
          <a:lnRef idx="1">
            <a:schemeClr val="accent4"/>
          </a:lnRef>
          <a:fillRef idx="2">
            <a:schemeClr val="accent4"/>
          </a:fillRef>
          <a:effectRef idx="1">
            <a:schemeClr val="accent4"/>
          </a:effectRef>
          <a:fontRef idx="minor">
            <a:schemeClr val="dk1"/>
          </a:fontRef>
        </p:style>
        <p:txBody>
          <a:bodyPr vert="horz" lIns="144000" tIns="144000" rIns="0" bIns="0" rtlCol="0" anchor="t">
            <a:noAutofit/>
          </a:bodyPr>
          <a:lstStyle/>
          <a:p>
            <a:r>
              <a:rPr lang="en-US" sz="1800" dirty="0"/>
              <a:t>In your workbook respond to the following reflective question:</a:t>
            </a:r>
            <a:endParaRPr lang="en-US" sz="1800" dirty="0">
              <a:cs typeface="Arial"/>
            </a:endParaRPr>
          </a:p>
          <a:p>
            <a:pPr marL="285750" lvl="0" indent="-285750">
              <a:buFont typeface="Arial" panose="020B0604020202020204" pitchFamily="34" charset="0"/>
              <a:buChar char="•"/>
            </a:pPr>
            <a:r>
              <a:rPr lang="en-AU" sz="1800" dirty="0"/>
              <a:t>Which way of knowing did I use to come to my original answer to the question: ‘What is the difference between slippers and shoes’?</a:t>
            </a:r>
            <a:endParaRPr lang="en-US" sz="1800" dirty="0"/>
          </a:p>
          <a:p>
            <a:endParaRPr lang="en-US" dirty="0">
              <a:latin typeface="Arial"/>
              <a:cs typeface="Arial"/>
            </a:endParaRPr>
          </a:p>
          <a:p>
            <a:endParaRPr lang="en-US" dirty="0"/>
          </a:p>
        </p:txBody>
      </p:sp>
    </p:spTree>
    <p:extLst>
      <p:ext uri="{BB962C8B-B14F-4D97-AF65-F5344CB8AC3E}">
        <p14:creationId xmlns:p14="http://schemas.microsoft.com/office/powerpoint/2010/main" val="4117230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F9E847-B992-5909-160E-F0C1955DDE56}"/>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9B11312F-1910-C568-C690-CA4013475F96}"/>
              </a:ext>
            </a:extLst>
          </p:cNvPr>
          <p:cNvSpPr>
            <a:spLocks noGrp="1"/>
          </p:cNvSpPr>
          <p:nvPr>
            <p:ph type="ctrTitle"/>
          </p:nvPr>
        </p:nvSpPr>
        <p:spPr/>
        <p:txBody>
          <a:bodyPr/>
          <a:lstStyle/>
          <a:p>
            <a:r>
              <a:rPr lang="en-AU" dirty="0">
                <a:latin typeface="+mj-lt"/>
                <a:cs typeface="Arial"/>
              </a:rPr>
              <a:t>Lesson 11  </a:t>
            </a:r>
            <a:endParaRPr lang="en-AU" dirty="0">
              <a:latin typeface="+mj-lt"/>
            </a:endParaRPr>
          </a:p>
        </p:txBody>
      </p:sp>
    </p:spTree>
    <p:extLst>
      <p:ext uri="{BB962C8B-B14F-4D97-AF65-F5344CB8AC3E}">
        <p14:creationId xmlns:p14="http://schemas.microsoft.com/office/powerpoint/2010/main" val="97766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39507CA-155A-9272-35C4-E58E0981286B}"/>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81</a:t>
            </a:fld>
            <a:endParaRPr lang="en-AU"/>
          </a:p>
        </p:txBody>
      </p:sp>
      <p:sp>
        <p:nvSpPr>
          <p:cNvPr id="3" name="Title 2">
            <a:extLst>
              <a:ext uri="{FF2B5EF4-FFF2-40B4-BE49-F238E27FC236}">
                <a16:creationId xmlns:a16="http://schemas.microsoft.com/office/drawing/2014/main" id="{092D19C1-23B3-F41D-B473-8A88A4FE2A25}"/>
              </a:ext>
            </a:extLst>
          </p:cNvPr>
          <p:cNvSpPr>
            <a:spLocks noGrp="1"/>
          </p:cNvSpPr>
          <p:nvPr>
            <p:ph type="title"/>
          </p:nvPr>
        </p:nvSpPr>
        <p:spPr/>
        <p:txBody>
          <a:bodyPr/>
          <a:lstStyle/>
          <a:p>
            <a:r>
              <a:rPr lang="en-US" dirty="0">
                <a:latin typeface="Arial"/>
                <a:cs typeface="Arial"/>
              </a:rPr>
              <a:t>Do now </a:t>
            </a:r>
            <a:r>
              <a:rPr lang="en-AU" dirty="0">
                <a:solidFill>
                  <a:schemeClr val="bg1"/>
                </a:solidFill>
              </a:rPr>
              <a:t>(lesson 11) </a:t>
            </a:r>
            <a:r>
              <a:rPr lang="en-US" dirty="0">
                <a:solidFill>
                  <a:schemeClr val="bg1"/>
                </a:solidFill>
                <a:latin typeface="Arial"/>
                <a:cs typeface="Arial"/>
              </a:rPr>
              <a:t> </a:t>
            </a:r>
            <a:endParaRPr lang="en-US" dirty="0">
              <a:solidFill>
                <a:schemeClr val="bg1"/>
              </a:solidFill>
            </a:endParaRPr>
          </a:p>
        </p:txBody>
      </p:sp>
      <p:sp>
        <p:nvSpPr>
          <p:cNvPr id="5" name="Text Placeholder 4">
            <a:extLst>
              <a:ext uri="{FF2B5EF4-FFF2-40B4-BE49-F238E27FC236}">
                <a16:creationId xmlns:a16="http://schemas.microsoft.com/office/drawing/2014/main" id="{8AFB41A2-3968-D8CA-48DC-80B481D2250E}"/>
              </a:ext>
            </a:extLst>
          </p:cNvPr>
          <p:cNvSpPr>
            <a:spLocks noGrp="1"/>
          </p:cNvSpPr>
          <p:nvPr>
            <p:ph type="body" sz="quarter" idx="17"/>
          </p:nvPr>
        </p:nvSpPr>
        <p:spPr>
          <a:xfrm>
            <a:off x="354000" y="1579033"/>
            <a:ext cx="11484000" cy="3699933"/>
          </a:xfrm>
        </p:spPr>
        <p:style>
          <a:lnRef idx="1">
            <a:schemeClr val="accent4"/>
          </a:lnRef>
          <a:fillRef idx="2">
            <a:schemeClr val="accent4"/>
          </a:fillRef>
          <a:effectRef idx="1">
            <a:schemeClr val="accent4"/>
          </a:effectRef>
          <a:fontRef idx="minor">
            <a:schemeClr val="dk1"/>
          </a:fontRef>
        </p:style>
        <p:txBody>
          <a:bodyPr vert="horz" lIns="144000" tIns="144000" rIns="0" bIns="0" rtlCol="0" anchor="t">
            <a:noAutofit/>
          </a:bodyPr>
          <a:lstStyle/>
          <a:p>
            <a:endParaRPr lang="en-US" dirty="0">
              <a:latin typeface="Arial"/>
              <a:cs typeface="Arial"/>
            </a:endParaRPr>
          </a:p>
          <a:p>
            <a:r>
              <a:rPr lang="en-US" sz="1800" dirty="0">
                <a:latin typeface="Arial"/>
                <a:cs typeface="Arial"/>
              </a:rPr>
              <a:t>Democracy is not the worst form of government because it effectively meets a wide array of needs for its people, including political representation, protection of rights, and adaptability to change, which other forms of government may only partially address.</a:t>
            </a:r>
          </a:p>
          <a:p>
            <a:endParaRPr lang="en-US" dirty="0">
              <a:latin typeface="Arial"/>
              <a:cs typeface="Arial"/>
            </a:endParaRPr>
          </a:p>
          <a:p>
            <a:endParaRPr lang="en-US" dirty="0">
              <a:latin typeface="Arial"/>
              <a:cs typeface="Arial"/>
            </a:endParaRPr>
          </a:p>
        </p:txBody>
      </p:sp>
      <p:sp>
        <p:nvSpPr>
          <p:cNvPr id="4" name="Text Placeholder 3">
            <a:extLst>
              <a:ext uri="{FF2B5EF4-FFF2-40B4-BE49-F238E27FC236}">
                <a16:creationId xmlns:a16="http://schemas.microsoft.com/office/drawing/2014/main" id="{84C34DAB-A780-DD87-6037-E4C56F87B271}"/>
              </a:ext>
            </a:extLst>
          </p:cNvPr>
          <p:cNvSpPr>
            <a:spLocks noGrp="1"/>
          </p:cNvSpPr>
          <p:nvPr>
            <p:ph type="body" sz="quarter" idx="18"/>
          </p:nvPr>
        </p:nvSpPr>
        <p:spPr>
          <a:xfrm>
            <a:off x="354001" y="1059095"/>
            <a:ext cx="11483999" cy="310015"/>
          </a:xfrm>
        </p:spPr>
        <p:txBody>
          <a:bodyPr/>
          <a:lstStyle/>
          <a:p>
            <a:r>
              <a:rPr lang="en-US" dirty="0">
                <a:latin typeface="Arial"/>
                <a:cs typeface="Arial"/>
              </a:rPr>
              <a:t>Reflect on the constructed argument from the previous lesson:</a:t>
            </a:r>
          </a:p>
        </p:txBody>
      </p:sp>
    </p:spTree>
    <p:extLst>
      <p:ext uri="{BB962C8B-B14F-4D97-AF65-F5344CB8AC3E}">
        <p14:creationId xmlns:p14="http://schemas.microsoft.com/office/powerpoint/2010/main" val="2631977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14EF1C-7B14-A854-F65E-C736F4910A6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4A03320-9D34-525B-05E5-F3E48E67CAE5}"/>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82</a:t>
            </a:fld>
            <a:endParaRPr lang="en-AU"/>
          </a:p>
        </p:txBody>
      </p:sp>
      <p:sp>
        <p:nvSpPr>
          <p:cNvPr id="5" name="Title 4">
            <a:extLst>
              <a:ext uri="{FF2B5EF4-FFF2-40B4-BE49-F238E27FC236}">
                <a16:creationId xmlns:a16="http://schemas.microsoft.com/office/drawing/2014/main" id="{B40730B7-7B8D-3F83-63B0-1A7DE46501AE}"/>
              </a:ext>
            </a:extLst>
          </p:cNvPr>
          <p:cNvSpPr>
            <a:spLocks noGrp="1"/>
          </p:cNvSpPr>
          <p:nvPr>
            <p:ph type="title"/>
          </p:nvPr>
        </p:nvSpPr>
        <p:spPr>
          <a:xfrm>
            <a:off x="359997" y="360000"/>
            <a:ext cx="11384589" cy="522000"/>
          </a:xfrm>
        </p:spPr>
        <p:txBody>
          <a:bodyPr/>
          <a:lstStyle/>
          <a:p>
            <a:r>
              <a:rPr lang="en-AU" dirty="0">
                <a:latin typeface="+mj-lt"/>
              </a:rPr>
              <a:t>Learning intentions and success criteria </a:t>
            </a:r>
            <a:r>
              <a:rPr lang="en-AU" dirty="0">
                <a:solidFill>
                  <a:schemeClr val="bg1"/>
                </a:solidFill>
              </a:rPr>
              <a:t>(lesson 11)</a:t>
            </a:r>
            <a:endParaRPr lang="en-AU" dirty="0">
              <a:solidFill>
                <a:schemeClr val="bg1"/>
              </a:solidFill>
              <a:latin typeface="+mj-lt"/>
            </a:endParaRPr>
          </a:p>
        </p:txBody>
      </p:sp>
      <p:sp>
        <p:nvSpPr>
          <p:cNvPr id="3" name="TextBox 2">
            <a:extLst>
              <a:ext uri="{FF2B5EF4-FFF2-40B4-BE49-F238E27FC236}">
                <a16:creationId xmlns:a16="http://schemas.microsoft.com/office/drawing/2014/main" id="{6FE6F472-BADD-E605-E705-C1AA2C5C47F3}"/>
              </a:ext>
            </a:extLst>
          </p:cNvPr>
          <p:cNvSpPr txBox="1"/>
          <p:nvPr/>
        </p:nvSpPr>
        <p:spPr>
          <a:xfrm>
            <a:off x="370416" y="1894417"/>
            <a:ext cx="11303000" cy="494436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spcAft>
                <a:spcPts val="600"/>
              </a:spcAft>
            </a:pPr>
            <a:r>
              <a:rPr lang="en-AU" sz="2000" b="1" dirty="0">
                <a:solidFill>
                  <a:schemeClr val="accent1"/>
                </a:solidFill>
                <a:latin typeface="+mj-lt"/>
                <a:cs typeface="Arial" panose="020B0604020202020204" pitchFamily="34" charset="0"/>
              </a:rPr>
              <a:t>We are learning to:</a:t>
            </a:r>
            <a:endParaRPr lang="en-AU" sz="2000" b="1" dirty="0">
              <a:solidFill>
                <a:schemeClr val="accent1"/>
              </a:solidFill>
              <a:latin typeface="+mj-lt"/>
              <a:ea typeface="+mn-lt"/>
              <a:cs typeface="Arial" panose="020B0604020202020204" pitchFamily="34" charset="0"/>
            </a:endParaRPr>
          </a:p>
          <a:p>
            <a:pPr marL="342900" indent="-342900">
              <a:lnSpc>
                <a:spcPct val="150000"/>
              </a:lnSpc>
              <a:spcAft>
                <a:spcPts val="600"/>
              </a:spcAft>
              <a:buFont typeface="Arial" panose="020B0604020202020204" pitchFamily="34" charset="0"/>
              <a:buChar char="•"/>
            </a:pPr>
            <a:r>
              <a:rPr lang="en-GB" sz="1800" dirty="0">
                <a:solidFill>
                  <a:srgbClr val="000000"/>
                </a:solidFill>
                <a:latin typeface="Times New Roman"/>
                <a:ea typeface="+mn-lt"/>
                <a:cs typeface="Times New Roman"/>
              </a:rPr>
              <a:t> </a:t>
            </a:r>
            <a:r>
              <a:rPr lang="en-GB" sz="1800" dirty="0">
                <a:solidFill>
                  <a:srgbClr val="000000"/>
                </a:solidFill>
                <a:ea typeface="+mn-lt"/>
                <a:cs typeface="+mn-lt"/>
              </a:rPr>
              <a:t>develop </a:t>
            </a:r>
            <a:r>
              <a:rPr lang="en-GB" sz="1800" b="0" i="0" dirty="0">
                <a:solidFill>
                  <a:srgbClr val="000000"/>
                </a:solidFill>
                <a:effectLst/>
                <a:ea typeface="+mn-lt"/>
                <a:cs typeface="+mn-lt"/>
              </a:rPr>
              <a:t>our understanding of critical thinking</a:t>
            </a:r>
            <a:r>
              <a:rPr lang="en-GB" sz="1800" dirty="0">
                <a:solidFill>
                  <a:srgbClr val="000000"/>
                </a:solidFill>
                <a:ea typeface="+mn-lt"/>
                <a:cs typeface="+mn-lt"/>
              </a:rPr>
              <a:t> by understanding how it leads to the formation of an argument. </a:t>
            </a:r>
            <a:endParaRPr lang="en-AU" sz="1800" dirty="0">
              <a:solidFill>
                <a:srgbClr val="22272B"/>
              </a:solidFill>
              <a:ea typeface="+mn-lt"/>
              <a:cs typeface="Arial" panose="020B0604020202020204" pitchFamily="34" charset="0"/>
            </a:endParaRPr>
          </a:p>
          <a:p>
            <a:pPr marL="342900" indent="-342900">
              <a:lnSpc>
                <a:spcPct val="150000"/>
              </a:lnSpc>
              <a:spcAft>
                <a:spcPts val="600"/>
              </a:spcAft>
              <a:buFont typeface="Arial" panose="020B0604020202020204" pitchFamily="34" charset="0"/>
              <a:buChar char="•"/>
            </a:pPr>
            <a:endParaRPr lang="en-AU" sz="2000" dirty="0">
              <a:solidFill>
                <a:srgbClr val="22272B"/>
              </a:solidFill>
              <a:latin typeface="Arial" panose="020B0604020202020204"/>
              <a:ea typeface="+mn-lt"/>
              <a:cs typeface="Arial" panose="020B0604020202020204" pitchFamily="34" charset="0"/>
            </a:endParaRPr>
          </a:p>
          <a:p>
            <a:pPr>
              <a:lnSpc>
                <a:spcPct val="150000"/>
              </a:lnSpc>
              <a:spcAft>
                <a:spcPts val="600"/>
              </a:spcAft>
            </a:pPr>
            <a:r>
              <a:rPr lang="en-AU" sz="2000" b="1" dirty="0">
                <a:solidFill>
                  <a:schemeClr val="accent1"/>
                </a:solidFill>
                <a:latin typeface="+mj-lt"/>
                <a:cs typeface="Arial" panose="020B0604020202020204" pitchFamily="34" charset="0"/>
              </a:rPr>
              <a:t>We can:</a:t>
            </a:r>
            <a:endParaRPr lang="en-US" sz="2000" dirty="0">
              <a:solidFill>
                <a:schemeClr val="accent1"/>
              </a:solidFill>
              <a:latin typeface="+mj-lt"/>
              <a:cs typeface="Arial" panose="020B0604020202020204" pitchFamily="34" charset="0"/>
            </a:endParaRPr>
          </a:p>
          <a:p>
            <a:pPr marL="342900" indent="-342900">
              <a:lnSpc>
                <a:spcPct val="150000"/>
              </a:lnSpc>
              <a:spcAft>
                <a:spcPts val="600"/>
              </a:spcAft>
              <a:buFont typeface="Arial"/>
              <a:buChar char="•"/>
            </a:pPr>
            <a:r>
              <a:rPr lang="en-AU" sz="1800" dirty="0">
                <a:solidFill>
                  <a:srgbClr val="000000"/>
                </a:solidFill>
                <a:latin typeface="Arial" panose="020B0604020202020204"/>
                <a:ea typeface="+mn-lt"/>
                <a:cs typeface="Arial" panose="020B0604020202020204" pitchFamily="34" charset="0"/>
              </a:rPr>
              <a:t>explain how the Toulmin argumentation model breaks an argument into six parts</a:t>
            </a:r>
          </a:p>
          <a:p>
            <a:pPr marL="342900" indent="-342900">
              <a:lnSpc>
                <a:spcPct val="150000"/>
              </a:lnSpc>
              <a:spcAft>
                <a:spcPts val="600"/>
              </a:spcAft>
              <a:buFont typeface="Arial"/>
              <a:buChar char="•"/>
            </a:pPr>
            <a:r>
              <a:rPr lang="en-AU" sz="1800" dirty="0">
                <a:solidFill>
                  <a:srgbClr val="000000"/>
                </a:solidFill>
                <a:latin typeface="Arial" panose="020B0604020202020204"/>
                <a:ea typeface="+mn-lt"/>
                <a:cs typeface="Arial" panose="020B0604020202020204" pitchFamily="34" charset="0"/>
              </a:rPr>
              <a:t>use the house analogy to connect critical thinking to the Toulmin argumentation model</a:t>
            </a:r>
          </a:p>
          <a:p>
            <a:pPr marL="342900" indent="-342900">
              <a:lnSpc>
                <a:spcPct val="150000"/>
              </a:lnSpc>
              <a:spcAft>
                <a:spcPts val="600"/>
              </a:spcAft>
              <a:buFont typeface="Arial"/>
              <a:buChar char="•"/>
            </a:pPr>
            <a:r>
              <a:rPr lang="en-AU" sz="1800" dirty="0">
                <a:solidFill>
                  <a:srgbClr val="000000"/>
                </a:solidFill>
                <a:latin typeface="Arial" panose="020B0604020202020204"/>
                <a:ea typeface="+mn-lt"/>
                <a:cs typeface="Arial" panose="020B0604020202020204" pitchFamily="34" charset="0"/>
              </a:rPr>
              <a:t>construct a basic argument using claim, grounds, warrant, backing, rebuttal, and qualifier.</a:t>
            </a:r>
            <a:endParaRPr lang="en-GB" sz="1800" dirty="0">
              <a:solidFill>
                <a:srgbClr val="000000"/>
              </a:solidFill>
              <a:latin typeface="Arial" panose="020B0604020202020204"/>
              <a:ea typeface="+mn-lt"/>
              <a:cs typeface="Arial" panose="020B0604020202020204" pitchFamily="34" charset="0"/>
            </a:endParaRPr>
          </a:p>
          <a:p>
            <a:pPr>
              <a:lnSpc>
                <a:spcPct val="150000"/>
              </a:lnSpc>
              <a:spcAft>
                <a:spcPts val="600"/>
              </a:spcAft>
            </a:pPr>
            <a:endParaRPr lang="en-GB" sz="2000" dirty="0">
              <a:solidFill>
                <a:srgbClr val="000000"/>
              </a:solidFill>
              <a:latin typeface="Times New Roman"/>
              <a:cs typeface="Times New Roman"/>
            </a:endParaRPr>
          </a:p>
          <a:p>
            <a:pPr marL="342900" indent="-342900">
              <a:lnSpc>
                <a:spcPct val="150000"/>
              </a:lnSpc>
              <a:spcAft>
                <a:spcPts val="600"/>
              </a:spcAft>
              <a:buFont typeface="Arial"/>
              <a:buChar char="•"/>
            </a:pPr>
            <a:endParaRPr lang="en-GB" sz="2000" dirty="0">
              <a:solidFill>
                <a:srgbClr val="000000"/>
              </a:solidFill>
              <a:cs typeface="Arial" panose="020B0604020202020204" pitchFamily="34" charset="0"/>
            </a:endParaRPr>
          </a:p>
        </p:txBody>
      </p:sp>
    </p:spTree>
    <p:extLst>
      <p:ext uri="{BB962C8B-B14F-4D97-AF65-F5344CB8AC3E}">
        <p14:creationId xmlns:p14="http://schemas.microsoft.com/office/powerpoint/2010/main" val="268315269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F55BCCB-A55D-69C0-1F3F-931095FAAC19}"/>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83</a:t>
            </a:fld>
            <a:endParaRPr lang="en-AU"/>
          </a:p>
        </p:txBody>
      </p:sp>
      <p:sp>
        <p:nvSpPr>
          <p:cNvPr id="3" name="Title 2">
            <a:extLst>
              <a:ext uri="{FF2B5EF4-FFF2-40B4-BE49-F238E27FC236}">
                <a16:creationId xmlns:a16="http://schemas.microsoft.com/office/drawing/2014/main" id="{F0FB4D12-B1B4-5E8E-173E-59CC15005448}"/>
              </a:ext>
            </a:extLst>
          </p:cNvPr>
          <p:cNvSpPr>
            <a:spLocks noGrp="1"/>
          </p:cNvSpPr>
          <p:nvPr>
            <p:ph type="title"/>
          </p:nvPr>
        </p:nvSpPr>
        <p:spPr>
          <a:xfrm>
            <a:off x="360000" y="268972"/>
            <a:ext cx="11484000" cy="545601"/>
          </a:xfrm>
        </p:spPr>
        <p:txBody>
          <a:bodyPr/>
          <a:lstStyle/>
          <a:p>
            <a:r>
              <a:rPr lang="en-US" dirty="0">
                <a:latin typeface="Arial"/>
                <a:cs typeface="Arial"/>
              </a:rPr>
              <a:t>The Toulmin argumentation model</a:t>
            </a:r>
          </a:p>
        </p:txBody>
      </p:sp>
      <p:sp>
        <p:nvSpPr>
          <p:cNvPr id="14" name="Text Placeholder 3">
            <a:extLst>
              <a:ext uri="{FF2B5EF4-FFF2-40B4-BE49-F238E27FC236}">
                <a16:creationId xmlns:a16="http://schemas.microsoft.com/office/drawing/2014/main" id="{B3AC81BE-FCB0-ACF7-999A-E6C152B8F711}"/>
              </a:ext>
            </a:extLst>
          </p:cNvPr>
          <p:cNvSpPr>
            <a:spLocks noGrp="1"/>
          </p:cNvSpPr>
          <p:nvPr>
            <p:ph type="body" sz="quarter" idx="18"/>
          </p:nvPr>
        </p:nvSpPr>
        <p:spPr>
          <a:xfrm>
            <a:off x="406551" y="789228"/>
            <a:ext cx="11483999" cy="310015"/>
          </a:xfrm>
        </p:spPr>
        <p:txBody>
          <a:bodyPr/>
          <a:lstStyle/>
          <a:p>
            <a:r>
              <a:rPr lang="en-US" dirty="0">
                <a:latin typeface="Arial"/>
                <a:cs typeface="Arial"/>
              </a:rPr>
              <a:t>Building an argument</a:t>
            </a:r>
          </a:p>
        </p:txBody>
      </p:sp>
      <p:sp>
        <p:nvSpPr>
          <p:cNvPr id="7" name="TextBox 6">
            <a:extLst>
              <a:ext uri="{FF2B5EF4-FFF2-40B4-BE49-F238E27FC236}">
                <a16:creationId xmlns:a16="http://schemas.microsoft.com/office/drawing/2014/main" id="{F1EF89A3-5AB9-964C-C9D6-63BE69C829C3}"/>
              </a:ext>
            </a:extLst>
          </p:cNvPr>
          <p:cNvSpPr txBox="1"/>
          <p:nvPr/>
        </p:nvSpPr>
        <p:spPr>
          <a:xfrm>
            <a:off x="360000" y="1421383"/>
            <a:ext cx="11629567" cy="161582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342900" indent="-342900">
              <a:lnSpc>
                <a:spcPct val="150000"/>
              </a:lnSpc>
              <a:buFont typeface="Arial" panose="020B0604020202020204" pitchFamily="34" charset="0"/>
              <a:buChar char="•"/>
            </a:pPr>
            <a:r>
              <a:rPr lang="en-US" sz="1800" dirty="0">
                <a:ea typeface="Roboto"/>
                <a:cs typeface="Roboto"/>
              </a:rPr>
              <a:t>Developed </a:t>
            </a:r>
            <a:r>
              <a:rPr lang="en-AU" sz="1800" dirty="0"/>
              <a:t>by philosopher Stephen E. Toulmin</a:t>
            </a:r>
          </a:p>
          <a:p>
            <a:pPr marL="342900" indent="-342900">
              <a:lnSpc>
                <a:spcPct val="150000"/>
              </a:lnSpc>
              <a:buFont typeface="Arial" panose="020B0604020202020204" pitchFamily="34" charset="0"/>
              <a:buChar char="•"/>
            </a:pPr>
            <a:r>
              <a:rPr lang="en-AU" sz="1800" dirty="0"/>
              <a:t>Toulmin’s method breaks arguments down into six component </a:t>
            </a:r>
          </a:p>
          <a:p>
            <a:pPr marL="342900" indent="-342900">
              <a:lnSpc>
                <a:spcPct val="150000"/>
              </a:lnSpc>
              <a:buFont typeface="Arial" panose="020B0604020202020204" pitchFamily="34" charset="0"/>
              <a:buChar char="•"/>
            </a:pPr>
            <a:r>
              <a:rPr lang="en-US" sz="1800" dirty="0">
                <a:ea typeface="Roboto"/>
                <a:cs typeface="Roboto"/>
              </a:rPr>
              <a:t>Helps build strong arguments by breaking them down into six parts:</a:t>
            </a:r>
          </a:p>
          <a:p>
            <a:pPr>
              <a:buFont typeface=""/>
              <a:buAutoNum type="arabicPeriod"/>
            </a:pPr>
            <a:endParaRPr lang="en-US" dirty="0">
              <a:latin typeface="Roboto"/>
              <a:ea typeface="Roboto"/>
              <a:cs typeface="Roboto"/>
            </a:endParaRPr>
          </a:p>
        </p:txBody>
      </p:sp>
      <p:sp>
        <p:nvSpPr>
          <p:cNvPr id="8" name="TextBox 7">
            <a:extLst>
              <a:ext uri="{FF2B5EF4-FFF2-40B4-BE49-F238E27FC236}">
                <a16:creationId xmlns:a16="http://schemas.microsoft.com/office/drawing/2014/main" id="{9785C011-41A6-E8A9-BFC4-D0582EAA519E}"/>
              </a:ext>
            </a:extLst>
          </p:cNvPr>
          <p:cNvSpPr txBox="1"/>
          <p:nvPr/>
        </p:nvSpPr>
        <p:spPr>
          <a:xfrm>
            <a:off x="1471449" y="3161136"/>
            <a:ext cx="5780690" cy="345938"/>
          </a:xfrm>
          <a:prstGeom prst="rect">
            <a:avLst/>
          </a:prstGeom>
          <a:noFill/>
        </p:spPr>
        <p:txBody>
          <a:bodyPr wrap="square" lIns="0" tIns="0" rIns="0" bIns="0" rtlCol="0">
            <a:noAutofit/>
          </a:bodyPr>
          <a:lstStyle/>
          <a:p>
            <a:r>
              <a:rPr lang="en-US" sz="1800" b="1" dirty="0">
                <a:ea typeface="Roboto"/>
                <a:cs typeface="Roboto"/>
              </a:rPr>
              <a:t>Claim</a:t>
            </a:r>
            <a:r>
              <a:rPr lang="en-US" sz="1800" dirty="0">
                <a:ea typeface="Roboto"/>
                <a:cs typeface="Roboto"/>
              </a:rPr>
              <a:t> — what you are trying to prove.</a:t>
            </a:r>
          </a:p>
          <a:p>
            <a:pPr algn="l"/>
            <a:endParaRPr lang="en-AU" sz="1800" dirty="0"/>
          </a:p>
        </p:txBody>
      </p:sp>
      <p:sp>
        <p:nvSpPr>
          <p:cNvPr id="9" name="TextBox 8">
            <a:extLst>
              <a:ext uri="{FF2B5EF4-FFF2-40B4-BE49-F238E27FC236}">
                <a16:creationId xmlns:a16="http://schemas.microsoft.com/office/drawing/2014/main" id="{8EFFB9E3-F4D1-4CF0-731A-5BDA178DF980}"/>
              </a:ext>
            </a:extLst>
          </p:cNvPr>
          <p:cNvSpPr txBox="1"/>
          <p:nvPr/>
        </p:nvSpPr>
        <p:spPr>
          <a:xfrm>
            <a:off x="1471449" y="3614253"/>
            <a:ext cx="7693572" cy="296716"/>
          </a:xfrm>
          <a:prstGeom prst="rect">
            <a:avLst/>
          </a:prstGeom>
          <a:noFill/>
        </p:spPr>
        <p:txBody>
          <a:bodyPr wrap="square" lIns="0" tIns="0" rIns="0" bIns="0" rtlCol="0">
            <a:noAutofit/>
          </a:bodyPr>
          <a:lstStyle/>
          <a:p>
            <a:r>
              <a:rPr lang="en-US" sz="1800" b="1" dirty="0">
                <a:ea typeface="Roboto"/>
                <a:cs typeface="Roboto"/>
              </a:rPr>
              <a:t>Grounds</a:t>
            </a:r>
            <a:r>
              <a:rPr lang="en-US" sz="1800" dirty="0">
                <a:ea typeface="Roboto"/>
                <a:cs typeface="Roboto"/>
              </a:rPr>
              <a:t>  — the evidence or reasons that support your claim.</a:t>
            </a:r>
          </a:p>
          <a:p>
            <a:pPr algn="l"/>
            <a:endParaRPr lang="en-AU" sz="1800" dirty="0"/>
          </a:p>
        </p:txBody>
      </p:sp>
      <p:sp>
        <p:nvSpPr>
          <p:cNvPr id="10" name="TextBox 9">
            <a:extLst>
              <a:ext uri="{FF2B5EF4-FFF2-40B4-BE49-F238E27FC236}">
                <a16:creationId xmlns:a16="http://schemas.microsoft.com/office/drawing/2014/main" id="{B964DB97-0E73-FE8A-DECB-004FEC108B29}"/>
              </a:ext>
            </a:extLst>
          </p:cNvPr>
          <p:cNvSpPr txBox="1"/>
          <p:nvPr/>
        </p:nvSpPr>
        <p:spPr>
          <a:xfrm>
            <a:off x="1471449" y="4053752"/>
            <a:ext cx="8502869" cy="296717"/>
          </a:xfrm>
          <a:prstGeom prst="rect">
            <a:avLst/>
          </a:prstGeom>
          <a:noFill/>
        </p:spPr>
        <p:txBody>
          <a:bodyPr wrap="square" lIns="0" tIns="0" rIns="0" bIns="0" rtlCol="0">
            <a:noAutofit/>
          </a:bodyPr>
          <a:lstStyle/>
          <a:p>
            <a:r>
              <a:rPr lang="en-US" sz="1800" b="1" dirty="0">
                <a:ea typeface="Roboto"/>
                <a:cs typeface="Roboto"/>
              </a:rPr>
              <a:t>Warrant</a:t>
            </a:r>
            <a:r>
              <a:rPr lang="en-US" sz="1800" dirty="0">
                <a:ea typeface="Roboto"/>
                <a:cs typeface="Roboto"/>
              </a:rPr>
              <a:t>  — the explanation of how the grounds connect to the claim</a:t>
            </a:r>
            <a:r>
              <a:rPr lang="en-US" sz="2000" dirty="0">
                <a:ea typeface="Roboto"/>
                <a:cs typeface="Roboto"/>
              </a:rPr>
              <a:t>.</a:t>
            </a:r>
          </a:p>
          <a:p>
            <a:pPr algn="l"/>
            <a:endParaRPr lang="en-AU" sz="1800" dirty="0"/>
          </a:p>
        </p:txBody>
      </p:sp>
      <p:sp>
        <p:nvSpPr>
          <p:cNvPr id="11" name="TextBox 10">
            <a:extLst>
              <a:ext uri="{FF2B5EF4-FFF2-40B4-BE49-F238E27FC236}">
                <a16:creationId xmlns:a16="http://schemas.microsoft.com/office/drawing/2014/main" id="{A1668CAF-9C4F-DA28-45B6-A7581A793D95}"/>
              </a:ext>
            </a:extLst>
          </p:cNvPr>
          <p:cNvSpPr txBox="1"/>
          <p:nvPr/>
        </p:nvSpPr>
        <p:spPr>
          <a:xfrm>
            <a:off x="1471449" y="4538307"/>
            <a:ext cx="4677103" cy="504083"/>
          </a:xfrm>
          <a:prstGeom prst="rect">
            <a:avLst/>
          </a:prstGeom>
          <a:noFill/>
        </p:spPr>
        <p:txBody>
          <a:bodyPr wrap="square" lIns="0" tIns="0" rIns="0" bIns="0" rtlCol="0">
            <a:noAutofit/>
          </a:bodyPr>
          <a:lstStyle/>
          <a:p>
            <a:r>
              <a:rPr lang="en-US" sz="1800" b="1" dirty="0">
                <a:ea typeface="Roboto"/>
                <a:cs typeface="Roboto"/>
              </a:rPr>
              <a:t>Backing</a:t>
            </a:r>
            <a:r>
              <a:rPr lang="en-US" sz="1800" dirty="0">
                <a:ea typeface="Roboto"/>
                <a:cs typeface="Roboto"/>
              </a:rPr>
              <a:t>  — extra support for the warrant.</a:t>
            </a:r>
          </a:p>
          <a:p>
            <a:pPr algn="l"/>
            <a:endParaRPr lang="en-AU" sz="1800" dirty="0"/>
          </a:p>
        </p:txBody>
      </p:sp>
      <p:sp>
        <p:nvSpPr>
          <p:cNvPr id="12" name="TextBox 11">
            <a:extLst>
              <a:ext uri="{FF2B5EF4-FFF2-40B4-BE49-F238E27FC236}">
                <a16:creationId xmlns:a16="http://schemas.microsoft.com/office/drawing/2014/main" id="{7A965F5A-3461-900A-2504-4D5956B38EAA}"/>
              </a:ext>
            </a:extLst>
          </p:cNvPr>
          <p:cNvSpPr txBox="1"/>
          <p:nvPr/>
        </p:nvSpPr>
        <p:spPr>
          <a:xfrm>
            <a:off x="1471449" y="5017757"/>
            <a:ext cx="8597462" cy="400532"/>
          </a:xfrm>
          <a:prstGeom prst="rect">
            <a:avLst/>
          </a:prstGeom>
          <a:noFill/>
        </p:spPr>
        <p:txBody>
          <a:bodyPr wrap="square" lIns="0" tIns="0" rIns="0" bIns="0" rtlCol="0">
            <a:noAutofit/>
          </a:bodyPr>
          <a:lstStyle/>
          <a:p>
            <a:r>
              <a:rPr lang="en-US" sz="1800" b="1" dirty="0">
                <a:ea typeface="Roboto"/>
                <a:cs typeface="Roboto"/>
              </a:rPr>
              <a:t>Rebuttal</a:t>
            </a:r>
            <a:r>
              <a:rPr lang="en-US" sz="1800" dirty="0">
                <a:ea typeface="Roboto"/>
                <a:cs typeface="Roboto"/>
              </a:rPr>
              <a:t>  — acknowledging and responding to opposing viewpoints.</a:t>
            </a:r>
          </a:p>
          <a:p>
            <a:pPr algn="l"/>
            <a:endParaRPr lang="en-AU" sz="1800" dirty="0"/>
          </a:p>
        </p:txBody>
      </p:sp>
      <p:sp>
        <p:nvSpPr>
          <p:cNvPr id="13" name="TextBox 12">
            <a:extLst>
              <a:ext uri="{FF2B5EF4-FFF2-40B4-BE49-F238E27FC236}">
                <a16:creationId xmlns:a16="http://schemas.microsoft.com/office/drawing/2014/main" id="{752FE647-1C90-F09C-34A8-AAE509196F1C}"/>
              </a:ext>
            </a:extLst>
          </p:cNvPr>
          <p:cNvSpPr txBox="1"/>
          <p:nvPr/>
        </p:nvSpPr>
        <p:spPr>
          <a:xfrm>
            <a:off x="1463566" y="5480523"/>
            <a:ext cx="7709338" cy="914400"/>
          </a:xfrm>
          <a:prstGeom prst="rect">
            <a:avLst/>
          </a:prstGeom>
          <a:noFill/>
        </p:spPr>
        <p:txBody>
          <a:bodyPr wrap="none" lIns="0" tIns="0" rIns="0" bIns="0" rtlCol="0">
            <a:noAutofit/>
          </a:bodyPr>
          <a:lstStyle/>
          <a:p>
            <a:r>
              <a:rPr lang="en-US" sz="1800" b="1" dirty="0">
                <a:ea typeface="Roboto"/>
                <a:cs typeface="Roboto"/>
              </a:rPr>
              <a:t>Qualifier</a:t>
            </a:r>
            <a:r>
              <a:rPr lang="en-US" sz="1800" dirty="0">
                <a:ea typeface="Roboto"/>
                <a:cs typeface="Roboto"/>
              </a:rPr>
              <a:t>  — the level of certainty you have about the claim</a:t>
            </a:r>
            <a:r>
              <a:rPr lang="en-US" sz="2000" dirty="0">
                <a:ea typeface="Roboto"/>
                <a:cs typeface="Roboto"/>
              </a:rPr>
              <a:t>.</a:t>
            </a:r>
          </a:p>
          <a:p>
            <a:pPr algn="l"/>
            <a:endParaRPr lang="en-AU" sz="1800" dirty="0"/>
          </a:p>
        </p:txBody>
      </p:sp>
    </p:spTree>
    <p:extLst>
      <p:ext uri="{BB962C8B-B14F-4D97-AF65-F5344CB8AC3E}">
        <p14:creationId xmlns:p14="http://schemas.microsoft.com/office/powerpoint/2010/main" val="898152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P spid="13"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0BAA51-BD85-6FA7-C393-5AFB0267C83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5046999-C6F8-D51C-1130-A08438BFE9D0}"/>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84</a:t>
            </a:fld>
            <a:endParaRPr lang="en-AU"/>
          </a:p>
        </p:txBody>
      </p:sp>
      <p:sp>
        <p:nvSpPr>
          <p:cNvPr id="3" name="Title 2">
            <a:extLst>
              <a:ext uri="{FF2B5EF4-FFF2-40B4-BE49-F238E27FC236}">
                <a16:creationId xmlns:a16="http://schemas.microsoft.com/office/drawing/2014/main" id="{6F1A3D50-E690-F80E-0A56-7505FF36CF49}"/>
              </a:ext>
            </a:extLst>
          </p:cNvPr>
          <p:cNvSpPr>
            <a:spLocks noGrp="1"/>
          </p:cNvSpPr>
          <p:nvPr>
            <p:ph type="title"/>
          </p:nvPr>
        </p:nvSpPr>
        <p:spPr>
          <a:xfrm>
            <a:off x="360000" y="268972"/>
            <a:ext cx="11484000" cy="545601"/>
          </a:xfrm>
        </p:spPr>
        <p:txBody>
          <a:bodyPr/>
          <a:lstStyle/>
          <a:p>
            <a:r>
              <a:rPr lang="en-US" dirty="0">
                <a:latin typeface="Arial"/>
                <a:cs typeface="Arial"/>
              </a:rPr>
              <a:t>What is the Toulmin argumentation model?</a:t>
            </a:r>
          </a:p>
        </p:txBody>
      </p:sp>
      <p:sp>
        <p:nvSpPr>
          <p:cNvPr id="7" name="TextBox 6">
            <a:extLst>
              <a:ext uri="{FF2B5EF4-FFF2-40B4-BE49-F238E27FC236}">
                <a16:creationId xmlns:a16="http://schemas.microsoft.com/office/drawing/2014/main" id="{71FDEE5D-93C6-A34F-51EF-7DA672E9E47A}"/>
              </a:ext>
            </a:extLst>
          </p:cNvPr>
          <p:cNvSpPr txBox="1"/>
          <p:nvPr/>
        </p:nvSpPr>
        <p:spPr>
          <a:xfrm>
            <a:off x="6963027" y="1640662"/>
            <a:ext cx="4998698" cy="4524315"/>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buFont typeface=""/>
              <a:buAutoNum type="arabicPeriod"/>
            </a:pPr>
            <a:r>
              <a:rPr lang="en-US" sz="1800" b="1" dirty="0">
                <a:ea typeface="Roboto"/>
                <a:cs typeface="Roboto"/>
              </a:rPr>
              <a:t>Claim</a:t>
            </a:r>
            <a:r>
              <a:rPr lang="en-US" sz="1800" dirty="0">
                <a:ea typeface="Roboto"/>
                <a:cs typeface="Roboto"/>
              </a:rPr>
              <a:t> - What you are trying to prove.</a:t>
            </a:r>
          </a:p>
          <a:p>
            <a:pPr>
              <a:lnSpc>
                <a:spcPct val="150000"/>
              </a:lnSpc>
              <a:buFont typeface=""/>
              <a:buAutoNum type="arabicPeriod"/>
            </a:pPr>
            <a:r>
              <a:rPr lang="en-US" sz="1800" b="1" dirty="0">
                <a:ea typeface="Roboto"/>
                <a:cs typeface="Roboto"/>
              </a:rPr>
              <a:t>Grounds</a:t>
            </a:r>
            <a:r>
              <a:rPr lang="en-US" sz="1800" dirty="0">
                <a:ea typeface="Roboto"/>
                <a:cs typeface="Roboto"/>
              </a:rPr>
              <a:t> - The evidence or reasons that support your claim.</a:t>
            </a:r>
          </a:p>
          <a:p>
            <a:pPr>
              <a:lnSpc>
                <a:spcPct val="150000"/>
              </a:lnSpc>
              <a:buFont typeface=""/>
              <a:buAutoNum type="arabicPeriod"/>
            </a:pPr>
            <a:r>
              <a:rPr lang="en-US" sz="1800" b="1" dirty="0">
                <a:ea typeface="Roboto"/>
                <a:cs typeface="Roboto"/>
              </a:rPr>
              <a:t>Warrant</a:t>
            </a:r>
            <a:r>
              <a:rPr lang="en-US" sz="1800" dirty="0">
                <a:ea typeface="Roboto"/>
                <a:cs typeface="Roboto"/>
              </a:rPr>
              <a:t> - The explanation of how the grounds connect to the claim.</a:t>
            </a:r>
          </a:p>
          <a:p>
            <a:pPr>
              <a:lnSpc>
                <a:spcPct val="150000"/>
              </a:lnSpc>
              <a:buFont typeface=""/>
              <a:buAutoNum type="arabicPeriod"/>
            </a:pPr>
            <a:r>
              <a:rPr lang="en-US" sz="1800" b="1" dirty="0">
                <a:ea typeface="Roboto"/>
                <a:cs typeface="Roboto"/>
              </a:rPr>
              <a:t>Backing</a:t>
            </a:r>
            <a:r>
              <a:rPr lang="en-US" sz="1800" dirty="0">
                <a:ea typeface="Roboto"/>
                <a:cs typeface="Roboto"/>
              </a:rPr>
              <a:t> - Extra support for the warrant.</a:t>
            </a:r>
          </a:p>
          <a:p>
            <a:pPr>
              <a:lnSpc>
                <a:spcPct val="150000"/>
              </a:lnSpc>
              <a:buAutoNum type="arabicPeriod"/>
            </a:pPr>
            <a:r>
              <a:rPr lang="en-US" sz="1800" b="1" dirty="0">
                <a:ea typeface="Roboto"/>
                <a:cs typeface="Roboto"/>
              </a:rPr>
              <a:t>Rebuttal</a:t>
            </a:r>
            <a:r>
              <a:rPr lang="en-US" sz="1800" dirty="0">
                <a:ea typeface="Roboto"/>
                <a:cs typeface="Roboto"/>
              </a:rPr>
              <a:t> - Acknowledging and responding to opposing viewpoints.</a:t>
            </a:r>
          </a:p>
          <a:p>
            <a:pPr>
              <a:lnSpc>
                <a:spcPct val="150000"/>
              </a:lnSpc>
              <a:buFont typeface=""/>
              <a:buAutoNum type="arabicPeriod"/>
            </a:pPr>
            <a:r>
              <a:rPr lang="en-US" sz="1800" b="1" dirty="0">
                <a:ea typeface="Roboto"/>
                <a:cs typeface="Roboto"/>
              </a:rPr>
              <a:t>Qualifier</a:t>
            </a:r>
            <a:r>
              <a:rPr lang="en-US" sz="1800" dirty="0">
                <a:ea typeface="Roboto"/>
                <a:cs typeface="Roboto"/>
              </a:rPr>
              <a:t> - The level of certainty you have about the claim.</a:t>
            </a:r>
          </a:p>
          <a:p>
            <a:pPr>
              <a:buFont typeface=""/>
              <a:buAutoNum type="arabicPeriod"/>
            </a:pPr>
            <a:endParaRPr lang="en-US" dirty="0">
              <a:latin typeface="Roboto"/>
              <a:ea typeface="Roboto"/>
              <a:cs typeface="Roboto"/>
            </a:endParaRPr>
          </a:p>
        </p:txBody>
      </p:sp>
      <p:sp>
        <p:nvSpPr>
          <p:cNvPr id="5" name="TextBox 4">
            <a:extLst>
              <a:ext uri="{FF2B5EF4-FFF2-40B4-BE49-F238E27FC236}">
                <a16:creationId xmlns:a16="http://schemas.microsoft.com/office/drawing/2014/main" id="{29B54268-27B1-AA66-CC3E-E77FD4E70E4A}"/>
              </a:ext>
              <a:ext uri="{C183D7F6-B498-43B3-948B-1728B52AA6E4}">
                <adec:decorative xmlns:adec="http://schemas.microsoft.com/office/drawing/2017/decorative" val="1"/>
              </a:ext>
            </a:extLst>
          </p:cNvPr>
          <p:cNvSpPr txBox="1"/>
          <p:nvPr/>
        </p:nvSpPr>
        <p:spPr>
          <a:xfrm>
            <a:off x="171369" y="6267446"/>
            <a:ext cx="5796606" cy="584775"/>
          </a:xfrm>
          <a:prstGeom prst="rect">
            <a:avLst/>
          </a:prstGeom>
          <a:noFill/>
        </p:spPr>
        <p:txBody>
          <a:bodyPr wrap="square">
            <a:spAutoFit/>
          </a:bodyPr>
          <a:lstStyle/>
          <a:p>
            <a:r>
              <a:rPr lang="en-AU" sz="1600" dirty="0">
                <a:latin typeface="Arial" panose="020B0604020202020204" pitchFamily="34" charset="0"/>
                <a:ea typeface="Calibri" panose="020F0502020204030204" pitchFamily="34" charset="0"/>
              </a:rPr>
              <a:t>Source: </a:t>
            </a:r>
            <a:r>
              <a:rPr lang="en-AU" sz="1600" u="sng" dirty="0">
                <a:solidFill>
                  <a:srgbClr val="2F5496"/>
                </a:solidFill>
                <a:effectLst/>
                <a:latin typeface="Arial" panose="020B0604020202020204" pitchFamily="34" charset="0"/>
                <a:ea typeface="Calibri" panose="020F0502020204030204" pitchFamily="34" charset="0"/>
                <a:hlinkClick r:id="rId3"/>
              </a:rPr>
              <a:t>Fiqh arguments and the Toulmin  argumentation model</a:t>
            </a:r>
            <a:endParaRPr lang="en-AU" sz="1600" dirty="0"/>
          </a:p>
        </p:txBody>
      </p:sp>
      <p:sp>
        <p:nvSpPr>
          <p:cNvPr id="4" name="Rectangle 3">
            <a:extLst>
              <a:ext uri="{FF2B5EF4-FFF2-40B4-BE49-F238E27FC236}">
                <a16:creationId xmlns:a16="http://schemas.microsoft.com/office/drawing/2014/main" id="{536CA92E-12CE-011A-CD33-4517B087F90E}"/>
              </a:ext>
              <a:ext uri="{C183D7F6-B498-43B3-948B-1728B52AA6E4}">
                <adec:decorative xmlns:adec="http://schemas.microsoft.com/office/drawing/2017/decorative" val="1"/>
              </a:ext>
            </a:extLst>
          </p:cNvPr>
          <p:cNvSpPr/>
          <p:nvPr/>
        </p:nvSpPr>
        <p:spPr>
          <a:xfrm>
            <a:off x="2895190" y="1286151"/>
            <a:ext cx="2021983" cy="420433"/>
          </a:xfrm>
          <a:prstGeom prst="rect">
            <a:avLst/>
          </a:prstGeom>
          <a:solidFill>
            <a:srgbClr val="FFDE7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Oval 7">
            <a:extLst>
              <a:ext uri="{FF2B5EF4-FFF2-40B4-BE49-F238E27FC236}">
                <a16:creationId xmlns:a16="http://schemas.microsoft.com/office/drawing/2014/main" id="{50AA2EC6-B647-315F-DB2C-2522080B8A2D}"/>
              </a:ext>
              <a:ext uri="{C183D7F6-B498-43B3-948B-1728B52AA6E4}">
                <adec:decorative xmlns:adec="http://schemas.microsoft.com/office/drawing/2017/decorative" val="1"/>
              </a:ext>
            </a:extLst>
          </p:cNvPr>
          <p:cNvSpPr/>
          <p:nvPr/>
        </p:nvSpPr>
        <p:spPr>
          <a:xfrm>
            <a:off x="1411026" y="1841680"/>
            <a:ext cx="4998698" cy="2952224"/>
          </a:xfrm>
          <a:prstGeom prst="ellipse">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0" name="Straight Arrow Connector 9">
            <a:extLst>
              <a:ext uri="{FF2B5EF4-FFF2-40B4-BE49-F238E27FC236}">
                <a16:creationId xmlns:a16="http://schemas.microsoft.com/office/drawing/2014/main" id="{323356AF-B64C-A19B-0238-559DE4C33951}"/>
              </a:ext>
              <a:ext uri="{C183D7F6-B498-43B3-948B-1728B52AA6E4}">
                <adec:decorative xmlns:adec="http://schemas.microsoft.com/office/drawing/2017/decorative" val="1"/>
              </a:ext>
            </a:extLst>
          </p:cNvPr>
          <p:cNvCxnSpPr>
            <a:cxnSpLocks/>
          </p:cNvCxnSpPr>
          <p:nvPr/>
        </p:nvCxnSpPr>
        <p:spPr>
          <a:xfrm>
            <a:off x="3886015" y="1731797"/>
            <a:ext cx="20166" cy="110532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8F1C5807-8317-FEAB-C7B8-BC1A6ECB25AF}"/>
              </a:ext>
              <a:ext uri="{C183D7F6-B498-43B3-948B-1728B52AA6E4}">
                <adec:decorative xmlns:adec="http://schemas.microsoft.com/office/drawing/2017/decorative" val="1"/>
              </a:ext>
            </a:extLst>
          </p:cNvPr>
          <p:cNvCxnSpPr>
            <a:cxnSpLocks/>
            <a:stCxn id="14" idx="3"/>
            <a:endCxn id="15" idx="1"/>
          </p:cNvCxnSpPr>
          <p:nvPr/>
        </p:nvCxnSpPr>
        <p:spPr>
          <a:xfrm>
            <a:off x="3380704" y="2829196"/>
            <a:ext cx="1018521"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93D5070D-CC12-8BEB-E448-EB3C6CC3D982}"/>
              </a:ext>
              <a:ext uri="{C183D7F6-B498-43B3-948B-1728B52AA6E4}">
                <adec:decorative xmlns:adec="http://schemas.microsoft.com/office/drawing/2017/decorative" val="1"/>
              </a:ext>
            </a:extLst>
          </p:cNvPr>
          <p:cNvSpPr/>
          <p:nvPr/>
        </p:nvSpPr>
        <p:spPr>
          <a:xfrm>
            <a:off x="1984194" y="2523475"/>
            <a:ext cx="1396510" cy="611441"/>
          </a:xfrm>
          <a:prstGeom prst="rect">
            <a:avLst/>
          </a:prstGeom>
          <a:solidFill>
            <a:srgbClr val="ABD79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Rectangle 14">
            <a:extLst>
              <a:ext uri="{FF2B5EF4-FFF2-40B4-BE49-F238E27FC236}">
                <a16:creationId xmlns:a16="http://schemas.microsoft.com/office/drawing/2014/main" id="{77AD2322-8FE1-002A-536A-6E4339275379}"/>
              </a:ext>
              <a:ext uri="{C183D7F6-B498-43B3-948B-1728B52AA6E4}">
                <adec:decorative xmlns:adec="http://schemas.microsoft.com/office/drawing/2017/decorative" val="1"/>
              </a:ext>
            </a:extLst>
          </p:cNvPr>
          <p:cNvSpPr/>
          <p:nvPr/>
        </p:nvSpPr>
        <p:spPr>
          <a:xfrm>
            <a:off x="4399225" y="2523475"/>
            <a:ext cx="1396510" cy="611441"/>
          </a:xfrm>
          <a:prstGeom prst="rect">
            <a:avLst/>
          </a:prstGeom>
          <a:solidFill>
            <a:schemeClr val="accent4">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Rectangle 15">
            <a:extLst>
              <a:ext uri="{FF2B5EF4-FFF2-40B4-BE49-F238E27FC236}">
                <a16:creationId xmlns:a16="http://schemas.microsoft.com/office/drawing/2014/main" id="{167110EC-24A6-3431-EFF1-1B267CF0381C}"/>
              </a:ext>
              <a:ext uri="{C183D7F6-B498-43B3-948B-1728B52AA6E4}">
                <adec:decorative xmlns:adec="http://schemas.microsoft.com/office/drawing/2017/decorative" val="1"/>
              </a:ext>
            </a:extLst>
          </p:cNvPr>
          <p:cNvSpPr/>
          <p:nvPr/>
        </p:nvSpPr>
        <p:spPr>
          <a:xfrm>
            <a:off x="2734190" y="3429001"/>
            <a:ext cx="2341824" cy="1067492"/>
          </a:xfrm>
          <a:prstGeom prst="rect">
            <a:avLst/>
          </a:prstGeom>
          <a:solidFill>
            <a:srgbClr val="B686D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Rectangle 16">
            <a:extLst>
              <a:ext uri="{FF2B5EF4-FFF2-40B4-BE49-F238E27FC236}">
                <a16:creationId xmlns:a16="http://schemas.microsoft.com/office/drawing/2014/main" id="{C311859B-6975-7229-F7E8-77D6D0E32091}"/>
              </a:ext>
              <a:ext uri="{C183D7F6-B498-43B3-948B-1728B52AA6E4}">
                <adec:decorative xmlns:adec="http://schemas.microsoft.com/office/drawing/2017/decorative" val="1"/>
              </a:ext>
            </a:extLst>
          </p:cNvPr>
          <p:cNvSpPr/>
          <p:nvPr/>
        </p:nvSpPr>
        <p:spPr>
          <a:xfrm>
            <a:off x="2736351" y="5038694"/>
            <a:ext cx="2339663" cy="1030642"/>
          </a:xfrm>
          <a:prstGeom prst="rect">
            <a:avLst/>
          </a:prstGeom>
          <a:solidFill>
            <a:srgbClr val="EDB1D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Rectangle 17">
            <a:extLst>
              <a:ext uri="{FF2B5EF4-FFF2-40B4-BE49-F238E27FC236}">
                <a16:creationId xmlns:a16="http://schemas.microsoft.com/office/drawing/2014/main" id="{07F521D6-2B02-229B-705B-92EB1D2FE16A}"/>
              </a:ext>
              <a:ext uri="{C183D7F6-B498-43B3-948B-1728B52AA6E4}">
                <adec:decorative xmlns:adec="http://schemas.microsoft.com/office/drawing/2017/decorative" val="1"/>
              </a:ext>
            </a:extLst>
          </p:cNvPr>
          <p:cNvSpPr/>
          <p:nvPr/>
        </p:nvSpPr>
        <p:spPr>
          <a:xfrm>
            <a:off x="661031" y="4706083"/>
            <a:ext cx="1708682" cy="420433"/>
          </a:xfrm>
          <a:prstGeom prst="rect">
            <a:avLst/>
          </a:prstGeom>
          <a:solidFill>
            <a:srgbClr val="FFFF8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25" name="Straight Arrow Connector 24">
            <a:extLst>
              <a:ext uri="{FF2B5EF4-FFF2-40B4-BE49-F238E27FC236}">
                <a16:creationId xmlns:a16="http://schemas.microsoft.com/office/drawing/2014/main" id="{CE0AF14D-00B3-0E6C-8928-B01B0418D05F}"/>
              </a:ext>
              <a:ext uri="{C183D7F6-B498-43B3-948B-1728B52AA6E4}">
                <adec:decorative xmlns:adec="http://schemas.microsoft.com/office/drawing/2017/decorative" val="1"/>
              </a:ext>
            </a:extLst>
          </p:cNvPr>
          <p:cNvCxnSpPr>
            <a:cxnSpLocks/>
            <a:stCxn id="16" idx="0"/>
          </p:cNvCxnSpPr>
          <p:nvPr/>
        </p:nvCxnSpPr>
        <p:spPr>
          <a:xfrm flipV="1">
            <a:off x="3905102" y="2829195"/>
            <a:ext cx="1079" cy="59980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A780A8AB-F8B0-BEFA-77B7-C16328EBCA46}"/>
              </a:ext>
              <a:ext uri="{C183D7F6-B498-43B3-948B-1728B52AA6E4}">
                <adec:decorative xmlns:adec="http://schemas.microsoft.com/office/drawing/2017/decorative" val="1"/>
              </a:ext>
            </a:extLst>
          </p:cNvPr>
          <p:cNvCxnSpPr>
            <a:cxnSpLocks/>
          </p:cNvCxnSpPr>
          <p:nvPr/>
        </p:nvCxnSpPr>
        <p:spPr>
          <a:xfrm flipV="1">
            <a:off x="3906181" y="4491978"/>
            <a:ext cx="4192" cy="54396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1E13C4EC-F56B-215F-2CBA-B8B0856390D1}"/>
              </a:ext>
              <a:ext uri="{C183D7F6-B498-43B3-948B-1728B52AA6E4}">
                <adec:decorative xmlns:adec="http://schemas.microsoft.com/office/drawing/2017/decorative" val="1"/>
              </a:ext>
            </a:extLst>
          </p:cNvPr>
          <p:cNvCxnSpPr>
            <a:cxnSpLocks/>
            <a:stCxn id="18" idx="0"/>
            <a:endCxn id="42" idx="1"/>
          </p:cNvCxnSpPr>
          <p:nvPr/>
        </p:nvCxnSpPr>
        <p:spPr>
          <a:xfrm flipV="1">
            <a:off x="1515372" y="3955843"/>
            <a:ext cx="1268346" cy="75024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4135CF5E-A459-CB02-9F48-EE51DB55231F}"/>
              </a:ext>
              <a:ext uri="{C183D7F6-B498-43B3-948B-1728B52AA6E4}">
                <adec:decorative xmlns:adec="http://schemas.microsoft.com/office/drawing/2017/decorative" val="1"/>
              </a:ext>
            </a:extLst>
          </p:cNvPr>
          <p:cNvCxnSpPr>
            <a:cxnSpLocks/>
            <a:stCxn id="18" idx="0"/>
          </p:cNvCxnSpPr>
          <p:nvPr/>
        </p:nvCxnSpPr>
        <p:spPr>
          <a:xfrm flipV="1">
            <a:off x="1515372" y="3129097"/>
            <a:ext cx="468822" cy="157698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5748932E-6AD1-B3B6-0E9D-03C3A9BF6BA8}"/>
              </a:ext>
              <a:ext uri="{C183D7F6-B498-43B3-948B-1728B52AA6E4}">
                <adec:decorative xmlns:adec="http://schemas.microsoft.com/office/drawing/2017/decorative" val="1"/>
              </a:ext>
            </a:extLst>
          </p:cNvPr>
          <p:cNvSpPr txBox="1"/>
          <p:nvPr/>
        </p:nvSpPr>
        <p:spPr>
          <a:xfrm>
            <a:off x="3269080" y="1336206"/>
            <a:ext cx="2021983" cy="192827"/>
          </a:xfrm>
          <a:prstGeom prst="rect">
            <a:avLst/>
          </a:prstGeom>
          <a:noFill/>
        </p:spPr>
        <p:txBody>
          <a:bodyPr wrap="square" lIns="0" tIns="0" rIns="0" bIns="0" rtlCol="0">
            <a:noAutofit/>
          </a:bodyPr>
          <a:lstStyle/>
          <a:p>
            <a:pPr algn="l">
              <a:lnSpc>
                <a:spcPct val="114000"/>
              </a:lnSpc>
              <a:spcAft>
                <a:spcPts val="600"/>
              </a:spcAft>
            </a:pPr>
            <a:r>
              <a:rPr lang="en-AU" sz="1600" dirty="0">
                <a:latin typeface="+mj-lt"/>
                <a:cs typeface="Times New Roman" panose="02020603050405020304" pitchFamily="18" charset="0"/>
              </a:rPr>
              <a:t>QUALIFIER</a:t>
            </a:r>
          </a:p>
        </p:txBody>
      </p:sp>
      <p:sp>
        <p:nvSpPr>
          <p:cNvPr id="40" name="TextBox 39">
            <a:extLst>
              <a:ext uri="{FF2B5EF4-FFF2-40B4-BE49-F238E27FC236}">
                <a16:creationId xmlns:a16="http://schemas.microsoft.com/office/drawing/2014/main" id="{F750886A-952C-8B80-A633-36EE1E8FE383}"/>
              </a:ext>
              <a:ext uri="{C183D7F6-B498-43B3-948B-1728B52AA6E4}">
                <adec:decorative xmlns:adec="http://schemas.microsoft.com/office/drawing/2017/decorative" val="1"/>
              </a:ext>
            </a:extLst>
          </p:cNvPr>
          <p:cNvSpPr txBox="1"/>
          <p:nvPr/>
        </p:nvSpPr>
        <p:spPr>
          <a:xfrm>
            <a:off x="1978890" y="2527918"/>
            <a:ext cx="1396510" cy="599805"/>
          </a:xfrm>
          <a:prstGeom prst="rect">
            <a:avLst/>
          </a:prstGeom>
          <a:noFill/>
        </p:spPr>
        <p:txBody>
          <a:bodyPr wrap="square" lIns="0" tIns="0" rIns="0" bIns="0" rtlCol="0">
            <a:noAutofit/>
          </a:bodyPr>
          <a:lstStyle/>
          <a:p>
            <a:pPr algn="ctr">
              <a:lnSpc>
                <a:spcPct val="114000"/>
              </a:lnSpc>
              <a:spcAft>
                <a:spcPts val="600"/>
              </a:spcAft>
            </a:pPr>
            <a:r>
              <a:rPr lang="en-AU" sz="1600" dirty="0">
                <a:cs typeface="Times New Roman" panose="02020603050405020304" pitchFamily="18" charset="0"/>
              </a:rPr>
              <a:t>CLAIM: </a:t>
            </a:r>
          </a:p>
          <a:p>
            <a:pPr algn="ctr">
              <a:lnSpc>
                <a:spcPct val="114000"/>
              </a:lnSpc>
              <a:spcAft>
                <a:spcPts val="600"/>
              </a:spcAft>
            </a:pPr>
            <a:r>
              <a:rPr lang="en-AU" sz="1600" dirty="0">
                <a:cs typeface="Times New Roman" panose="02020603050405020304" pitchFamily="18" charset="0"/>
              </a:rPr>
              <a:t>Conclusion</a:t>
            </a:r>
          </a:p>
        </p:txBody>
      </p:sp>
      <p:sp>
        <p:nvSpPr>
          <p:cNvPr id="41" name="TextBox 40">
            <a:extLst>
              <a:ext uri="{FF2B5EF4-FFF2-40B4-BE49-F238E27FC236}">
                <a16:creationId xmlns:a16="http://schemas.microsoft.com/office/drawing/2014/main" id="{8BC1EC95-71B3-833C-04B9-12BEAA3774D5}"/>
              </a:ext>
              <a:ext uri="{C183D7F6-B498-43B3-948B-1728B52AA6E4}">
                <adec:decorative xmlns:adec="http://schemas.microsoft.com/office/drawing/2017/decorative" val="1"/>
              </a:ext>
            </a:extLst>
          </p:cNvPr>
          <p:cNvSpPr txBox="1"/>
          <p:nvPr/>
        </p:nvSpPr>
        <p:spPr>
          <a:xfrm>
            <a:off x="4383178" y="2509812"/>
            <a:ext cx="1396510" cy="599805"/>
          </a:xfrm>
          <a:prstGeom prst="rect">
            <a:avLst/>
          </a:prstGeom>
          <a:noFill/>
        </p:spPr>
        <p:txBody>
          <a:bodyPr wrap="square" lIns="0" tIns="0" rIns="0" bIns="0" rtlCol="0">
            <a:noAutofit/>
          </a:bodyPr>
          <a:lstStyle/>
          <a:p>
            <a:pPr algn="ctr">
              <a:lnSpc>
                <a:spcPct val="114000"/>
              </a:lnSpc>
              <a:spcAft>
                <a:spcPts val="600"/>
              </a:spcAft>
            </a:pPr>
            <a:r>
              <a:rPr lang="en-AU" sz="1600" dirty="0">
                <a:cs typeface="Times New Roman" panose="02020603050405020304" pitchFamily="18" charset="0"/>
              </a:rPr>
              <a:t>DATA: </a:t>
            </a:r>
          </a:p>
          <a:p>
            <a:pPr algn="ctr">
              <a:lnSpc>
                <a:spcPct val="114000"/>
              </a:lnSpc>
              <a:spcAft>
                <a:spcPts val="600"/>
              </a:spcAft>
            </a:pPr>
            <a:r>
              <a:rPr lang="en-AU" sz="1600" dirty="0">
                <a:cs typeface="Times New Roman" panose="02020603050405020304" pitchFamily="18" charset="0"/>
              </a:rPr>
              <a:t>Evidence</a:t>
            </a:r>
          </a:p>
        </p:txBody>
      </p:sp>
      <p:sp>
        <p:nvSpPr>
          <p:cNvPr id="42" name="TextBox 41">
            <a:extLst>
              <a:ext uri="{FF2B5EF4-FFF2-40B4-BE49-F238E27FC236}">
                <a16:creationId xmlns:a16="http://schemas.microsoft.com/office/drawing/2014/main" id="{CB72EE49-3F71-AF74-1BF2-11F325640CB7}"/>
              </a:ext>
              <a:ext uri="{C183D7F6-B498-43B3-948B-1728B52AA6E4}">
                <adec:decorative xmlns:adec="http://schemas.microsoft.com/office/drawing/2017/decorative" val="1"/>
              </a:ext>
            </a:extLst>
          </p:cNvPr>
          <p:cNvSpPr txBox="1"/>
          <p:nvPr/>
        </p:nvSpPr>
        <p:spPr>
          <a:xfrm>
            <a:off x="2783718" y="3474649"/>
            <a:ext cx="2271121" cy="962387"/>
          </a:xfrm>
          <a:prstGeom prst="rect">
            <a:avLst/>
          </a:prstGeom>
          <a:noFill/>
        </p:spPr>
        <p:txBody>
          <a:bodyPr wrap="square" lIns="0" tIns="0" rIns="0" bIns="0" rtlCol="0">
            <a:noAutofit/>
          </a:bodyPr>
          <a:lstStyle/>
          <a:p>
            <a:pPr algn="ctr">
              <a:lnSpc>
                <a:spcPct val="114000"/>
              </a:lnSpc>
              <a:spcAft>
                <a:spcPts val="600"/>
              </a:spcAft>
            </a:pPr>
            <a:r>
              <a:rPr lang="en-AU" sz="1600" dirty="0">
                <a:cs typeface="Times New Roman" panose="02020603050405020304" pitchFamily="18" charset="0"/>
              </a:rPr>
              <a:t>WARRANT: </a:t>
            </a:r>
          </a:p>
          <a:p>
            <a:pPr algn="ctr">
              <a:lnSpc>
                <a:spcPct val="114000"/>
              </a:lnSpc>
              <a:spcAft>
                <a:spcPts val="600"/>
              </a:spcAft>
            </a:pPr>
            <a:r>
              <a:rPr lang="en-AU" sz="1600" dirty="0">
                <a:cs typeface="Times New Roman" panose="02020603050405020304" pitchFamily="18" charset="0"/>
              </a:rPr>
              <a:t>Explains how the data leads to the claim</a:t>
            </a:r>
          </a:p>
        </p:txBody>
      </p:sp>
      <p:sp>
        <p:nvSpPr>
          <p:cNvPr id="43" name="TextBox 42">
            <a:extLst>
              <a:ext uri="{FF2B5EF4-FFF2-40B4-BE49-F238E27FC236}">
                <a16:creationId xmlns:a16="http://schemas.microsoft.com/office/drawing/2014/main" id="{FC6457FE-DCFA-815F-D4BD-EE9DFF3591A2}"/>
              </a:ext>
              <a:ext uri="{C183D7F6-B498-43B3-948B-1728B52AA6E4}">
                <adec:decorative xmlns:adec="http://schemas.microsoft.com/office/drawing/2017/decorative" val="1"/>
              </a:ext>
            </a:extLst>
          </p:cNvPr>
          <p:cNvSpPr txBox="1"/>
          <p:nvPr/>
        </p:nvSpPr>
        <p:spPr>
          <a:xfrm>
            <a:off x="813201" y="4758046"/>
            <a:ext cx="2021983" cy="192827"/>
          </a:xfrm>
          <a:prstGeom prst="rect">
            <a:avLst/>
          </a:prstGeom>
          <a:noFill/>
        </p:spPr>
        <p:txBody>
          <a:bodyPr wrap="square" lIns="0" tIns="0" rIns="0" bIns="0" rtlCol="0">
            <a:noAutofit/>
          </a:bodyPr>
          <a:lstStyle/>
          <a:p>
            <a:pPr algn="l">
              <a:lnSpc>
                <a:spcPct val="114000"/>
              </a:lnSpc>
              <a:spcAft>
                <a:spcPts val="600"/>
              </a:spcAft>
            </a:pPr>
            <a:r>
              <a:rPr lang="en-AU" sz="1600" dirty="0">
                <a:cs typeface="Times New Roman" panose="02020603050405020304" pitchFamily="18" charset="0"/>
              </a:rPr>
              <a:t>REBUTTAL</a:t>
            </a:r>
          </a:p>
        </p:txBody>
      </p:sp>
      <p:sp>
        <p:nvSpPr>
          <p:cNvPr id="44" name="TextBox 43">
            <a:extLst>
              <a:ext uri="{FF2B5EF4-FFF2-40B4-BE49-F238E27FC236}">
                <a16:creationId xmlns:a16="http://schemas.microsoft.com/office/drawing/2014/main" id="{3E3E3724-AA85-676B-B3F5-2B1D322B3A31}"/>
              </a:ext>
              <a:ext uri="{C183D7F6-B498-43B3-948B-1728B52AA6E4}">
                <adec:decorative xmlns:adec="http://schemas.microsoft.com/office/drawing/2017/decorative" val="1"/>
              </a:ext>
            </a:extLst>
          </p:cNvPr>
          <p:cNvSpPr txBox="1"/>
          <p:nvPr/>
        </p:nvSpPr>
        <p:spPr>
          <a:xfrm>
            <a:off x="2800700" y="5113287"/>
            <a:ext cx="2237158" cy="962387"/>
          </a:xfrm>
          <a:prstGeom prst="rect">
            <a:avLst/>
          </a:prstGeom>
          <a:noFill/>
        </p:spPr>
        <p:txBody>
          <a:bodyPr wrap="square" lIns="0" tIns="0" rIns="0" bIns="0" rtlCol="0">
            <a:noAutofit/>
          </a:bodyPr>
          <a:lstStyle/>
          <a:p>
            <a:pPr algn="ctr">
              <a:lnSpc>
                <a:spcPct val="114000"/>
              </a:lnSpc>
              <a:spcAft>
                <a:spcPts val="600"/>
              </a:spcAft>
            </a:pPr>
            <a:r>
              <a:rPr lang="en-AU" sz="1600" dirty="0">
                <a:cs typeface="Times New Roman" panose="02020603050405020304" pitchFamily="18" charset="0"/>
              </a:rPr>
              <a:t>BACKING: </a:t>
            </a:r>
            <a:br>
              <a:rPr lang="en-AU" sz="1600" dirty="0">
                <a:cs typeface="Times New Roman" panose="02020603050405020304" pitchFamily="18" charset="0"/>
              </a:rPr>
            </a:br>
            <a:r>
              <a:rPr lang="en-AU" sz="1600" dirty="0">
                <a:cs typeface="Times New Roman" panose="02020603050405020304" pitchFamily="18" charset="0"/>
              </a:rPr>
              <a:t>Explains why the warrant has authority</a:t>
            </a:r>
          </a:p>
        </p:txBody>
      </p:sp>
      <p:sp>
        <p:nvSpPr>
          <p:cNvPr id="45" name="TextBox 44">
            <a:extLst>
              <a:ext uri="{FF2B5EF4-FFF2-40B4-BE49-F238E27FC236}">
                <a16:creationId xmlns:a16="http://schemas.microsoft.com/office/drawing/2014/main" id="{147DE23C-55C7-F3E7-157E-EA9E27D3775D}"/>
              </a:ext>
              <a:ext uri="{C183D7F6-B498-43B3-948B-1728B52AA6E4}">
                <adec:decorative xmlns:adec="http://schemas.microsoft.com/office/drawing/2017/decorative" val="1"/>
              </a:ext>
            </a:extLst>
          </p:cNvPr>
          <p:cNvSpPr txBox="1"/>
          <p:nvPr/>
        </p:nvSpPr>
        <p:spPr>
          <a:xfrm>
            <a:off x="230275" y="1854942"/>
            <a:ext cx="2237158" cy="962387"/>
          </a:xfrm>
          <a:prstGeom prst="rect">
            <a:avLst/>
          </a:prstGeom>
          <a:noFill/>
        </p:spPr>
        <p:txBody>
          <a:bodyPr wrap="square" lIns="0" tIns="0" rIns="0" bIns="0" rtlCol="0">
            <a:noAutofit/>
          </a:bodyPr>
          <a:lstStyle/>
          <a:p>
            <a:pPr algn="ctr">
              <a:lnSpc>
                <a:spcPct val="114000"/>
              </a:lnSpc>
              <a:spcAft>
                <a:spcPts val="600"/>
              </a:spcAft>
            </a:pPr>
            <a:r>
              <a:rPr lang="en-AU" sz="1600" dirty="0">
                <a:cs typeface="Times New Roman" panose="02020603050405020304" pitchFamily="18" charset="0"/>
              </a:rPr>
              <a:t>The core of the argument</a:t>
            </a:r>
          </a:p>
        </p:txBody>
      </p:sp>
    </p:spTree>
    <p:extLst>
      <p:ext uri="{BB962C8B-B14F-4D97-AF65-F5344CB8AC3E}">
        <p14:creationId xmlns:p14="http://schemas.microsoft.com/office/powerpoint/2010/main" val="1107811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EF0406-4C8C-C148-BF2A-B4C3C8FB705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46A302-3C24-5AE5-5C87-FE78C91C0576}"/>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85</a:t>
            </a:fld>
            <a:endParaRPr lang="en-AU"/>
          </a:p>
        </p:txBody>
      </p:sp>
      <p:sp>
        <p:nvSpPr>
          <p:cNvPr id="3" name="Title 2">
            <a:extLst>
              <a:ext uri="{FF2B5EF4-FFF2-40B4-BE49-F238E27FC236}">
                <a16:creationId xmlns:a16="http://schemas.microsoft.com/office/drawing/2014/main" id="{CB8DA675-300A-A80A-369A-7DC75CE43885}"/>
              </a:ext>
            </a:extLst>
          </p:cNvPr>
          <p:cNvSpPr>
            <a:spLocks noGrp="1"/>
          </p:cNvSpPr>
          <p:nvPr>
            <p:ph type="title"/>
          </p:nvPr>
        </p:nvSpPr>
        <p:spPr/>
        <p:txBody>
          <a:bodyPr/>
          <a:lstStyle/>
          <a:p>
            <a:r>
              <a:rPr lang="en-US" dirty="0">
                <a:latin typeface="Arial"/>
                <a:cs typeface="Arial"/>
              </a:rPr>
              <a:t>Ways of forming an argument </a:t>
            </a:r>
            <a:endParaRPr lang="en-US" dirty="0"/>
          </a:p>
        </p:txBody>
      </p:sp>
      <p:sp>
        <p:nvSpPr>
          <p:cNvPr id="4" name="Text Placeholder 3">
            <a:extLst>
              <a:ext uri="{FF2B5EF4-FFF2-40B4-BE49-F238E27FC236}">
                <a16:creationId xmlns:a16="http://schemas.microsoft.com/office/drawing/2014/main" id="{9B1FE066-FF7B-3512-B728-B5E1BD46576E}"/>
              </a:ext>
            </a:extLst>
          </p:cNvPr>
          <p:cNvSpPr>
            <a:spLocks noGrp="1"/>
          </p:cNvSpPr>
          <p:nvPr>
            <p:ph type="body" sz="quarter" idx="18"/>
          </p:nvPr>
        </p:nvSpPr>
        <p:spPr>
          <a:xfrm>
            <a:off x="368603" y="901919"/>
            <a:ext cx="11483999" cy="310015"/>
          </a:xfrm>
        </p:spPr>
        <p:txBody>
          <a:bodyPr/>
          <a:lstStyle/>
          <a:p>
            <a:r>
              <a:rPr lang="en-US" dirty="0">
                <a:latin typeface="Arial"/>
                <a:cs typeface="Arial"/>
              </a:rPr>
              <a:t>Making connections</a:t>
            </a:r>
            <a:endParaRPr lang="en-US" dirty="0"/>
          </a:p>
        </p:txBody>
      </p:sp>
      <p:graphicFrame>
        <p:nvGraphicFramePr>
          <p:cNvPr id="11" name="Table 10">
            <a:extLst>
              <a:ext uri="{FF2B5EF4-FFF2-40B4-BE49-F238E27FC236}">
                <a16:creationId xmlns:a16="http://schemas.microsoft.com/office/drawing/2014/main" id="{F248EA63-6349-1DAA-DB37-10968951A316}"/>
              </a:ext>
            </a:extLst>
          </p:cNvPr>
          <p:cNvGraphicFramePr>
            <a:graphicFrameLocks noGrp="1"/>
          </p:cNvGraphicFramePr>
          <p:nvPr>
            <p:extLst>
              <p:ext uri="{D42A27DB-BD31-4B8C-83A1-F6EECF244321}">
                <p14:modId xmlns:p14="http://schemas.microsoft.com/office/powerpoint/2010/main" val="446766082"/>
              </p:ext>
            </p:extLst>
          </p:nvPr>
        </p:nvGraphicFramePr>
        <p:xfrm>
          <a:off x="502054" y="1447520"/>
          <a:ext cx="9283077" cy="4930533"/>
        </p:xfrm>
        <a:graphic>
          <a:graphicData uri="http://schemas.openxmlformats.org/drawingml/2006/table">
            <a:tbl>
              <a:tblPr firstRow="1" firstCol="1" bandRow="1">
                <a:tableStyleId>{5A111915-BE36-4E01-A7E5-04B1672EAD32}</a:tableStyleId>
              </a:tblPr>
              <a:tblGrid>
                <a:gridCol w="3250139">
                  <a:extLst>
                    <a:ext uri="{9D8B030D-6E8A-4147-A177-3AD203B41FA5}">
                      <a16:colId xmlns:a16="http://schemas.microsoft.com/office/drawing/2014/main" val="537559979"/>
                    </a:ext>
                  </a:extLst>
                </a:gridCol>
                <a:gridCol w="3100552">
                  <a:extLst>
                    <a:ext uri="{9D8B030D-6E8A-4147-A177-3AD203B41FA5}">
                      <a16:colId xmlns:a16="http://schemas.microsoft.com/office/drawing/2014/main" val="1197246768"/>
                    </a:ext>
                  </a:extLst>
                </a:gridCol>
                <a:gridCol w="2932386">
                  <a:extLst>
                    <a:ext uri="{9D8B030D-6E8A-4147-A177-3AD203B41FA5}">
                      <a16:colId xmlns:a16="http://schemas.microsoft.com/office/drawing/2014/main" val="705966379"/>
                    </a:ext>
                  </a:extLst>
                </a:gridCol>
              </a:tblGrid>
              <a:tr h="562090">
                <a:tc>
                  <a:txBody>
                    <a:bodyPr/>
                    <a:lstStyle/>
                    <a:p>
                      <a:pPr>
                        <a:buNone/>
                      </a:pPr>
                      <a:r>
                        <a:rPr lang="en-US" sz="1800" b="1">
                          <a:solidFill>
                            <a:schemeClr val="tx1"/>
                          </a:solidFill>
                          <a:effectLst/>
                          <a:latin typeface="+mn-lt"/>
                        </a:rPr>
                        <a:t>House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800" b="1">
                          <a:solidFill>
                            <a:schemeClr val="tx1"/>
                          </a:solidFill>
                          <a:effectLst/>
                          <a:latin typeface="+mn-lt"/>
                        </a:rPr>
                        <a:t>CT procedure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800" b="1" dirty="0">
                          <a:solidFill>
                            <a:schemeClr val="tx1"/>
                          </a:solidFill>
                          <a:effectLst/>
                          <a:latin typeface="+mn-lt"/>
                        </a:rPr>
                        <a:t>The Toulmin argumentation model (TAM)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67797480"/>
                  </a:ext>
                </a:extLst>
              </a:tr>
              <a:tr h="562090">
                <a:tc>
                  <a:txBody>
                    <a:bodyPr/>
                    <a:lstStyle/>
                    <a:p>
                      <a:pPr>
                        <a:buNone/>
                      </a:pPr>
                      <a:r>
                        <a:rPr lang="en-US" sz="1800" b="0" dirty="0">
                          <a:solidFill>
                            <a:schemeClr val="tx1"/>
                          </a:solidFill>
                          <a:effectLst/>
                          <a:latin typeface="+mn-lt"/>
                        </a:rPr>
                        <a:t>The Foundation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800" b="0">
                          <a:solidFill>
                            <a:schemeClr val="tx1"/>
                          </a:solidFill>
                          <a:effectLst/>
                          <a:latin typeface="+mn-lt"/>
                        </a:rPr>
                        <a:t>Opinion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800" b="0">
                          <a:solidFill>
                            <a:schemeClr val="tx1"/>
                          </a:solidFill>
                          <a:effectLst/>
                          <a:latin typeface="+mn-lt"/>
                        </a:rPr>
                        <a:t>Claim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21014598"/>
                  </a:ext>
                </a:extLst>
              </a:tr>
              <a:tr h="420256">
                <a:tc>
                  <a:txBody>
                    <a:bodyPr/>
                    <a:lstStyle/>
                    <a:p>
                      <a:pPr>
                        <a:buNone/>
                      </a:pPr>
                      <a:r>
                        <a:rPr lang="en-US" sz="1800" b="0">
                          <a:solidFill>
                            <a:schemeClr val="tx1"/>
                          </a:solidFill>
                          <a:effectLst/>
                          <a:latin typeface="+mn-lt"/>
                        </a:rPr>
                        <a:t>The Walls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800" b="0">
                          <a:solidFill>
                            <a:schemeClr val="tx1"/>
                          </a:solidFill>
                          <a:effectLst/>
                          <a:latin typeface="+mn-lt"/>
                        </a:rPr>
                        <a:t>Evidence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800" b="0">
                          <a:solidFill>
                            <a:schemeClr val="tx1"/>
                          </a:solidFill>
                          <a:effectLst/>
                          <a:latin typeface="+mn-lt"/>
                        </a:rPr>
                        <a:t>Grounds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95032521"/>
                  </a:ext>
                </a:extLst>
              </a:tr>
              <a:tr h="854379">
                <a:tc>
                  <a:txBody>
                    <a:bodyPr/>
                    <a:lstStyle/>
                    <a:p>
                      <a:pPr>
                        <a:buNone/>
                      </a:pPr>
                      <a:r>
                        <a:rPr lang="en-US" sz="1800" b="0">
                          <a:solidFill>
                            <a:schemeClr val="tx1"/>
                          </a:solidFill>
                          <a:effectLst/>
                          <a:latin typeface="+mn-lt"/>
                        </a:rPr>
                        <a:t>The Beams/Joists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800" b="0">
                          <a:solidFill>
                            <a:schemeClr val="tx1"/>
                          </a:solidFill>
                          <a:effectLst/>
                          <a:latin typeface="+mn-lt"/>
                        </a:rPr>
                        <a:t>Explanation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800" b="0">
                          <a:solidFill>
                            <a:schemeClr val="tx1"/>
                          </a:solidFill>
                          <a:effectLst/>
                          <a:latin typeface="+mn-lt"/>
                        </a:rPr>
                        <a:t>Warrant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88418338"/>
                  </a:ext>
                </a:extLst>
              </a:tr>
              <a:tr h="854379">
                <a:tc>
                  <a:txBody>
                    <a:bodyPr/>
                    <a:lstStyle/>
                    <a:p>
                      <a:pPr>
                        <a:buNone/>
                      </a:pPr>
                      <a:r>
                        <a:rPr lang="en-US" sz="1800" b="0">
                          <a:solidFill>
                            <a:schemeClr val="tx1"/>
                          </a:solidFill>
                          <a:effectLst/>
                          <a:latin typeface="+mn-lt"/>
                        </a:rPr>
                        <a:t>Reinforcements/Insulation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800" b="0">
                          <a:solidFill>
                            <a:schemeClr val="tx1"/>
                          </a:solidFill>
                          <a:effectLst/>
                          <a:latin typeface="+mn-lt"/>
                        </a:rPr>
                        <a:t>Further evidence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800" b="0">
                          <a:solidFill>
                            <a:schemeClr val="tx1"/>
                          </a:solidFill>
                          <a:effectLst/>
                          <a:latin typeface="+mn-lt"/>
                        </a:rPr>
                        <a:t>Backing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12910681"/>
                  </a:ext>
                </a:extLst>
              </a:tr>
              <a:tr h="562090">
                <a:tc>
                  <a:txBody>
                    <a:bodyPr/>
                    <a:lstStyle/>
                    <a:p>
                      <a:pPr>
                        <a:buNone/>
                      </a:pPr>
                      <a:r>
                        <a:rPr lang="en-US" sz="1800" b="0">
                          <a:solidFill>
                            <a:schemeClr val="tx1"/>
                          </a:solidFill>
                          <a:effectLst/>
                          <a:latin typeface="+mn-lt"/>
                        </a:rPr>
                        <a:t>Windows and Doors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800" b="0" dirty="0">
                          <a:solidFill>
                            <a:schemeClr val="tx1"/>
                          </a:solidFill>
                          <a:effectLst/>
                          <a:latin typeface="+mn-lt"/>
                        </a:rPr>
                        <a:t>Counterarguments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800" b="0">
                          <a:solidFill>
                            <a:schemeClr val="tx1"/>
                          </a:solidFill>
                          <a:effectLst/>
                          <a:latin typeface="+mn-lt"/>
                        </a:rPr>
                        <a:t>Rebuttals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9181993"/>
                  </a:ext>
                </a:extLst>
              </a:tr>
              <a:tr h="854379">
                <a:tc>
                  <a:txBody>
                    <a:bodyPr/>
                    <a:lstStyle/>
                    <a:p>
                      <a:pPr>
                        <a:buNone/>
                      </a:pPr>
                      <a:r>
                        <a:rPr lang="en-US" sz="1800" b="0">
                          <a:solidFill>
                            <a:schemeClr val="tx1"/>
                          </a:solidFill>
                          <a:effectLst/>
                          <a:latin typeface="+mn-lt"/>
                        </a:rPr>
                        <a:t>Room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800" b="0">
                          <a:solidFill>
                            <a:schemeClr val="tx1"/>
                          </a:solidFill>
                          <a:effectLst/>
                          <a:latin typeface="+mn-lt"/>
                        </a:rPr>
                        <a:t>Conditions of protection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buNone/>
                      </a:pPr>
                      <a:r>
                        <a:rPr lang="en-US" sz="1800" b="0" dirty="0">
                          <a:solidFill>
                            <a:schemeClr val="tx1"/>
                          </a:solidFill>
                          <a:effectLst/>
                          <a:latin typeface="+mn-lt"/>
                        </a:rPr>
                        <a:t>Qualifiers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84000482"/>
                  </a:ext>
                </a:extLst>
              </a:tr>
            </a:tbl>
          </a:graphicData>
        </a:graphic>
      </p:graphicFrame>
      <p:pic>
        <p:nvPicPr>
          <p:cNvPr id="5" name="Picture 4">
            <a:extLst>
              <a:ext uri="{FF2B5EF4-FFF2-40B4-BE49-F238E27FC236}">
                <a16:creationId xmlns:a16="http://schemas.microsoft.com/office/drawing/2014/main" id="{673CCBEC-41D4-43EE-2381-940B12173990}"/>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943986" y="160790"/>
            <a:ext cx="2115914" cy="2102287"/>
          </a:xfrm>
          <a:prstGeom prst="rect">
            <a:avLst/>
          </a:prstGeom>
        </p:spPr>
      </p:pic>
    </p:spTree>
    <p:extLst>
      <p:ext uri="{BB962C8B-B14F-4D97-AF65-F5344CB8AC3E}">
        <p14:creationId xmlns:p14="http://schemas.microsoft.com/office/powerpoint/2010/main" val="560649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E9C31-7773-3496-E303-C9DF8B46E43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5AB4BD1-4C8D-D08F-F127-073125337549}"/>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86</a:t>
            </a:fld>
            <a:endParaRPr lang="en-AU"/>
          </a:p>
        </p:txBody>
      </p:sp>
      <p:sp>
        <p:nvSpPr>
          <p:cNvPr id="51" name="Title 2">
            <a:extLst>
              <a:ext uri="{FF2B5EF4-FFF2-40B4-BE49-F238E27FC236}">
                <a16:creationId xmlns:a16="http://schemas.microsoft.com/office/drawing/2014/main" id="{6BF0DA70-B697-1341-B381-D6FBA85BB3C8}"/>
              </a:ext>
            </a:extLst>
          </p:cNvPr>
          <p:cNvSpPr txBox="1">
            <a:spLocks noGrp="1"/>
          </p:cNvSpPr>
          <p:nvPr>
            <p:ph type="title" idx="4294967295"/>
          </p:nvPr>
        </p:nvSpPr>
        <p:spPr>
          <a:xfrm>
            <a:off x="119220" y="250979"/>
            <a:ext cx="12072780" cy="5456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377" rtl="0" eaLnBrk="1" latinLnBrk="0" hangingPunct="1">
              <a:lnSpc>
                <a:spcPct val="90000"/>
              </a:lnSpc>
              <a:spcBef>
                <a:spcPct val="0"/>
              </a:spcBef>
              <a:buNone/>
              <a:defRPr sz="3600" kern="1200">
                <a:solidFill>
                  <a:schemeClr val="tx1"/>
                </a:solidFill>
                <a:latin typeface="Arial" panose="020B0604020202020204" pitchFamily="34" charset="0"/>
                <a:ea typeface="+mj-ea"/>
                <a:cs typeface="Arial" panose="020B0604020202020204" pitchFamily="34" charset="0"/>
              </a:defRPr>
            </a:lvl1pPr>
          </a:lstStyle>
          <a:p>
            <a:pPr marL="0" marR="0" lvl="0" indent="0" algn="l" defTabSz="914377"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accent1"/>
                </a:solidFill>
                <a:effectLst/>
                <a:uLnTx/>
                <a:uFillTx/>
                <a:latin typeface="Arial"/>
                <a:ea typeface="+mj-ea"/>
                <a:cs typeface="Arial"/>
              </a:rPr>
              <a:t>Toulmin argumentation model scaffold </a:t>
            </a:r>
            <a:r>
              <a:rPr kumimoji="0" lang="en-US" sz="3600" b="0" i="0" u="none" strike="noStrike" kern="1200" cap="none" spc="0" normalizeH="0" baseline="0" noProof="0" dirty="0">
                <a:ln>
                  <a:noFill/>
                </a:ln>
                <a:solidFill>
                  <a:schemeClr val="bg1"/>
                </a:solidFill>
                <a:effectLst/>
                <a:uLnTx/>
                <a:uFillTx/>
                <a:latin typeface="Arial"/>
                <a:ea typeface="+mj-ea"/>
                <a:cs typeface="Arial"/>
              </a:rPr>
              <a:t>(Lesson 11)</a:t>
            </a:r>
            <a:endParaRPr kumimoji="0" lang="en-US" sz="3600" b="0"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sp>
        <p:nvSpPr>
          <p:cNvPr id="3" name="Speech Bubble: Rectangle 2">
            <a:extLst>
              <a:ext uri="{FF2B5EF4-FFF2-40B4-BE49-F238E27FC236}">
                <a16:creationId xmlns:a16="http://schemas.microsoft.com/office/drawing/2014/main" id="{3F89D89F-BA2E-3CE4-DD7B-7E331765C86B}"/>
              </a:ext>
            </a:extLst>
          </p:cNvPr>
          <p:cNvSpPr/>
          <p:nvPr/>
        </p:nvSpPr>
        <p:spPr>
          <a:xfrm>
            <a:off x="8599484" y="1655805"/>
            <a:ext cx="3218103" cy="2959335"/>
          </a:xfrm>
          <a:prstGeom prst="wedge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r>
              <a:rPr lang="en-AU" sz="1800" dirty="0"/>
              <a:t>Task – map the democracy argument into the blank Toulmin argumentation model diagram.</a:t>
            </a:r>
          </a:p>
        </p:txBody>
      </p:sp>
      <p:sp>
        <p:nvSpPr>
          <p:cNvPr id="4" name="Rectangle 3">
            <a:extLst>
              <a:ext uri="{FF2B5EF4-FFF2-40B4-BE49-F238E27FC236}">
                <a16:creationId xmlns:a16="http://schemas.microsoft.com/office/drawing/2014/main" id="{018B6823-B14E-E8AE-F154-C2E343D9A874}"/>
              </a:ext>
              <a:ext uri="{C183D7F6-B498-43B3-948B-1728B52AA6E4}">
                <adec:decorative xmlns:adec="http://schemas.microsoft.com/office/drawing/2017/decorative" val="1"/>
              </a:ext>
            </a:extLst>
          </p:cNvPr>
          <p:cNvSpPr/>
          <p:nvPr/>
        </p:nvSpPr>
        <p:spPr>
          <a:xfrm>
            <a:off x="358235" y="1278978"/>
            <a:ext cx="2261396" cy="1118123"/>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a:extLst>
              <a:ext uri="{FF2B5EF4-FFF2-40B4-BE49-F238E27FC236}">
                <a16:creationId xmlns:a16="http://schemas.microsoft.com/office/drawing/2014/main" id="{826EFD59-BC06-8E2F-63D7-63DA5794C3C1}"/>
              </a:ext>
              <a:ext uri="{C183D7F6-B498-43B3-948B-1728B52AA6E4}">
                <adec:decorative xmlns:adec="http://schemas.microsoft.com/office/drawing/2017/decorative" val="1"/>
              </a:ext>
            </a:extLst>
          </p:cNvPr>
          <p:cNvSpPr/>
          <p:nvPr/>
        </p:nvSpPr>
        <p:spPr>
          <a:xfrm>
            <a:off x="5462514" y="1258935"/>
            <a:ext cx="2261396" cy="1118123"/>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1" dirty="0"/>
          </a:p>
        </p:txBody>
      </p:sp>
      <p:sp>
        <p:nvSpPr>
          <p:cNvPr id="7" name="Rectangle 6">
            <a:extLst>
              <a:ext uri="{FF2B5EF4-FFF2-40B4-BE49-F238E27FC236}">
                <a16:creationId xmlns:a16="http://schemas.microsoft.com/office/drawing/2014/main" id="{E176EF06-9AD6-FE4B-D4CC-B3AD668233F2}"/>
              </a:ext>
              <a:ext uri="{C183D7F6-B498-43B3-948B-1728B52AA6E4}">
                <adec:decorative xmlns:adec="http://schemas.microsoft.com/office/drawing/2017/decorative" val="1"/>
              </a:ext>
            </a:extLst>
          </p:cNvPr>
          <p:cNvSpPr/>
          <p:nvPr/>
        </p:nvSpPr>
        <p:spPr>
          <a:xfrm>
            <a:off x="529938" y="3725454"/>
            <a:ext cx="2838684" cy="889686"/>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7">
            <a:extLst>
              <a:ext uri="{FF2B5EF4-FFF2-40B4-BE49-F238E27FC236}">
                <a16:creationId xmlns:a16="http://schemas.microsoft.com/office/drawing/2014/main" id="{72DE9BED-B8CF-0067-ABA9-394D0C3BFAEB}"/>
              </a:ext>
              <a:ext uri="{C183D7F6-B498-43B3-948B-1728B52AA6E4}">
                <adec:decorative xmlns:adec="http://schemas.microsoft.com/office/drawing/2017/decorative" val="1"/>
              </a:ext>
            </a:extLst>
          </p:cNvPr>
          <p:cNvSpPr/>
          <p:nvPr/>
        </p:nvSpPr>
        <p:spPr>
          <a:xfrm>
            <a:off x="5067530" y="3676504"/>
            <a:ext cx="2595211" cy="895592"/>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DABB5697-EECE-0613-652C-C143CE4A530B}"/>
              </a:ext>
              <a:ext uri="{C183D7F6-B498-43B3-948B-1728B52AA6E4}">
                <adec:decorative xmlns:adec="http://schemas.microsoft.com/office/drawing/2017/decorative" val="1"/>
              </a:ext>
            </a:extLst>
          </p:cNvPr>
          <p:cNvSpPr/>
          <p:nvPr/>
        </p:nvSpPr>
        <p:spPr>
          <a:xfrm>
            <a:off x="358235" y="5487877"/>
            <a:ext cx="2776206" cy="1118123"/>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9">
            <a:extLst>
              <a:ext uri="{FF2B5EF4-FFF2-40B4-BE49-F238E27FC236}">
                <a16:creationId xmlns:a16="http://schemas.microsoft.com/office/drawing/2014/main" id="{BBA94567-1E10-72CF-B4F3-1DC7189CABF7}"/>
              </a:ext>
              <a:ext uri="{C183D7F6-B498-43B3-948B-1728B52AA6E4}">
                <adec:decorative xmlns:adec="http://schemas.microsoft.com/office/drawing/2017/decorative" val="1"/>
              </a:ext>
            </a:extLst>
          </p:cNvPr>
          <p:cNvSpPr/>
          <p:nvPr/>
        </p:nvSpPr>
        <p:spPr>
          <a:xfrm>
            <a:off x="5536215" y="5468383"/>
            <a:ext cx="2261396" cy="1028123"/>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2" name="Straight Arrow Connector 11">
            <a:extLst>
              <a:ext uri="{FF2B5EF4-FFF2-40B4-BE49-F238E27FC236}">
                <a16:creationId xmlns:a16="http://schemas.microsoft.com/office/drawing/2014/main" id="{60B632FB-A859-86F1-48D9-3E1DC9145370}"/>
              </a:ext>
              <a:ext uri="{C183D7F6-B498-43B3-948B-1728B52AA6E4}">
                <adec:decorative xmlns:adec="http://schemas.microsoft.com/office/drawing/2017/decorative" val="1"/>
              </a:ext>
            </a:extLst>
          </p:cNvPr>
          <p:cNvCxnSpPr>
            <a:stCxn id="4" idx="3"/>
            <a:endCxn id="6" idx="1"/>
          </p:cNvCxnSpPr>
          <p:nvPr/>
        </p:nvCxnSpPr>
        <p:spPr>
          <a:xfrm flipV="1">
            <a:off x="2619631" y="1817997"/>
            <a:ext cx="2842883" cy="20043"/>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A930F558-A2A7-F09C-5C44-0426F84FDE61}"/>
              </a:ext>
              <a:ext uri="{C183D7F6-B498-43B3-948B-1728B52AA6E4}">
                <adec:decorative xmlns:adec="http://schemas.microsoft.com/office/drawing/2017/decorative" val="1"/>
              </a:ext>
            </a:extLst>
          </p:cNvPr>
          <p:cNvCxnSpPr>
            <a:cxnSpLocks/>
          </p:cNvCxnSpPr>
          <p:nvPr/>
        </p:nvCxnSpPr>
        <p:spPr>
          <a:xfrm flipV="1">
            <a:off x="1262154" y="3205068"/>
            <a:ext cx="5418931" cy="20045"/>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32B1C43F-CB46-FD89-0970-543C9C78C639}"/>
              </a:ext>
              <a:ext uri="{C183D7F6-B498-43B3-948B-1728B52AA6E4}">
                <adec:decorative xmlns:adec="http://schemas.microsoft.com/office/drawing/2017/decorative" val="1"/>
              </a:ext>
            </a:extLst>
          </p:cNvPr>
          <p:cNvCxnSpPr>
            <a:cxnSpLocks/>
          </p:cNvCxnSpPr>
          <p:nvPr/>
        </p:nvCxnSpPr>
        <p:spPr>
          <a:xfrm flipV="1">
            <a:off x="6681085" y="2377058"/>
            <a:ext cx="0" cy="828010"/>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2B1AC4D3-4C0A-3A5A-EB65-52D2519F0D54}"/>
              </a:ext>
              <a:ext uri="{C183D7F6-B498-43B3-948B-1728B52AA6E4}">
                <adec:decorative xmlns:adec="http://schemas.microsoft.com/office/drawing/2017/decorative" val="1"/>
              </a:ext>
            </a:extLst>
          </p:cNvPr>
          <p:cNvCxnSpPr>
            <a:cxnSpLocks/>
          </p:cNvCxnSpPr>
          <p:nvPr/>
        </p:nvCxnSpPr>
        <p:spPr>
          <a:xfrm flipV="1">
            <a:off x="1271339" y="2397103"/>
            <a:ext cx="0" cy="828010"/>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472B1DD5-8DB6-C256-1EE4-BC5137C7677B}"/>
              </a:ext>
              <a:ext uri="{C183D7F6-B498-43B3-948B-1728B52AA6E4}">
                <adec:decorative xmlns:adec="http://schemas.microsoft.com/office/drawing/2017/decorative" val="1"/>
              </a:ext>
            </a:extLst>
          </p:cNvPr>
          <p:cNvCxnSpPr>
            <a:cxnSpLocks/>
          </p:cNvCxnSpPr>
          <p:nvPr/>
        </p:nvCxnSpPr>
        <p:spPr>
          <a:xfrm>
            <a:off x="3134441" y="3220438"/>
            <a:ext cx="0" cy="49911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A3CB7E10-04B6-77A4-B1AC-E5C17DADC1C8}"/>
              </a:ext>
              <a:ext uri="{C183D7F6-B498-43B3-948B-1728B52AA6E4}">
                <adec:decorative xmlns:adec="http://schemas.microsoft.com/office/drawing/2017/decorative" val="1"/>
              </a:ext>
            </a:extLst>
          </p:cNvPr>
          <p:cNvCxnSpPr>
            <a:cxnSpLocks/>
          </p:cNvCxnSpPr>
          <p:nvPr/>
        </p:nvCxnSpPr>
        <p:spPr>
          <a:xfrm flipH="1">
            <a:off x="3368622" y="4189909"/>
            <a:ext cx="1698908" cy="0"/>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9BCC3AD5-9900-B31B-C9BD-00E06200310F}"/>
              </a:ext>
              <a:ext uri="{C183D7F6-B498-43B3-948B-1728B52AA6E4}">
                <adec:decorative xmlns:adec="http://schemas.microsoft.com/office/drawing/2017/decorative" val="1"/>
              </a:ext>
            </a:extLst>
          </p:cNvPr>
          <p:cNvCxnSpPr>
            <a:cxnSpLocks/>
          </p:cNvCxnSpPr>
          <p:nvPr/>
        </p:nvCxnSpPr>
        <p:spPr>
          <a:xfrm>
            <a:off x="3109727" y="4615140"/>
            <a:ext cx="0" cy="479962"/>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34D3244F-54F0-FC09-BBB8-0136AEA12942}"/>
              </a:ext>
              <a:ext uri="{C183D7F6-B498-43B3-948B-1728B52AA6E4}">
                <adec:decorative xmlns:adec="http://schemas.microsoft.com/office/drawing/2017/decorative" val="1"/>
              </a:ext>
            </a:extLst>
          </p:cNvPr>
          <p:cNvCxnSpPr>
            <a:cxnSpLocks/>
          </p:cNvCxnSpPr>
          <p:nvPr/>
        </p:nvCxnSpPr>
        <p:spPr>
          <a:xfrm flipV="1">
            <a:off x="1251210" y="5095101"/>
            <a:ext cx="5241732" cy="1"/>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9499B450-F038-F750-905D-91A0560816D4}"/>
              </a:ext>
              <a:ext uri="{C183D7F6-B498-43B3-948B-1728B52AA6E4}">
                <adec:decorative xmlns:adec="http://schemas.microsoft.com/office/drawing/2017/decorative" val="1"/>
              </a:ext>
            </a:extLst>
          </p:cNvPr>
          <p:cNvCxnSpPr>
            <a:cxnSpLocks/>
          </p:cNvCxnSpPr>
          <p:nvPr/>
        </p:nvCxnSpPr>
        <p:spPr>
          <a:xfrm>
            <a:off x="6492942" y="5075607"/>
            <a:ext cx="0" cy="392776"/>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9E970C4B-FE2E-1543-0E74-4B9AD7B9D802}"/>
              </a:ext>
              <a:ext uri="{C183D7F6-B498-43B3-948B-1728B52AA6E4}">
                <adec:decorative xmlns:adec="http://schemas.microsoft.com/office/drawing/2017/decorative" val="1"/>
              </a:ext>
            </a:extLst>
          </p:cNvPr>
          <p:cNvCxnSpPr>
            <a:cxnSpLocks/>
          </p:cNvCxnSpPr>
          <p:nvPr/>
        </p:nvCxnSpPr>
        <p:spPr>
          <a:xfrm>
            <a:off x="1271339" y="5095101"/>
            <a:ext cx="0" cy="392776"/>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050D265C-67BE-DF5F-CEC3-1831840485C4}"/>
              </a:ext>
            </a:extLst>
          </p:cNvPr>
          <p:cNvSpPr txBox="1"/>
          <p:nvPr/>
        </p:nvSpPr>
        <p:spPr>
          <a:xfrm>
            <a:off x="415522" y="1370123"/>
            <a:ext cx="1532238" cy="285682"/>
          </a:xfrm>
          <a:prstGeom prst="rect">
            <a:avLst/>
          </a:prstGeom>
          <a:noFill/>
        </p:spPr>
        <p:txBody>
          <a:bodyPr wrap="square" lIns="0" tIns="0" rIns="0" bIns="0" rtlCol="0">
            <a:noAutofit/>
          </a:bodyPr>
          <a:lstStyle/>
          <a:p>
            <a:pPr algn="l"/>
            <a:r>
              <a:rPr lang="en-AU" sz="1800" b="1" dirty="0"/>
              <a:t>CLAIM:</a:t>
            </a:r>
          </a:p>
        </p:txBody>
      </p:sp>
      <p:sp>
        <p:nvSpPr>
          <p:cNvPr id="46" name="TextBox 45">
            <a:extLst>
              <a:ext uri="{FF2B5EF4-FFF2-40B4-BE49-F238E27FC236}">
                <a16:creationId xmlns:a16="http://schemas.microsoft.com/office/drawing/2014/main" id="{31464795-1DD2-3605-064B-01427943BA58}"/>
              </a:ext>
            </a:extLst>
          </p:cNvPr>
          <p:cNvSpPr txBox="1"/>
          <p:nvPr/>
        </p:nvSpPr>
        <p:spPr>
          <a:xfrm>
            <a:off x="3274953" y="1928279"/>
            <a:ext cx="1532238" cy="285682"/>
          </a:xfrm>
          <a:prstGeom prst="rect">
            <a:avLst/>
          </a:prstGeom>
          <a:noFill/>
        </p:spPr>
        <p:txBody>
          <a:bodyPr wrap="square" lIns="0" tIns="0" rIns="0" bIns="0" rtlCol="0">
            <a:noAutofit/>
          </a:bodyPr>
          <a:lstStyle/>
          <a:p>
            <a:pPr algn="l"/>
            <a:r>
              <a:rPr lang="en-AU" sz="1800" b="1" dirty="0"/>
              <a:t>supported by</a:t>
            </a:r>
          </a:p>
          <a:p>
            <a:pPr algn="l"/>
            <a:endParaRPr lang="en-AU" sz="1000" b="1" dirty="0"/>
          </a:p>
          <a:p>
            <a:pPr algn="l"/>
            <a:r>
              <a:rPr lang="en-AU" sz="1800" b="1" dirty="0"/>
              <a:t>connected by</a:t>
            </a:r>
          </a:p>
        </p:txBody>
      </p:sp>
      <p:sp>
        <p:nvSpPr>
          <p:cNvPr id="41" name="TextBox 40">
            <a:extLst>
              <a:ext uri="{FF2B5EF4-FFF2-40B4-BE49-F238E27FC236}">
                <a16:creationId xmlns:a16="http://schemas.microsoft.com/office/drawing/2014/main" id="{AD452590-1AED-9267-F31A-78400AAE126C}"/>
              </a:ext>
            </a:extLst>
          </p:cNvPr>
          <p:cNvSpPr txBox="1"/>
          <p:nvPr/>
        </p:nvSpPr>
        <p:spPr>
          <a:xfrm>
            <a:off x="5549740" y="1306995"/>
            <a:ext cx="1532238" cy="285682"/>
          </a:xfrm>
          <a:prstGeom prst="rect">
            <a:avLst/>
          </a:prstGeom>
          <a:noFill/>
        </p:spPr>
        <p:txBody>
          <a:bodyPr wrap="square" lIns="0" tIns="0" rIns="0" bIns="0" rtlCol="0">
            <a:noAutofit/>
          </a:bodyPr>
          <a:lstStyle/>
          <a:p>
            <a:pPr algn="l"/>
            <a:r>
              <a:rPr lang="en-AU" sz="1800" b="1" dirty="0"/>
              <a:t>GROUNDS:</a:t>
            </a:r>
          </a:p>
        </p:txBody>
      </p:sp>
      <p:sp>
        <p:nvSpPr>
          <p:cNvPr id="43" name="TextBox 42">
            <a:extLst>
              <a:ext uri="{FF2B5EF4-FFF2-40B4-BE49-F238E27FC236}">
                <a16:creationId xmlns:a16="http://schemas.microsoft.com/office/drawing/2014/main" id="{BF1883EE-B5CB-DA15-AB60-55A634C94778}"/>
              </a:ext>
            </a:extLst>
          </p:cNvPr>
          <p:cNvSpPr txBox="1"/>
          <p:nvPr/>
        </p:nvSpPr>
        <p:spPr>
          <a:xfrm>
            <a:off x="5134675" y="3712600"/>
            <a:ext cx="1532238" cy="285682"/>
          </a:xfrm>
          <a:prstGeom prst="rect">
            <a:avLst/>
          </a:prstGeom>
          <a:noFill/>
        </p:spPr>
        <p:txBody>
          <a:bodyPr wrap="square" lIns="0" tIns="0" rIns="0" bIns="0" rtlCol="0">
            <a:noAutofit/>
          </a:bodyPr>
          <a:lstStyle/>
          <a:p>
            <a:pPr algn="l"/>
            <a:r>
              <a:rPr lang="en-AU" sz="1800" b="1" dirty="0"/>
              <a:t>QUALIFIER:</a:t>
            </a:r>
          </a:p>
        </p:txBody>
      </p:sp>
      <p:sp>
        <p:nvSpPr>
          <p:cNvPr id="47" name="TextBox 46">
            <a:extLst>
              <a:ext uri="{FF2B5EF4-FFF2-40B4-BE49-F238E27FC236}">
                <a16:creationId xmlns:a16="http://schemas.microsoft.com/office/drawing/2014/main" id="{5E2D0777-2A67-37A1-7E22-FEEC0520FC65}"/>
              </a:ext>
            </a:extLst>
          </p:cNvPr>
          <p:cNvSpPr txBox="1"/>
          <p:nvPr/>
        </p:nvSpPr>
        <p:spPr>
          <a:xfrm>
            <a:off x="3588699" y="4269711"/>
            <a:ext cx="1396474" cy="440971"/>
          </a:xfrm>
          <a:prstGeom prst="rect">
            <a:avLst/>
          </a:prstGeom>
          <a:noFill/>
        </p:spPr>
        <p:txBody>
          <a:bodyPr wrap="square" lIns="0" tIns="0" rIns="0" bIns="0" rtlCol="0">
            <a:noAutofit/>
          </a:bodyPr>
          <a:lstStyle/>
          <a:p>
            <a:pPr algn="l"/>
            <a:r>
              <a:rPr lang="en-AU" sz="1800" b="1" dirty="0"/>
              <a:t>measures of strength</a:t>
            </a:r>
          </a:p>
        </p:txBody>
      </p:sp>
      <p:sp>
        <p:nvSpPr>
          <p:cNvPr id="42" name="TextBox 41">
            <a:extLst>
              <a:ext uri="{FF2B5EF4-FFF2-40B4-BE49-F238E27FC236}">
                <a16:creationId xmlns:a16="http://schemas.microsoft.com/office/drawing/2014/main" id="{29F68E65-43AE-FE5C-B700-EFD482EA5ADC}"/>
              </a:ext>
            </a:extLst>
          </p:cNvPr>
          <p:cNvSpPr txBox="1"/>
          <p:nvPr/>
        </p:nvSpPr>
        <p:spPr>
          <a:xfrm>
            <a:off x="617634" y="3775875"/>
            <a:ext cx="1532238" cy="285682"/>
          </a:xfrm>
          <a:prstGeom prst="rect">
            <a:avLst/>
          </a:prstGeom>
          <a:noFill/>
        </p:spPr>
        <p:txBody>
          <a:bodyPr wrap="square" lIns="0" tIns="0" rIns="0" bIns="0" rtlCol="0">
            <a:noAutofit/>
          </a:bodyPr>
          <a:lstStyle/>
          <a:p>
            <a:pPr algn="l"/>
            <a:r>
              <a:rPr lang="en-AU" sz="1800" b="1" dirty="0"/>
              <a:t>WARRANT:</a:t>
            </a:r>
          </a:p>
        </p:txBody>
      </p:sp>
      <p:sp>
        <p:nvSpPr>
          <p:cNvPr id="49" name="TextBox 48">
            <a:extLst>
              <a:ext uri="{FF2B5EF4-FFF2-40B4-BE49-F238E27FC236}">
                <a16:creationId xmlns:a16="http://schemas.microsoft.com/office/drawing/2014/main" id="{79689687-3514-4638-A680-15E94CDE21E7}"/>
              </a:ext>
            </a:extLst>
          </p:cNvPr>
          <p:cNvSpPr txBox="1"/>
          <p:nvPr/>
        </p:nvSpPr>
        <p:spPr>
          <a:xfrm>
            <a:off x="3214326" y="5128545"/>
            <a:ext cx="1592864" cy="440971"/>
          </a:xfrm>
          <a:prstGeom prst="rect">
            <a:avLst/>
          </a:prstGeom>
          <a:noFill/>
        </p:spPr>
        <p:txBody>
          <a:bodyPr wrap="square" lIns="0" tIns="0" rIns="0" bIns="0" rtlCol="0">
            <a:noAutofit/>
          </a:bodyPr>
          <a:lstStyle/>
          <a:p>
            <a:pPr algn="l"/>
            <a:r>
              <a:rPr lang="en-AU" sz="1800" b="1" dirty="0"/>
              <a:t>reinforced by</a:t>
            </a:r>
          </a:p>
        </p:txBody>
      </p:sp>
      <p:sp>
        <p:nvSpPr>
          <p:cNvPr id="44" name="TextBox 43">
            <a:extLst>
              <a:ext uri="{FF2B5EF4-FFF2-40B4-BE49-F238E27FC236}">
                <a16:creationId xmlns:a16="http://schemas.microsoft.com/office/drawing/2014/main" id="{194A3894-1960-1E8A-42C6-6B51401B6732}"/>
              </a:ext>
            </a:extLst>
          </p:cNvPr>
          <p:cNvSpPr txBox="1"/>
          <p:nvPr/>
        </p:nvSpPr>
        <p:spPr>
          <a:xfrm>
            <a:off x="415522" y="5575065"/>
            <a:ext cx="1532238" cy="285682"/>
          </a:xfrm>
          <a:prstGeom prst="rect">
            <a:avLst/>
          </a:prstGeom>
          <a:noFill/>
        </p:spPr>
        <p:txBody>
          <a:bodyPr wrap="square" lIns="0" tIns="0" rIns="0" bIns="0" rtlCol="0">
            <a:noAutofit/>
          </a:bodyPr>
          <a:lstStyle/>
          <a:p>
            <a:pPr algn="l"/>
            <a:r>
              <a:rPr lang="en-AU" sz="1800" b="1" dirty="0"/>
              <a:t>BACKING:</a:t>
            </a:r>
          </a:p>
        </p:txBody>
      </p:sp>
      <p:sp>
        <p:nvSpPr>
          <p:cNvPr id="45" name="TextBox 44">
            <a:extLst>
              <a:ext uri="{FF2B5EF4-FFF2-40B4-BE49-F238E27FC236}">
                <a16:creationId xmlns:a16="http://schemas.microsoft.com/office/drawing/2014/main" id="{2FB1309C-5682-B4A9-9DD1-8EA8C7D6958B}"/>
              </a:ext>
            </a:extLst>
          </p:cNvPr>
          <p:cNvSpPr txBox="1"/>
          <p:nvPr/>
        </p:nvSpPr>
        <p:spPr>
          <a:xfrm>
            <a:off x="5599016" y="5487877"/>
            <a:ext cx="1532238" cy="319734"/>
          </a:xfrm>
          <a:prstGeom prst="rect">
            <a:avLst/>
          </a:prstGeom>
          <a:noFill/>
        </p:spPr>
        <p:txBody>
          <a:bodyPr wrap="square" lIns="0" tIns="0" rIns="0" bIns="0" rtlCol="0">
            <a:noAutofit/>
          </a:bodyPr>
          <a:lstStyle/>
          <a:p>
            <a:pPr algn="l"/>
            <a:r>
              <a:rPr lang="en-AU" sz="1800" b="1" dirty="0"/>
              <a:t>REBUTTAL</a:t>
            </a:r>
            <a:r>
              <a:rPr lang="en-AU" sz="1100" b="1" dirty="0"/>
              <a:t>:</a:t>
            </a:r>
          </a:p>
        </p:txBody>
      </p:sp>
    </p:spTree>
    <p:extLst>
      <p:ext uri="{BB962C8B-B14F-4D97-AF65-F5344CB8AC3E}">
        <p14:creationId xmlns:p14="http://schemas.microsoft.com/office/powerpoint/2010/main" val="376558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9CE7DF-336E-8166-88AB-ECE89DD1C40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EE97C8D-890A-38D3-0B3E-37E5195F3F12}"/>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87</a:t>
            </a:fld>
            <a:endParaRPr lang="en-AU"/>
          </a:p>
        </p:txBody>
      </p:sp>
      <p:sp>
        <p:nvSpPr>
          <p:cNvPr id="51" name="Title 2">
            <a:extLst>
              <a:ext uri="{FF2B5EF4-FFF2-40B4-BE49-F238E27FC236}">
                <a16:creationId xmlns:a16="http://schemas.microsoft.com/office/drawing/2014/main" id="{10865998-72F6-CBE2-F3A4-B3F0D81234D6}"/>
              </a:ext>
            </a:extLst>
          </p:cNvPr>
          <p:cNvSpPr txBox="1">
            <a:spLocks noGrp="1"/>
          </p:cNvSpPr>
          <p:nvPr>
            <p:ph type="title" idx="4294967295"/>
          </p:nvPr>
        </p:nvSpPr>
        <p:spPr>
          <a:xfrm>
            <a:off x="38354" y="90743"/>
            <a:ext cx="11484000" cy="5456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377" rtl="0" eaLnBrk="1" latinLnBrk="0" hangingPunct="1">
              <a:lnSpc>
                <a:spcPct val="90000"/>
              </a:lnSpc>
              <a:spcBef>
                <a:spcPct val="0"/>
              </a:spcBef>
              <a:buNone/>
              <a:defRPr sz="3600" kern="1200">
                <a:solidFill>
                  <a:schemeClr val="tx1"/>
                </a:solidFill>
                <a:latin typeface="Arial" panose="020B0604020202020204" pitchFamily="34" charset="0"/>
                <a:ea typeface="+mj-ea"/>
                <a:cs typeface="Arial" panose="020B0604020202020204" pitchFamily="34" charset="0"/>
              </a:defRPr>
            </a:lvl1pPr>
          </a:lstStyle>
          <a:p>
            <a:pPr marL="0" marR="0" lvl="0" indent="0" algn="l" defTabSz="914377"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accent1"/>
                </a:solidFill>
                <a:effectLst/>
                <a:uLnTx/>
                <a:uFillTx/>
                <a:latin typeface="Arial"/>
                <a:ea typeface="+mj-ea"/>
                <a:cs typeface="Arial"/>
              </a:rPr>
              <a:t>Toulmin argumentation model scaffold </a:t>
            </a:r>
            <a:r>
              <a:rPr kumimoji="0" lang="en-US" sz="1800" b="0" i="0" u="none" strike="noStrike" kern="1200" cap="none" spc="0" normalizeH="0" baseline="0" noProof="0" dirty="0">
                <a:ln>
                  <a:noFill/>
                </a:ln>
                <a:solidFill>
                  <a:schemeClr val="bg1"/>
                </a:solidFill>
                <a:effectLst/>
                <a:uLnTx/>
                <a:uFillTx/>
                <a:latin typeface="Arial"/>
                <a:ea typeface="+mj-ea"/>
                <a:cs typeface="Arial"/>
              </a:rPr>
              <a:t>(lesson 11 continued)</a:t>
            </a:r>
            <a:endParaRPr kumimoji="0" lang="en-US" sz="1800" b="0"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sp>
        <p:nvSpPr>
          <p:cNvPr id="23" name="Thought Bubble: Cloud 22">
            <a:extLst>
              <a:ext uri="{FF2B5EF4-FFF2-40B4-BE49-F238E27FC236}">
                <a16:creationId xmlns:a16="http://schemas.microsoft.com/office/drawing/2014/main" id="{B2CD8F9B-EA6E-BD5F-9E2D-AB6536BE598D}"/>
              </a:ext>
            </a:extLst>
          </p:cNvPr>
          <p:cNvSpPr/>
          <p:nvPr/>
        </p:nvSpPr>
        <p:spPr>
          <a:xfrm>
            <a:off x="8599485" y="1312445"/>
            <a:ext cx="2905766" cy="2999687"/>
          </a:xfrm>
          <a:prstGeom prst="cloud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r>
              <a:rPr lang="en-AU" sz="1800" dirty="0"/>
              <a:t>How does the argument fit into the Toulmin argumentation model?</a:t>
            </a:r>
          </a:p>
        </p:txBody>
      </p:sp>
      <p:sp>
        <p:nvSpPr>
          <p:cNvPr id="40" name="TextBox 39">
            <a:extLst>
              <a:ext uri="{FF2B5EF4-FFF2-40B4-BE49-F238E27FC236}">
                <a16:creationId xmlns:a16="http://schemas.microsoft.com/office/drawing/2014/main" id="{2FE464DC-BD83-E949-03A5-93B000AE5269}"/>
              </a:ext>
            </a:extLst>
          </p:cNvPr>
          <p:cNvSpPr txBox="1"/>
          <p:nvPr/>
        </p:nvSpPr>
        <p:spPr>
          <a:xfrm>
            <a:off x="331190" y="1026763"/>
            <a:ext cx="1532238" cy="285682"/>
          </a:xfrm>
          <a:prstGeom prst="rect">
            <a:avLst/>
          </a:prstGeom>
          <a:noFill/>
        </p:spPr>
        <p:txBody>
          <a:bodyPr wrap="square" lIns="0" tIns="0" rIns="0" bIns="0" rtlCol="0">
            <a:noAutofit/>
          </a:bodyPr>
          <a:lstStyle/>
          <a:p>
            <a:pPr algn="l"/>
            <a:r>
              <a:rPr lang="en-AU" sz="1800" b="1" dirty="0"/>
              <a:t>CLAIM:</a:t>
            </a:r>
          </a:p>
        </p:txBody>
      </p:sp>
      <p:sp>
        <p:nvSpPr>
          <p:cNvPr id="16" name="TextBox 15">
            <a:extLst>
              <a:ext uri="{FF2B5EF4-FFF2-40B4-BE49-F238E27FC236}">
                <a16:creationId xmlns:a16="http://schemas.microsoft.com/office/drawing/2014/main" id="{57575CDE-6C1C-7395-C756-AEE7605D32D8}"/>
              </a:ext>
            </a:extLst>
          </p:cNvPr>
          <p:cNvSpPr txBox="1"/>
          <p:nvPr/>
        </p:nvSpPr>
        <p:spPr>
          <a:xfrm>
            <a:off x="387493" y="1278978"/>
            <a:ext cx="2223792" cy="718266"/>
          </a:xfrm>
          <a:prstGeom prst="rect">
            <a:avLst/>
          </a:prstGeom>
          <a:noFill/>
          <a:ln w="9525">
            <a:noFill/>
          </a:ln>
        </p:spPr>
        <p:txBody>
          <a:bodyPr wrap="square" lIns="0" tIns="0" rIns="0" bIns="0" rtlCol="0">
            <a:noAutofit/>
          </a:bodyPr>
          <a:lstStyle/>
          <a:p>
            <a:pPr algn="l">
              <a:lnSpc>
                <a:spcPct val="114000"/>
              </a:lnSpc>
            </a:pPr>
            <a:r>
              <a:rPr lang="en-AU" sz="1600" dirty="0">
                <a:solidFill>
                  <a:schemeClr val="tx2"/>
                </a:solidFill>
              </a:rPr>
              <a:t>Democracy is not the worst form of government.</a:t>
            </a:r>
          </a:p>
        </p:txBody>
      </p:sp>
      <p:sp>
        <p:nvSpPr>
          <p:cNvPr id="41" name="TextBox 40">
            <a:extLst>
              <a:ext uri="{FF2B5EF4-FFF2-40B4-BE49-F238E27FC236}">
                <a16:creationId xmlns:a16="http://schemas.microsoft.com/office/drawing/2014/main" id="{FC3CCF95-8C4B-407B-9204-0391FC4C96B8}"/>
              </a:ext>
            </a:extLst>
          </p:cNvPr>
          <p:cNvSpPr txBox="1"/>
          <p:nvPr/>
        </p:nvSpPr>
        <p:spPr>
          <a:xfrm>
            <a:off x="5521634" y="822275"/>
            <a:ext cx="1532238" cy="285682"/>
          </a:xfrm>
          <a:prstGeom prst="rect">
            <a:avLst/>
          </a:prstGeom>
          <a:noFill/>
        </p:spPr>
        <p:txBody>
          <a:bodyPr wrap="square" lIns="0" tIns="0" rIns="0" bIns="0" rtlCol="0">
            <a:noAutofit/>
          </a:bodyPr>
          <a:lstStyle/>
          <a:p>
            <a:pPr algn="l"/>
            <a:r>
              <a:rPr lang="en-AU" sz="1800" b="1" dirty="0"/>
              <a:t>GROUNDS:</a:t>
            </a:r>
          </a:p>
        </p:txBody>
      </p:sp>
      <p:sp>
        <p:nvSpPr>
          <p:cNvPr id="17" name="TextBox 16">
            <a:extLst>
              <a:ext uri="{FF2B5EF4-FFF2-40B4-BE49-F238E27FC236}">
                <a16:creationId xmlns:a16="http://schemas.microsoft.com/office/drawing/2014/main" id="{31D4532C-1C13-2C74-DE4F-B8CBE5D3C524}"/>
              </a:ext>
            </a:extLst>
          </p:cNvPr>
          <p:cNvSpPr txBox="1"/>
          <p:nvPr/>
        </p:nvSpPr>
        <p:spPr>
          <a:xfrm>
            <a:off x="5521634" y="1015054"/>
            <a:ext cx="2046724" cy="527847"/>
          </a:xfrm>
          <a:prstGeom prst="rect">
            <a:avLst/>
          </a:prstGeom>
          <a:noFill/>
          <a:ln w="9525">
            <a:noFill/>
          </a:ln>
        </p:spPr>
        <p:txBody>
          <a:bodyPr wrap="square" lIns="0" tIns="0" rIns="0" bIns="0" rtlCol="0">
            <a:noAutofit/>
          </a:bodyPr>
          <a:lstStyle/>
          <a:p>
            <a:pPr algn="l">
              <a:lnSpc>
                <a:spcPct val="114000"/>
              </a:lnSpc>
            </a:pPr>
            <a:r>
              <a:rPr lang="en-AU" sz="1600" dirty="0">
                <a:solidFill>
                  <a:schemeClr val="tx2"/>
                </a:solidFill>
              </a:rPr>
              <a:t>Democracy is effective because it meets the needs of its people.</a:t>
            </a:r>
          </a:p>
        </p:txBody>
      </p:sp>
      <p:sp>
        <p:nvSpPr>
          <p:cNvPr id="42" name="TextBox 41">
            <a:extLst>
              <a:ext uri="{FF2B5EF4-FFF2-40B4-BE49-F238E27FC236}">
                <a16:creationId xmlns:a16="http://schemas.microsoft.com/office/drawing/2014/main" id="{1AC69EF4-75A3-1AB0-C90F-463FD128B153}"/>
              </a:ext>
            </a:extLst>
          </p:cNvPr>
          <p:cNvSpPr txBox="1"/>
          <p:nvPr/>
        </p:nvSpPr>
        <p:spPr>
          <a:xfrm>
            <a:off x="457798" y="3606624"/>
            <a:ext cx="1532238" cy="285682"/>
          </a:xfrm>
          <a:prstGeom prst="rect">
            <a:avLst/>
          </a:prstGeom>
          <a:noFill/>
        </p:spPr>
        <p:txBody>
          <a:bodyPr wrap="square" lIns="0" tIns="0" rIns="0" bIns="0" rtlCol="0">
            <a:noAutofit/>
          </a:bodyPr>
          <a:lstStyle/>
          <a:p>
            <a:pPr algn="l"/>
            <a:r>
              <a:rPr lang="en-AU" sz="1800" b="1" dirty="0"/>
              <a:t>WARRANT:</a:t>
            </a:r>
          </a:p>
        </p:txBody>
      </p:sp>
      <p:sp>
        <p:nvSpPr>
          <p:cNvPr id="18" name="TextBox 17">
            <a:extLst>
              <a:ext uri="{FF2B5EF4-FFF2-40B4-BE49-F238E27FC236}">
                <a16:creationId xmlns:a16="http://schemas.microsoft.com/office/drawing/2014/main" id="{D18D549A-9EBF-C9C5-6E67-42442AAE7B4D}"/>
              </a:ext>
            </a:extLst>
          </p:cNvPr>
          <p:cNvSpPr txBox="1"/>
          <p:nvPr/>
        </p:nvSpPr>
        <p:spPr>
          <a:xfrm>
            <a:off x="455160" y="3891220"/>
            <a:ext cx="2759021" cy="527847"/>
          </a:xfrm>
          <a:prstGeom prst="rect">
            <a:avLst/>
          </a:prstGeom>
          <a:noFill/>
          <a:ln w="9525">
            <a:noFill/>
          </a:ln>
        </p:spPr>
        <p:txBody>
          <a:bodyPr wrap="square" lIns="0" tIns="0" rIns="0" bIns="0" rtlCol="0">
            <a:noAutofit/>
          </a:bodyPr>
          <a:lstStyle/>
          <a:p>
            <a:pPr algn="l">
              <a:lnSpc>
                <a:spcPct val="114000"/>
              </a:lnSpc>
            </a:pPr>
            <a:r>
              <a:rPr lang="en-AU" sz="1600" dirty="0">
                <a:solidFill>
                  <a:schemeClr val="tx2"/>
                </a:solidFill>
              </a:rPr>
              <a:t>If democracy is effective, it must be good.</a:t>
            </a:r>
          </a:p>
        </p:txBody>
      </p:sp>
      <p:sp>
        <p:nvSpPr>
          <p:cNvPr id="43" name="TextBox 42">
            <a:extLst>
              <a:ext uri="{FF2B5EF4-FFF2-40B4-BE49-F238E27FC236}">
                <a16:creationId xmlns:a16="http://schemas.microsoft.com/office/drawing/2014/main" id="{108D4173-D542-1193-08AA-BC4091468550}"/>
              </a:ext>
            </a:extLst>
          </p:cNvPr>
          <p:cNvSpPr txBox="1"/>
          <p:nvPr/>
        </p:nvSpPr>
        <p:spPr>
          <a:xfrm>
            <a:off x="4964245" y="3319064"/>
            <a:ext cx="1532238" cy="285682"/>
          </a:xfrm>
          <a:prstGeom prst="rect">
            <a:avLst/>
          </a:prstGeom>
          <a:noFill/>
        </p:spPr>
        <p:txBody>
          <a:bodyPr wrap="square" lIns="0" tIns="0" rIns="0" bIns="0" rtlCol="0">
            <a:noAutofit/>
          </a:bodyPr>
          <a:lstStyle/>
          <a:p>
            <a:pPr algn="l"/>
            <a:r>
              <a:rPr lang="en-AU" sz="1800" b="1" dirty="0"/>
              <a:t>QUALIFIER</a:t>
            </a:r>
            <a:r>
              <a:rPr lang="en-AU" sz="1100" b="1" dirty="0"/>
              <a:t>:</a:t>
            </a:r>
          </a:p>
        </p:txBody>
      </p:sp>
      <p:sp>
        <p:nvSpPr>
          <p:cNvPr id="19" name="TextBox 18">
            <a:extLst>
              <a:ext uri="{FF2B5EF4-FFF2-40B4-BE49-F238E27FC236}">
                <a16:creationId xmlns:a16="http://schemas.microsoft.com/office/drawing/2014/main" id="{45E99D73-3135-E874-3CA1-F80C5556101C}"/>
              </a:ext>
            </a:extLst>
          </p:cNvPr>
          <p:cNvSpPr txBox="1"/>
          <p:nvPr/>
        </p:nvSpPr>
        <p:spPr>
          <a:xfrm>
            <a:off x="4964245" y="3567194"/>
            <a:ext cx="3235645" cy="652193"/>
          </a:xfrm>
          <a:prstGeom prst="rect">
            <a:avLst/>
          </a:prstGeom>
          <a:noFill/>
          <a:ln w="9525">
            <a:noFill/>
          </a:ln>
        </p:spPr>
        <p:txBody>
          <a:bodyPr wrap="square" lIns="0" tIns="0" rIns="0" bIns="0" rtlCol="0">
            <a:noAutofit/>
          </a:bodyPr>
          <a:lstStyle/>
          <a:p>
            <a:pPr algn="l">
              <a:lnSpc>
                <a:spcPct val="114000"/>
              </a:lnSpc>
            </a:pPr>
            <a:r>
              <a:rPr lang="en-AU" sz="1600" dirty="0">
                <a:solidFill>
                  <a:schemeClr val="tx2"/>
                </a:solidFill>
              </a:rPr>
              <a:t>If democracy meets all the needs of its people, it is more effective than a government that meets only some needs.</a:t>
            </a:r>
          </a:p>
        </p:txBody>
      </p:sp>
      <p:sp>
        <p:nvSpPr>
          <p:cNvPr id="44" name="TextBox 43">
            <a:extLst>
              <a:ext uri="{FF2B5EF4-FFF2-40B4-BE49-F238E27FC236}">
                <a16:creationId xmlns:a16="http://schemas.microsoft.com/office/drawing/2014/main" id="{FAF19BD8-4738-5744-D7F6-4A29F1D2FD9E}"/>
              </a:ext>
            </a:extLst>
          </p:cNvPr>
          <p:cNvSpPr txBox="1"/>
          <p:nvPr/>
        </p:nvSpPr>
        <p:spPr>
          <a:xfrm>
            <a:off x="358235" y="5448970"/>
            <a:ext cx="1532238" cy="285682"/>
          </a:xfrm>
          <a:prstGeom prst="rect">
            <a:avLst/>
          </a:prstGeom>
          <a:noFill/>
        </p:spPr>
        <p:txBody>
          <a:bodyPr wrap="square" lIns="0" tIns="0" rIns="0" bIns="0" rtlCol="0">
            <a:noAutofit/>
          </a:bodyPr>
          <a:lstStyle/>
          <a:p>
            <a:pPr algn="l"/>
            <a:r>
              <a:rPr lang="en-AU" sz="1800" b="1" dirty="0"/>
              <a:t>BACKING:</a:t>
            </a:r>
          </a:p>
        </p:txBody>
      </p:sp>
      <p:sp>
        <p:nvSpPr>
          <p:cNvPr id="20" name="TextBox 19">
            <a:extLst>
              <a:ext uri="{FF2B5EF4-FFF2-40B4-BE49-F238E27FC236}">
                <a16:creationId xmlns:a16="http://schemas.microsoft.com/office/drawing/2014/main" id="{B8ED1953-242A-C4B9-5910-33A9628A0E23}"/>
              </a:ext>
            </a:extLst>
          </p:cNvPr>
          <p:cNvSpPr txBox="1"/>
          <p:nvPr/>
        </p:nvSpPr>
        <p:spPr>
          <a:xfrm>
            <a:off x="384758" y="5710770"/>
            <a:ext cx="2529966" cy="527847"/>
          </a:xfrm>
          <a:prstGeom prst="rect">
            <a:avLst/>
          </a:prstGeom>
          <a:noFill/>
          <a:ln w="9525">
            <a:noFill/>
          </a:ln>
        </p:spPr>
        <p:txBody>
          <a:bodyPr wrap="square" lIns="0" tIns="0" rIns="0" bIns="0" rtlCol="0">
            <a:noAutofit/>
          </a:bodyPr>
          <a:lstStyle/>
          <a:p>
            <a:pPr algn="l">
              <a:lnSpc>
                <a:spcPct val="114000"/>
              </a:lnSpc>
            </a:pPr>
            <a:r>
              <a:rPr lang="en-AU" sz="1600" dirty="0">
                <a:solidFill>
                  <a:schemeClr val="tx2"/>
                </a:solidFill>
              </a:rPr>
              <a:t>Good democracies are effective at meeting the needs of its people. </a:t>
            </a:r>
          </a:p>
        </p:txBody>
      </p:sp>
      <p:sp>
        <p:nvSpPr>
          <p:cNvPr id="45" name="TextBox 44">
            <a:extLst>
              <a:ext uri="{FF2B5EF4-FFF2-40B4-BE49-F238E27FC236}">
                <a16:creationId xmlns:a16="http://schemas.microsoft.com/office/drawing/2014/main" id="{594EADE9-B07E-31EF-A9A7-BAD89DC12CA0}"/>
              </a:ext>
            </a:extLst>
          </p:cNvPr>
          <p:cNvSpPr txBox="1"/>
          <p:nvPr/>
        </p:nvSpPr>
        <p:spPr>
          <a:xfrm>
            <a:off x="4772881" y="5470468"/>
            <a:ext cx="1532238" cy="285682"/>
          </a:xfrm>
          <a:prstGeom prst="rect">
            <a:avLst/>
          </a:prstGeom>
          <a:noFill/>
        </p:spPr>
        <p:txBody>
          <a:bodyPr wrap="square" lIns="0" tIns="0" rIns="0" bIns="0" rtlCol="0">
            <a:noAutofit/>
          </a:bodyPr>
          <a:lstStyle/>
          <a:p>
            <a:pPr algn="l"/>
            <a:r>
              <a:rPr lang="en-AU" sz="1800" b="1" dirty="0"/>
              <a:t>REBUTTAL:</a:t>
            </a:r>
          </a:p>
        </p:txBody>
      </p:sp>
      <p:sp>
        <p:nvSpPr>
          <p:cNvPr id="21" name="TextBox 20">
            <a:extLst>
              <a:ext uri="{FF2B5EF4-FFF2-40B4-BE49-F238E27FC236}">
                <a16:creationId xmlns:a16="http://schemas.microsoft.com/office/drawing/2014/main" id="{BFB11905-793E-2552-C2E0-1B8A2F4EC9DD}"/>
              </a:ext>
            </a:extLst>
          </p:cNvPr>
          <p:cNvSpPr txBox="1"/>
          <p:nvPr/>
        </p:nvSpPr>
        <p:spPr>
          <a:xfrm>
            <a:off x="4801269" y="5734652"/>
            <a:ext cx="3727468" cy="527847"/>
          </a:xfrm>
          <a:prstGeom prst="rect">
            <a:avLst/>
          </a:prstGeom>
          <a:noFill/>
          <a:ln w="9525">
            <a:noFill/>
          </a:ln>
        </p:spPr>
        <p:txBody>
          <a:bodyPr wrap="square" lIns="0" tIns="0" rIns="0" bIns="0" rtlCol="0">
            <a:noAutofit/>
          </a:bodyPr>
          <a:lstStyle/>
          <a:p>
            <a:pPr algn="l">
              <a:lnSpc>
                <a:spcPct val="114000"/>
              </a:lnSpc>
            </a:pPr>
            <a:r>
              <a:rPr lang="en-AU" sz="1600" dirty="0">
                <a:solidFill>
                  <a:schemeClr val="tx2"/>
                </a:solidFill>
              </a:rPr>
              <a:t>Other forms of government, like authoritarian regimes or monarchies can meet some needs effectively.</a:t>
            </a:r>
          </a:p>
        </p:txBody>
      </p:sp>
      <p:sp>
        <p:nvSpPr>
          <p:cNvPr id="4" name="Rectangle 3">
            <a:extLst>
              <a:ext uri="{FF2B5EF4-FFF2-40B4-BE49-F238E27FC236}">
                <a16:creationId xmlns:a16="http://schemas.microsoft.com/office/drawing/2014/main" id="{41284B52-3B82-06E3-1CEC-822AF79852C1}"/>
              </a:ext>
              <a:ext uri="{C183D7F6-B498-43B3-948B-1728B52AA6E4}">
                <adec:decorative xmlns:adec="http://schemas.microsoft.com/office/drawing/2017/decorative" val="1"/>
              </a:ext>
            </a:extLst>
          </p:cNvPr>
          <p:cNvSpPr/>
          <p:nvPr/>
        </p:nvSpPr>
        <p:spPr>
          <a:xfrm>
            <a:off x="290571" y="1000203"/>
            <a:ext cx="2452698" cy="1146730"/>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a:extLst>
              <a:ext uri="{FF2B5EF4-FFF2-40B4-BE49-F238E27FC236}">
                <a16:creationId xmlns:a16="http://schemas.microsoft.com/office/drawing/2014/main" id="{96E51940-006A-3197-C8FF-07E01537DF3F}"/>
              </a:ext>
              <a:ext uri="{C183D7F6-B498-43B3-948B-1728B52AA6E4}">
                <adec:decorative xmlns:adec="http://schemas.microsoft.com/office/drawing/2017/decorative" val="1"/>
              </a:ext>
            </a:extLst>
          </p:cNvPr>
          <p:cNvSpPr/>
          <p:nvPr/>
        </p:nvSpPr>
        <p:spPr>
          <a:xfrm>
            <a:off x="5467449" y="792720"/>
            <a:ext cx="2608879" cy="1320289"/>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1" dirty="0"/>
          </a:p>
        </p:txBody>
      </p:sp>
      <p:sp>
        <p:nvSpPr>
          <p:cNvPr id="7" name="Rectangle 6">
            <a:extLst>
              <a:ext uri="{FF2B5EF4-FFF2-40B4-BE49-F238E27FC236}">
                <a16:creationId xmlns:a16="http://schemas.microsoft.com/office/drawing/2014/main" id="{CDC4F818-2C7B-991B-6DF9-83C3C3541100}"/>
              </a:ext>
              <a:ext uri="{C183D7F6-B498-43B3-948B-1728B52AA6E4}">
                <adec:decorative xmlns:adec="http://schemas.microsoft.com/office/drawing/2017/decorative" val="1"/>
              </a:ext>
            </a:extLst>
          </p:cNvPr>
          <p:cNvSpPr/>
          <p:nvPr/>
        </p:nvSpPr>
        <p:spPr>
          <a:xfrm>
            <a:off x="358235" y="3503744"/>
            <a:ext cx="3010387" cy="1040988"/>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7">
            <a:extLst>
              <a:ext uri="{FF2B5EF4-FFF2-40B4-BE49-F238E27FC236}">
                <a16:creationId xmlns:a16="http://schemas.microsoft.com/office/drawing/2014/main" id="{5679FCB2-0B53-FC79-B392-65ADE0224D82}"/>
              </a:ext>
              <a:ext uri="{C183D7F6-B498-43B3-948B-1728B52AA6E4}">
                <adec:decorative xmlns:adec="http://schemas.microsoft.com/office/drawing/2017/decorative" val="1"/>
              </a:ext>
            </a:extLst>
          </p:cNvPr>
          <p:cNvSpPr/>
          <p:nvPr/>
        </p:nvSpPr>
        <p:spPr>
          <a:xfrm>
            <a:off x="4886127" y="3273954"/>
            <a:ext cx="3451780" cy="1402210"/>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1175FD72-08AE-E7A7-7B39-E7CBFDFB327C}"/>
              </a:ext>
              <a:ext uri="{C183D7F6-B498-43B3-948B-1728B52AA6E4}">
                <adec:decorative xmlns:adec="http://schemas.microsoft.com/office/drawing/2017/decorative" val="1"/>
              </a:ext>
            </a:extLst>
          </p:cNvPr>
          <p:cNvSpPr/>
          <p:nvPr/>
        </p:nvSpPr>
        <p:spPr>
          <a:xfrm>
            <a:off x="331190" y="5447940"/>
            <a:ext cx="2701334" cy="1118123"/>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9">
            <a:extLst>
              <a:ext uri="{FF2B5EF4-FFF2-40B4-BE49-F238E27FC236}">
                <a16:creationId xmlns:a16="http://schemas.microsoft.com/office/drawing/2014/main" id="{9C2BD882-5A98-5B77-6DC7-D6D74BF88643}"/>
              </a:ext>
              <a:ext uri="{C183D7F6-B498-43B3-948B-1728B52AA6E4}">
                <adec:decorative xmlns:adec="http://schemas.microsoft.com/office/drawing/2017/decorative" val="1"/>
              </a:ext>
            </a:extLst>
          </p:cNvPr>
          <p:cNvSpPr/>
          <p:nvPr/>
        </p:nvSpPr>
        <p:spPr>
          <a:xfrm>
            <a:off x="4730521" y="5430640"/>
            <a:ext cx="3868964" cy="1157439"/>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2" name="Straight Arrow Connector 11">
            <a:extLst>
              <a:ext uri="{FF2B5EF4-FFF2-40B4-BE49-F238E27FC236}">
                <a16:creationId xmlns:a16="http://schemas.microsoft.com/office/drawing/2014/main" id="{C179202C-2F5A-7CE2-924B-E405EEA272D2}"/>
              </a:ext>
              <a:ext uri="{C183D7F6-B498-43B3-948B-1728B52AA6E4}">
                <adec:decorative xmlns:adec="http://schemas.microsoft.com/office/drawing/2017/decorative" val="1"/>
              </a:ext>
            </a:extLst>
          </p:cNvPr>
          <p:cNvCxnSpPr>
            <a:cxnSpLocks/>
            <a:endCxn id="6" idx="1"/>
          </p:cNvCxnSpPr>
          <p:nvPr/>
        </p:nvCxnSpPr>
        <p:spPr>
          <a:xfrm flipV="1">
            <a:off x="2775499" y="1452865"/>
            <a:ext cx="2691950" cy="23485"/>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A50F6E86-5633-B28E-06BE-38A96366F4D7}"/>
              </a:ext>
              <a:ext uri="{C183D7F6-B498-43B3-948B-1728B52AA6E4}">
                <adec:decorative xmlns:adec="http://schemas.microsoft.com/office/drawing/2017/decorative" val="1"/>
              </a:ext>
            </a:extLst>
          </p:cNvPr>
          <p:cNvCxnSpPr>
            <a:cxnSpLocks/>
          </p:cNvCxnSpPr>
          <p:nvPr/>
        </p:nvCxnSpPr>
        <p:spPr>
          <a:xfrm>
            <a:off x="1223917" y="2988627"/>
            <a:ext cx="5321079" cy="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F389032D-988C-FD18-6137-6641255E3528}"/>
              </a:ext>
              <a:ext uri="{C183D7F6-B498-43B3-948B-1728B52AA6E4}">
                <adec:decorative xmlns:adec="http://schemas.microsoft.com/office/drawing/2017/decorative" val="1"/>
              </a:ext>
            </a:extLst>
          </p:cNvPr>
          <p:cNvCxnSpPr>
            <a:cxnSpLocks/>
          </p:cNvCxnSpPr>
          <p:nvPr/>
        </p:nvCxnSpPr>
        <p:spPr>
          <a:xfrm flipV="1">
            <a:off x="6544996" y="2113009"/>
            <a:ext cx="0" cy="875618"/>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22743275-5DDC-19C4-6A12-6C27711BD7F5}"/>
              </a:ext>
              <a:ext uri="{C183D7F6-B498-43B3-948B-1728B52AA6E4}">
                <adec:decorative xmlns:adec="http://schemas.microsoft.com/office/drawing/2017/decorative" val="1"/>
              </a:ext>
            </a:extLst>
          </p:cNvPr>
          <p:cNvCxnSpPr>
            <a:cxnSpLocks/>
          </p:cNvCxnSpPr>
          <p:nvPr/>
        </p:nvCxnSpPr>
        <p:spPr>
          <a:xfrm flipV="1">
            <a:off x="1262154" y="2160617"/>
            <a:ext cx="0" cy="828010"/>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D1694776-A372-EEDD-E6F2-8A916A94A0E9}"/>
              </a:ext>
              <a:ext uri="{C183D7F6-B498-43B3-948B-1728B52AA6E4}">
                <adec:decorative xmlns:adec="http://schemas.microsoft.com/office/drawing/2017/decorative" val="1"/>
              </a:ext>
            </a:extLst>
          </p:cNvPr>
          <p:cNvCxnSpPr>
            <a:cxnSpLocks/>
          </p:cNvCxnSpPr>
          <p:nvPr/>
        </p:nvCxnSpPr>
        <p:spPr>
          <a:xfrm>
            <a:off x="3145368" y="2988627"/>
            <a:ext cx="0" cy="49911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B060CE10-3646-3C6E-BDB0-B2B5E0F389A4}"/>
              </a:ext>
              <a:ext uri="{C183D7F6-B498-43B3-948B-1728B52AA6E4}">
                <adec:decorative xmlns:adec="http://schemas.microsoft.com/office/drawing/2017/decorative" val="1"/>
              </a:ext>
            </a:extLst>
          </p:cNvPr>
          <p:cNvCxnSpPr>
            <a:cxnSpLocks/>
          </p:cNvCxnSpPr>
          <p:nvPr/>
        </p:nvCxnSpPr>
        <p:spPr>
          <a:xfrm flipH="1" flipV="1">
            <a:off x="3367281" y="3941025"/>
            <a:ext cx="1520187" cy="435"/>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CD752500-1CA6-365F-2DB7-6E0AD0C4A3A3}"/>
              </a:ext>
              <a:ext uri="{C183D7F6-B498-43B3-948B-1728B52AA6E4}">
                <adec:decorative xmlns:adec="http://schemas.microsoft.com/office/drawing/2017/decorative" val="1"/>
              </a:ext>
            </a:extLst>
          </p:cNvPr>
          <p:cNvCxnSpPr>
            <a:cxnSpLocks/>
          </p:cNvCxnSpPr>
          <p:nvPr/>
        </p:nvCxnSpPr>
        <p:spPr>
          <a:xfrm>
            <a:off x="3145368" y="4552930"/>
            <a:ext cx="0" cy="521193"/>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A54DDFF5-1C79-CF4A-C4E3-417E4DA2E0FA}"/>
              </a:ext>
              <a:ext uri="{C183D7F6-B498-43B3-948B-1728B52AA6E4}">
                <adec:decorative xmlns:adec="http://schemas.microsoft.com/office/drawing/2017/decorative" val="1"/>
              </a:ext>
            </a:extLst>
          </p:cNvPr>
          <p:cNvCxnSpPr>
            <a:cxnSpLocks/>
          </p:cNvCxnSpPr>
          <p:nvPr/>
        </p:nvCxnSpPr>
        <p:spPr>
          <a:xfrm>
            <a:off x="1443745" y="5082147"/>
            <a:ext cx="4881421" cy="6212"/>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8CE56FB7-9C39-CD05-DBCF-A3BE3BFA2899}"/>
              </a:ext>
              <a:ext uri="{C183D7F6-B498-43B3-948B-1728B52AA6E4}">
                <adec:decorative xmlns:adec="http://schemas.microsoft.com/office/drawing/2017/decorative" val="1"/>
              </a:ext>
            </a:extLst>
          </p:cNvPr>
          <p:cNvCxnSpPr>
            <a:cxnSpLocks/>
          </p:cNvCxnSpPr>
          <p:nvPr/>
        </p:nvCxnSpPr>
        <p:spPr>
          <a:xfrm>
            <a:off x="6305119" y="5082147"/>
            <a:ext cx="0" cy="333332"/>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9D907CF1-A6F4-E376-A7F3-FE8038FAED30}"/>
              </a:ext>
              <a:ext uri="{C183D7F6-B498-43B3-948B-1728B52AA6E4}">
                <adec:decorative xmlns:adec="http://schemas.microsoft.com/office/drawing/2017/decorative" val="1"/>
              </a:ext>
            </a:extLst>
          </p:cNvPr>
          <p:cNvCxnSpPr>
            <a:cxnSpLocks/>
          </p:cNvCxnSpPr>
          <p:nvPr/>
        </p:nvCxnSpPr>
        <p:spPr>
          <a:xfrm>
            <a:off x="1454730" y="5057709"/>
            <a:ext cx="0" cy="382207"/>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746DB0E9-F6EE-EDA7-E8CA-952E527FFA43}"/>
              </a:ext>
              <a:ext uri="{C183D7F6-B498-43B3-948B-1728B52AA6E4}">
                <adec:decorative xmlns:adec="http://schemas.microsoft.com/office/drawing/2017/decorative" val="1"/>
              </a:ext>
            </a:extLst>
          </p:cNvPr>
          <p:cNvSpPr txBox="1"/>
          <p:nvPr/>
        </p:nvSpPr>
        <p:spPr>
          <a:xfrm>
            <a:off x="3098783" y="1599596"/>
            <a:ext cx="1532238" cy="285682"/>
          </a:xfrm>
          <a:prstGeom prst="rect">
            <a:avLst/>
          </a:prstGeom>
          <a:noFill/>
        </p:spPr>
        <p:txBody>
          <a:bodyPr wrap="square" lIns="0" tIns="0" rIns="0" bIns="0" rtlCol="0">
            <a:noAutofit/>
          </a:bodyPr>
          <a:lstStyle/>
          <a:p>
            <a:pPr algn="l"/>
            <a:r>
              <a:rPr lang="en-AU" sz="1800" b="1" dirty="0"/>
              <a:t>supported by</a:t>
            </a:r>
          </a:p>
          <a:p>
            <a:pPr algn="l"/>
            <a:r>
              <a:rPr lang="en-AU" sz="1800" b="1" dirty="0"/>
              <a:t>connected by</a:t>
            </a:r>
          </a:p>
        </p:txBody>
      </p:sp>
      <p:sp>
        <p:nvSpPr>
          <p:cNvPr id="47" name="TextBox 46">
            <a:extLst>
              <a:ext uri="{FF2B5EF4-FFF2-40B4-BE49-F238E27FC236}">
                <a16:creationId xmlns:a16="http://schemas.microsoft.com/office/drawing/2014/main" id="{FB7F46DC-033B-9B74-F8BB-D2EEA752AEB9}"/>
              </a:ext>
              <a:ext uri="{C183D7F6-B498-43B3-948B-1728B52AA6E4}">
                <adec:decorative xmlns:adec="http://schemas.microsoft.com/office/drawing/2017/decorative" val="1"/>
              </a:ext>
            </a:extLst>
          </p:cNvPr>
          <p:cNvSpPr txBox="1"/>
          <p:nvPr/>
        </p:nvSpPr>
        <p:spPr>
          <a:xfrm>
            <a:off x="3475759" y="4111959"/>
            <a:ext cx="1371761" cy="440971"/>
          </a:xfrm>
          <a:prstGeom prst="rect">
            <a:avLst/>
          </a:prstGeom>
          <a:noFill/>
        </p:spPr>
        <p:txBody>
          <a:bodyPr wrap="square" lIns="0" tIns="0" rIns="0" bIns="0" rtlCol="0">
            <a:noAutofit/>
          </a:bodyPr>
          <a:lstStyle/>
          <a:p>
            <a:pPr algn="l"/>
            <a:r>
              <a:rPr lang="en-AU" sz="1800" b="1" dirty="0"/>
              <a:t>measures of strength</a:t>
            </a:r>
          </a:p>
        </p:txBody>
      </p:sp>
      <p:sp>
        <p:nvSpPr>
          <p:cNvPr id="49" name="TextBox 48">
            <a:extLst>
              <a:ext uri="{FF2B5EF4-FFF2-40B4-BE49-F238E27FC236}">
                <a16:creationId xmlns:a16="http://schemas.microsoft.com/office/drawing/2014/main" id="{460DACE7-B29E-9472-D6BD-162687459403}"/>
              </a:ext>
              <a:ext uri="{C183D7F6-B498-43B3-948B-1728B52AA6E4}">
                <adec:decorative xmlns:adec="http://schemas.microsoft.com/office/drawing/2017/decorative" val="1"/>
              </a:ext>
            </a:extLst>
          </p:cNvPr>
          <p:cNvSpPr txBox="1"/>
          <p:nvPr/>
        </p:nvSpPr>
        <p:spPr>
          <a:xfrm>
            <a:off x="3045564" y="5137974"/>
            <a:ext cx="1614785" cy="440971"/>
          </a:xfrm>
          <a:prstGeom prst="rect">
            <a:avLst/>
          </a:prstGeom>
          <a:noFill/>
        </p:spPr>
        <p:txBody>
          <a:bodyPr wrap="square" lIns="0" tIns="0" rIns="0" bIns="0" rtlCol="0">
            <a:noAutofit/>
          </a:bodyPr>
          <a:lstStyle/>
          <a:p>
            <a:pPr algn="l"/>
            <a:r>
              <a:rPr lang="en-AU" sz="1800" b="1" dirty="0"/>
              <a:t>reinforced by</a:t>
            </a:r>
          </a:p>
        </p:txBody>
      </p:sp>
    </p:spTree>
    <p:extLst>
      <p:ext uri="{BB962C8B-B14F-4D97-AF65-F5344CB8AC3E}">
        <p14:creationId xmlns:p14="http://schemas.microsoft.com/office/powerpoint/2010/main" val="980215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5B6E0B3-F27C-0E6B-6A4C-7C2516DB65A4}"/>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88</a:t>
            </a:fld>
            <a:endParaRPr lang="en-AU"/>
          </a:p>
        </p:txBody>
      </p:sp>
      <p:sp>
        <p:nvSpPr>
          <p:cNvPr id="3" name="Title 2">
            <a:extLst>
              <a:ext uri="{FF2B5EF4-FFF2-40B4-BE49-F238E27FC236}">
                <a16:creationId xmlns:a16="http://schemas.microsoft.com/office/drawing/2014/main" id="{80E08256-D81B-8AD0-F9E3-4C956A1BB038}"/>
              </a:ext>
            </a:extLst>
          </p:cNvPr>
          <p:cNvSpPr>
            <a:spLocks noGrp="1"/>
          </p:cNvSpPr>
          <p:nvPr>
            <p:ph type="title"/>
          </p:nvPr>
        </p:nvSpPr>
        <p:spPr>
          <a:xfrm>
            <a:off x="359999" y="360000"/>
            <a:ext cx="11762331" cy="545601"/>
          </a:xfrm>
        </p:spPr>
        <p:txBody>
          <a:bodyPr/>
          <a:lstStyle/>
          <a:p>
            <a:r>
              <a:rPr lang="en-US" sz="3000" dirty="0">
                <a:latin typeface="Arial"/>
                <a:cs typeface="Arial"/>
              </a:rPr>
              <a:t>Using the Toulmin argumentation model to build an argument </a:t>
            </a:r>
            <a:endParaRPr lang="en-US" sz="3000" dirty="0"/>
          </a:p>
        </p:txBody>
      </p:sp>
      <p:sp>
        <p:nvSpPr>
          <p:cNvPr id="4" name="Text Placeholder 3">
            <a:extLst>
              <a:ext uri="{FF2B5EF4-FFF2-40B4-BE49-F238E27FC236}">
                <a16:creationId xmlns:a16="http://schemas.microsoft.com/office/drawing/2014/main" id="{C3ADD1D4-B3B0-ECBD-7C41-A2AD2A2F061E}"/>
              </a:ext>
            </a:extLst>
          </p:cNvPr>
          <p:cNvSpPr>
            <a:spLocks noGrp="1"/>
          </p:cNvSpPr>
          <p:nvPr>
            <p:ph type="body" sz="quarter" idx="18"/>
          </p:nvPr>
        </p:nvSpPr>
        <p:spPr>
          <a:xfrm>
            <a:off x="360001" y="905601"/>
            <a:ext cx="11483999" cy="310015"/>
          </a:xfrm>
        </p:spPr>
        <p:txBody>
          <a:bodyPr/>
          <a:lstStyle/>
          <a:p>
            <a:r>
              <a:rPr lang="en-US" dirty="0">
                <a:latin typeface="Arial"/>
                <a:cs typeface="Arial"/>
              </a:rPr>
              <a:t>Your turn</a:t>
            </a:r>
          </a:p>
        </p:txBody>
      </p:sp>
      <p:sp>
        <p:nvSpPr>
          <p:cNvPr id="5" name="Text Placeholder 4">
            <a:extLst>
              <a:ext uri="{FF2B5EF4-FFF2-40B4-BE49-F238E27FC236}">
                <a16:creationId xmlns:a16="http://schemas.microsoft.com/office/drawing/2014/main" id="{9A53139F-203B-7AA5-36BF-AC7F3DEAAFC4}"/>
              </a:ext>
            </a:extLst>
          </p:cNvPr>
          <p:cNvSpPr>
            <a:spLocks noGrp="1"/>
          </p:cNvSpPr>
          <p:nvPr>
            <p:ph type="body" sz="quarter" idx="17"/>
          </p:nvPr>
        </p:nvSpPr>
        <p:spPr>
          <a:xfrm>
            <a:off x="360000" y="1680551"/>
            <a:ext cx="11484000" cy="2712905"/>
          </a:xfrm>
        </p:spPr>
        <p:txBody>
          <a:bodyPr vert="horz" lIns="0" tIns="0" rIns="0" bIns="0" rtlCol="0" anchor="t">
            <a:noAutofit/>
          </a:bodyPr>
          <a:lstStyle/>
          <a:p>
            <a:r>
              <a:rPr lang="en-US" dirty="0">
                <a:latin typeface="Arial"/>
                <a:cs typeface="Arial"/>
              </a:rPr>
              <a:t> </a:t>
            </a:r>
            <a:r>
              <a:rPr lang="en-US" sz="1800" dirty="0">
                <a:latin typeface="Arial"/>
                <a:cs typeface="Arial"/>
              </a:rPr>
              <a:t>You may choose one of the following as your claim (i.e. opinion): </a:t>
            </a:r>
          </a:p>
          <a:p>
            <a:pPr marL="285750" indent="-285750">
              <a:buFont typeface="Arial"/>
              <a:buChar char="•"/>
            </a:pPr>
            <a:r>
              <a:rPr lang="en-US" sz="1800" dirty="0">
                <a:latin typeface="Arial"/>
                <a:cs typeface="Arial"/>
              </a:rPr>
              <a:t>More action against climate change needs to be taken. </a:t>
            </a:r>
          </a:p>
          <a:p>
            <a:pPr marL="285750" indent="-285750">
              <a:buFont typeface="Arial"/>
              <a:buChar char="•"/>
            </a:pPr>
            <a:r>
              <a:rPr lang="en-US" sz="1800" dirty="0">
                <a:latin typeface="Arial"/>
                <a:cs typeface="Arial"/>
              </a:rPr>
              <a:t>The social media ban for under 16 year-olds was a good decision. </a:t>
            </a:r>
          </a:p>
          <a:p>
            <a:pPr marL="285750" indent="-285750">
              <a:buFont typeface="Arial"/>
              <a:buChar char="•"/>
            </a:pPr>
            <a:r>
              <a:rPr lang="en-US" sz="1800" dirty="0">
                <a:latin typeface="Arial"/>
                <a:cs typeface="Arial"/>
              </a:rPr>
              <a:t>Homework is pointless. </a:t>
            </a:r>
          </a:p>
          <a:p>
            <a:endParaRPr lang="en-US" dirty="0"/>
          </a:p>
        </p:txBody>
      </p:sp>
    </p:spTree>
    <p:extLst>
      <p:ext uri="{BB962C8B-B14F-4D97-AF65-F5344CB8AC3E}">
        <p14:creationId xmlns:p14="http://schemas.microsoft.com/office/powerpoint/2010/main" val="332490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56339-20D5-11F4-8C48-48AEE469042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AAD753D-62F4-AAFA-E9B1-3CF6C444A53B}"/>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89</a:t>
            </a:fld>
            <a:endParaRPr lang="en-AU"/>
          </a:p>
        </p:txBody>
      </p:sp>
      <p:sp>
        <p:nvSpPr>
          <p:cNvPr id="3" name="Title 2">
            <a:extLst>
              <a:ext uri="{FF2B5EF4-FFF2-40B4-BE49-F238E27FC236}">
                <a16:creationId xmlns:a16="http://schemas.microsoft.com/office/drawing/2014/main" id="{1B92BE0B-E07D-F7C1-F7B3-23B36C72E1F6}"/>
              </a:ext>
            </a:extLst>
          </p:cNvPr>
          <p:cNvSpPr>
            <a:spLocks noGrp="1"/>
          </p:cNvSpPr>
          <p:nvPr>
            <p:ph type="title"/>
          </p:nvPr>
        </p:nvSpPr>
        <p:spPr>
          <a:xfrm>
            <a:off x="620085" y="360000"/>
            <a:ext cx="11484000" cy="545601"/>
          </a:xfrm>
        </p:spPr>
        <p:txBody>
          <a:bodyPr/>
          <a:lstStyle/>
          <a:p>
            <a:r>
              <a:rPr lang="en-AU" dirty="0"/>
              <a:t>Peer assessment </a:t>
            </a:r>
          </a:p>
        </p:txBody>
      </p:sp>
      <p:sp>
        <p:nvSpPr>
          <p:cNvPr id="8" name="TextBox 7">
            <a:extLst>
              <a:ext uri="{FF2B5EF4-FFF2-40B4-BE49-F238E27FC236}">
                <a16:creationId xmlns:a16="http://schemas.microsoft.com/office/drawing/2014/main" id="{4DDEF2B4-A91C-7430-5CA6-88FBBA31EE95}"/>
              </a:ext>
            </a:extLst>
          </p:cNvPr>
          <p:cNvSpPr txBox="1"/>
          <p:nvPr/>
        </p:nvSpPr>
        <p:spPr>
          <a:xfrm>
            <a:off x="620085" y="825685"/>
            <a:ext cx="3286125" cy="325800"/>
          </a:xfrm>
          <a:prstGeom prst="rect">
            <a:avLst/>
          </a:prstGeom>
          <a:noFill/>
        </p:spPr>
        <p:txBody>
          <a:bodyPr wrap="square" lIns="0" tIns="0" rIns="0" bIns="0" rtlCol="0">
            <a:noAutofit/>
          </a:bodyPr>
          <a:lstStyle/>
          <a:p>
            <a:r>
              <a:rPr lang="en-AU" sz="2000" dirty="0">
                <a:solidFill>
                  <a:schemeClr val="accent2"/>
                </a:solidFill>
              </a:rPr>
              <a:t>Claim: (insert chosen claim)</a:t>
            </a:r>
          </a:p>
          <a:p>
            <a:pPr algn="l"/>
            <a:endParaRPr lang="en-AU" sz="1800" dirty="0"/>
          </a:p>
        </p:txBody>
      </p:sp>
      <p:graphicFrame>
        <p:nvGraphicFramePr>
          <p:cNvPr id="5" name="Table 4">
            <a:extLst>
              <a:ext uri="{FF2B5EF4-FFF2-40B4-BE49-F238E27FC236}">
                <a16:creationId xmlns:a16="http://schemas.microsoft.com/office/drawing/2014/main" id="{4619522D-49A9-59F5-7685-424F8F4BC649}"/>
              </a:ext>
            </a:extLst>
          </p:cNvPr>
          <p:cNvGraphicFramePr>
            <a:graphicFrameLocks noGrp="1"/>
          </p:cNvGraphicFramePr>
          <p:nvPr>
            <p:extLst>
              <p:ext uri="{D42A27DB-BD31-4B8C-83A1-F6EECF244321}">
                <p14:modId xmlns:p14="http://schemas.microsoft.com/office/powerpoint/2010/main" val="321322279"/>
              </p:ext>
            </p:extLst>
          </p:nvPr>
        </p:nvGraphicFramePr>
        <p:xfrm>
          <a:off x="620085" y="1371286"/>
          <a:ext cx="10831180" cy="4928546"/>
        </p:xfrm>
        <a:graphic>
          <a:graphicData uri="http://schemas.openxmlformats.org/drawingml/2006/table">
            <a:tbl>
              <a:tblPr firstRow="1" bandRow="1">
                <a:tableStyleId>{5A111915-BE36-4E01-A7E5-04B1672EAD32}</a:tableStyleId>
              </a:tblPr>
              <a:tblGrid>
                <a:gridCol w="4052399">
                  <a:extLst>
                    <a:ext uri="{9D8B030D-6E8A-4147-A177-3AD203B41FA5}">
                      <a16:colId xmlns:a16="http://schemas.microsoft.com/office/drawing/2014/main" val="1165273723"/>
                    </a:ext>
                  </a:extLst>
                </a:gridCol>
                <a:gridCol w="4270549">
                  <a:extLst>
                    <a:ext uri="{9D8B030D-6E8A-4147-A177-3AD203B41FA5}">
                      <a16:colId xmlns:a16="http://schemas.microsoft.com/office/drawing/2014/main" val="2805676192"/>
                    </a:ext>
                  </a:extLst>
                </a:gridCol>
                <a:gridCol w="2508232">
                  <a:extLst>
                    <a:ext uri="{9D8B030D-6E8A-4147-A177-3AD203B41FA5}">
                      <a16:colId xmlns:a16="http://schemas.microsoft.com/office/drawing/2014/main" val="1173289264"/>
                    </a:ext>
                  </a:extLst>
                </a:gridCol>
              </a:tblGrid>
              <a:tr h="419666">
                <a:tc>
                  <a:txBody>
                    <a:bodyPr/>
                    <a:lstStyle/>
                    <a:p>
                      <a:r>
                        <a:rPr lang="en-AU" sz="1800" dirty="0">
                          <a:solidFill>
                            <a:schemeClr val="bg1"/>
                          </a:solidFill>
                        </a:rPr>
                        <a:t>Marking criteria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AU" sz="1800" dirty="0"/>
                        <a:t>If yes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AU" sz="1800" dirty="0"/>
                        <a:t>If 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44885348"/>
                  </a:ext>
                </a:extLst>
              </a:tr>
              <a:tr h="581618">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r>
                        <a:rPr lang="en-AU" sz="1600" dirty="0">
                          <a:solidFill>
                            <a:schemeClr val="tx1"/>
                          </a:solidFill>
                        </a:rPr>
                        <a:t>Grounds - is the reason given to support the claim relevant and effective in supporting the claim? </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4000"/>
                        </a:lnSpc>
                      </a:pPr>
                      <a:r>
                        <a:rPr lang="en-AU" sz="1600" dirty="0"/>
                        <a:t>Explain why it is effective.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r>
                        <a:rPr lang="en-AU" sz="1600" dirty="0">
                          <a:solidFill>
                            <a:schemeClr val="tx1"/>
                          </a:solidFill>
                        </a:rPr>
                        <a:t>What might be a more effective reason to support the claim?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76526301"/>
                  </a:ext>
                </a:extLst>
              </a:tr>
              <a:tr h="867310">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r>
                        <a:rPr lang="en-AU" sz="1600" dirty="0">
                          <a:solidFill>
                            <a:schemeClr val="tx1"/>
                          </a:solidFill>
                        </a:rPr>
                        <a:t>Warrant - is the reasoning connecting the evidence to the claim clear and logical?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4000"/>
                        </a:lnSpc>
                      </a:pPr>
                      <a:r>
                        <a:rPr lang="en-AU" sz="1600" dirty="0"/>
                        <a:t>Explain the logic of the warrant.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4000"/>
                        </a:lnSpc>
                      </a:pPr>
                      <a:r>
                        <a:rPr lang="en-AU" sz="1600" dirty="0">
                          <a:solidFill>
                            <a:schemeClr val="tx1"/>
                          </a:solidFill>
                        </a:rPr>
                        <a:t>How could it be clarified?</a:t>
                      </a:r>
                    </a:p>
                    <a:p>
                      <a:pPr>
                        <a:lnSpc>
                          <a:spcPct val="114000"/>
                        </a:lnSpc>
                      </a:pPr>
                      <a:endParaRPr lang="en-AU"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45074447"/>
                  </a:ext>
                </a:extLst>
              </a:tr>
              <a:tr h="867310">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r>
                        <a:rPr lang="en-AU" sz="1600" dirty="0">
                          <a:solidFill>
                            <a:schemeClr val="tx1"/>
                          </a:solidFill>
                        </a:rPr>
                        <a:t>Backing - does the extra support given support and strengthen the claim? </a:t>
                      </a: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4000"/>
                        </a:lnSpc>
                      </a:pPr>
                      <a:r>
                        <a:rPr lang="en-AU" sz="1600" dirty="0"/>
                        <a:t>How does the extra support strengthen the claim?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r>
                        <a:rPr lang="en-AU" sz="1600" dirty="0">
                          <a:solidFill>
                            <a:schemeClr val="tx1"/>
                          </a:solidFill>
                        </a:rPr>
                        <a:t>What could be used to better to support the claim?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66868784"/>
                  </a:ext>
                </a:extLst>
              </a:tr>
              <a:tr h="799503">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r>
                        <a:rPr lang="en-AU" sz="1600" dirty="0">
                          <a:solidFill>
                            <a:schemeClr val="tx1"/>
                          </a:solidFill>
                        </a:rPr>
                        <a:t>Rebuttal - have the students addressed a relevant counterargument or opposing view?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4000"/>
                        </a:lnSpc>
                      </a:pPr>
                      <a:r>
                        <a:rPr lang="en-AU" sz="1600" dirty="0"/>
                        <a:t>How does this add to the strength of the claim?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4000"/>
                        </a:lnSpc>
                      </a:pPr>
                      <a:r>
                        <a:rPr lang="en-AU" sz="1600" dirty="0">
                          <a:solidFill>
                            <a:schemeClr val="tx1"/>
                          </a:solidFill>
                        </a:rPr>
                        <a:t>What could be used instead?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69104376"/>
                  </a:ext>
                </a:extLst>
              </a:tr>
              <a:tr h="934946">
                <a:tc>
                  <a:txBody>
                    <a:bodyPr/>
                    <a:lstStyle/>
                    <a:p>
                      <a:pPr marL="0" marR="0" lvl="0" indent="0" algn="l" defTabSz="914377" rtl="0" eaLnBrk="1" fontAlgn="auto" latinLnBrk="0" hangingPunct="1">
                        <a:lnSpc>
                          <a:spcPct val="114000"/>
                        </a:lnSpc>
                        <a:spcBef>
                          <a:spcPts val="0"/>
                        </a:spcBef>
                        <a:spcAft>
                          <a:spcPts val="0"/>
                        </a:spcAft>
                        <a:buClrTx/>
                        <a:buSzTx/>
                        <a:buFontTx/>
                        <a:buNone/>
                        <a:tabLst/>
                        <a:defRPr/>
                      </a:pPr>
                      <a:r>
                        <a:rPr lang="en-AU" sz="1600" dirty="0">
                          <a:solidFill>
                            <a:schemeClr val="tx1"/>
                          </a:solidFill>
                        </a:rPr>
                        <a:t>Qualifier - does the qualifier present a logical and clear argument?</a:t>
                      </a:r>
                    </a:p>
                    <a:p>
                      <a:pPr>
                        <a:lnSpc>
                          <a:spcPct val="114000"/>
                        </a:lnSpc>
                      </a:pPr>
                      <a:endParaRPr lang="en-AU"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4000"/>
                        </a:lnSpc>
                      </a:pPr>
                      <a:r>
                        <a:rPr lang="en-AU" sz="1600" dirty="0"/>
                        <a:t>Explain why this is an effective qualifier.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4000"/>
                        </a:lnSpc>
                      </a:pPr>
                      <a:r>
                        <a:rPr lang="en-AU" sz="1600" dirty="0"/>
                        <a:t>How could it be clarified?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74061948"/>
                  </a:ext>
                </a:extLst>
              </a:tr>
            </a:tbl>
          </a:graphicData>
        </a:graphic>
      </p:graphicFrame>
    </p:spTree>
    <p:extLst>
      <p:ext uri="{BB962C8B-B14F-4D97-AF65-F5344CB8AC3E}">
        <p14:creationId xmlns:p14="http://schemas.microsoft.com/office/powerpoint/2010/main" val="100030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8FABF7-72BB-FCF0-8920-AA3D2076AB29}"/>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68075A79-7818-2B1B-AED7-054DD937D93C}"/>
              </a:ext>
            </a:extLst>
          </p:cNvPr>
          <p:cNvSpPr>
            <a:spLocks noGrp="1"/>
          </p:cNvSpPr>
          <p:nvPr>
            <p:ph type="ctrTitle"/>
          </p:nvPr>
        </p:nvSpPr>
        <p:spPr/>
        <p:txBody>
          <a:bodyPr/>
          <a:lstStyle/>
          <a:p>
            <a:r>
              <a:rPr lang="en-AU" dirty="0">
                <a:latin typeface="+mj-lt"/>
                <a:cs typeface="Arial"/>
              </a:rPr>
              <a:t>Lessons 2 and 3</a:t>
            </a:r>
            <a:br>
              <a:rPr lang="en-AU" dirty="0">
                <a:latin typeface="+mj-lt"/>
                <a:cs typeface="Arial"/>
              </a:rPr>
            </a:br>
            <a:endParaRPr lang="en-AU" dirty="0">
              <a:latin typeface="+mj-lt"/>
            </a:endParaRPr>
          </a:p>
        </p:txBody>
      </p:sp>
    </p:spTree>
    <p:extLst>
      <p:ext uri="{BB962C8B-B14F-4D97-AF65-F5344CB8AC3E}">
        <p14:creationId xmlns:p14="http://schemas.microsoft.com/office/powerpoint/2010/main" val="597732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5556E0-7400-6E03-F42C-8F888B2583B4}"/>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F21B96B6-D62B-B972-FE9F-64BD53844A31}"/>
              </a:ext>
            </a:extLst>
          </p:cNvPr>
          <p:cNvSpPr>
            <a:spLocks noGrp="1"/>
          </p:cNvSpPr>
          <p:nvPr>
            <p:ph type="ctrTitle"/>
          </p:nvPr>
        </p:nvSpPr>
        <p:spPr/>
        <p:txBody>
          <a:bodyPr/>
          <a:lstStyle/>
          <a:p>
            <a:r>
              <a:rPr lang="en-AU" dirty="0">
                <a:latin typeface="+mj-lt"/>
                <a:cs typeface="Arial"/>
              </a:rPr>
              <a:t>Lessons 12–13  </a:t>
            </a:r>
            <a:endParaRPr lang="en-AU" dirty="0">
              <a:latin typeface="+mj-lt"/>
            </a:endParaRPr>
          </a:p>
        </p:txBody>
      </p:sp>
    </p:spTree>
    <p:extLst>
      <p:ext uri="{BB962C8B-B14F-4D97-AF65-F5344CB8AC3E}">
        <p14:creationId xmlns:p14="http://schemas.microsoft.com/office/powerpoint/2010/main" val="3141593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B912A3-6530-B789-BCB7-DBF681573E4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471981D-E980-C38A-FEFC-3E78DDDEA8FF}"/>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91</a:t>
            </a:fld>
            <a:endParaRPr lang="en-AU"/>
          </a:p>
        </p:txBody>
      </p:sp>
      <p:sp>
        <p:nvSpPr>
          <p:cNvPr id="3" name="Title 2">
            <a:extLst>
              <a:ext uri="{FF2B5EF4-FFF2-40B4-BE49-F238E27FC236}">
                <a16:creationId xmlns:a16="http://schemas.microsoft.com/office/drawing/2014/main" id="{32C0349F-A798-C622-06C6-6DEA80298185}"/>
              </a:ext>
            </a:extLst>
          </p:cNvPr>
          <p:cNvSpPr>
            <a:spLocks noGrp="1"/>
          </p:cNvSpPr>
          <p:nvPr>
            <p:ph type="title"/>
          </p:nvPr>
        </p:nvSpPr>
        <p:spPr/>
        <p:txBody>
          <a:bodyPr/>
          <a:lstStyle/>
          <a:p>
            <a:r>
              <a:rPr lang="en-US" dirty="0">
                <a:latin typeface="Arial"/>
                <a:cs typeface="Arial"/>
              </a:rPr>
              <a:t>Do now </a:t>
            </a:r>
            <a:endParaRPr lang="en-US" dirty="0"/>
          </a:p>
        </p:txBody>
      </p:sp>
      <p:sp>
        <p:nvSpPr>
          <p:cNvPr id="5" name="Text Placeholder 4">
            <a:extLst>
              <a:ext uri="{FF2B5EF4-FFF2-40B4-BE49-F238E27FC236}">
                <a16:creationId xmlns:a16="http://schemas.microsoft.com/office/drawing/2014/main" id="{9655C8B8-6081-DFF7-B9F9-F531F5185DC3}"/>
              </a:ext>
            </a:extLst>
          </p:cNvPr>
          <p:cNvSpPr>
            <a:spLocks noGrp="1"/>
          </p:cNvSpPr>
          <p:nvPr>
            <p:ph type="body" sz="quarter" idx="17"/>
          </p:nvPr>
        </p:nvSpPr>
        <p:spPr>
          <a:xfrm>
            <a:off x="360000" y="1306883"/>
            <a:ext cx="11484000" cy="4807835"/>
          </a:xfrm>
        </p:spPr>
        <p:style>
          <a:lnRef idx="1">
            <a:schemeClr val="accent4"/>
          </a:lnRef>
          <a:fillRef idx="2">
            <a:schemeClr val="accent4"/>
          </a:fillRef>
          <a:effectRef idx="1">
            <a:schemeClr val="accent4"/>
          </a:effectRef>
          <a:fontRef idx="minor">
            <a:schemeClr val="dk1"/>
          </a:fontRef>
        </p:style>
        <p:txBody>
          <a:bodyPr vert="horz" lIns="144000" tIns="144000" rIns="0" bIns="0" rtlCol="0" anchor="t">
            <a:noAutofit/>
          </a:bodyPr>
          <a:lstStyle/>
          <a:p>
            <a:endParaRPr lang="en-AU" dirty="0"/>
          </a:p>
          <a:p>
            <a:r>
              <a:rPr lang="en-AU" sz="1800" dirty="0"/>
              <a:t>Antinatalism is a belief that says having children is wrong. People who support this idea think that life can be full of suffering and problems, so it's better not to bring new people into the world. They also worry about issues like overpopulation and the impact on the environment. Overall, </a:t>
            </a:r>
            <a:r>
              <a:rPr lang="en-AU" sz="1800" dirty="0" err="1"/>
              <a:t>antinatalists</a:t>
            </a:r>
            <a:r>
              <a:rPr lang="en-AU" sz="1800" dirty="0"/>
              <a:t> believe it might be kinder not to have kids at all.</a:t>
            </a:r>
          </a:p>
          <a:p>
            <a:endParaRPr lang="en-US" sz="1800" dirty="0">
              <a:latin typeface="Arial"/>
              <a:cs typeface="Arial"/>
            </a:endParaRPr>
          </a:p>
          <a:p>
            <a:r>
              <a:rPr lang="en-AU" sz="1800" dirty="0"/>
              <a:t>Write down 5 ideas and 3 questions prompted by this concept. </a:t>
            </a:r>
          </a:p>
          <a:p>
            <a:endParaRPr lang="en-US" dirty="0">
              <a:latin typeface="Arial"/>
              <a:cs typeface="Arial"/>
            </a:endParaRPr>
          </a:p>
        </p:txBody>
      </p:sp>
    </p:spTree>
    <p:extLst>
      <p:ext uri="{BB962C8B-B14F-4D97-AF65-F5344CB8AC3E}">
        <p14:creationId xmlns:p14="http://schemas.microsoft.com/office/powerpoint/2010/main" val="3714520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95219F-A595-409B-65AB-9EF2DBE362F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3E7513E-F0A9-93E2-B410-DFA4D80E2664}"/>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92</a:t>
            </a:fld>
            <a:endParaRPr lang="en-AU"/>
          </a:p>
        </p:txBody>
      </p:sp>
      <p:sp>
        <p:nvSpPr>
          <p:cNvPr id="5" name="Title 4">
            <a:extLst>
              <a:ext uri="{FF2B5EF4-FFF2-40B4-BE49-F238E27FC236}">
                <a16:creationId xmlns:a16="http://schemas.microsoft.com/office/drawing/2014/main" id="{25E9C0EE-423F-AD19-B9FF-C5C69C957C64}"/>
              </a:ext>
            </a:extLst>
          </p:cNvPr>
          <p:cNvSpPr>
            <a:spLocks noGrp="1"/>
          </p:cNvSpPr>
          <p:nvPr>
            <p:ph type="title"/>
          </p:nvPr>
        </p:nvSpPr>
        <p:spPr>
          <a:xfrm>
            <a:off x="359998" y="360000"/>
            <a:ext cx="11694982" cy="522000"/>
          </a:xfrm>
        </p:spPr>
        <p:txBody>
          <a:bodyPr/>
          <a:lstStyle/>
          <a:p>
            <a:r>
              <a:rPr lang="en-AU" dirty="0">
                <a:latin typeface="+mj-lt"/>
              </a:rPr>
              <a:t>Learning intentions and success criteria </a:t>
            </a:r>
            <a:r>
              <a:rPr lang="en-AU" dirty="0">
                <a:solidFill>
                  <a:schemeClr val="bg1"/>
                </a:solidFill>
              </a:rPr>
              <a:t>(lessons 12 – 13)</a:t>
            </a:r>
            <a:endParaRPr lang="en-AU" dirty="0">
              <a:solidFill>
                <a:schemeClr val="bg1"/>
              </a:solidFill>
              <a:latin typeface="+mj-lt"/>
            </a:endParaRPr>
          </a:p>
        </p:txBody>
      </p:sp>
      <p:sp>
        <p:nvSpPr>
          <p:cNvPr id="3" name="TextBox 2">
            <a:extLst>
              <a:ext uri="{FF2B5EF4-FFF2-40B4-BE49-F238E27FC236}">
                <a16:creationId xmlns:a16="http://schemas.microsoft.com/office/drawing/2014/main" id="{E6F99FB3-F307-8334-287A-8857A70BE02C}"/>
              </a:ext>
            </a:extLst>
          </p:cNvPr>
          <p:cNvSpPr txBox="1"/>
          <p:nvPr/>
        </p:nvSpPr>
        <p:spPr>
          <a:xfrm>
            <a:off x="370416" y="1894417"/>
            <a:ext cx="11303000" cy="426725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spcAft>
                <a:spcPts val="600"/>
              </a:spcAft>
            </a:pPr>
            <a:r>
              <a:rPr lang="en-AU" sz="2000" b="1" dirty="0">
                <a:solidFill>
                  <a:schemeClr val="accent1"/>
                </a:solidFill>
                <a:latin typeface="+mj-lt"/>
                <a:cs typeface="Arial" panose="020B0604020202020204" pitchFamily="34" charset="0"/>
              </a:rPr>
              <a:t>We are learning to</a:t>
            </a:r>
          </a:p>
          <a:p>
            <a:pPr marL="342900" indent="-342900">
              <a:lnSpc>
                <a:spcPct val="150000"/>
              </a:lnSpc>
              <a:spcAft>
                <a:spcPts val="600"/>
              </a:spcAft>
              <a:buFont typeface="Arial" panose="020B0604020202020204" pitchFamily="34" charset="0"/>
              <a:buChar char="•"/>
            </a:pPr>
            <a:r>
              <a:rPr lang="en-AU" sz="2000" dirty="0"/>
              <a:t>apply the Toulmin argumentation model to analyse and evaluate real-world arguments.</a:t>
            </a:r>
            <a:endParaRPr lang="en-AU" sz="2000" b="1" dirty="0">
              <a:solidFill>
                <a:schemeClr val="accent1"/>
              </a:solidFill>
              <a:latin typeface="+mj-lt"/>
              <a:ea typeface="+mn-lt"/>
              <a:cs typeface="Arial" panose="020B0604020202020204" pitchFamily="34" charset="0"/>
            </a:endParaRPr>
          </a:p>
          <a:p>
            <a:pPr>
              <a:lnSpc>
                <a:spcPct val="150000"/>
              </a:lnSpc>
              <a:spcAft>
                <a:spcPts val="600"/>
              </a:spcAft>
            </a:pPr>
            <a:r>
              <a:rPr lang="en-AU" sz="2000" b="1" dirty="0">
                <a:solidFill>
                  <a:schemeClr val="accent1"/>
                </a:solidFill>
                <a:latin typeface="+mj-lt"/>
                <a:cs typeface="Arial" panose="020B0604020202020204" pitchFamily="34" charset="0"/>
              </a:rPr>
              <a:t>We can</a:t>
            </a:r>
          </a:p>
          <a:p>
            <a:pPr marL="342900" indent="-342900">
              <a:lnSpc>
                <a:spcPct val="150000"/>
              </a:lnSpc>
              <a:spcAft>
                <a:spcPts val="600"/>
              </a:spcAft>
              <a:buFont typeface="Arial" panose="020B0604020202020204" pitchFamily="34" charset="0"/>
              <a:buChar char="•"/>
            </a:pPr>
            <a:r>
              <a:rPr lang="en-AU" sz="2000" dirty="0">
                <a:solidFill>
                  <a:srgbClr val="000000"/>
                </a:solidFill>
                <a:latin typeface="Arial" panose="020B0604020202020204"/>
                <a:ea typeface="+mn-lt"/>
                <a:cs typeface="Arial" panose="020B0604020202020204" pitchFamily="34" charset="0"/>
              </a:rPr>
              <a:t>identify the six parts of the Toulmin argumentation model in a given argument </a:t>
            </a:r>
          </a:p>
          <a:p>
            <a:pPr marL="342900" indent="-342900">
              <a:lnSpc>
                <a:spcPct val="150000"/>
              </a:lnSpc>
              <a:spcAft>
                <a:spcPts val="600"/>
              </a:spcAft>
              <a:buFont typeface="Arial" panose="020B0604020202020204" pitchFamily="34" charset="0"/>
              <a:buChar char="•"/>
            </a:pPr>
            <a:r>
              <a:rPr lang="en-AU" sz="2000" dirty="0">
                <a:solidFill>
                  <a:srgbClr val="000000"/>
                </a:solidFill>
                <a:latin typeface="Arial" panose="020B0604020202020204"/>
                <a:ea typeface="+mn-lt"/>
                <a:cs typeface="Arial" panose="020B0604020202020204" pitchFamily="34" charset="0"/>
              </a:rPr>
              <a:t>use philosophical questioning to explore controversial ideas </a:t>
            </a:r>
          </a:p>
          <a:p>
            <a:pPr marL="342900" indent="-342900">
              <a:lnSpc>
                <a:spcPct val="150000"/>
              </a:lnSpc>
              <a:spcAft>
                <a:spcPts val="600"/>
              </a:spcAft>
              <a:buFont typeface="Arial" panose="020B0604020202020204" pitchFamily="34" charset="0"/>
              <a:buChar char="•"/>
            </a:pPr>
            <a:r>
              <a:rPr lang="en-AU" sz="2000" dirty="0">
                <a:solidFill>
                  <a:srgbClr val="000000"/>
                </a:solidFill>
                <a:latin typeface="Arial" panose="020B0604020202020204"/>
                <a:ea typeface="+mn-lt"/>
                <a:cs typeface="Arial" panose="020B0604020202020204" pitchFamily="34" charset="0"/>
              </a:rPr>
              <a:t>judge the strength of arguments and justify our evaluations.</a:t>
            </a:r>
            <a:endParaRPr lang="en-GB" sz="2000" dirty="0">
              <a:solidFill>
                <a:srgbClr val="000000"/>
              </a:solidFill>
              <a:latin typeface="Arial" panose="020B0604020202020204"/>
              <a:ea typeface="+mn-lt"/>
              <a:cs typeface="Arial" panose="020B0604020202020204" pitchFamily="34" charset="0"/>
            </a:endParaRPr>
          </a:p>
          <a:p>
            <a:pPr>
              <a:lnSpc>
                <a:spcPct val="150000"/>
              </a:lnSpc>
              <a:spcAft>
                <a:spcPts val="600"/>
              </a:spcAft>
            </a:pPr>
            <a:endParaRPr lang="en-GB" sz="2000" dirty="0">
              <a:solidFill>
                <a:srgbClr val="000000"/>
              </a:solidFill>
              <a:latin typeface="Times New Roman"/>
              <a:cs typeface="Times New Roman"/>
            </a:endParaRPr>
          </a:p>
          <a:p>
            <a:pPr marL="342900" indent="-342900">
              <a:lnSpc>
                <a:spcPct val="150000"/>
              </a:lnSpc>
              <a:spcAft>
                <a:spcPts val="600"/>
              </a:spcAft>
              <a:buFont typeface="Arial"/>
              <a:buChar char="•"/>
            </a:pPr>
            <a:endParaRPr lang="en-GB" sz="2000" dirty="0">
              <a:solidFill>
                <a:srgbClr val="000000"/>
              </a:solidFill>
              <a:cs typeface="Arial" panose="020B0604020202020204" pitchFamily="34" charset="0"/>
            </a:endParaRPr>
          </a:p>
        </p:txBody>
      </p:sp>
    </p:spTree>
    <p:extLst>
      <p:ext uri="{BB962C8B-B14F-4D97-AF65-F5344CB8AC3E}">
        <p14:creationId xmlns:p14="http://schemas.microsoft.com/office/powerpoint/2010/main" val="102579021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599E61-4A7F-829A-9405-F820DBF09BE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34B3BF8-7741-BB4A-C5C3-6951552938C4}"/>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93</a:t>
            </a:fld>
            <a:endParaRPr lang="en-AU"/>
          </a:p>
        </p:txBody>
      </p:sp>
      <p:sp>
        <p:nvSpPr>
          <p:cNvPr id="3" name="Title 2">
            <a:extLst>
              <a:ext uri="{FF2B5EF4-FFF2-40B4-BE49-F238E27FC236}">
                <a16:creationId xmlns:a16="http://schemas.microsoft.com/office/drawing/2014/main" id="{F02B3671-DE02-4F00-147C-9678469F840C}"/>
              </a:ext>
            </a:extLst>
          </p:cNvPr>
          <p:cNvSpPr>
            <a:spLocks noGrp="1"/>
          </p:cNvSpPr>
          <p:nvPr>
            <p:ph type="title"/>
          </p:nvPr>
        </p:nvSpPr>
        <p:spPr/>
        <p:txBody>
          <a:bodyPr/>
          <a:lstStyle/>
          <a:p>
            <a:r>
              <a:rPr lang="en-US" dirty="0">
                <a:latin typeface="Arial"/>
                <a:cs typeface="Arial"/>
              </a:rPr>
              <a:t>Using the Toulmin argumentation model</a:t>
            </a:r>
            <a:r>
              <a:rPr lang="en-US" dirty="0">
                <a:solidFill>
                  <a:schemeClr val="tx1"/>
                </a:solidFill>
                <a:latin typeface="Arial"/>
                <a:cs typeface="Arial"/>
              </a:rPr>
              <a:t> </a:t>
            </a:r>
            <a:r>
              <a:rPr lang="en-US" dirty="0">
                <a:solidFill>
                  <a:schemeClr val="bg1"/>
                </a:solidFill>
                <a:latin typeface="Arial"/>
                <a:cs typeface="Arial"/>
              </a:rPr>
              <a:t>(Lessons 12 – 13 continued)</a:t>
            </a:r>
            <a:endParaRPr lang="en-US" dirty="0">
              <a:solidFill>
                <a:schemeClr val="bg1"/>
              </a:solidFill>
            </a:endParaRPr>
          </a:p>
        </p:txBody>
      </p:sp>
      <p:sp>
        <p:nvSpPr>
          <p:cNvPr id="4" name="Text Placeholder 3">
            <a:extLst>
              <a:ext uri="{FF2B5EF4-FFF2-40B4-BE49-F238E27FC236}">
                <a16:creationId xmlns:a16="http://schemas.microsoft.com/office/drawing/2014/main" id="{7B10EB38-61C5-67C8-8277-05504C6A31D4}"/>
              </a:ext>
            </a:extLst>
          </p:cNvPr>
          <p:cNvSpPr>
            <a:spLocks noGrp="1"/>
          </p:cNvSpPr>
          <p:nvPr>
            <p:ph type="body" sz="quarter" idx="18"/>
          </p:nvPr>
        </p:nvSpPr>
        <p:spPr>
          <a:xfrm>
            <a:off x="360001" y="845734"/>
            <a:ext cx="11483999" cy="310015"/>
          </a:xfrm>
        </p:spPr>
        <p:txBody>
          <a:bodyPr/>
          <a:lstStyle/>
          <a:p>
            <a:r>
              <a:rPr lang="en-US" dirty="0">
                <a:latin typeface="Arial"/>
                <a:cs typeface="Arial"/>
              </a:rPr>
              <a:t>Increasing the complexities of arguments</a:t>
            </a:r>
          </a:p>
        </p:txBody>
      </p:sp>
      <p:pic>
        <p:nvPicPr>
          <p:cNvPr id="8" name="Picture 7">
            <a:extLst>
              <a:ext uri="{FF2B5EF4-FFF2-40B4-BE49-F238E27FC236}">
                <a16:creationId xmlns:a16="http://schemas.microsoft.com/office/drawing/2014/main" id="{B367A6E9-EEE4-9526-8290-3E859861F99B}"/>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004237" y="1232558"/>
            <a:ext cx="8183526" cy="4603233"/>
          </a:xfrm>
          <a:prstGeom prst="rect">
            <a:avLst/>
          </a:prstGeom>
        </p:spPr>
      </p:pic>
      <p:sp>
        <p:nvSpPr>
          <p:cNvPr id="10" name="TextBox 9">
            <a:extLst>
              <a:ext uri="{FF2B5EF4-FFF2-40B4-BE49-F238E27FC236}">
                <a16:creationId xmlns:a16="http://schemas.microsoft.com/office/drawing/2014/main" id="{30BCCE48-438B-BAAD-5CD7-6A677EFE832F}"/>
              </a:ext>
            </a:extLst>
          </p:cNvPr>
          <p:cNvSpPr txBox="1"/>
          <p:nvPr/>
        </p:nvSpPr>
        <p:spPr>
          <a:xfrm>
            <a:off x="1936633" y="5974169"/>
            <a:ext cx="9547367" cy="310015"/>
          </a:xfrm>
          <a:prstGeom prst="rect">
            <a:avLst/>
          </a:prstGeom>
          <a:noFill/>
        </p:spPr>
        <p:txBody>
          <a:bodyPr wrap="square" lIns="0" tIns="0" rIns="0" bIns="0" rtlCol="0">
            <a:noAutofit/>
          </a:bodyPr>
          <a:lstStyle/>
          <a:p>
            <a:pPr fontAlgn="base"/>
            <a:r>
              <a:rPr lang="en-AU" sz="1800" dirty="0" err="1">
                <a:hlinkClick r:id="rId4"/>
              </a:rPr>
              <a:t>Antinatalists</a:t>
            </a:r>
            <a:r>
              <a:rPr lang="en-AU" sz="1800" dirty="0">
                <a:hlinkClick r:id="rId4"/>
              </a:rPr>
              <a:t>: the people who want you to stop having babies</a:t>
            </a:r>
            <a:endParaRPr lang="en-AU" sz="1800" dirty="0"/>
          </a:p>
        </p:txBody>
      </p:sp>
    </p:spTree>
    <p:extLst>
      <p:ext uri="{BB962C8B-B14F-4D97-AF65-F5344CB8AC3E}">
        <p14:creationId xmlns:p14="http://schemas.microsoft.com/office/powerpoint/2010/main" val="2588319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DA85D-A8F8-6456-8D07-39646302BD7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3DBE8F4-3F43-ED88-3C1B-B853191DF57F}"/>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94</a:t>
            </a:fld>
            <a:endParaRPr lang="en-AU"/>
          </a:p>
        </p:txBody>
      </p:sp>
      <p:sp>
        <p:nvSpPr>
          <p:cNvPr id="51" name="Title 2">
            <a:extLst>
              <a:ext uri="{FF2B5EF4-FFF2-40B4-BE49-F238E27FC236}">
                <a16:creationId xmlns:a16="http://schemas.microsoft.com/office/drawing/2014/main" id="{81C0F99F-FFBE-08BE-57E5-8B8DE2B96389}"/>
              </a:ext>
            </a:extLst>
          </p:cNvPr>
          <p:cNvSpPr txBox="1">
            <a:spLocks noGrp="1"/>
          </p:cNvSpPr>
          <p:nvPr>
            <p:ph type="title" idx="4294967295"/>
          </p:nvPr>
        </p:nvSpPr>
        <p:spPr>
          <a:xfrm>
            <a:off x="119219" y="250979"/>
            <a:ext cx="12072781" cy="54560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377" rtl="0" eaLnBrk="1" latinLnBrk="0" hangingPunct="1">
              <a:lnSpc>
                <a:spcPct val="90000"/>
              </a:lnSpc>
              <a:spcBef>
                <a:spcPct val="0"/>
              </a:spcBef>
              <a:buNone/>
              <a:defRPr sz="3600" kern="1200">
                <a:solidFill>
                  <a:schemeClr val="tx1"/>
                </a:solidFill>
                <a:latin typeface="Arial" panose="020B0604020202020204" pitchFamily="34" charset="0"/>
                <a:ea typeface="+mj-ea"/>
                <a:cs typeface="Arial" panose="020B0604020202020204" pitchFamily="34" charset="0"/>
              </a:defRPr>
            </a:lvl1pPr>
          </a:lstStyle>
          <a:p>
            <a:pPr marL="0" marR="0" lvl="0" indent="0" algn="l" defTabSz="914377"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accent1"/>
                </a:solidFill>
                <a:effectLst/>
                <a:uLnTx/>
                <a:uFillTx/>
                <a:latin typeface="Arial"/>
                <a:ea typeface="+mj-ea"/>
                <a:cs typeface="Arial"/>
              </a:rPr>
              <a:t>The Toulmin argumentation model scaffold </a:t>
            </a:r>
            <a:r>
              <a:rPr kumimoji="0" lang="en-US" sz="2400" b="0" i="0" u="none" strike="noStrike" kern="1200" cap="none" spc="0" normalizeH="0" baseline="0" noProof="0" dirty="0">
                <a:ln>
                  <a:noFill/>
                </a:ln>
                <a:solidFill>
                  <a:schemeClr val="bg1"/>
                </a:solidFill>
                <a:effectLst/>
                <a:uLnTx/>
                <a:uFillTx/>
                <a:latin typeface="Arial"/>
                <a:ea typeface="+mj-ea"/>
                <a:cs typeface="Arial"/>
              </a:rPr>
              <a:t>(lessons 12 – 13)</a:t>
            </a:r>
            <a:endParaRPr kumimoji="0" lang="en-US" sz="2400" b="0"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sp>
        <p:nvSpPr>
          <p:cNvPr id="3" name="Speech Bubble: Rectangle 2">
            <a:extLst>
              <a:ext uri="{FF2B5EF4-FFF2-40B4-BE49-F238E27FC236}">
                <a16:creationId xmlns:a16="http://schemas.microsoft.com/office/drawing/2014/main" id="{161655E8-499D-7757-EFEB-F2808D080016}"/>
              </a:ext>
            </a:extLst>
          </p:cNvPr>
          <p:cNvSpPr/>
          <p:nvPr/>
        </p:nvSpPr>
        <p:spPr>
          <a:xfrm>
            <a:off x="8599484" y="1655805"/>
            <a:ext cx="3218103" cy="2959335"/>
          </a:xfrm>
          <a:prstGeom prst="wedge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r>
              <a:rPr lang="en-AU" sz="1800" dirty="0"/>
              <a:t>Build an argument about antinatalism in the Toulmin argumentation model scaffold.</a:t>
            </a:r>
          </a:p>
        </p:txBody>
      </p:sp>
      <p:sp>
        <p:nvSpPr>
          <p:cNvPr id="4" name="Rectangle 3">
            <a:extLst>
              <a:ext uri="{FF2B5EF4-FFF2-40B4-BE49-F238E27FC236}">
                <a16:creationId xmlns:a16="http://schemas.microsoft.com/office/drawing/2014/main" id="{A99586C2-E810-1DDA-FE54-852A5FC71605}"/>
              </a:ext>
              <a:ext uri="{C183D7F6-B498-43B3-948B-1728B52AA6E4}">
                <adec:decorative xmlns:adec="http://schemas.microsoft.com/office/drawing/2017/decorative" val="1"/>
              </a:ext>
            </a:extLst>
          </p:cNvPr>
          <p:cNvSpPr/>
          <p:nvPr/>
        </p:nvSpPr>
        <p:spPr>
          <a:xfrm>
            <a:off x="358235" y="1278978"/>
            <a:ext cx="2261396" cy="1118123"/>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a:extLst>
              <a:ext uri="{FF2B5EF4-FFF2-40B4-BE49-F238E27FC236}">
                <a16:creationId xmlns:a16="http://schemas.microsoft.com/office/drawing/2014/main" id="{882CC0E2-1BDF-833F-0945-70F974A00BC5}"/>
              </a:ext>
              <a:ext uri="{C183D7F6-B498-43B3-948B-1728B52AA6E4}">
                <adec:decorative xmlns:adec="http://schemas.microsoft.com/office/drawing/2017/decorative" val="1"/>
              </a:ext>
            </a:extLst>
          </p:cNvPr>
          <p:cNvSpPr/>
          <p:nvPr/>
        </p:nvSpPr>
        <p:spPr>
          <a:xfrm>
            <a:off x="5462514" y="1258935"/>
            <a:ext cx="2261396" cy="1118123"/>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b="1" dirty="0"/>
          </a:p>
        </p:txBody>
      </p:sp>
      <p:sp>
        <p:nvSpPr>
          <p:cNvPr id="7" name="Rectangle 6">
            <a:extLst>
              <a:ext uri="{FF2B5EF4-FFF2-40B4-BE49-F238E27FC236}">
                <a16:creationId xmlns:a16="http://schemas.microsoft.com/office/drawing/2014/main" id="{73FA7D9E-9ABC-FA5C-3253-9BDE431A29D7}"/>
              </a:ext>
              <a:ext uri="{C183D7F6-B498-43B3-948B-1728B52AA6E4}">
                <adec:decorative xmlns:adec="http://schemas.microsoft.com/office/drawing/2017/decorative" val="1"/>
              </a:ext>
            </a:extLst>
          </p:cNvPr>
          <p:cNvSpPr/>
          <p:nvPr/>
        </p:nvSpPr>
        <p:spPr>
          <a:xfrm>
            <a:off x="529938" y="3725454"/>
            <a:ext cx="2838684" cy="889686"/>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7">
            <a:extLst>
              <a:ext uri="{FF2B5EF4-FFF2-40B4-BE49-F238E27FC236}">
                <a16:creationId xmlns:a16="http://schemas.microsoft.com/office/drawing/2014/main" id="{C3D8A348-C57D-1446-DB20-161FDE7416F3}"/>
              </a:ext>
              <a:ext uri="{C183D7F6-B498-43B3-948B-1728B52AA6E4}">
                <adec:decorative xmlns:adec="http://schemas.microsoft.com/office/drawing/2017/decorative" val="1"/>
              </a:ext>
            </a:extLst>
          </p:cNvPr>
          <p:cNvSpPr/>
          <p:nvPr/>
        </p:nvSpPr>
        <p:spPr>
          <a:xfrm>
            <a:off x="5067530" y="3676504"/>
            <a:ext cx="2595211" cy="895592"/>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7AD590F3-02F6-6503-83FB-12EE99514E57}"/>
              </a:ext>
              <a:ext uri="{C183D7F6-B498-43B3-948B-1728B52AA6E4}">
                <adec:decorative xmlns:adec="http://schemas.microsoft.com/office/drawing/2017/decorative" val="1"/>
              </a:ext>
            </a:extLst>
          </p:cNvPr>
          <p:cNvSpPr/>
          <p:nvPr/>
        </p:nvSpPr>
        <p:spPr>
          <a:xfrm>
            <a:off x="358235" y="5487877"/>
            <a:ext cx="2776206" cy="1118123"/>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9">
            <a:extLst>
              <a:ext uri="{FF2B5EF4-FFF2-40B4-BE49-F238E27FC236}">
                <a16:creationId xmlns:a16="http://schemas.microsoft.com/office/drawing/2014/main" id="{7071110A-8078-0343-E8A2-064E5C031284}"/>
              </a:ext>
              <a:ext uri="{C183D7F6-B498-43B3-948B-1728B52AA6E4}">
                <adec:decorative xmlns:adec="http://schemas.microsoft.com/office/drawing/2017/decorative" val="1"/>
              </a:ext>
            </a:extLst>
          </p:cNvPr>
          <p:cNvSpPr/>
          <p:nvPr/>
        </p:nvSpPr>
        <p:spPr>
          <a:xfrm>
            <a:off x="5536215" y="5468383"/>
            <a:ext cx="2261396" cy="1028123"/>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2" name="Straight Arrow Connector 11">
            <a:extLst>
              <a:ext uri="{FF2B5EF4-FFF2-40B4-BE49-F238E27FC236}">
                <a16:creationId xmlns:a16="http://schemas.microsoft.com/office/drawing/2014/main" id="{586C4877-1B96-8DE7-7621-F22214E0A508}"/>
              </a:ext>
              <a:ext uri="{C183D7F6-B498-43B3-948B-1728B52AA6E4}">
                <adec:decorative xmlns:adec="http://schemas.microsoft.com/office/drawing/2017/decorative" val="1"/>
              </a:ext>
            </a:extLst>
          </p:cNvPr>
          <p:cNvCxnSpPr>
            <a:stCxn id="4" idx="3"/>
            <a:endCxn id="6" idx="1"/>
          </p:cNvCxnSpPr>
          <p:nvPr/>
        </p:nvCxnSpPr>
        <p:spPr>
          <a:xfrm flipV="1">
            <a:off x="2619631" y="1817997"/>
            <a:ext cx="2842883" cy="20043"/>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9173682-F493-4CD3-54F9-BAA9CB6996C7}"/>
              </a:ext>
              <a:ext uri="{C183D7F6-B498-43B3-948B-1728B52AA6E4}">
                <adec:decorative xmlns:adec="http://schemas.microsoft.com/office/drawing/2017/decorative" val="1"/>
              </a:ext>
            </a:extLst>
          </p:cNvPr>
          <p:cNvCxnSpPr>
            <a:cxnSpLocks/>
          </p:cNvCxnSpPr>
          <p:nvPr/>
        </p:nvCxnSpPr>
        <p:spPr>
          <a:xfrm flipV="1">
            <a:off x="1262154" y="3205068"/>
            <a:ext cx="5418931" cy="20045"/>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EBAF1B6C-C62A-CAC7-9849-082B02121F3E}"/>
              </a:ext>
              <a:ext uri="{C183D7F6-B498-43B3-948B-1728B52AA6E4}">
                <adec:decorative xmlns:adec="http://schemas.microsoft.com/office/drawing/2017/decorative" val="1"/>
              </a:ext>
            </a:extLst>
          </p:cNvPr>
          <p:cNvCxnSpPr>
            <a:cxnSpLocks/>
          </p:cNvCxnSpPr>
          <p:nvPr/>
        </p:nvCxnSpPr>
        <p:spPr>
          <a:xfrm flipV="1">
            <a:off x="6681085" y="2377058"/>
            <a:ext cx="0" cy="828010"/>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139AA4D8-595C-B474-F9CB-2C50B3003A54}"/>
              </a:ext>
              <a:ext uri="{C183D7F6-B498-43B3-948B-1728B52AA6E4}">
                <adec:decorative xmlns:adec="http://schemas.microsoft.com/office/drawing/2017/decorative" val="1"/>
              </a:ext>
            </a:extLst>
          </p:cNvPr>
          <p:cNvCxnSpPr>
            <a:cxnSpLocks/>
          </p:cNvCxnSpPr>
          <p:nvPr/>
        </p:nvCxnSpPr>
        <p:spPr>
          <a:xfrm flipV="1">
            <a:off x="1271339" y="2397103"/>
            <a:ext cx="0" cy="828010"/>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0C4AF92-4567-8826-6AA6-1DC40C627AF0}"/>
              </a:ext>
              <a:ext uri="{C183D7F6-B498-43B3-948B-1728B52AA6E4}">
                <adec:decorative xmlns:adec="http://schemas.microsoft.com/office/drawing/2017/decorative" val="1"/>
              </a:ext>
            </a:extLst>
          </p:cNvPr>
          <p:cNvCxnSpPr>
            <a:cxnSpLocks/>
          </p:cNvCxnSpPr>
          <p:nvPr/>
        </p:nvCxnSpPr>
        <p:spPr>
          <a:xfrm>
            <a:off x="3134441" y="3220438"/>
            <a:ext cx="0" cy="49911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85D8A158-4E8E-39EA-806D-AA24FF26993F}"/>
              </a:ext>
              <a:ext uri="{C183D7F6-B498-43B3-948B-1728B52AA6E4}">
                <adec:decorative xmlns:adec="http://schemas.microsoft.com/office/drawing/2017/decorative" val="1"/>
              </a:ext>
            </a:extLst>
          </p:cNvPr>
          <p:cNvCxnSpPr>
            <a:cxnSpLocks/>
          </p:cNvCxnSpPr>
          <p:nvPr/>
        </p:nvCxnSpPr>
        <p:spPr>
          <a:xfrm flipH="1">
            <a:off x="3368622" y="4189909"/>
            <a:ext cx="1698908" cy="0"/>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955B0626-A979-04A0-0C6C-89ADB0E0EB60}"/>
              </a:ext>
              <a:ext uri="{C183D7F6-B498-43B3-948B-1728B52AA6E4}">
                <adec:decorative xmlns:adec="http://schemas.microsoft.com/office/drawing/2017/decorative" val="1"/>
              </a:ext>
            </a:extLst>
          </p:cNvPr>
          <p:cNvCxnSpPr>
            <a:cxnSpLocks/>
          </p:cNvCxnSpPr>
          <p:nvPr/>
        </p:nvCxnSpPr>
        <p:spPr>
          <a:xfrm>
            <a:off x="3109727" y="4615140"/>
            <a:ext cx="0" cy="479962"/>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B6F7DE46-5168-009D-6478-571787B6FC85}"/>
              </a:ext>
              <a:ext uri="{C183D7F6-B498-43B3-948B-1728B52AA6E4}">
                <adec:decorative xmlns:adec="http://schemas.microsoft.com/office/drawing/2017/decorative" val="1"/>
              </a:ext>
            </a:extLst>
          </p:cNvPr>
          <p:cNvCxnSpPr>
            <a:cxnSpLocks/>
          </p:cNvCxnSpPr>
          <p:nvPr/>
        </p:nvCxnSpPr>
        <p:spPr>
          <a:xfrm flipV="1">
            <a:off x="1251210" y="5095101"/>
            <a:ext cx="5241732" cy="1"/>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32B96E02-753F-BB4D-D3CE-FC49FB2C1E67}"/>
              </a:ext>
              <a:ext uri="{C183D7F6-B498-43B3-948B-1728B52AA6E4}">
                <adec:decorative xmlns:adec="http://schemas.microsoft.com/office/drawing/2017/decorative" val="1"/>
              </a:ext>
            </a:extLst>
          </p:cNvPr>
          <p:cNvCxnSpPr>
            <a:cxnSpLocks/>
          </p:cNvCxnSpPr>
          <p:nvPr/>
        </p:nvCxnSpPr>
        <p:spPr>
          <a:xfrm>
            <a:off x="6492942" y="5075607"/>
            <a:ext cx="0" cy="392776"/>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CB33A551-C909-7531-EA0B-4AC52199CC5F}"/>
              </a:ext>
              <a:ext uri="{C183D7F6-B498-43B3-948B-1728B52AA6E4}">
                <adec:decorative xmlns:adec="http://schemas.microsoft.com/office/drawing/2017/decorative" val="1"/>
              </a:ext>
            </a:extLst>
          </p:cNvPr>
          <p:cNvCxnSpPr>
            <a:cxnSpLocks/>
          </p:cNvCxnSpPr>
          <p:nvPr/>
        </p:nvCxnSpPr>
        <p:spPr>
          <a:xfrm>
            <a:off x="1271339" y="5095101"/>
            <a:ext cx="0" cy="392776"/>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9958A0B8-AE6C-175D-B19D-20072CC8FD26}"/>
              </a:ext>
            </a:extLst>
          </p:cNvPr>
          <p:cNvSpPr txBox="1"/>
          <p:nvPr/>
        </p:nvSpPr>
        <p:spPr>
          <a:xfrm>
            <a:off x="415522" y="1370123"/>
            <a:ext cx="1532238" cy="285682"/>
          </a:xfrm>
          <a:prstGeom prst="rect">
            <a:avLst/>
          </a:prstGeom>
          <a:noFill/>
        </p:spPr>
        <p:txBody>
          <a:bodyPr wrap="square" lIns="0" tIns="0" rIns="0" bIns="0" rtlCol="0">
            <a:noAutofit/>
          </a:bodyPr>
          <a:lstStyle/>
          <a:p>
            <a:pPr algn="l"/>
            <a:r>
              <a:rPr lang="en-AU" sz="1800" b="1" dirty="0"/>
              <a:t>CLAIM:</a:t>
            </a:r>
          </a:p>
        </p:txBody>
      </p:sp>
      <p:sp>
        <p:nvSpPr>
          <p:cNvPr id="46" name="TextBox 45">
            <a:extLst>
              <a:ext uri="{FF2B5EF4-FFF2-40B4-BE49-F238E27FC236}">
                <a16:creationId xmlns:a16="http://schemas.microsoft.com/office/drawing/2014/main" id="{5F92D6BF-E46A-0ECF-E419-1346BA6AC3CB}"/>
              </a:ext>
            </a:extLst>
          </p:cNvPr>
          <p:cNvSpPr txBox="1"/>
          <p:nvPr/>
        </p:nvSpPr>
        <p:spPr>
          <a:xfrm>
            <a:off x="3274953" y="1928279"/>
            <a:ext cx="1532238" cy="285682"/>
          </a:xfrm>
          <a:prstGeom prst="rect">
            <a:avLst/>
          </a:prstGeom>
          <a:noFill/>
        </p:spPr>
        <p:txBody>
          <a:bodyPr wrap="square" lIns="0" tIns="0" rIns="0" bIns="0" rtlCol="0">
            <a:noAutofit/>
          </a:bodyPr>
          <a:lstStyle/>
          <a:p>
            <a:pPr algn="l"/>
            <a:r>
              <a:rPr lang="en-AU" sz="1800" b="1" dirty="0"/>
              <a:t>supported by</a:t>
            </a:r>
          </a:p>
          <a:p>
            <a:pPr algn="l"/>
            <a:endParaRPr lang="en-AU" sz="1000" b="1" dirty="0"/>
          </a:p>
          <a:p>
            <a:pPr algn="l"/>
            <a:r>
              <a:rPr lang="en-AU" sz="1800" b="1" dirty="0"/>
              <a:t>connected by</a:t>
            </a:r>
          </a:p>
        </p:txBody>
      </p:sp>
      <p:sp>
        <p:nvSpPr>
          <p:cNvPr id="41" name="TextBox 40">
            <a:extLst>
              <a:ext uri="{FF2B5EF4-FFF2-40B4-BE49-F238E27FC236}">
                <a16:creationId xmlns:a16="http://schemas.microsoft.com/office/drawing/2014/main" id="{903E858E-665C-EE2B-6F03-8499C8C6DC00}"/>
              </a:ext>
            </a:extLst>
          </p:cNvPr>
          <p:cNvSpPr txBox="1"/>
          <p:nvPr/>
        </p:nvSpPr>
        <p:spPr>
          <a:xfrm>
            <a:off x="5549740" y="1306995"/>
            <a:ext cx="1532238" cy="285682"/>
          </a:xfrm>
          <a:prstGeom prst="rect">
            <a:avLst/>
          </a:prstGeom>
          <a:noFill/>
        </p:spPr>
        <p:txBody>
          <a:bodyPr wrap="square" lIns="0" tIns="0" rIns="0" bIns="0" rtlCol="0">
            <a:noAutofit/>
          </a:bodyPr>
          <a:lstStyle/>
          <a:p>
            <a:pPr algn="l"/>
            <a:r>
              <a:rPr lang="en-AU" sz="1800" b="1" dirty="0"/>
              <a:t>GROUNDS:</a:t>
            </a:r>
          </a:p>
        </p:txBody>
      </p:sp>
      <p:sp>
        <p:nvSpPr>
          <p:cNvPr id="43" name="TextBox 42">
            <a:extLst>
              <a:ext uri="{FF2B5EF4-FFF2-40B4-BE49-F238E27FC236}">
                <a16:creationId xmlns:a16="http://schemas.microsoft.com/office/drawing/2014/main" id="{0891043C-C555-51A7-56EE-46B8CBE1D844}"/>
              </a:ext>
            </a:extLst>
          </p:cNvPr>
          <p:cNvSpPr txBox="1"/>
          <p:nvPr/>
        </p:nvSpPr>
        <p:spPr>
          <a:xfrm>
            <a:off x="5134675" y="3712600"/>
            <a:ext cx="1532238" cy="285682"/>
          </a:xfrm>
          <a:prstGeom prst="rect">
            <a:avLst/>
          </a:prstGeom>
          <a:noFill/>
        </p:spPr>
        <p:txBody>
          <a:bodyPr wrap="square" lIns="0" tIns="0" rIns="0" bIns="0" rtlCol="0">
            <a:noAutofit/>
          </a:bodyPr>
          <a:lstStyle/>
          <a:p>
            <a:pPr algn="l"/>
            <a:r>
              <a:rPr lang="en-AU" sz="1800" b="1" dirty="0"/>
              <a:t>QUALIFIER:</a:t>
            </a:r>
          </a:p>
        </p:txBody>
      </p:sp>
      <p:sp>
        <p:nvSpPr>
          <p:cNvPr id="47" name="TextBox 46">
            <a:extLst>
              <a:ext uri="{FF2B5EF4-FFF2-40B4-BE49-F238E27FC236}">
                <a16:creationId xmlns:a16="http://schemas.microsoft.com/office/drawing/2014/main" id="{2971B25B-4773-FC06-8CCB-8F74DC7EAC11}"/>
              </a:ext>
            </a:extLst>
          </p:cNvPr>
          <p:cNvSpPr txBox="1"/>
          <p:nvPr/>
        </p:nvSpPr>
        <p:spPr>
          <a:xfrm>
            <a:off x="3588699" y="4269711"/>
            <a:ext cx="1396474" cy="440971"/>
          </a:xfrm>
          <a:prstGeom prst="rect">
            <a:avLst/>
          </a:prstGeom>
          <a:noFill/>
        </p:spPr>
        <p:txBody>
          <a:bodyPr wrap="square" lIns="0" tIns="0" rIns="0" bIns="0" rtlCol="0">
            <a:noAutofit/>
          </a:bodyPr>
          <a:lstStyle/>
          <a:p>
            <a:pPr algn="l"/>
            <a:r>
              <a:rPr lang="en-AU" sz="1800" b="1" dirty="0"/>
              <a:t>measures of strength</a:t>
            </a:r>
          </a:p>
        </p:txBody>
      </p:sp>
      <p:sp>
        <p:nvSpPr>
          <p:cNvPr id="42" name="TextBox 41">
            <a:extLst>
              <a:ext uri="{FF2B5EF4-FFF2-40B4-BE49-F238E27FC236}">
                <a16:creationId xmlns:a16="http://schemas.microsoft.com/office/drawing/2014/main" id="{B86F48C9-318C-CCDC-7B1C-5FD07F400F90}"/>
              </a:ext>
            </a:extLst>
          </p:cNvPr>
          <p:cNvSpPr txBox="1"/>
          <p:nvPr/>
        </p:nvSpPr>
        <p:spPr>
          <a:xfrm>
            <a:off x="617634" y="3775875"/>
            <a:ext cx="1532238" cy="285682"/>
          </a:xfrm>
          <a:prstGeom prst="rect">
            <a:avLst/>
          </a:prstGeom>
          <a:noFill/>
        </p:spPr>
        <p:txBody>
          <a:bodyPr wrap="square" lIns="0" tIns="0" rIns="0" bIns="0" rtlCol="0">
            <a:noAutofit/>
          </a:bodyPr>
          <a:lstStyle/>
          <a:p>
            <a:pPr algn="l"/>
            <a:r>
              <a:rPr lang="en-AU" sz="1800" b="1" dirty="0"/>
              <a:t>WARRANT:</a:t>
            </a:r>
          </a:p>
        </p:txBody>
      </p:sp>
      <p:sp>
        <p:nvSpPr>
          <p:cNvPr id="49" name="TextBox 48">
            <a:extLst>
              <a:ext uri="{FF2B5EF4-FFF2-40B4-BE49-F238E27FC236}">
                <a16:creationId xmlns:a16="http://schemas.microsoft.com/office/drawing/2014/main" id="{A7FFC93B-BA49-FD0C-ADA7-239BB6F91B17}"/>
              </a:ext>
            </a:extLst>
          </p:cNvPr>
          <p:cNvSpPr txBox="1"/>
          <p:nvPr/>
        </p:nvSpPr>
        <p:spPr>
          <a:xfrm>
            <a:off x="3214326" y="5128545"/>
            <a:ext cx="1592864" cy="440971"/>
          </a:xfrm>
          <a:prstGeom prst="rect">
            <a:avLst/>
          </a:prstGeom>
          <a:noFill/>
        </p:spPr>
        <p:txBody>
          <a:bodyPr wrap="square" lIns="0" tIns="0" rIns="0" bIns="0" rtlCol="0">
            <a:noAutofit/>
          </a:bodyPr>
          <a:lstStyle/>
          <a:p>
            <a:pPr algn="l"/>
            <a:r>
              <a:rPr lang="en-AU" sz="1800" b="1" dirty="0"/>
              <a:t>reinforced by</a:t>
            </a:r>
          </a:p>
        </p:txBody>
      </p:sp>
      <p:sp>
        <p:nvSpPr>
          <p:cNvPr id="44" name="TextBox 43">
            <a:extLst>
              <a:ext uri="{FF2B5EF4-FFF2-40B4-BE49-F238E27FC236}">
                <a16:creationId xmlns:a16="http://schemas.microsoft.com/office/drawing/2014/main" id="{F56F9CD6-9262-ACB6-35D2-AB493F7C026A}"/>
              </a:ext>
            </a:extLst>
          </p:cNvPr>
          <p:cNvSpPr txBox="1"/>
          <p:nvPr/>
        </p:nvSpPr>
        <p:spPr>
          <a:xfrm>
            <a:off x="415522" y="5575065"/>
            <a:ext cx="1532238" cy="285682"/>
          </a:xfrm>
          <a:prstGeom prst="rect">
            <a:avLst/>
          </a:prstGeom>
          <a:noFill/>
        </p:spPr>
        <p:txBody>
          <a:bodyPr wrap="square" lIns="0" tIns="0" rIns="0" bIns="0" rtlCol="0">
            <a:noAutofit/>
          </a:bodyPr>
          <a:lstStyle/>
          <a:p>
            <a:pPr algn="l"/>
            <a:r>
              <a:rPr lang="en-AU" sz="1800" b="1" dirty="0"/>
              <a:t>BACKING:</a:t>
            </a:r>
          </a:p>
        </p:txBody>
      </p:sp>
      <p:sp>
        <p:nvSpPr>
          <p:cNvPr id="45" name="TextBox 44">
            <a:extLst>
              <a:ext uri="{FF2B5EF4-FFF2-40B4-BE49-F238E27FC236}">
                <a16:creationId xmlns:a16="http://schemas.microsoft.com/office/drawing/2014/main" id="{93F87347-E538-05F5-2147-CA711B2F724F}"/>
              </a:ext>
            </a:extLst>
          </p:cNvPr>
          <p:cNvSpPr txBox="1"/>
          <p:nvPr/>
        </p:nvSpPr>
        <p:spPr>
          <a:xfrm>
            <a:off x="5599016" y="5487877"/>
            <a:ext cx="1532238" cy="319734"/>
          </a:xfrm>
          <a:prstGeom prst="rect">
            <a:avLst/>
          </a:prstGeom>
          <a:noFill/>
        </p:spPr>
        <p:txBody>
          <a:bodyPr wrap="square" lIns="0" tIns="0" rIns="0" bIns="0" rtlCol="0">
            <a:noAutofit/>
          </a:bodyPr>
          <a:lstStyle/>
          <a:p>
            <a:pPr algn="l"/>
            <a:r>
              <a:rPr lang="en-AU" sz="1800" b="1" dirty="0"/>
              <a:t>REBUTTAL</a:t>
            </a:r>
            <a:r>
              <a:rPr lang="en-AU" sz="1100" b="1" dirty="0"/>
              <a:t>:</a:t>
            </a:r>
          </a:p>
        </p:txBody>
      </p:sp>
      <p:sp>
        <p:nvSpPr>
          <p:cNvPr id="5" name="Text Placeholder 3">
            <a:extLst>
              <a:ext uri="{FF2B5EF4-FFF2-40B4-BE49-F238E27FC236}">
                <a16:creationId xmlns:a16="http://schemas.microsoft.com/office/drawing/2014/main" id="{115F42ED-09A0-EDAB-8EA4-0F9A2C2D8233}"/>
              </a:ext>
            </a:extLst>
          </p:cNvPr>
          <p:cNvSpPr txBox="1">
            <a:spLocks/>
          </p:cNvSpPr>
          <p:nvPr/>
        </p:nvSpPr>
        <p:spPr>
          <a:xfrm>
            <a:off x="158794" y="580147"/>
            <a:ext cx="11483999" cy="310015"/>
          </a:xfrm>
          <a:prstGeom prst="rect">
            <a:avLst/>
          </a:prstGeom>
        </p:spPr>
        <p:txBody>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accent2"/>
                </a:solidFill>
                <a:latin typeface="Arial"/>
                <a:cs typeface="Arial"/>
              </a:rPr>
              <a:t>Teacher modelled argument</a:t>
            </a:r>
          </a:p>
        </p:txBody>
      </p:sp>
    </p:spTree>
    <p:extLst>
      <p:ext uri="{BB962C8B-B14F-4D97-AF65-F5344CB8AC3E}">
        <p14:creationId xmlns:p14="http://schemas.microsoft.com/office/powerpoint/2010/main" val="874173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2E1850D-1468-19D2-47D7-F89CD9F7E8E9}"/>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95</a:t>
            </a:fld>
            <a:endParaRPr lang="en-AU"/>
          </a:p>
        </p:txBody>
      </p:sp>
      <p:sp>
        <p:nvSpPr>
          <p:cNvPr id="3" name="Title 2">
            <a:extLst>
              <a:ext uri="{FF2B5EF4-FFF2-40B4-BE49-F238E27FC236}">
                <a16:creationId xmlns:a16="http://schemas.microsoft.com/office/drawing/2014/main" id="{379DA160-0D6D-0BF6-28D1-10E756E8B93F}"/>
              </a:ext>
            </a:extLst>
          </p:cNvPr>
          <p:cNvSpPr>
            <a:spLocks noGrp="1"/>
          </p:cNvSpPr>
          <p:nvPr>
            <p:ph type="title"/>
          </p:nvPr>
        </p:nvSpPr>
        <p:spPr/>
        <p:txBody>
          <a:bodyPr/>
          <a:lstStyle/>
          <a:p>
            <a:r>
              <a:rPr lang="en-US" dirty="0">
                <a:latin typeface="Arial"/>
                <a:cs typeface="Arial"/>
              </a:rPr>
              <a:t>Using the Toulmin argumentation model </a:t>
            </a:r>
            <a:endParaRPr lang="en-US" sz="4400" dirty="0"/>
          </a:p>
        </p:txBody>
      </p:sp>
      <p:sp>
        <p:nvSpPr>
          <p:cNvPr id="13" name="Text Placeholder 3">
            <a:extLst>
              <a:ext uri="{FF2B5EF4-FFF2-40B4-BE49-F238E27FC236}">
                <a16:creationId xmlns:a16="http://schemas.microsoft.com/office/drawing/2014/main" id="{ABCF5546-3D4F-757F-9164-82C9195299AC}"/>
              </a:ext>
            </a:extLst>
          </p:cNvPr>
          <p:cNvSpPr>
            <a:spLocks noGrp="1"/>
          </p:cNvSpPr>
          <p:nvPr>
            <p:ph type="body" sz="quarter" idx="18"/>
          </p:nvPr>
        </p:nvSpPr>
        <p:spPr>
          <a:xfrm>
            <a:off x="331745" y="1010504"/>
            <a:ext cx="11483999" cy="310015"/>
          </a:xfrm>
        </p:spPr>
        <p:txBody>
          <a:bodyPr/>
          <a:lstStyle/>
          <a:p>
            <a:r>
              <a:rPr lang="en-US" dirty="0">
                <a:latin typeface="Arial"/>
                <a:cs typeface="Arial"/>
              </a:rPr>
              <a:t>Teacher modelled argument</a:t>
            </a:r>
          </a:p>
        </p:txBody>
      </p:sp>
      <p:graphicFrame>
        <p:nvGraphicFramePr>
          <p:cNvPr id="7" name="Table 6">
            <a:extLst>
              <a:ext uri="{FF2B5EF4-FFF2-40B4-BE49-F238E27FC236}">
                <a16:creationId xmlns:a16="http://schemas.microsoft.com/office/drawing/2014/main" id="{75DD1BB9-8F55-1298-2A2D-BB643EBBEE06}"/>
              </a:ext>
            </a:extLst>
          </p:cNvPr>
          <p:cNvGraphicFramePr>
            <a:graphicFrameLocks noGrp="1"/>
          </p:cNvGraphicFramePr>
          <p:nvPr>
            <p:extLst>
              <p:ext uri="{D42A27DB-BD31-4B8C-83A1-F6EECF244321}">
                <p14:modId xmlns:p14="http://schemas.microsoft.com/office/powerpoint/2010/main" val="2843705411"/>
              </p:ext>
            </p:extLst>
          </p:nvPr>
        </p:nvGraphicFramePr>
        <p:xfrm>
          <a:off x="315490" y="1517198"/>
          <a:ext cx="11516510" cy="5002945"/>
        </p:xfrm>
        <a:graphic>
          <a:graphicData uri="http://schemas.openxmlformats.org/drawingml/2006/table">
            <a:tbl>
              <a:tblPr firstRow="1" firstCol="1" bandRow="1">
                <a:tableStyleId>{5A111915-BE36-4E01-A7E5-04B1672EAD32}</a:tableStyleId>
              </a:tblPr>
              <a:tblGrid>
                <a:gridCol w="2595218">
                  <a:extLst>
                    <a:ext uri="{9D8B030D-6E8A-4147-A177-3AD203B41FA5}">
                      <a16:colId xmlns:a16="http://schemas.microsoft.com/office/drawing/2014/main" val="613249388"/>
                    </a:ext>
                  </a:extLst>
                </a:gridCol>
                <a:gridCol w="8921292">
                  <a:extLst>
                    <a:ext uri="{9D8B030D-6E8A-4147-A177-3AD203B41FA5}">
                      <a16:colId xmlns:a16="http://schemas.microsoft.com/office/drawing/2014/main" val="2554983326"/>
                    </a:ext>
                  </a:extLst>
                </a:gridCol>
              </a:tblGrid>
              <a:tr h="787689">
                <a:tc>
                  <a:txBody>
                    <a:bodyPr/>
                    <a:lstStyle/>
                    <a:p>
                      <a:pPr>
                        <a:buNone/>
                      </a:pPr>
                      <a:r>
                        <a:rPr lang="en-US" sz="1600" b="1" dirty="0">
                          <a:solidFill>
                            <a:schemeClr val="tx1"/>
                          </a:solidFill>
                          <a:effectLst/>
                          <a:latin typeface="+mn-lt"/>
                        </a:rPr>
                        <a:t>Claim</a:t>
                      </a:r>
                    </a:p>
                    <a:p>
                      <a:pPr>
                        <a:buNone/>
                      </a:pPr>
                      <a:r>
                        <a:rPr lang="en-US" sz="1600" b="1" dirty="0">
                          <a:solidFill>
                            <a:schemeClr val="tx1"/>
                          </a:solidFill>
                          <a:effectLst/>
                          <a:latin typeface="+mn-lt"/>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800" b="0" dirty="0"/>
                        <a:t>Humans should stop procreating because it leads to suffering and environmental destruction.</a:t>
                      </a:r>
                    </a:p>
                    <a:p>
                      <a:pPr>
                        <a:buNone/>
                      </a:pPr>
                      <a:endParaRPr lang="en-US" sz="2000" b="0" dirty="0">
                        <a:solidFill>
                          <a:schemeClr val="tx1"/>
                        </a:solidFill>
                        <a:effectLst/>
                        <a:latin typeface="+mn-l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72729865"/>
                  </a:ext>
                </a:extLst>
              </a:tr>
              <a:tr h="675162">
                <a:tc>
                  <a:txBody>
                    <a:bodyPr/>
                    <a:lstStyle/>
                    <a:p>
                      <a:pPr lvl="0">
                        <a:buNone/>
                      </a:pPr>
                      <a:r>
                        <a:rPr lang="en-US" sz="1600" b="1" dirty="0">
                          <a:effectLst/>
                          <a:latin typeface="+mn-lt"/>
                        </a:rPr>
                        <a:t>Grounds</a:t>
                      </a:r>
                    </a:p>
                    <a:p>
                      <a:pPr lvl="0">
                        <a:buNone/>
                      </a:pPr>
                      <a:endParaRPr lang="en-US" sz="1600" b="1" dirty="0">
                        <a:effectLst/>
                        <a:latin typeface="+mn-lt"/>
                      </a:endParaRPr>
                    </a:p>
                    <a:p>
                      <a:pPr lvl="0">
                        <a:buNone/>
                      </a:pPr>
                      <a:r>
                        <a:rPr lang="en-US" sz="1600" b="1" dirty="0">
                          <a:effectLst/>
                          <a:latin typeface="+mn-lt"/>
                        </a:rPr>
                        <a:t> </a:t>
                      </a:r>
                      <a:endParaRPr lang="en-US" sz="1600" b="1" dirty="0">
                        <a:latin typeface="+mn-l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800" dirty="0">
                          <a:solidFill>
                            <a:schemeClr val="bg1"/>
                          </a:solidFill>
                        </a:rPr>
                        <a:t>Humans should stop procreating because it leads to suffering and environmental destruction.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50260916"/>
                  </a:ext>
                </a:extLst>
              </a:tr>
              <a:tr h="438621">
                <a:tc>
                  <a:txBody>
                    <a:bodyPr/>
                    <a:lstStyle/>
                    <a:p>
                      <a:pPr lvl="0">
                        <a:buNone/>
                      </a:pPr>
                      <a:r>
                        <a:rPr lang="en-US" sz="1600" b="1" dirty="0">
                          <a:effectLst/>
                          <a:latin typeface="+mn-lt"/>
                        </a:rPr>
                        <a:t>Warrant </a:t>
                      </a:r>
                      <a:endParaRPr lang="en-US" sz="1600" b="1" dirty="0">
                        <a:latin typeface="+mn-l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800" dirty="0">
                          <a:solidFill>
                            <a:schemeClr val="bg1"/>
                          </a:solidFill>
                        </a:rPr>
                        <a:t>These negative consequences are irreversible.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65723990"/>
                  </a:ext>
                </a:extLst>
              </a:tr>
              <a:tr h="506371">
                <a:tc>
                  <a:txBody>
                    <a:bodyPr/>
                    <a:lstStyle/>
                    <a:p>
                      <a:pPr lvl="0">
                        <a:buNone/>
                      </a:pPr>
                      <a:r>
                        <a:rPr lang="en-US" sz="1600" b="1" dirty="0">
                          <a:effectLst/>
                          <a:latin typeface="+mn-lt"/>
                        </a:rPr>
                        <a:t>Backing </a:t>
                      </a:r>
                      <a:endParaRPr lang="en-US" sz="1600" b="1" dirty="0">
                        <a:latin typeface="+mn-l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800" dirty="0">
                          <a:solidFill>
                            <a:schemeClr val="bg1"/>
                          </a:solidFill>
                        </a:rPr>
                        <a:t>Ethical principles such as human rights makes us reconsider fostering human suffering. </a:t>
                      </a:r>
                      <a:endParaRPr lang="en-US" sz="1800" b="0" dirty="0">
                        <a:solidFill>
                          <a:schemeClr val="bg1"/>
                        </a:solidFill>
                        <a:latin typeface="+mn-l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83967669"/>
                  </a:ext>
                </a:extLst>
              </a:tr>
              <a:tr h="576306">
                <a:tc>
                  <a:txBody>
                    <a:bodyPr/>
                    <a:lstStyle/>
                    <a:p>
                      <a:pPr lvl="0">
                        <a:buNone/>
                      </a:pPr>
                      <a:r>
                        <a:rPr lang="en-US" sz="1600" b="1" dirty="0">
                          <a:effectLst/>
                          <a:latin typeface="+mn-lt"/>
                        </a:rPr>
                        <a:t>Rebuttal </a:t>
                      </a:r>
                      <a:endParaRPr lang="en-US" sz="1600" b="1" dirty="0">
                        <a:latin typeface="+mn-l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800" dirty="0">
                          <a:solidFill>
                            <a:schemeClr val="bg1"/>
                          </a:solidFill>
                        </a:rPr>
                        <a:t>This is a form of eugenics.  </a:t>
                      </a:r>
                    </a:p>
                    <a:p>
                      <a:pPr lvl="0">
                        <a:buNone/>
                      </a:pPr>
                      <a:endParaRPr lang="en-US" sz="2000" b="0" dirty="0">
                        <a:latin typeface="+mn-l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1389658"/>
                  </a:ext>
                </a:extLst>
              </a:tr>
              <a:tr h="534503">
                <a:tc>
                  <a:txBody>
                    <a:bodyPr/>
                    <a:lstStyle/>
                    <a:p>
                      <a:pPr lvl="0">
                        <a:buNone/>
                      </a:pPr>
                      <a:r>
                        <a:rPr lang="en-US" sz="1600" b="1" dirty="0">
                          <a:effectLst/>
                          <a:latin typeface="+mn-lt"/>
                        </a:rPr>
                        <a:t>Qualifier </a:t>
                      </a:r>
                      <a:endParaRPr lang="en-US" sz="1600" b="1" dirty="0">
                        <a:latin typeface="+mn-l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800" dirty="0">
                          <a:solidFill>
                            <a:schemeClr val="bg1"/>
                          </a:solidFill>
                        </a:rPr>
                        <a:t>Humans should be able to choose to stop creating. </a:t>
                      </a:r>
                    </a:p>
                    <a:p>
                      <a:pPr lvl="0">
                        <a:buNone/>
                      </a:pPr>
                      <a:endParaRPr lang="en-US" sz="2000" b="0" dirty="0">
                        <a:latin typeface="+mn-l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45132471"/>
                  </a:ext>
                </a:extLst>
              </a:tr>
              <a:tr h="1272484">
                <a:tc>
                  <a:txBody>
                    <a:bodyPr/>
                    <a:lstStyle/>
                    <a:p>
                      <a:pPr>
                        <a:buNone/>
                      </a:pPr>
                      <a:r>
                        <a:rPr lang="en-US" sz="1600" b="1" dirty="0">
                          <a:effectLst/>
                          <a:latin typeface="+mn-lt"/>
                        </a:rPr>
                        <a:t>Overall argument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800" dirty="0">
                          <a:solidFill>
                            <a:schemeClr val="bg1"/>
                          </a:solidFill>
                        </a:rPr>
                        <a:t>People should consider the option of not having children because it can lead to suffering, raises ethical concerns about consent, and negatively impacts the environment.</a:t>
                      </a:r>
                      <a:endParaRPr lang="en-US" sz="2000" b="0" dirty="0">
                        <a:latin typeface="+mn-l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16294514"/>
                  </a:ext>
                </a:extLst>
              </a:tr>
            </a:tbl>
          </a:graphicData>
        </a:graphic>
      </p:graphicFrame>
      <p:sp>
        <p:nvSpPr>
          <p:cNvPr id="4" name="TextBox 3">
            <a:extLst>
              <a:ext uri="{FF2B5EF4-FFF2-40B4-BE49-F238E27FC236}">
                <a16:creationId xmlns:a16="http://schemas.microsoft.com/office/drawing/2014/main" id="{6C28FA74-A0B4-B39B-24BD-05B4D6A73788}"/>
              </a:ext>
            </a:extLst>
          </p:cNvPr>
          <p:cNvSpPr txBox="1"/>
          <p:nvPr/>
        </p:nvSpPr>
        <p:spPr>
          <a:xfrm>
            <a:off x="3112474" y="1659314"/>
            <a:ext cx="8011523" cy="545601"/>
          </a:xfrm>
          <a:prstGeom prst="rect">
            <a:avLst/>
          </a:prstGeom>
          <a:noFill/>
        </p:spPr>
        <p:txBody>
          <a:bodyPr wrap="square" lIns="0" tIns="0" rIns="0" bIns="0" rtlCol="0">
            <a:noAutofit/>
          </a:bodyPr>
          <a:lstStyle/>
          <a:p>
            <a:pPr>
              <a:lnSpc>
                <a:spcPct val="114000"/>
              </a:lnSpc>
            </a:pPr>
            <a:r>
              <a:rPr lang="en-US" sz="1600" dirty="0"/>
              <a:t>Humans should stop procreating because it leads to suffering and environmental destruction.</a:t>
            </a:r>
          </a:p>
          <a:p>
            <a:pPr algn="l">
              <a:lnSpc>
                <a:spcPct val="114000"/>
              </a:lnSpc>
            </a:pPr>
            <a:endParaRPr lang="en-AU" sz="1600" dirty="0"/>
          </a:p>
        </p:txBody>
      </p:sp>
      <p:sp>
        <p:nvSpPr>
          <p:cNvPr id="5" name="TextBox 4">
            <a:extLst>
              <a:ext uri="{FF2B5EF4-FFF2-40B4-BE49-F238E27FC236}">
                <a16:creationId xmlns:a16="http://schemas.microsoft.com/office/drawing/2014/main" id="{EB3E6657-56DB-57EA-1BFB-3388BA5BEEAA}"/>
              </a:ext>
            </a:extLst>
          </p:cNvPr>
          <p:cNvSpPr txBox="1"/>
          <p:nvPr/>
        </p:nvSpPr>
        <p:spPr>
          <a:xfrm>
            <a:off x="3112474" y="2415035"/>
            <a:ext cx="7702062" cy="545601"/>
          </a:xfrm>
          <a:prstGeom prst="rect">
            <a:avLst/>
          </a:prstGeom>
          <a:noFill/>
        </p:spPr>
        <p:txBody>
          <a:bodyPr wrap="square" lIns="0" tIns="0" rIns="0" bIns="0" rtlCol="0">
            <a:noAutofit/>
          </a:bodyPr>
          <a:lstStyle/>
          <a:p>
            <a:pPr>
              <a:lnSpc>
                <a:spcPct val="114000"/>
              </a:lnSpc>
            </a:pPr>
            <a:r>
              <a:rPr lang="en-US" sz="1600" dirty="0"/>
              <a:t>Humans suffer and cannot consent to being born. There are also population concerns. </a:t>
            </a:r>
          </a:p>
          <a:p>
            <a:pPr algn="l">
              <a:lnSpc>
                <a:spcPct val="114000"/>
              </a:lnSpc>
            </a:pPr>
            <a:endParaRPr lang="en-AU" sz="1600" dirty="0"/>
          </a:p>
        </p:txBody>
      </p:sp>
      <p:sp>
        <p:nvSpPr>
          <p:cNvPr id="6" name="TextBox 5">
            <a:extLst>
              <a:ext uri="{FF2B5EF4-FFF2-40B4-BE49-F238E27FC236}">
                <a16:creationId xmlns:a16="http://schemas.microsoft.com/office/drawing/2014/main" id="{A29829DA-687F-0523-1A81-510D9DEA0EC3}"/>
              </a:ext>
            </a:extLst>
          </p:cNvPr>
          <p:cNvSpPr txBox="1"/>
          <p:nvPr/>
        </p:nvSpPr>
        <p:spPr>
          <a:xfrm>
            <a:off x="3112474" y="3193675"/>
            <a:ext cx="8299939" cy="378557"/>
          </a:xfrm>
          <a:prstGeom prst="rect">
            <a:avLst/>
          </a:prstGeom>
          <a:noFill/>
        </p:spPr>
        <p:txBody>
          <a:bodyPr wrap="square" lIns="0" tIns="0" rIns="0" bIns="0" rtlCol="0">
            <a:noAutofit/>
          </a:bodyPr>
          <a:lstStyle/>
          <a:p>
            <a:pPr lvl="0">
              <a:lnSpc>
                <a:spcPct val="114000"/>
              </a:lnSpc>
              <a:buNone/>
            </a:pPr>
            <a:r>
              <a:rPr lang="en-US" sz="1600" dirty="0"/>
              <a:t>These negative consequences are irreversible. </a:t>
            </a:r>
          </a:p>
        </p:txBody>
      </p:sp>
      <p:sp>
        <p:nvSpPr>
          <p:cNvPr id="9" name="TextBox 8">
            <a:extLst>
              <a:ext uri="{FF2B5EF4-FFF2-40B4-BE49-F238E27FC236}">
                <a16:creationId xmlns:a16="http://schemas.microsoft.com/office/drawing/2014/main" id="{3AE9973E-42B9-E64E-99AE-5796CFF3351F}"/>
              </a:ext>
            </a:extLst>
          </p:cNvPr>
          <p:cNvSpPr txBox="1"/>
          <p:nvPr/>
        </p:nvSpPr>
        <p:spPr>
          <a:xfrm>
            <a:off x="3100474" y="3768910"/>
            <a:ext cx="8011523" cy="311355"/>
          </a:xfrm>
          <a:prstGeom prst="rect">
            <a:avLst/>
          </a:prstGeom>
          <a:noFill/>
        </p:spPr>
        <p:txBody>
          <a:bodyPr wrap="square" lIns="0" tIns="0" rIns="0" bIns="0" rtlCol="0">
            <a:noAutofit/>
          </a:bodyPr>
          <a:lstStyle/>
          <a:p>
            <a:pPr>
              <a:lnSpc>
                <a:spcPct val="114000"/>
              </a:lnSpc>
            </a:pPr>
            <a:r>
              <a:rPr lang="en-US" sz="1600" dirty="0"/>
              <a:t>Ethical principles such as human rights makes us reconsider fostering human suffering. </a:t>
            </a:r>
          </a:p>
          <a:p>
            <a:pPr algn="l">
              <a:lnSpc>
                <a:spcPct val="114000"/>
              </a:lnSpc>
            </a:pPr>
            <a:endParaRPr lang="en-AU" sz="1600" dirty="0"/>
          </a:p>
        </p:txBody>
      </p:sp>
      <p:sp>
        <p:nvSpPr>
          <p:cNvPr id="10" name="TextBox 9">
            <a:extLst>
              <a:ext uri="{FF2B5EF4-FFF2-40B4-BE49-F238E27FC236}">
                <a16:creationId xmlns:a16="http://schemas.microsoft.com/office/drawing/2014/main" id="{5FAD5E16-D0CB-D51B-17DA-881BD34E249D}"/>
              </a:ext>
            </a:extLst>
          </p:cNvPr>
          <p:cNvSpPr txBox="1"/>
          <p:nvPr/>
        </p:nvSpPr>
        <p:spPr>
          <a:xfrm>
            <a:off x="3100474" y="4305833"/>
            <a:ext cx="6682155" cy="510318"/>
          </a:xfrm>
          <a:prstGeom prst="rect">
            <a:avLst/>
          </a:prstGeom>
          <a:noFill/>
        </p:spPr>
        <p:txBody>
          <a:bodyPr wrap="square" lIns="0" tIns="0" rIns="0" bIns="0" rtlCol="0">
            <a:noAutofit/>
          </a:bodyPr>
          <a:lstStyle/>
          <a:p>
            <a:pPr lvl="0">
              <a:lnSpc>
                <a:spcPct val="114000"/>
              </a:lnSpc>
              <a:buNone/>
            </a:pPr>
            <a:r>
              <a:rPr lang="en-US" sz="1600" dirty="0"/>
              <a:t>This is a form of eugenics.  </a:t>
            </a:r>
          </a:p>
        </p:txBody>
      </p:sp>
      <p:sp>
        <p:nvSpPr>
          <p:cNvPr id="11" name="TextBox 10">
            <a:extLst>
              <a:ext uri="{FF2B5EF4-FFF2-40B4-BE49-F238E27FC236}">
                <a16:creationId xmlns:a16="http://schemas.microsoft.com/office/drawing/2014/main" id="{9CC80452-F9F2-55E5-70BC-1A1022DA4BC5}"/>
              </a:ext>
            </a:extLst>
          </p:cNvPr>
          <p:cNvSpPr txBox="1"/>
          <p:nvPr/>
        </p:nvSpPr>
        <p:spPr>
          <a:xfrm>
            <a:off x="3112473" y="4915926"/>
            <a:ext cx="7702063" cy="451717"/>
          </a:xfrm>
          <a:prstGeom prst="rect">
            <a:avLst/>
          </a:prstGeom>
          <a:noFill/>
        </p:spPr>
        <p:txBody>
          <a:bodyPr wrap="square" lIns="0" tIns="0" rIns="0" bIns="0" rtlCol="0">
            <a:noAutofit/>
          </a:bodyPr>
          <a:lstStyle/>
          <a:p>
            <a:pPr lvl="0">
              <a:lnSpc>
                <a:spcPct val="114000"/>
              </a:lnSpc>
              <a:buNone/>
            </a:pPr>
            <a:r>
              <a:rPr lang="en-US" sz="1600" dirty="0"/>
              <a:t>Humans should be able to choose to stop creating. </a:t>
            </a:r>
          </a:p>
        </p:txBody>
      </p:sp>
      <p:sp>
        <p:nvSpPr>
          <p:cNvPr id="12" name="TextBox 11">
            <a:extLst>
              <a:ext uri="{FF2B5EF4-FFF2-40B4-BE49-F238E27FC236}">
                <a16:creationId xmlns:a16="http://schemas.microsoft.com/office/drawing/2014/main" id="{4B162D53-79D2-5324-98BC-508276984ADB}"/>
              </a:ext>
            </a:extLst>
          </p:cNvPr>
          <p:cNvSpPr txBox="1"/>
          <p:nvPr/>
        </p:nvSpPr>
        <p:spPr>
          <a:xfrm>
            <a:off x="3096219" y="5502773"/>
            <a:ext cx="8719525" cy="630283"/>
          </a:xfrm>
          <a:prstGeom prst="rect">
            <a:avLst/>
          </a:prstGeom>
          <a:noFill/>
        </p:spPr>
        <p:txBody>
          <a:bodyPr wrap="square" lIns="0" tIns="0" rIns="0" bIns="0" rtlCol="0">
            <a:noAutofit/>
          </a:bodyPr>
          <a:lstStyle/>
          <a:p>
            <a:pPr>
              <a:lnSpc>
                <a:spcPct val="114000"/>
              </a:lnSpc>
            </a:pPr>
            <a:r>
              <a:rPr lang="en-US" sz="1600" dirty="0"/>
              <a:t>People should consider the option of not having children because it can lead to suffering, raises ethical concerns about consent, and negatively impacts the environment.</a:t>
            </a:r>
          </a:p>
          <a:p>
            <a:pPr algn="l">
              <a:lnSpc>
                <a:spcPct val="114000"/>
              </a:lnSpc>
            </a:pPr>
            <a:endParaRPr lang="en-AU" sz="1600" dirty="0"/>
          </a:p>
        </p:txBody>
      </p:sp>
    </p:spTree>
    <p:extLst>
      <p:ext uri="{BB962C8B-B14F-4D97-AF65-F5344CB8AC3E}">
        <p14:creationId xmlns:p14="http://schemas.microsoft.com/office/powerpoint/2010/main" val="209614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9" grpId="0"/>
      <p:bldP spid="10" grpId="0"/>
      <p:bldP spid="11" grpId="0"/>
      <p:bldP spid="12"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E3CA5-BB3C-437A-2E29-437C8D47998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94BE4E4-AB33-EF98-A76B-461615DDD1AF}"/>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96</a:t>
            </a:fld>
            <a:endParaRPr lang="en-AU"/>
          </a:p>
        </p:txBody>
      </p:sp>
      <p:sp>
        <p:nvSpPr>
          <p:cNvPr id="3" name="Title 2">
            <a:extLst>
              <a:ext uri="{FF2B5EF4-FFF2-40B4-BE49-F238E27FC236}">
                <a16:creationId xmlns:a16="http://schemas.microsoft.com/office/drawing/2014/main" id="{D853C51A-1312-8FC7-B882-707FCE50A92E}"/>
              </a:ext>
            </a:extLst>
          </p:cNvPr>
          <p:cNvSpPr>
            <a:spLocks noGrp="1"/>
          </p:cNvSpPr>
          <p:nvPr>
            <p:ph type="title"/>
          </p:nvPr>
        </p:nvSpPr>
        <p:spPr/>
        <p:txBody>
          <a:bodyPr/>
          <a:lstStyle/>
          <a:p>
            <a:r>
              <a:rPr lang="en-US" dirty="0">
                <a:latin typeface="Arial"/>
                <a:cs typeface="Arial"/>
              </a:rPr>
              <a:t>Using the Toulmin argumentation model</a:t>
            </a:r>
            <a:endParaRPr lang="en-US" dirty="0"/>
          </a:p>
        </p:txBody>
      </p:sp>
      <p:sp>
        <p:nvSpPr>
          <p:cNvPr id="5" name="Text Placeholder 3">
            <a:extLst>
              <a:ext uri="{FF2B5EF4-FFF2-40B4-BE49-F238E27FC236}">
                <a16:creationId xmlns:a16="http://schemas.microsoft.com/office/drawing/2014/main" id="{7D96D33B-DB28-B3DD-33F3-4A6B057052FC}"/>
              </a:ext>
            </a:extLst>
          </p:cNvPr>
          <p:cNvSpPr>
            <a:spLocks noGrp="1"/>
          </p:cNvSpPr>
          <p:nvPr>
            <p:ph type="body" sz="quarter" idx="18"/>
          </p:nvPr>
        </p:nvSpPr>
        <p:spPr>
          <a:xfrm>
            <a:off x="360001" y="1021075"/>
            <a:ext cx="11483999" cy="310015"/>
          </a:xfrm>
        </p:spPr>
        <p:txBody>
          <a:bodyPr/>
          <a:lstStyle/>
          <a:p>
            <a:r>
              <a:rPr lang="en-US" dirty="0">
                <a:latin typeface="Arial"/>
                <a:cs typeface="Arial"/>
              </a:rPr>
              <a:t>Students use the Toulmin argumentation model</a:t>
            </a:r>
          </a:p>
        </p:txBody>
      </p:sp>
      <p:sp>
        <p:nvSpPr>
          <p:cNvPr id="4" name="Text Placeholder 3">
            <a:extLst>
              <a:ext uri="{FF2B5EF4-FFF2-40B4-BE49-F238E27FC236}">
                <a16:creationId xmlns:a16="http://schemas.microsoft.com/office/drawing/2014/main" id="{5E1726DC-BEED-D446-46AA-2077C0CCD29F}"/>
              </a:ext>
            </a:extLst>
          </p:cNvPr>
          <p:cNvSpPr>
            <a:spLocks noGrp="1"/>
          </p:cNvSpPr>
          <p:nvPr>
            <p:ph type="body" sz="quarter" idx="17"/>
          </p:nvPr>
        </p:nvSpPr>
        <p:spPr>
          <a:xfrm>
            <a:off x="2574800" y="5583465"/>
            <a:ext cx="6063014" cy="932535"/>
          </a:xfrm>
        </p:spPr>
        <p:txBody>
          <a:bodyPr/>
          <a:lstStyle/>
          <a:p>
            <a:r>
              <a:rPr lang="en-AU" sz="1800" dirty="0">
                <a:latin typeface="Arial"/>
                <a:cs typeface="Arial"/>
                <a:hlinkClick r:id="rId3"/>
              </a:rPr>
              <a:t>Ask an ethicist: Is it ok to steal during a cost of living crisis?</a:t>
            </a:r>
            <a:r>
              <a:rPr lang="en-US" sz="1800" dirty="0">
                <a:latin typeface="Arial"/>
                <a:cs typeface="Arial"/>
              </a:rPr>
              <a:t> </a:t>
            </a:r>
            <a:endParaRPr lang="en-US" sz="1800" dirty="0"/>
          </a:p>
        </p:txBody>
      </p:sp>
      <p:pic>
        <p:nvPicPr>
          <p:cNvPr id="1026" name="Picture 2">
            <a:extLst>
              <a:ext uri="{FF2B5EF4-FFF2-40B4-BE49-F238E27FC236}">
                <a16:creationId xmlns:a16="http://schemas.microsoft.com/office/drawing/2014/main" id="{6BF3A86F-9FB1-7090-9132-FCB96455E7D1}"/>
              </a:ext>
              <a:ext uri="{C183D7F6-B498-43B3-948B-1728B52AA6E4}">
                <adec:decorative xmlns:adec="http://schemas.microsoft.com/office/drawing/2017/decorative" val="1"/>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746664" y="1612576"/>
            <a:ext cx="7613244" cy="38066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9829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EDC001-4346-5A4C-F29C-B867D3EC4A6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4271DB7-4293-CBC8-F15B-597A384A68E8}"/>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97</a:t>
            </a:fld>
            <a:endParaRPr lang="en-AU"/>
          </a:p>
        </p:txBody>
      </p:sp>
      <p:sp>
        <p:nvSpPr>
          <p:cNvPr id="3" name="Title 2">
            <a:extLst>
              <a:ext uri="{FF2B5EF4-FFF2-40B4-BE49-F238E27FC236}">
                <a16:creationId xmlns:a16="http://schemas.microsoft.com/office/drawing/2014/main" id="{1182C63E-7C64-590B-5611-8BE8A6B1C5FE}"/>
              </a:ext>
            </a:extLst>
          </p:cNvPr>
          <p:cNvSpPr>
            <a:spLocks noGrp="1"/>
          </p:cNvSpPr>
          <p:nvPr>
            <p:ph type="title"/>
          </p:nvPr>
        </p:nvSpPr>
        <p:spPr>
          <a:xfrm>
            <a:off x="354000" y="185020"/>
            <a:ext cx="11484000" cy="545601"/>
          </a:xfrm>
        </p:spPr>
        <p:txBody>
          <a:bodyPr/>
          <a:lstStyle/>
          <a:p>
            <a:r>
              <a:rPr lang="en-US" dirty="0">
                <a:latin typeface="Arial"/>
                <a:cs typeface="Arial"/>
              </a:rPr>
              <a:t>Using the Toulmin argumentation model </a:t>
            </a:r>
            <a:endParaRPr lang="en-US" dirty="0"/>
          </a:p>
        </p:txBody>
      </p:sp>
      <p:sp>
        <p:nvSpPr>
          <p:cNvPr id="7" name="Text Placeholder 3">
            <a:extLst>
              <a:ext uri="{FF2B5EF4-FFF2-40B4-BE49-F238E27FC236}">
                <a16:creationId xmlns:a16="http://schemas.microsoft.com/office/drawing/2014/main" id="{D1189079-D008-D099-3738-3799A1C635C8}"/>
              </a:ext>
            </a:extLst>
          </p:cNvPr>
          <p:cNvSpPr>
            <a:spLocks noGrp="1"/>
          </p:cNvSpPr>
          <p:nvPr>
            <p:ph type="body" sz="quarter" idx="18"/>
          </p:nvPr>
        </p:nvSpPr>
        <p:spPr>
          <a:xfrm>
            <a:off x="354000" y="768524"/>
            <a:ext cx="11483999" cy="310015"/>
          </a:xfrm>
        </p:spPr>
        <p:txBody>
          <a:bodyPr/>
          <a:lstStyle/>
          <a:p>
            <a:r>
              <a:rPr lang="en-US" dirty="0">
                <a:latin typeface="Arial"/>
                <a:cs typeface="Arial"/>
              </a:rPr>
              <a:t>Students use the Toulmin argumentation model</a:t>
            </a:r>
          </a:p>
        </p:txBody>
      </p:sp>
      <p:graphicFrame>
        <p:nvGraphicFramePr>
          <p:cNvPr id="9" name="Table 8">
            <a:extLst>
              <a:ext uri="{FF2B5EF4-FFF2-40B4-BE49-F238E27FC236}">
                <a16:creationId xmlns:a16="http://schemas.microsoft.com/office/drawing/2014/main" id="{80BAFC46-360B-E35A-4D32-930F2E9FC2E5}"/>
              </a:ext>
            </a:extLst>
          </p:cNvPr>
          <p:cNvGraphicFramePr>
            <a:graphicFrameLocks noGrp="1"/>
          </p:cNvGraphicFramePr>
          <p:nvPr>
            <p:extLst>
              <p:ext uri="{D42A27DB-BD31-4B8C-83A1-F6EECF244321}">
                <p14:modId xmlns:p14="http://schemas.microsoft.com/office/powerpoint/2010/main" val="1090414825"/>
              </p:ext>
            </p:extLst>
          </p:nvPr>
        </p:nvGraphicFramePr>
        <p:xfrm>
          <a:off x="347999" y="1426458"/>
          <a:ext cx="11196301" cy="4952479"/>
        </p:xfrm>
        <a:graphic>
          <a:graphicData uri="http://schemas.openxmlformats.org/drawingml/2006/table">
            <a:tbl>
              <a:tblPr firstRow="1" firstCol="1" bandRow="1">
                <a:tableStyleId>{5A111915-BE36-4E01-A7E5-04B1672EAD32}</a:tableStyleId>
              </a:tblPr>
              <a:tblGrid>
                <a:gridCol w="2523060">
                  <a:extLst>
                    <a:ext uri="{9D8B030D-6E8A-4147-A177-3AD203B41FA5}">
                      <a16:colId xmlns:a16="http://schemas.microsoft.com/office/drawing/2014/main" val="613249388"/>
                    </a:ext>
                  </a:extLst>
                </a:gridCol>
                <a:gridCol w="8673241">
                  <a:extLst>
                    <a:ext uri="{9D8B030D-6E8A-4147-A177-3AD203B41FA5}">
                      <a16:colId xmlns:a16="http://schemas.microsoft.com/office/drawing/2014/main" val="2554983326"/>
                    </a:ext>
                  </a:extLst>
                </a:gridCol>
              </a:tblGrid>
              <a:tr h="627186">
                <a:tc>
                  <a:txBody>
                    <a:bodyPr/>
                    <a:lstStyle/>
                    <a:p>
                      <a:pPr>
                        <a:lnSpc>
                          <a:spcPct val="114000"/>
                        </a:lnSpc>
                        <a:buNone/>
                      </a:pPr>
                      <a:r>
                        <a:rPr lang="en-US" sz="1600" dirty="0">
                          <a:solidFill>
                            <a:schemeClr val="tx1"/>
                          </a:solidFill>
                          <a:effectLst/>
                          <a:latin typeface="+mn-lt"/>
                        </a:rPr>
                        <a:t>Claim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lvl="0">
                        <a:lnSpc>
                          <a:spcPct val="114000"/>
                        </a:lnSpc>
                        <a:buNone/>
                      </a:pPr>
                      <a:r>
                        <a:rPr lang="en-US" sz="1600" b="0">
                          <a:solidFill>
                            <a:schemeClr val="tx1"/>
                          </a:solidFill>
                          <a:effectLst/>
                          <a:latin typeface="+mn-lt"/>
                        </a:rPr>
                        <a:t>Stealing is generally wrong, even during a cost of living crisis.</a:t>
                      </a:r>
                      <a:endParaRPr lang="en-US" sz="1600" b="0">
                        <a:latin typeface="+mn-l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72729865"/>
                  </a:ext>
                </a:extLst>
              </a:tr>
              <a:tr h="940779">
                <a:tc>
                  <a:txBody>
                    <a:bodyPr/>
                    <a:lstStyle/>
                    <a:p>
                      <a:pPr lvl="0">
                        <a:lnSpc>
                          <a:spcPct val="114000"/>
                        </a:lnSpc>
                        <a:buNone/>
                      </a:pPr>
                      <a:r>
                        <a:rPr lang="en-US" sz="1600" dirty="0">
                          <a:effectLst/>
                          <a:latin typeface="+mn-lt"/>
                        </a:rPr>
                        <a:t>Grounds </a:t>
                      </a:r>
                      <a:endParaRPr lang="en-US" sz="1600" dirty="0">
                        <a:latin typeface="+mn-l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lvl="0">
                        <a:lnSpc>
                          <a:spcPct val="114000"/>
                        </a:lnSpc>
                        <a:buNone/>
                      </a:pPr>
                      <a:r>
                        <a:rPr lang="en-US" sz="1600" b="0">
                          <a:solidFill>
                            <a:schemeClr val="tx1"/>
                          </a:solidFill>
                          <a:effectLst/>
                          <a:latin typeface="+mn-lt"/>
                        </a:rPr>
                        <a:t>When people steal, it can cause prices to rise for everyone because stores raise their prices to cover losses from theft. Even small acts of stealing add up, making it harder for everyone, especially those who are already having a tough time. </a:t>
                      </a:r>
                      <a:endParaRPr lang="en-US" sz="1600" b="0">
                        <a:latin typeface="+mn-l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50260916"/>
                  </a:ext>
                </a:extLst>
              </a:tr>
              <a:tr h="940779">
                <a:tc>
                  <a:txBody>
                    <a:bodyPr/>
                    <a:lstStyle/>
                    <a:p>
                      <a:pPr lvl="0">
                        <a:lnSpc>
                          <a:spcPct val="114000"/>
                        </a:lnSpc>
                        <a:buNone/>
                      </a:pPr>
                      <a:r>
                        <a:rPr lang="en-US" sz="1600" dirty="0">
                          <a:effectLst/>
                          <a:latin typeface="+mn-lt"/>
                        </a:rPr>
                        <a:t>Warrant </a:t>
                      </a:r>
                      <a:endParaRPr lang="en-US" sz="1600" dirty="0">
                        <a:latin typeface="+mn-l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lvl="0">
                        <a:lnSpc>
                          <a:spcPct val="114000"/>
                        </a:lnSpc>
                        <a:buNone/>
                      </a:pPr>
                      <a:r>
                        <a:rPr lang="en-US" sz="1600" b="0" dirty="0">
                          <a:solidFill>
                            <a:srgbClr val="000000"/>
                          </a:solidFill>
                          <a:effectLst/>
                          <a:latin typeface="+mn-lt"/>
                        </a:rPr>
                        <a:t>Stealing, even if it seems justified, can make the problem worse and keep the cycle of unfairness going. People have a responsibility to think about how their actions affect others in society. </a:t>
                      </a:r>
                      <a:endParaRPr lang="en-US" sz="1600" b="0" dirty="0">
                        <a:effectLst/>
                        <a:latin typeface="+mn-l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65723990"/>
                  </a:ext>
                </a:extLst>
              </a:tr>
              <a:tr h="435545">
                <a:tc>
                  <a:txBody>
                    <a:bodyPr/>
                    <a:lstStyle/>
                    <a:p>
                      <a:pPr lvl="0">
                        <a:lnSpc>
                          <a:spcPct val="114000"/>
                        </a:lnSpc>
                        <a:buNone/>
                      </a:pPr>
                      <a:r>
                        <a:rPr lang="en-US" sz="1600">
                          <a:effectLst/>
                          <a:latin typeface="+mn-lt"/>
                        </a:rPr>
                        <a:t>Backing </a:t>
                      </a:r>
                      <a:endParaRPr lang="en-US" sz="1600">
                        <a:latin typeface="+mn-l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lvl="0">
                        <a:lnSpc>
                          <a:spcPct val="114000"/>
                        </a:lnSpc>
                        <a:buNone/>
                      </a:pPr>
                      <a:r>
                        <a:rPr lang="en-US" sz="1600" b="0" dirty="0">
                          <a:effectLst/>
                          <a:latin typeface="+mn-lt"/>
                        </a:rPr>
                        <a:t>Ethical principles say that we should try to act within the law and do what’s right.</a:t>
                      </a:r>
                      <a:endParaRPr lang="en-US" sz="1600" b="0" dirty="0">
                        <a:latin typeface="+mn-l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83967669"/>
                  </a:ext>
                </a:extLst>
              </a:tr>
              <a:tr h="446182">
                <a:tc>
                  <a:txBody>
                    <a:bodyPr/>
                    <a:lstStyle/>
                    <a:p>
                      <a:pPr lvl="0">
                        <a:lnSpc>
                          <a:spcPct val="114000"/>
                        </a:lnSpc>
                        <a:buNone/>
                      </a:pPr>
                      <a:r>
                        <a:rPr lang="en-US" sz="1600" dirty="0">
                          <a:effectLst/>
                          <a:latin typeface="+mn-lt"/>
                        </a:rPr>
                        <a:t>Rebuttal </a:t>
                      </a:r>
                      <a:endParaRPr lang="en-US" sz="1600" dirty="0">
                        <a:latin typeface="+mn-l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lvl="0">
                        <a:lnSpc>
                          <a:spcPct val="114000"/>
                        </a:lnSpc>
                        <a:buNone/>
                      </a:pPr>
                      <a:r>
                        <a:rPr lang="en-US" sz="1600" b="0" dirty="0">
                          <a:effectLst/>
                          <a:latin typeface="+mn-lt"/>
                        </a:rPr>
                        <a:t>Stealing may be the only option for survival.   </a:t>
                      </a:r>
                      <a:endParaRPr lang="en-US" sz="1600" b="0" dirty="0">
                        <a:latin typeface="+mn-l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1389658"/>
                  </a:ext>
                </a:extLst>
              </a:tr>
              <a:tr h="473237">
                <a:tc>
                  <a:txBody>
                    <a:bodyPr/>
                    <a:lstStyle/>
                    <a:p>
                      <a:pPr lvl="0">
                        <a:lnSpc>
                          <a:spcPct val="114000"/>
                        </a:lnSpc>
                        <a:buNone/>
                      </a:pPr>
                      <a:r>
                        <a:rPr lang="en-US" sz="1600">
                          <a:effectLst/>
                          <a:latin typeface="+mn-lt"/>
                        </a:rPr>
                        <a:t>Qualifier </a:t>
                      </a:r>
                      <a:endParaRPr lang="en-US" sz="1600">
                        <a:latin typeface="+mn-l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lvl="0">
                        <a:lnSpc>
                          <a:spcPct val="114000"/>
                        </a:lnSpc>
                        <a:buNone/>
                      </a:pPr>
                      <a:r>
                        <a:rPr lang="en-US" sz="1600" b="0" dirty="0">
                          <a:effectLst/>
                          <a:latin typeface="+mn-lt"/>
                        </a:rPr>
                        <a:t>Unless faced with a life threatening situation, stealing is wrong.  </a:t>
                      </a:r>
                      <a:endParaRPr lang="en-US" sz="1600" b="0" dirty="0">
                        <a:latin typeface="+mn-l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45132471"/>
                  </a:ext>
                </a:extLst>
              </a:tr>
              <a:tr h="609763">
                <a:tc>
                  <a:txBody>
                    <a:bodyPr/>
                    <a:lstStyle/>
                    <a:p>
                      <a:pPr>
                        <a:lnSpc>
                          <a:spcPct val="114000"/>
                        </a:lnSpc>
                        <a:buNone/>
                      </a:pPr>
                      <a:r>
                        <a:rPr lang="en-US" sz="1600" dirty="0">
                          <a:effectLst/>
                          <a:latin typeface="+mn-lt"/>
                        </a:rPr>
                        <a:t>Overall argument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lvl="0">
                        <a:lnSpc>
                          <a:spcPct val="114000"/>
                        </a:lnSpc>
                        <a:buNone/>
                      </a:pPr>
                      <a:r>
                        <a:rPr lang="en-US" sz="1600" b="0" i="0" u="none" strike="noStrike" noProof="0" dirty="0">
                          <a:solidFill>
                            <a:schemeClr val="tx1"/>
                          </a:solidFill>
                          <a:effectLst/>
                          <a:latin typeface="+mn-lt"/>
                        </a:rPr>
                        <a:t>Stealing is generally wrong, even during a cost of living crisis, as it can worsen the problem and lead to higher prices for everyone. While there may be rare exceptions where stealing could be justified, such as in life-threatening situations, individuals should seek ethical alternatives, like food banks, instead of resorting to theft.</a:t>
                      </a:r>
                      <a:endParaRPr lang="en-US" sz="1600" b="0" i="0" u="none" strike="noStrike" noProof="0" dirty="0">
                        <a:latin typeface="+mn-l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16294514"/>
                  </a:ext>
                </a:extLst>
              </a:tr>
            </a:tbl>
          </a:graphicData>
        </a:graphic>
      </p:graphicFrame>
    </p:spTree>
    <p:extLst>
      <p:ext uri="{BB962C8B-B14F-4D97-AF65-F5344CB8AC3E}">
        <p14:creationId xmlns:p14="http://schemas.microsoft.com/office/powerpoint/2010/main" val="1801367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270BD5-1409-A2D2-0F5E-899F15CED61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E879346-D5E6-2139-B8E3-E7620A637CDA}"/>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98</a:t>
            </a:fld>
            <a:endParaRPr lang="en-AU"/>
          </a:p>
        </p:txBody>
      </p:sp>
      <p:sp>
        <p:nvSpPr>
          <p:cNvPr id="3" name="Title 2">
            <a:extLst>
              <a:ext uri="{FF2B5EF4-FFF2-40B4-BE49-F238E27FC236}">
                <a16:creationId xmlns:a16="http://schemas.microsoft.com/office/drawing/2014/main" id="{BF3F9A31-60B2-53ED-3ED0-D526C95FABC1}"/>
              </a:ext>
            </a:extLst>
          </p:cNvPr>
          <p:cNvSpPr>
            <a:spLocks noGrp="1"/>
          </p:cNvSpPr>
          <p:nvPr>
            <p:ph type="title"/>
          </p:nvPr>
        </p:nvSpPr>
        <p:spPr/>
        <p:txBody>
          <a:bodyPr/>
          <a:lstStyle/>
          <a:p>
            <a:r>
              <a:rPr lang="en-AU" dirty="0"/>
              <a:t>Exit ticket </a:t>
            </a:r>
            <a:r>
              <a:rPr lang="en-AU" dirty="0">
                <a:solidFill>
                  <a:schemeClr val="bg1"/>
                </a:solidFill>
              </a:rPr>
              <a:t>(lessons 12 – 13))</a:t>
            </a:r>
          </a:p>
        </p:txBody>
      </p:sp>
      <p:sp>
        <p:nvSpPr>
          <p:cNvPr id="5" name="Text Placeholder 3">
            <a:extLst>
              <a:ext uri="{FF2B5EF4-FFF2-40B4-BE49-F238E27FC236}">
                <a16:creationId xmlns:a16="http://schemas.microsoft.com/office/drawing/2014/main" id="{C2A8668F-E1A8-B956-EF02-C80010A2A147}"/>
              </a:ext>
            </a:extLst>
          </p:cNvPr>
          <p:cNvSpPr txBox="1">
            <a:spLocks/>
          </p:cNvSpPr>
          <p:nvPr/>
        </p:nvSpPr>
        <p:spPr>
          <a:xfrm>
            <a:off x="353999" y="1110806"/>
            <a:ext cx="11483999" cy="310015"/>
          </a:xfrm>
          <a:prstGeom prst="rect">
            <a:avLst/>
          </a:prstGeom>
        </p:spPr>
        <p:txBody>
          <a:bodyPr vert="horz" lIns="0" tIns="0" rIns="0" bIns="0" rtlCol="0" anchor="b">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accent2"/>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2000" b="0" kern="1200">
                <a:solidFill>
                  <a:schemeClr val="bg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2000" kern="1200">
                <a:solidFill>
                  <a:schemeClr val="bg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dirty="0"/>
              <a:t>Compare the anti-natalism argument vs. cost-of-living crisis argument.</a:t>
            </a:r>
          </a:p>
        </p:txBody>
      </p:sp>
      <p:sp>
        <p:nvSpPr>
          <p:cNvPr id="4" name="Text Placeholder 3">
            <a:extLst>
              <a:ext uri="{FF2B5EF4-FFF2-40B4-BE49-F238E27FC236}">
                <a16:creationId xmlns:a16="http://schemas.microsoft.com/office/drawing/2014/main" id="{3754E724-013B-FCC8-3328-5BB3CFEB3FB3}"/>
              </a:ext>
            </a:extLst>
          </p:cNvPr>
          <p:cNvSpPr>
            <a:spLocks noGrp="1"/>
          </p:cNvSpPr>
          <p:nvPr>
            <p:ph type="body" sz="quarter" idx="18"/>
          </p:nvPr>
        </p:nvSpPr>
        <p:spPr>
          <a:xfrm>
            <a:off x="353999" y="1806026"/>
            <a:ext cx="11265915" cy="3070665"/>
          </a:xfrm>
        </p:spPr>
        <p:style>
          <a:lnRef idx="1">
            <a:schemeClr val="accent4"/>
          </a:lnRef>
          <a:fillRef idx="2">
            <a:schemeClr val="accent4"/>
          </a:fillRef>
          <a:effectRef idx="1">
            <a:schemeClr val="accent4"/>
          </a:effectRef>
          <a:fontRef idx="minor">
            <a:schemeClr val="dk1"/>
          </a:fontRef>
        </p:style>
        <p:txBody>
          <a:bodyPr lIns="108000" tIns="144000" anchor="t" anchorCtr="0"/>
          <a:lstStyle/>
          <a:p>
            <a:r>
              <a:rPr lang="en-AU" sz="1800" dirty="0">
                <a:solidFill>
                  <a:schemeClr val="tx1"/>
                </a:solidFill>
              </a:rPr>
              <a:t>Reflective questions: </a:t>
            </a:r>
          </a:p>
          <a:p>
            <a:pPr marL="571500" indent="-571500">
              <a:buFont typeface="Arial" panose="020B0604020202020204" pitchFamily="34" charset="0"/>
              <a:buChar char="•"/>
            </a:pPr>
            <a:r>
              <a:rPr lang="en-AU" sz="1800" dirty="0">
                <a:solidFill>
                  <a:schemeClr val="tx1"/>
                </a:solidFill>
              </a:rPr>
              <a:t>Of the two articles, which argument is stronger? Why? Include reference to the Toulmin argumentation model (TAM) features.</a:t>
            </a:r>
          </a:p>
          <a:p>
            <a:pPr marL="571500" indent="-571500">
              <a:buFont typeface="Arial" panose="020B0604020202020204" pitchFamily="34" charset="0"/>
              <a:buChar char="•"/>
            </a:pPr>
            <a:r>
              <a:rPr lang="en-AU" sz="1800" dirty="0">
                <a:solidFill>
                  <a:schemeClr val="tx1"/>
                </a:solidFill>
              </a:rPr>
              <a:t>Which element of TAM (claim, grounds, warrant, backing, rebuttal, qualifier) do you find hardest to identify, and why?</a:t>
            </a:r>
          </a:p>
        </p:txBody>
      </p:sp>
    </p:spTree>
    <p:extLst>
      <p:ext uri="{BB962C8B-B14F-4D97-AF65-F5344CB8AC3E}">
        <p14:creationId xmlns:p14="http://schemas.microsoft.com/office/powerpoint/2010/main" val="3330443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CCBD04-0B9B-D4B9-24A7-70EBA496FB0A}"/>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74F0E6C3-3DC2-D3F1-BF4F-9C5ABC72514A}"/>
              </a:ext>
            </a:extLst>
          </p:cNvPr>
          <p:cNvSpPr>
            <a:spLocks noGrp="1"/>
          </p:cNvSpPr>
          <p:nvPr>
            <p:ph type="ctrTitle"/>
          </p:nvPr>
        </p:nvSpPr>
        <p:spPr/>
        <p:txBody>
          <a:bodyPr/>
          <a:lstStyle/>
          <a:p>
            <a:r>
              <a:rPr lang="en-AU">
                <a:latin typeface="+mj-lt"/>
                <a:cs typeface="Arial"/>
              </a:rPr>
              <a:t>Lesson 14</a:t>
            </a:r>
            <a:endParaRPr lang="en-AU">
              <a:latin typeface="+mj-lt"/>
            </a:endParaRPr>
          </a:p>
        </p:txBody>
      </p:sp>
    </p:spTree>
    <p:extLst>
      <p:ext uri="{BB962C8B-B14F-4D97-AF65-F5344CB8AC3E}">
        <p14:creationId xmlns:p14="http://schemas.microsoft.com/office/powerpoint/2010/main" val="3022518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SWG Corporate">
  <a:themeElements>
    <a:clrScheme name="Custom 14">
      <a:dk1>
        <a:srgbClr val="22272B"/>
      </a:dk1>
      <a:lt1>
        <a:srgbClr val="FFFFFF"/>
      </a:lt1>
      <a:dk2>
        <a:srgbClr val="D7153A"/>
      </a:dk2>
      <a:lt2>
        <a:srgbClr val="EBEBEB"/>
      </a:lt2>
      <a:accent1>
        <a:srgbClr val="002664"/>
      </a:accent1>
      <a:accent2>
        <a:srgbClr val="146CFD"/>
      </a:accent2>
      <a:accent3>
        <a:srgbClr val="8CE0FF"/>
      </a:accent3>
      <a:accent4>
        <a:srgbClr val="CBEDFD"/>
      </a:accent4>
      <a:accent5>
        <a:srgbClr val="495054"/>
      </a:accent5>
      <a:accent6>
        <a:srgbClr val="FFE6EA"/>
      </a:accent6>
      <a:hlink>
        <a:srgbClr val="146CFD"/>
      </a:hlink>
      <a:folHlink>
        <a:srgbClr val="146CF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noAutofit/>
      </a:bodyPr>
      <a:lstStyle>
        <a:defPPr algn="l">
          <a:defRPr sz="1800" dirty="0"/>
        </a:defPPr>
      </a:lstStyle>
    </a:txDef>
  </a:objectDefaults>
  <a:extraClrSchemeLst/>
  <a:extLst>
    <a:ext uri="{05A4C25C-085E-4340-85A3-A5531E510DB2}">
      <thm15:themeFamily xmlns:thm15="http://schemas.microsoft.com/office/thememl/2012/main" name="Presentation1" id="{98D72BBF-9DFB-4703-A10A-3D04BF39C611}" vid="{E5DF0675-1073-40E7-AE87-3170FA1911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191b990-ddf9-46cb-8ffe-20db9d3a58aa" xsi:nil="true"/>
    <lcf76f155ced4ddcb4097134ff3c332f xmlns="95386ad3-46d6-4eb6-bbc1-9b19b13a5756">
      <Terms xmlns="http://schemas.microsoft.com/office/infopath/2007/PartnerControls"/>
    </lcf76f155ced4ddcb4097134ff3c332f>
    <Description2 xmlns="95386ad3-46d6-4eb6-bbc1-9b19b13a5756" xsi:nil="true"/>
    <_ip_UnifiedCompliancePolicyUIAction xmlns="http://schemas.microsoft.com/sharepoint/v3" xsi:nil="true"/>
    <Notes xmlns="95386ad3-46d6-4eb6-bbc1-9b19b13a5756" xsi:nil="true"/>
    <Migrated xmlns="95386ad3-46d6-4eb6-bbc1-9b19b13a5756" xsi:nil="true"/>
    <_ip_UnifiedCompliancePolicyProperties xmlns="http://schemas.microsoft.com/sharepoint/v3" xsi:nil="true"/>
    <Readytopublish xmlns="95386ad3-46d6-4eb6-bbc1-9b19b13a5756" xsi:nil="true"/>
    <InDAM xmlns="95386ad3-46d6-4eb6-bbc1-9b19b13a575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A1D8124FFB2A1438B815462E05615AB" ma:contentTypeVersion="29" ma:contentTypeDescription="Create a new document." ma:contentTypeScope="" ma:versionID="45c28c542093280c9fa5692bc3c07283">
  <xsd:schema xmlns:xsd="http://www.w3.org/2001/XMLSchema" xmlns:xs="http://www.w3.org/2001/XMLSchema" xmlns:p="http://schemas.microsoft.com/office/2006/metadata/properties" xmlns:ns1="http://schemas.microsoft.com/sharepoint/v3" xmlns:ns2="95386ad3-46d6-4eb6-bbc1-9b19b13a5756" xmlns:ns3="9191b990-ddf9-46cb-8ffe-20db9d3a58aa" targetNamespace="http://schemas.microsoft.com/office/2006/metadata/properties" ma:root="true" ma:fieldsID="0d99887e6d791b7771067d6ba2ebe598" ns1:_="" ns2:_="" ns3:_="">
    <xsd:import namespace="http://schemas.microsoft.com/sharepoint/v3"/>
    <xsd:import namespace="95386ad3-46d6-4eb6-bbc1-9b19b13a5756"/>
    <xsd:import namespace="9191b990-ddf9-46cb-8ffe-20db9d3a58aa"/>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InDAM" minOccurs="0"/>
                <xsd:element ref="ns2:Readytopublish" minOccurs="0"/>
                <xsd:element ref="ns2:MediaServiceObjectDetectorVersions" minOccurs="0"/>
                <xsd:element ref="ns2:MediaServiceSearchProperties" minOccurs="0"/>
                <xsd:element ref="ns2:Migrated" minOccurs="0"/>
                <xsd:element ref="ns2:Description2" minOccurs="0"/>
                <xsd:element ref="ns2:MediaServiceBillingMetadata" minOccurs="0"/>
                <xsd:element ref="ns1:_ip_UnifiedCompliancePolicyProperties" minOccurs="0"/>
                <xsd:element ref="ns1:_ip_UnifiedCompliancePolicyUIAction"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31" nillable="true" ma:displayName="Unified Compliance Policy Properties" ma:hidden="true" ma:internalName="_ip_UnifiedCompliancePolicyProperties">
      <xsd:simpleType>
        <xsd:restriction base="dms:Note"/>
      </xsd:simpleType>
    </xsd:element>
    <xsd:element name="_ip_UnifiedCompliancePolicyUIAction" ma:index="3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5386ad3-46d6-4eb6-bbc1-9b19b13a575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1f47cd6-212f-4ea2-b6af-f1d1e47bdbaf" ma:termSetId="09814cd3-568e-fe90-9814-8d621ff8fb84" ma:anchorId="fba54fb3-c3e1-fe81-a776-ca4b69148c4d" ma:open="true" ma:isKeyword="false">
      <xsd:complexType>
        <xsd:sequence>
          <xsd:element ref="pc:Terms" minOccurs="0" maxOccurs="1"/>
        </xsd:sequence>
      </xsd:complexType>
    </xsd:element>
    <xsd:element name="InDAM" ma:index="24" nillable="true" ma:displayName="In DAM" ma:default="0" ma:format="Dropdown" ma:internalName="InDAM">
      <xsd:simpleType>
        <xsd:restriction base="dms:Boolean"/>
      </xsd:simpleType>
    </xsd:element>
    <xsd:element name="Readytopublish" ma:index="25" nillable="true" ma:displayName="Ready to publish" ma:default="0" ma:format="Dropdown" ma:internalName="Readytopublish">
      <xsd:simpleType>
        <xsd:restriction base="dms:Boolean"/>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igrated" ma:index="28" nillable="true" ma:displayName="Migrated" ma:default="1" ma:format="Dropdown" ma:internalName="Migrated">
      <xsd:simpleType>
        <xsd:restriction base="dms:Boolean"/>
      </xsd:simpleType>
    </xsd:element>
    <xsd:element name="Description2" ma:index="29" nillable="true" ma:displayName="Description" ma:description="Secondary Curriculum introduction - MLIC S2 2026&#10;" ma:format="Dropdown" ma:internalName="Description2">
      <xsd:simpleType>
        <xsd:restriction base="dms:Note">
          <xsd:maxLength value="255"/>
        </xsd:restriction>
      </xsd:simpleType>
    </xsd:element>
    <xsd:element name="MediaServiceBillingMetadata" ma:index="30" nillable="true" ma:displayName="MediaServiceBillingMetadata" ma:hidden="true" ma:internalName="MediaServiceBillingMetadata" ma:readOnly="true">
      <xsd:simpleType>
        <xsd:restriction base="dms:Note"/>
      </xsd:simpleType>
    </xsd:element>
    <xsd:element name="Notes" ma:index="33" nillable="true" ma:displayName="Notes" ma:format="Dropdown" ma:internalName="Notes">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191b990-ddf9-46cb-8ffe-20db9d3a58aa"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063c910-61e7-482c-9a48-4fe9d05e06db}" ma:internalName="TaxCatchAll" ma:showField="CatchAllData" ma:web="9191b990-ddf9-46cb-8ffe-20db9d3a58a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3A23439-8D41-402E-980B-A973C14C2F0B}">
  <ds:schemaRefs>
    <ds:schemaRef ds:uri="95386ad3-46d6-4eb6-bbc1-9b19b13a5756"/>
    <ds:schemaRef ds:uri="http://schemas.microsoft.com/office/2006/documentManagement/types"/>
    <ds:schemaRef ds:uri="http://purl.org/dc/elements/1.1/"/>
    <ds:schemaRef ds:uri="http://schemas.microsoft.com/office/infopath/2007/PartnerControls"/>
    <ds:schemaRef ds:uri="http://schemas.microsoft.com/sharepoint/v3"/>
    <ds:schemaRef ds:uri="http://purl.org/dc/terms/"/>
    <ds:schemaRef ds:uri="http://schemas.openxmlformats.org/package/2006/metadata/core-properties"/>
    <ds:schemaRef ds:uri="http://www.w3.org/XML/1998/namespace"/>
    <ds:schemaRef ds:uri="9191b990-ddf9-46cb-8ffe-20db9d3a58aa"/>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69AEB0A8-92D4-41FB-A7BC-C2A9FAC89997}">
  <ds:schemaRefs>
    <ds:schemaRef ds:uri="http://schemas.microsoft.com/sharepoint/v3/contenttype/forms"/>
  </ds:schemaRefs>
</ds:datastoreItem>
</file>

<file path=customXml/itemProps3.xml><?xml version="1.0" encoding="utf-8"?>
<ds:datastoreItem xmlns:ds="http://schemas.openxmlformats.org/officeDocument/2006/customXml" ds:itemID="{D8C1B921-F05C-4F89-9EFF-3A17949E52D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95386ad3-46d6-4eb6-bbc1-9b19b13a5756"/>
    <ds:schemaRef ds:uri="9191b990-ddf9-46cb-8ffe-20db9d3a58a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b603dfd7-d93a-4381-a340-2995d8282205}" enabled="1" method="Standard" siteId="{05a0e69a-418a-47c1-9c25-9387261bf991}" removed="0"/>
</clbl:labelList>
</file>

<file path=docProps/app.xml><?xml version="1.0" encoding="utf-8"?>
<Properties xmlns="http://schemas.openxmlformats.org/officeDocument/2006/extended-properties" xmlns:vt="http://schemas.openxmlformats.org/officeDocument/2006/docPropsVTypes">
  <Template/>
  <TotalTime>18916</TotalTime>
  <Words>39776</Words>
  <Application>Microsoft Office PowerPoint</Application>
  <PresentationFormat>Widescreen</PresentationFormat>
  <Paragraphs>3366</Paragraphs>
  <Slides>216</Slides>
  <Notes>205</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216</vt:i4>
      </vt:variant>
    </vt:vector>
  </HeadingPairs>
  <TitlesOfParts>
    <vt:vector size="227" baseType="lpstr">
      <vt:lpstr>Public Sans</vt:lpstr>
      <vt:lpstr>Aptos</vt:lpstr>
      <vt:lpstr>Calibri</vt:lpstr>
      <vt:lpstr>Arial</vt:lpstr>
      <vt:lpstr>Tahoma</vt:lpstr>
      <vt:lpstr>Montserrat</vt:lpstr>
      <vt:lpstr>Segoe UI</vt:lpstr>
      <vt:lpstr>Times New Roman</vt:lpstr>
      <vt:lpstr>Roboto</vt:lpstr>
      <vt:lpstr>Wingdings</vt:lpstr>
      <vt:lpstr>NSWG Corporate</vt:lpstr>
      <vt:lpstr>Instructions for use</vt:lpstr>
      <vt:lpstr>Core 1: Understanding critical thinking</vt:lpstr>
      <vt:lpstr>Lesson 1   </vt:lpstr>
      <vt:lpstr>Learning intentions and success criteria (lesson 1)</vt:lpstr>
      <vt:lpstr>Do now (lesson 1)  </vt:lpstr>
      <vt:lpstr>Reflective questions (lesson 1)</vt:lpstr>
      <vt:lpstr>Ways of knowing</vt:lpstr>
      <vt:lpstr>Exit ticket (lesson 1)</vt:lpstr>
      <vt:lpstr>Lessons 2 and 3 </vt:lpstr>
      <vt:lpstr>Do now (lessons 2 - 3)</vt:lpstr>
      <vt:lpstr>Learning intentions and success criteria (lessons 2 – 3)1)</vt:lpstr>
      <vt:lpstr>Seven common thinking types</vt:lpstr>
      <vt:lpstr>The bridge riddle</vt:lpstr>
      <vt:lpstr>The bridge riddle (continued)</vt:lpstr>
      <vt:lpstr>The bridge riddle solved</vt:lpstr>
      <vt:lpstr>Reflective questions (lessons 2 - 3) </vt:lpstr>
      <vt:lpstr>Types of thinking exercise</vt:lpstr>
      <vt:lpstr>Reflective questions – types of thinking exercise</vt:lpstr>
      <vt:lpstr>Check for understanding</vt:lpstr>
      <vt:lpstr>Lesson 4</vt:lpstr>
      <vt:lpstr>What is critical thinking? </vt:lpstr>
      <vt:lpstr>Learning intentions and success criteria (lesson 4)</vt:lpstr>
      <vt:lpstr>How do we define critical thinking?  Brainstorm the definition of each of these words</vt:lpstr>
      <vt:lpstr>Defining critical</vt:lpstr>
      <vt:lpstr>Defining thinking </vt:lpstr>
      <vt:lpstr>Defining critical thinking</vt:lpstr>
      <vt:lpstr>Check for understanding (lesson 4)</vt:lpstr>
      <vt:lpstr>Scenario sort</vt:lpstr>
      <vt:lpstr>Check for understanding – Frayer model</vt:lpstr>
      <vt:lpstr>Lessons 5 and 6  </vt:lpstr>
      <vt:lpstr>Thought snap </vt:lpstr>
      <vt:lpstr>Learning intentions and success criteria (lessons 5 - 6)</vt:lpstr>
      <vt:lpstr>The 6 steps of critical thinking </vt:lpstr>
      <vt:lpstr>The 6 steps of critical thinking in practice</vt:lpstr>
      <vt:lpstr>The 6 steps of critical thinking (continued) </vt:lpstr>
      <vt:lpstr>The 6 steps of critical thinking in practice (continued)</vt:lpstr>
      <vt:lpstr>The 6 steps of critical thinking in practice</vt:lpstr>
      <vt:lpstr>Exit ticket (lessons 5 – 6)</vt:lpstr>
      <vt:lpstr>Lesson 7  </vt:lpstr>
      <vt:lpstr>Learning intention and success criteria (lesson 7)</vt:lpstr>
      <vt:lpstr>What is an analogy? </vt:lpstr>
      <vt:lpstr>What is an analogy? (Continued)</vt:lpstr>
      <vt:lpstr>How do we explain critical thinking using an analogy? </vt:lpstr>
      <vt:lpstr>The house analogy </vt:lpstr>
      <vt:lpstr>Create your own analogy of critical thinking </vt:lpstr>
      <vt:lpstr>Exit ticket (lesson 7)</vt:lpstr>
      <vt:lpstr>Lesson 8   </vt:lpstr>
      <vt:lpstr>Do now – image match </vt:lpstr>
      <vt:lpstr>Learning intention and success criteria (lesson 8)</vt:lpstr>
      <vt:lpstr>Thinking about thinking </vt:lpstr>
      <vt:lpstr>Types of thinking </vt:lpstr>
      <vt:lpstr>Ranking types of thinking  </vt:lpstr>
      <vt:lpstr>Types of thinking - ranked </vt:lpstr>
      <vt:lpstr>Bloom’s Taxonomy </vt:lpstr>
      <vt:lpstr>Bloom’s Taxonomy — the thinking matrix  </vt:lpstr>
      <vt:lpstr>Reconstruct the cut-up table</vt:lpstr>
      <vt:lpstr>Table reconstructed</vt:lpstr>
      <vt:lpstr>Reflective question</vt:lpstr>
      <vt:lpstr>Lesson 9 </vt:lpstr>
      <vt:lpstr>Do now – 3, 2, 1</vt:lpstr>
      <vt:lpstr>Learning intentions and success criteria (lesson 9)</vt:lpstr>
      <vt:lpstr>The thinking matrix </vt:lpstr>
      <vt:lpstr>The thinking matrix reflection  </vt:lpstr>
      <vt:lpstr>Back to critical thinking</vt:lpstr>
      <vt:lpstr>Connecting our learning  </vt:lpstr>
      <vt:lpstr>Exit ticket (lesson 9)</vt:lpstr>
      <vt:lpstr>Lesson 10 </vt:lpstr>
      <vt:lpstr>Do now (lesson 10)</vt:lpstr>
      <vt:lpstr>Do now (continued)</vt:lpstr>
      <vt:lpstr>Learning intentions and success criteria (lesson 10)</vt:lpstr>
      <vt:lpstr>Argumentation</vt:lpstr>
      <vt:lpstr>What is an argument? </vt:lpstr>
      <vt:lpstr>Moving from opinion to argument</vt:lpstr>
      <vt:lpstr>Democracy defined </vt:lpstr>
      <vt:lpstr>Other forms of government </vt:lpstr>
      <vt:lpstr>Using critical thinking</vt:lpstr>
      <vt:lpstr>Democracy </vt:lpstr>
      <vt:lpstr>How do we use critical thinking to build an argument? </vt:lpstr>
      <vt:lpstr>How do we use critical thinking to build an argument?  </vt:lpstr>
      <vt:lpstr>Lesson 11  </vt:lpstr>
      <vt:lpstr>Do now (lesson 11)  </vt:lpstr>
      <vt:lpstr>Learning intentions and success criteria (lesson 11)</vt:lpstr>
      <vt:lpstr>The Toulmin argumentation model</vt:lpstr>
      <vt:lpstr>What is the Toulmin argumentation model?</vt:lpstr>
      <vt:lpstr>Ways of forming an argument </vt:lpstr>
      <vt:lpstr>Toulmin argumentation model scaffold (Lesson 11)</vt:lpstr>
      <vt:lpstr>Toulmin argumentation model scaffold (lesson 11 continued)</vt:lpstr>
      <vt:lpstr>Using the Toulmin argumentation model to build an argument </vt:lpstr>
      <vt:lpstr>Peer assessment </vt:lpstr>
      <vt:lpstr>Lessons 12–13  </vt:lpstr>
      <vt:lpstr>Do now </vt:lpstr>
      <vt:lpstr>Learning intentions and success criteria (lessons 12 – 13)</vt:lpstr>
      <vt:lpstr>Using the Toulmin argumentation model (Lessons 12 – 13 continued)</vt:lpstr>
      <vt:lpstr>The Toulmin argumentation model scaffold (lessons 12 – 13)</vt:lpstr>
      <vt:lpstr>Using the Toulmin argumentation model </vt:lpstr>
      <vt:lpstr>Using the Toulmin argumentation model</vt:lpstr>
      <vt:lpstr>Using the Toulmin argumentation model </vt:lpstr>
      <vt:lpstr>Exit ticket (lessons 12 – 13))</vt:lpstr>
      <vt:lpstr>Lesson 14</vt:lpstr>
      <vt:lpstr>Do now (lesson 14)  </vt:lpstr>
      <vt:lpstr>Learning intentions and success criteria (lesson 14)</vt:lpstr>
      <vt:lpstr>Building an argument</vt:lpstr>
      <vt:lpstr>Lesson 15</vt:lpstr>
      <vt:lpstr>Do now</vt:lpstr>
      <vt:lpstr>Learning intentions and success criteria (lesson 15)</vt:lpstr>
      <vt:lpstr>Independent task</vt:lpstr>
      <vt:lpstr>Peer review</vt:lpstr>
      <vt:lpstr>Exit ticket (lesson 15)  </vt:lpstr>
      <vt:lpstr>Lessons 16–17   </vt:lpstr>
      <vt:lpstr>Do now (lessons 16 - 17)</vt:lpstr>
      <vt:lpstr>Do now — recap</vt:lpstr>
      <vt:lpstr>Learning intentions and success criteria (lessons 16 - 17)</vt:lpstr>
      <vt:lpstr>Applying metacognition  </vt:lpstr>
      <vt:lpstr>Making connections</vt:lpstr>
      <vt:lpstr>Creating a written argument (1)</vt:lpstr>
      <vt:lpstr>Creating a written argument (2)</vt:lpstr>
      <vt:lpstr>Creating a written argument (3)</vt:lpstr>
      <vt:lpstr>Creating a written argument (4)</vt:lpstr>
      <vt:lpstr>Lesson 18</vt:lpstr>
      <vt:lpstr>Do now (lesson 18)  </vt:lpstr>
      <vt:lpstr>Learning intentions and success criteria (lesson 18)</vt:lpstr>
      <vt:lpstr>Cognitive biases and fallacies (1)</vt:lpstr>
      <vt:lpstr>Cognitive biases and fallacies (2)</vt:lpstr>
      <vt:lpstr>Barriers to thinking (1)  </vt:lpstr>
      <vt:lpstr>Barriers to thinking (2)  </vt:lpstr>
      <vt:lpstr>Barriers to thinking (3)  </vt:lpstr>
      <vt:lpstr>Barriers to thinking (4)  </vt:lpstr>
      <vt:lpstr>Barriers to thinking (5)</vt:lpstr>
      <vt:lpstr>Barriers to thinking (6)</vt:lpstr>
      <vt:lpstr>Barriers to thinking (7)  </vt:lpstr>
      <vt:lpstr>Lessons 19–20</vt:lpstr>
      <vt:lpstr>Do now  </vt:lpstr>
      <vt:lpstr>Learning intentions and success criteria (lesson 19 - 20)</vt:lpstr>
      <vt:lpstr>Our barriers to thinking (1)</vt:lpstr>
      <vt:lpstr>Identifying barriers to our thinking in our arguments </vt:lpstr>
      <vt:lpstr>Our barriers to thinking (2)</vt:lpstr>
      <vt:lpstr>Our barriers to thinking (3)</vt:lpstr>
      <vt:lpstr>Independent task </vt:lpstr>
      <vt:lpstr>Evaluating the barriers to thinking</vt:lpstr>
      <vt:lpstr>Lessons 21–29   </vt:lpstr>
      <vt:lpstr>Learning intentions and success criteria (lessons 21 - 29)</vt:lpstr>
      <vt:lpstr>Lesson 21 </vt:lpstr>
      <vt:lpstr>Assessment task (1)</vt:lpstr>
      <vt:lpstr>Assessment task (2)</vt:lpstr>
      <vt:lpstr>Assessment task (3)</vt:lpstr>
      <vt:lpstr>Assessment task (4)</vt:lpstr>
      <vt:lpstr>Marking rubric</vt:lpstr>
      <vt:lpstr>Marking rubric (continued) </vt:lpstr>
      <vt:lpstr>Marking rubric (continued)</vt:lpstr>
      <vt:lpstr>Task schedule  </vt:lpstr>
      <vt:lpstr>Task schedule (continued)</vt:lpstr>
      <vt:lpstr>Lesson tasks (lesson 1) </vt:lpstr>
      <vt:lpstr>Lessons 22–23 </vt:lpstr>
      <vt:lpstr>Lesson tasks (lessons 2 - 3) </vt:lpstr>
      <vt:lpstr>Lessons 24–25 </vt:lpstr>
      <vt:lpstr>Lesson tasks (lessons 4 - 5) </vt:lpstr>
      <vt:lpstr>Lesson 26</vt:lpstr>
      <vt:lpstr>Lesson task (lesson 6) </vt:lpstr>
      <vt:lpstr>Lessons 27–28 </vt:lpstr>
      <vt:lpstr>Lesson tasks</vt:lpstr>
      <vt:lpstr>Lesson 29</vt:lpstr>
      <vt:lpstr>Lesson task</vt:lpstr>
      <vt:lpstr>Lesson 30 </vt:lpstr>
      <vt:lpstr>Do now (lesson 30)</vt:lpstr>
      <vt:lpstr>Learning intentions and success criteria (lesson 30)</vt:lpstr>
      <vt:lpstr>Argumentation in learning tasks</vt:lpstr>
      <vt:lpstr>Group task</vt:lpstr>
      <vt:lpstr>Exit ticket (lesson 30)</vt:lpstr>
      <vt:lpstr>Lesson 31</vt:lpstr>
      <vt:lpstr>Do now (lesson 31)(lesson 31)</vt:lpstr>
      <vt:lpstr>Do now (lesson 31 continued)(</vt:lpstr>
      <vt:lpstr>Learning intention and success criteria (lesson 31)</vt:lpstr>
      <vt:lpstr>Cross-curricular links (1)</vt:lpstr>
      <vt:lpstr>Cross-curricular links (2)</vt:lpstr>
      <vt:lpstr>Cross-curricular links (3)  </vt:lpstr>
      <vt:lpstr>Cross-curricular links (4)  </vt:lpstr>
      <vt:lpstr>Cross-curricular links (5)  </vt:lpstr>
      <vt:lpstr>Cross-curricular links (5)  </vt:lpstr>
      <vt:lpstr>Cross-curricular links (6)  </vt:lpstr>
      <vt:lpstr>Cross-curricular links (6)  </vt:lpstr>
      <vt:lpstr>Cross-curricular links (7)  </vt:lpstr>
      <vt:lpstr>Cross-curricular links (7)  </vt:lpstr>
      <vt:lpstr>Cross-curricular links (8)  </vt:lpstr>
      <vt:lpstr>Cross-curricular links (8)  </vt:lpstr>
      <vt:lpstr>Cross-curricular links (9)</vt:lpstr>
      <vt:lpstr>Cross-curricular links (9)</vt:lpstr>
      <vt:lpstr>Your turn (lesson 31)</vt:lpstr>
      <vt:lpstr>Lesson 32 </vt:lpstr>
      <vt:lpstr>Learning intentions and success criteria (lesson 32)</vt:lpstr>
      <vt:lpstr>The Toulmin argumentation model and writing</vt:lpstr>
      <vt:lpstr>Exit ticket (lesson 32)</vt:lpstr>
      <vt:lpstr>Lesson 33 </vt:lpstr>
      <vt:lpstr>Do now (lesson 33)</vt:lpstr>
      <vt:lpstr>Learning intentions and success criteria (lesson 33)</vt:lpstr>
      <vt:lpstr>3-2-1 peer feedback</vt:lpstr>
      <vt:lpstr>Your turn (lesson 33)</vt:lpstr>
      <vt:lpstr>Lesson 34 </vt:lpstr>
      <vt:lpstr>Do now (lesson 34)</vt:lpstr>
      <vt:lpstr>Learning intention and success criteria (lesson 34)</vt:lpstr>
      <vt:lpstr>Feedback</vt:lpstr>
      <vt:lpstr>General feedback </vt:lpstr>
      <vt:lpstr>Working with feedback</vt:lpstr>
      <vt:lpstr>Reflection </vt:lpstr>
      <vt:lpstr>Exit ticket (lesson 34)</vt:lpstr>
      <vt:lpstr>Lesson 35 </vt:lpstr>
      <vt:lpstr>Do now (lesson 35)</vt:lpstr>
      <vt:lpstr>Learning intentions and success criteria (lesson 35)</vt:lpstr>
      <vt:lpstr>Reviewing our definition of ‘critical thinking’ (1) </vt:lpstr>
      <vt:lpstr>Reviewing our definition of ‘critical thinking’ (2)  </vt:lpstr>
      <vt:lpstr>Revisiting our analogy  </vt:lpstr>
      <vt:lpstr>Reflecting on Core 1— Understanding critical thinking </vt:lpstr>
      <vt:lpstr>References (1) </vt:lpstr>
      <vt:lpstr>References (2) </vt:lpstr>
      <vt:lpstr>References (3) </vt:lpstr>
      <vt:lpstr>References (4) </vt:lpstr>
      <vt:lpstr>Copyright</vt:lpstr>
    </vt:vector>
  </TitlesOfParts>
  <Manager/>
  <Company>NSW Department of Education</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Critical thinking – core 1 – Understanding critical thinking</dc:title>
  <dc:subject/>
  <dc:creator>NSW Department of Education</dc:creator>
  <cp:keywords/>
  <dc:description/>
  <dcterms:created xsi:type="dcterms:W3CDTF">2025-06-30T22:31:55Z</dcterms:created>
  <dcterms:modified xsi:type="dcterms:W3CDTF">2026-08-19T05:32:50Z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603dfd7-d93a-4381-a340-2995d8282205_Enabled">
    <vt:lpwstr>true</vt:lpwstr>
  </property>
  <property fmtid="{D5CDD505-2E9C-101B-9397-08002B2CF9AE}" pid="3" name="MSIP_Label_b603dfd7-d93a-4381-a340-2995d8282205_SetDate">
    <vt:lpwstr>2024-07-31T04:44:31Z</vt:lpwstr>
  </property>
  <property fmtid="{D5CDD505-2E9C-101B-9397-08002B2CF9AE}" pid="4" name="MSIP_Label_b603dfd7-d93a-4381-a340-2995d8282205_Method">
    <vt:lpwstr>Standard</vt:lpwstr>
  </property>
  <property fmtid="{D5CDD505-2E9C-101B-9397-08002B2CF9AE}" pid="5" name="MSIP_Label_b603dfd7-d93a-4381-a340-2995d8282205_Name">
    <vt:lpwstr>OFFICIAL</vt:lpwstr>
  </property>
  <property fmtid="{D5CDD505-2E9C-101B-9397-08002B2CF9AE}" pid="6" name="MSIP_Label_b603dfd7-d93a-4381-a340-2995d8282205_SiteId">
    <vt:lpwstr>05a0e69a-418a-47c1-9c25-9387261bf991</vt:lpwstr>
  </property>
  <property fmtid="{D5CDD505-2E9C-101B-9397-08002B2CF9AE}" pid="7" name="MSIP_Label_b603dfd7-d93a-4381-a340-2995d8282205_ActionId">
    <vt:lpwstr>86cc9e70-6da9-4653-95a8-be9aa2ad5056</vt:lpwstr>
  </property>
  <property fmtid="{D5CDD505-2E9C-101B-9397-08002B2CF9AE}" pid="8" name="MSIP_Label_b603dfd7-d93a-4381-a340-2995d8282205_ContentBits">
    <vt:lpwstr>0</vt:lpwstr>
  </property>
  <property fmtid="{D5CDD505-2E9C-101B-9397-08002B2CF9AE}" pid="9" name="ContentTypeId">
    <vt:lpwstr>0x0101004A1D8124FFB2A1438B815462E05615AB</vt:lpwstr>
  </property>
  <property fmtid="{D5CDD505-2E9C-101B-9397-08002B2CF9AE}" pid="10" name="Order">
    <vt:r8>1700</vt:r8>
  </property>
  <property fmtid="{D5CDD505-2E9C-101B-9397-08002B2CF9AE}" pid="11" name="xd_Signature">
    <vt:bool>false</vt:bool>
  </property>
  <property fmtid="{D5CDD505-2E9C-101B-9397-08002B2CF9AE}" pid="12" name="xd_ProgID">
    <vt:lpwstr/>
  </property>
  <property fmtid="{D5CDD505-2E9C-101B-9397-08002B2CF9AE}" pid="13" name="ComplianceAssetId">
    <vt:lpwstr/>
  </property>
  <property fmtid="{D5CDD505-2E9C-101B-9397-08002B2CF9AE}" pid="14" name="TemplateUrl">
    <vt:lpwstr/>
  </property>
  <property fmtid="{D5CDD505-2E9C-101B-9397-08002B2CF9AE}" pid="15" name="_ExtendedDescription">
    <vt:lpwstr/>
  </property>
  <property fmtid="{D5CDD505-2E9C-101B-9397-08002B2CF9AE}" pid="16" name="TriggerFlowInfo">
    <vt:lpwstr/>
  </property>
  <property fmtid="{D5CDD505-2E9C-101B-9397-08002B2CF9AE}" pid="17" name="MediaServiceImageTags">
    <vt:lpwstr/>
  </property>
</Properties>
</file>