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2"/>
  </p:notesMasterIdLst>
  <p:handoutMasterIdLst>
    <p:handoutMasterId r:id="rId103"/>
  </p:handoutMasterIdLst>
  <p:sldIdLst>
    <p:sldId id="26381" r:id="rId2"/>
    <p:sldId id="26505" r:id="rId3"/>
    <p:sldId id="26393" r:id="rId4"/>
    <p:sldId id="271" r:id="rId5"/>
    <p:sldId id="26383" r:id="rId6"/>
    <p:sldId id="289" r:id="rId7"/>
    <p:sldId id="26506" r:id="rId8"/>
    <p:sldId id="26375" r:id="rId9"/>
    <p:sldId id="26508" r:id="rId10"/>
    <p:sldId id="26507" r:id="rId11"/>
    <p:sldId id="458" r:id="rId12"/>
    <p:sldId id="26511" r:id="rId13"/>
    <p:sldId id="284" r:id="rId14"/>
    <p:sldId id="399" r:id="rId15"/>
    <p:sldId id="26510" r:id="rId16"/>
    <p:sldId id="26512" r:id="rId17"/>
    <p:sldId id="26603" r:id="rId18"/>
    <p:sldId id="26509" r:id="rId19"/>
    <p:sldId id="26638" r:id="rId20"/>
    <p:sldId id="26513" r:id="rId21"/>
    <p:sldId id="26640" r:id="rId22"/>
    <p:sldId id="26515" r:id="rId23"/>
    <p:sldId id="26382" r:id="rId24"/>
    <p:sldId id="26516" r:id="rId25"/>
    <p:sldId id="26519" r:id="rId26"/>
    <p:sldId id="26520" r:id="rId27"/>
    <p:sldId id="26530" r:id="rId28"/>
    <p:sldId id="412" r:id="rId29"/>
    <p:sldId id="26521" r:id="rId30"/>
    <p:sldId id="26604" r:id="rId31"/>
    <p:sldId id="26556" r:id="rId32"/>
    <p:sldId id="26522" r:id="rId33"/>
    <p:sldId id="26523" r:id="rId34"/>
    <p:sldId id="26525" r:id="rId35"/>
    <p:sldId id="26526" r:id="rId36"/>
    <p:sldId id="26527" r:id="rId37"/>
    <p:sldId id="26555" r:id="rId38"/>
    <p:sldId id="26528" r:id="rId39"/>
    <p:sldId id="26529" r:id="rId40"/>
    <p:sldId id="26579" r:id="rId41"/>
    <p:sldId id="26623" r:id="rId42"/>
    <p:sldId id="26602" r:id="rId43"/>
    <p:sldId id="26535" r:id="rId44"/>
    <p:sldId id="26601" r:id="rId45"/>
    <p:sldId id="26536" r:id="rId46"/>
    <p:sldId id="26608" r:id="rId47"/>
    <p:sldId id="26600" r:id="rId48"/>
    <p:sldId id="26609" r:id="rId49"/>
    <p:sldId id="26553" r:id="rId50"/>
    <p:sldId id="26591" r:id="rId51"/>
    <p:sldId id="26563" r:id="rId52"/>
    <p:sldId id="26592" r:id="rId53"/>
    <p:sldId id="26593" r:id="rId54"/>
    <p:sldId id="26594" r:id="rId55"/>
    <p:sldId id="26605" r:id="rId56"/>
    <p:sldId id="26607" r:id="rId57"/>
    <p:sldId id="26610" r:id="rId58"/>
    <p:sldId id="26595" r:id="rId59"/>
    <p:sldId id="26557" r:id="rId60"/>
    <p:sldId id="26558" r:id="rId61"/>
    <p:sldId id="26559" r:id="rId62"/>
    <p:sldId id="26596" r:id="rId63"/>
    <p:sldId id="26560" r:id="rId64"/>
    <p:sldId id="26620" r:id="rId65"/>
    <p:sldId id="26621" r:id="rId66"/>
    <p:sldId id="26622" r:id="rId67"/>
    <p:sldId id="26551" r:id="rId68"/>
    <p:sldId id="26597" r:id="rId69"/>
    <p:sldId id="26561" r:id="rId70"/>
    <p:sldId id="26554" r:id="rId71"/>
    <p:sldId id="26598" r:id="rId72"/>
    <p:sldId id="26567" r:id="rId73"/>
    <p:sldId id="26611" r:id="rId74"/>
    <p:sldId id="26599" r:id="rId75"/>
    <p:sldId id="26639" r:id="rId76"/>
    <p:sldId id="26539" r:id="rId77"/>
    <p:sldId id="26562" r:id="rId78"/>
    <p:sldId id="26564" r:id="rId79"/>
    <p:sldId id="26565" r:id="rId80"/>
    <p:sldId id="26613" r:id="rId81"/>
    <p:sldId id="26614" r:id="rId82"/>
    <p:sldId id="26612" r:id="rId83"/>
    <p:sldId id="26615" r:id="rId84"/>
    <p:sldId id="26566" r:id="rId85"/>
    <p:sldId id="26616" r:id="rId86"/>
    <p:sldId id="26617" r:id="rId87"/>
    <p:sldId id="26618" r:id="rId88"/>
    <p:sldId id="26619" r:id="rId89"/>
    <p:sldId id="26606" r:id="rId90"/>
    <p:sldId id="26633" r:id="rId91"/>
    <p:sldId id="26625" r:id="rId92"/>
    <p:sldId id="26627" r:id="rId93"/>
    <p:sldId id="26629" r:id="rId94"/>
    <p:sldId id="26628" r:id="rId95"/>
    <p:sldId id="26632" r:id="rId96"/>
    <p:sldId id="360" r:id="rId97"/>
    <p:sldId id="2147472247" r:id="rId98"/>
    <p:sldId id="2147472248" r:id="rId99"/>
    <p:sldId id="2147472250" r:id="rId100"/>
    <p:sldId id="361" r:id="rId101"/>
  </p:sldIdLst>
  <p:sldSz cx="12192000" cy="6858000"/>
  <p:notesSz cx="6858000" cy="9144000"/>
  <p:embeddedFontLst>
    <p:embeddedFont>
      <p:font typeface="Cambria Math" panose="02040503050406030204" pitchFamily="18" charset="0"/>
      <p:regular r:id="rId104"/>
    </p:embeddedFont>
    <p:embeddedFont>
      <p:font typeface="DengXian" panose="02010600030101010101" pitchFamily="2" charset="-122"/>
      <p:regular r:id="rId105"/>
      <p:bold r:id="rId106"/>
    </p:embeddedFont>
    <p:embeddedFont>
      <p:font typeface="Helvetica" panose="020B0604020202020204" pitchFamily="34" charset="0"/>
      <p:regular r:id="rId107"/>
      <p:bold r:id="rId108"/>
      <p:italic r:id="rId109"/>
      <p:boldItalic r:id="rId110"/>
    </p:embeddedFont>
    <p:embeddedFont>
      <p:font typeface="Public Sans" pitchFamily="2" charset="0"/>
      <p:regular r:id="rId111"/>
      <p:bold r:id="rId112"/>
      <p:italic r:id="rId113"/>
      <p:boldItalic r:id="rId114"/>
    </p:embeddedFont>
    <p:embeddedFont>
      <p:font typeface="Public Sans Light" pitchFamily="2" charset="0"/>
      <p:regular r:id="rId115"/>
      <p:italic r:id="rId116"/>
    </p:embeddedFont>
    <p:embeddedFont>
      <p:font typeface="Roboto" panose="02000000000000000000" pitchFamily="2" charset="0"/>
      <p:regular r:id="rId117"/>
      <p:bold r:id="rId118"/>
      <p:italic r:id="rId119"/>
      <p:boldItalic r:id="rId12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 id="26505"/>
            <p14:sldId id="26393"/>
            <p14:sldId id="271"/>
            <p14:sldId id="26383"/>
            <p14:sldId id="289"/>
            <p14:sldId id="26506"/>
            <p14:sldId id="26375"/>
            <p14:sldId id="26508"/>
            <p14:sldId id="26507"/>
            <p14:sldId id="458"/>
            <p14:sldId id="26511"/>
            <p14:sldId id="284"/>
            <p14:sldId id="399"/>
            <p14:sldId id="26510"/>
            <p14:sldId id="26512"/>
            <p14:sldId id="26603"/>
            <p14:sldId id="26509"/>
            <p14:sldId id="26638"/>
            <p14:sldId id="26513"/>
            <p14:sldId id="26640"/>
            <p14:sldId id="26515"/>
            <p14:sldId id="26382"/>
            <p14:sldId id="26516"/>
            <p14:sldId id="26519"/>
            <p14:sldId id="26520"/>
            <p14:sldId id="26530"/>
            <p14:sldId id="412"/>
            <p14:sldId id="26521"/>
            <p14:sldId id="26604"/>
            <p14:sldId id="26556"/>
            <p14:sldId id="26522"/>
            <p14:sldId id="26523"/>
            <p14:sldId id="26525"/>
            <p14:sldId id="26526"/>
            <p14:sldId id="26527"/>
            <p14:sldId id="26555"/>
            <p14:sldId id="26528"/>
            <p14:sldId id="26529"/>
            <p14:sldId id="26579"/>
            <p14:sldId id="26623"/>
            <p14:sldId id="26602"/>
            <p14:sldId id="26535"/>
            <p14:sldId id="26601"/>
            <p14:sldId id="26536"/>
            <p14:sldId id="26608"/>
            <p14:sldId id="26600"/>
            <p14:sldId id="26609"/>
            <p14:sldId id="26553"/>
            <p14:sldId id="26591"/>
            <p14:sldId id="26563"/>
            <p14:sldId id="26592"/>
            <p14:sldId id="26593"/>
            <p14:sldId id="26594"/>
            <p14:sldId id="26605"/>
            <p14:sldId id="26607"/>
            <p14:sldId id="26610"/>
            <p14:sldId id="26595"/>
            <p14:sldId id="26557"/>
            <p14:sldId id="26558"/>
            <p14:sldId id="26559"/>
            <p14:sldId id="26596"/>
            <p14:sldId id="26560"/>
            <p14:sldId id="26620"/>
            <p14:sldId id="26621"/>
            <p14:sldId id="26622"/>
            <p14:sldId id="26551"/>
            <p14:sldId id="26597"/>
            <p14:sldId id="26561"/>
            <p14:sldId id="26554"/>
            <p14:sldId id="26598"/>
            <p14:sldId id="26567"/>
            <p14:sldId id="26611"/>
            <p14:sldId id="26599"/>
            <p14:sldId id="26639"/>
            <p14:sldId id="26539"/>
            <p14:sldId id="26562"/>
            <p14:sldId id="26564"/>
            <p14:sldId id="26565"/>
            <p14:sldId id="26613"/>
            <p14:sldId id="26614"/>
            <p14:sldId id="26612"/>
            <p14:sldId id="26615"/>
            <p14:sldId id="26566"/>
            <p14:sldId id="26616"/>
            <p14:sldId id="26617"/>
            <p14:sldId id="26618"/>
            <p14:sldId id="26619"/>
            <p14:sldId id="26606"/>
            <p14:sldId id="26633"/>
            <p14:sldId id="26625"/>
            <p14:sldId id="26627"/>
            <p14:sldId id="26629"/>
            <p14:sldId id="26628"/>
            <p14:sldId id="26632"/>
          </p14:sldIdLst>
        </p14:section>
        <p14:section name="References &amp; copyright" id="{DBC31484-F5F8-4CB1-8DB4-A562A9780899}">
          <p14:sldIdLst>
            <p14:sldId id="360"/>
            <p14:sldId id="2147472247"/>
            <p14:sldId id="2147472248"/>
            <p14:sldId id="2147472250"/>
            <p14:sldId id="361"/>
          </p14:sldIdLst>
        </p14:section>
      </p14:sectionLst>
    </p:ext>
    <p:ext uri="{EFAFB233-063F-42B5-8137-9DF3F51BA10A}">
      <p15:sldGuideLst xmlns:p15="http://schemas.microsoft.com/office/powerpoint/2012/main">
        <p15:guide id="1" orient="horz" pos="709" userDrawn="1">
          <p15:clr>
            <a:srgbClr val="A4A3A4"/>
          </p15:clr>
        </p15:guide>
        <p15:guide id="2" pos="744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00B4D23-66DF-6C87-27A6-1833080C2C29}" name="Amy Laker" initials="AL" userId="S::Amy.Laker3@det.nsw.edu.au::4c439f8b-4024-428a-85a1-35f7d1063bbc" providerId="AD"/>
  <p188:author id="{F8767EEA-3AAF-B26F-2F44-58B6D48CB732}" name="Jackie King" initials="JK" userId="S::Jacquelyn.King1@det.nsw.edu.au::d8b064bb-b302-46ab-9bb5-5991f720e5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9E0"/>
    <a:srgbClr val="FBDBE7"/>
    <a:srgbClr val="FFFFE1"/>
    <a:srgbClr val="FFFFFF"/>
    <a:srgbClr val="FFFFCC"/>
    <a:srgbClr val="00ACC2"/>
    <a:srgbClr val="00D2EE"/>
    <a:srgbClr val="5DECFF"/>
    <a:srgbClr val="B51458"/>
    <a:srgbClr val="64B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969B5-42A6-4F4C-A177-30891E90D993}" v="263" dt="2025-05-06T23:09:24.279"/>
    <p1510:client id="{27397BD3-9ACB-C145-BA28-C8A933BC6358}" v="1" dt="2025-05-07T08:55:56.592"/>
    <p1510:client id="{4E1A4534-2285-B946-BA09-4B32F8A95211}" v="2" dt="2025-05-07T08:33:38.459"/>
    <p1510:client id="{A4E93BE5-2EDF-F942-A8A4-BC3A7CAA2462}" v="1" dt="2025-05-07T08:56:42.489"/>
    <p1510:client id="{BD90B303-B8C1-44AA-AC92-FEE7E86893A4}" v="4" dt="2025-05-07T08:51:25.485"/>
    <p1510:client id="{BDEC0FEC-A4AB-3D45-825C-7DEE988AC57C}" v="2" dt="2025-05-07T08:54:01.400"/>
    <p1510:client id="{DC83C842-84C4-2444-8B5A-249E345EB1BF}" v="1" dt="2025-05-07T08:55:14.317"/>
    <p1510:client id="{E45E3142-228E-49FB-A351-04F68647E450}" v="40" dt="2025-05-06T22:39:39.90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22" autoAdjust="0"/>
    <p:restoredTop sz="94694"/>
  </p:normalViewPr>
  <p:slideViewPr>
    <p:cSldViewPr snapToGrid="0">
      <p:cViewPr varScale="1">
        <p:scale>
          <a:sx n="103" d="100"/>
          <a:sy n="103" d="100"/>
        </p:scale>
        <p:origin x="144" y="420"/>
      </p:cViewPr>
      <p:guideLst>
        <p:guide orient="horz" pos="709"/>
        <p:guide pos="744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font" Target="fonts/font5.fntdata"/><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120" Type="http://schemas.openxmlformats.org/officeDocument/2006/relationships/font" Target="fonts/font17.fntdata"/><Relationship Id="rId125"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126"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12/05/2025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3:40.411"/>
    </inkml:context>
    <inkml:brush xml:id="br0">
      <inkml:brushProperty name="width" value="0.1" units="cm"/>
      <inkml:brushProperty name="height" value="0.1" units="cm"/>
    </inkml:brush>
  </inkml:definitions>
  <inkml:trace contextRef="#ctx0" brushRef="#br0">27411 9102 16383 0 0,'0'10'0'0'0,"0"8"0"0"0,0 6 0 0 0,0 3 0 0 0,0 3 0 0 0,0 6 0 0 0,0 2 0 0 0,0-1 0 0 0,0-2 0 0 0,0-2 0 0 0,0-1 0 0 0,0 3 0 0 0,0 6 0 0 0,0 1 0 0 0,0-2 0 0 0,0-3 0 0 0,0-2 0 0 0,0-3 0 0 0,0-2 0 0 0,0 0 0 0 0,0-1 0 0 0,0-1 0 0 0,0 0 0 0 0,0 1 0 0 0,0 0 0 0 0,0-1 0 0 0,0 1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0,0-5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400"/>
    </inkml:context>
    <inkml:brush xml:id="br0">
      <inkml:brushProperty name="width" value="0.1" units="cm"/>
      <inkml:brushProperty name="height" value="0.1" units="cm"/>
    </inkml:brush>
  </inkml:definitions>
  <inkml:trace contextRef="#ctx0" brushRef="#br0">27411 9102 16383 0 0,'0'7'0'0'0,"0"5"0"0"0,0 4 0 0 0,0 2 0 0 0,0 2 0 0 0,0 4 0 0 0,0 1 0 0 0,0 0 0 0 0,0-2 0 0 0,0-1 0 0 0,0 0 0 0 0,0 1 0 0 0,0 4 0 0 0,0 1 0 0 0,0-1 0 0 0,0-2 0 0 0,0-2 0 0 0,0-1 0 0 0,0-2 0 0 0,0 0 0 0 0,0-1 0 0 0,0 0 0 0 0,0-1 0 0 0,0 2 0 0 0,0-1 0 0 0,0 0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0,0-4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401"/>
    </inkml:context>
    <inkml:brush xml:id="br0">
      <inkml:brushProperty name="width" value="0.1" units="cm"/>
      <inkml:brushProperty name="height" value="0.1" units="cm"/>
    </inkml:brush>
  </inkml:definitions>
  <inkml:trace contextRef="#ctx0" brushRef="#br0">27411 9102 16383 0 0,'0'7'0'0'0,"0"5"0"0"0,0 4 0 0 0,0 2 0 0 0,0 2 0 0 0,0 4 0 0 0,0 1 0 0 0,0 0 0 0 0,0-2 0 0 0,0-1 0 0 0,0 0 0 0 0,0 1 0 0 0,0 4 0 0 0,0 1 0 0 0,0-1 0 0 0,0-2 0 0 0,0-2 0 0 0,0-1 0 0 0,0-2 0 0 0,0 0 0 0 0,0-1 0 0 0,0 0 0 0 0,0-1 0 0 0,0 2 0 0 0,0-1 0 0 0,0 0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0,0-4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402"/>
    </inkml:context>
    <inkml:brush xml:id="br0">
      <inkml:brushProperty name="width" value="0.1" units="cm"/>
      <inkml:brushProperty name="height" value="0.1" units="cm"/>
    </inkml:brush>
  </inkml:definitions>
  <inkml:trace contextRef="#ctx0" brushRef="#br0">27411 9102 16383 0 0,'0'7'0'0'0,"0"5"0"0"0,0 4 0 0 0,0 2 0 0 0,0 2 0 0 0,0 4 0 0 0,0 1 0 0 0,0 0 0 0 0,0-2 0 0 0,0-1 0 0 0,0 0 0 0 0,0 1 0 0 0,0 4 0 0 0,0 1 0 0 0,0-1 0 0 0,0-2 0 0 0,0-2 0 0 0,0-1 0 0 0,0-2 0 0 0,0 0 0 0 0,0-1 0 0 0,0 0 0 0 0,0-1 0 0 0,0 2 0 0 0,0-1 0 0 0,0 0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0,0-4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403"/>
    </inkml:context>
    <inkml:brush xml:id="br0">
      <inkml:brushProperty name="width" value="0.1" units="cm"/>
      <inkml:brushProperty name="height" value="0.1" units="cm"/>
    </inkml:brush>
  </inkml:definitions>
  <inkml:trace contextRef="#ctx0" brushRef="#br0">27411 9102 16383 0 0,'0'7'0'0'0,"0"5"0"0"0,0 4 0 0 0,0 2 0 0 0,0 2 0 0 0,0 4 0 0 0,0 1 0 0 0,0 0 0 0 0,0-2 0 0 0,0-1 0 0 0,0 0 0 0 0,0 1 0 0 0,0 4 0 0 0,0 1 0 0 0,0-1 0 0 0,0-2 0 0 0,0-2 0 0 0,0-1 0 0 0,0-2 0 0 0,0 0 0 0 0,0-1 0 0 0,0 0 0 0 0,0-1 0 0 0,0 2 0 0 0,0-1 0 0 0,0 0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0,0-4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404"/>
    </inkml:context>
    <inkml:brush xml:id="br0">
      <inkml:brushProperty name="width" value="0.1" units="cm"/>
      <inkml:brushProperty name="height" value="0.1" units="cm"/>
    </inkml:brush>
  </inkml:definitions>
  <inkml:trace contextRef="#ctx0" brushRef="#br0">27411 9102 16383 0 0,'0'7'0'0'0,"0"5"0"0"0,0 4 0 0 0,0 2 0 0 0,0 2 0 0 0,0 4 0 0 0,0 1 0 0 0,0 0 0 0 0,0-2 0 0 0,0-1 0 0 0,0 0 0 0 0,0 1 0 0 0,0 4 0 0 0,0 1 0 0 0,0-1 0 0 0,0-2 0 0 0,0-2 0 0 0,0-1 0 0 0,0-2 0 0 0,0 0 0 0 0,0-1 0 0 0,0 0 0 0 0,0-1 0 0 0,0 2 0 0 0,0-1 0 0 0,0 0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0,0-4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405"/>
    </inkml:context>
    <inkml:brush xml:id="br0">
      <inkml:brushProperty name="width" value="0.1" units="cm"/>
      <inkml:brushProperty name="height" value="0.1" units="cm"/>
    </inkml:brush>
  </inkml:definitions>
  <inkml:trace contextRef="#ctx0" brushRef="#br0">27433 9102 16383 0 0,'0'7'0'0'0,"0"7"0"0"0,0 4 0 0 0,0 2 0 0 0,0 2 0 0 0,0 5 0 0 0,0 2 0 0 0,0-2 0 0 0,0 0 0 0 0,0-3 0 0 0,0 0 0 0 0,0 2 0 0 0,0 5 0 0 0,0 0 0 0 0,0-1 0 0 0,0-2 0 0 0,0-2 0 0 0,0-2 0 0 0,0-2 0 0 0,0 1 0 0 0,0-2 0 0 0,0 0 0 0 0,0 0 0 0 0,0 1 0 0 0,0-1 0 0 0,0 0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0,0-3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406"/>
    </inkml:context>
    <inkml:brush xml:id="br0">
      <inkml:brushProperty name="width" value="0.1" units="cm"/>
      <inkml:brushProperty name="height" value="0.1" units="cm"/>
    </inkml:brush>
  </inkml:definitions>
  <inkml:trace contextRef="#ctx0" brushRef="#br0">27433 9102 16383 0 0,'0'7'0'0'0,"0"7"0"0"0,0 4 0 0 0,0 2 0 0 0,0 2 0 0 0,0 5 0 0 0,0 2 0 0 0,0-2 0 0 0,0 0 0 0 0,0-3 0 0 0,0 0 0 0 0,0 2 0 0 0,0 5 0 0 0,0 0 0 0 0,0-1 0 0 0,0-2 0 0 0,0-2 0 0 0,0-2 0 0 0,0-2 0 0 0,0 1 0 0 0,0-2 0 0 0,0 0 0 0 0,0 0 0 0 0,0 1 0 0 0,0-1 0 0 0,0 0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3:40.412"/>
    </inkml:context>
    <inkml:brush xml:id="br0">
      <inkml:brushProperty name="width" value="0.1" units="cm"/>
      <inkml:brushProperty name="height" value="0.1" units="cm"/>
    </inkml:brush>
  </inkml:definitions>
  <inkml:trace contextRef="#ctx0" brushRef="#br0">27411 9102 16383 0 0,'0'10'0'0'0,"0"8"0"0"0,0 6 0 0 0,0 3 0 0 0,0 3 0 0 0,0 6 0 0 0,0 2 0 0 0,0-1 0 0 0,0-2 0 0 0,0-2 0 0 0,0-1 0 0 0,0 3 0 0 0,0 6 0 0 0,0 1 0 0 0,0-2 0 0 0,0-3 0 0 0,0-2 0 0 0,0-3 0 0 0,0-2 0 0 0,0 0 0 0 0,0-1 0 0 0,0-1 0 0 0,0 0 0 0 0,0 1 0 0 0,0 0 0 0 0,0-1 0 0 0,0 1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0,0-5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3:40.413"/>
    </inkml:context>
    <inkml:brush xml:id="br0">
      <inkml:brushProperty name="width" value="0.1" units="cm"/>
      <inkml:brushProperty name="height" value="0.1" units="cm"/>
    </inkml:brush>
  </inkml:definitions>
  <inkml:trace contextRef="#ctx0" brushRef="#br0">27411 9102 16383 0 0,'0'10'0'0'0,"0"8"0"0"0,0 6 0 0 0,0 3 0 0 0,0 3 0 0 0,0 6 0 0 0,0 2 0 0 0,0-1 0 0 0,0-2 0 0 0,0-2 0 0 0,0-1 0 0 0,0 3 0 0 0,0 6 0 0 0,0 1 0 0 0,0-2 0 0 0,0-3 0 0 0,0-2 0 0 0,0-3 0 0 0,0-2 0 0 0,0 0 0 0 0,0-1 0 0 0,0-1 0 0 0,0 0 0 0 0,0 1 0 0 0,0 0 0 0 0,0-1 0 0 0,0 1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0,0-5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3:40.414"/>
    </inkml:context>
    <inkml:brush xml:id="br0">
      <inkml:brushProperty name="width" value="0.1" units="cm"/>
      <inkml:brushProperty name="height" value="0.1" units="cm"/>
    </inkml:brush>
  </inkml:definitions>
  <inkml:trace contextRef="#ctx0" brushRef="#br0">27411 9102 16383 0 0,'0'10'0'0'0,"0"8"0"0"0,0 6 0 0 0,0 3 0 0 0,0 3 0 0 0,0 6 0 0 0,0 2 0 0 0,0-1 0 0 0,0-2 0 0 0,0-2 0 0 0,0-1 0 0 0,0 3 0 0 0,0 6 0 0 0,0 1 0 0 0,0-2 0 0 0,0-3 0 0 0,0-2 0 0 0,0-3 0 0 0,0-2 0 0 0,0 0 0 0 0,0-1 0 0 0,0-1 0 0 0,0 0 0 0 0,0 1 0 0 0,0 0 0 0 0,0-1 0 0 0,0 1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0,0-5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3:40.415"/>
    </inkml:context>
    <inkml:brush xml:id="br0">
      <inkml:brushProperty name="width" value="0.1" units="cm"/>
      <inkml:brushProperty name="height" value="0.1" units="cm"/>
    </inkml:brush>
  </inkml:definitions>
  <inkml:trace contextRef="#ctx0" brushRef="#br0">27411 9102 16383 0 0,'0'10'0'0'0,"0"8"0"0"0,0 6 0 0 0,0 3 0 0 0,0 3 0 0 0,0 6 0 0 0,0 2 0 0 0,0-1 0 0 0,0-2 0 0 0,0-2 0 0 0,0-1 0 0 0,0 3 0 0 0,0 6 0 0 0,0 1 0 0 0,0-2 0 0 0,0-3 0 0 0,0-2 0 0 0,0-3 0 0 0,0-2 0 0 0,0 0 0 0 0,0-1 0 0 0,0-1 0 0 0,0 0 0 0 0,0 1 0 0 0,0 0 0 0 0,0-1 0 0 0,0 1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0,0-5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3:40.416"/>
    </inkml:context>
    <inkml:brush xml:id="br0">
      <inkml:brushProperty name="width" value="0.1" units="cm"/>
      <inkml:brushProperty name="height" value="0.1" units="cm"/>
    </inkml:brush>
  </inkml:definitions>
  <inkml:trace contextRef="#ctx0" brushRef="#br0">27411 9102 16383 0 0,'0'10'0'0'0,"0"8"0"0"0,0 6 0 0 0,0 3 0 0 0,0 3 0 0 0,0 6 0 0 0,0 2 0 0 0,0-1 0 0 0,0-2 0 0 0,0-2 0 0 0,0-1 0 0 0,0 3 0 0 0,0 6 0 0 0,0 1 0 0 0,0-2 0 0 0,0-3 0 0 0,0-2 0 0 0,0-3 0 0 0,0-2 0 0 0,0 0 0 0 0,0-1 0 0 0,0-1 0 0 0,0 0 0 0 0,0 1 0 0 0,0 0 0 0 0,0-1 0 0 0,0 1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0,0-5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397"/>
    </inkml:context>
    <inkml:brush xml:id="br0">
      <inkml:brushProperty name="width" value="0.1" units="cm"/>
      <inkml:brushProperty name="height" value="0.1" units="cm"/>
    </inkml:brush>
  </inkml:definitions>
  <inkml:trace contextRef="#ctx0" brushRef="#br0">27433 9102 16383 0 0,'0'7'0'0'0,"0"7"0"0"0,0 4 0 0 0,0 2 0 0 0,0 2 0 0 0,0 5 0 0 0,0 2 0 0 0,0-2 0 0 0,0 0 0 0 0,0-3 0 0 0,0 0 0 0 0,0 2 0 0 0,0 5 0 0 0,0 0 0 0 0,0-1 0 0 0,0-2 0 0 0,0-2 0 0 0,0-2 0 0 0,0-2 0 0 0,0 1 0 0 0,0-2 0 0 0,0 0 0 0 0,0 0 0 0 0,0 1 0 0 0,0-1 0 0 0,0 0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0,0-3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398"/>
    </inkml:context>
    <inkml:brush xml:id="br0">
      <inkml:brushProperty name="width" value="0.1" units="cm"/>
      <inkml:brushProperty name="height" value="0.1" units="cm"/>
    </inkml:brush>
  </inkml:definitions>
  <inkml:trace contextRef="#ctx0" brushRef="#br0">27433 9102 16383 0 0,'0'7'0'0'0,"0"7"0"0"0,0 4 0 0 0,0 2 0 0 0,0 2 0 0 0,0 5 0 0 0,0 2 0 0 0,0-2 0 0 0,0 0 0 0 0,0-3 0 0 0,0 0 0 0 0,0 2 0 0 0,0 5 0 0 0,0 0 0 0 0,0-1 0 0 0,0-2 0 0 0,0-2 0 0 0,0-2 0 0 0,0-2 0 0 0,0 1 0 0 0,0-2 0 0 0,0 0 0 0 0,0 0 0 0 0,0 1 0 0 0,0-1 0 0 0,0 0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 1 0 0 0,0 0 0 0 0,0-1 0 0 0,0-3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8:54:01.399"/>
    </inkml:context>
    <inkml:brush xml:id="br0">
      <inkml:brushProperty name="width" value="0.1" units="cm"/>
      <inkml:brushProperty name="height" value="0.1" units="cm"/>
    </inkml:brush>
  </inkml:definitions>
  <inkml:trace contextRef="#ctx0" brushRef="#br0">27411 9102 16383 0 0,'0'7'0'0'0,"0"5"0"0"0,0 4 0 0 0,0 2 0 0 0,0 2 0 0 0,0 4 0 0 0,0 1 0 0 0,0 0 0 0 0,0-2 0 0 0,0-1 0 0 0,0 0 0 0 0,0 1 0 0 0,0 4 0 0 0,0 1 0 0 0,0-1 0 0 0,0-2 0 0 0,0-2 0 0 0,0-1 0 0 0,0-2 0 0 0,0 0 0 0 0,0-1 0 0 0,0 0 0 0 0,0-1 0 0 0,0 2 0 0 0,0-1 0 0 0,0 0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0,0-1 0 0 0,0 0 0 0 0,0 1 0 0 0,0-1 0 0 0,0 0 0 0 0,0 1 0 0 0,0-1 0 0 0,0 1 0 0 0,0-1 0 0 0,0 0 0 0 0,0 1 0 0 0,0-4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50EE9-1074-5DB4-F486-ABD71A02C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A349D-FED9-5BE0-F4F7-8F6CAEFBB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1D5AD-C516-DF6F-CA40-8963E13CAB4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5E12383-EE4D-DDC5-FAF0-C35509B45621}"/>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51020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97874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981A-2D5A-D91E-5C46-D465ABCD2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4034C-865C-AED2-90AE-00B49D709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DE2CB-5158-D3D9-48AC-53496F4A461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AF00170-FDAE-7C48-592A-FC8265DA844D}"/>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84244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EEED2-6721-276D-9E5D-204FC0CBA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0D9C7-B7C2-9177-39B5-8E7E55940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77976-E11A-446A-AD58-DFA5FF8BD49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9BD1A21-D859-0B1E-3D50-6E88E05C6D28}"/>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409012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D69B4-A3AB-B180-35D5-6C8A3DA88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23709-9921-1B39-C25C-959C7DE82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36645-7F54-12D9-D1AC-D79BDAC9B21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B412129-673B-E4EC-2AA8-36C360B316DD}"/>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132941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05D55-677F-C009-59CB-89629D222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F6908-27EA-FD01-B13B-DB154B619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D5AB9-FD89-379E-B561-709DF1BFD9C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8099E2A9-3D8C-D24C-C66E-B672D4E36987}"/>
              </a:ext>
            </a:extLst>
          </p:cNvPr>
          <p:cNvSpPr>
            <a:spLocks noGrp="1"/>
          </p:cNvSpPr>
          <p:nvPr>
            <p:ph type="sldNum" sz="quarter" idx="5"/>
          </p:nvPr>
        </p:nvSpPr>
        <p:spPr/>
        <p:txBody>
          <a:bodyPr/>
          <a:lstStyle/>
          <a:p>
            <a:fld id="{D09C5488-DD16-4714-9519-7BE21BA11D4E}" type="slidenum">
              <a:rPr lang="en-AU" smtClean="0"/>
              <a:t>18</a:t>
            </a:fld>
            <a:endParaRPr lang="en-AU"/>
          </a:p>
        </p:txBody>
      </p:sp>
    </p:spTree>
    <p:extLst>
      <p:ext uri="{BB962C8B-B14F-4D97-AF65-F5344CB8AC3E}">
        <p14:creationId xmlns:p14="http://schemas.microsoft.com/office/powerpoint/2010/main" val="2458267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3E7F9-C619-88AB-573E-F6FB1540A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F023C-C563-9046-21D6-B68553E23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F613-91FE-F14C-B665-2F6A4865307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7234FA0-CBD2-135C-CBE9-09DFA503BD51}"/>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192473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C924C-86A8-42DA-FF4E-59F5665A1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D5AC3-6E1E-B809-2175-FB133537B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23FE8-A4A1-789D-1254-3EEAF6E72C8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6612C6B-1A19-307B-612F-CC16431B0B43}"/>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631379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9BFAF-8751-F827-298F-C5B65C6F1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FA6FF-D078-7B64-53A1-F4C8E1041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FCBF4-ABDB-D2F5-2283-D143EDEA882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1D49324-8BCA-981B-1DB9-1EA96D38ACE6}"/>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737461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9BF53-E259-8CDB-AB21-CCE492D52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94AD5-A9A0-6FAE-F70F-AD5BFBD2A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582FB-14F0-3A13-ABDB-23727323570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358456-2E6D-E2E8-7B4E-A29FF716DD11}"/>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8197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791084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22E1-F497-6F3C-D127-603B74AB9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AE41A-78AC-1FCE-0893-781904499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1809-7151-EE3A-FB85-605C0C4E9D9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D108D09-6F6D-FB60-A1D3-0695B5B15583}"/>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75021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1868F-A7DD-C727-4CD4-D93BC6DB4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80F15-7E85-B294-8D35-AE5A568B4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B68A8-A3C0-F669-2F26-AC80CC94DE7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34473F0-9399-6763-9555-CA9B93AA7E71}"/>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3397463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A3E62-C4F1-EE1A-5892-A70B26AA8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5A160-F011-D0CA-49A8-236687193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323B5-ADDA-5C79-4995-26CCA842BF7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7C680DC-0531-B771-2B6A-B426C90656FC}"/>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214443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C7B5C-8BA3-2350-D992-620ED5671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74040-C1B3-3CBE-E0FE-86357688C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E2583-DAE7-35C3-1D08-66C5C1C0122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0D0F827-F6A4-03EF-A168-C87F16976CB3}"/>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373229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992F6-F014-0F02-A67D-D572428E9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3C0B5-6000-37A2-0FA0-80C010149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DCF7E-F07D-6BCB-4030-D3B35C1EF4E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74964A9-3A5B-4C4D-128B-3DCCBC290B9C}"/>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19226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D36F1-B7FA-8B89-7FBB-70F890CEB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CC591-5097-B1BA-90F6-4D8C31845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77D30-E3C0-589E-0306-3561B0FE9A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324F865-D82B-CEE4-DC3C-29C30608DBA3}"/>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3109259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1ED9-F200-1631-3E85-7EF22A441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7DB57-C604-A144-8093-9EB53C8A3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BD170-5857-45DC-4EF3-77599C588DA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112D7ADC-6FB7-BDC6-B6E8-AB42C4053C1F}"/>
              </a:ext>
            </a:extLst>
          </p:cNvPr>
          <p:cNvSpPr>
            <a:spLocks noGrp="1"/>
          </p:cNvSpPr>
          <p:nvPr>
            <p:ph type="sldNum" sz="quarter" idx="5"/>
          </p:nvPr>
        </p:nvSpPr>
        <p:spPr/>
        <p:txBody>
          <a:bodyPr/>
          <a:lstStyle/>
          <a:p>
            <a:fld id="{D09C5488-DD16-4714-9519-7BE21BA11D4E}" type="slidenum">
              <a:rPr lang="en-AU" smtClean="0"/>
              <a:t>31</a:t>
            </a:fld>
            <a:endParaRPr lang="en-AU"/>
          </a:p>
        </p:txBody>
      </p:sp>
    </p:spTree>
    <p:extLst>
      <p:ext uri="{BB962C8B-B14F-4D97-AF65-F5344CB8AC3E}">
        <p14:creationId xmlns:p14="http://schemas.microsoft.com/office/powerpoint/2010/main" val="1755484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A6708-6F04-4E06-3BF1-4E13B4558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86E0C-D3C1-7A25-540E-BB6A6656A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1AC8F-9928-6318-8D2F-4FABA99E9B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6FF1545-49D5-414B-6C30-B0907641331D}"/>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798861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B4F0-C320-C86B-5E74-D743DCC31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8E874-E996-8C02-89B9-3B6CDEA49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5D358-C3C9-2523-A44F-C4149B07110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57B2154-C6F1-748D-69CE-EBCFB05D6084}"/>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61394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Notes for vendors [to be removed after slide deck creation]:</a:t>
            </a:r>
            <a:endParaRPr lang="en-US">
              <a:latin typeface="Arial" panose="020B0604020202020204" pitchFamily="34" charset="0"/>
              <a:cs typeface="Arial" panose="020B0604020202020204" pitchFamily="34" charset="0"/>
            </a:endParaRPr>
          </a:p>
          <a:p>
            <a:pPr marL="171450" indent="-171450">
              <a:buFont typeface="Arial"/>
              <a:buChar char="•"/>
            </a:pPr>
            <a:r>
              <a:rPr lang="en-AU" b="1">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a:latin typeface="Arial" panose="020B0604020202020204" pitchFamily="34" charset="0"/>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7C7E-44D3-2FB1-D7B4-158BB855E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6C832-C1D1-A313-28CF-DBCCA0274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27013-DADF-B5FE-0A94-E6F52F2A8D8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C578AB9-EFE3-5CF9-851A-505635B11B4D}"/>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91894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DBF8-FBB4-101E-2D88-7AEDECB9D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AD026-7BF1-9F15-019F-F3B2EDADB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60166-AC61-FA0B-B535-C6E7CAB180C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28E0BB8-BEBE-2CBB-5378-5C5B2D8573F1}"/>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741609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C601E-99B0-4431-FDB3-58F1A205C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BB2A8-D6FA-B49E-80E3-3C53F333CA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10B44-AE29-7BE4-7289-5A596CA96ED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EDA59DB-8E68-C959-A831-9B849C43661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78548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604-28FF-E67C-F100-CC57DFEAC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81614-2916-3269-A5FC-185E36E48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12FCF-EBF9-AFF3-9EC3-ECF431320F6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E75E993-6500-C885-A628-B23123DFA17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16551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5472-6E64-F6CC-31BF-94DA76AD1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F596E-634F-582B-70CB-AC7319A2B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597F1-8030-2CB9-EFF9-D0DEF67142E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1069CF4-ABEE-A255-DEC5-50A47E1F9C9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77224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D5E45-7EAD-58A8-0507-1489960E9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BC012-7767-9591-10EA-BEA8C9C79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23F25-203C-2943-5995-3AC9438261C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1E57C64-CA74-6152-6852-4344DA3C4C1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67910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BD1C3-D93D-04E3-D377-6E48A711F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B5E71-8F78-BDA3-1D64-13F25AB99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73D7B-2D18-D59E-879D-F95C02D5E81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8AB392A-610C-2521-C11A-9101C31B983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33695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1C406-79A5-4125-511A-FDE3A814F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B7DDD-40D1-6021-7164-93020FBCD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FD5B0-9626-0A78-0422-86F263D3AFD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A3C7EE3-A4D9-61CE-937C-BF7D70F14C7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717862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86DAE-3AF5-27F5-24CF-D58F1F175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BFD75-9532-12B6-EED8-CB0E7F4F9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6D3F2-3158-3976-7FF6-97050635691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6A4F417-B6AF-5A74-0DC0-F7068E80857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69406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B552-82A7-0777-C41D-E1F5D458A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898EF-0ECA-D41E-E08D-823289753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40413-9E39-C916-20AC-2B134EBFE7D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80D1A5D-3F14-0DAD-FDA7-DE86E2EFE6C7}"/>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61904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898C4-D079-CC63-0704-819D3A2DC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2E8AE-CC6D-357F-D865-6786330F1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80702-27ED-ED3B-9ECE-2B3A0891C20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76747D9-8CE6-021B-880C-7523F8FDDEC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09066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B77C-6C57-8CF0-B3A1-BA4C50935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8AF55-255E-E114-BE94-4F571AB75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CEBBB-847D-9E8C-9438-F531D58E4CD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D41D312-4E65-D877-067F-49C69DAFC0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70040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6787A-C0CF-C047-605B-AFB8869A1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337E9-6341-92B8-07A3-CBC4912C7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5EC39-7BB8-CBEE-1728-EDB31F768A1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4C3297F-062E-C8E9-B69C-4434F3A55B4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09928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370B4-17A3-E011-B4A3-0125E2214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5EAEA-05CD-D43B-5F69-95304DE7F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F94BF-AA7C-2541-1162-0CBEEF6B7BB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1E14AE-0B42-DD49-8BFE-7BF64F39401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17877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96AE8-0DF0-C32A-3AC3-3AB668E2E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BB3CA-F5D4-8570-6356-0035F3EC1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1EE9F-B0F2-DB89-557E-A91D44EC81C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46B8156-768E-A6D1-D6B6-EE0DA7732D9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79356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D9671-8C62-488A-1C1D-2906BA7E8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22641-F398-05F5-E32C-35A5F7EE9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F8AAE-D348-0D19-CC5B-9EA7D4696F1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5BD2CFE-7C5A-3FD5-70B9-7B5B20F76EF7}"/>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200171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CEB0-7A84-AF71-D72B-61E77B5EC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64883-BC9A-C4E0-2FB6-F5731B3F0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DA2B8-4DC9-4D5C-6CC6-9F44AC2AF2B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E3F68D58-D1E3-9403-70C2-0FD3D8CE69C1}"/>
              </a:ext>
            </a:extLst>
          </p:cNvPr>
          <p:cNvSpPr>
            <a:spLocks noGrp="1"/>
          </p:cNvSpPr>
          <p:nvPr>
            <p:ph type="sldNum" sz="quarter" idx="5"/>
          </p:nvPr>
        </p:nvSpPr>
        <p:spPr/>
        <p:txBody>
          <a:bodyPr/>
          <a:lstStyle/>
          <a:p>
            <a:fld id="{D09C5488-DD16-4714-9519-7BE21BA11D4E}" type="slidenum">
              <a:rPr lang="en-AU" smtClean="0"/>
              <a:t>56</a:t>
            </a:fld>
            <a:endParaRPr lang="en-AU"/>
          </a:p>
        </p:txBody>
      </p:sp>
    </p:spTree>
    <p:extLst>
      <p:ext uri="{BB962C8B-B14F-4D97-AF65-F5344CB8AC3E}">
        <p14:creationId xmlns:p14="http://schemas.microsoft.com/office/powerpoint/2010/main" val="1840229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3D56-6BE0-7279-DFC4-6E7A765B0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C4978A-9AE2-7039-2A8D-24F9C6690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F0F26-D2F0-0FD6-EF5E-3DE940B74A6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4600EE9-C329-7E6A-4745-7F915D07AAA2}"/>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515077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863F4-556D-DDDF-6314-95FC6A7E8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E59D9-A67C-723B-C792-33CE1BC2B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7FFF9-CA7A-DD4A-0CC9-4E7650B7B9E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035C2E2-E44D-A580-ECB6-9F87E7081CAE}"/>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821326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AF9A0-F908-9D10-3E88-8A1FA0BB5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C262B-EFFE-25CA-1F8E-5BB0D940A7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BFE54-8A61-169B-A5F8-4A41B1AB461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9A9C701-C96D-B187-B8D8-44EF85C993F4}"/>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65585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CE3EC-7651-680D-684B-9AFA0AE76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1886A-DD1D-9851-1783-E933DE11A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44902-7C65-EE4D-B2ED-DF20793E324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1076695-D8CE-C80A-5AFF-243675D4CED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52560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D818C-311F-7A8C-39BE-C600A710E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A6D58-3BE5-E597-7BD4-8AB9121C1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6A571-E837-BC78-B037-E4D2EB0D325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29E2C5D-A594-D432-DAA2-C12402BCF1EF}"/>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2934613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B7D98-6E0D-DDBB-A359-944473579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78CBB-42BE-0E56-1507-68CB5616F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B6FAD-F3CD-ADA6-B3E5-58E9E66098B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F0FF65E-404B-3106-F8EA-3ACEBEDEDBC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85676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0F73-8CF0-A202-614A-D5F1F4280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4C253-B258-523B-7E57-1ABA6AA85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E82BD3-6C8F-58FE-E259-8CE2798853F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BA21E5-0D41-D66E-ECBF-8A75056C9F4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51984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9862A-64B2-65E5-5533-2E579A2C6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0D877-CC9D-777A-225E-E48461BF5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2B85D-4BF2-5947-91EE-C5AA45277D2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A51AB02-BD89-1D07-B987-FAF53A9B8D4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018705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285D-704D-6264-840E-72808980F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72F1D1-2FD2-79C5-C7DA-B3F1A91FA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2A18D-7394-F991-0FE4-357336BFD74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2A50CD3-7BF0-0095-4BFD-E20132EAE59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675821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97A0E-9C4A-D72E-057B-1D0A694DC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08441-16BF-54AA-D5DE-2C8394306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282C0-EE4D-4DE1-88D9-EEDA2DE75FE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574C15C-4EAE-C95D-4C86-4149791F540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38583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57994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DF642-6622-2EAD-A175-B41522164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90F5A-F30F-68D0-681B-6E398F12C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9FE01-9AFA-07C9-1260-FECA3F52C85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6447DDF-73F0-55B1-D2A1-66A623A2B11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31424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7B34C-A18C-967E-E3F0-D385C24DE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E7D29-106D-C9C0-7343-1E84B29776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80053-12A6-1054-4CB3-6D80E09E6E0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ACE4AB6-4274-6BBD-2A19-87836F0B675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523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A501-5009-5217-609D-3CE4F5CA7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8568C-F8F7-7F32-F38C-8C9965061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31073-8FA7-4C6C-43F1-0A69ECF92A9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A36C301-6633-654F-CACB-9652CC7417F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794411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EBAF-6BD5-6836-6CF1-E33661021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F602D-4AA8-CA42-1617-39AE65414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D9E65-D9D6-49E5-8F08-899829F55A6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F0AE4C0-314D-B299-801C-499D3A80F27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50532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C4CD6-5CAC-E695-A42B-14C009805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3576A-8499-A645-DD83-9790EB536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1144C-3A43-539F-0A5C-F69BB254E67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B7FE97E-69D4-7C28-6898-416C8668475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6969461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77E97-39D4-EA0D-28D8-400B8F6E7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C7316-971C-3A21-E38F-4147C067C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2C082-75A0-13A0-91AC-612B3F3C227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B47F0C4-9F3A-4A4E-9601-6B444F2B16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39360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30548-FD26-5709-14C1-AF831143B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9C591-4727-1A8B-53B2-F0D38406F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64943-BF5C-A4FE-04A7-5E4492B65FB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57B0B3F-C89F-6010-2AAC-564C8AFB20D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63777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300C1-B7E6-EA71-0EE7-45E541E76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D5609-2D75-7EBB-495E-39C2D0615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D0349-90D0-CA72-F59C-8241B1DFD7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1344020-4568-CB9B-1AC7-5EF9F683A32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728103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1714A-F4FB-A688-86F1-9B18409A1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A76DF-1E69-4F67-0F39-D390BDC84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7F4D9-D284-E254-F051-536210E22B9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973FC55-FE3A-33BC-3E76-C67E733F705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608322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A6A80-DB20-01E0-B4FA-7CA1EDDC3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030F9-9D10-FF9A-DAB4-DE0955FEE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7610D-88E5-999C-DC45-10BD77B3553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91F4FEB-30CD-6304-268E-F89BCC3275EC}"/>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369815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A1FB3-53DE-F932-D4F3-17C5D3C29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05210-B295-9777-503A-0695DDC10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40311-3C9C-4884-885D-5F2B6A88194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41A9CCD8-1EB3-9C40-C4B5-B24E4684160A}"/>
              </a:ext>
            </a:extLst>
          </p:cNvPr>
          <p:cNvSpPr>
            <a:spLocks noGrp="1"/>
          </p:cNvSpPr>
          <p:nvPr>
            <p:ph type="sldNum" sz="quarter" idx="5"/>
          </p:nvPr>
        </p:nvSpPr>
        <p:spPr/>
        <p:txBody>
          <a:bodyPr/>
          <a:lstStyle/>
          <a:p>
            <a:fld id="{D09C5488-DD16-4714-9519-7BE21BA11D4E}" type="slidenum">
              <a:rPr lang="en-AU" smtClean="0"/>
              <a:t>90</a:t>
            </a:fld>
            <a:endParaRPr lang="en-AU"/>
          </a:p>
        </p:txBody>
      </p:sp>
    </p:spTree>
    <p:extLst>
      <p:ext uri="{BB962C8B-B14F-4D97-AF65-F5344CB8AC3E}">
        <p14:creationId xmlns:p14="http://schemas.microsoft.com/office/powerpoint/2010/main" val="19985016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FC569-453C-1CBC-2901-0D3A84D9D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55802-C737-D0D6-153B-66A67894E8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D9289-47F8-70E4-2B2F-EC223F2D38C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06DBD0D-53D4-D0C2-26DB-B21B8F5A24D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9395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CBAE-C865-B7FF-913E-5E63C4842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50C83-B65D-8596-9FCD-DAB93598E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8FC53-8B45-6F6F-66A8-ACF4A70E720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90CA5C3-FF21-4C02-9DD4-C25D754B5EA0}"/>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9016237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5C23F-1A53-20B2-2429-79F09EE7A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C75FA-1C2E-0C3B-DC78-B8228FFFD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47568-99CA-04C7-27AE-3A76568C8B0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5552438-A5B9-CEAE-D8C5-CCAB73FC956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583233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A0658-AD40-64D1-7BB3-E97986B26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D043A-E4C5-431B-0EBF-0E5BF5C23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C3702-DD4A-F9A8-F94A-BAFB4086F0E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4968AB2-54FD-B65F-9BE2-5EE9A8EC56D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800860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2C1E-C46A-E90F-AAC5-3FE0F163B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312A0-5968-2A5D-BBDC-900E95151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E65A8-1FAD-C15C-2EDB-4E0C8C0F47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6935AB3-4A83-EB57-AB9A-FB1718E6812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44209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B216C-B079-9FD1-0B87-718A43CFE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BE3E3-4538-5025-C327-D27544754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4EFB4-ACAB-926E-B609-87DDA44DEC9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EBFC2EF-3BCD-51BE-6FE0-380C079109E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035963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133497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E8034-5E4A-11F6-28FA-934633242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22545-B8E2-A16E-6EBD-38CE1D0F2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F835D-4C61-D0C9-FFC1-350A649270C0}"/>
              </a:ext>
            </a:extLst>
          </p:cNvPr>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a:extLst>
              <a:ext uri="{FF2B5EF4-FFF2-40B4-BE49-F238E27FC236}">
                <a16:creationId xmlns:a16="http://schemas.microsoft.com/office/drawing/2014/main" id="{30157E77-B29D-CC8C-B952-B77F2534D35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055534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0956-4810-DB1A-C775-2F673305C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39AC4-34C2-75B4-F9EF-B5A7BDF5A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686F6-D9AE-A3E6-287E-8FFB003ECD91}"/>
              </a:ext>
            </a:extLst>
          </p:cNvPr>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a:extLst>
              <a:ext uri="{FF2B5EF4-FFF2-40B4-BE49-F238E27FC236}">
                <a16:creationId xmlns:a16="http://schemas.microsoft.com/office/drawing/2014/main" id="{9A78F64F-2251-3F0C-3E04-0601B5DA8FD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239775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2C27F-A68D-84BB-2CF9-A65CC3B6D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DA1B5-B720-C26B-E7B1-880256BE0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63A1C-62B2-E5F1-A496-BF2286776754}"/>
              </a:ext>
            </a:extLst>
          </p:cNvPr>
          <p:cNvSpPr>
            <a:spLocks noGrp="1"/>
          </p:cNvSpPr>
          <p:nvPr>
            <p:ph type="body" idx="1"/>
          </p:nvPr>
        </p:nvSpPr>
        <p:spPr/>
        <p:txBody>
          <a:bodyPr/>
          <a:lstStyle/>
          <a:p>
            <a:pPr>
              <a:buNone/>
            </a:pPr>
            <a:r>
              <a:rPr lang="en-AU" dirty="0">
                <a:solidFill>
                  <a:srgbClr val="FFFFFF"/>
                </a:solidFill>
                <a:effectLst/>
                <a:latin typeface="Helvetica" pitchFamily="2" charset="0"/>
              </a:rPr>
              <a:t>Note - colour coding activity slides</a:t>
            </a:r>
          </a:p>
          <a:p>
            <a:pPr>
              <a:buNone/>
            </a:pPr>
            <a:r>
              <a:rPr lang="en-AU" dirty="0">
                <a:solidFill>
                  <a:srgbClr val="FFFFFF"/>
                </a:solidFill>
                <a:effectLst/>
                <a:latin typeface="Helvetica" pitchFamily="2" charset="0"/>
              </a:rPr>
              <a:t>Blue - listening</a:t>
            </a:r>
          </a:p>
          <a:p>
            <a:pPr>
              <a:buNone/>
            </a:pPr>
            <a:r>
              <a:rPr lang="en-AU" dirty="0">
                <a:solidFill>
                  <a:srgbClr val="FFFFFF"/>
                </a:solidFill>
                <a:effectLst/>
                <a:latin typeface="Helvetica" pitchFamily="2" charset="0"/>
              </a:rPr>
              <a:t>Pink - composition</a:t>
            </a:r>
          </a:p>
          <a:p>
            <a:r>
              <a:rPr lang="en-AU" dirty="0">
                <a:solidFill>
                  <a:srgbClr val="FFFFFF"/>
                </a:solidFill>
                <a:effectLst/>
                <a:latin typeface="Helvetica" pitchFamily="2" charset="0"/>
              </a:rPr>
              <a:t>Green - performance</a:t>
            </a:r>
          </a:p>
          <a:p>
            <a:endParaRPr lang="en-AU" dirty="0"/>
          </a:p>
        </p:txBody>
      </p:sp>
      <p:sp>
        <p:nvSpPr>
          <p:cNvPr id="4" name="Slide Number Placeholder 3">
            <a:extLst>
              <a:ext uri="{FF2B5EF4-FFF2-40B4-BE49-F238E27FC236}">
                <a16:creationId xmlns:a16="http://schemas.microsoft.com/office/drawing/2014/main" id="{6C6C834B-E843-F2FB-14AB-8021E7300EB4}"/>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358740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45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www.youtube.com/watch?v=cXOanvv4plU" TargetMode="External"/><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sydneysymphony.com/learning/for-schools/teacher-resource-kits/video-resources-for-teachers/holsts-the-plane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youtube.com/watch?v=4pwcsn0TU0Q" TargetMode="External"/><Relationship Id="rId5" Type="http://schemas.openxmlformats.org/officeDocument/2006/relationships/image" Target="../media/image45.png"/><Relationship Id="rId4" Type="http://schemas.openxmlformats.org/officeDocument/2006/relationships/hyperlink" Target="https://www.youtube.com/watch?v=vsMWVW4xtw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youtube.com/watch?v=Jmk5frp6-3Q"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AalWdkRjJx8" TargetMode="External"/><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reative-cast.captivate.fm/episode/perspective-through-eternity/" TargetMode="External"/><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hyperlink" Target="https://www.ellamacens.com/bio"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s://www.youtube.com/watch?v=Zfky3pQEeq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s://www.youtube.com/watch?v=YEtooOZkSV8" TargetMode="External"/><Relationship Id="rId5" Type="http://schemas.openxmlformats.org/officeDocument/2006/relationships/image" Target="../media/image91.png"/><Relationship Id="rId4" Type="http://schemas.openxmlformats.org/officeDocument/2006/relationships/hyperlink" Target="https://www.youtube.com/watch?v=UsNk-7j9lpY&amp;t=193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26" Type="http://schemas.openxmlformats.org/officeDocument/2006/relationships/customXml" Target="../ink/ink1.xml"/><Relationship Id="rId21" Type="http://schemas.openxmlformats.org/officeDocument/2006/relationships/image" Target="../media/image13.png"/><Relationship Id="rId7" Type="http://schemas.openxmlformats.org/officeDocument/2006/relationships/image" Target="../media/image11.png"/><Relationship Id="rId25" Type="http://schemas.openxmlformats.org/officeDocument/2006/relationships/image" Target="../media/image17.png"/><Relationship Id="rId2" Type="http://schemas.openxmlformats.org/officeDocument/2006/relationships/notesSlide" Target="../notesSlides/notesSlide6.xml"/><Relationship Id="rId20" Type="http://schemas.openxmlformats.org/officeDocument/2006/relationships/image" Target="../media/image19.png"/><Relationship Id="rId29" Type="http://schemas.openxmlformats.org/officeDocument/2006/relationships/customXml" Target="../ink/ink3.xml"/><Relationship Id="rId1" Type="http://schemas.openxmlformats.org/officeDocument/2006/relationships/slideLayout" Target="../slideLayouts/slideLayout4.xml"/><Relationship Id="rId6" Type="http://schemas.openxmlformats.org/officeDocument/2006/relationships/image" Target="../media/image10.png"/><Relationship Id="rId24" Type="http://schemas.openxmlformats.org/officeDocument/2006/relationships/image" Target="../media/image16.png"/><Relationship Id="rId32" Type="http://schemas.openxmlformats.org/officeDocument/2006/relationships/customXml" Target="../ink/ink6.xml"/><Relationship Id="rId5" Type="http://schemas.openxmlformats.org/officeDocument/2006/relationships/image" Target="../media/image9.png"/><Relationship Id="rId23" Type="http://schemas.openxmlformats.org/officeDocument/2006/relationships/image" Target="../media/image15.png"/><Relationship Id="rId28" Type="http://schemas.openxmlformats.org/officeDocument/2006/relationships/customXml" Target="../ink/ink2.xml"/><Relationship Id="rId31" Type="http://schemas.openxmlformats.org/officeDocument/2006/relationships/customXml" Target="../ink/ink5.xml"/><Relationship Id="rId4" Type="http://schemas.openxmlformats.org/officeDocument/2006/relationships/image" Target="../media/image8.png"/><Relationship Id="rId22" Type="http://schemas.openxmlformats.org/officeDocument/2006/relationships/image" Target="../media/image14.png"/><Relationship Id="rId27" Type="http://schemas.openxmlformats.org/officeDocument/2006/relationships/image" Target="../media/image18.png"/><Relationship Id="rId9" Type="http://schemas.openxmlformats.org/officeDocument/2006/relationships/image" Target="../media/image130.png"/><Relationship Id="rId30" Type="http://schemas.openxmlformats.org/officeDocument/2006/relationships/customXml" Target="../ink/ink4.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www.youtube.com/watch?v=EknaUvmYB4k"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9" Type="http://schemas.openxmlformats.org/officeDocument/2006/relationships/image" Target="../media/image30.png"/><Relationship Id="rId8" Type="http://schemas.openxmlformats.org/officeDocument/2006/relationships/image" Target="../media/image200.png"/><Relationship Id="rId51" Type="http://schemas.openxmlformats.org/officeDocument/2006/relationships/customXml" Target="../ink/ink15.xml"/><Relationship Id="rId34" Type="http://schemas.openxmlformats.org/officeDocument/2006/relationships/image" Target="../media/image24.png"/><Relationship Id="rId42" Type="http://schemas.openxmlformats.org/officeDocument/2006/relationships/customXml" Target="../ink/ink7.xml"/><Relationship Id="rId47" Type="http://schemas.openxmlformats.org/officeDocument/2006/relationships/customXml" Target="../ink/ink11.xml"/><Relationship Id="rId50" Type="http://schemas.openxmlformats.org/officeDocument/2006/relationships/customXml" Target="../ink/ink14.xml"/><Relationship Id="rId33" Type="http://schemas.openxmlformats.org/officeDocument/2006/relationships/image" Target="../media/image23.png"/><Relationship Id="rId38" Type="http://schemas.openxmlformats.org/officeDocument/2006/relationships/image" Target="../media/image28.svg"/><Relationship Id="rId46" Type="http://schemas.openxmlformats.org/officeDocument/2006/relationships/customXml" Target="../ink/ink10.xml"/><Relationship Id="rId2" Type="http://schemas.openxmlformats.org/officeDocument/2006/relationships/notesSlide" Target="../notesSlides/notesSlide7.xml"/><Relationship Id="rId29" Type="http://schemas.openxmlformats.org/officeDocument/2006/relationships/image" Target="../media/image29.png"/><Relationship Id="rId41" Type="http://schemas.openxmlformats.org/officeDocument/2006/relationships/image" Target="../media/image32.svg"/><Relationship Id="rId1" Type="http://schemas.openxmlformats.org/officeDocument/2006/relationships/slideLayout" Target="../slideLayouts/slideLayout4.xml"/><Relationship Id="rId32" Type="http://schemas.openxmlformats.org/officeDocument/2006/relationships/image" Target="../media/image22.png"/><Relationship Id="rId37" Type="http://schemas.openxmlformats.org/officeDocument/2006/relationships/image" Target="../media/image27.png"/><Relationship Id="rId40" Type="http://schemas.openxmlformats.org/officeDocument/2006/relationships/image" Target="../media/image31.png"/><Relationship Id="rId45" Type="http://schemas.openxmlformats.org/officeDocument/2006/relationships/image" Target="../media/image261.png"/><Relationship Id="rId28" Type="http://schemas.openxmlformats.org/officeDocument/2006/relationships/image" Target="../media/image28.png"/><Relationship Id="rId36" Type="http://schemas.openxmlformats.org/officeDocument/2006/relationships/image" Target="../media/image26.png"/><Relationship Id="rId49" Type="http://schemas.openxmlformats.org/officeDocument/2006/relationships/customXml" Target="../ink/ink13.xml"/><Relationship Id="rId31" Type="http://schemas.openxmlformats.org/officeDocument/2006/relationships/image" Target="../media/image21.png"/><Relationship Id="rId44" Type="http://schemas.openxmlformats.org/officeDocument/2006/relationships/customXml" Target="../ink/ink9.xml"/><Relationship Id="rId52" Type="http://schemas.openxmlformats.org/officeDocument/2006/relationships/customXml" Target="../ink/ink16.xml"/><Relationship Id="rId30" Type="http://schemas.openxmlformats.org/officeDocument/2006/relationships/image" Target="../media/image20.png"/><Relationship Id="rId35" Type="http://schemas.openxmlformats.org/officeDocument/2006/relationships/image" Target="../media/image25.png"/><Relationship Id="rId43" Type="http://schemas.openxmlformats.org/officeDocument/2006/relationships/customXml" Target="../ink/ink8.xml"/><Relationship Id="rId48" Type="http://schemas.openxmlformats.org/officeDocument/2006/relationships/customXml" Target="../ink/ink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hyperlink" Target="https://www.youtube.com/watch?v=1SrFlJC43TY" TargetMode="External"/><Relationship Id="rId4" Type="http://schemas.openxmlformats.org/officeDocument/2006/relationships/hyperlink" Target="../1SrFlJC43TY"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commons.wikimedia.org/wiki/File:Circle-of-Fifths_english-notation.png"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hyperlink" Target="https://www.youtube.com/watch?v=2G6xMcUUbE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07.sv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hyperlink" Target="https://youtu.be/aPzS3QYb868?t=7" TargetMode="External"/><Relationship Id="rId13" Type="http://schemas.openxmlformats.org/officeDocument/2006/relationships/hyperlink" Target="https://youtu.be/oae6SW5bgeQ?t=42" TargetMode="External"/><Relationship Id="rId3" Type="http://schemas.openxmlformats.org/officeDocument/2006/relationships/hyperlink" Target="https://youtu.be/WHQXb3so3RU?t=43" TargetMode="External"/><Relationship Id="rId7" Type="http://schemas.openxmlformats.org/officeDocument/2006/relationships/hyperlink" Target="https://www.youtube.com/watch?v=Q2FzZSBD5LE" TargetMode="External"/><Relationship Id="rId12" Type="http://schemas.openxmlformats.org/officeDocument/2006/relationships/hyperlink" Target="https://youtu.be/FQLGhPHzxjc?t=59"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hyperlink" Target="https://www.youtube.com/watch?v=c_B4sxUZeV4" TargetMode="External"/><Relationship Id="rId11" Type="http://schemas.openxmlformats.org/officeDocument/2006/relationships/hyperlink" Target="https://youtu.be/TSoXBkF832I?t=11" TargetMode="External"/><Relationship Id="rId5" Type="http://schemas.openxmlformats.org/officeDocument/2006/relationships/hyperlink" Target="https://www.youtube.com/shorts/PMDvgIpSms8" TargetMode="External"/><Relationship Id="rId10" Type="http://schemas.openxmlformats.org/officeDocument/2006/relationships/hyperlink" Target="https://youtu.be/KRGUtUvOcfY?t=20" TargetMode="External"/><Relationship Id="rId4" Type="http://schemas.openxmlformats.org/officeDocument/2006/relationships/hyperlink" Target="https://youtu.be/E-sX2Y0W8l0?t=31" TargetMode="External"/><Relationship Id="rId9" Type="http://schemas.openxmlformats.org/officeDocument/2006/relationships/hyperlink" Target="https://www.youtube.com/watch?v=3iNt85rFuSU" TargetMode="External"/><Relationship Id="rId14" Type="http://schemas.openxmlformats.org/officeDocument/2006/relationships/hyperlink" Target="https://youtu.be/AnwO_0DrpCk?t=15"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youtu.be/sBn4cuDlCq4?t=13" TargetMode="External"/><Relationship Id="rId13" Type="http://schemas.openxmlformats.org/officeDocument/2006/relationships/hyperlink" Target="https://youtu.be/3CWJNqyub3o?t=9" TargetMode="External"/><Relationship Id="rId3" Type="http://schemas.openxmlformats.org/officeDocument/2006/relationships/hyperlink" Target="https://www.youtube.com/watch?v=aG9WIlYJ5M0" TargetMode="External"/><Relationship Id="rId7" Type="http://schemas.openxmlformats.org/officeDocument/2006/relationships/hyperlink" Target="https://www.youtube.com/watch?v=LcOyjD6z9h8" TargetMode="External"/><Relationship Id="rId12" Type="http://schemas.openxmlformats.org/officeDocument/2006/relationships/hyperlink" Target="https://youtu.be/ezmsrB59mj8?t=8" TargetMode="External"/><Relationship Id="rId2" Type="http://schemas.openxmlformats.org/officeDocument/2006/relationships/notesSlide" Target="../notesSlides/notesSlide8.xml"/><Relationship Id="rId16" Type="http://schemas.openxmlformats.org/officeDocument/2006/relationships/hyperlink" Target="https://www.youtube.com/watch?v=PSZxmZmBfnU" TargetMode="External"/><Relationship Id="rId1" Type="http://schemas.openxmlformats.org/officeDocument/2006/relationships/slideLayout" Target="../slideLayouts/slideLayout5.xml"/><Relationship Id="rId6" Type="http://schemas.openxmlformats.org/officeDocument/2006/relationships/hyperlink" Target="https://youtu.be/JVSPRMRw-7I?t=9" TargetMode="External"/><Relationship Id="rId11" Type="http://schemas.openxmlformats.org/officeDocument/2006/relationships/hyperlink" Target="https://www.youtube.com/watch?v=QEqMkzKl0VI" TargetMode="External"/><Relationship Id="rId5" Type="http://schemas.openxmlformats.org/officeDocument/2006/relationships/hyperlink" Target="https://youtu.be/hyY36DJmIcs?t=8" TargetMode="External"/><Relationship Id="rId15" Type="http://schemas.openxmlformats.org/officeDocument/2006/relationships/hyperlink" Target="https://youtu.be/djV11Xbc914?t=54" TargetMode="External"/><Relationship Id="rId10" Type="http://schemas.openxmlformats.org/officeDocument/2006/relationships/hyperlink" Target="https://www.youtube.com/watch?v=W_6Vs8pADrQ" TargetMode="External"/><Relationship Id="rId4" Type="http://schemas.openxmlformats.org/officeDocument/2006/relationships/hyperlink" Target="https://www.youtube.com/watch?v=9wpncWH_DuM" TargetMode="External"/><Relationship Id="rId9" Type="http://schemas.openxmlformats.org/officeDocument/2006/relationships/hyperlink" Target="https://youtu.be/lpZiPZwwXhM?t=5" TargetMode="External"/><Relationship Id="rId14" Type="http://schemas.openxmlformats.org/officeDocument/2006/relationships/hyperlink" Target="https://youtu.be/P1YHvCPaGZs?t=9"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hyperlink" Target="https://www.youtube.com/watch?v=YTxYykhQZbI"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hyperlink" Target="https://www.youtube.com/watch?v=NO-ecxHEPqI"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14.jpeg"/></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youtube.com/watch?v=Jmk5frp6-3Q"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8" Type="http://schemas.openxmlformats.org/officeDocument/2006/relationships/hyperlink" Target="https://youtu.be/djV11Xbc914?t=54" TargetMode="External"/><Relationship Id="rId13" Type="http://schemas.openxmlformats.org/officeDocument/2006/relationships/hyperlink" Target="https://www.youtube.com/shorts/PMDvgIpSms8"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youtu.be/KRGUtUvOcfY?t=20" TargetMode="External"/><Relationship Id="rId12" Type="http://schemas.openxmlformats.org/officeDocument/2006/relationships/hyperlink" Target="https://www.youtube.com/watch?v=aG9WIlYJ5M0" TargetMode="External"/><Relationship Id="rId2" Type="http://schemas.openxmlformats.org/officeDocument/2006/relationships/notesSlide" Target="../notesSlides/notesSlide74.xml"/><Relationship Id="rId16" Type="http://schemas.openxmlformats.org/officeDocument/2006/relationships/hyperlink" Target="https://www.youtube.com/watch?v=QEqMkzKl0VI" TargetMode="External"/><Relationship Id="rId1" Type="http://schemas.openxmlformats.org/officeDocument/2006/relationships/slideLayout" Target="../slideLayouts/slideLayout10.xml"/><Relationship Id="rId6" Type="http://schemas.openxmlformats.org/officeDocument/2006/relationships/hyperlink" Target="https://curriculum.nsw.edu.au/learning-areas/creative-arts/music-7-10-2024/overview" TargetMode="External"/><Relationship Id="rId11" Type="http://schemas.openxmlformats.org/officeDocument/2006/relationships/hyperlink" Target="https://www.youtube.com/watch?v=cXOanvv4plU" TargetMode="External"/><Relationship Id="rId5" Type="http://schemas.openxmlformats.org/officeDocument/2006/relationships/hyperlink" Target="https://curriculum.nsw.edu.au/" TargetMode="External"/><Relationship Id="rId15" Type="http://schemas.openxmlformats.org/officeDocument/2006/relationships/hyperlink" Target="https://www.youtube.com/watch?v=LcOyjD6z9h8" TargetMode="External"/><Relationship Id="rId10" Type="http://schemas.openxmlformats.org/officeDocument/2006/relationships/hyperlink" Target="https://youtu.be/lpZiPZwwXhM?t=5"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YEtooOZkSV8" TargetMode="External"/><Relationship Id="rId14" Type="http://schemas.openxmlformats.org/officeDocument/2006/relationships/hyperlink" Target="https://youtu.be/JVSPRMRw-7I?t=9"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www.ellamacens.com/bio" TargetMode="External"/><Relationship Id="rId13" Type="http://schemas.openxmlformats.org/officeDocument/2006/relationships/hyperlink" Target="https://www.youtube.com/watch?v=Jmk5frp6-3Q" TargetMode="External"/><Relationship Id="rId3" Type="http://schemas.openxmlformats.org/officeDocument/2006/relationships/hyperlink" Target="https://www.youtube.com/watch?v=W_6Vs8pADrQ" TargetMode="External"/><Relationship Id="rId7" Type="http://schemas.openxmlformats.org/officeDocument/2006/relationships/hyperlink" Target="https://www.youtube.com/watch?v=UsNk-7j9lpY&amp;t=193s" TargetMode="External"/><Relationship Id="rId12" Type="http://schemas.openxmlformats.org/officeDocument/2006/relationships/hyperlink" Target="https://youtu.be/oae6SW5bgeQ?t=42" TargetMode="External"/><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hyperlink" Target="https://youtu.be/3CWJNqyub3o?t=9" TargetMode="External"/><Relationship Id="rId11" Type="http://schemas.openxmlformats.org/officeDocument/2006/relationships/hyperlink" Target="https://www.youtube.com/watch?v=vsMWVW4xtwI" TargetMode="External"/><Relationship Id="rId5" Type="http://schemas.openxmlformats.org/officeDocument/2006/relationships/hyperlink" Target="https://youtu.be/AnwO_0DrpCk?t=15" TargetMode="External"/><Relationship Id="rId15" Type="http://schemas.openxmlformats.org/officeDocument/2006/relationships/hyperlink" Target="https://youtu.be/P1YHvCPaGZs?t=9" TargetMode="External"/><Relationship Id="rId10" Type="http://schemas.openxmlformats.org/officeDocument/2006/relationships/hyperlink" Target="https://www.youtube.com/watch?v=Q2FzZSBD5LE" TargetMode="External"/><Relationship Id="rId4" Type="http://schemas.openxmlformats.org/officeDocument/2006/relationships/hyperlink" Target="https://www.youtube.com/watch?v=4pwcsn0TU0Q" TargetMode="External"/><Relationship Id="rId9" Type="http://schemas.openxmlformats.org/officeDocument/2006/relationships/hyperlink" Target="https://www.youtube.com/watch?v=EknaUvmYB4k" TargetMode="External"/><Relationship Id="rId14" Type="http://schemas.openxmlformats.org/officeDocument/2006/relationships/hyperlink" Target="https://youtu.be/E-sX2Y0W8l0?t=31"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youtube.com/watch?v=2G6xMcUUbEA" TargetMode="External"/><Relationship Id="rId13" Type="http://schemas.openxmlformats.org/officeDocument/2006/relationships/hyperlink" Target="https://www.youtube.com/watch?v=AalWdkRjJx8" TargetMode="External"/><Relationship Id="rId3" Type="http://schemas.openxmlformats.org/officeDocument/2006/relationships/hyperlink" Target="https://youtu.be/sBn4cuDlCq4?t=13" TargetMode="External"/><Relationship Id="rId7" Type="http://schemas.openxmlformats.org/officeDocument/2006/relationships/hyperlink" Target="https://www.youtube.com/watch?v=c_B4sxUZeV4" TargetMode="External"/><Relationship Id="rId12" Type="http://schemas.openxmlformats.org/officeDocument/2006/relationships/hyperlink" Target="https://www.youtube.com/watch?v=PSZxmZmBfnU" TargetMode="External"/><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hyperlink" Target="https://www.youtube.com/watch?v=3iNt85rFuSU" TargetMode="External"/><Relationship Id="rId11" Type="http://schemas.openxmlformats.org/officeDocument/2006/relationships/hyperlink" Target="https://youtu.be/ezmsrB59mj8?t=8" TargetMode="External"/><Relationship Id="rId5" Type="http://schemas.openxmlformats.org/officeDocument/2006/relationships/hyperlink" Target="https://youtu.be/hyY36DJmIcs?t=8" TargetMode="External"/><Relationship Id="rId15" Type="http://schemas.openxmlformats.org/officeDocument/2006/relationships/hyperlink" Target="https://www.youtube.com/watch?v=Zfky3pQEeqg" TargetMode="External"/><Relationship Id="rId10" Type="http://schemas.openxmlformats.org/officeDocument/2006/relationships/hyperlink" Target="https://www.youtube.com/watch?v=9wpncWH_DuM" TargetMode="External"/><Relationship Id="rId4" Type="http://schemas.openxmlformats.org/officeDocument/2006/relationships/hyperlink" Target="https://youtu.be/FQLGhPHzxjc?t=59" TargetMode="External"/><Relationship Id="rId9" Type="http://schemas.openxmlformats.org/officeDocument/2006/relationships/hyperlink" Target="https://commons.wikimedia.org/wiki/File:Circle-of-Fifths_english-notation.png" TargetMode="External"/><Relationship Id="rId14" Type="http://schemas.openxmlformats.org/officeDocument/2006/relationships/hyperlink" Target="https://youtu.be/WHQXb3so3RU?t=43"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youtu.be/TSoXBkF832I?t=11" TargetMode="External"/><Relationship Id="rId3" Type="http://schemas.openxmlformats.org/officeDocument/2006/relationships/hyperlink" Target="https://www.youtube.com/watch?v=NO-ecxHEPqI" TargetMode="External"/><Relationship Id="rId7" Type="http://schemas.openxmlformats.org/officeDocument/2006/relationships/hyperlink" Target="https://www.sydneysymphony.com/learning/for-schools/teacher-resource-kits/video-resources-for-teachers/holsts-the-planets" TargetMode="External"/><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hyperlink" Target="https://youtu.be/aPzS3QYb868?t=7" TargetMode="External"/><Relationship Id="rId5" Type="http://schemas.openxmlformats.org/officeDocument/2006/relationships/hyperlink" Target="https://www.youtube.com/watch?v=1SrFlJC43TY" TargetMode="External"/><Relationship Id="rId4" Type="http://schemas.openxmlformats.org/officeDocument/2006/relationships/hyperlink" Target="https://www.youtube.com/watch?v=YTxYykhQZb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spcAft>
                <a:spcPts val="600"/>
              </a:spcAft>
              <a:buFont typeface="Arial"/>
              <a:buChar char="•"/>
            </a:pPr>
            <a:r>
              <a:rPr lang="en-AU" sz="1800" dirty="0">
                <a:latin typeface="+mn-lt"/>
                <a:ea typeface="+mn-lt"/>
                <a:cs typeface="+mn-lt"/>
              </a:rPr>
              <a:t>This resource is not a teaching and learning program. It should be used in conjunction with (Insert unit name and link).</a:t>
            </a:r>
            <a:endParaRPr lang="en-AU" sz="1800" dirty="0">
              <a:solidFill>
                <a:srgbClr val="22272B"/>
              </a:solidFill>
              <a:latin typeface="+mn-lt"/>
            </a:endParaRPr>
          </a:p>
          <a:p>
            <a:pPr marL="342900" indent="-342900">
              <a:lnSpc>
                <a:spcPct val="150000"/>
              </a:lnSpc>
              <a:spcAft>
                <a:spcPts val="600"/>
              </a:spcAft>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spcAft>
                <a:spcPts val="600"/>
              </a:spcAft>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spcAft>
                <a:spcPts val="600"/>
              </a:spcAft>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25E37C1E-673D-856F-A412-CBE3CCDC82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9E0F98-D676-68B6-846C-F4CE28829F0E}"/>
              </a:ext>
            </a:extLst>
          </p:cNvPr>
          <p:cNvSpPr>
            <a:spLocks noGrp="1"/>
          </p:cNvSpPr>
          <p:nvPr>
            <p:ph type="title"/>
          </p:nvPr>
        </p:nvSpPr>
        <p:spPr/>
        <p:txBody>
          <a:bodyPr/>
          <a:lstStyle/>
          <a:p>
            <a:r>
              <a:rPr lang="en-AU" dirty="0">
                <a:latin typeface="+mj-lt"/>
                <a:cs typeface="Arial"/>
              </a:rPr>
              <a:t>Activity 1.2 – what is the time signature?</a:t>
            </a:r>
            <a:endParaRPr lang="en-US" dirty="0">
              <a:cs typeface="Arial"/>
            </a:endParaRPr>
          </a:p>
        </p:txBody>
      </p:sp>
      <p:sp>
        <p:nvSpPr>
          <p:cNvPr id="3" name="Text Placeholder 12">
            <a:extLst>
              <a:ext uri="{FF2B5EF4-FFF2-40B4-BE49-F238E27FC236}">
                <a16:creationId xmlns:a16="http://schemas.microsoft.com/office/drawing/2014/main" id="{E07C3362-AA94-36C3-11AF-C69511EAD440}"/>
              </a:ext>
            </a:extLst>
          </p:cNvPr>
          <p:cNvSpPr>
            <a:spLocks noGrp="1"/>
          </p:cNvSpPr>
          <p:nvPr>
            <p:ph type="body" sz="quarter" idx="18"/>
          </p:nvPr>
        </p:nvSpPr>
        <p:spPr>
          <a:xfrm>
            <a:off x="360000" y="982520"/>
            <a:ext cx="11483998" cy="356423"/>
          </a:xfrm>
        </p:spPr>
        <p:txBody>
          <a:bodyPr/>
          <a:lstStyle/>
          <a:p>
            <a:r>
              <a:rPr lang="en-AU" dirty="0">
                <a:latin typeface="+mj-lt"/>
              </a:rPr>
              <a:t>Listening</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59A5C8-987F-5E9D-82AD-2B6942A57CA5}"/>
                  </a:ext>
                </a:extLst>
              </p:cNvPr>
              <p:cNvSpPr txBox="1"/>
              <p:nvPr/>
            </p:nvSpPr>
            <p:spPr>
              <a:xfrm>
                <a:off x="360000" y="1881786"/>
                <a:ext cx="5181818" cy="4616214"/>
              </a:xfrm>
              <a:prstGeom prst="rect">
                <a:avLst/>
              </a:prstGeom>
              <a:noFill/>
            </p:spPr>
            <p:txBody>
              <a:bodyPr wrap="square" lIns="0" tIns="0" rIns="0" bIns="0" rtlCol="0" anchor="t">
                <a:noAutofit/>
              </a:bodyPr>
              <a:lstStyle/>
              <a:p>
                <a:pPr algn="l">
                  <a:lnSpc>
                    <a:spcPct val="110000"/>
                  </a:lnSpc>
                </a:pPr>
                <a:r>
                  <a:rPr lang="en-AU" sz="1800" dirty="0"/>
                  <a:t>Hints</a:t>
                </a:r>
              </a:p>
              <a:p>
                <a:pPr marL="285750" indent="-285750" algn="l">
                  <a:lnSpc>
                    <a:spcPct val="110000"/>
                  </a:lnSpc>
                  <a:buFont typeface="Arial" panose="020B0604020202020204" pitchFamily="34" charset="0"/>
                  <a:buChar char="•"/>
                </a:pPr>
                <a:r>
                  <a:rPr lang="en-AU" sz="1800" dirty="0"/>
                  <a:t>listen to the timpani and strings to identify the crotchet metre</a:t>
                </a:r>
              </a:p>
              <a:p>
                <a:pPr marL="285750" indent="-285750" algn="l">
                  <a:lnSpc>
                    <a:spcPct val="110000"/>
                  </a:lnSpc>
                  <a:buFont typeface="Arial" panose="020B0604020202020204" pitchFamily="34" charset="0"/>
                  <a:buChar char="•"/>
                </a:pPr>
                <a:r>
                  <a:rPr lang="en-AU" sz="1800" dirty="0"/>
                  <a:t>the time signature will have a 4 on the bottom</a:t>
                </a:r>
              </a:p>
              <a:p>
                <a:pPr marL="285750" indent="-285750" algn="l">
                  <a:lnSpc>
                    <a:spcPct val="110000"/>
                  </a:lnSpc>
                  <a:buFont typeface="Arial" panose="020B0604020202020204" pitchFamily="34" charset="0"/>
                  <a:buChar char="•"/>
                </a:pPr>
                <a:endParaRPr lang="en-AU" sz="1800" dirty="0"/>
              </a:p>
              <a:p>
                <a:pPr algn="l">
                  <a:lnSpc>
                    <a:spcPct val="110000"/>
                  </a:lnSpc>
                </a:pPr>
                <a:r>
                  <a:rPr lang="en-AU" sz="1800" dirty="0"/>
                  <a:t>Identify the time signature and from the options below, select the correct metre</a:t>
                </a:r>
              </a:p>
              <a:p>
                <a:pPr marL="342900" indent="-342900" algn="l">
                  <a:lnSpc>
                    <a:spcPct val="110000"/>
                  </a:lnSpc>
                  <a:buFont typeface="+mj-lt"/>
                  <a:buAutoNum type="alphaLcParenR"/>
                </a:pPr>
                <a:r>
                  <a:rPr lang="en-AU" sz="1800" dirty="0"/>
                  <a:t>simple</a:t>
                </a:r>
              </a:p>
              <a:p>
                <a:pPr marL="342900" indent="-342900" algn="l">
                  <a:lnSpc>
                    <a:spcPct val="110000"/>
                  </a:lnSpc>
                  <a:buFont typeface="+mj-lt"/>
                  <a:buAutoNum type="alphaLcParenR"/>
                </a:pPr>
                <a:r>
                  <a:rPr lang="en-AU" sz="1800" dirty="0"/>
                  <a:t>compound</a:t>
                </a:r>
              </a:p>
              <a:p>
                <a:pPr marL="342900" indent="-342900" algn="l">
                  <a:lnSpc>
                    <a:spcPct val="110000"/>
                  </a:lnSpc>
                  <a:buFont typeface="+mj-lt"/>
                  <a:buAutoNum type="alphaLcParenR"/>
                </a:pPr>
                <a:r>
                  <a:rPr lang="en-AU" sz="1800" dirty="0"/>
                  <a:t>irregular</a:t>
                </a:r>
              </a:p>
              <a:p>
                <a:pPr algn="l">
                  <a:lnSpc>
                    <a:spcPct val="110000"/>
                  </a:lnSpc>
                </a:pPr>
                <a:endParaRPr lang="en-AU" sz="1800" dirty="0"/>
              </a:p>
              <a:p>
                <a:pPr algn="l">
                  <a:lnSpc>
                    <a:spcPct val="110000"/>
                  </a:lnSpc>
                </a:pPr>
                <a:endParaRPr lang="en-AU" sz="1800" dirty="0"/>
              </a:p>
              <a:p>
                <a:pPr algn="l">
                  <a:lnSpc>
                    <a:spcPct val="110000"/>
                  </a:lnSpc>
                </a:pPr>
                <a:r>
                  <a:rPr lang="en-AU" sz="1800" dirty="0"/>
                  <a:t>Answer</a:t>
                </a:r>
              </a:p>
              <a:p>
                <a:pPr>
                  <a:lnSpc>
                    <a:spcPct val="110000"/>
                  </a:lnSpc>
                </a:pPr>
                <a:r>
                  <a:rPr lang="en-AU" sz="1800" dirty="0"/>
                  <a:t>The time signature is </a:t>
                </a:r>
                <a14:m>
                  <m:oMath xmlns:m="http://schemas.openxmlformats.org/officeDocument/2006/math">
                    <m:f>
                      <m:fPr>
                        <m:type m:val="noBar"/>
                        <m:ctrlPr>
                          <a:rPr lang="en-AU" i="1" dirty="0">
                            <a:latin typeface="Cambria Math" panose="02040503050406030204" pitchFamily="18" charset="0"/>
                          </a:rPr>
                        </m:ctrlPr>
                      </m:fPr>
                      <m:num>
                        <m:r>
                          <a:rPr lang="en-AU" b="0" i="0" dirty="0" smtClean="0">
                            <a:latin typeface="Cambria Math" panose="02040503050406030204" pitchFamily="18" charset="0"/>
                          </a:rPr>
                          <m:t>5</m:t>
                        </m:r>
                      </m:num>
                      <m:den>
                        <m:r>
                          <a:rPr lang="en-AU" dirty="0">
                            <a:latin typeface="Cambria Math" panose="02040503050406030204" pitchFamily="18" charset="0"/>
                          </a:rPr>
                          <m:t>4</m:t>
                        </m:r>
                      </m:den>
                    </m:f>
                  </m:oMath>
                </a14:m>
                <a:r>
                  <a:rPr lang="en-AU" dirty="0"/>
                  <a:t> </a:t>
                </a:r>
                <a:r>
                  <a:rPr lang="en-AU" sz="1800" dirty="0"/>
                  <a:t>– irregular</a:t>
                </a:r>
              </a:p>
              <a:p>
                <a:r>
                  <a:rPr lang="en-AU" sz="1800" dirty="0"/>
                  <a:t>                                  </a:t>
                </a:r>
                <a:r>
                  <a:rPr lang="en-AU" sz="800" dirty="0"/>
                  <a:t> </a:t>
                </a:r>
                <a:endParaRPr lang="en-AU" sz="1800" dirty="0">
                  <a:cs typeface="Arial"/>
                </a:endParaRPr>
              </a:p>
              <a:p>
                <a:pPr algn="l"/>
                <a:endParaRPr lang="en-AU" sz="1800" dirty="0"/>
              </a:p>
              <a:p>
                <a:pPr algn="l"/>
                <a:endParaRPr lang="en-AU" sz="1800" dirty="0"/>
              </a:p>
              <a:p>
                <a:pPr algn="l"/>
                <a:endParaRPr lang="en-AU" sz="1800" dirty="0"/>
              </a:p>
              <a:p>
                <a:pPr algn="l"/>
                <a:endParaRPr lang="en-AU" sz="1800" dirty="0"/>
              </a:p>
            </p:txBody>
          </p:sp>
        </mc:Choice>
        <mc:Fallback xmlns="">
          <p:sp>
            <p:nvSpPr>
              <p:cNvPr id="12" name="TextBox 11">
                <a:extLst>
                  <a:ext uri="{FF2B5EF4-FFF2-40B4-BE49-F238E27FC236}">
                    <a16:creationId xmlns:a16="http://schemas.microsoft.com/office/drawing/2014/main" id="{8659A5C8-987F-5E9D-82AD-2B6942A57CA5}"/>
                  </a:ext>
                </a:extLst>
              </p:cNvPr>
              <p:cNvSpPr txBox="1">
                <a:spLocks noRot="1" noChangeAspect="1" noMove="1" noResize="1" noEditPoints="1" noAdjustHandles="1" noChangeArrowheads="1" noChangeShapeType="1" noTextEdit="1"/>
              </p:cNvSpPr>
              <p:nvPr/>
            </p:nvSpPr>
            <p:spPr>
              <a:xfrm>
                <a:off x="360000" y="1881786"/>
                <a:ext cx="5181818" cy="4616214"/>
              </a:xfrm>
              <a:prstGeom prst="rect">
                <a:avLst/>
              </a:prstGeom>
              <a:blipFill>
                <a:blip r:embed="rId3"/>
                <a:stretch>
                  <a:fillRect l="-2706" t="-1585"/>
                </a:stretch>
              </a:blipFill>
            </p:spPr>
            <p:txBody>
              <a:bodyPr/>
              <a:lstStyle/>
              <a:p>
                <a:r>
                  <a:rPr lang="en-AU">
                    <a:noFill/>
                  </a:rPr>
                  <a:t> </a:t>
                </a:r>
              </a:p>
            </p:txBody>
          </p:sp>
        </mc:Fallback>
      </mc:AlternateContent>
      <p:pic>
        <p:nvPicPr>
          <p:cNvPr id="38" name="Picture 37" descr="An image of an orchestra on stage. A play button is in the top left corner">
            <a:extLst>
              <a:ext uri="{FF2B5EF4-FFF2-40B4-BE49-F238E27FC236}">
                <a16:creationId xmlns:a16="http://schemas.microsoft.com/office/drawing/2014/main" id="{9F3A9684-B4D8-7083-B4BC-9717C27243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3302" y="1881786"/>
            <a:ext cx="5958698" cy="3260420"/>
          </a:xfrm>
          <a:prstGeom prst="rect">
            <a:avLst/>
          </a:prstGeom>
        </p:spPr>
      </p:pic>
      <p:grpSp>
        <p:nvGrpSpPr>
          <p:cNvPr id="9" name="Group 8" descr="play button">
            <a:extLst>
              <a:ext uri="{FF2B5EF4-FFF2-40B4-BE49-F238E27FC236}">
                <a16:creationId xmlns:a16="http://schemas.microsoft.com/office/drawing/2014/main" id="{893BB3A9-5B7D-A87E-53B7-6DD5ECA96FEE}"/>
              </a:ext>
            </a:extLst>
          </p:cNvPr>
          <p:cNvGrpSpPr/>
          <p:nvPr/>
        </p:nvGrpSpPr>
        <p:grpSpPr>
          <a:xfrm>
            <a:off x="8395451" y="3054796"/>
            <a:ext cx="914400" cy="914400"/>
            <a:chOff x="1571421" y="4826833"/>
            <a:chExt cx="914400" cy="914400"/>
          </a:xfrm>
        </p:grpSpPr>
        <p:sp>
          <p:nvSpPr>
            <p:cNvPr id="10" name="Oval 9">
              <a:extLst>
                <a:ext uri="{FF2B5EF4-FFF2-40B4-BE49-F238E27FC236}">
                  <a16:creationId xmlns:a16="http://schemas.microsoft.com/office/drawing/2014/main" id="{F5AF3D83-8B7D-6C97-A1DE-692010B5E1EA}"/>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5"/>
              <a:extLst>
                <a:ext uri="{FF2B5EF4-FFF2-40B4-BE49-F238E27FC236}">
                  <a16:creationId xmlns:a16="http://schemas.microsoft.com/office/drawing/2014/main" id="{F3DC0007-7327-448B-2F92-A2C9B27D6DCC}"/>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22FC6656-72D7-0304-A733-8F3BBB2A4985}"/>
              </a:ext>
            </a:extLst>
          </p:cNvPr>
          <p:cNvSpPr txBox="1"/>
          <p:nvPr/>
        </p:nvSpPr>
        <p:spPr>
          <a:xfrm>
            <a:off x="5873302" y="5337078"/>
            <a:ext cx="5878875" cy="457509"/>
          </a:xfrm>
          <a:prstGeom prst="rect">
            <a:avLst/>
          </a:prstGeom>
          <a:noFill/>
        </p:spPr>
        <p:txBody>
          <a:bodyPr wrap="none" lIns="0" tIns="0" rIns="0" bIns="0" rtlCol="0" anchor="t">
            <a:noAutofit/>
          </a:bodyPr>
          <a:lstStyle/>
          <a:p>
            <a:r>
              <a:rPr lang="en-AU" sz="1000" dirty="0"/>
              <a:t>BBC (2015) </a:t>
            </a:r>
            <a:r>
              <a:rPr lang="en-GB" sz="1000" dirty="0">
                <a:hlinkClick r:id="rId5"/>
              </a:rPr>
              <a:t>Holst: The Planets, 'Mars' – BBC Proms (6:57)</a:t>
            </a:r>
            <a:r>
              <a:rPr lang="en-AU" sz="1000" dirty="0"/>
              <a:t> [video] accessed 22 January 2025</a:t>
            </a:r>
          </a:p>
        </p:txBody>
      </p:sp>
      <p:sp>
        <p:nvSpPr>
          <p:cNvPr id="2" name="Slide Number Placeholder 1">
            <a:extLst>
              <a:ext uri="{FF2B5EF4-FFF2-40B4-BE49-F238E27FC236}">
                <a16:creationId xmlns:a16="http://schemas.microsoft.com/office/drawing/2014/main" id="{92857852-E58D-F889-2D07-4496E0A8C3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3423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670B6D-D8FC-D5E5-9529-A22472507BE5}"/>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D738AA6-CD41-F838-3CFC-B7C2B5C4837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51" y="1188505"/>
            <a:ext cx="4577698" cy="4480990"/>
          </a:xfrm>
          <a:prstGeom prst="rect">
            <a:avLst/>
          </a:prstGeom>
        </p:spPr>
      </p:pic>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a:cs typeface="Arial"/>
              </a:rPr>
              <a:t>Activity 1.2 – musical terms</a:t>
            </a:r>
            <a:endParaRPr lang="en-US" dirty="0">
              <a:latin typeface="Arial"/>
              <a:cs typeface="Arial"/>
            </a:endParaRP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vert="horz" lIns="0" tIns="0" rIns="0" bIns="0" rtlCol="0" anchor="t">
            <a:noAutofit/>
          </a:bodyPr>
          <a:lstStyle/>
          <a:p>
            <a:pPr>
              <a:spcAft>
                <a:spcPts val="600"/>
              </a:spcAft>
            </a:pPr>
            <a:r>
              <a:rPr lang="en-AU" sz="1800" dirty="0">
                <a:latin typeface="Arial"/>
                <a:cs typeface="Arial"/>
              </a:rPr>
              <a:t>Triplet – 3 notes played in the time of 2</a:t>
            </a:r>
          </a:p>
          <a:p>
            <a:pPr>
              <a:spcAft>
                <a:spcPts val="600"/>
              </a:spcAft>
            </a:pPr>
            <a:r>
              <a:rPr lang="en-AU" sz="1800" dirty="0">
                <a:latin typeface="Arial"/>
                <a:cs typeface="Arial"/>
              </a:rPr>
              <a:t>Example </a:t>
            </a:r>
          </a:p>
          <a:p>
            <a:pPr>
              <a:spcAft>
                <a:spcPts val="600"/>
              </a:spcAft>
            </a:pPr>
            <a:endParaRPr lang="en-AU" sz="1800" dirty="0">
              <a:latin typeface="Arial"/>
              <a:cs typeface="Arial"/>
            </a:endParaRPr>
          </a:p>
          <a:p>
            <a:pPr>
              <a:spcAft>
                <a:spcPts val="600"/>
              </a:spcAft>
            </a:pPr>
            <a:endParaRPr lang="en-AU" sz="1800" dirty="0">
              <a:latin typeface="Arial"/>
              <a:cs typeface="Arial"/>
            </a:endParaRPr>
          </a:p>
          <a:p>
            <a:pPr>
              <a:spcAft>
                <a:spcPts val="600"/>
              </a:spcAft>
            </a:pPr>
            <a:r>
              <a:rPr lang="en-AU" sz="1800" dirty="0">
                <a:latin typeface="Arial"/>
                <a:cs typeface="Arial"/>
              </a:rPr>
              <a:t>Ostinato – a repeated pattern  </a:t>
            </a:r>
          </a:p>
          <a:p>
            <a:pPr>
              <a:spcAft>
                <a:spcPts val="600"/>
              </a:spcAft>
            </a:pPr>
            <a:r>
              <a:rPr lang="en-AU" sz="1800" dirty="0">
                <a:latin typeface="Arial"/>
                <a:cs typeface="Arial"/>
              </a:rPr>
              <a:t>Example  </a:t>
            </a:r>
            <a:endParaRPr lang="en-AU" sz="1800" dirty="0">
              <a:latin typeface="Arial" panose="020B0604020202020204" pitchFamily="34" charset="0"/>
              <a:cs typeface="Arial" panose="020B0604020202020204" pitchFamily="34" charset="0"/>
            </a:endParaRPr>
          </a:p>
        </p:txBody>
      </p:sp>
      <p:pic>
        <p:nvPicPr>
          <p:cNvPr id="10" name="Graphic 9" descr="An image of 3 crotchet notes with a bracket and the number 3 above the notes.">
            <a:extLst>
              <a:ext uri="{FF2B5EF4-FFF2-40B4-BE49-F238E27FC236}">
                <a16:creationId xmlns:a16="http://schemas.microsoft.com/office/drawing/2014/main" id="{4E5BB90B-F85C-32D3-90C2-1F273F1A68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6525" y="2158166"/>
            <a:ext cx="847723" cy="847723"/>
          </a:xfrm>
          <a:prstGeom prst="rect">
            <a:avLst/>
          </a:prstGeom>
        </p:spPr>
      </p:pic>
      <p:pic>
        <p:nvPicPr>
          <p:cNvPr id="12" name="Picture 11" descr="A notated example of an ostinato">
            <a:extLst>
              <a:ext uri="{FF2B5EF4-FFF2-40B4-BE49-F238E27FC236}">
                <a16:creationId xmlns:a16="http://schemas.microsoft.com/office/drawing/2014/main" id="{9FD5D80B-BF00-BEBF-0BB3-731385B7CEA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04260" y="4240530"/>
            <a:ext cx="5539740" cy="662940"/>
          </a:xfrm>
          <a:prstGeom prst="rect">
            <a:avLst/>
          </a:prstGeom>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90281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B457-2043-4599-1230-F5860B45CFB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865F965-235A-6333-4A73-6E2FAC578790}"/>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F333BF1-604F-80F6-38D0-5AF6F3F0BF9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51" y="1188505"/>
            <a:ext cx="4577698" cy="4480990"/>
          </a:xfrm>
          <a:prstGeom prst="rect">
            <a:avLst/>
          </a:prstGeom>
        </p:spPr>
      </p:pic>
      <p:sp>
        <p:nvSpPr>
          <p:cNvPr id="4" name="Title 3">
            <a:extLst>
              <a:ext uri="{FF2B5EF4-FFF2-40B4-BE49-F238E27FC236}">
                <a16:creationId xmlns:a16="http://schemas.microsoft.com/office/drawing/2014/main" id="{1BC7042A-EC94-9345-7E54-76178CD367BB}"/>
              </a:ext>
            </a:extLst>
          </p:cNvPr>
          <p:cNvSpPr>
            <a:spLocks noGrp="1"/>
          </p:cNvSpPr>
          <p:nvPr>
            <p:ph type="title"/>
          </p:nvPr>
        </p:nvSpPr>
        <p:spPr/>
        <p:txBody>
          <a:bodyPr/>
          <a:lstStyle/>
          <a:p>
            <a:r>
              <a:rPr lang="en-AU" dirty="0">
                <a:latin typeface="Arial"/>
                <a:cs typeface="Arial"/>
              </a:rPr>
              <a:t>Activity 1.2 – 'Mars' ostinato</a:t>
            </a:r>
            <a:endParaRPr lang="en-US" dirty="0">
              <a:latin typeface="Arial"/>
              <a:cs typeface="Arial"/>
            </a:endParaRPr>
          </a:p>
        </p:txBody>
      </p:sp>
      <p:pic>
        <p:nvPicPr>
          <p:cNvPr id="9" name="Picture 8" descr="2 bars of rhythm in 5, 4 time signature. Set of triplets, 2 crotchets a pair of quavers and crotchet. The 2nd bar is the same rhythm.">
            <a:extLst>
              <a:ext uri="{FF2B5EF4-FFF2-40B4-BE49-F238E27FC236}">
                <a16:creationId xmlns:a16="http://schemas.microsoft.com/office/drawing/2014/main" id="{0FC33364-69C7-7003-D990-21F6FDECBE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2782" y="2524576"/>
            <a:ext cx="6732648" cy="957576"/>
          </a:xfrm>
          <a:prstGeom prst="rect">
            <a:avLst/>
          </a:prstGeom>
        </p:spPr>
      </p:pic>
      <p:sp>
        <p:nvSpPr>
          <p:cNvPr id="12" name="TextBox 11">
            <a:extLst>
              <a:ext uri="{FF2B5EF4-FFF2-40B4-BE49-F238E27FC236}">
                <a16:creationId xmlns:a16="http://schemas.microsoft.com/office/drawing/2014/main" id="{CD1CEF3F-84E0-6674-FD8E-C2DEF4D062F8}"/>
              </a:ext>
            </a:extLst>
          </p:cNvPr>
          <p:cNvSpPr txBox="1"/>
          <p:nvPr/>
        </p:nvSpPr>
        <p:spPr>
          <a:xfrm>
            <a:off x="5382655" y="3809748"/>
            <a:ext cx="642449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cs typeface="Arial"/>
              </a:rPr>
              <a:t>Opening </a:t>
            </a:r>
            <a:r>
              <a:rPr lang="en-US" sz="1800" i="1" dirty="0">
                <a:cs typeface="Arial"/>
              </a:rPr>
              <a:t>ostinato</a:t>
            </a:r>
            <a:r>
              <a:rPr lang="en-US" sz="1800" dirty="0">
                <a:cs typeface="Arial"/>
              </a:rPr>
              <a:t> from 'Mars' by Holst</a:t>
            </a:r>
            <a:endParaRPr lang="en-US" sz="1800" dirty="0"/>
          </a:p>
        </p:txBody>
      </p:sp>
      <p:sp>
        <p:nvSpPr>
          <p:cNvPr id="3" name="TextBox 2">
            <a:extLst>
              <a:ext uri="{FF2B5EF4-FFF2-40B4-BE49-F238E27FC236}">
                <a16:creationId xmlns:a16="http://schemas.microsoft.com/office/drawing/2014/main" id="{E30B0CE0-7A40-A4E5-310D-E23A2B2617EE}"/>
              </a:ext>
            </a:extLst>
          </p:cNvPr>
          <p:cNvSpPr txBox="1"/>
          <p:nvPr/>
        </p:nvSpPr>
        <p:spPr>
          <a:xfrm>
            <a:off x="5400000" y="6187836"/>
            <a:ext cx="3247138" cy="253916"/>
          </a:xfrm>
          <a:prstGeom prst="rect">
            <a:avLst/>
          </a:prstGeom>
          <a:noFill/>
        </p:spPr>
        <p:txBody>
          <a:bodyPr wrap="square" lIns="0" tIns="0" rIns="0" bIns="0">
            <a:noAutofit/>
          </a:bodyPr>
          <a:lstStyle/>
          <a:p>
            <a:r>
              <a:rPr lang="en-AU" sz="1050" dirty="0"/>
              <a:t>Image </a:t>
            </a:r>
            <a:r>
              <a:rPr lang="en-AU" sz="1050" dirty="0">
                <a:effectLst/>
              </a:rPr>
              <a:t>created in Sibelius</a:t>
            </a:r>
          </a:p>
        </p:txBody>
      </p:sp>
      <p:sp>
        <p:nvSpPr>
          <p:cNvPr id="2" name="Slide Number Placeholder 1">
            <a:extLst>
              <a:ext uri="{FF2B5EF4-FFF2-40B4-BE49-F238E27FC236}">
                <a16:creationId xmlns:a16="http://schemas.microsoft.com/office/drawing/2014/main" id="{8AAF7CA8-F55A-E7C4-4E15-30762DE5D95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198458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a:latin typeface="Arial" panose="020B0604020202020204" pitchFamily="34" charset="0"/>
                <a:cs typeface="Arial" panose="020B0604020202020204" pitchFamily="34" charset="0"/>
              </a:rPr>
              <a:t>Activity 1.2 – safety in the music classroom (1)</a:t>
            </a:r>
          </a:p>
        </p:txBody>
      </p:sp>
      <p:sp>
        <p:nvSpPr>
          <p:cNvPr id="2" name="Picture Placeholder 1">
            <a:extLst>
              <a:ext uri="{FF2B5EF4-FFF2-40B4-BE49-F238E27FC236}">
                <a16:creationId xmlns:a16="http://schemas.microsoft.com/office/drawing/2014/main" id="{E425CA54-23B8-195B-A65C-6E199953857D}"/>
              </a:ext>
            </a:extLst>
          </p:cNvPr>
          <p:cNvSpPr>
            <a:spLocks noGrp="1"/>
          </p:cNvSpPr>
          <p:nvPr>
            <p:ph type="pic" sz="quarter" idx="13"/>
          </p:nvPr>
        </p:nvSpPr>
        <p:spPr>
          <a:xfrm>
            <a:off x="359998" y="1909282"/>
            <a:ext cx="10527077" cy="4210718"/>
          </a:xfrm>
        </p:spPr>
        <p:txBody>
          <a:bodyPr/>
          <a:lstStyle/>
          <a:p>
            <a:pPr marL="285750" indent="-28575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Show respect for your classmates, your teacher and the music classroom equipment.</a:t>
            </a:r>
          </a:p>
          <a:p>
            <a:pPr marL="285750" indent="-28575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Return instruments and equipment (including leads, adaptors, pedals) to the right place.</a:t>
            </a:r>
          </a:p>
          <a:p>
            <a:pPr marL="285750" indent="-28575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Take care when using instruments to avoid accidents and damage. Report any damage immediately to your teacher.</a:t>
            </a:r>
          </a:p>
          <a:p>
            <a:pPr marL="285750" indent="-285750">
              <a:spcAft>
                <a:spcPts val="600"/>
              </a:spcAft>
              <a:buFont typeface="Arial" panose="020B0604020202020204" pitchFamily="34" charset="0"/>
              <a:buChar char="•"/>
            </a:pPr>
            <a:r>
              <a:rPr lang="en-AU" sz="1800" dirty="0">
                <a:latin typeface="Arial" panose="020B0604020202020204" pitchFamily="34" charset="0"/>
                <a:ea typeface="+mn-lt"/>
                <a:cs typeface="Arial" panose="020B0604020202020204" pitchFamily="34" charset="0"/>
              </a:rPr>
              <a:t>Consider safe volume levels when rehearsing and think about others around you.</a:t>
            </a:r>
            <a:endParaRPr lang="en-US" sz="1800" dirty="0">
              <a:latin typeface="Arial" panose="020B0604020202020204" pitchFamily="34" charset="0"/>
              <a:ea typeface="+mn-lt"/>
              <a:cs typeface="Arial" panose="020B0604020202020204" pitchFamily="34" charset="0"/>
            </a:endParaRPr>
          </a:p>
          <a:p>
            <a:pPr marL="285750" indent="-285750">
              <a:spcAft>
                <a:spcPts val="600"/>
              </a:spcAft>
              <a:buFont typeface="Arial" panose="020B0604020202020204" pitchFamily="34" charset="0"/>
              <a:buChar char="•"/>
            </a:pPr>
            <a:r>
              <a:rPr lang="en-AU" sz="1800" dirty="0">
                <a:latin typeface="Arial" panose="020B0604020202020204" pitchFamily="34" charset="0"/>
                <a:ea typeface="+mn-lt"/>
                <a:cs typeface="Arial" panose="020B0604020202020204" pitchFamily="34" charset="0"/>
              </a:rPr>
              <a:t>Always do a warm-up and/or technical work before rehearsing a performance piece.</a:t>
            </a:r>
            <a:endParaRPr lang="en-US" sz="1800" dirty="0">
              <a:latin typeface="Arial" panose="020B0604020202020204" pitchFamily="34" charset="0"/>
              <a:ea typeface="+mn-lt"/>
              <a:cs typeface="Arial" panose="020B0604020202020204" pitchFamily="34" charset="0"/>
            </a:endParaRPr>
          </a:p>
          <a:p>
            <a:pPr marL="285750" indent="-285750">
              <a:spcAft>
                <a:spcPts val="600"/>
              </a:spcAft>
              <a:buFont typeface="Arial" panose="020B0604020202020204" pitchFamily="34" charset="0"/>
              <a:buChar char="•"/>
            </a:pPr>
            <a:r>
              <a:rPr lang="en-AU" sz="1800" dirty="0">
                <a:latin typeface="Arial" panose="020B0604020202020204" pitchFamily="34" charset="0"/>
                <a:ea typeface="+mn-lt"/>
                <a:cs typeface="Arial" panose="020B0604020202020204" pitchFamily="34" charset="0"/>
              </a:rPr>
              <a:t>Position your music and/or ensemble members to ensure correct posture both in rehearsal and performance. </a:t>
            </a:r>
            <a:endParaRPr lang="en-US" sz="18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350159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Activity 1.2 – safety in the music classroom (2)</a:t>
            </a:r>
          </a:p>
        </p:txBody>
      </p:sp>
      <p:sp>
        <p:nvSpPr>
          <p:cNvPr id="2" name="Picture Placeholder 1">
            <a:extLst>
              <a:ext uri="{FF2B5EF4-FFF2-40B4-BE49-F238E27FC236}">
                <a16:creationId xmlns:a16="http://schemas.microsoft.com/office/drawing/2014/main" id="{F09EB8D9-FCBB-9A73-60DD-81D6FE60DCE5}"/>
              </a:ext>
            </a:extLst>
          </p:cNvPr>
          <p:cNvSpPr>
            <a:spLocks noGrp="1"/>
          </p:cNvSpPr>
          <p:nvPr>
            <p:ph type="pic" sz="quarter" idx="13"/>
          </p:nvPr>
        </p:nvSpPr>
        <p:spPr>
          <a:xfrm>
            <a:off x="359998" y="1909282"/>
            <a:ext cx="11484001" cy="4210718"/>
          </a:xfrm>
        </p:spPr>
        <p:txBody>
          <a:bodyPr/>
          <a:lstStyle/>
          <a:p>
            <a:pPr marL="285750" indent="-285750">
              <a:spcAft>
                <a:spcPts val="600"/>
              </a:spcAft>
              <a:buFont typeface="Arial" panose="020B0604020202020204" pitchFamily="34" charset="0"/>
              <a:buChar char="•"/>
            </a:pPr>
            <a:r>
              <a:rPr lang="en-US" sz="1800" dirty="0">
                <a:latin typeface="Arial"/>
                <a:ea typeface="+mn-lt"/>
                <a:cs typeface="Arial"/>
              </a:rPr>
              <a:t>Cover any trip hazards, including cords.</a:t>
            </a:r>
            <a:endParaRPr lang="en-AU" sz="1800" dirty="0">
              <a:latin typeface="Arial"/>
              <a:ea typeface="+mn-lt"/>
              <a:cs typeface="Arial"/>
            </a:endParaRPr>
          </a:p>
          <a:p>
            <a:pPr marL="285750" indent="-285750">
              <a:spcAft>
                <a:spcPts val="600"/>
              </a:spcAft>
              <a:buFont typeface="Arial" panose="020B0604020202020204" pitchFamily="34" charset="0"/>
              <a:buChar char="•"/>
            </a:pPr>
            <a:r>
              <a:rPr lang="en-US" sz="1800" dirty="0">
                <a:latin typeface="Arial"/>
                <a:ea typeface="+mn-lt"/>
                <a:cs typeface="Arial"/>
              </a:rPr>
              <a:t>Explore different ways to play. For example, adjust volume or pitch controls or select different modes or effects instead of playing forcefully.</a:t>
            </a:r>
          </a:p>
          <a:p>
            <a:pPr marL="285750" indent="-285750">
              <a:spcAft>
                <a:spcPts val="600"/>
              </a:spcAft>
              <a:buFont typeface="Arial" panose="020B0604020202020204" pitchFamily="34" charset="0"/>
              <a:buChar char="•"/>
            </a:pPr>
            <a:r>
              <a:rPr lang="en-AU" sz="1800" dirty="0">
                <a:latin typeface="Arial"/>
                <a:ea typeface="+mn-lt"/>
                <a:cs typeface="Arial"/>
              </a:rPr>
              <a:t>Be considerate of class members with sound sensitivity.</a:t>
            </a:r>
          </a:p>
          <a:p>
            <a:pPr marL="285750" indent="-285750">
              <a:spcAft>
                <a:spcPts val="600"/>
              </a:spcAft>
              <a:buFont typeface="Arial" panose="020B0604020202020204" pitchFamily="34" charset="0"/>
              <a:buChar char="•"/>
            </a:pPr>
            <a:r>
              <a:rPr lang="en-US" sz="1800" dirty="0">
                <a:latin typeface="Arial"/>
                <a:ea typeface="+mn-lt"/>
                <a:cs typeface="Arial"/>
              </a:rPr>
              <a:t>Practice safety when packing away. For example, turn off the instrument before unplugging and switch off power points before pulling out plugs.</a:t>
            </a:r>
            <a:endParaRPr lang="en-AU" sz="1800" dirty="0">
              <a:latin typeface="Arial"/>
              <a:cs typeface="Arial"/>
            </a:endParaRP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64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45B60D74-31F0-8017-4796-6A207FD6C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2D899C-38AA-2A56-10F6-577D984EE5B1}"/>
              </a:ext>
            </a:extLst>
          </p:cNvPr>
          <p:cNvSpPr>
            <a:spLocks noGrp="1"/>
          </p:cNvSpPr>
          <p:nvPr>
            <p:ph type="title"/>
          </p:nvPr>
        </p:nvSpPr>
        <p:spPr/>
        <p:txBody>
          <a:bodyPr/>
          <a:lstStyle/>
          <a:p>
            <a:r>
              <a:rPr lang="en-AU" dirty="0">
                <a:latin typeface="+mj-lt"/>
                <a:cs typeface="Arial"/>
              </a:rPr>
              <a:t>Activity 1.2 – composition activity</a:t>
            </a:r>
            <a:endParaRPr lang="en-US" dirty="0">
              <a:cs typeface="Aria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7C192D3-4301-7B48-C9C8-A9D778F189F0}"/>
                  </a:ext>
                </a:extLst>
              </p:cNvPr>
              <p:cNvSpPr txBox="1"/>
              <p:nvPr/>
            </p:nvSpPr>
            <p:spPr>
              <a:xfrm>
                <a:off x="359999" y="1249506"/>
                <a:ext cx="5571909" cy="5446493"/>
              </a:xfrm>
              <a:prstGeom prst="rect">
                <a:avLst/>
              </a:prstGeom>
              <a:noFill/>
            </p:spPr>
            <p:txBody>
              <a:bodyPr wrap="square" lIns="0" tIns="0" rIns="0" bIns="0" rtlCol="0" anchor="t">
                <a:noAutofit/>
              </a:bodyPr>
              <a:lstStyle/>
              <a:p>
                <a:pPr marL="342900" indent="-342900">
                  <a:lnSpc>
                    <a:spcPct val="150000"/>
                  </a:lnSpc>
                  <a:spcAft>
                    <a:spcPts val="600"/>
                  </a:spcAft>
                  <a:buFont typeface="+mj-lt"/>
                  <a:buAutoNum type="arabicPeriod"/>
                </a:pPr>
                <a:r>
                  <a:rPr lang="en-AU" sz="1800" dirty="0"/>
                  <a:t>Compose a 2-bar rhythmic </a:t>
                </a:r>
                <a:r>
                  <a:rPr lang="en-AU" sz="1800" i="1" dirty="0"/>
                  <a:t>ostinato</a:t>
                </a:r>
                <a:r>
                  <a:rPr lang="en-AU" sz="1800" dirty="0"/>
                  <a:t> in </a:t>
                </a:r>
                <a14:m>
                  <m:oMath xmlns:m="http://schemas.openxmlformats.org/officeDocument/2006/math">
                    <m:f>
                      <m:fPr>
                        <m:type m:val="noBar"/>
                        <m:ctrlPr>
                          <a:rPr lang="en-AU" sz="2000" b="0" i="1" dirty="0" smtClean="0">
                            <a:effectLst/>
                            <a:latin typeface="Cambria Math" panose="02040503050406030204" pitchFamily="18" charset="0"/>
                          </a:rPr>
                        </m:ctrlPr>
                      </m:fPr>
                      <m:num>
                        <m:r>
                          <a:rPr lang="en-AU" sz="2000" b="0" dirty="0" smtClean="0">
                            <a:effectLst/>
                            <a:latin typeface="Cambria Math" panose="02040503050406030204" pitchFamily="18" charset="0"/>
                          </a:rPr>
                          <m:t>5</m:t>
                        </m:r>
                      </m:num>
                      <m:den>
                        <m:r>
                          <a:rPr lang="en-AU" sz="2000" b="0" dirty="0" smtClean="0">
                            <a:effectLst/>
                            <a:latin typeface="Cambria Math" panose="02040503050406030204" pitchFamily="18" charset="0"/>
                          </a:rPr>
                          <m:t>4</m:t>
                        </m:r>
                      </m:den>
                    </m:f>
                  </m:oMath>
                </a14:m>
                <a:r>
                  <a:rPr lang="en-AU" sz="1800" dirty="0"/>
                  <a:t> . It must include 1–2 sets of triplets.</a:t>
                </a:r>
                <a:endParaRPr lang="en-US" dirty="0"/>
              </a:p>
              <a:p>
                <a:pPr marL="342900" indent="-342900">
                  <a:lnSpc>
                    <a:spcPct val="150000"/>
                  </a:lnSpc>
                  <a:spcAft>
                    <a:spcPts val="600"/>
                  </a:spcAft>
                  <a:buFont typeface="+mj-lt"/>
                  <a:buAutoNum type="arabicPeriod"/>
                </a:pPr>
                <a:r>
                  <a:rPr lang="en-AU" sz="1800" dirty="0"/>
                  <a:t>Notate the rhythmic ostinato.</a:t>
                </a:r>
                <a:endParaRPr lang="en-US" dirty="0"/>
              </a:p>
              <a:p>
                <a:pPr marL="342900" indent="-342900">
                  <a:lnSpc>
                    <a:spcPct val="150000"/>
                  </a:lnSpc>
                  <a:spcAft>
                    <a:spcPts val="600"/>
                  </a:spcAft>
                  <a:buFont typeface="+mj-lt"/>
                  <a:buAutoNum type="arabicPeriod"/>
                </a:pPr>
                <a:r>
                  <a:rPr lang="en-AU" sz="1800" dirty="0"/>
                  <a:t>Compose a 4-bar melody in </a:t>
                </a:r>
                <a14:m>
                  <m:oMath xmlns:m="http://schemas.openxmlformats.org/officeDocument/2006/math">
                    <m:f>
                      <m:fPr>
                        <m:type m:val="noBar"/>
                        <m:ctrlPr>
                          <a:rPr lang="en-AU" sz="2000" b="0" i="1" dirty="0" smtClean="0">
                            <a:effectLst/>
                            <a:latin typeface="Cambria Math" panose="02040503050406030204" pitchFamily="18" charset="0"/>
                          </a:rPr>
                        </m:ctrlPr>
                      </m:fPr>
                      <m:num>
                        <m:r>
                          <a:rPr lang="en-AU" sz="2000" b="0" dirty="0" smtClean="0">
                            <a:effectLst/>
                            <a:latin typeface="Cambria Math" panose="02040503050406030204" pitchFamily="18" charset="0"/>
                          </a:rPr>
                          <m:t>5</m:t>
                        </m:r>
                      </m:num>
                      <m:den>
                        <m:r>
                          <a:rPr lang="en-AU" sz="2000" b="0" dirty="0" smtClean="0">
                            <a:effectLst/>
                            <a:latin typeface="Cambria Math" panose="02040503050406030204" pitchFamily="18" charset="0"/>
                          </a:rPr>
                          <m:t>4</m:t>
                        </m:r>
                      </m:den>
                    </m:f>
                  </m:oMath>
                </a14:m>
                <a:r>
                  <a:rPr lang="en-AU" sz="1800" b="0" dirty="0">
                    <a:effectLst/>
                  </a:rPr>
                  <a:t> </a:t>
                </a:r>
                <a:r>
                  <a:rPr lang="en-AU" sz="1800" dirty="0"/>
                  <a:t> in the key of C major. Use mostly longer note values, for example, crotchets and longer. This melody is to be performed above the rhythmic </a:t>
                </a:r>
                <a:r>
                  <a:rPr lang="en-AU" sz="1800" i="1" dirty="0"/>
                  <a:t>ostinato</a:t>
                </a:r>
                <a:r>
                  <a:rPr lang="en-AU" sz="1800" dirty="0"/>
                  <a:t> in point 1.</a:t>
                </a:r>
                <a:endParaRPr lang="en-AU" sz="1800" dirty="0">
                  <a:cs typeface="Arial"/>
                </a:endParaRPr>
              </a:p>
              <a:p>
                <a:pPr marL="342900" indent="-342900" algn="l">
                  <a:lnSpc>
                    <a:spcPct val="150000"/>
                  </a:lnSpc>
                  <a:spcAft>
                    <a:spcPts val="600"/>
                  </a:spcAft>
                  <a:buFont typeface="+mj-lt"/>
                  <a:buAutoNum type="arabicPeriod"/>
                </a:pPr>
                <a:r>
                  <a:rPr lang="en-AU" sz="1800" dirty="0"/>
                  <a:t>Notate the melody.</a:t>
                </a:r>
                <a:endParaRPr lang="en-AU" sz="1800" dirty="0">
                  <a:cs typeface="Arial"/>
                </a:endParaRPr>
              </a:p>
              <a:p>
                <a:pPr marL="342900" indent="-342900" algn="l">
                  <a:lnSpc>
                    <a:spcPct val="150000"/>
                  </a:lnSpc>
                  <a:spcAft>
                    <a:spcPts val="600"/>
                  </a:spcAft>
                  <a:buFont typeface="+mj-lt"/>
                  <a:buAutoNum type="arabicPeriod"/>
                </a:pPr>
                <a:r>
                  <a:rPr lang="en-AU" sz="1800" dirty="0"/>
                  <a:t>Create a score which consists of the melody and rhythmic </a:t>
                </a:r>
                <a:r>
                  <a:rPr lang="en-AU" sz="1800" i="1" dirty="0"/>
                  <a:t>ostinato</a:t>
                </a:r>
                <a:r>
                  <a:rPr lang="en-AU" sz="1800" dirty="0"/>
                  <a:t>. You will need to write the </a:t>
                </a:r>
                <a:r>
                  <a:rPr lang="en-AU" sz="1800" i="1" dirty="0"/>
                  <a:t>ostinato</a:t>
                </a:r>
                <a:r>
                  <a:rPr lang="en-AU" sz="1800" dirty="0"/>
                  <a:t> twice to create the 4-bar rhythm.</a:t>
                </a:r>
                <a:endParaRPr lang="en-AU" sz="1800" dirty="0">
                  <a:cs typeface="Arial"/>
                </a:endParaRPr>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p:txBody>
          </p:sp>
        </mc:Choice>
        <mc:Fallback xmlns="">
          <p:sp>
            <p:nvSpPr>
              <p:cNvPr id="12" name="TextBox 11">
                <a:extLst>
                  <a:ext uri="{FF2B5EF4-FFF2-40B4-BE49-F238E27FC236}">
                    <a16:creationId xmlns:a16="http://schemas.microsoft.com/office/drawing/2014/main" id="{F7C192D3-4301-7B48-C9C8-A9D778F189F0}"/>
                  </a:ext>
                </a:extLst>
              </p:cNvPr>
              <p:cNvSpPr txBox="1">
                <a:spLocks noRot="1" noChangeAspect="1" noMove="1" noResize="1" noEditPoints="1" noAdjustHandles="1" noChangeArrowheads="1" noChangeShapeType="1" noTextEdit="1"/>
              </p:cNvSpPr>
              <p:nvPr/>
            </p:nvSpPr>
            <p:spPr>
              <a:xfrm>
                <a:off x="359999" y="1249506"/>
                <a:ext cx="5571909" cy="5446493"/>
              </a:xfrm>
              <a:prstGeom prst="rect">
                <a:avLst/>
              </a:prstGeom>
              <a:blipFill>
                <a:blip r:embed="rId3"/>
                <a:stretch>
                  <a:fillRect l="-2298" r="-1969"/>
                </a:stretch>
              </a:blipFill>
            </p:spPr>
            <p:txBody>
              <a:bodyPr/>
              <a:lstStyle/>
              <a:p>
                <a:r>
                  <a:rPr lang="en-AU">
                    <a:noFill/>
                  </a:rPr>
                  <a:t> </a:t>
                </a:r>
              </a:p>
            </p:txBody>
          </p:sp>
        </mc:Fallback>
      </mc:AlternateContent>
      <p:pic>
        <p:nvPicPr>
          <p:cNvPr id="14" name="Picture 13" descr="An artifical intelligence image of a person sitting at a piano on the planet mars&#10;&#10;">
            <a:extLst>
              <a:ext uri="{FF2B5EF4-FFF2-40B4-BE49-F238E27FC236}">
                <a16:creationId xmlns:a16="http://schemas.microsoft.com/office/drawing/2014/main" id="{9A40B525-E4D2-3A78-40FC-8D00053D7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0091" y="1457325"/>
            <a:ext cx="5571909" cy="3183948"/>
          </a:xfrm>
          <a:prstGeom prst="rect">
            <a:avLst/>
          </a:prstGeom>
        </p:spPr>
      </p:pic>
      <p:sp>
        <p:nvSpPr>
          <p:cNvPr id="3" name="TextBox 3">
            <a:extLst>
              <a:ext uri="{FF2B5EF4-FFF2-40B4-BE49-F238E27FC236}">
                <a16:creationId xmlns:a16="http://schemas.microsoft.com/office/drawing/2014/main" id="{81B1D397-DFAB-F0EA-F217-47EBFAE52AE6}"/>
              </a:ext>
            </a:extLst>
          </p:cNvPr>
          <p:cNvSpPr txBox="1"/>
          <p:nvPr/>
        </p:nvSpPr>
        <p:spPr>
          <a:xfrm>
            <a:off x="6260091" y="4774384"/>
            <a:ext cx="5571909" cy="30777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000" dirty="0">
                <a:cs typeface="Arial"/>
              </a:rPr>
              <a:t>This work has been generated using artificial intelligence. Any copyright subsisting in this work is owned by </a:t>
            </a:r>
            <a:r>
              <a:rPr lang="en-US" sz="1000" dirty="0">
                <a:ea typeface="+mn-lt"/>
                <a:cs typeface="+mn-lt"/>
              </a:rPr>
              <a:t>© State of New South Wales (Department of Education) 2025.</a:t>
            </a:r>
            <a:endParaRPr lang="en-US" sz="1000" dirty="0">
              <a:cs typeface="Arial"/>
            </a:endParaRPr>
          </a:p>
        </p:txBody>
      </p:sp>
      <p:sp>
        <p:nvSpPr>
          <p:cNvPr id="2" name="Slide Number Placeholder 1">
            <a:extLst>
              <a:ext uri="{FF2B5EF4-FFF2-40B4-BE49-F238E27FC236}">
                <a16:creationId xmlns:a16="http://schemas.microsoft.com/office/drawing/2014/main" id="{4077E4EC-2D94-77C0-028F-22C2A84490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63244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21775C03-46D5-B663-3D8C-386B8D4ACA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84F233-AC6E-5AFD-F125-7107A9AE3583}"/>
              </a:ext>
            </a:extLst>
          </p:cNvPr>
          <p:cNvSpPr>
            <a:spLocks noGrp="1"/>
          </p:cNvSpPr>
          <p:nvPr>
            <p:ph type="title"/>
          </p:nvPr>
        </p:nvSpPr>
        <p:spPr/>
        <p:txBody>
          <a:bodyPr/>
          <a:lstStyle/>
          <a:p>
            <a:r>
              <a:rPr lang="en-AU" dirty="0">
                <a:latin typeface="+mj-lt"/>
                <a:cs typeface="Arial"/>
              </a:rPr>
              <a:t>Activity 1.3 –‘Mars’ from The Planets – Gustav Holst </a:t>
            </a:r>
            <a:endParaRPr lang="en-AU" dirty="0">
              <a:latin typeface="+mj-lt"/>
            </a:endParaRPr>
          </a:p>
        </p:txBody>
      </p:sp>
      <p:sp>
        <p:nvSpPr>
          <p:cNvPr id="3" name="Text Placeholder 2">
            <a:extLst>
              <a:ext uri="{FF2B5EF4-FFF2-40B4-BE49-F238E27FC236}">
                <a16:creationId xmlns:a16="http://schemas.microsoft.com/office/drawing/2014/main" id="{F656A137-9D52-FD47-0B71-BDF7BF9F973F}"/>
              </a:ext>
            </a:extLst>
          </p:cNvPr>
          <p:cNvSpPr>
            <a:spLocks noGrp="1"/>
          </p:cNvSpPr>
          <p:nvPr>
            <p:ph type="body" sz="quarter" idx="18"/>
          </p:nvPr>
        </p:nvSpPr>
        <p:spPr/>
        <p:txBody>
          <a:bodyPr/>
          <a:lstStyle/>
          <a:p>
            <a:r>
              <a:rPr lang="en-AU" dirty="0">
                <a:latin typeface="+mj-lt"/>
                <a:cs typeface="Arial"/>
              </a:rPr>
              <a:t>Listen to the first 40 bars of 'Mars' (0:00 – 1:42)</a:t>
            </a:r>
            <a:endParaRPr lang="en-AU" dirty="0">
              <a:latin typeface="+mj-lt"/>
            </a:endParaRPr>
          </a:p>
        </p:txBody>
      </p:sp>
      <p:pic>
        <p:nvPicPr>
          <p:cNvPr id="16" name="Picture 15" descr="An image of an orchestra sitting on stage ">
            <a:extLst>
              <a:ext uri="{FF2B5EF4-FFF2-40B4-BE49-F238E27FC236}">
                <a16:creationId xmlns:a16="http://schemas.microsoft.com/office/drawing/2014/main" id="{DAC6766F-6AEF-7C9F-9565-044ACD9DEB4B}"/>
              </a:ext>
            </a:extLst>
          </p:cNvPr>
          <p:cNvPicPr>
            <a:picLocks noChangeAspect="1"/>
          </p:cNvPicPr>
          <p:nvPr/>
        </p:nvPicPr>
        <p:blipFill>
          <a:blip r:embed="rId3"/>
          <a:stretch>
            <a:fillRect/>
          </a:stretch>
        </p:blipFill>
        <p:spPr>
          <a:xfrm>
            <a:off x="1706319" y="1632107"/>
            <a:ext cx="8066331" cy="4385578"/>
          </a:xfrm>
          <a:prstGeom prst="rect">
            <a:avLst/>
          </a:prstGeom>
        </p:spPr>
      </p:pic>
      <p:grpSp>
        <p:nvGrpSpPr>
          <p:cNvPr id="9" name="Group 8" descr="play button">
            <a:extLst>
              <a:ext uri="{FF2B5EF4-FFF2-40B4-BE49-F238E27FC236}">
                <a16:creationId xmlns:a16="http://schemas.microsoft.com/office/drawing/2014/main" id="{6B4E2C99-5679-94CE-6415-1D76DACFF60A}"/>
              </a:ext>
              <a:ext uri="{C183D7F6-B498-43B3-948B-1728B52AA6E4}">
                <adec:decorative xmlns:adec="http://schemas.microsoft.com/office/drawing/2017/decorative" val="0"/>
              </a:ext>
            </a:extLst>
          </p:cNvPr>
          <p:cNvGrpSpPr/>
          <p:nvPr/>
        </p:nvGrpSpPr>
        <p:grpSpPr>
          <a:xfrm>
            <a:off x="5282284" y="3367696"/>
            <a:ext cx="914400" cy="914400"/>
            <a:chOff x="1571421" y="4826833"/>
            <a:chExt cx="914400" cy="914400"/>
          </a:xfrm>
        </p:grpSpPr>
        <p:sp>
          <p:nvSpPr>
            <p:cNvPr id="10" name="Oval 9">
              <a:extLst>
                <a:ext uri="{FF2B5EF4-FFF2-40B4-BE49-F238E27FC236}">
                  <a16:creationId xmlns:a16="http://schemas.microsoft.com/office/drawing/2014/main" id="{F492F30F-5D66-CD61-18C5-0375FFE3E2D6}"/>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4"/>
              <a:extLst>
                <a:ext uri="{FF2B5EF4-FFF2-40B4-BE49-F238E27FC236}">
                  <a16:creationId xmlns:a16="http://schemas.microsoft.com/office/drawing/2014/main" id="{67F00508-6373-255B-1A16-433513EF0A87}"/>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25BF314B-6B90-FC64-CC90-CD739F440726}"/>
              </a:ext>
            </a:extLst>
          </p:cNvPr>
          <p:cNvSpPr txBox="1"/>
          <p:nvPr/>
        </p:nvSpPr>
        <p:spPr>
          <a:xfrm>
            <a:off x="1706319" y="6212557"/>
            <a:ext cx="7624168" cy="208638"/>
          </a:xfrm>
          <a:prstGeom prst="rect">
            <a:avLst/>
          </a:prstGeom>
          <a:noFill/>
        </p:spPr>
        <p:txBody>
          <a:bodyPr wrap="none" lIns="0" tIns="0" rIns="0" bIns="0" rtlCol="0" anchor="t">
            <a:noAutofit/>
          </a:bodyPr>
          <a:lstStyle/>
          <a:p>
            <a:r>
              <a:rPr lang="en-AU" sz="1050" dirty="0"/>
              <a:t>Sydney Symphony Orchestra (2022) </a:t>
            </a:r>
            <a:r>
              <a:rPr lang="en-AU" sz="1050" dirty="0">
                <a:hlinkClick r:id="rId4"/>
              </a:rPr>
              <a:t>Gustav Holst – Mars (53:56)</a:t>
            </a:r>
            <a:r>
              <a:rPr lang="en-AU" sz="1050" dirty="0"/>
              <a:t>  [video] accessed 23 January 2025</a:t>
            </a:r>
          </a:p>
        </p:txBody>
      </p:sp>
      <p:sp>
        <p:nvSpPr>
          <p:cNvPr id="2" name="Slide Number Placeholder 1">
            <a:extLst>
              <a:ext uri="{FF2B5EF4-FFF2-40B4-BE49-F238E27FC236}">
                <a16:creationId xmlns:a16="http://schemas.microsoft.com/office/drawing/2014/main" id="{A2619A87-1DAF-A596-6BC5-17747072EF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39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48E44-DEE5-A07E-57BF-554F2F4F08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EF4E986-C0B3-C5A7-8F13-817C72FEF770}"/>
              </a:ext>
            </a:extLst>
          </p:cNvPr>
          <p:cNvSpPr>
            <a:spLocks noGrp="1"/>
          </p:cNvSpPr>
          <p:nvPr>
            <p:ph type="ctrTitle"/>
          </p:nvPr>
        </p:nvSpPr>
        <p:spPr>
          <a:xfrm>
            <a:off x="540000" y="3429000"/>
            <a:ext cx="6156798" cy="3181661"/>
          </a:xfrm>
        </p:spPr>
        <p:txBody>
          <a:bodyPr/>
          <a:lstStyle/>
          <a:p>
            <a:r>
              <a:rPr lang="en-AU" dirty="0">
                <a:latin typeface="+mj-lt"/>
                <a:cs typeface="Arial"/>
              </a:rPr>
              <a:t>Learning sequence 2</a:t>
            </a:r>
            <a:br>
              <a:rPr lang="en-AU" dirty="0">
                <a:latin typeface="+mj-lt"/>
                <a:cs typeface="Arial"/>
              </a:rPr>
            </a:br>
            <a:r>
              <a:rPr lang="en-AU" dirty="0">
                <a:latin typeface="+mj-lt"/>
                <a:cs typeface="Arial"/>
              </a:rPr>
              <a:t>  </a:t>
            </a:r>
            <a:br>
              <a:rPr lang="en-AU" dirty="0">
                <a:latin typeface="+mj-lt"/>
                <a:cs typeface="Arial"/>
              </a:rPr>
            </a:br>
            <a:r>
              <a:rPr lang="en-AU" dirty="0">
                <a:latin typeface="+mj-lt"/>
                <a:cs typeface="Arial"/>
              </a:rPr>
              <a:t>'Imperial March' from</a:t>
            </a:r>
            <a:br>
              <a:rPr lang="en-AU" dirty="0">
                <a:latin typeface="+mj-lt"/>
                <a:cs typeface="Arial"/>
              </a:rPr>
            </a:br>
            <a:r>
              <a:rPr lang="en-AU" dirty="0">
                <a:latin typeface="+mj-lt"/>
                <a:cs typeface="Arial"/>
              </a:rPr>
              <a:t>Star Wars – Williams </a:t>
            </a:r>
          </a:p>
        </p:txBody>
      </p:sp>
      <p:pic>
        <p:nvPicPr>
          <p:cNvPr id="3" name="Picture 2" descr="A person sitting at a desk with a computer&#10;&#10;">
            <a:extLst>
              <a:ext uri="{FF2B5EF4-FFF2-40B4-BE49-F238E27FC236}">
                <a16:creationId xmlns:a16="http://schemas.microsoft.com/office/drawing/2014/main" id="{B6A8E25F-9A04-B7B7-3201-599E0089E8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1729" y="1334534"/>
            <a:ext cx="5276127" cy="5276127"/>
          </a:xfrm>
          <a:prstGeom prst="rect">
            <a:avLst/>
          </a:prstGeom>
        </p:spPr>
      </p:pic>
    </p:spTree>
    <p:extLst>
      <p:ext uri="{BB962C8B-B14F-4D97-AF65-F5344CB8AC3E}">
        <p14:creationId xmlns:p14="http://schemas.microsoft.com/office/powerpoint/2010/main" val="38461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DA47A-BBD8-2238-BE5F-C0B38B7EAD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FBB831-1E39-1DC0-C34D-3A03578BADE0}"/>
              </a:ext>
            </a:extLst>
          </p:cNvPr>
          <p:cNvSpPr>
            <a:spLocks noGrp="1"/>
          </p:cNvSpPr>
          <p:nvPr>
            <p:ph type="title"/>
          </p:nvPr>
        </p:nvSpPr>
        <p:spPr>
          <a:xfrm>
            <a:off x="359998" y="360000"/>
            <a:ext cx="9839916" cy="1098686"/>
          </a:xfrm>
        </p:spPr>
        <p:txBody>
          <a:bodyPr/>
          <a:lstStyle/>
          <a:p>
            <a:r>
              <a:rPr lang="en-AU" dirty="0">
                <a:latin typeface="+mj-lt"/>
                <a:cs typeface="Arial"/>
              </a:rPr>
              <a:t>Learning intentions and success criteria – learning sequence 2</a:t>
            </a:r>
            <a:endParaRPr lang="en-AU" dirty="0">
              <a:latin typeface="+mj-lt"/>
            </a:endParaRPr>
          </a:p>
        </p:txBody>
      </p:sp>
      <p:sp>
        <p:nvSpPr>
          <p:cNvPr id="3" name="TextBox 2">
            <a:extLst>
              <a:ext uri="{FF2B5EF4-FFF2-40B4-BE49-F238E27FC236}">
                <a16:creationId xmlns:a16="http://schemas.microsoft.com/office/drawing/2014/main" id="{9678F78C-64F2-FFCA-370A-39ECE1BB6EAC}"/>
              </a:ext>
            </a:extLst>
          </p:cNvPr>
          <p:cNvSpPr txBox="1"/>
          <p:nvPr/>
        </p:nvSpPr>
        <p:spPr>
          <a:xfrm>
            <a:off x="274820" y="1712905"/>
            <a:ext cx="11057209" cy="4983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1800" b="1" dirty="0">
                <a:solidFill>
                  <a:schemeClr val="accent1"/>
                </a:solidFill>
                <a:latin typeface="+mj-lt"/>
                <a:cs typeface="Arial" panose="020B0604020202020204" pitchFamily="34" charset="0"/>
              </a:rPr>
              <a:t>We are learning to:</a:t>
            </a:r>
            <a:endParaRPr lang="en-AU" sz="1800" b="1" dirty="0">
              <a:solidFill>
                <a:schemeClr val="accent1"/>
              </a:solidFill>
              <a:latin typeface="+mj-lt"/>
              <a:ea typeface="+mn-lt"/>
              <a:cs typeface="Arial" panose="020B0604020202020204" pitchFamily="34" charset="0"/>
            </a:endParaRPr>
          </a:p>
          <a:p>
            <a:pPr marL="342900" indent="-342900">
              <a:lnSpc>
                <a:spcPct val="120000"/>
              </a:lnSpc>
              <a:spcAft>
                <a:spcPts val="600"/>
              </a:spcAft>
              <a:buFont typeface="Arial" panose="020B0604020202020204" pitchFamily="34" charset="0"/>
              <a:buChar char="•"/>
            </a:pPr>
            <a:r>
              <a:rPr lang="en-AU" sz="1800" dirty="0">
                <a:cs typeface="Arial" panose="020B0604020202020204" pitchFamily="34" charset="0"/>
              </a:rPr>
              <a:t>understand and identify the musical device – </a:t>
            </a:r>
            <a:r>
              <a:rPr lang="en-AU" sz="1800" i="1" dirty="0">
                <a:cs typeface="Arial" panose="020B0604020202020204" pitchFamily="34" charset="0"/>
              </a:rPr>
              <a:t>leitmotif</a:t>
            </a:r>
          </a:p>
          <a:p>
            <a:pPr marL="342900" indent="-342900">
              <a:lnSpc>
                <a:spcPct val="120000"/>
              </a:lnSpc>
              <a:spcAft>
                <a:spcPts val="600"/>
              </a:spcAft>
              <a:buFont typeface="Arial" panose="020B0604020202020204" pitchFamily="34" charset="0"/>
              <a:buChar char="•"/>
            </a:pPr>
            <a:r>
              <a:rPr lang="en-AU" sz="1800" dirty="0">
                <a:cs typeface="Arial" panose="020B0604020202020204" pitchFamily="34" charset="0"/>
              </a:rPr>
              <a:t>compare musical elements from different repertoire</a:t>
            </a:r>
          </a:p>
          <a:p>
            <a:pPr marL="342900" indent="-342900">
              <a:lnSpc>
                <a:spcPct val="120000"/>
              </a:lnSpc>
              <a:spcAft>
                <a:spcPts val="600"/>
              </a:spcAft>
              <a:buFont typeface="Arial" panose="020B0604020202020204" pitchFamily="34" charset="0"/>
              <a:buChar char="•"/>
            </a:pPr>
            <a:r>
              <a:rPr lang="en-AU" sz="1800" dirty="0">
                <a:cs typeface="Arial" panose="020B0604020202020204" pitchFamily="34" charset="0"/>
              </a:rPr>
              <a:t>evaluate and articulate our observations on the mood of different musical pieces</a:t>
            </a:r>
          </a:p>
          <a:p>
            <a:pPr marL="342900" indent="-342900">
              <a:lnSpc>
                <a:spcPct val="120000"/>
              </a:lnSpc>
              <a:spcAft>
                <a:spcPts val="600"/>
              </a:spcAft>
              <a:buFont typeface="Arial" panose="020B0604020202020204" pitchFamily="34" charset="0"/>
              <a:buChar char="•"/>
            </a:pPr>
            <a:r>
              <a:rPr lang="en-AU" sz="1800" dirty="0">
                <a:cs typeface="Arial" panose="020B0604020202020204" pitchFamily="34" charset="0"/>
              </a:rPr>
              <a:t>compose and perform a ternary form piece using compositional devices.</a:t>
            </a:r>
          </a:p>
          <a:p>
            <a:pPr>
              <a:lnSpc>
                <a:spcPct val="12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342900" indent="-342900">
              <a:lnSpc>
                <a:spcPct val="120000"/>
              </a:lnSpc>
              <a:spcAft>
                <a:spcPts val="600"/>
              </a:spcAft>
              <a:buFont typeface="Arial"/>
              <a:buChar char="•"/>
            </a:pPr>
            <a:r>
              <a:rPr lang="en-AU" sz="1800" dirty="0">
                <a:cs typeface="Arial" panose="020B0604020202020204" pitchFamily="34" charset="0"/>
              </a:rPr>
              <a:t>discuss and provide examples of </a:t>
            </a:r>
            <a:r>
              <a:rPr lang="en-AU" sz="1800" i="1" dirty="0">
                <a:cs typeface="Arial" panose="020B0604020202020204" pitchFamily="34" charset="0"/>
              </a:rPr>
              <a:t>leitmotif </a:t>
            </a:r>
            <a:r>
              <a:rPr lang="en-AU" sz="1800" dirty="0">
                <a:cs typeface="Arial" panose="020B0604020202020204" pitchFamily="34" charset="0"/>
              </a:rPr>
              <a:t>in ‘Imperial March’ and articulate its role in the repertoire</a:t>
            </a:r>
            <a:endParaRPr lang="en-US" sz="1800" dirty="0">
              <a:cs typeface="Arial" panose="020B0604020202020204" pitchFamily="34" charset="0"/>
            </a:endParaRPr>
          </a:p>
          <a:p>
            <a:pPr marL="342900" indent="-342900">
              <a:lnSpc>
                <a:spcPct val="120000"/>
              </a:lnSpc>
              <a:spcAft>
                <a:spcPts val="600"/>
              </a:spcAft>
              <a:buFont typeface="Arial"/>
              <a:buChar char="•"/>
            </a:pPr>
            <a:r>
              <a:rPr lang="en-AU" sz="1800" dirty="0">
                <a:ea typeface="+mn-lt"/>
                <a:cs typeface="Arial" panose="020B0604020202020204" pitchFamily="34" charset="0"/>
              </a:rPr>
              <a:t>complete a comparison table detailing the similarities and differences in musical elements between ‘Imperial March’ and ‘Mars’</a:t>
            </a:r>
            <a:endParaRPr lang="en-US" sz="1800" dirty="0">
              <a:ea typeface="+mn-lt"/>
              <a:cs typeface="Arial" panose="020B0604020202020204" pitchFamily="34" charset="0"/>
            </a:endParaRPr>
          </a:p>
          <a:p>
            <a:pPr marL="342900" indent="-342900">
              <a:lnSpc>
                <a:spcPct val="120000"/>
              </a:lnSpc>
              <a:spcAft>
                <a:spcPts val="600"/>
              </a:spcAft>
              <a:buFont typeface="Arial"/>
              <a:buChar char="•"/>
            </a:pPr>
            <a:r>
              <a:rPr lang="en-AU" sz="1800" dirty="0">
                <a:ea typeface="+mn-lt"/>
                <a:cs typeface="Arial" panose="020B0604020202020204" pitchFamily="34" charset="0"/>
              </a:rPr>
              <a:t>write and share a 1–2 paragraph evaluation comparing the moods of ‘Imperial March’ and ‘Mars’ supported by musical evidence with our peers</a:t>
            </a:r>
          </a:p>
          <a:p>
            <a:pPr marL="342900" indent="-342900">
              <a:lnSpc>
                <a:spcPct val="120000"/>
              </a:lnSpc>
              <a:spcAft>
                <a:spcPts val="600"/>
              </a:spcAft>
              <a:buFont typeface="Arial"/>
              <a:buChar char="•"/>
            </a:pPr>
            <a:r>
              <a:rPr lang="en-AU" sz="1800" dirty="0">
                <a:ea typeface="+mn-lt"/>
                <a:cs typeface="Arial" panose="020B0604020202020204" pitchFamily="34" charset="0"/>
              </a:rPr>
              <a:t>collaboratively create and perform a 24-bar composition that includes contrasting sections using compositional devices.</a:t>
            </a:r>
          </a:p>
        </p:txBody>
      </p:sp>
      <p:sp>
        <p:nvSpPr>
          <p:cNvPr id="2" name="Slide Number Placeholder 1">
            <a:extLst>
              <a:ext uri="{FF2B5EF4-FFF2-40B4-BE49-F238E27FC236}">
                <a16:creationId xmlns:a16="http://schemas.microsoft.com/office/drawing/2014/main" id="{E1997CC3-E3C0-A57E-2DDB-0DAFEB5D36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2347233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22B766-C7A9-C9A0-919B-BA6CE265C16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D7C8033-3553-80F2-9D9F-7547AB17F1F7}"/>
              </a:ext>
              <a:ext uri="{C183D7F6-B498-43B3-948B-1728B52AA6E4}">
                <adec:decorative xmlns:adec="http://schemas.microsoft.com/office/drawing/2017/decorative" val="1"/>
              </a:ext>
            </a:extLst>
          </p:cNvPr>
          <p:cNvSpPr/>
          <p:nvPr/>
        </p:nvSpPr>
        <p:spPr>
          <a:xfrm>
            <a:off x="0" y="0"/>
            <a:ext cx="50514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F92CCE7-B46F-7EAA-CB41-6219FFFB9E6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614" y="1114025"/>
            <a:ext cx="4494195" cy="4370717"/>
          </a:xfrm>
          <a:prstGeom prst="rect">
            <a:avLst/>
          </a:prstGeom>
        </p:spPr>
      </p:pic>
      <p:sp>
        <p:nvSpPr>
          <p:cNvPr id="4" name="Title 3">
            <a:extLst>
              <a:ext uri="{FF2B5EF4-FFF2-40B4-BE49-F238E27FC236}">
                <a16:creationId xmlns:a16="http://schemas.microsoft.com/office/drawing/2014/main" id="{31B1CE81-91AA-2EF5-5E2D-9DB15C9C969B}"/>
              </a:ext>
            </a:extLst>
          </p:cNvPr>
          <p:cNvSpPr>
            <a:spLocks noGrp="1"/>
          </p:cNvSpPr>
          <p:nvPr>
            <p:ph type="title"/>
          </p:nvPr>
        </p:nvSpPr>
        <p:spPr/>
        <p:txBody>
          <a:bodyPr/>
          <a:lstStyle/>
          <a:p>
            <a:r>
              <a:rPr lang="en-AU" dirty="0">
                <a:latin typeface="+mj-lt"/>
                <a:cs typeface="Arial"/>
              </a:rPr>
              <a:t>Activity 2.1 – ‘Imperial March’ from Star Wars – Williams (1)</a:t>
            </a:r>
            <a:endParaRPr lang="en-AU" dirty="0">
              <a:solidFill>
                <a:srgbClr val="000000"/>
              </a:solidFill>
              <a:latin typeface="+mj-lt"/>
              <a:cs typeface="Arial"/>
            </a:endParaRPr>
          </a:p>
          <a:p>
            <a:endParaRPr lang="en-AU" dirty="0">
              <a:latin typeface="+mj-lt"/>
              <a:cs typeface="Arial"/>
            </a:endParaRPr>
          </a:p>
        </p:txBody>
      </p:sp>
      <p:sp>
        <p:nvSpPr>
          <p:cNvPr id="6" name="Text Placeholder 5">
            <a:extLst>
              <a:ext uri="{FF2B5EF4-FFF2-40B4-BE49-F238E27FC236}">
                <a16:creationId xmlns:a16="http://schemas.microsoft.com/office/drawing/2014/main" id="{4B56D9AF-31B9-6521-CB1F-5CBC2B521C3F}"/>
              </a:ext>
            </a:extLst>
          </p:cNvPr>
          <p:cNvSpPr>
            <a:spLocks noGrp="1"/>
          </p:cNvSpPr>
          <p:nvPr>
            <p:ph type="body" sz="quarter" idx="17"/>
          </p:nvPr>
        </p:nvSpPr>
        <p:spPr/>
        <p:txBody>
          <a:bodyPr/>
          <a:lstStyle/>
          <a:p>
            <a:pPr>
              <a:spcAft>
                <a:spcPts val="600"/>
              </a:spcAft>
            </a:pPr>
            <a:r>
              <a:rPr lang="en-US" sz="1800" b="1" i="1" dirty="0">
                <a:solidFill>
                  <a:srgbClr val="000000"/>
                </a:solidFill>
                <a:cs typeface="Arial"/>
              </a:rPr>
              <a:t>Leitmotif</a:t>
            </a:r>
            <a:r>
              <a:rPr lang="en-US" sz="1800" dirty="0">
                <a:solidFill>
                  <a:srgbClr val="000000"/>
                </a:solidFill>
                <a:cs typeface="Arial"/>
              </a:rPr>
              <a:t> – a recurring theme that is usually associated with a particular person, place or idea. </a:t>
            </a:r>
          </a:p>
          <a:p>
            <a:pPr>
              <a:spcAft>
                <a:spcPts val="600"/>
              </a:spcAft>
            </a:pPr>
            <a:endParaRPr lang="en-US" sz="1800" dirty="0">
              <a:solidFill>
                <a:srgbClr val="22272B"/>
              </a:solidFill>
              <a:cs typeface="Arial"/>
            </a:endParaRPr>
          </a:p>
          <a:p>
            <a:pPr>
              <a:spcAft>
                <a:spcPts val="600"/>
              </a:spcAft>
            </a:pPr>
            <a:r>
              <a:rPr lang="en-US" sz="1800" dirty="0">
                <a:solidFill>
                  <a:srgbClr val="000000"/>
                </a:solidFill>
                <a:cs typeface="Arial"/>
              </a:rPr>
              <a:t>In ‘Imperial March’ this particular person/character is Darth Vader, the piece is often referred to as Darth Vader’s theme. The </a:t>
            </a:r>
            <a:r>
              <a:rPr lang="en-US" sz="1800" i="1" dirty="0">
                <a:solidFill>
                  <a:srgbClr val="000000"/>
                </a:solidFill>
                <a:cs typeface="Arial"/>
              </a:rPr>
              <a:t>leitmotif</a:t>
            </a:r>
            <a:r>
              <a:rPr lang="en-US" sz="1800" dirty="0">
                <a:solidFill>
                  <a:srgbClr val="000000"/>
                </a:solidFill>
                <a:cs typeface="Arial"/>
              </a:rPr>
              <a:t> is used to evoke fear, but when played softly or slowly reflects Darth Vader’s internal conflict or demise. </a:t>
            </a:r>
            <a:endParaRPr lang="en-US" sz="1800" dirty="0">
              <a:cs typeface="Arial" panose="020B0604020202020204"/>
            </a:endParaRPr>
          </a:p>
        </p:txBody>
      </p:sp>
      <p:sp>
        <p:nvSpPr>
          <p:cNvPr id="3" name="Slide Number Placeholder 2">
            <a:extLst>
              <a:ext uri="{FF2B5EF4-FFF2-40B4-BE49-F238E27FC236}">
                <a16:creationId xmlns:a16="http://schemas.microsoft.com/office/drawing/2014/main" id="{22F98D7A-5273-0C85-1B69-59D7B5E1C31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78217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Music of our </a:t>
            </a:r>
            <a:br>
              <a:rPr lang="en-AU" dirty="0">
                <a:effectLst/>
                <a:latin typeface="+mj-lt"/>
                <a:ea typeface="Times New Roman" panose="02020603050405020304" pitchFamily="18" charset="0"/>
              </a:rPr>
            </a:br>
            <a:r>
              <a:rPr lang="en-AU" dirty="0">
                <a:effectLst/>
                <a:latin typeface="+mj-lt"/>
                <a:ea typeface="Times New Roman" panose="02020603050405020304" pitchFamily="18" charset="0"/>
              </a:rPr>
              <a:t>solar system</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Music – Stage 5</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a:latin typeface="+mj-lt"/>
              </a:rPr>
              <a:t>PowerPoint</a:t>
            </a:r>
          </a:p>
        </p:txBody>
      </p:sp>
      <p:pic>
        <p:nvPicPr>
          <p:cNvPr id="5" name="Picture Placeholder 4">
            <a:extLst>
              <a:ext uri="{FF2B5EF4-FFF2-40B4-BE49-F238E27FC236}">
                <a16:creationId xmlns:a16="http://schemas.microsoft.com/office/drawing/2014/main" id="{A91325C1-3FDD-A29D-73EA-33D34F28FD92}"/>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
          <a:stretch/>
        </p:blipFill>
        <p:spPr>
          <a:xfrm>
            <a:off x="7128000" y="0"/>
            <a:ext cx="5064000" cy="6294328"/>
          </a:xfrm>
        </p:spPr>
      </p:pic>
      <p:sp>
        <p:nvSpPr>
          <p:cNvPr id="2" name="TextBox 5">
            <a:extLst>
              <a:ext uri="{FF2B5EF4-FFF2-40B4-BE49-F238E27FC236}">
                <a16:creationId xmlns:a16="http://schemas.microsoft.com/office/drawing/2014/main" id="{A1E0215C-F2C2-1D44-CEAB-1D38280C80E1}"/>
              </a:ext>
              <a:ext uri="{C183D7F6-B498-43B3-948B-1728B52AA6E4}">
                <adec:decorative xmlns:adec="http://schemas.microsoft.com/office/drawing/2017/decorative" val="1"/>
              </a:ext>
            </a:extLst>
          </p:cNvPr>
          <p:cNvSpPr txBox="1"/>
          <p:nvPr/>
        </p:nvSpPr>
        <p:spPr>
          <a:xfrm>
            <a:off x="7310758" y="6410225"/>
            <a:ext cx="4698484" cy="34650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US" sz="800" dirty="0">
                <a:cs typeface="Arial"/>
              </a:rPr>
              <a:t>This work has been generated using artificial intelligence. Any copyright subsisting in this work is owned by </a:t>
            </a:r>
            <a:r>
              <a:rPr lang="en-US" sz="800" dirty="0">
                <a:ea typeface="+mn-lt"/>
                <a:cs typeface="+mn-lt"/>
              </a:rPr>
              <a:t>© State of New South Wales (Department of Education) 2025.</a:t>
            </a:r>
            <a:endParaRPr lang="en-US" sz="800" dirty="0">
              <a:cs typeface="Arial"/>
            </a:endParaRP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08DA9EDE-B535-7C7F-20A2-A9CC4AA263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4CDA49-1B7B-81A1-8833-4E273AE8EC6C}"/>
              </a:ext>
            </a:extLst>
          </p:cNvPr>
          <p:cNvSpPr>
            <a:spLocks noGrp="1"/>
          </p:cNvSpPr>
          <p:nvPr>
            <p:ph type="title"/>
          </p:nvPr>
        </p:nvSpPr>
        <p:spPr>
          <a:xfrm>
            <a:off x="380876" y="360000"/>
            <a:ext cx="10452439" cy="991963"/>
          </a:xfrm>
        </p:spPr>
        <p:txBody>
          <a:bodyPr/>
          <a:lstStyle/>
          <a:p>
            <a:r>
              <a:rPr lang="en-AU" dirty="0">
                <a:latin typeface="+mj-lt"/>
                <a:cs typeface="Arial"/>
              </a:rPr>
              <a:t>Activity 2.1 – ‘Imperial March’ from Star Wars –Williams (2)</a:t>
            </a:r>
          </a:p>
        </p:txBody>
      </p:sp>
      <p:pic>
        <p:nvPicPr>
          <p:cNvPr id="4" name="Picture 3" descr="An image of a row of trumpet players playing in the orchestra. There is a play button, top left">
            <a:extLst>
              <a:ext uri="{FF2B5EF4-FFF2-40B4-BE49-F238E27FC236}">
                <a16:creationId xmlns:a16="http://schemas.microsoft.com/office/drawing/2014/main" id="{6B429302-252E-320F-E8DE-A27180383E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980" y="1815110"/>
            <a:ext cx="5723927" cy="2782594"/>
          </a:xfrm>
          <a:prstGeom prst="rect">
            <a:avLst/>
          </a:prstGeom>
        </p:spPr>
      </p:pic>
      <p:grpSp>
        <p:nvGrpSpPr>
          <p:cNvPr id="9" name="Group 8" descr="play button">
            <a:extLst>
              <a:ext uri="{FF2B5EF4-FFF2-40B4-BE49-F238E27FC236}">
                <a16:creationId xmlns:a16="http://schemas.microsoft.com/office/drawing/2014/main" id="{3DD71538-0436-2564-ECD6-3DFDAB957D99}"/>
              </a:ext>
            </a:extLst>
          </p:cNvPr>
          <p:cNvGrpSpPr/>
          <p:nvPr/>
        </p:nvGrpSpPr>
        <p:grpSpPr>
          <a:xfrm>
            <a:off x="2658743" y="2749207"/>
            <a:ext cx="914400" cy="914400"/>
            <a:chOff x="1571421" y="4826833"/>
            <a:chExt cx="914400" cy="914400"/>
          </a:xfrm>
        </p:grpSpPr>
        <p:sp>
          <p:nvSpPr>
            <p:cNvPr id="10" name="Oval 9">
              <a:extLst>
                <a:ext uri="{FF2B5EF4-FFF2-40B4-BE49-F238E27FC236}">
                  <a16:creationId xmlns:a16="http://schemas.microsoft.com/office/drawing/2014/main" id="{6713E78A-A6F2-2159-E482-C3F536D211E1}"/>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4"/>
              <a:extLst>
                <a:ext uri="{FF2B5EF4-FFF2-40B4-BE49-F238E27FC236}">
                  <a16:creationId xmlns:a16="http://schemas.microsoft.com/office/drawing/2014/main" id="{4DF3E8B4-A3C4-C3D2-F2E7-08474C4D24E0}"/>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29D2B603-EB8D-7CA8-4EED-B08B5F08F25D}"/>
              </a:ext>
            </a:extLst>
          </p:cNvPr>
          <p:cNvSpPr txBox="1"/>
          <p:nvPr/>
        </p:nvSpPr>
        <p:spPr>
          <a:xfrm>
            <a:off x="253980" y="4792576"/>
            <a:ext cx="5585496" cy="823152"/>
          </a:xfrm>
          <a:prstGeom prst="rect">
            <a:avLst/>
          </a:prstGeom>
          <a:noFill/>
        </p:spPr>
        <p:txBody>
          <a:bodyPr wrap="none" lIns="0" tIns="0" rIns="0" bIns="0" rtlCol="0" anchor="t">
            <a:noAutofit/>
          </a:bodyPr>
          <a:lstStyle/>
          <a:p>
            <a:pPr>
              <a:lnSpc>
                <a:spcPct val="150000"/>
              </a:lnSpc>
            </a:pPr>
            <a:r>
              <a:rPr lang="en-AU" sz="1050" dirty="0"/>
              <a:t>Deutsche Grammophon – DG (2020)</a:t>
            </a:r>
          </a:p>
          <a:p>
            <a:pPr>
              <a:lnSpc>
                <a:spcPct val="150000"/>
              </a:lnSpc>
            </a:pPr>
            <a:r>
              <a:rPr lang="en-GB" sz="1050" dirty="0">
                <a:hlinkClick r:id="rId4"/>
              </a:rPr>
              <a:t>John Williams &amp; Vienna Philharmonic – Williams: Imperial March (from "Star Wars") (3:49)</a:t>
            </a:r>
            <a:r>
              <a:rPr lang="en-AU" sz="1050" dirty="0"/>
              <a:t> </a:t>
            </a:r>
          </a:p>
          <a:p>
            <a:pPr>
              <a:lnSpc>
                <a:spcPct val="150000"/>
              </a:lnSpc>
            </a:pPr>
            <a:r>
              <a:rPr lang="en-AU" sz="1050" dirty="0"/>
              <a:t>[video] accessed 23 January 2025</a:t>
            </a:r>
            <a:endParaRPr lang="en-AU" sz="1050" dirty="0">
              <a:cs typeface="Arial"/>
            </a:endParaRPr>
          </a:p>
        </p:txBody>
      </p:sp>
      <p:pic>
        <p:nvPicPr>
          <p:cNvPr id="12" name="Picture 11" descr="An image of a piece of music. A play button is in the bottom left.">
            <a:extLst>
              <a:ext uri="{FF2B5EF4-FFF2-40B4-BE49-F238E27FC236}">
                <a16:creationId xmlns:a16="http://schemas.microsoft.com/office/drawing/2014/main" id="{3CD4FC6D-B61F-E63A-6BDE-739C39A077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6108" y="1815111"/>
            <a:ext cx="5334417" cy="2764394"/>
          </a:xfrm>
          <a:prstGeom prst="rect">
            <a:avLst/>
          </a:prstGeom>
        </p:spPr>
      </p:pic>
      <p:grpSp>
        <p:nvGrpSpPr>
          <p:cNvPr id="13" name="Group 12" descr="play button">
            <a:extLst>
              <a:ext uri="{FF2B5EF4-FFF2-40B4-BE49-F238E27FC236}">
                <a16:creationId xmlns:a16="http://schemas.microsoft.com/office/drawing/2014/main" id="{F586A08B-B0BF-0DBD-BCF4-F742593A81E2}"/>
              </a:ext>
            </a:extLst>
          </p:cNvPr>
          <p:cNvGrpSpPr/>
          <p:nvPr/>
        </p:nvGrpSpPr>
        <p:grpSpPr>
          <a:xfrm>
            <a:off x="8696116" y="2740108"/>
            <a:ext cx="914400" cy="914400"/>
            <a:chOff x="1571421" y="4826833"/>
            <a:chExt cx="914400" cy="914400"/>
          </a:xfrm>
        </p:grpSpPr>
        <p:sp>
          <p:nvSpPr>
            <p:cNvPr id="14" name="Oval 13">
              <a:extLst>
                <a:ext uri="{FF2B5EF4-FFF2-40B4-BE49-F238E27FC236}">
                  <a16:creationId xmlns:a16="http://schemas.microsoft.com/office/drawing/2014/main" id="{0602C397-EF0F-4D3C-ED69-7757FC0C9162}"/>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sosceles Triangle 14">
              <a:hlinkClick r:id="rId6"/>
              <a:extLst>
                <a:ext uri="{FF2B5EF4-FFF2-40B4-BE49-F238E27FC236}">
                  <a16:creationId xmlns:a16="http://schemas.microsoft.com/office/drawing/2014/main" id="{7CC3BBDE-C61F-E2C3-DAFA-366D2EE3CBFB}"/>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6" name="TextBox 15">
            <a:extLst>
              <a:ext uri="{FF2B5EF4-FFF2-40B4-BE49-F238E27FC236}">
                <a16:creationId xmlns:a16="http://schemas.microsoft.com/office/drawing/2014/main" id="{8B0A0EFF-41C7-8DBB-9256-1672CB525102}"/>
              </a:ext>
            </a:extLst>
          </p:cNvPr>
          <p:cNvSpPr txBox="1"/>
          <p:nvPr/>
        </p:nvSpPr>
        <p:spPr>
          <a:xfrm>
            <a:off x="6502559" y="4851676"/>
            <a:ext cx="5126210" cy="319961"/>
          </a:xfrm>
          <a:prstGeom prst="rect">
            <a:avLst/>
          </a:prstGeom>
          <a:noFill/>
        </p:spPr>
        <p:txBody>
          <a:bodyPr wrap="none" lIns="0" tIns="0" rIns="0" bIns="0" rtlCol="0" anchor="t">
            <a:noAutofit/>
          </a:bodyPr>
          <a:lstStyle/>
          <a:p>
            <a:r>
              <a:rPr lang="en-AU" sz="1050" dirty="0"/>
              <a:t>Classical Scores (2015) </a:t>
            </a:r>
            <a:r>
              <a:rPr lang="en-GB" sz="1050" dirty="0">
                <a:hlinkClick r:id="rId6"/>
              </a:rPr>
              <a:t>John Williams – Star Wars Imperial March (with score) (3:03)</a:t>
            </a:r>
            <a:r>
              <a:rPr lang="en-AU" sz="1050" dirty="0"/>
              <a:t> </a:t>
            </a:r>
          </a:p>
          <a:p>
            <a:pPr>
              <a:lnSpc>
                <a:spcPct val="150000"/>
              </a:lnSpc>
            </a:pPr>
            <a:r>
              <a:rPr lang="en-AU" sz="1050" dirty="0"/>
              <a:t>[video] accessed 23 January 2025</a:t>
            </a:r>
            <a:endParaRPr lang="en-AU" sz="1050" dirty="0">
              <a:cs typeface="Arial"/>
            </a:endParaRPr>
          </a:p>
        </p:txBody>
      </p:sp>
      <p:sp>
        <p:nvSpPr>
          <p:cNvPr id="2" name="Slide Number Placeholder 1">
            <a:extLst>
              <a:ext uri="{FF2B5EF4-FFF2-40B4-BE49-F238E27FC236}">
                <a16:creationId xmlns:a16="http://schemas.microsoft.com/office/drawing/2014/main" id="{2A10C874-3B70-D787-7D32-0BBCCB5CC7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56535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5E814023-06ED-D4D1-3C2D-7D1E2405E8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92D18C-D26A-B235-C2AA-FD00D5F7D69F}"/>
              </a:ext>
            </a:extLst>
          </p:cNvPr>
          <p:cNvSpPr>
            <a:spLocks noGrp="1"/>
          </p:cNvSpPr>
          <p:nvPr>
            <p:ph type="title"/>
          </p:nvPr>
        </p:nvSpPr>
        <p:spPr/>
        <p:txBody>
          <a:bodyPr/>
          <a:lstStyle/>
          <a:p>
            <a:r>
              <a:rPr lang="en-AU" dirty="0">
                <a:latin typeface="+mj-lt"/>
                <a:cs typeface="Arial"/>
              </a:rPr>
              <a:t>Activity 2.1 – ‘Mars’ from The Planets – Holst</a:t>
            </a:r>
            <a:endParaRPr lang="en-US" dirty="0">
              <a:cs typeface="Arial"/>
            </a:endParaRPr>
          </a:p>
        </p:txBody>
      </p:sp>
      <p:pic>
        <p:nvPicPr>
          <p:cNvPr id="7" name="Picture 6" descr="An image of Mars the planet with a play button in the bottm left cofner">
            <a:extLst>
              <a:ext uri="{FF2B5EF4-FFF2-40B4-BE49-F238E27FC236}">
                <a16:creationId xmlns:a16="http://schemas.microsoft.com/office/drawing/2014/main" id="{65B3F196-6C15-DA60-746C-4D68E60FBFC7}"/>
              </a:ext>
            </a:extLst>
          </p:cNvPr>
          <p:cNvPicPr>
            <a:picLocks noChangeAspect="1"/>
          </p:cNvPicPr>
          <p:nvPr/>
        </p:nvPicPr>
        <p:blipFill>
          <a:blip r:embed="rId3"/>
          <a:stretch>
            <a:fillRect/>
          </a:stretch>
        </p:blipFill>
        <p:spPr>
          <a:xfrm>
            <a:off x="2724150" y="1286577"/>
            <a:ext cx="5891786" cy="4738007"/>
          </a:xfrm>
          <a:prstGeom prst="rect">
            <a:avLst/>
          </a:prstGeom>
        </p:spPr>
      </p:pic>
      <p:grpSp>
        <p:nvGrpSpPr>
          <p:cNvPr id="9" name="Group 8" descr="play button">
            <a:extLst>
              <a:ext uri="{FF2B5EF4-FFF2-40B4-BE49-F238E27FC236}">
                <a16:creationId xmlns:a16="http://schemas.microsoft.com/office/drawing/2014/main" id="{9CFFFD9F-CEAB-FC87-157A-2B4AC943F898}"/>
              </a:ext>
            </a:extLst>
          </p:cNvPr>
          <p:cNvGrpSpPr/>
          <p:nvPr/>
        </p:nvGrpSpPr>
        <p:grpSpPr>
          <a:xfrm>
            <a:off x="5212843" y="3198380"/>
            <a:ext cx="914400" cy="914400"/>
            <a:chOff x="1571421" y="4826833"/>
            <a:chExt cx="914400" cy="914400"/>
          </a:xfrm>
        </p:grpSpPr>
        <p:sp>
          <p:nvSpPr>
            <p:cNvPr id="10" name="Oval 9">
              <a:extLst>
                <a:ext uri="{FF2B5EF4-FFF2-40B4-BE49-F238E27FC236}">
                  <a16:creationId xmlns:a16="http://schemas.microsoft.com/office/drawing/2014/main" id="{39814A97-E955-1119-1F20-D477FC8F2DA5}"/>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4"/>
              <a:extLst>
                <a:ext uri="{FF2B5EF4-FFF2-40B4-BE49-F238E27FC236}">
                  <a16:creationId xmlns:a16="http://schemas.microsoft.com/office/drawing/2014/main" id="{AA1B7049-F40F-1ECA-DAFB-992E51983D94}"/>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B968C014-E82A-93EE-4C47-C7904E20BC09}"/>
              </a:ext>
            </a:extLst>
          </p:cNvPr>
          <p:cNvSpPr txBox="1"/>
          <p:nvPr/>
        </p:nvSpPr>
        <p:spPr>
          <a:xfrm>
            <a:off x="2724150" y="6219456"/>
            <a:ext cx="5806061" cy="392478"/>
          </a:xfrm>
          <a:prstGeom prst="rect">
            <a:avLst/>
          </a:prstGeom>
          <a:noFill/>
        </p:spPr>
        <p:txBody>
          <a:bodyPr wrap="none" lIns="0" tIns="0" rIns="0" bIns="0" rtlCol="0" anchor="t">
            <a:noAutofit/>
          </a:bodyPr>
          <a:lstStyle/>
          <a:p>
            <a:r>
              <a:rPr lang="en-AU" sz="1050" dirty="0" err="1"/>
              <a:t>HDclassical</a:t>
            </a:r>
            <a:r>
              <a:rPr lang="en-AU" sz="1050" dirty="0"/>
              <a:t> (2010) </a:t>
            </a:r>
            <a:r>
              <a:rPr lang="en-AU" sz="1050" dirty="0">
                <a:hlinkClick r:id="rId4"/>
              </a:rPr>
              <a:t>Gustav Holst – Mars (7:08) </a:t>
            </a:r>
            <a:r>
              <a:rPr lang="en-AU" sz="1050" dirty="0"/>
              <a:t> [video] accessed 21 January 2025</a:t>
            </a:r>
          </a:p>
        </p:txBody>
      </p:sp>
      <p:sp>
        <p:nvSpPr>
          <p:cNvPr id="2" name="Slide Number Placeholder 1">
            <a:extLst>
              <a:ext uri="{FF2B5EF4-FFF2-40B4-BE49-F238E27FC236}">
                <a16:creationId xmlns:a16="http://schemas.microsoft.com/office/drawing/2014/main" id="{DCA146C4-5078-F62C-DFA3-4C26E452329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89287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F6E7F-223B-7299-50C9-CB0A75025B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1E5ECB-5B5B-0B74-6214-0E1CCD0D79E8}"/>
              </a:ext>
            </a:extLst>
          </p:cNvPr>
          <p:cNvSpPr>
            <a:spLocks noGrp="1"/>
          </p:cNvSpPr>
          <p:nvPr>
            <p:ph type="title"/>
          </p:nvPr>
        </p:nvSpPr>
        <p:spPr/>
        <p:txBody>
          <a:bodyPr/>
          <a:lstStyle/>
          <a:p>
            <a:r>
              <a:rPr lang="en-AU" dirty="0">
                <a:latin typeface="+mj-lt"/>
                <a:cs typeface="Arial"/>
              </a:rPr>
              <a:t>Activity 2.1 – compare ‘Mars’ with ‘Imperial March’</a:t>
            </a:r>
            <a:endParaRPr lang="en-US" dirty="0">
              <a:cs typeface="Arial"/>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BD0D9BDE-3EDD-7A76-38BD-C9E5418A96E1}"/>
                  </a:ext>
                </a:extLst>
              </p:cNvPr>
              <p:cNvGraphicFramePr>
                <a:graphicFrameLocks noGrp="1"/>
              </p:cNvGraphicFramePr>
              <p:nvPr>
                <p:extLst>
                  <p:ext uri="{D42A27DB-BD31-4B8C-83A1-F6EECF244321}">
                    <p14:modId xmlns:p14="http://schemas.microsoft.com/office/powerpoint/2010/main" val="3307767757"/>
                  </p:ext>
                </p:extLst>
              </p:nvPr>
            </p:nvGraphicFramePr>
            <p:xfrm>
              <a:off x="436696" y="1327355"/>
              <a:ext cx="11318607" cy="4935560"/>
            </p:xfrm>
            <a:graphic>
              <a:graphicData uri="http://schemas.openxmlformats.org/drawingml/2006/table">
                <a:tbl>
                  <a:tblPr firstRow="1" bandRow="1"/>
                  <a:tblGrid>
                    <a:gridCol w="3772869">
                      <a:extLst>
                        <a:ext uri="{9D8B030D-6E8A-4147-A177-3AD203B41FA5}">
                          <a16:colId xmlns:a16="http://schemas.microsoft.com/office/drawing/2014/main" val="122506390"/>
                        </a:ext>
                      </a:extLst>
                    </a:gridCol>
                    <a:gridCol w="3772869">
                      <a:extLst>
                        <a:ext uri="{9D8B030D-6E8A-4147-A177-3AD203B41FA5}">
                          <a16:colId xmlns:a16="http://schemas.microsoft.com/office/drawing/2014/main" val="2672447288"/>
                        </a:ext>
                      </a:extLst>
                    </a:gridCol>
                    <a:gridCol w="3772869">
                      <a:extLst>
                        <a:ext uri="{9D8B030D-6E8A-4147-A177-3AD203B41FA5}">
                          <a16:colId xmlns:a16="http://schemas.microsoft.com/office/drawing/2014/main" val="2188198626"/>
                        </a:ext>
                      </a:extLst>
                    </a:gridCol>
                  </a:tblGrid>
                  <a:tr h="705080">
                    <a:tc>
                      <a:txBody>
                        <a:bodyPr/>
                        <a:lstStyle/>
                        <a:p>
                          <a:pPr algn="l"/>
                          <a:r>
                            <a:rPr lang="en-AU" sz="1800" b="1">
                              <a:latin typeface="+mj-lt"/>
                            </a:rPr>
                            <a:t>Element</a:t>
                          </a:r>
                        </a:p>
                      </a:txBody>
                      <a:tcPr anchor="ctr">
                        <a:solidFill>
                          <a:srgbClr val="EDF9E0"/>
                        </a:solidFill>
                      </a:tcPr>
                    </a:tc>
                    <a:tc>
                      <a:txBody>
                        <a:bodyPr/>
                        <a:lstStyle/>
                        <a:p>
                          <a:pPr algn="l"/>
                          <a:r>
                            <a:rPr lang="en-AU" sz="1800" b="1">
                              <a:latin typeface="+mj-lt"/>
                            </a:rPr>
                            <a:t>Mars</a:t>
                          </a:r>
                        </a:p>
                      </a:txBody>
                      <a:tcPr anchor="ctr">
                        <a:solidFill>
                          <a:srgbClr val="FBDBE7"/>
                        </a:solidFill>
                      </a:tcPr>
                    </a:tc>
                    <a:tc>
                      <a:txBody>
                        <a:bodyPr/>
                        <a:lstStyle/>
                        <a:p>
                          <a:pPr algn="l"/>
                          <a:r>
                            <a:rPr lang="en-AU" sz="1800" b="1" dirty="0">
                              <a:latin typeface="+mj-lt"/>
                            </a:rPr>
                            <a:t>Imperial March</a:t>
                          </a:r>
                        </a:p>
                      </a:txBody>
                      <a:tcPr anchor="ctr">
                        <a:solidFill>
                          <a:schemeClr val="accent4"/>
                        </a:solidFill>
                      </a:tcPr>
                    </a:tc>
                    <a:extLst>
                      <a:ext uri="{0D108BD9-81ED-4DB2-BD59-A6C34878D82A}">
                        <a16:rowId xmlns:a16="http://schemas.microsoft.com/office/drawing/2014/main" val="1650050719"/>
                      </a:ext>
                    </a:extLst>
                  </a:tr>
                  <a:tr h="705080">
                    <a:tc>
                      <a:txBody>
                        <a:bodyPr/>
                        <a:lstStyle/>
                        <a:p>
                          <a:pPr algn="l"/>
                          <a:r>
                            <a:rPr lang="en-AU" sz="1600" b="1" dirty="0"/>
                            <a:t>Duration</a:t>
                          </a:r>
                        </a:p>
                        <a:p>
                          <a:pPr algn="l"/>
                          <a:endParaRPr lang="en-AU" sz="900" b="1" dirty="0"/>
                        </a:p>
                        <a:p>
                          <a:pPr algn="l"/>
                          <a:endParaRPr lang="en-AU" sz="900" b="1" dirty="0"/>
                        </a:p>
                      </a:txBody>
                      <a:tcPr anchor="ctr">
                        <a:solidFill>
                          <a:srgbClr val="EDF9E0"/>
                        </a:solidFill>
                      </a:tcPr>
                    </a:tc>
                    <a:tc>
                      <a:txBody>
                        <a:bodyPr/>
                        <a:lstStyle/>
                        <a:p>
                          <a:pPr algn="l"/>
                          <a:r>
                            <a:rPr lang="en-AU" sz="1600" b="1"/>
                            <a:t>Example:</a:t>
                          </a:r>
                          <a:r>
                            <a:rPr lang="en-AU" sz="1600" b="1" baseline="0"/>
                            <a:t> </a:t>
                          </a:r>
                          <a14:m>
                            <m:oMath xmlns:m="http://schemas.openxmlformats.org/officeDocument/2006/math">
                              <m:f>
                                <m:fPr>
                                  <m:type m:val="noBar"/>
                                  <m:ctrlPr>
                                    <a:rPr lang="en-AU" sz="1800" i="1" dirty="0" smtClean="0">
                                      <a:effectLst/>
                                      <a:latin typeface="Cambria Math" panose="02040503050406030204" pitchFamily="18" charset="0"/>
                                    </a:rPr>
                                  </m:ctrlPr>
                                </m:fPr>
                                <m:num>
                                  <m:r>
                                    <a:rPr lang="en-AU" sz="1800" dirty="0" smtClean="0">
                                      <a:effectLst/>
                                      <a:latin typeface="Cambria Math" panose="02040503050406030204" pitchFamily="18" charset="0"/>
                                    </a:rPr>
                                    <m:t>5</m:t>
                                  </m:r>
                                </m:num>
                                <m:den>
                                  <m:r>
                                    <a:rPr lang="en-AU" sz="1800" dirty="0" smtClean="0">
                                      <a:effectLst/>
                                      <a:latin typeface="Cambria Math" panose="02040503050406030204" pitchFamily="18" charset="0"/>
                                    </a:rPr>
                                    <m:t>4</m:t>
                                  </m:r>
                                </m:den>
                              </m:f>
                            </m:oMath>
                          </a14:m>
                          <a:r>
                            <a:rPr lang="en-AU" sz="1800"/>
                            <a:t> </a:t>
                          </a:r>
                          <a:r>
                            <a:rPr lang="en-AU" sz="1600"/>
                            <a:t>time signature</a:t>
                          </a:r>
                        </a:p>
                        <a:p>
                          <a:pPr algn="l"/>
                          <a:r>
                            <a:rPr lang="en-AU" sz="1600"/>
                            <a:t>                 use of triplets</a:t>
                          </a:r>
                        </a:p>
                      </a:txBody>
                      <a:tcPr anchor="ctr">
                        <a:solidFill>
                          <a:srgbClr val="FBDBE7"/>
                        </a:solidFill>
                      </a:tcPr>
                    </a:tc>
                    <a:tc>
                      <a:txBody>
                        <a:bodyPr/>
                        <a:lstStyle/>
                        <a:p>
                          <a:pPr algn="l"/>
                          <a:r>
                            <a:rPr lang="en-AU" sz="1600" b="1" dirty="0"/>
                            <a:t>Example:</a:t>
                          </a:r>
                          <a:r>
                            <a:rPr lang="en-AU" sz="1600" b="1" baseline="0" dirty="0"/>
                            <a:t> </a:t>
                          </a:r>
                          <a14:m>
                            <m:oMath xmlns:m="http://schemas.openxmlformats.org/officeDocument/2006/math">
                              <m:f>
                                <m:fPr>
                                  <m:type m:val="noBar"/>
                                  <m:ctrlPr>
                                    <a:rPr lang="en-AU" sz="1800" i="1" dirty="0" smtClean="0">
                                      <a:effectLst/>
                                      <a:latin typeface="Cambria Math" panose="02040503050406030204" pitchFamily="18" charset="0"/>
                                    </a:rPr>
                                  </m:ctrlPr>
                                </m:fPr>
                                <m:num>
                                  <m:r>
                                    <a:rPr lang="en-AU" sz="1800" dirty="0" smtClean="0">
                                      <a:effectLst/>
                                      <a:latin typeface="Cambria Math" panose="02040503050406030204" pitchFamily="18" charset="0"/>
                                    </a:rPr>
                                    <m:t>4</m:t>
                                  </m:r>
                                </m:num>
                                <m:den>
                                  <m:r>
                                    <a:rPr lang="en-AU" sz="1800" dirty="0" smtClean="0">
                                      <a:effectLst/>
                                      <a:latin typeface="Cambria Math" panose="02040503050406030204" pitchFamily="18" charset="0"/>
                                    </a:rPr>
                                    <m:t>4</m:t>
                                  </m:r>
                                </m:den>
                              </m:f>
                            </m:oMath>
                          </a14:m>
                          <a:r>
                            <a:rPr lang="en-AU" sz="1800" dirty="0">
                              <a:effectLst/>
                            </a:rPr>
                            <a:t> </a:t>
                          </a:r>
                          <a:r>
                            <a:rPr lang="en-AU" sz="1600" dirty="0"/>
                            <a:t>time signature</a:t>
                          </a:r>
                        </a:p>
                        <a:p>
                          <a:pPr algn="l"/>
                          <a:r>
                            <a:rPr lang="en-AU" sz="1600" baseline="0" dirty="0"/>
                            <a:t>                 </a:t>
                          </a:r>
                          <a:r>
                            <a:rPr lang="en-AU" sz="1600" dirty="0"/>
                            <a:t>use of triplets</a:t>
                          </a:r>
                        </a:p>
                      </a:txBody>
                      <a:tcPr anchor="ctr">
                        <a:solidFill>
                          <a:schemeClr val="accent4"/>
                        </a:solidFill>
                      </a:tcPr>
                    </a:tc>
                    <a:extLst>
                      <a:ext uri="{0D108BD9-81ED-4DB2-BD59-A6C34878D82A}">
                        <a16:rowId xmlns:a16="http://schemas.microsoft.com/office/drawing/2014/main" val="2736866985"/>
                      </a:ext>
                    </a:extLst>
                  </a:tr>
                  <a:tr h="705080">
                    <a:tc>
                      <a:txBody>
                        <a:bodyPr/>
                        <a:lstStyle/>
                        <a:p>
                          <a:pPr algn="l"/>
                          <a:r>
                            <a:rPr lang="en-AU" sz="1600" b="1" dirty="0"/>
                            <a:t>Pitch</a:t>
                          </a:r>
                          <a:endParaRPr lang="en-AU" sz="900" b="1" dirty="0"/>
                        </a:p>
                      </a:txBody>
                      <a:tcPr anchor="ctr">
                        <a:solidFill>
                          <a:srgbClr val="EDF9E0"/>
                        </a:solidFill>
                      </a:tcPr>
                    </a:tc>
                    <a:tc>
                      <a:txBody>
                        <a:bodyPr/>
                        <a:lstStyle/>
                        <a:p>
                          <a:pPr algn="l"/>
                          <a:endParaRPr lang="en-AU"/>
                        </a:p>
                      </a:txBody>
                      <a:tcPr anchor="ctr">
                        <a:solidFill>
                          <a:srgbClr val="FBDBE7"/>
                        </a:solidFill>
                      </a:tcPr>
                    </a:tc>
                    <a:tc>
                      <a:txBody>
                        <a:bodyPr/>
                        <a:lstStyle/>
                        <a:p>
                          <a:pPr algn="l"/>
                          <a:endParaRPr lang="en-AU" dirty="0"/>
                        </a:p>
                      </a:txBody>
                      <a:tcPr anchor="ctr">
                        <a:solidFill>
                          <a:schemeClr val="accent4"/>
                        </a:solidFill>
                      </a:tcPr>
                    </a:tc>
                    <a:extLst>
                      <a:ext uri="{0D108BD9-81ED-4DB2-BD59-A6C34878D82A}">
                        <a16:rowId xmlns:a16="http://schemas.microsoft.com/office/drawing/2014/main" val="2501192867"/>
                      </a:ext>
                    </a:extLst>
                  </a:tr>
                  <a:tr h="705080">
                    <a:tc>
                      <a:txBody>
                        <a:bodyPr/>
                        <a:lstStyle/>
                        <a:p>
                          <a:pPr algn="l"/>
                          <a:r>
                            <a:rPr lang="en-AU" sz="1600" b="1" dirty="0"/>
                            <a:t>Texture</a:t>
                          </a:r>
                        </a:p>
                      </a:txBody>
                      <a:tcPr anchor="ctr">
                        <a:solidFill>
                          <a:srgbClr val="EDF9E0"/>
                        </a:solidFill>
                      </a:tcPr>
                    </a:tc>
                    <a:tc>
                      <a:txBody>
                        <a:bodyPr/>
                        <a:lstStyle/>
                        <a:p>
                          <a:pPr algn="l"/>
                          <a:endParaRPr lang="en-AU"/>
                        </a:p>
                      </a:txBody>
                      <a:tcPr anchor="ctr">
                        <a:solidFill>
                          <a:srgbClr val="FBDBE7"/>
                        </a:solidFill>
                      </a:tcPr>
                    </a:tc>
                    <a:tc>
                      <a:txBody>
                        <a:bodyPr/>
                        <a:lstStyle/>
                        <a:p>
                          <a:pPr algn="l"/>
                          <a:endParaRPr lang="en-AU" dirty="0"/>
                        </a:p>
                      </a:txBody>
                      <a:tcPr anchor="ctr">
                        <a:solidFill>
                          <a:schemeClr val="accent4"/>
                        </a:solidFill>
                      </a:tcPr>
                    </a:tc>
                    <a:extLst>
                      <a:ext uri="{0D108BD9-81ED-4DB2-BD59-A6C34878D82A}">
                        <a16:rowId xmlns:a16="http://schemas.microsoft.com/office/drawing/2014/main" val="4260715618"/>
                      </a:ext>
                    </a:extLst>
                  </a:tr>
                  <a:tr h="705080">
                    <a:tc>
                      <a:txBody>
                        <a:bodyPr/>
                        <a:lstStyle/>
                        <a:p>
                          <a:pPr algn="l"/>
                          <a:r>
                            <a:rPr lang="en-AU" sz="1600" b="1" dirty="0"/>
                            <a:t>Performing media and timbre</a:t>
                          </a:r>
                        </a:p>
                      </a:txBody>
                      <a:tcPr anchor="ctr">
                        <a:solidFill>
                          <a:srgbClr val="EDF9E0"/>
                        </a:solidFill>
                      </a:tcPr>
                    </a:tc>
                    <a:tc>
                      <a:txBody>
                        <a:bodyPr/>
                        <a:lstStyle/>
                        <a:p>
                          <a:pPr algn="l"/>
                          <a:r>
                            <a:rPr lang="en-AU" sz="1600" b="1" dirty="0"/>
                            <a:t>Example:  </a:t>
                          </a:r>
                          <a:r>
                            <a:rPr lang="en-AU" sz="1600" dirty="0"/>
                            <a:t>Brass dominated orchestration</a:t>
                          </a:r>
                        </a:p>
                      </a:txBody>
                      <a:tcPr anchor="ctr">
                        <a:solidFill>
                          <a:srgbClr val="FBDBE7"/>
                        </a:solidFill>
                      </a:tcPr>
                    </a:tc>
                    <a:tc>
                      <a:txBody>
                        <a:bodyPr/>
                        <a:lstStyle/>
                        <a:p>
                          <a:pPr algn="l"/>
                          <a:r>
                            <a:rPr lang="en-AU" sz="1600" b="1" dirty="0"/>
                            <a:t>Example: </a:t>
                          </a:r>
                          <a:r>
                            <a:rPr lang="en-AU" sz="1600" dirty="0"/>
                            <a:t>Brass dominated orchestration</a:t>
                          </a:r>
                        </a:p>
                      </a:txBody>
                      <a:tcPr anchor="ctr">
                        <a:solidFill>
                          <a:schemeClr val="accent4"/>
                        </a:solidFill>
                      </a:tcPr>
                    </a:tc>
                    <a:extLst>
                      <a:ext uri="{0D108BD9-81ED-4DB2-BD59-A6C34878D82A}">
                        <a16:rowId xmlns:a16="http://schemas.microsoft.com/office/drawing/2014/main" val="3574794655"/>
                      </a:ext>
                    </a:extLst>
                  </a:tr>
                  <a:tr h="705080">
                    <a:tc>
                      <a:txBody>
                        <a:bodyPr/>
                        <a:lstStyle/>
                        <a:p>
                          <a:pPr algn="l"/>
                          <a:r>
                            <a:rPr lang="en-AU" sz="1600" b="1" dirty="0"/>
                            <a:t>Dynamics and expression</a:t>
                          </a:r>
                        </a:p>
                      </a:txBody>
                      <a:tcPr anchor="ctr">
                        <a:solidFill>
                          <a:srgbClr val="EDF9E0"/>
                        </a:solidFill>
                      </a:tcPr>
                    </a:tc>
                    <a:tc>
                      <a:txBody>
                        <a:bodyPr/>
                        <a:lstStyle/>
                        <a:p>
                          <a:pPr algn="l"/>
                          <a:r>
                            <a:rPr lang="en-AU" sz="1600" b="1" dirty="0"/>
                            <a:t>Example:</a:t>
                          </a:r>
                          <a:r>
                            <a:rPr lang="en-AU" sz="1600" dirty="0"/>
                            <a:t> Begins </a:t>
                          </a:r>
                          <a:r>
                            <a:rPr lang="en-AU" sz="1600" i="1" dirty="0"/>
                            <a:t>piano (p)</a:t>
                          </a:r>
                        </a:p>
                      </a:txBody>
                      <a:tcPr anchor="ctr">
                        <a:solidFill>
                          <a:srgbClr val="FBDBE7"/>
                        </a:solidFill>
                      </a:tcPr>
                    </a:tc>
                    <a:tc>
                      <a:txBody>
                        <a:bodyPr/>
                        <a:lstStyle/>
                        <a:p>
                          <a:pPr algn="l"/>
                          <a:r>
                            <a:rPr lang="en-AU" sz="1600" b="1" dirty="0"/>
                            <a:t>Example:  </a:t>
                          </a:r>
                          <a:r>
                            <a:rPr lang="en-AU" sz="1600" dirty="0"/>
                            <a:t>Begins </a:t>
                          </a:r>
                          <a:r>
                            <a:rPr lang="en-AU" sz="1600" i="1" dirty="0"/>
                            <a:t>forte (f)</a:t>
                          </a:r>
                        </a:p>
                      </a:txBody>
                      <a:tcPr anchor="ctr">
                        <a:solidFill>
                          <a:schemeClr val="accent4"/>
                        </a:solidFill>
                      </a:tcPr>
                    </a:tc>
                    <a:extLst>
                      <a:ext uri="{0D108BD9-81ED-4DB2-BD59-A6C34878D82A}">
                        <a16:rowId xmlns:a16="http://schemas.microsoft.com/office/drawing/2014/main" val="2797158645"/>
                      </a:ext>
                    </a:extLst>
                  </a:tr>
                  <a:tr h="705080">
                    <a:tc>
                      <a:txBody>
                        <a:bodyPr/>
                        <a:lstStyle/>
                        <a:p>
                          <a:pPr algn="l"/>
                          <a:r>
                            <a:rPr lang="en-AU" sz="1600" b="1" dirty="0"/>
                            <a:t>Structure</a:t>
                          </a:r>
                        </a:p>
                      </a:txBody>
                      <a:tcPr anchor="ctr">
                        <a:solidFill>
                          <a:srgbClr val="EDF9E0"/>
                        </a:solidFill>
                      </a:tcPr>
                    </a:tc>
                    <a:tc>
                      <a:txBody>
                        <a:bodyPr/>
                        <a:lstStyle/>
                        <a:p>
                          <a:pPr algn="l"/>
                          <a:endParaRPr lang="en-AU" dirty="0"/>
                        </a:p>
                      </a:txBody>
                      <a:tcPr anchor="ctr">
                        <a:solidFill>
                          <a:srgbClr val="FBDBE7"/>
                        </a:solidFill>
                      </a:tcPr>
                    </a:tc>
                    <a:tc>
                      <a:txBody>
                        <a:bodyPr/>
                        <a:lstStyle/>
                        <a:p>
                          <a:pPr algn="l"/>
                          <a:endParaRPr lang="en-AU" dirty="0"/>
                        </a:p>
                      </a:txBody>
                      <a:tcPr anchor="ctr">
                        <a:solidFill>
                          <a:schemeClr val="accent4"/>
                        </a:solidFill>
                      </a:tcPr>
                    </a:tc>
                    <a:extLst>
                      <a:ext uri="{0D108BD9-81ED-4DB2-BD59-A6C34878D82A}">
                        <a16:rowId xmlns:a16="http://schemas.microsoft.com/office/drawing/2014/main" val="837098576"/>
                      </a:ext>
                    </a:extLst>
                  </a:tr>
                </a:tbl>
              </a:graphicData>
            </a:graphic>
          </p:graphicFrame>
        </mc:Choice>
        <mc:Fallback xmlns="">
          <p:graphicFrame>
            <p:nvGraphicFramePr>
              <p:cNvPr id="4" name="Table 3">
                <a:extLst>
                  <a:ext uri="{FF2B5EF4-FFF2-40B4-BE49-F238E27FC236}">
                    <a16:creationId xmlns:a16="http://schemas.microsoft.com/office/drawing/2014/main" id="{BD0D9BDE-3EDD-7A76-38BD-C9E5418A96E1}"/>
                  </a:ext>
                </a:extLst>
              </p:cNvPr>
              <p:cNvGraphicFramePr>
                <a:graphicFrameLocks noGrp="1"/>
              </p:cNvGraphicFramePr>
              <p:nvPr>
                <p:extLst>
                  <p:ext uri="{D42A27DB-BD31-4B8C-83A1-F6EECF244321}">
                    <p14:modId xmlns:p14="http://schemas.microsoft.com/office/powerpoint/2010/main" val="3307767757"/>
                  </p:ext>
                </p:extLst>
              </p:nvPr>
            </p:nvGraphicFramePr>
            <p:xfrm>
              <a:off x="436696" y="1327355"/>
              <a:ext cx="11318607" cy="4935560"/>
            </p:xfrm>
            <a:graphic>
              <a:graphicData uri="http://schemas.openxmlformats.org/drawingml/2006/table">
                <a:tbl>
                  <a:tblPr firstRow="1" bandRow="1"/>
                  <a:tblGrid>
                    <a:gridCol w="3772869">
                      <a:extLst>
                        <a:ext uri="{9D8B030D-6E8A-4147-A177-3AD203B41FA5}">
                          <a16:colId xmlns:a16="http://schemas.microsoft.com/office/drawing/2014/main" val="122506390"/>
                        </a:ext>
                      </a:extLst>
                    </a:gridCol>
                    <a:gridCol w="3772869">
                      <a:extLst>
                        <a:ext uri="{9D8B030D-6E8A-4147-A177-3AD203B41FA5}">
                          <a16:colId xmlns:a16="http://schemas.microsoft.com/office/drawing/2014/main" val="2672447288"/>
                        </a:ext>
                      </a:extLst>
                    </a:gridCol>
                    <a:gridCol w="3772869">
                      <a:extLst>
                        <a:ext uri="{9D8B030D-6E8A-4147-A177-3AD203B41FA5}">
                          <a16:colId xmlns:a16="http://schemas.microsoft.com/office/drawing/2014/main" val="2188198626"/>
                        </a:ext>
                      </a:extLst>
                    </a:gridCol>
                  </a:tblGrid>
                  <a:tr h="705080">
                    <a:tc>
                      <a:txBody>
                        <a:bodyPr/>
                        <a:lstStyle/>
                        <a:p>
                          <a:pPr algn="l"/>
                          <a:r>
                            <a:rPr lang="en-AU" sz="1800" b="1">
                              <a:latin typeface="+mj-lt"/>
                            </a:rPr>
                            <a:t>Element</a:t>
                          </a:r>
                        </a:p>
                      </a:txBody>
                      <a:tcPr anchor="ctr">
                        <a:solidFill>
                          <a:srgbClr val="EDF9E0"/>
                        </a:solidFill>
                      </a:tcPr>
                    </a:tc>
                    <a:tc>
                      <a:txBody>
                        <a:bodyPr/>
                        <a:lstStyle/>
                        <a:p>
                          <a:pPr algn="l"/>
                          <a:r>
                            <a:rPr lang="en-AU" sz="1800" b="1">
                              <a:latin typeface="+mj-lt"/>
                            </a:rPr>
                            <a:t>Mars</a:t>
                          </a:r>
                        </a:p>
                      </a:txBody>
                      <a:tcPr anchor="ctr">
                        <a:solidFill>
                          <a:srgbClr val="FBDBE7"/>
                        </a:solidFill>
                      </a:tcPr>
                    </a:tc>
                    <a:tc>
                      <a:txBody>
                        <a:bodyPr/>
                        <a:lstStyle/>
                        <a:p>
                          <a:pPr algn="l"/>
                          <a:r>
                            <a:rPr lang="en-AU" sz="1800" b="1" dirty="0">
                              <a:latin typeface="+mj-lt"/>
                            </a:rPr>
                            <a:t>Imperial March</a:t>
                          </a:r>
                        </a:p>
                      </a:txBody>
                      <a:tcPr anchor="ctr">
                        <a:solidFill>
                          <a:schemeClr val="accent4"/>
                        </a:solidFill>
                      </a:tcPr>
                    </a:tc>
                    <a:extLst>
                      <a:ext uri="{0D108BD9-81ED-4DB2-BD59-A6C34878D82A}">
                        <a16:rowId xmlns:a16="http://schemas.microsoft.com/office/drawing/2014/main" val="1650050719"/>
                      </a:ext>
                    </a:extLst>
                  </a:tr>
                  <a:tr h="705080">
                    <a:tc>
                      <a:txBody>
                        <a:bodyPr/>
                        <a:lstStyle/>
                        <a:p>
                          <a:pPr algn="l"/>
                          <a:r>
                            <a:rPr lang="en-AU" sz="1600" b="1" dirty="0"/>
                            <a:t>Duration</a:t>
                          </a:r>
                        </a:p>
                        <a:p>
                          <a:pPr algn="l"/>
                          <a:endParaRPr lang="en-AU" sz="900" b="1" dirty="0"/>
                        </a:p>
                        <a:p>
                          <a:pPr algn="l"/>
                          <a:endParaRPr lang="en-AU" sz="900" b="1" dirty="0"/>
                        </a:p>
                      </a:txBody>
                      <a:tcPr anchor="ctr">
                        <a:solidFill>
                          <a:srgbClr val="EDF9E0"/>
                        </a:solidFill>
                      </a:tcPr>
                    </a:tc>
                    <a:tc>
                      <a:txBody>
                        <a:bodyPr/>
                        <a:lstStyle/>
                        <a:p>
                          <a:endParaRPr lang="en-US"/>
                        </a:p>
                      </a:txBody>
                      <a:tcPr anchor="ctr">
                        <a:blipFill>
                          <a:blip r:embed="rId3"/>
                          <a:stretch>
                            <a:fillRect l="-100000" t="-103636" r="-100000" b="-509091"/>
                          </a:stretch>
                        </a:blipFill>
                      </a:tcPr>
                    </a:tc>
                    <a:tc>
                      <a:txBody>
                        <a:bodyPr/>
                        <a:lstStyle/>
                        <a:p>
                          <a:endParaRPr lang="en-US"/>
                        </a:p>
                      </a:txBody>
                      <a:tcPr anchor="ctr">
                        <a:blipFill>
                          <a:blip r:embed="rId3"/>
                          <a:stretch>
                            <a:fillRect l="-200673" t="-103636" r="-337" b="-509091"/>
                          </a:stretch>
                        </a:blipFill>
                      </a:tcPr>
                    </a:tc>
                    <a:extLst>
                      <a:ext uri="{0D108BD9-81ED-4DB2-BD59-A6C34878D82A}">
                        <a16:rowId xmlns:a16="http://schemas.microsoft.com/office/drawing/2014/main" val="2736866985"/>
                      </a:ext>
                    </a:extLst>
                  </a:tr>
                  <a:tr h="705080">
                    <a:tc>
                      <a:txBody>
                        <a:bodyPr/>
                        <a:lstStyle/>
                        <a:p>
                          <a:pPr algn="l"/>
                          <a:r>
                            <a:rPr lang="en-AU" sz="1600" b="1" dirty="0"/>
                            <a:t>Pitch</a:t>
                          </a:r>
                          <a:endParaRPr lang="en-AU" sz="900" b="1" dirty="0"/>
                        </a:p>
                      </a:txBody>
                      <a:tcPr anchor="ctr">
                        <a:solidFill>
                          <a:srgbClr val="EDF9E0"/>
                        </a:solidFill>
                      </a:tcPr>
                    </a:tc>
                    <a:tc>
                      <a:txBody>
                        <a:bodyPr/>
                        <a:lstStyle/>
                        <a:p>
                          <a:pPr algn="l"/>
                          <a:endParaRPr lang="en-AU"/>
                        </a:p>
                      </a:txBody>
                      <a:tcPr anchor="ctr">
                        <a:solidFill>
                          <a:srgbClr val="FBDBE7"/>
                        </a:solidFill>
                      </a:tcPr>
                    </a:tc>
                    <a:tc>
                      <a:txBody>
                        <a:bodyPr/>
                        <a:lstStyle/>
                        <a:p>
                          <a:pPr algn="l"/>
                          <a:endParaRPr lang="en-AU" dirty="0"/>
                        </a:p>
                      </a:txBody>
                      <a:tcPr anchor="ctr">
                        <a:solidFill>
                          <a:schemeClr val="accent4"/>
                        </a:solidFill>
                      </a:tcPr>
                    </a:tc>
                    <a:extLst>
                      <a:ext uri="{0D108BD9-81ED-4DB2-BD59-A6C34878D82A}">
                        <a16:rowId xmlns:a16="http://schemas.microsoft.com/office/drawing/2014/main" val="2501192867"/>
                      </a:ext>
                    </a:extLst>
                  </a:tr>
                  <a:tr h="705080">
                    <a:tc>
                      <a:txBody>
                        <a:bodyPr/>
                        <a:lstStyle/>
                        <a:p>
                          <a:pPr algn="l"/>
                          <a:r>
                            <a:rPr lang="en-AU" sz="1600" b="1" dirty="0"/>
                            <a:t>Texture</a:t>
                          </a:r>
                        </a:p>
                      </a:txBody>
                      <a:tcPr anchor="ctr">
                        <a:solidFill>
                          <a:srgbClr val="EDF9E0"/>
                        </a:solidFill>
                      </a:tcPr>
                    </a:tc>
                    <a:tc>
                      <a:txBody>
                        <a:bodyPr/>
                        <a:lstStyle/>
                        <a:p>
                          <a:pPr algn="l"/>
                          <a:endParaRPr lang="en-AU"/>
                        </a:p>
                      </a:txBody>
                      <a:tcPr anchor="ctr">
                        <a:solidFill>
                          <a:srgbClr val="FBDBE7"/>
                        </a:solidFill>
                      </a:tcPr>
                    </a:tc>
                    <a:tc>
                      <a:txBody>
                        <a:bodyPr/>
                        <a:lstStyle/>
                        <a:p>
                          <a:pPr algn="l"/>
                          <a:endParaRPr lang="en-AU" dirty="0"/>
                        </a:p>
                      </a:txBody>
                      <a:tcPr anchor="ctr">
                        <a:solidFill>
                          <a:schemeClr val="accent4"/>
                        </a:solidFill>
                      </a:tcPr>
                    </a:tc>
                    <a:extLst>
                      <a:ext uri="{0D108BD9-81ED-4DB2-BD59-A6C34878D82A}">
                        <a16:rowId xmlns:a16="http://schemas.microsoft.com/office/drawing/2014/main" val="4260715618"/>
                      </a:ext>
                    </a:extLst>
                  </a:tr>
                  <a:tr h="705080">
                    <a:tc>
                      <a:txBody>
                        <a:bodyPr/>
                        <a:lstStyle/>
                        <a:p>
                          <a:pPr algn="l"/>
                          <a:r>
                            <a:rPr lang="en-AU" sz="1600" b="1" dirty="0"/>
                            <a:t>Performing media and timbre</a:t>
                          </a:r>
                        </a:p>
                      </a:txBody>
                      <a:tcPr anchor="ctr">
                        <a:solidFill>
                          <a:srgbClr val="EDF9E0"/>
                        </a:solidFill>
                      </a:tcPr>
                    </a:tc>
                    <a:tc>
                      <a:txBody>
                        <a:bodyPr/>
                        <a:lstStyle/>
                        <a:p>
                          <a:pPr algn="l"/>
                          <a:r>
                            <a:rPr lang="en-AU" sz="1600" b="1" dirty="0"/>
                            <a:t>Example:  </a:t>
                          </a:r>
                          <a:r>
                            <a:rPr lang="en-AU" sz="1600" dirty="0"/>
                            <a:t>Brass dominated orchestration</a:t>
                          </a:r>
                        </a:p>
                      </a:txBody>
                      <a:tcPr anchor="ctr">
                        <a:solidFill>
                          <a:srgbClr val="FBDBE7"/>
                        </a:solidFill>
                      </a:tcPr>
                    </a:tc>
                    <a:tc>
                      <a:txBody>
                        <a:bodyPr/>
                        <a:lstStyle/>
                        <a:p>
                          <a:pPr algn="l"/>
                          <a:r>
                            <a:rPr lang="en-AU" sz="1600" b="1" dirty="0"/>
                            <a:t>Example: </a:t>
                          </a:r>
                          <a:r>
                            <a:rPr lang="en-AU" sz="1600" dirty="0"/>
                            <a:t>Brass dominated orchestration</a:t>
                          </a:r>
                        </a:p>
                      </a:txBody>
                      <a:tcPr anchor="ctr">
                        <a:solidFill>
                          <a:schemeClr val="accent4"/>
                        </a:solidFill>
                      </a:tcPr>
                    </a:tc>
                    <a:extLst>
                      <a:ext uri="{0D108BD9-81ED-4DB2-BD59-A6C34878D82A}">
                        <a16:rowId xmlns:a16="http://schemas.microsoft.com/office/drawing/2014/main" val="3574794655"/>
                      </a:ext>
                    </a:extLst>
                  </a:tr>
                  <a:tr h="705080">
                    <a:tc>
                      <a:txBody>
                        <a:bodyPr/>
                        <a:lstStyle/>
                        <a:p>
                          <a:pPr algn="l"/>
                          <a:r>
                            <a:rPr lang="en-AU" sz="1600" b="1" dirty="0"/>
                            <a:t>Dynamics and expression</a:t>
                          </a:r>
                        </a:p>
                      </a:txBody>
                      <a:tcPr anchor="ctr">
                        <a:solidFill>
                          <a:srgbClr val="EDF9E0"/>
                        </a:solidFill>
                      </a:tcPr>
                    </a:tc>
                    <a:tc>
                      <a:txBody>
                        <a:bodyPr/>
                        <a:lstStyle/>
                        <a:p>
                          <a:pPr algn="l"/>
                          <a:r>
                            <a:rPr lang="en-AU" sz="1600" b="1" dirty="0"/>
                            <a:t>Example:</a:t>
                          </a:r>
                          <a:r>
                            <a:rPr lang="en-AU" sz="1600" dirty="0"/>
                            <a:t> Begins </a:t>
                          </a:r>
                          <a:r>
                            <a:rPr lang="en-AU" sz="1600" i="1" dirty="0"/>
                            <a:t>piano (p)</a:t>
                          </a:r>
                        </a:p>
                      </a:txBody>
                      <a:tcPr anchor="ctr">
                        <a:solidFill>
                          <a:srgbClr val="FBDBE7"/>
                        </a:solidFill>
                      </a:tcPr>
                    </a:tc>
                    <a:tc>
                      <a:txBody>
                        <a:bodyPr/>
                        <a:lstStyle/>
                        <a:p>
                          <a:pPr algn="l"/>
                          <a:r>
                            <a:rPr lang="en-AU" sz="1600" b="1" dirty="0"/>
                            <a:t>Example:  </a:t>
                          </a:r>
                          <a:r>
                            <a:rPr lang="en-AU" sz="1600" dirty="0"/>
                            <a:t>Begins </a:t>
                          </a:r>
                          <a:r>
                            <a:rPr lang="en-AU" sz="1600" i="1" dirty="0"/>
                            <a:t>forte (f)</a:t>
                          </a:r>
                        </a:p>
                      </a:txBody>
                      <a:tcPr anchor="ctr">
                        <a:solidFill>
                          <a:schemeClr val="accent4"/>
                        </a:solidFill>
                      </a:tcPr>
                    </a:tc>
                    <a:extLst>
                      <a:ext uri="{0D108BD9-81ED-4DB2-BD59-A6C34878D82A}">
                        <a16:rowId xmlns:a16="http://schemas.microsoft.com/office/drawing/2014/main" val="2797158645"/>
                      </a:ext>
                    </a:extLst>
                  </a:tr>
                  <a:tr h="705080">
                    <a:tc>
                      <a:txBody>
                        <a:bodyPr/>
                        <a:lstStyle/>
                        <a:p>
                          <a:pPr algn="l"/>
                          <a:r>
                            <a:rPr lang="en-AU" sz="1600" b="1" dirty="0"/>
                            <a:t>Structure</a:t>
                          </a:r>
                        </a:p>
                      </a:txBody>
                      <a:tcPr anchor="ctr">
                        <a:solidFill>
                          <a:srgbClr val="EDF9E0"/>
                        </a:solidFill>
                      </a:tcPr>
                    </a:tc>
                    <a:tc>
                      <a:txBody>
                        <a:bodyPr/>
                        <a:lstStyle/>
                        <a:p>
                          <a:pPr algn="l"/>
                          <a:endParaRPr lang="en-AU" dirty="0"/>
                        </a:p>
                      </a:txBody>
                      <a:tcPr anchor="ctr">
                        <a:solidFill>
                          <a:srgbClr val="FBDBE7"/>
                        </a:solidFill>
                      </a:tcPr>
                    </a:tc>
                    <a:tc>
                      <a:txBody>
                        <a:bodyPr/>
                        <a:lstStyle/>
                        <a:p>
                          <a:pPr algn="l"/>
                          <a:endParaRPr lang="en-AU" dirty="0"/>
                        </a:p>
                      </a:txBody>
                      <a:tcPr anchor="ctr">
                        <a:solidFill>
                          <a:schemeClr val="accent4"/>
                        </a:solidFill>
                      </a:tcPr>
                    </a:tc>
                    <a:extLst>
                      <a:ext uri="{0D108BD9-81ED-4DB2-BD59-A6C34878D82A}">
                        <a16:rowId xmlns:a16="http://schemas.microsoft.com/office/drawing/2014/main" val="837098576"/>
                      </a:ext>
                    </a:extLst>
                  </a:tr>
                </a:tbl>
              </a:graphicData>
            </a:graphic>
          </p:graphicFrame>
        </mc:Fallback>
      </mc:AlternateContent>
      <p:sp>
        <p:nvSpPr>
          <p:cNvPr id="2" name="Slide Number Placeholder 1">
            <a:extLst>
              <a:ext uri="{FF2B5EF4-FFF2-40B4-BE49-F238E27FC236}">
                <a16:creationId xmlns:a16="http://schemas.microsoft.com/office/drawing/2014/main" id="{ADB5C8A2-61A4-81D4-85D4-A1C36BF6C7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69670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Placeholder 11" descr="A person playing a piano and composing by writing music on the manuscript&#10;&#10;">
            <a:extLst>
              <a:ext uri="{FF2B5EF4-FFF2-40B4-BE49-F238E27FC236}">
                <a16:creationId xmlns:a16="http://schemas.microsoft.com/office/drawing/2014/main" id="{EFDE6D32-016D-A3BF-2A95-0676B495CFA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5291" t="14900" r="-94" b="-1"/>
          <a:stretch/>
        </p:blipFill>
        <p:spPr>
          <a:xfrm>
            <a:off x="0" y="1800000"/>
            <a:ext cx="5040000" cy="5058000"/>
          </a:xfrm>
        </p:spPr>
      </p:pic>
      <p:sp>
        <p:nvSpPr>
          <p:cNvPr id="4" name="Title 3">
            <a:extLst>
              <a:ext uri="{FF2B5EF4-FFF2-40B4-BE49-F238E27FC236}">
                <a16:creationId xmlns:a16="http://schemas.microsoft.com/office/drawing/2014/main" id="{D62EC1B7-A5EB-7D54-4822-E28139FA08C8}"/>
              </a:ext>
            </a:extLst>
          </p:cNvPr>
          <p:cNvSpPr>
            <a:spLocks noGrp="1"/>
          </p:cNvSpPr>
          <p:nvPr>
            <p:ph type="title"/>
          </p:nvPr>
        </p:nvSpPr>
        <p:spPr/>
        <p:txBody>
          <a:bodyPr/>
          <a:lstStyle/>
          <a:p>
            <a:r>
              <a:rPr lang="en-AU" dirty="0">
                <a:latin typeface="+mj-lt"/>
                <a:cs typeface="Arial"/>
              </a:rPr>
              <a:t>Activity 2.2 –</a:t>
            </a:r>
            <a:br>
              <a:rPr lang="en-AU" dirty="0">
                <a:latin typeface="+mj-lt"/>
                <a:cs typeface="Arial"/>
              </a:rPr>
            </a:br>
            <a:r>
              <a:rPr lang="en-AU" dirty="0">
                <a:latin typeface="+mj-lt"/>
                <a:cs typeface="Arial"/>
              </a:rPr>
              <a:t>compositional devices</a:t>
            </a:r>
            <a:endParaRPr lang="en-US" dirty="0">
              <a:cs typeface="Arial"/>
            </a:endParaRPr>
          </a:p>
        </p:txBody>
      </p:sp>
      <p:sp>
        <p:nvSpPr>
          <p:cNvPr id="5" name="Text Placeholder 4">
            <a:extLst>
              <a:ext uri="{FF2B5EF4-FFF2-40B4-BE49-F238E27FC236}">
                <a16:creationId xmlns:a16="http://schemas.microsoft.com/office/drawing/2014/main" id="{38830C55-ECC1-1333-9EC6-74C1E1F240DA}"/>
              </a:ext>
            </a:extLst>
          </p:cNvPr>
          <p:cNvSpPr>
            <a:spLocks noGrp="1"/>
          </p:cNvSpPr>
          <p:nvPr>
            <p:ph type="body" sz="quarter" idx="17"/>
          </p:nvPr>
        </p:nvSpPr>
        <p:spPr>
          <a:xfrm>
            <a:off x="5400675" y="1800000"/>
            <a:ext cx="6223054" cy="4536000"/>
          </a:xfrm>
        </p:spPr>
        <p:txBody>
          <a:bodyPr/>
          <a:lstStyle/>
          <a:p>
            <a:pPr marL="285750" indent="-285750" algn="l">
              <a:spcAft>
                <a:spcPts val="600"/>
              </a:spcAft>
              <a:buFont typeface="Arial" panose="020B0604020202020204" pitchFamily="34" charset="0"/>
              <a:buChar char="•"/>
            </a:pPr>
            <a:r>
              <a:rPr lang="en-AU" sz="1800" b="1" i="1" dirty="0"/>
              <a:t>Motif</a:t>
            </a:r>
            <a:r>
              <a:rPr lang="en-AU" sz="1800" dirty="0"/>
              <a:t> – a short musical idea</a:t>
            </a:r>
          </a:p>
          <a:p>
            <a:pPr marL="285750" indent="-285750" algn="l">
              <a:spcAft>
                <a:spcPts val="600"/>
              </a:spcAft>
              <a:buFont typeface="Arial" panose="020B0604020202020204" pitchFamily="34" charset="0"/>
              <a:buChar char="•"/>
            </a:pPr>
            <a:r>
              <a:rPr lang="en-AU" sz="1800" b="1" i="1" dirty="0"/>
              <a:t>Leitmotif</a:t>
            </a:r>
            <a:r>
              <a:rPr lang="en-AU" sz="1800" dirty="0"/>
              <a:t> – a short recurring musical phrase associated with a person, place or situation</a:t>
            </a:r>
          </a:p>
          <a:p>
            <a:pPr marL="285750" indent="-285750" algn="l">
              <a:spcAft>
                <a:spcPts val="600"/>
              </a:spcAft>
              <a:buFont typeface="Arial" panose="020B0604020202020204" pitchFamily="34" charset="0"/>
              <a:buChar char="•"/>
            </a:pPr>
            <a:r>
              <a:rPr lang="en-AU" sz="1800" b="1" dirty="0"/>
              <a:t>Imitation</a:t>
            </a:r>
            <a:r>
              <a:rPr lang="en-AU" sz="1800" dirty="0"/>
              <a:t> – where a musical idea is repeated and shared between parts/instruments</a:t>
            </a:r>
          </a:p>
          <a:p>
            <a:pPr marL="285750" indent="-285750" algn="l">
              <a:spcAft>
                <a:spcPts val="600"/>
              </a:spcAft>
              <a:buFont typeface="Arial" panose="020B0604020202020204" pitchFamily="34" charset="0"/>
              <a:buChar char="•"/>
            </a:pPr>
            <a:r>
              <a:rPr lang="en-AU" sz="1800" b="1" dirty="0"/>
              <a:t>Augmentation</a:t>
            </a:r>
            <a:r>
              <a:rPr lang="en-AU" sz="1800" dirty="0"/>
              <a:t> – the lengthening of note values</a:t>
            </a:r>
          </a:p>
          <a:p>
            <a:pPr marL="285750" indent="-285750" algn="l">
              <a:spcAft>
                <a:spcPts val="600"/>
              </a:spcAft>
              <a:buFont typeface="Arial" panose="020B0604020202020204" pitchFamily="34" charset="0"/>
              <a:buChar char="•"/>
            </a:pPr>
            <a:r>
              <a:rPr lang="en-AU" sz="1800" b="1" dirty="0"/>
              <a:t>Diminution</a:t>
            </a:r>
            <a:r>
              <a:rPr lang="en-AU" sz="1800" dirty="0"/>
              <a:t> – the shortening of note values</a:t>
            </a:r>
          </a:p>
          <a:p>
            <a:pPr marL="285750" indent="-285750" algn="l">
              <a:spcAft>
                <a:spcPts val="600"/>
              </a:spcAft>
              <a:buFont typeface="Arial" panose="020B0604020202020204" pitchFamily="34" charset="0"/>
              <a:buChar char="•"/>
            </a:pPr>
            <a:r>
              <a:rPr lang="en-AU" sz="1800" b="1" dirty="0"/>
              <a:t>Fragmentation</a:t>
            </a:r>
            <a:r>
              <a:rPr lang="en-AU" sz="1800" dirty="0"/>
              <a:t> – the use of fragments or parts of a </a:t>
            </a:r>
            <a:r>
              <a:rPr lang="en-AU" sz="1800" i="1" dirty="0"/>
              <a:t>motif</a:t>
            </a:r>
            <a:r>
              <a:rPr lang="en-AU" sz="1800" dirty="0"/>
              <a:t>/theme</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2729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C2629548-9A6D-CC0D-6474-7A1E7232D1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D25001-0187-9832-1B41-13F31121136B}"/>
              </a:ext>
            </a:extLst>
          </p:cNvPr>
          <p:cNvSpPr>
            <a:spLocks noGrp="1"/>
          </p:cNvSpPr>
          <p:nvPr>
            <p:ph type="title"/>
          </p:nvPr>
        </p:nvSpPr>
        <p:spPr/>
        <p:txBody>
          <a:bodyPr/>
          <a:lstStyle/>
          <a:p>
            <a:r>
              <a:rPr lang="en-AU" dirty="0">
                <a:latin typeface="+mj-lt"/>
                <a:cs typeface="Arial"/>
              </a:rPr>
              <a:t>Activity 2.2 – composition and performance activity</a:t>
            </a:r>
            <a:endParaRPr lang="en-US" dirty="0">
              <a:cs typeface="Arial"/>
            </a:endParaRPr>
          </a:p>
        </p:txBody>
      </p:sp>
      <p:sp>
        <p:nvSpPr>
          <p:cNvPr id="6" name="Text Placeholder 5">
            <a:extLst>
              <a:ext uri="{FF2B5EF4-FFF2-40B4-BE49-F238E27FC236}">
                <a16:creationId xmlns:a16="http://schemas.microsoft.com/office/drawing/2014/main" id="{421B3853-1FD2-5122-7BFC-680AE4C7B08C}"/>
              </a:ext>
            </a:extLst>
          </p:cNvPr>
          <p:cNvSpPr>
            <a:spLocks noGrp="1"/>
          </p:cNvSpPr>
          <p:nvPr>
            <p:ph type="body" sz="quarter" idx="18"/>
          </p:nvPr>
        </p:nvSpPr>
        <p:spPr/>
        <p:txBody>
          <a:bodyPr/>
          <a:lstStyle/>
          <a:p>
            <a:r>
              <a:rPr lang="en-US" dirty="0"/>
              <a:t>Overview</a:t>
            </a:r>
          </a:p>
        </p:txBody>
      </p:sp>
      <p:sp>
        <p:nvSpPr>
          <p:cNvPr id="3" name="Text Placeholder 12">
            <a:extLst>
              <a:ext uri="{FF2B5EF4-FFF2-40B4-BE49-F238E27FC236}">
                <a16:creationId xmlns:a16="http://schemas.microsoft.com/office/drawing/2014/main" id="{CFCFDC94-7547-1627-E5DE-8689EB37BFDD}"/>
              </a:ext>
            </a:extLst>
          </p:cNvPr>
          <p:cNvSpPr>
            <a:spLocks noGrp="1"/>
          </p:cNvSpPr>
          <p:nvPr>
            <p:ph type="body" sz="quarter" idx="17"/>
          </p:nvPr>
        </p:nvSpPr>
        <p:spPr>
          <a:xfrm>
            <a:off x="360000" y="1567086"/>
            <a:ext cx="5854820" cy="4807835"/>
          </a:xfrm>
        </p:spPr>
        <p:txBody>
          <a:bodyPr/>
          <a:lstStyle/>
          <a:p>
            <a:pPr marL="342900" indent="-342900" algn="l">
              <a:lnSpc>
                <a:spcPct val="150000"/>
              </a:lnSpc>
              <a:spcAft>
                <a:spcPts val="600"/>
              </a:spcAft>
              <a:buFont typeface="+mj-lt"/>
              <a:buAutoNum type="arabicPeriod"/>
            </a:pPr>
            <a:r>
              <a:rPr lang="en-AU" sz="1800" dirty="0"/>
              <a:t>Using the given </a:t>
            </a:r>
            <a:r>
              <a:rPr lang="en-AU" sz="1800" i="1" dirty="0"/>
              <a:t>ostinato</a:t>
            </a:r>
            <a:r>
              <a:rPr lang="en-AU" sz="1800" dirty="0"/>
              <a:t> rhythmic pattern and </a:t>
            </a:r>
            <a:r>
              <a:rPr lang="en-AU" sz="1800" i="1" dirty="0"/>
              <a:t>leitmotif</a:t>
            </a:r>
            <a:r>
              <a:rPr lang="en-AU" sz="1800" dirty="0"/>
              <a:t>, compose and perform a 24–bar ternary form piece resembling the musical qualities of ‘Mars’ and/or ‘Imperial March’.</a:t>
            </a:r>
          </a:p>
          <a:p>
            <a:pPr marL="342900" indent="-342900">
              <a:lnSpc>
                <a:spcPct val="150000"/>
              </a:lnSpc>
              <a:spcAft>
                <a:spcPts val="600"/>
              </a:spcAft>
              <a:buFont typeface="+mj-lt"/>
              <a:buAutoNum type="arabicPeriod"/>
            </a:pPr>
            <a:r>
              <a:rPr lang="en-AU" sz="1800" dirty="0"/>
              <a:t>The </a:t>
            </a:r>
            <a:r>
              <a:rPr lang="en-AU" sz="1800" i="1" dirty="0"/>
              <a:t>ostinato</a:t>
            </a:r>
            <a:r>
              <a:rPr lang="en-AU" sz="1800" dirty="0"/>
              <a:t> can be rhythmic or pitched. If pitched, use chords I, IV and V.</a:t>
            </a:r>
          </a:p>
          <a:p>
            <a:pPr marL="342900" indent="-342900" algn="l">
              <a:lnSpc>
                <a:spcPct val="150000"/>
              </a:lnSpc>
              <a:spcAft>
                <a:spcPts val="600"/>
              </a:spcAft>
              <a:buFont typeface="+mj-lt"/>
              <a:buAutoNum type="arabicPeriod"/>
            </a:pPr>
            <a:r>
              <a:rPr lang="en-AU" sz="1800" dirty="0"/>
              <a:t>When extending the </a:t>
            </a:r>
            <a:r>
              <a:rPr lang="en-AU" sz="1800" i="1" dirty="0"/>
              <a:t>leitmotif</a:t>
            </a:r>
            <a:r>
              <a:rPr lang="en-AU" sz="1800" dirty="0"/>
              <a:t> idea, consider compositional devices such as augmentation, diminution, fragmentation and imitation. </a:t>
            </a:r>
          </a:p>
          <a:p>
            <a:pPr marL="342900" indent="-342900" algn="l">
              <a:lnSpc>
                <a:spcPct val="150000"/>
              </a:lnSpc>
              <a:spcAft>
                <a:spcPts val="600"/>
              </a:spcAft>
              <a:buFont typeface="+mj-lt"/>
              <a:buAutoNum type="arabicPeriod"/>
            </a:pPr>
            <a:r>
              <a:rPr lang="en-AU" sz="1800" dirty="0"/>
              <a:t>The key is G minor, and the composition/performance must include contrasting dynamics.</a:t>
            </a:r>
          </a:p>
        </p:txBody>
      </p:sp>
      <p:pic>
        <p:nvPicPr>
          <p:cNvPr id="14" name="Picture 13" descr="An artificial intelligence image of a person sitting at a piano on the planet mars&#10;&#10;">
            <a:extLst>
              <a:ext uri="{FF2B5EF4-FFF2-40B4-BE49-F238E27FC236}">
                <a16:creationId xmlns:a16="http://schemas.microsoft.com/office/drawing/2014/main" id="{E36FBB00-AD95-6270-1294-288723C54B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868" y="1702885"/>
            <a:ext cx="5265051" cy="3008601"/>
          </a:xfrm>
          <a:prstGeom prst="rect">
            <a:avLst/>
          </a:prstGeom>
        </p:spPr>
      </p:pic>
      <p:sp>
        <p:nvSpPr>
          <p:cNvPr id="4" name="TextBox 5">
            <a:extLst>
              <a:ext uri="{FF2B5EF4-FFF2-40B4-BE49-F238E27FC236}">
                <a16:creationId xmlns:a16="http://schemas.microsoft.com/office/drawing/2014/main" id="{A5CC9470-3E56-69E6-DE9A-68E428B18B31}"/>
              </a:ext>
            </a:extLst>
          </p:cNvPr>
          <p:cNvSpPr txBox="1"/>
          <p:nvPr/>
        </p:nvSpPr>
        <p:spPr>
          <a:xfrm>
            <a:off x="6563868" y="4806514"/>
            <a:ext cx="5268132" cy="45480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9D6F8A21-9431-6471-A267-899FCF4600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50498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62D10FEF-9DAA-500C-D129-22CF8215E2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329809-27EF-DC79-0FCC-DBFAA95E9C6F}"/>
              </a:ext>
            </a:extLst>
          </p:cNvPr>
          <p:cNvSpPr>
            <a:spLocks noGrp="1"/>
          </p:cNvSpPr>
          <p:nvPr>
            <p:ph type="title"/>
          </p:nvPr>
        </p:nvSpPr>
        <p:spPr/>
        <p:txBody>
          <a:bodyPr/>
          <a:lstStyle/>
          <a:p>
            <a:r>
              <a:rPr lang="en-AU">
                <a:latin typeface="+mj-lt"/>
                <a:cs typeface="Arial"/>
              </a:rPr>
              <a:t>Activity 2.2 – composition and performance </a:t>
            </a:r>
            <a:endParaRPr lang="en-US">
              <a:cs typeface="Arial"/>
            </a:endParaRPr>
          </a:p>
        </p:txBody>
      </p:sp>
      <p:sp>
        <p:nvSpPr>
          <p:cNvPr id="13" name="Text Placeholder 12">
            <a:extLst>
              <a:ext uri="{FF2B5EF4-FFF2-40B4-BE49-F238E27FC236}">
                <a16:creationId xmlns:a16="http://schemas.microsoft.com/office/drawing/2014/main" id="{A79BC0BF-9E9C-97E4-DBA1-02281B5033B4}"/>
              </a:ext>
            </a:extLst>
          </p:cNvPr>
          <p:cNvSpPr>
            <a:spLocks noGrp="1"/>
          </p:cNvSpPr>
          <p:nvPr>
            <p:ph type="body" sz="quarter" idx="18"/>
          </p:nvPr>
        </p:nvSpPr>
        <p:spPr/>
        <p:txBody>
          <a:bodyPr/>
          <a:lstStyle/>
          <a:p>
            <a:r>
              <a:rPr lang="en-AU" dirty="0">
                <a:latin typeface="+mj-lt"/>
              </a:rPr>
              <a:t>Lesson 1 of 4</a:t>
            </a:r>
          </a:p>
        </p:txBody>
      </p:sp>
      <p:sp>
        <p:nvSpPr>
          <p:cNvPr id="9" name="Text Placeholder 12">
            <a:extLst>
              <a:ext uri="{FF2B5EF4-FFF2-40B4-BE49-F238E27FC236}">
                <a16:creationId xmlns:a16="http://schemas.microsoft.com/office/drawing/2014/main" id="{14A0A2C3-2266-04B4-7A64-10EC6AF21F9F}"/>
              </a:ext>
            </a:extLst>
          </p:cNvPr>
          <p:cNvSpPr txBox="1">
            <a:spLocks/>
          </p:cNvSpPr>
          <p:nvPr/>
        </p:nvSpPr>
        <p:spPr>
          <a:xfrm>
            <a:off x="360000" y="1567086"/>
            <a:ext cx="5854820" cy="4807835"/>
          </a:xfrm>
          <a:prstGeom prst="rect">
            <a:avLst/>
          </a:prstGeom>
        </p:spPr>
        <p:txBody>
          <a:bodyPr lIns="0" tIns="0" rIns="0" b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600"/>
              </a:spcAft>
            </a:pPr>
            <a:r>
              <a:rPr lang="en-AU" sz="1800" b="1" dirty="0">
                <a:latin typeface="+mj-lt"/>
              </a:rPr>
              <a:t>In lesson 1</a:t>
            </a:r>
          </a:p>
          <a:p>
            <a:pPr marL="285750" indent="-285750">
              <a:spcAft>
                <a:spcPts val="600"/>
              </a:spcAft>
              <a:buFont typeface="Arial" panose="020B0604020202020204" pitchFamily="34" charset="0"/>
              <a:buChar char="•"/>
            </a:pPr>
            <a:r>
              <a:rPr lang="en-AU" sz="1800" dirty="0">
                <a:latin typeface="+mn-lt"/>
              </a:rPr>
              <a:t>Move into pairs or groups of 4.</a:t>
            </a:r>
            <a:endParaRPr lang="en-AU" sz="1800" dirty="0">
              <a:latin typeface="+mn-lt"/>
              <a:cs typeface="Arial"/>
            </a:endParaRPr>
          </a:p>
          <a:p>
            <a:pPr marL="285750" indent="-285750" algn="l">
              <a:spcAft>
                <a:spcPts val="600"/>
              </a:spcAft>
              <a:buFont typeface="Arial" panose="020B0604020202020204" pitchFamily="34" charset="0"/>
              <a:buChar char="•"/>
            </a:pPr>
            <a:r>
              <a:rPr lang="en-AU" sz="1800" dirty="0">
                <a:latin typeface="+mn-lt"/>
              </a:rPr>
              <a:t>Compose and complete section A (Bars 1–8) of the ternary form composition.</a:t>
            </a:r>
          </a:p>
          <a:p>
            <a:pPr marL="285750" indent="-285750" algn="l">
              <a:spcAft>
                <a:spcPts val="600"/>
              </a:spcAft>
              <a:buFont typeface="Arial" panose="020B0604020202020204" pitchFamily="34" charset="0"/>
              <a:buChar char="•"/>
            </a:pPr>
            <a:r>
              <a:rPr lang="en-AU" sz="1800" dirty="0">
                <a:latin typeface="+mn-lt"/>
              </a:rPr>
              <a:t>Use the given </a:t>
            </a:r>
            <a:r>
              <a:rPr lang="en-AU" sz="1800" i="1" dirty="0">
                <a:latin typeface="+mn-lt"/>
              </a:rPr>
              <a:t>leitmotif</a:t>
            </a:r>
            <a:r>
              <a:rPr lang="en-AU" sz="1800" dirty="0">
                <a:latin typeface="+mn-lt"/>
              </a:rPr>
              <a:t> and </a:t>
            </a:r>
            <a:r>
              <a:rPr lang="en-AU" sz="1800" i="1" dirty="0">
                <a:latin typeface="+mn-lt"/>
              </a:rPr>
              <a:t>ostinato</a:t>
            </a:r>
            <a:r>
              <a:rPr lang="en-AU" sz="1800" dirty="0">
                <a:latin typeface="+mn-lt"/>
              </a:rPr>
              <a:t> rhythmic patterns and extend the ideas using compositional devices such as augmentation, fragmentation, imitation and diminution.</a:t>
            </a:r>
          </a:p>
          <a:p>
            <a:pPr marL="285750" indent="-285750" algn="l">
              <a:spcAft>
                <a:spcPts val="600"/>
              </a:spcAft>
              <a:buFont typeface="Arial" panose="020B0604020202020204" pitchFamily="34" charset="0"/>
              <a:buChar char="•"/>
            </a:pPr>
            <a:r>
              <a:rPr lang="en-AU" sz="1800" dirty="0">
                <a:latin typeface="+mn-lt"/>
              </a:rPr>
              <a:t>Remember to include dynamics.</a:t>
            </a:r>
          </a:p>
          <a:p>
            <a:pPr marL="285750" indent="-285750" algn="l">
              <a:spcAft>
                <a:spcPts val="600"/>
              </a:spcAft>
              <a:buFont typeface="Arial" panose="020B0604020202020204" pitchFamily="34" charset="0"/>
              <a:buChar char="•"/>
            </a:pPr>
            <a:r>
              <a:rPr lang="en-AU" sz="1800" dirty="0">
                <a:latin typeface="+mn-lt"/>
              </a:rPr>
              <a:t>Rehearse section A.</a:t>
            </a:r>
          </a:p>
        </p:txBody>
      </p:sp>
      <p:pic>
        <p:nvPicPr>
          <p:cNvPr id="10" name="Picture 9" descr="An artificial intelligence image of a person sitting at a piano on the planet mars&#10;&#10;">
            <a:extLst>
              <a:ext uri="{FF2B5EF4-FFF2-40B4-BE49-F238E27FC236}">
                <a16:creationId xmlns:a16="http://schemas.microsoft.com/office/drawing/2014/main" id="{56ADB620-2F51-4E2D-E642-D4EA211C7F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868" y="1702885"/>
            <a:ext cx="5265051" cy="3008601"/>
          </a:xfrm>
          <a:prstGeom prst="rect">
            <a:avLst/>
          </a:prstGeom>
        </p:spPr>
      </p:pic>
      <p:sp>
        <p:nvSpPr>
          <p:cNvPr id="11" name="TextBox 5">
            <a:extLst>
              <a:ext uri="{FF2B5EF4-FFF2-40B4-BE49-F238E27FC236}">
                <a16:creationId xmlns:a16="http://schemas.microsoft.com/office/drawing/2014/main" id="{1014C6A1-A489-D992-1169-1B001B7377D2}"/>
              </a:ext>
            </a:extLst>
          </p:cNvPr>
          <p:cNvSpPr txBox="1"/>
          <p:nvPr/>
        </p:nvSpPr>
        <p:spPr>
          <a:xfrm>
            <a:off x="6563868" y="4806514"/>
            <a:ext cx="5268132" cy="45480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C9A0D942-2397-4362-A155-2E0424139D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201757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E25235B2-646F-7A3B-3A0D-DAF0D3DA86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CBF224-88AC-84D5-78C4-91ABF557B6CC}"/>
              </a:ext>
            </a:extLst>
          </p:cNvPr>
          <p:cNvSpPr>
            <a:spLocks noGrp="1"/>
          </p:cNvSpPr>
          <p:nvPr>
            <p:ph type="title"/>
          </p:nvPr>
        </p:nvSpPr>
        <p:spPr/>
        <p:txBody>
          <a:bodyPr/>
          <a:lstStyle/>
          <a:p>
            <a:r>
              <a:rPr lang="en-AU" dirty="0">
                <a:latin typeface="+mj-lt"/>
                <a:cs typeface="Arial"/>
              </a:rPr>
              <a:t>Activity 2.3 – composition and performance </a:t>
            </a:r>
            <a:endParaRPr lang="en-US" dirty="0">
              <a:cs typeface="Arial"/>
            </a:endParaRPr>
          </a:p>
        </p:txBody>
      </p:sp>
      <p:sp>
        <p:nvSpPr>
          <p:cNvPr id="6" name="Text Placeholder 5">
            <a:extLst>
              <a:ext uri="{FF2B5EF4-FFF2-40B4-BE49-F238E27FC236}">
                <a16:creationId xmlns:a16="http://schemas.microsoft.com/office/drawing/2014/main" id="{CEC86819-7A7A-13E7-70DD-6B67F0E21002}"/>
              </a:ext>
            </a:extLst>
          </p:cNvPr>
          <p:cNvSpPr>
            <a:spLocks noGrp="1"/>
          </p:cNvSpPr>
          <p:nvPr>
            <p:ph type="body" sz="quarter" idx="18"/>
          </p:nvPr>
        </p:nvSpPr>
        <p:spPr/>
        <p:txBody>
          <a:bodyPr/>
          <a:lstStyle/>
          <a:p>
            <a:r>
              <a:rPr lang="en-AU" dirty="0">
                <a:latin typeface="+mj-lt"/>
              </a:rPr>
              <a:t>Lesson 2 of 4</a:t>
            </a:r>
          </a:p>
        </p:txBody>
      </p:sp>
      <p:sp>
        <p:nvSpPr>
          <p:cNvPr id="12" name="TextBox 11">
            <a:extLst>
              <a:ext uri="{FF2B5EF4-FFF2-40B4-BE49-F238E27FC236}">
                <a16:creationId xmlns:a16="http://schemas.microsoft.com/office/drawing/2014/main" id="{BFC5664C-88E4-6498-FE17-E886EB1E5A14}"/>
              </a:ext>
            </a:extLst>
          </p:cNvPr>
          <p:cNvSpPr txBox="1"/>
          <p:nvPr/>
        </p:nvSpPr>
        <p:spPr>
          <a:xfrm>
            <a:off x="357267" y="1557338"/>
            <a:ext cx="5423601" cy="4958188"/>
          </a:xfrm>
          <a:prstGeom prst="rect">
            <a:avLst/>
          </a:prstGeom>
          <a:noFill/>
        </p:spPr>
        <p:txBody>
          <a:bodyPr wrap="square" lIns="0" tIns="0" rIns="0" bIns="0" rtlCol="0" anchor="t">
            <a:noAutofit/>
          </a:bodyPr>
          <a:lstStyle/>
          <a:p>
            <a:pPr algn="l">
              <a:lnSpc>
                <a:spcPct val="150000"/>
              </a:lnSpc>
              <a:spcAft>
                <a:spcPts val="600"/>
              </a:spcAft>
            </a:pPr>
            <a:r>
              <a:rPr lang="en-AU" sz="1800" b="1" dirty="0">
                <a:latin typeface="+mj-lt"/>
              </a:rPr>
              <a:t>In lesson 2</a:t>
            </a:r>
          </a:p>
          <a:p>
            <a:pPr marL="285750" indent="-285750">
              <a:lnSpc>
                <a:spcPct val="150000"/>
              </a:lnSpc>
              <a:spcAft>
                <a:spcPts val="600"/>
              </a:spcAft>
              <a:buFont typeface="Arial" panose="020B0604020202020204" pitchFamily="34" charset="0"/>
              <a:buChar char="•"/>
            </a:pPr>
            <a:r>
              <a:rPr lang="en-AU" sz="1800" dirty="0"/>
              <a:t>Compose and complete section B (Bars 9–16) of the ternary form composition. </a:t>
            </a:r>
            <a:r>
              <a:rPr lang="en-AU" sz="1800" dirty="0">
                <a:effectLst/>
                <a:ea typeface="Calibri" panose="020F0502020204030204" pitchFamily="34" charset="0"/>
              </a:rPr>
              <a:t>This section should be contrasting to section A.</a:t>
            </a:r>
            <a:endParaRPr lang="en-AU" sz="1800" dirty="0"/>
          </a:p>
          <a:p>
            <a:pPr marL="285750" indent="-285750">
              <a:lnSpc>
                <a:spcPct val="150000"/>
              </a:lnSpc>
              <a:spcAft>
                <a:spcPts val="600"/>
              </a:spcAft>
              <a:buFont typeface="Arial" panose="020B0604020202020204" pitchFamily="34" charset="0"/>
              <a:buChar char="•"/>
            </a:pPr>
            <a:r>
              <a:rPr lang="en-AU" sz="1800" dirty="0"/>
              <a:t>Use the given </a:t>
            </a:r>
            <a:r>
              <a:rPr lang="en-AU" sz="1800" i="1" dirty="0"/>
              <a:t>leitmotif</a:t>
            </a:r>
            <a:r>
              <a:rPr lang="en-AU" sz="1800" dirty="0"/>
              <a:t> and </a:t>
            </a:r>
            <a:r>
              <a:rPr lang="en-AU" sz="1800" i="1" dirty="0"/>
              <a:t>ostinato</a:t>
            </a:r>
            <a:r>
              <a:rPr lang="en-AU" sz="1800" dirty="0"/>
              <a:t> rhythmic patterns and look at ways to create contrast. For example, augmentation/diminution of note values, change in dynamics and change of mood.</a:t>
            </a:r>
          </a:p>
          <a:p>
            <a:pPr marL="285750" indent="-285750" algn="l">
              <a:lnSpc>
                <a:spcPct val="150000"/>
              </a:lnSpc>
              <a:spcAft>
                <a:spcPts val="600"/>
              </a:spcAft>
              <a:buFont typeface="Arial" panose="020B0604020202020204" pitchFamily="34" charset="0"/>
              <a:buChar char="•"/>
            </a:pPr>
            <a:r>
              <a:rPr lang="en-AU" sz="1800" dirty="0"/>
              <a:t>Rehearse section B, then rehearse whole piece in ternary form. Section A, Section B and the return of Section A.</a:t>
            </a:r>
          </a:p>
          <a:p>
            <a:pPr marL="285750" indent="-285750" algn="l">
              <a:lnSpc>
                <a:spcPct val="150000"/>
              </a:lnSpc>
              <a:spcAft>
                <a:spcPts val="600"/>
              </a:spcAft>
              <a:buFont typeface="Arial" panose="020B0604020202020204" pitchFamily="34" charset="0"/>
              <a:buChar char="•"/>
            </a:pPr>
            <a:endParaRPr lang="en-AU" sz="1800" dirty="0"/>
          </a:p>
          <a:p>
            <a:pPr marL="285750" indent="-285750" algn="l">
              <a:lnSpc>
                <a:spcPct val="150000"/>
              </a:lnSpc>
              <a:spcAft>
                <a:spcPts val="600"/>
              </a:spcAft>
              <a:buFont typeface="Arial" panose="020B0604020202020204" pitchFamily="34" charset="0"/>
              <a:buChar char="•"/>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a:p>
            <a:pPr algn="l">
              <a:lnSpc>
                <a:spcPct val="150000"/>
              </a:lnSpc>
              <a:spcAft>
                <a:spcPts val="600"/>
              </a:spcAft>
            </a:pPr>
            <a:endParaRPr lang="en-AU" sz="1800" dirty="0"/>
          </a:p>
        </p:txBody>
      </p:sp>
      <p:pic>
        <p:nvPicPr>
          <p:cNvPr id="7" name="Picture 6" descr="An artificial intelligence image of a person sitting at a piano on the planet mars&#10;&#10;">
            <a:extLst>
              <a:ext uri="{FF2B5EF4-FFF2-40B4-BE49-F238E27FC236}">
                <a16:creationId xmlns:a16="http://schemas.microsoft.com/office/drawing/2014/main" id="{A0CCB683-3046-7B13-0FF8-6E8973E49C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868" y="1702885"/>
            <a:ext cx="5265051" cy="3008601"/>
          </a:xfrm>
          <a:prstGeom prst="rect">
            <a:avLst/>
          </a:prstGeom>
        </p:spPr>
      </p:pic>
      <p:sp>
        <p:nvSpPr>
          <p:cNvPr id="8" name="TextBox 5">
            <a:extLst>
              <a:ext uri="{FF2B5EF4-FFF2-40B4-BE49-F238E27FC236}">
                <a16:creationId xmlns:a16="http://schemas.microsoft.com/office/drawing/2014/main" id="{1409B179-9D20-6739-D758-9E8CE55BD281}"/>
              </a:ext>
            </a:extLst>
          </p:cNvPr>
          <p:cNvSpPr txBox="1"/>
          <p:nvPr/>
        </p:nvSpPr>
        <p:spPr>
          <a:xfrm>
            <a:off x="6563868" y="4806514"/>
            <a:ext cx="5268132" cy="45480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A5633C06-748B-3C66-F68C-5C14BF47228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81177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23F7C60C-37DB-0AAE-FB66-492A58302F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B6934C-23F3-C227-CAE4-89FF4DB16BF7}"/>
              </a:ext>
            </a:extLst>
          </p:cNvPr>
          <p:cNvSpPr>
            <a:spLocks noGrp="1"/>
          </p:cNvSpPr>
          <p:nvPr>
            <p:ph type="title"/>
          </p:nvPr>
        </p:nvSpPr>
        <p:spPr/>
        <p:txBody>
          <a:bodyPr/>
          <a:lstStyle/>
          <a:p>
            <a:r>
              <a:rPr lang="en-AU" dirty="0">
                <a:latin typeface="+mj-lt"/>
                <a:cs typeface="Arial"/>
              </a:rPr>
              <a:t>Activity 2.4 – composition and performance </a:t>
            </a:r>
            <a:endParaRPr lang="en-US" dirty="0">
              <a:cs typeface="Arial"/>
            </a:endParaRPr>
          </a:p>
        </p:txBody>
      </p:sp>
      <p:sp>
        <p:nvSpPr>
          <p:cNvPr id="3" name="Text Placeholder 12">
            <a:extLst>
              <a:ext uri="{FF2B5EF4-FFF2-40B4-BE49-F238E27FC236}">
                <a16:creationId xmlns:a16="http://schemas.microsoft.com/office/drawing/2014/main" id="{E89D812A-FF68-0E39-6DE3-AEB83594B6C6}"/>
              </a:ext>
            </a:extLst>
          </p:cNvPr>
          <p:cNvSpPr>
            <a:spLocks noGrp="1"/>
          </p:cNvSpPr>
          <p:nvPr>
            <p:ph type="body" sz="quarter" idx="18"/>
          </p:nvPr>
        </p:nvSpPr>
        <p:spPr>
          <a:xfrm>
            <a:off x="360000" y="982520"/>
            <a:ext cx="11483998" cy="356423"/>
          </a:xfrm>
        </p:spPr>
        <p:txBody>
          <a:bodyPr/>
          <a:lstStyle/>
          <a:p>
            <a:r>
              <a:rPr lang="en-AU" dirty="0">
                <a:latin typeface="+mj-lt"/>
              </a:rPr>
              <a:t>Lesson 3 of 4</a:t>
            </a:r>
          </a:p>
        </p:txBody>
      </p:sp>
      <p:sp>
        <p:nvSpPr>
          <p:cNvPr id="12" name="TextBox 11">
            <a:extLst>
              <a:ext uri="{FF2B5EF4-FFF2-40B4-BE49-F238E27FC236}">
                <a16:creationId xmlns:a16="http://schemas.microsoft.com/office/drawing/2014/main" id="{2939464C-9929-C232-AA65-603304FBCC74}"/>
              </a:ext>
            </a:extLst>
          </p:cNvPr>
          <p:cNvSpPr txBox="1"/>
          <p:nvPr/>
        </p:nvSpPr>
        <p:spPr>
          <a:xfrm>
            <a:off x="417149" y="1702885"/>
            <a:ext cx="5621701" cy="4496438"/>
          </a:xfrm>
          <a:prstGeom prst="rect">
            <a:avLst/>
          </a:prstGeom>
          <a:noFill/>
        </p:spPr>
        <p:txBody>
          <a:bodyPr wrap="square" lIns="0" tIns="0" rIns="0" bIns="0" rtlCol="0" anchor="t">
            <a:noAutofit/>
          </a:bodyPr>
          <a:lstStyle/>
          <a:p>
            <a:pPr algn="l">
              <a:lnSpc>
                <a:spcPct val="150000"/>
              </a:lnSpc>
              <a:spcAft>
                <a:spcPts val="600"/>
              </a:spcAft>
            </a:pPr>
            <a:r>
              <a:rPr lang="en-AU" sz="1800" b="1" dirty="0"/>
              <a:t>In lesson 3</a:t>
            </a:r>
          </a:p>
          <a:p>
            <a:pPr marL="285750" indent="-285750" algn="l">
              <a:lnSpc>
                <a:spcPct val="150000"/>
              </a:lnSpc>
              <a:spcAft>
                <a:spcPts val="600"/>
              </a:spcAft>
              <a:buFont typeface="Arial" panose="020B0604020202020204" pitchFamily="34" charset="0"/>
              <a:buChar char="•"/>
            </a:pPr>
            <a:r>
              <a:rPr lang="en-AU" sz="1800" dirty="0"/>
              <a:t>Finalise your ternary form composition in the style of ‘Mars’ and/or ‘Imperial March’.</a:t>
            </a:r>
          </a:p>
          <a:p>
            <a:pPr marL="285750" indent="-285750">
              <a:lnSpc>
                <a:spcPct val="150000"/>
              </a:lnSpc>
              <a:spcAft>
                <a:spcPts val="600"/>
              </a:spcAft>
              <a:buFont typeface="Arial" panose="020B0604020202020204" pitchFamily="34" charset="0"/>
              <a:buChar char="•"/>
            </a:pPr>
            <a:r>
              <a:rPr lang="en-AU" sz="1800" dirty="0"/>
              <a:t>Rehearse ready to perform to class next lesson.</a:t>
            </a:r>
          </a:p>
        </p:txBody>
      </p:sp>
      <p:pic>
        <p:nvPicPr>
          <p:cNvPr id="6" name="Picture 5" descr="An artificial intelligence image of a person sitting at a piano on the planet mars&#10;&#10;">
            <a:extLst>
              <a:ext uri="{FF2B5EF4-FFF2-40B4-BE49-F238E27FC236}">
                <a16:creationId xmlns:a16="http://schemas.microsoft.com/office/drawing/2014/main" id="{8C79248B-BED1-9580-31EF-A5178B29A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868" y="1702885"/>
            <a:ext cx="5265051" cy="3008601"/>
          </a:xfrm>
          <a:prstGeom prst="rect">
            <a:avLst/>
          </a:prstGeom>
        </p:spPr>
      </p:pic>
      <p:sp>
        <p:nvSpPr>
          <p:cNvPr id="7" name="TextBox 5">
            <a:extLst>
              <a:ext uri="{FF2B5EF4-FFF2-40B4-BE49-F238E27FC236}">
                <a16:creationId xmlns:a16="http://schemas.microsoft.com/office/drawing/2014/main" id="{F21A62D5-F3DE-6B54-89BA-FDB63380EC8E}"/>
              </a:ext>
            </a:extLst>
          </p:cNvPr>
          <p:cNvSpPr txBox="1"/>
          <p:nvPr/>
        </p:nvSpPr>
        <p:spPr>
          <a:xfrm>
            <a:off x="6563868" y="4806514"/>
            <a:ext cx="5268132" cy="45480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E5B5781C-F534-E241-CBE8-7739EB46F71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108393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a:cs typeface="Arial"/>
              </a:rPr>
              <a:t>Activity 2.5 – performance etiquette</a:t>
            </a:r>
            <a:endParaRPr lang="en-US" dirty="0"/>
          </a:p>
        </p:txBody>
      </p:sp>
      <p:sp>
        <p:nvSpPr>
          <p:cNvPr id="3" name="Text Placeholder 2">
            <a:extLst>
              <a:ext uri="{FF2B5EF4-FFF2-40B4-BE49-F238E27FC236}">
                <a16:creationId xmlns:a16="http://schemas.microsoft.com/office/drawing/2014/main" id="{FEBBB06E-6BDD-A29E-789C-4B3EEBDD859D}"/>
              </a:ext>
            </a:extLst>
          </p:cNvPr>
          <p:cNvSpPr>
            <a:spLocks noGrp="1"/>
          </p:cNvSpPr>
          <p:nvPr>
            <p:ph type="body" sz="quarter" idx="18"/>
          </p:nvPr>
        </p:nvSpPr>
        <p:spPr/>
        <p:txBody>
          <a:bodyPr/>
          <a:lstStyle/>
          <a:p>
            <a:r>
              <a:rPr lang="en-AU" sz="2000" dirty="0">
                <a:latin typeface="Arial" panose="020B0604020202020204" pitchFamily="34" charset="0"/>
                <a:cs typeface="Arial" panose="020B0604020202020204" pitchFamily="34" charset="0"/>
              </a:rPr>
              <a:t>As a performer and an audience member</a:t>
            </a:r>
          </a:p>
        </p:txBody>
      </p:sp>
      <p:sp>
        <p:nvSpPr>
          <p:cNvPr id="4" name="TextBox 3">
            <a:extLst>
              <a:ext uri="{FF2B5EF4-FFF2-40B4-BE49-F238E27FC236}">
                <a16:creationId xmlns:a16="http://schemas.microsoft.com/office/drawing/2014/main" id="{0D4803C3-4148-D730-092D-BC876F76B768}"/>
              </a:ext>
            </a:extLst>
          </p:cNvPr>
          <p:cNvSpPr txBox="1"/>
          <p:nvPr/>
        </p:nvSpPr>
        <p:spPr>
          <a:xfrm>
            <a:off x="360000" y="1557338"/>
            <a:ext cx="5374373" cy="4940662"/>
          </a:xfrm>
          <a:prstGeom prst="rect">
            <a:avLst/>
          </a:prstGeom>
          <a:solidFill>
            <a:schemeClr val="accent6"/>
          </a:solidFill>
          <a:ln w="3175">
            <a:noFill/>
          </a:ln>
        </p:spPr>
        <p:txBody>
          <a:bodyPr rot="0" spcFirstLastPara="0" vertOverflow="overflow" horzOverflow="overflow" vert="horz" wrap="square" lIns="108000" tIns="36000" rIns="108000" bIns="0" numCol="1" spcCol="0" rtlCol="0" fromWordArt="0" anchor="t" anchorCtr="0" forceAA="0" compatLnSpc="1">
            <a:prstTxWarp prst="textNoShape">
              <a:avLst/>
            </a:prstTxWarp>
            <a:noAutofit/>
          </a:bodyPr>
          <a:lstStyle/>
          <a:p>
            <a:pPr algn="l">
              <a:lnSpc>
                <a:spcPct val="120000"/>
              </a:lnSpc>
              <a:spcAft>
                <a:spcPts val="600"/>
              </a:spcAft>
            </a:pPr>
            <a:r>
              <a:rPr lang="en-US" sz="1800" b="1" dirty="0">
                <a:cs typeface="Arial"/>
              </a:rPr>
              <a:t>Performer</a:t>
            </a:r>
            <a:endParaRPr lang="en-US" sz="1800" dirty="0">
              <a:cs typeface="Arial" panose="020B0604020202020204" pitchFamily="34" charset="0"/>
            </a:endParaRPr>
          </a:p>
          <a:p>
            <a:pPr marL="285750" indent="-285750" algn="l">
              <a:lnSpc>
                <a:spcPct val="120000"/>
              </a:lnSpc>
              <a:spcAft>
                <a:spcPts val="600"/>
              </a:spcAft>
              <a:buFont typeface="Arial" panose="020B0604020202020204" pitchFamily="34" charset="0"/>
              <a:buChar char="•"/>
            </a:pPr>
            <a:r>
              <a:rPr lang="en-US" sz="1800" dirty="0">
                <a:cs typeface="Arial"/>
              </a:rPr>
              <a:t>Move to the performance space and face the audience.</a:t>
            </a:r>
          </a:p>
          <a:p>
            <a:pPr marL="285750" indent="-285750" algn="l">
              <a:lnSpc>
                <a:spcPct val="120000"/>
              </a:lnSpc>
              <a:spcAft>
                <a:spcPts val="600"/>
              </a:spcAft>
              <a:buFont typeface="Arial" panose="020B0604020202020204" pitchFamily="34" charset="0"/>
              <a:buChar char="•"/>
            </a:pPr>
            <a:r>
              <a:rPr lang="en-US" sz="1800" dirty="0">
                <a:cs typeface="Arial"/>
              </a:rPr>
              <a:t>Ensure that you have eye contact with the other members of your group.</a:t>
            </a:r>
          </a:p>
          <a:p>
            <a:pPr marL="285750" indent="-285750" algn="l">
              <a:lnSpc>
                <a:spcPct val="120000"/>
              </a:lnSpc>
              <a:spcAft>
                <a:spcPts val="600"/>
              </a:spcAft>
              <a:buFont typeface="Arial" panose="020B0604020202020204" pitchFamily="34" charset="0"/>
              <a:buChar char="•"/>
            </a:pPr>
            <a:r>
              <a:rPr lang="en-US" sz="1800" dirty="0">
                <a:cs typeface="Arial"/>
              </a:rPr>
              <a:t>Wait until the audience is settled and quiet.</a:t>
            </a:r>
          </a:p>
          <a:p>
            <a:pPr marL="285750" indent="-285750" algn="l">
              <a:lnSpc>
                <a:spcPct val="120000"/>
              </a:lnSpc>
              <a:spcAft>
                <a:spcPts val="600"/>
              </a:spcAft>
              <a:buFont typeface="Arial" panose="020B0604020202020204" pitchFamily="34" charset="0"/>
              <a:buChar char="•"/>
            </a:pPr>
            <a:r>
              <a:rPr lang="en-US" sz="1800" dirty="0">
                <a:cs typeface="Arial"/>
              </a:rPr>
              <a:t>Remain focused throughout the performance, even if you lose your place.</a:t>
            </a:r>
          </a:p>
          <a:p>
            <a:pPr marL="285750" indent="-285750" algn="l">
              <a:lnSpc>
                <a:spcPct val="120000"/>
              </a:lnSpc>
              <a:spcAft>
                <a:spcPts val="600"/>
              </a:spcAft>
              <a:buFont typeface="Arial" panose="020B0604020202020204" pitchFamily="34" charset="0"/>
              <a:buChar char="•"/>
            </a:pPr>
            <a:r>
              <a:rPr lang="en-US" sz="1800" dirty="0">
                <a:cs typeface="Arial"/>
              </a:rPr>
              <a:t>If you lose your place, don’t giggle or pull faces, focus on joining back in with the rest of the group.</a:t>
            </a:r>
          </a:p>
          <a:p>
            <a:pPr marL="285750" indent="-285750" algn="l">
              <a:lnSpc>
                <a:spcPct val="120000"/>
              </a:lnSpc>
              <a:spcAft>
                <a:spcPts val="600"/>
              </a:spcAft>
              <a:buFont typeface="Arial" panose="020B0604020202020204" pitchFamily="34" charset="0"/>
              <a:buChar char="•"/>
            </a:pPr>
            <a:r>
              <a:rPr lang="en-US" sz="1800" dirty="0">
                <a:cs typeface="Arial"/>
              </a:rPr>
              <a:t>Appreciate the applause from the audience. Take a bow.</a:t>
            </a:r>
            <a:endParaRPr lang="en-US" sz="1800" dirty="0">
              <a:cs typeface="Arial" panose="020B0604020202020204" pitchFamily="34" charset="0"/>
            </a:endParaRPr>
          </a:p>
        </p:txBody>
      </p:sp>
      <p:sp>
        <p:nvSpPr>
          <p:cNvPr id="2" name="TextBox 1">
            <a:extLst>
              <a:ext uri="{FF2B5EF4-FFF2-40B4-BE49-F238E27FC236}">
                <a16:creationId xmlns:a16="http://schemas.microsoft.com/office/drawing/2014/main" id="{F1F0B8FA-B528-9036-981C-013BD674B66A}"/>
              </a:ext>
            </a:extLst>
          </p:cNvPr>
          <p:cNvSpPr txBox="1"/>
          <p:nvPr/>
        </p:nvSpPr>
        <p:spPr>
          <a:xfrm>
            <a:off x="6034008" y="1557338"/>
            <a:ext cx="5374373" cy="4940662"/>
          </a:xfrm>
          <a:prstGeom prst="rect">
            <a:avLst/>
          </a:prstGeom>
          <a:solidFill>
            <a:schemeClr val="accent4"/>
          </a:solidFill>
          <a:ln w="3175">
            <a:noFill/>
          </a:ln>
        </p:spPr>
        <p:txBody>
          <a:bodyPr wrap="square" lIns="108000" tIns="36000" rIns="108000" bIns="0" rtlCol="0" anchor="t">
            <a:noAutofit/>
          </a:bodyPr>
          <a:lstStyle/>
          <a:p>
            <a:pPr algn="l">
              <a:lnSpc>
                <a:spcPct val="120000"/>
              </a:lnSpc>
              <a:spcAft>
                <a:spcPts val="600"/>
              </a:spcAft>
            </a:pPr>
            <a:r>
              <a:rPr lang="en-AU" sz="1800" b="1" dirty="0">
                <a:cs typeface="Arial"/>
              </a:rPr>
              <a:t>Audience member</a:t>
            </a:r>
            <a:endParaRPr lang="en-AU" sz="1800" dirty="0">
              <a:cs typeface="Arial" panose="020B0604020202020204" pitchFamily="34" charset="0"/>
            </a:endParaRPr>
          </a:p>
          <a:p>
            <a:pPr marL="285750" indent="-285750" algn="l">
              <a:lnSpc>
                <a:spcPct val="120000"/>
              </a:lnSpc>
              <a:spcAft>
                <a:spcPts val="600"/>
              </a:spcAft>
              <a:buFont typeface="Arial" panose="020B0604020202020204" pitchFamily="34" charset="0"/>
              <a:buChar char="•"/>
            </a:pPr>
            <a:r>
              <a:rPr lang="en-AU" sz="1800" dirty="0">
                <a:cs typeface="Arial"/>
              </a:rPr>
              <a:t>Respect the performer(s) by not talking or moving during their performance.</a:t>
            </a:r>
          </a:p>
          <a:p>
            <a:pPr marL="285750" indent="-285750">
              <a:lnSpc>
                <a:spcPct val="120000"/>
              </a:lnSpc>
              <a:spcAft>
                <a:spcPts val="600"/>
              </a:spcAft>
              <a:buFont typeface="Arial" panose="020B0604020202020204" pitchFamily="34" charset="0"/>
              <a:buChar char="•"/>
            </a:pPr>
            <a:r>
              <a:rPr lang="en-AU" sz="1800" dirty="0">
                <a:ea typeface="+mn-lt"/>
                <a:cs typeface="+mn-lt"/>
              </a:rPr>
              <a:t>Applause only – show the performer(s) your appreciation by applauding. No whistling or calling out.</a:t>
            </a:r>
          </a:p>
          <a:p>
            <a:pPr marL="285750" indent="-285750">
              <a:lnSpc>
                <a:spcPct val="120000"/>
              </a:lnSpc>
              <a:spcAft>
                <a:spcPts val="600"/>
              </a:spcAft>
              <a:buFont typeface="Arial" panose="020B0604020202020204" pitchFamily="34" charset="0"/>
              <a:buChar char="•"/>
            </a:pPr>
            <a:r>
              <a:rPr lang="en-AU" sz="1800" dirty="0">
                <a:cs typeface="Arial"/>
              </a:rPr>
              <a:t>If you arrive to class late or need to leave, do not enter or exit during a performance, wait until the performance is over.</a:t>
            </a:r>
          </a:p>
          <a:p>
            <a:pPr marL="285750" indent="-285750">
              <a:lnSpc>
                <a:spcPct val="120000"/>
              </a:lnSpc>
              <a:spcAft>
                <a:spcPts val="600"/>
              </a:spcAft>
              <a:buFont typeface="Arial" panose="020B0604020202020204" pitchFamily="34" charset="0"/>
              <a:buChar char="•"/>
            </a:pPr>
            <a:r>
              <a:rPr lang="en-AU" sz="1800" dirty="0">
                <a:cs typeface="Arial"/>
              </a:rPr>
              <a:t>Outside a school setting, remember to have your mobile phone switched off and put it in your bag/pocket.</a:t>
            </a:r>
          </a:p>
          <a:p>
            <a:pPr marL="285750" indent="-285750" algn="l">
              <a:lnSpc>
                <a:spcPct val="120000"/>
              </a:lnSpc>
              <a:spcAft>
                <a:spcPts val="600"/>
              </a:spcAft>
              <a:buFont typeface="Arial" panose="020B0604020202020204" pitchFamily="34" charset="0"/>
              <a:buChar char="•"/>
            </a:pPr>
            <a:endParaRPr lang="en-AU" sz="1800" dirty="0"/>
          </a:p>
        </p:txBody>
      </p:sp>
      <p:sp>
        <p:nvSpPr>
          <p:cNvPr id="5" name="Slide Number Placeholder 1">
            <a:extLst>
              <a:ext uri="{FF2B5EF4-FFF2-40B4-BE49-F238E27FC236}">
                <a16:creationId xmlns:a16="http://schemas.microsoft.com/office/drawing/2014/main" id="{543CB0D2-B91F-3A94-0FC1-12A811E2239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28</a:t>
            </a:fld>
            <a:endParaRPr lang="en-AU" dirty="0"/>
          </a:p>
        </p:txBody>
      </p:sp>
    </p:spTree>
    <p:extLst>
      <p:ext uri="{BB962C8B-B14F-4D97-AF65-F5344CB8AC3E}">
        <p14:creationId xmlns:p14="http://schemas.microsoft.com/office/powerpoint/2010/main" val="34782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C8948D59-D38E-9799-0B5E-DEC56FA420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5222B9-FCE3-9ECA-D484-40841476EAEA}"/>
              </a:ext>
            </a:extLst>
          </p:cNvPr>
          <p:cNvSpPr>
            <a:spLocks noGrp="1"/>
          </p:cNvSpPr>
          <p:nvPr>
            <p:ph type="title"/>
          </p:nvPr>
        </p:nvSpPr>
        <p:spPr/>
        <p:txBody>
          <a:bodyPr/>
          <a:lstStyle/>
          <a:p>
            <a:r>
              <a:rPr lang="en-AU" dirty="0">
                <a:latin typeface="+mj-lt"/>
                <a:cs typeface="Arial"/>
              </a:rPr>
              <a:t>Activity 2.5 – composition and performance </a:t>
            </a:r>
            <a:endParaRPr lang="en-US" dirty="0">
              <a:cs typeface="Arial"/>
            </a:endParaRPr>
          </a:p>
        </p:txBody>
      </p:sp>
      <p:sp>
        <p:nvSpPr>
          <p:cNvPr id="7" name="Text Placeholder 6">
            <a:extLst>
              <a:ext uri="{FF2B5EF4-FFF2-40B4-BE49-F238E27FC236}">
                <a16:creationId xmlns:a16="http://schemas.microsoft.com/office/drawing/2014/main" id="{7EE88A02-89A8-A1D2-F45B-B82E0EAA1F75}"/>
              </a:ext>
            </a:extLst>
          </p:cNvPr>
          <p:cNvSpPr>
            <a:spLocks noGrp="1"/>
          </p:cNvSpPr>
          <p:nvPr>
            <p:ph type="body" sz="quarter" idx="18"/>
          </p:nvPr>
        </p:nvSpPr>
        <p:spPr/>
        <p:txBody>
          <a:bodyPr/>
          <a:lstStyle/>
          <a:p>
            <a:r>
              <a:rPr lang="en-US" dirty="0"/>
              <a:t>Lesson 4 of 4</a:t>
            </a:r>
          </a:p>
        </p:txBody>
      </p:sp>
      <p:sp>
        <p:nvSpPr>
          <p:cNvPr id="9" name="Text Placeholder 8">
            <a:extLst>
              <a:ext uri="{FF2B5EF4-FFF2-40B4-BE49-F238E27FC236}">
                <a16:creationId xmlns:a16="http://schemas.microsoft.com/office/drawing/2014/main" id="{85ACD4D0-6828-8CAA-EEFE-4F1C33984877}"/>
              </a:ext>
            </a:extLst>
          </p:cNvPr>
          <p:cNvSpPr>
            <a:spLocks noGrp="1"/>
          </p:cNvSpPr>
          <p:nvPr>
            <p:ph type="body" sz="quarter" idx="17"/>
          </p:nvPr>
        </p:nvSpPr>
        <p:spPr>
          <a:xfrm>
            <a:off x="360000" y="1567086"/>
            <a:ext cx="4057017" cy="4807835"/>
          </a:xfrm>
        </p:spPr>
        <p:txBody>
          <a:bodyPr/>
          <a:lstStyle/>
          <a:p>
            <a:pPr algn="l">
              <a:spcAft>
                <a:spcPts val="600"/>
              </a:spcAft>
            </a:pPr>
            <a:r>
              <a:rPr lang="en-AU" sz="1800" b="1" dirty="0"/>
              <a:t>In lesson 4</a:t>
            </a:r>
          </a:p>
          <a:p>
            <a:pPr algn="l">
              <a:lnSpc>
                <a:spcPct val="150000"/>
              </a:lnSpc>
            </a:pPr>
            <a:r>
              <a:rPr lang="en-AU" sz="1800" dirty="0"/>
              <a:t>Perform ‘Mars’ and/or ‘Imperial March’ style composition to the class</a:t>
            </a:r>
          </a:p>
        </p:txBody>
      </p:sp>
      <p:pic>
        <p:nvPicPr>
          <p:cNvPr id="6" name="Picture 5" descr="An artificial intelligence image of a group of people playing music in space&#10;&#10;">
            <a:extLst>
              <a:ext uri="{FF2B5EF4-FFF2-40B4-BE49-F238E27FC236}">
                <a16:creationId xmlns:a16="http://schemas.microsoft.com/office/drawing/2014/main" id="{2AA19E3B-5246-9F15-7F2B-29F20BF2C9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7498" y="1567086"/>
            <a:ext cx="7233027" cy="4139334"/>
          </a:xfrm>
          <a:prstGeom prst="rect">
            <a:avLst/>
          </a:prstGeom>
        </p:spPr>
      </p:pic>
      <p:sp>
        <p:nvSpPr>
          <p:cNvPr id="4" name="TextBox 5">
            <a:extLst>
              <a:ext uri="{FF2B5EF4-FFF2-40B4-BE49-F238E27FC236}">
                <a16:creationId xmlns:a16="http://schemas.microsoft.com/office/drawing/2014/main" id="{0511B514-2098-D507-E749-D3ED198AD765}"/>
              </a:ext>
            </a:extLst>
          </p:cNvPr>
          <p:cNvSpPr txBox="1"/>
          <p:nvPr/>
        </p:nvSpPr>
        <p:spPr>
          <a:xfrm>
            <a:off x="4587498" y="5820199"/>
            <a:ext cx="7233027" cy="40421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US" sz="800" dirty="0">
                <a:cs typeface="Arial"/>
              </a:rPr>
              <a:t>This work has been generated </a:t>
            </a:r>
            <a:r>
              <a:rPr lang="en-US" sz="1050" dirty="0">
                <a:cs typeface="Arial"/>
              </a:rPr>
              <a:t>using</a:t>
            </a:r>
            <a:r>
              <a:rPr lang="en-US" sz="800" dirty="0">
                <a:cs typeface="Arial"/>
              </a:rPr>
              <a:t> artificial intelligence. Any copyright subsisting in this work is owned by </a:t>
            </a:r>
            <a:r>
              <a:rPr lang="en-US" sz="800" dirty="0">
                <a:ea typeface="+mn-lt"/>
                <a:cs typeface="+mn-lt"/>
              </a:rPr>
              <a:t>© State of New South Wales (Department of Education) 2025.</a:t>
            </a:r>
            <a:endParaRPr lang="en-US" sz="800" dirty="0">
              <a:cs typeface="Arial"/>
            </a:endParaRPr>
          </a:p>
        </p:txBody>
      </p:sp>
      <p:sp>
        <p:nvSpPr>
          <p:cNvPr id="2" name="Slide Number Placeholder 1">
            <a:extLst>
              <a:ext uri="{FF2B5EF4-FFF2-40B4-BE49-F238E27FC236}">
                <a16:creationId xmlns:a16="http://schemas.microsoft.com/office/drawing/2014/main" id="{F84F4A87-F3D1-DAAC-45F2-588B92D454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364760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rPr>
              <a:t>Lesson sequence overview</a:t>
            </a:r>
          </a:p>
        </p:txBody>
      </p:sp>
      <p:grpSp>
        <p:nvGrpSpPr>
          <p:cNvPr id="2" name="Group 1" descr="1. Further developing listening skills">
            <a:extLst>
              <a:ext uri="{FF2B5EF4-FFF2-40B4-BE49-F238E27FC236}">
                <a16:creationId xmlns:a16="http://schemas.microsoft.com/office/drawing/2014/main" id="{936DF825-93DA-F314-D0D0-DF9A028BF3CF}"/>
              </a:ext>
            </a:extLst>
          </p:cNvPr>
          <p:cNvGrpSpPr/>
          <p:nvPr/>
        </p:nvGrpSpPr>
        <p:grpSpPr>
          <a:xfrm>
            <a:off x="360000" y="1739924"/>
            <a:ext cx="5111410" cy="1070150"/>
            <a:chOff x="360000" y="1266959"/>
            <a:chExt cx="5111410" cy="1045440"/>
          </a:xfrm>
        </p:grpSpPr>
        <p:sp>
          <p:nvSpPr>
            <p:cNvPr id="6" name="Rectangle: Rounded Corners 5" descr="Table of contents for lesson sequence overview&#10;1. 'Mars' from The Planets by Holst&#10;">
              <a:extLst>
                <a:ext uri="{FF2B5EF4-FFF2-40B4-BE49-F238E27FC236}">
                  <a16:creationId xmlns:a16="http://schemas.microsoft.com/office/drawing/2014/main" id="{4FE5E097-CB1A-ACBC-89BE-13303B39E8AE}"/>
                </a:ext>
                <a:ext uri="{C183D7F6-B498-43B3-948B-1728B52AA6E4}">
                  <adec:decorative xmlns:adec="http://schemas.microsoft.com/office/drawing/2017/decorative" val="0"/>
                </a:ext>
              </a:extLst>
            </p:cNvPr>
            <p:cNvSpPr/>
            <p:nvPr/>
          </p:nvSpPr>
          <p:spPr>
            <a:xfrm>
              <a:off x="1037782" y="1330982"/>
              <a:ext cx="443362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dirty="0">
                  <a:solidFill>
                    <a:schemeClr val="accent1"/>
                  </a:solidFill>
                  <a:latin typeface="+mj-lt"/>
                </a:rPr>
                <a:t>‘Mars’ from The Planets – Holst</a:t>
              </a:r>
              <a:endParaRPr lang="en-AU" sz="1800" dirty="0">
                <a:solidFill>
                  <a:schemeClr val="accent1"/>
                </a:solidFill>
                <a:latin typeface="+mj-lt"/>
              </a:endParaRPr>
            </a:p>
          </p:txBody>
        </p:sp>
        <p:sp>
          <p:nvSpPr>
            <p:cNvPr id="8" name="Oval 7">
              <a:hlinkClick r:id="rId3"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1</a:t>
              </a:r>
            </a:p>
          </p:txBody>
        </p:sp>
      </p:grpSp>
      <p:grpSp>
        <p:nvGrpSpPr>
          <p:cNvPr id="27" name="Group 26" descr="2. Introduction to ‘Imperial March’ from Star Wars – Williams">
            <a:extLst>
              <a:ext uri="{FF2B5EF4-FFF2-40B4-BE49-F238E27FC236}">
                <a16:creationId xmlns:a16="http://schemas.microsoft.com/office/drawing/2014/main" id="{1C4AFEF7-9F57-F9CD-28C9-5E9081EF3FA1}"/>
              </a:ext>
            </a:extLst>
          </p:cNvPr>
          <p:cNvGrpSpPr/>
          <p:nvPr/>
        </p:nvGrpSpPr>
        <p:grpSpPr>
          <a:xfrm>
            <a:off x="360000" y="3236968"/>
            <a:ext cx="5111410" cy="1157538"/>
            <a:chOff x="360000" y="2362859"/>
            <a:chExt cx="4775638" cy="1045440"/>
          </a:xfrm>
        </p:grpSpPr>
        <p:sp>
          <p:nvSpPr>
            <p:cNvPr id="28" name="Rectangle: Rounded Corners 27" descr="Table of contents for lesson sequence overview&#10;2. 'Imperial March' from Star Wars by Williams">
              <a:extLst>
                <a:ext uri="{FF2B5EF4-FFF2-40B4-BE49-F238E27FC236}">
                  <a16:creationId xmlns:a16="http://schemas.microsoft.com/office/drawing/2014/main" id="{901A29CA-7623-F016-1F02-260D1E7C0788}"/>
                </a:ext>
                <a:ext uri="{C183D7F6-B498-43B3-948B-1728B52AA6E4}">
                  <adec:decorative xmlns:adec="http://schemas.microsoft.com/office/drawing/2017/decorative" val="0"/>
                </a:ext>
              </a:extLst>
            </p:cNvPr>
            <p:cNvSpPr/>
            <p:nvPr/>
          </p:nvSpPr>
          <p:spPr>
            <a:xfrm>
              <a:off x="1037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dirty="0">
                  <a:solidFill>
                    <a:schemeClr val="accent1"/>
                  </a:solidFill>
                  <a:latin typeface="+mj-lt"/>
                </a:rPr>
                <a:t>‘Imperial March’ from Star Wars – Williams</a:t>
              </a:r>
              <a:endParaRPr lang="en-AU" sz="1800" dirty="0">
                <a:solidFill>
                  <a:schemeClr val="accent1"/>
                </a:solidFill>
                <a:latin typeface="+mj-lt"/>
              </a:endParaRPr>
            </a:p>
          </p:txBody>
        </p:sp>
        <p:sp>
          <p:nvSpPr>
            <p:cNvPr id="29" name="Oval 28">
              <a:hlinkClick r:id="rId3" action="ppaction://hlinksldjump"/>
              <a:extLst>
                <a:ext uri="{FF2B5EF4-FFF2-40B4-BE49-F238E27FC236}">
                  <a16:creationId xmlns:a16="http://schemas.microsoft.com/office/drawing/2014/main" id="{89EA2D9B-08BC-73C9-473D-EEE2651103E9}"/>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13" name="Group 12" descr="3. ‘Eternity’ from The Brightest Star in the Night – Macens">
            <a:extLst>
              <a:ext uri="{FF2B5EF4-FFF2-40B4-BE49-F238E27FC236}">
                <a16:creationId xmlns:a16="http://schemas.microsoft.com/office/drawing/2014/main" id="{E15C599C-8571-9C12-027C-70B00C49D8AD}"/>
              </a:ext>
            </a:extLst>
          </p:cNvPr>
          <p:cNvGrpSpPr/>
          <p:nvPr/>
        </p:nvGrpSpPr>
        <p:grpSpPr>
          <a:xfrm>
            <a:off x="360000" y="4821400"/>
            <a:ext cx="5111410" cy="1045440"/>
            <a:chOff x="360000" y="4685920"/>
            <a:chExt cx="5111410" cy="1045440"/>
          </a:xfrm>
        </p:grpSpPr>
        <p:sp>
          <p:nvSpPr>
            <p:cNvPr id="11" name="Rectangle: Rounded Corners 10" descr="Table of contents for lesson sequence overview&#10;3. Eternity from The Brightest Star in the Night by Macens">
              <a:extLst>
                <a:ext uri="{FF2B5EF4-FFF2-40B4-BE49-F238E27FC236}">
                  <a16:creationId xmlns:a16="http://schemas.microsoft.com/office/drawing/2014/main" id="{8E8992EF-EB46-DA5D-84D9-1D8183F0C870}"/>
                </a:ext>
                <a:ext uri="{C183D7F6-B498-43B3-948B-1728B52AA6E4}">
                  <adec:decorative xmlns:adec="http://schemas.microsoft.com/office/drawing/2017/decorative" val="0"/>
                </a:ext>
              </a:extLst>
            </p:cNvPr>
            <p:cNvSpPr/>
            <p:nvPr/>
          </p:nvSpPr>
          <p:spPr>
            <a:xfrm>
              <a:off x="1037782" y="4749943"/>
              <a:ext cx="4433628" cy="981417"/>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dirty="0">
                  <a:solidFill>
                    <a:schemeClr val="accent1"/>
                  </a:solidFill>
                  <a:latin typeface="+mj-lt"/>
                </a:rPr>
                <a:t>‘Eternity’ from The Brightest Star in the Night – </a:t>
              </a:r>
              <a:r>
                <a:rPr lang="en-US" sz="1800" dirty="0" err="1">
                  <a:solidFill>
                    <a:schemeClr val="accent1"/>
                  </a:solidFill>
                  <a:latin typeface="+mj-lt"/>
                </a:rPr>
                <a:t>Macens</a:t>
              </a:r>
              <a:endParaRPr lang="en-AU" sz="1800" dirty="0">
                <a:solidFill>
                  <a:schemeClr val="accent1"/>
                </a:solidFill>
                <a:latin typeface="+mj-lt"/>
              </a:endParaRPr>
            </a:p>
          </p:txBody>
        </p:sp>
        <p:sp>
          <p:nvSpPr>
            <p:cNvPr id="12" name="Oval 11">
              <a:hlinkClick r:id="rId3" action="ppaction://hlinksldjump"/>
              <a:extLst>
                <a:ext uri="{FF2B5EF4-FFF2-40B4-BE49-F238E27FC236}">
                  <a16:creationId xmlns:a16="http://schemas.microsoft.com/office/drawing/2014/main" id="{BF4CE5D3-CF86-83E5-AFB8-E16A6ADF7EB9}"/>
                </a:ext>
              </a:extLst>
            </p:cNvPr>
            <p:cNvSpPr/>
            <p:nvPr/>
          </p:nvSpPr>
          <p:spPr>
            <a:xfrm>
              <a:off x="360000" y="468592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5" name="Group 4" descr="2. Introduction to ‘Jupiter’ Symphony No. 41 in C major K. 551 – Mozart">
            <a:extLst>
              <a:ext uri="{FF2B5EF4-FFF2-40B4-BE49-F238E27FC236}">
                <a16:creationId xmlns:a16="http://schemas.microsoft.com/office/drawing/2014/main" id="{1DC85863-D1C5-6048-7F85-EF8494D4E75C}"/>
              </a:ext>
            </a:extLst>
          </p:cNvPr>
          <p:cNvGrpSpPr/>
          <p:nvPr/>
        </p:nvGrpSpPr>
        <p:grpSpPr>
          <a:xfrm>
            <a:off x="6200176" y="1713738"/>
            <a:ext cx="5111410" cy="1157538"/>
            <a:chOff x="360000" y="2362859"/>
            <a:chExt cx="4775638" cy="1045440"/>
          </a:xfrm>
        </p:grpSpPr>
        <p:sp>
          <p:nvSpPr>
            <p:cNvPr id="9" name="Rectangle: Rounded Corners 8" descr="Table of contents for lesson sequence overview&#10;4. Jupiter Symphony number 41 un C major K. 551 by Mozart">
              <a:extLst>
                <a:ext uri="{FF2B5EF4-FFF2-40B4-BE49-F238E27FC236}">
                  <a16:creationId xmlns:a16="http://schemas.microsoft.com/office/drawing/2014/main" id="{85E5506E-31D1-30EC-3CCC-3FBB3A47FE12}"/>
                </a:ext>
                <a:ext uri="{C183D7F6-B498-43B3-948B-1728B52AA6E4}">
                  <adec:decorative xmlns:adec="http://schemas.microsoft.com/office/drawing/2017/decorative" val="0"/>
                </a:ext>
              </a:extLst>
            </p:cNvPr>
            <p:cNvSpPr/>
            <p:nvPr/>
          </p:nvSpPr>
          <p:spPr>
            <a:xfrm>
              <a:off x="1037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dirty="0">
                  <a:solidFill>
                    <a:schemeClr val="accent1"/>
                  </a:solidFill>
                  <a:latin typeface="+mj-lt"/>
                </a:rPr>
                <a:t>‘Jupiter’ Symphony No. 41 in C major K. 551 – Mozart</a:t>
              </a:r>
              <a:endParaRPr lang="en-AU" sz="1800" dirty="0">
                <a:solidFill>
                  <a:schemeClr val="accent1"/>
                </a:solidFill>
                <a:latin typeface="+mj-lt"/>
              </a:endParaRPr>
            </a:p>
          </p:txBody>
        </p:sp>
        <p:sp>
          <p:nvSpPr>
            <p:cNvPr id="10" name="Oval 9">
              <a:hlinkClick r:id="rId3" action="ppaction://hlinksldjump"/>
              <a:extLst>
                <a:ext uri="{FF2B5EF4-FFF2-40B4-BE49-F238E27FC236}">
                  <a16:creationId xmlns:a16="http://schemas.microsoft.com/office/drawing/2014/main" id="{F07C6269-A950-7C0C-C9E0-A828C47C2034}"/>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5. Assessment task planning and submission">
            <a:extLst>
              <a:ext uri="{FF2B5EF4-FFF2-40B4-BE49-F238E27FC236}">
                <a16:creationId xmlns:a16="http://schemas.microsoft.com/office/drawing/2014/main" id="{992564E8-D2D4-6144-6BB0-6248473C6312}"/>
              </a:ext>
            </a:extLst>
          </p:cNvPr>
          <p:cNvGrpSpPr/>
          <p:nvPr/>
        </p:nvGrpSpPr>
        <p:grpSpPr>
          <a:xfrm>
            <a:off x="6196846" y="3236968"/>
            <a:ext cx="5114740" cy="1157537"/>
            <a:chOff x="360000" y="5650560"/>
            <a:chExt cx="4775638" cy="1045440"/>
          </a:xfrm>
        </p:grpSpPr>
        <p:sp>
          <p:nvSpPr>
            <p:cNvPr id="15" name="Rectangle: Rounded Corners 14" descr="Table of contents for lesson sequence overview&#10;5. Assessment task planning and submission">
              <a:extLst>
                <a:ext uri="{FF2B5EF4-FFF2-40B4-BE49-F238E27FC236}">
                  <a16:creationId xmlns:a16="http://schemas.microsoft.com/office/drawing/2014/main" id="{3D239D31-CE36-0492-1240-FC402C7678F3}"/>
                </a:ext>
                <a:ext uri="{C183D7F6-B498-43B3-948B-1728B52AA6E4}">
                  <adec:decorative xmlns:adec="http://schemas.microsoft.com/office/drawing/2017/decorative" val="0"/>
                </a:ext>
              </a:extLst>
            </p:cNvPr>
            <p:cNvSpPr/>
            <p:nvPr/>
          </p:nvSpPr>
          <p:spPr>
            <a:xfrm>
              <a:off x="1037782" y="571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sz="1800" dirty="0">
                  <a:solidFill>
                    <a:schemeClr val="accent1"/>
                  </a:solidFill>
                  <a:latin typeface="+mj-lt"/>
                </a:rPr>
                <a:t>Assessment task planning and submission</a:t>
              </a:r>
              <a:endParaRPr lang="en-AU" sz="1800" dirty="0">
                <a:solidFill>
                  <a:schemeClr val="accent1"/>
                </a:solidFill>
                <a:latin typeface="+mj-lt"/>
              </a:endParaRPr>
            </a:p>
          </p:txBody>
        </p:sp>
        <p:sp>
          <p:nvSpPr>
            <p:cNvPr id="16" name="Oval 15">
              <a:hlinkClick r:id="rId3" action="ppaction://hlinksldjump"/>
              <a:extLst>
                <a:ext uri="{FF2B5EF4-FFF2-40B4-BE49-F238E27FC236}">
                  <a16:creationId xmlns:a16="http://schemas.microsoft.com/office/drawing/2014/main" id="{4586D2B7-00F3-614C-54F5-BFD4956B3175}"/>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8600-FD3E-1E2E-60C2-8618FBCCA6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96BF874-4857-B5A7-791C-F50777386FD9}"/>
              </a:ext>
            </a:extLst>
          </p:cNvPr>
          <p:cNvSpPr>
            <a:spLocks noGrp="1"/>
          </p:cNvSpPr>
          <p:nvPr>
            <p:ph type="ctrTitle"/>
          </p:nvPr>
        </p:nvSpPr>
        <p:spPr>
          <a:xfrm>
            <a:off x="540000" y="2709747"/>
            <a:ext cx="6234287" cy="4148254"/>
          </a:xfrm>
        </p:spPr>
        <p:txBody>
          <a:bodyPr/>
          <a:lstStyle/>
          <a:p>
            <a:r>
              <a:rPr lang="en-AU" dirty="0">
                <a:latin typeface="+mj-lt"/>
                <a:cs typeface="Arial"/>
              </a:rPr>
              <a:t>Learning sequence 3</a:t>
            </a:r>
            <a:br>
              <a:rPr lang="en-AU" dirty="0">
                <a:latin typeface="+mj-lt"/>
                <a:cs typeface="Arial"/>
              </a:rPr>
            </a:br>
            <a:r>
              <a:rPr lang="en-AU" dirty="0">
                <a:latin typeface="+mj-lt"/>
                <a:cs typeface="Arial"/>
              </a:rPr>
              <a:t> </a:t>
            </a:r>
            <a:br>
              <a:rPr lang="en-AU" dirty="0">
                <a:latin typeface="+mj-lt"/>
                <a:cs typeface="Arial"/>
              </a:rPr>
            </a:br>
            <a:r>
              <a:rPr lang="en-AU" dirty="0">
                <a:latin typeface="+mj-lt"/>
                <a:cs typeface="Arial"/>
              </a:rPr>
              <a:t>'Eternity' from</a:t>
            </a:r>
            <a:br>
              <a:rPr lang="en-AU" dirty="0">
                <a:latin typeface="+mj-lt"/>
                <a:cs typeface="Arial"/>
              </a:rPr>
            </a:br>
            <a:r>
              <a:rPr lang="en-AU" dirty="0">
                <a:latin typeface="+mj-lt"/>
                <a:cs typeface="Arial"/>
              </a:rPr>
              <a:t>The Brightest Star</a:t>
            </a:r>
            <a:br>
              <a:rPr lang="en-AU" dirty="0">
                <a:latin typeface="+mj-lt"/>
                <a:cs typeface="Arial"/>
              </a:rPr>
            </a:br>
            <a:r>
              <a:rPr lang="en-AU" dirty="0">
                <a:latin typeface="+mj-lt"/>
                <a:cs typeface="Arial"/>
              </a:rPr>
              <a:t>in the Night – </a:t>
            </a:r>
            <a:r>
              <a:rPr lang="en-AU" dirty="0" err="1">
                <a:latin typeface="+mj-lt"/>
                <a:cs typeface="Arial"/>
              </a:rPr>
              <a:t>Macens</a:t>
            </a:r>
            <a:r>
              <a:rPr lang="en-AU" dirty="0">
                <a:latin typeface="+mj-lt"/>
                <a:cs typeface="Arial"/>
              </a:rPr>
              <a:t> </a:t>
            </a:r>
          </a:p>
        </p:txBody>
      </p:sp>
      <p:pic>
        <p:nvPicPr>
          <p:cNvPr id="2" name="Picture 1" descr="A person playing a piano and writing on manuscript">
            <a:extLst>
              <a:ext uri="{FF2B5EF4-FFF2-40B4-BE49-F238E27FC236}">
                <a16:creationId xmlns:a16="http://schemas.microsoft.com/office/drawing/2014/main" id="{C05875C6-FA5A-F171-60B4-A8F454CD1CD0}"/>
              </a:ext>
            </a:extLst>
          </p:cNvPr>
          <p:cNvPicPr>
            <a:picLocks noChangeAspect="1"/>
          </p:cNvPicPr>
          <p:nvPr/>
        </p:nvPicPr>
        <p:blipFill>
          <a:blip r:embed="rId3" cstate="screen">
            <a:extLst>
              <a:ext uri="{28A0092B-C50C-407E-A947-70E740481C1C}">
                <a14:useLocalDpi xmlns:a14="http://schemas.microsoft.com/office/drawing/2010/main"/>
              </a:ext>
            </a:extLst>
          </a:blip>
          <a:srcRect t="13552" r="1442"/>
          <a:stretch/>
        </p:blipFill>
        <p:spPr>
          <a:xfrm>
            <a:off x="7286899" y="2363165"/>
            <a:ext cx="5121598" cy="4494839"/>
          </a:xfrm>
          <a:prstGeom prst="rect">
            <a:avLst/>
          </a:prstGeom>
        </p:spPr>
      </p:pic>
    </p:spTree>
    <p:extLst>
      <p:ext uri="{BB962C8B-B14F-4D97-AF65-F5344CB8AC3E}">
        <p14:creationId xmlns:p14="http://schemas.microsoft.com/office/powerpoint/2010/main" val="74823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D90A-7B80-9484-8B70-BE48C580D8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F4A83D-9E2F-CD18-3716-AEDD9AF9D664}"/>
              </a:ext>
            </a:extLst>
          </p:cNvPr>
          <p:cNvSpPr>
            <a:spLocks noGrp="1"/>
          </p:cNvSpPr>
          <p:nvPr>
            <p:ph type="title"/>
          </p:nvPr>
        </p:nvSpPr>
        <p:spPr>
          <a:xfrm>
            <a:off x="359998" y="359999"/>
            <a:ext cx="9910275" cy="1022751"/>
          </a:xfrm>
        </p:spPr>
        <p:txBody>
          <a:bodyPr/>
          <a:lstStyle/>
          <a:p>
            <a:r>
              <a:rPr lang="en-AU">
                <a:latin typeface="+mj-lt"/>
                <a:cs typeface="Arial"/>
              </a:rPr>
              <a:t>Learning intentions and success criteria – learning sequence 3</a:t>
            </a:r>
            <a:endParaRPr lang="en-AU">
              <a:latin typeface="+mj-lt"/>
            </a:endParaRPr>
          </a:p>
        </p:txBody>
      </p:sp>
      <p:sp>
        <p:nvSpPr>
          <p:cNvPr id="3" name="TextBox 2">
            <a:extLst>
              <a:ext uri="{FF2B5EF4-FFF2-40B4-BE49-F238E27FC236}">
                <a16:creationId xmlns:a16="http://schemas.microsoft.com/office/drawing/2014/main" id="{83CC5D15-713C-5DFC-1791-FEB013B47CF7}"/>
              </a:ext>
            </a:extLst>
          </p:cNvPr>
          <p:cNvSpPr txBox="1"/>
          <p:nvPr/>
        </p:nvSpPr>
        <p:spPr>
          <a:xfrm>
            <a:off x="348000" y="1879758"/>
            <a:ext cx="11472525" cy="42108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1600" b="1" dirty="0">
                <a:solidFill>
                  <a:schemeClr val="accent1"/>
                </a:solidFill>
                <a:cs typeface="Arial"/>
              </a:rPr>
              <a:t>We are learning to:</a:t>
            </a:r>
            <a:endParaRPr lang="en-AU" sz="1600" b="1" dirty="0">
              <a:solidFill>
                <a:schemeClr val="accent1"/>
              </a:solidFill>
              <a:ea typeface="+mn-lt"/>
              <a:cs typeface="Arial"/>
            </a:endParaRPr>
          </a:p>
          <a:p>
            <a:pPr marL="285750" indent="-285750">
              <a:lnSpc>
                <a:spcPct val="120000"/>
              </a:lnSpc>
              <a:spcAft>
                <a:spcPts val="600"/>
              </a:spcAft>
              <a:buFont typeface="Arial" panose="020B0604020202020204" pitchFamily="34" charset="0"/>
              <a:buChar char="•"/>
            </a:pPr>
            <a:r>
              <a:rPr lang="en-AU" sz="1600" dirty="0">
                <a:cs typeface="Arial"/>
              </a:rPr>
              <a:t>aurally recognise and notate rhythmic and melodic patterns</a:t>
            </a:r>
          </a:p>
          <a:p>
            <a:pPr marL="285750" indent="-285750">
              <a:lnSpc>
                <a:spcPct val="120000"/>
              </a:lnSpc>
              <a:spcAft>
                <a:spcPts val="600"/>
              </a:spcAft>
              <a:buFont typeface="Arial" panose="020B0604020202020204" pitchFamily="34" charset="0"/>
              <a:buChar char="•"/>
            </a:pPr>
            <a:r>
              <a:rPr lang="en-AU" sz="1600" dirty="0">
                <a:cs typeface="Arial"/>
              </a:rPr>
              <a:t>identify and discuss various musical metres and articulations</a:t>
            </a:r>
          </a:p>
          <a:p>
            <a:pPr marL="285750" indent="-285750">
              <a:lnSpc>
                <a:spcPct val="120000"/>
              </a:lnSpc>
              <a:spcAft>
                <a:spcPts val="600"/>
              </a:spcAft>
              <a:buFont typeface="Arial" panose="020B0604020202020204" pitchFamily="34" charset="0"/>
              <a:buChar char="•"/>
            </a:pPr>
            <a:r>
              <a:rPr lang="en-AU" sz="1600" dirty="0">
                <a:cs typeface="Arial"/>
              </a:rPr>
              <a:t>analyse and discuss the musical features and composer and performer perspectives</a:t>
            </a:r>
            <a:endParaRPr lang="en-AU" sz="1600" dirty="0">
              <a:cs typeface="Arial" panose="020B0604020202020204" pitchFamily="34" charset="0"/>
            </a:endParaRPr>
          </a:p>
          <a:p>
            <a:pPr marL="285750" indent="-285750">
              <a:lnSpc>
                <a:spcPct val="120000"/>
              </a:lnSpc>
              <a:spcAft>
                <a:spcPts val="600"/>
              </a:spcAft>
              <a:buFont typeface="Arial" panose="020B0604020202020204" pitchFamily="34" charset="0"/>
              <a:buChar char="•"/>
            </a:pPr>
            <a:r>
              <a:rPr lang="en-AU" sz="1600" dirty="0">
                <a:cs typeface="Arial"/>
              </a:rPr>
              <a:t>prepare and present a comparison of repertoire studied in class and own choice.</a:t>
            </a:r>
          </a:p>
          <a:p>
            <a:pPr>
              <a:lnSpc>
                <a:spcPct val="120000"/>
              </a:lnSpc>
              <a:spcAft>
                <a:spcPts val="600"/>
              </a:spcAft>
            </a:pPr>
            <a:r>
              <a:rPr lang="en-AU" sz="1600" b="1" dirty="0">
                <a:solidFill>
                  <a:schemeClr val="accent1"/>
                </a:solidFill>
                <a:cs typeface="Arial"/>
              </a:rPr>
              <a:t>We can:</a:t>
            </a:r>
            <a:endParaRPr lang="en-US" sz="1600" dirty="0">
              <a:solidFill>
                <a:schemeClr val="accent1"/>
              </a:solidFill>
              <a:cs typeface="Arial"/>
            </a:endParaRPr>
          </a:p>
          <a:p>
            <a:pPr marL="342900" indent="-342900">
              <a:lnSpc>
                <a:spcPct val="120000"/>
              </a:lnSpc>
              <a:spcAft>
                <a:spcPts val="600"/>
              </a:spcAft>
              <a:buFont typeface="Arial"/>
              <a:buChar char="•"/>
            </a:pPr>
            <a:r>
              <a:rPr lang="en-AU" sz="1600" dirty="0">
                <a:cs typeface="Arial"/>
              </a:rPr>
              <a:t>accurately notate a 4-bar rhythm dictations and 2-bar melodic dictations</a:t>
            </a:r>
            <a:endParaRPr lang="en-US" sz="1600" dirty="0">
              <a:cs typeface="Arial"/>
            </a:endParaRPr>
          </a:p>
          <a:p>
            <a:pPr marL="342900" indent="-342900">
              <a:lnSpc>
                <a:spcPct val="120000"/>
              </a:lnSpc>
              <a:spcAft>
                <a:spcPts val="600"/>
              </a:spcAft>
              <a:buFont typeface="Arial"/>
              <a:buChar char="•"/>
            </a:pPr>
            <a:r>
              <a:rPr lang="en-AU" sz="1600" dirty="0">
                <a:ea typeface="+mn-lt"/>
                <a:cs typeface="Arial"/>
              </a:rPr>
              <a:t>define simple and compound metres, articulate the expression </a:t>
            </a:r>
            <a:r>
              <a:rPr lang="en-AU" sz="1600" i="1" dirty="0">
                <a:ea typeface="+mn-lt"/>
                <a:cs typeface="Arial"/>
              </a:rPr>
              <a:t>tenuto</a:t>
            </a:r>
            <a:r>
              <a:rPr lang="en-AU" sz="1600" dirty="0">
                <a:ea typeface="+mn-lt"/>
                <a:cs typeface="Arial"/>
              </a:rPr>
              <a:t> and apply these concepts in our clapping and singing activities</a:t>
            </a:r>
            <a:endParaRPr lang="en-US" sz="1600" dirty="0">
              <a:ea typeface="+mn-lt"/>
              <a:cs typeface="Arial"/>
            </a:endParaRPr>
          </a:p>
          <a:p>
            <a:pPr marL="342900" indent="-342900">
              <a:lnSpc>
                <a:spcPct val="120000"/>
              </a:lnSpc>
              <a:spcAft>
                <a:spcPts val="600"/>
              </a:spcAft>
              <a:buFont typeface="Arial"/>
              <a:buChar char="•"/>
            </a:pPr>
            <a:r>
              <a:rPr lang="en-AU" sz="1600" dirty="0">
                <a:ea typeface="+mn-lt"/>
                <a:cs typeface="Arial"/>
              </a:rPr>
              <a:t>identify recurring </a:t>
            </a:r>
            <a:r>
              <a:rPr lang="en-AU" sz="1600" i="1" dirty="0">
                <a:ea typeface="+mn-lt"/>
                <a:cs typeface="Arial"/>
              </a:rPr>
              <a:t>motifs</a:t>
            </a:r>
            <a:r>
              <a:rPr lang="en-AU" sz="1600" dirty="0">
                <a:ea typeface="+mn-lt"/>
                <a:cs typeface="Arial"/>
              </a:rPr>
              <a:t> and patterns in the score and discuss composer and performer perspectives and how these features relate to Music of our solar system</a:t>
            </a:r>
          </a:p>
          <a:p>
            <a:pPr marL="342900" indent="-342900">
              <a:lnSpc>
                <a:spcPct val="120000"/>
              </a:lnSpc>
              <a:spcAft>
                <a:spcPts val="600"/>
              </a:spcAft>
              <a:buFont typeface="Arial"/>
              <a:buChar char="•"/>
            </a:pPr>
            <a:r>
              <a:rPr lang="en-AU" sz="1600" dirty="0">
                <a:ea typeface="+mn-lt"/>
                <a:cs typeface="Arial"/>
              </a:rPr>
              <a:t>outline the main musical features and comparison of 2 pieces representing our solar system in a written or </a:t>
            </a:r>
            <a:r>
              <a:rPr lang="en-AU" sz="1600" i="1" dirty="0">
                <a:ea typeface="+mn-lt"/>
                <a:cs typeface="Arial"/>
              </a:rPr>
              <a:t>viva voce </a:t>
            </a:r>
            <a:r>
              <a:rPr lang="en-AU" sz="1600" dirty="0">
                <a:ea typeface="+mn-lt"/>
                <a:cs typeface="Arial"/>
              </a:rPr>
              <a:t>format. </a:t>
            </a:r>
          </a:p>
        </p:txBody>
      </p:sp>
      <p:sp>
        <p:nvSpPr>
          <p:cNvPr id="2" name="Slide Number Placeholder 1">
            <a:extLst>
              <a:ext uri="{FF2B5EF4-FFF2-40B4-BE49-F238E27FC236}">
                <a16:creationId xmlns:a16="http://schemas.microsoft.com/office/drawing/2014/main" id="{96D7AAFF-B962-640F-A2CD-A3B283170A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dirty="0"/>
          </a:p>
        </p:txBody>
      </p:sp>
    </p:spTree>
    <p:extLst>
      <p:ext uri="{BB962C8B-B14F-4D97-AF65-F5344CB8AC3E}">
        <p14:creationId xmlns:p14="http://schemas.microsoft.com/office/powerpoint/2010/main" val="3860569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96BA-3874-060C-146E-4DD6F5DC50D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6CDBB81-BA1E-9A8F-B9AC-771AFCFB5BEC}"/>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1B7D8F-EBBD-BF74-BD0B-47FA912D594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51" y="1253554"/>
            <a:ext cx="4577698" cy="4480990"/>
          </a:xfrm>
          <a:prstGeom prst="rect">
            <a:avLst/>
          </a:prstGeom>
        </p:spPr>
      </p:pic>
      <p:sp>
        <p:nvSpPr>
          <p:cNvPr id="4" name="Title 3">
            <a:extLst>
              <a:ext uri="{FF2B5EF4-FFF2-40B4-BE49-F238E27FC236}">
                <a16:creationId xmlns:a16="http://schemas.microsoft.com/office/drawing/2014/main" id="{6AAE4D3D-5FB1-BA9A-4EEE-0143B838D417}"/>
              </a:ext>
            </a:extLst>
          </p:cNvPr>
          <p:cNvSpPr>
            <a:spLocks noGrp="1"/>
          </p:cNvSpPr>
          <p:nvPr>
            <p:ph type="title"/>
          </p:nvPr>
        </p:nvSpPr>
        <p:spPr/>
        <p:txBody>
          <a:bodyPr/>
          <a:lstStyle/>
          <a:p>
            <a:r>
              <a:rPr lang="en-AU" dirty="0">
                <a:latin typeface="Arial"/>
                <a:cs typeface="Arial"/>
              </a:rPr>
              <a:t>Activity 3.1 – musical terms (1)</a:t>
            </a:r>
            <a:endParaRPr lang="en-US" dirty="0">
              <a:latin typeface="Arial"/>
              <a:cs typeface="Arial"/>
            </a:endParaRP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D44AF64C-0819-612B-4852-E0ED1D647816}"/>
                  </a:ext>
                </a:extLst>
              </p:cNvPr>
              <p:cNvSpPr>
                <a:spLocks noGrp="1"/>
              </p:cNvSpPr>
              <p:nvPr>
                <p:ph type="body" sz="quarter" idx="17"/>
              </p:nvPr>
            </p:nvSpPr>
            <p:spPr/>
            <p:txBody>
              <a:bodyPr vert="horz" lIns="0" tIns="0" rIns="0" bIns="0" rtlCol="0" anchor="t">
                <a:noAutofit/>
              </a:bodyPr>
              <a:lstStyle/>
              <a:p>
                <a:pPr>
                  <a:spcAft>
                    <a:spcPts val="600"/>
                  </a:spcAft>
                </a:pPr>
                <a:r>
                  <a:rPr lang="en-AU" sz="1800" b="1" dirty="0">
                    <a:latin typeface="Arial"/>
                    <a:cs typeface="Arial"/>
                  </a:rPr>
                  <a:t>Simple metre </a:t>
                </a:r>
                <a:r>
                  <a:rPr lang="en-AU" sz="1800" dirty="0">
                    <a:latin typeface="Arial"/>
                    <a:cs typeface="Arial"/>
                  </a:rPr>
                  <a:t>– where the beat is divisible by 2. For example, in the time signature </a:t>
                </a:r>
                <a14:m>
                  <m:oMath xmlns:m="http://schemas.openxmlformats.org/officeDocument/2006/math">
                    <m:f>
                      <m:fPr>
                        <m:type m:val="noBar"/>
                        <m:ctrlPr>
                          <a:rPr lang="en-AU" sz="2400" b="0" i="1" dirty="0" smtClean="0">
                            <a:effectLst/>
                            <a:latin typeface="Cambria Math" panose="02040503050406030204" pitchFamily="18" charset="0"/>
                          </a:rPr>
                        </m:ctrlPr>
                      </m:fPr>
                      <m:num>
                        <m:r>
                          <a:rPr lang="en-AU" sz="2400" b="0" dirty="0" smtClean="0">
                            <a:effectLst/>
                            <a:latin typeface="Cambria Math" panose="02040503050406030204" pitchFamily="18" charset="0"/>
                          </a:rPr>
                          <m:t>5</m:t>
                        </m:r>
                      </m:num>
                      <m:den>
                        <m:r>
                          <a:rPr lang="en-AU" sz="2400" b="0" dirty="0" smtClean="0">
                            <a:effectLst/>
                            <a:latin typeface="Cambria Math" panose="02040503050406030204" pitchFamily="18" charset="0"/>
                          </a:rPr>
                          <m:t>4</m:t>
                        </m:r>
                      </m:den>
                    </m:f>
                  </m:oMath>
                </a14:m>
                <a:r>
                  <a:rPr lang="en-AU" sz="1800" dirty="0">
                    <a:latin typeface="Arial"/>
                    <a:cs typeface="Arial"/>
                  </a:rPr>
                  <a:t> , each crotchet beat can be divided into 2 quavers. </a:t>
                </a:r>
                <a:endParaRPr lang="en-US" dirty="0"/>
              </a:p>
              <a:p>
                <a:pPr>
                  <a:spcAft>
                    <a:spcPts val="600"/>
                  </a:spcAft>
                </a:pPr>
                <a:endParaRPr lang="en-AU" sz="1800" dirty="0">
                  <a:latin typeface="Arial"/>
                  <a:cs typeface="Arial"/>
                </a:endParaRPr>
              </a:p>
              <a:p>
                <a:pPr>
                  <a:spcAft>
                    <a:spcPts val="600"/>
                  </a:spcAft>
                </a:pPr>
                <a:r>
                  <a:rPr lang="en-AU" sz="1800" b="1" dirty="0">
                    <a:latin typeface="Arial"/>
                    <a:cs typeface="Arial"/>
                  </a:rPr>
                  <a:t>Compound metre </a:t>
                </a:r>
                <a:r>
                  <a:rPr lang="en-AU" sz="1800" dirty="0">
                    <a:latin typeface="Arial"/>
                    <a:cs typeface="Arial"/>
                  </a:rPr>
                  <a:t>– where the beat is divisible by 3. Note – compound metre has a pulse of a dotted crotchet and therefore each dotted crotchet can be divided into 3 quaver notes. For example, in the time signature </a:t>
                </a:r>
                <a14:m>
                  <m:oMath xmlns:m="http://schemas.openxmlformats.org/officeDocument/2006/math">
                    <m:f>
                      <m:fPr>
                        <m:type m:val="noBar"/>
                        <m:ctrlPr>
                          <a:rPr lang="en-AU" sz="2400" b="0" i="1" dirty="0" smtClean="0">
                            <a:effectLst/>
                            <a:latin typeface="Cambria Math" panose="02040503050406030204" pitchFamily="18" charset="0"/>
                          </a:rPr>
                        </m:ctrlPr>
                      </m:fPr>
                      <m:num>
                        <m:r>
                          <a:rPr lang="en-AU" sz="2400" b="0" i="0" dirty="0" smtClean="0">
                            <a:effectLst/>
                            <a:latin typeface="Cambria Math" panose="02040503050406030204" pitchFamily="18" charset="0"/>
                          </a:rPr>
                          <m:t>6</m:t>
                        </m:r>
                      </m:num>
                      <m:den>
                        <m:r>
                          <a:rPr lang="en-AU" sz="2400" b="0" i="0" dirty="0" smtClean="0">
                            <a:effectLst/>
                            <a:latin typeface="Cambria Math" panose="02040503050406030204" pitchFamily="18" charset="0"/>
                          </a:rPr>
                          <m:t>8</m:t>
                        </m:r>
                      </m:den>
                    </m:f>
                  </m:oMath>
                </a14:m>
                <a:r>
                  <a:rPr lang="en-AU" sz="2400" dirty="0">
                    <a:latin typeface="Arial"/>
                    <a:cs typeface="Arial"/>
                  </a:rPr>
                  <a:t> , </a:t>
                </a:r>
                <a:r>
                  <a:rPr lang="en-AU" sz="1800" dirty="0">
                    <a:latin typeface="Arial"/>
                    <a:cs typeface="Arial"/>
                  </a:rPr>
                  <a:t>each dotted crotchet beat can be divided into 3 quavers.</a:t>
                </a:r>
              </a:p>
            </p:txBody>
          </p:sp>
        </mc:Choice>
        <mc:Fallback xmlns="">
          <p:sp>
            <p:nvSpPr>
              <p:cNvPr id="6" name="Text Placeholder 5">
                <a:extLst>
                  <a:ext uri="{FF2B5EF4-FFF2-40B4-BE49-F238E27FC236}">
                    <a16:creationId xmlns:a16="http://schemas.microsoft.com/office/drawing/2014/main" id="{D44AF64C-0819-612B-4852-E0ED1D647816}"/>
                  </a:ext>
                </a:extLst>
              </p:cNvPr>
              <p:cNvSpPr>
                <a:spLocks noGrp="1" noRot="1" noChangeAspect="1" noMove="1" noResize="1" noEditPoints="1" noAdjustHandles="1" noChangeArrowheads="1" noChangeShapeType="1" noTextEdit="1"/>
              </p:cNvSpPr>
              <p:nvPr>
                <p:ph type="body" sz="quarter" idx="17"/>
              </p:nvPr>
            </p:nvSpPr>
            <p:spPr>
              <a:blipFill>
                <a:blip r:embed="rId3"/>
                <a:stretch>
                  <a:fillRect l="-2284" r="-2854"/>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92A97DDC-15C5-762D-C75A-AFB33FF77F8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32</a:t>
            </a:fld>
            <a:endParaRPr lang="en-AU" dirty="0"/>
          </a:p>
        </p:txBody>
      </p:sp>
    </p:spTree>
    <p:extLst>
      <p:ext uri="{BB962C8B-B14F-4D97-AF65-F5344CB8AC3E}">
        <p14:creationId xmlns:p14="http://schemas.microsoft.com/office/powerpoint/2010/main" val="3256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69E2D-B176-172B-F7C2-AE1FDB499CE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7B1350-3D81-D3B5-F776-6B26918A51B7}"/>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D4E10A8-157E-0234-805A-1BBBF3538D4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51" y="1253554"/>
            <a:ext cx="4577698" cy="4480990"/>
          </a:xfrm>
          <a:prstGeom prst="rect">
            <a:avLst/>
          </a:prstGeom>
        </p:spPr>
      </p:pic>
      <p:sp>
        <p:nvSpPr>
          <p:cNvPr id="4" name="Title 3">
            <a:extLst>
              <a:ext uri="{FF2B5EF4-FFF2-40B4-BE49-F238E27FC236}">
                <a16:creationId xmlns:a16="http://schemas.microsoft.com/office/drawing/2014/main" id="{6CF8F0A7-7A98-B685-C185-1A7988155BEB}"/>
              </a:ext>
            </a:extLst>
          </p:cNvPr>
          <p:cNvSpPr>
            <a:spLocks noGrp="1"/>
          </p:cNvSpPr>
          <p:nvPr>
            <p:ph type="title"/>
          </p:nvPr>
        </p:nvSpPr>
        <p:spPr/>
        <p:txBody>
          <a:bodyPr/>
          <a:lstStyle/>
          <a:p>
            <a:r>
              <a:rPr lang="en-AU" dirty="0">
                <a:latin typeface="Arial"/>
                <a:cs typeface="Arial"/>
              </a:rPr>
              <a:t>Activity 3.1 – musical terms (2)</a:t>
            </a:r>
            <a:endParaRPr lang="en-US" dirty="0">
              <a:latin typeface="Arial"/>
              <a:cs typeface="Arial"/>
            </a:endParaRPr>
          </a:p>
        </p:txBody>
      </p:sp>
      <p:sp>
        <p:nvSpPr>
          <p:cNvPr id="6" name="Text Placeholder 5">
            <a:extLst>
              <a:ext uri="{FF2B5EF4-FFF2-40B4-BE49-F238E27FC236}">
                <a16:creationId xmlns:a16="http://schemas.microsoft.com/office/drawing/2014/main" id="{17581492-3288-C2D2-12EC-C646F11F1451}"/>
              </a:ext>
            </a:extLst>
          </p:cNvPr>
          <p:cNvSpPr>
            <a:spLocks noGrp="1"/>
          </p:cNvSpPr>
          <p:nvPr>
            <p:ph type="body" sz="quarter" idx="17"/>
          </p:nvPr>
        </p:nvSpPr>
        <p:spPr/>
        <p:txBody>
          <a:bodyPr vert="horz" lIns="0" tIns="0" rIns="0" bIns="0" rtlCol="0" anchor="t">
            <a:noAutofit/>
          </a:bodyPr>
          <a:lstStyle/>
          <a:p>
            <a:pPr>
              <a:spcAft>
                <a:spcPts val="600"/>
              </a:spcAft>
            </a:pPr>
            <a:r>
              <a:rPr lang="en-AU" sz="1800" b="1" dirty="0">
                <a:latin typeface="Arial"/>
                <a:cs typeface="Arial"/>
              </a:rPr>
              <a:t>Mixed metre </a:t>
            </a:r>
            <a:r>
              <a:rPr lang="en-AU" sz="1800" dirty="0">
                <a:latin typeface="Arial"/>
                <a:cs typeface="Arial"/>
              </a:rPr>
              <a:t>– where the metre or the time signature changes within a piece of music. This could appear a few times in a piece or could be evident every couple of bars.</a:t>
            </a:r>
          </a:p>
          <a:p>
            <a:pPr>
              <a:spcAft>
                <a:spcPts val="600"/>
              </a:spcAft>
            </a:pPr>
            <a:endParaRPr lang="en-AU" sz="1800" dirty="0">
              <a:latin typeface="Arial"/>
              <a:cs typeface="Arial"/>
            </a:endParaRPr>
          </a:p>
          <a:p>
            <a:pPr>
              <a:spcAft>
                <a:spcPts val="600"/>
              </a:spcAft>
            </a:pPr>
            <a:r>
              <a:rPr lang="en-AU" sz="1800" b="1" dirty="0">
                <a:latin typeface="Arial"/>
                <a:cs typeface="Arial"/>
              </a:rPr>
              <a:t>Complex metre </a:t>
            </a:r>
            <a:r>
              <a:rPr lang="en-AU" sz="1800" dirty="0">
                <a:latin typeface="Arial"/>
                <a:cs typeface="Arial"/>
              </a:rPr>
              <a:t>– an unusual or irregular metre that does not fall under duple, triple or quadruple time.</a:t>
            </a:r>
            <a:endParaRPr lang="en-AU" sz="1800" dirty="0"/>
          </a:p>
          <a:p>
            <a:pPr>
              <a:spcAft>
                <a:spcPts val="600"/>
              </a:spcAft>
            </a:pPr>
            <a:endParaRPr lang="en-AU" sz="1800" dirty="0"/>
          </a:p>
        </p:txBody>
      </p:sp>
      <p:sp>
        <p:nvSpPr>
          <p:cNvPr id="2" name="Slide Number Placeholder 1">
            <a:extLst>
              <a:ext uri="{FF2B5EF4-FFF2-40B4-BE49-F238E27FC236}">
                <a16:creationId xmlns:a16="http://schemas.microsoft.com/office/drawing/2014/main" id="{4C8A7821-5967-CF3D-8793-973861C9E3F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70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AA61E186-C1F0-3DCE-D20C-6443F33063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19F2EC-6C6E-0C0B-74E3-CBCAEA696993}"/>
              </a:ext>
            </a:extLst>
          </p:cNvPr>
          <p:cNvSpPr>
            <a:spLocks noGrp="1"/>
          </p:cNvSpPr>
          <p:nvPr>
            <p:ph type="title"/>
          </p:nvPr>
        </p:nvSpPr>
        <p:spPr>
          <a:xfrm>
            <a:off x="360000" y="360000"/>
            <a:ext cx="11484000" cy="1060577"/>
          </a:xfrm>
        </p:spPr>
        <p:txBody>
          <a:bodyPr/>
          <a:lstStyle/>
          <a:p>
            <a:r>
              <a:rPr lang="en-AU" dirty="0">
                <a:latin typeface="+mj-lt"/>
                <a:cs typeface="Arial"/>
              </a:rPr>
              <a:t>Activity 3.1 – Movement II ‘Eternity’ from The Brightest Star in the Night – Ella </a:t>
            </a:r>
            <a:r>
              <a:rPr lang="en-AU" dirty="0" err="1">
                <a:latin typeface="+mj-lt"/>
                <a:cs typeface="Arial"/>
              </a:rPr>
              <a:t>Macens</a:t>
            </a:r>
            <a:r>
              <a:rPr lang="en-AU" dirty="0">
                <a:latin typeface="+mj-lt"/>
                <a:cs typeface="Arial"/>
              </a:rPr>
              <a:t> bars 1 – 4 (piano)</a:t>
            </a:r>
            <a:endParaRPr lang="en-US" dirty="0"/>
          </a:p>
        </p:txBody>
      </p:sp>
      <p:pic>
        <p:nvPicPr>
          <p:cNvPr id="4" name="Picture 3" descr="A sheet music with notes and musical expression for the first 4 bars of Eternity. It shows the piece is in 11, 8 and begins pianissimo&#10;&#10;">
            <a:extLst>
              <a:ext uri="{FF2B5EF4-FFF2-40B4-BE49-F238E27FC236}">
                <a16:creationId xmlns:a16="http://schemas.microsoft.com/office/drawing/2014/main" id="{2190332B-68E3-1194-D476-BE22F5A6760A}"/>
              </a:ext>
            </a:extLst>
          </p:cNvPr>
          <p:cNvPicPr>
            <a:picLocks noChangeAspect="1"/>
          </p:cNvPicPr>
          <p:nvPr/>
        </p:nvPicPr>
        <p:blipFill>
          <a:blip r:embed="rId3" cstate="screen">
            <a:extLst>
              <a:ext uri="{28A0092B-C50C-407E-A947-70E740481C1C}">
                <a14:useLocalDpi xmlns:a14="http://schemas.microsoft.com/office/drawing/2010/main"/>
              </a:ext>
            </a:extLst>
          </a:blip>
          <a:srcRect l="3428" r="20" b="223"/>
          <a:stretch/>
        </p:blipFill>
        <p:spPr>
          <a:xfrm>
            <a:off x="360001" y="1709811"/>
            <a:ext cx="11484000" cy="4545799"/>
          </a:xfrm>
          <a:prstGeom prst="rect">
            <a:avLst/>
          </a:prstGeom>
        </p:spPr>
      </p:pic>
      <p:sp>
        <p:nvSpPr>
          <p:cNvPr id="2" name="Slide Number Placeholder 1">
            <a:extLst>
              <a:ext uri="{FF2B5EF4-FFF2-40B4-BE49-F238E27FC236}">
                <a16:creationId xmlns:a16="http://schemas.microsoft.com/office/drawing/2014/main" id="{593A9F4A-45BF-F22E-2F2C-2BF6CFD086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7541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1DEA9ECC-3522-01AD-73B7-D7FB61323F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7E3AC6-7DFB-B0AB-FEFB-633C4F9B6805}"/>
              </a:ext>
            </a:extLst>
          </p:cNvPr>
          <p:cNvSpPr>
            <a:spLocks noGrp="1"/>
          </p:cNvSpPr>
          <p:nvPr>
            <p:ph type="title"/>
          </p:nvPr>
        </p:nvSpPr>
        <p:spPr>
          <a:xfrm>
            <a:off x="360000" y="360000"/>
            <a:ext cx="11484000" cy="1197067"/>
          </a:xfrm>
        </p:spPr>
        <p:txBody>
          <a:bodyPr/>
          <a:lstStyle/>
          <a:p>
            <a:r>
              <a:rPr lang="en-AU" dirty="0">
                <a:latin typeface="+mj-lt"/>
                <a:cs typeface="Arial"/>
              </a:rPr>
              <a:t>Activity 3.1 – Movement II ‘Eternity’ from The Brightest Star in the Night – Ella </a:t>
            </a:r>
            <a:r>
              <a:rPr lang="en-AU" dirty="0" err="1">
                <a:latin typeface="+mj-lt"/>
                <a:cs typeface="Arial"/>
              </a:rPr>
              <a:t>Macens</a:t>
            </a:r>
            <a:r>
              <a:rPr lang="en-AU" dirty="0">
                <a:latin typeface="+mj-lt"/>
                <a:cs typeface="Arial"/>
              </a:rPr>
              <a:t> bars 8 – 11 (treble piano)</a:t>
            </a:r>
            <a:endParaRPr lang="en-US" dirty="0"/>
          </a:p>
        </p:txBody>
      </p:sp>
      <p:pic>
        <p:nvPicPr>
          <p:cNvPr id="8" name="Picture 7" descr="Time signature 11, 8">
            <a:extLst>
              <a:ext uri="{FF2B5EF4-FFF2-40B4-BE49-F238E27FC236}">
                <a16:creationId xmlns:a16="http://schemas.microsoft.com/office/drawing/2014/main" id="{4C881067-C1D3-85A2-05B0-10B5C0C74A36}"/>
              </a:ext>
            </a:extLst>
          </p:cNvPr>
          <p:cNvPicPr>
            <a:picLocks noChangeAspect="1"/>
          </p:cNvPicPr>
          <p:nvPr/>
        </p:nvPicPr>
        <p:blipFill>
          <a:blip r:embed="rId3" cstate="screen">
            <a:extLst>
              <a:ext uri="{28A0092B-C50C-407E-A947-70E740481C1C}">
                <a14:useLocalDpi xmlns:a14="http://schemas.microsoft.com/office/drawing/2010/main"/>
              </a:ext>
            </a:extLst>
          </a:blip>
          <a:srcRect t="8768" b="2085"/>
          <a:stretch/>
        </p:blipFill>
        <p:spPr>
          <a:xfrm>
            <a:off x="365473" y="3110089"/>
            <a:ext cx="344512" cy="1197067"/>
          </a:xfrm>
          <a:prstGeom prst="rect">
            <a:avLst/>
          </a:prstGeom>
        </p:spPr>
      </p:pic>
      <p:pic>
        <p:nvPicPr>
          <p:cNvPr id="7" name="Picture 6" descr="A black and white image of a musical showing bars 8 to 11 of Eternity. It shows that the piece changes time signature from 11,8 to 12, 8 and back to 11,8&#10;">
            <a:extLst>
              <a:ext uri="{FF2B5EF4-FFF2-40B4-BE49-F238E27FC236}">
                <a16:creationId xmlns:a16="http://schemas.microsoft.com/office/drawing/2014/main" id="{3FD6A97B-9C9B-D424-89DB-E8F0E129C837}"/>
              </a:ext>
            </a:extLst>
          </p:cNvPr>
          <p:cNvPicPr>
            <a:picLocks noChangeAspect="1"/>
          </p:cNvPicPr>
          <p:nvPr/>
        </p:nvPicPr>
        <p:blipFill>
          <a:blip r:embed="rId4" cstate="screen">
            <a:extLst>
              <a:ext uri="{28A0092B-C50C-407E-A947-70E740481C1C}">
                <a14:useLocalDpi xmlns:a14="http://schemas.microsoft.com/office/drawing/2010/main"/>
              </a:ext>
            </a:extLst>
          </a:blip>
          <a:srcRect t="31622" r="-245" b="-899"/>
          <a:stretch/>
        </p:blipFill>
        <p:spPr>
          <a:xfrm>
            <a:off x="609600" y="3110089"/>
            <a:ext cx="2565753" cy="1201046"/>
          </a:xfrm>
          <a:prstGeom prst="rect">
            <a:avLst/>
          </a:prstGeom>
        </p:spPr>
      </p:pic>
      <p:pic>
        <p:nvPicPr>
          <p:cNvPr id="6" name="Picture 5" descr="A 4 bar excerpt of Eternity, bars 8-11. Changes time signature from 11, 8 to 12, 8 and back to 11, 8">
            <a:extLst>
              <a:ext uri="{FF2B5EF4-FFF2-40B4-BE49-F238E27FC236}">
                <a16:creationId xmlns:a16="http://schemas.microsoft.com/office/drawing/2014/main" id="{5610D905-8B10-1C2B-EFFC-20F45EE86B82}"/>
              </a:ext>
            </a:extLst>
          </p:cNvPr>
          <p:cNvPicPr>
            <a:picLocks noChangeAspect="1"/>
          </p:cNvPicPr>
          <p:nvPr/>
        </p:nvPicPr>
        <p:blipFill>
          <a:blip r:embed="rId5"/>
          <a:stretch>
            <a:fillRect/>
          </a:stretch>
        </p:blipFill>
        <p:spPr>
          <a:xfrm>
            <a:off x="3141944" y="3110089"/>
            <a:ext cx="8663836" cy="1201491"/>
          </a:xfrm>
          <a:prstGeom prst="rect">
            <a:avLst/>
          </a:prstGeom>
        </p:spPr>
      </p:pic>
      <p:sp>
        <p:nvSpPr>
          <p:cNvPr id="2" name="Slide Number Placeholder 1">
            <a:extLst>
              <a:ext uri="{FF2B5EF4-FFF2-40B4-BE49-F238E27FC236}">
                <a16:creationId xmlns:a16="http://schemas.microsoft.com/office/drawing/2014/main" id="{B4F4327A-C77D-CCD5-9831-EDCC15055E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17464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0171BB6C-ED6C-D114-94CC-8B05D43A15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4FFF77-A66A-B4AD-547D-88BF5AE97189}"/>
              </a:ext>
            </a:extLst>
          </p:cNvPr>
          <p:cNvSpPr>
            <a:spLocks noGrp="1"/>
          </p:cNvSpPr>
          <p:nvPr>
            <p:ph type="title"/>
          </p:nvPr>
        </p:nvSpPr>
        <p:spPr>
          <a:xfrm>
            <a:off x="360000" y="360000"/>
            <a:ext cx="10039363" cy="1197338"/>
          </a:xfrm>
        </p:spPr>
        <p:txBody>
          <a:bodyPr/>
          <a:lstStyle/>
          <a:p>
            <a:r>
              <a:rPr lang="en-AU" dirty="0">
                <a:latin typeface="+mj-lt"/>
                <a:cs typeface="Arial"/>
              </a:rPr>
              <a:t>Activity 3.1 – Movement II ‘Eternity’ from The Brightest Star in the Night – Ella </a:t>
            </a:r>
            <a:r>
              <a:rPr lang="en-AU" dirty="0" err="1">
                <a:latin typeface="+mj-lt"/>
                <a:cs typeface="Arial"/>
              </a:rPr>
              <a:t>Macens</a:t>
            </a:r>
            <a:r>
              <a:rPr lang="en-AU" dirty="0">
                <a:latin typeface="+mj-lt"/>
                <a:cs typeface="Arial"/>
              </a:rPr>
              <a:t> bars 50 – 53 (treble piano)</a:t>
            </a:r>
            <a:endParaRPr lang="en-US" dirty="0"/>
          </a:p>
        </p:txBody>
      </p:sp>
      <p:pic>
        <p:nvPicPr>
          <p:cNvPr id="7" name="Picture 6" descr="Music excerpt for the treble piano part bars 50-53. Tenuto markings are evident and multimetric time signatures">
            <a:extLst>
              <a:ext uri="{FF2B5EF4-FFF2-40B4-BE49-F238E27FC236}">
                <a16:creationId xmlns:a16="http://schemas.microsoft.com/office/drawing/2014/main" id="{A35E336B-E915-2568-05F1-A86E73127345}"/>
              </a:ext>
            </a:extLst>
          </p:cNvPr>
          <p:cNvPicPr>
            <a:picLocks noChangeAspect="1"/>
          </p:cNvPicPr>
          <p:nvPr/>
        </p:nvPicPr>
        <p:blipFill>
          <a:blip r:embed="rId3" cstate="screen">
            <a:extLst>
              <a:ext uri="{28A0092B-C50C-407E-A947-70E740481C1C}">
                <a14:useLocalDpi xmlns:a14="http://schemas.microsoft.com/office/drawing/2010/main"/>
              </a:ext>
            </a:extLst>
          </a:blip>
          <a:srcRect t="13121" r="67" b="6410"/>
          <a:stretch/>
        </p:blipFill>
        <p:spPr>
          <a:xfrm>
            <a:off x="412878" y="2771007"/>
            <a:ext cx="2995688" cy="1019487"/>
          </a:xfrm>
          <a:prstGeom prst="rect">
            <a:avLst/>
          </a:prstGeom>
        </p:spPr>
      </p:pic>
      <p:pic>
        <p:nvPicPr>
          <p:cNvPr id="4" name="Picture 3" descr="Music excerpt for the treble piano part bars 50-53. Tenuto markings are evident and multimetric time signatures">
            <a:extLst>
              <a:ext uri="{FF2B5EF4-FFF2-40B4-BE49-F238E27FC236}">
                <a16:creationId xmlns:a16="http://schemas.microsoft.com/office/drawing/2014/main" id="{F143F177-C4BD-A379-D23A-8C76FC2098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3146" y="2771007"/>
            <a:ext cx="8280854" cy="1021896"/>
          </a:xfrm>
          <a:prstGeom prst="rect">
            <a:avLst/>
          </a:prstGeom>
        </p:spPr>
      </p:pic>
      <p:sp>
        <p:nvSpPr>
          <p:cNvPr id="2" name="Slide Number Placeholder 1">
            <a:extLst>
              <a:ext uri="{FF2B5EF4-FFF2-40B4-BE49-F238E27FC236}">
                <a16:creationId xmlns:a16="http://schemas.microsoft.com/office/drawing/2014/main" id="{5C2A9016-723C-048F-BAB3-996EFC995E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20689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F1B9D0-D84B-FC28-1685-438B367281E0}"/>
              </a:ext>
            </a:extLst>
          </p:cNvPr>
          <p:cNvSpPr>
            <a:spLocks noGrp="1"/>
          </p:cNvSpPr>
          <p:nvPr>
            <p:ph type="title"/>
          </p:nvPr>
        </p:nvSpPr>
        <p:spPr>
          <a:xfrm>
            <a:off x="359998" y="360000"/>
            <a:ext cx="11584352" cy="522000"/>
          </a:xfrm>
        </p:spPr>
        <p:txBody>
          <a:bodyPr/>
          <a:lstStyle/>
          <a:p>
            <a:r>
              <a:rPr lang="en-AU" dirty="0">
                <a:latin typeface="Arial"/>
                <a:cs typeface="Arial"/>
              </a:rPr>
              <a:t>Activity 3.1 – </a:t>
            </a:r>
            <a:r>
              <a:rPr lang="en-US" dirty="0">
                <a:latin typeface="Arial"/>
                <a:cs typeface="Arial"/>
              </a:rPr>
              <a:t>Movement II ‘Eternity’ from </a:t>
            </a:r>
            <a:br>
              <a:rPr lang="en-US" dirty="0">
                <a:latin typeface="Arial"/>
                <a:cs typeface="Arial"/>
              </a:rPr>
            </a:br>
            <a:r>
              <a:rPr lang="en-US" dirty="0">
                <a:latin typeface="Arial"/>
                <a:cs typeface="Arial"/>
              </a:rPr>
              <a:t>The Brightest Star in the Sky – </a:t>
            </a:r>
            <a:r>
              <a:rPr lang="en-US" dirty="0" err="1">
                <a:latin typeface="Arial"/>
                <a:cs typeface="Arial"/>
              </a:rPr>
              <a:t>Macens</a:t>
            </a:r>
            <a:endParaRPr lang="en-US" dirty="0">
              <a:latin typeface="Arial"/>
              <a:cs typeface="Arial"/>
            </a:endParaRPr>
          </a:p>
        </p:txBody>
      </p:sp>
      <p:pic>
        <p:nvPicPr>
          <p:cNvPr id="7" name="Picture 6" descr="CD cover of Muses Trio 10 year anniverary. It contains a piano and a cello ">
            <a:extLst>
              <a:ext uri="{FF2B5EF4-FFF2-40B4-BE49-F238E27FC236}">
                <a16:creationId xmlns:a16="http://schemas.microsoft.com/office/drawing/2014/main" id="{66A27CD9-EBA8-7C29-30F6-60F5110F51A8}"/>
              </a:ext>
            </a:extLst>
          </p:cNvPr>
          <p:cNvPicPr>
            <a:picLocks noChangeAspect="1"/>
          </p:cNvPicPr>
          <p:nvPr/>
        </p:nvPicPr>
        <p:blipFill>
          <a:blip r:embed="rId2"/>
          <a:stretch>
            <a:fillRect/>
          </a:stretch>
        </p:blipFill>
        <p:spPr>
          <a:xfrm>
            <a:off x="3607854" y="1821176"/>
            <a:ext cx="4976291" cy="4541914"/>
          </a:xfrm>
          <a:prstGeom prst="rect">
            <a:avLst/>
          </a:prstGeom>
        </p:spPr>
      </p:pic>
      <p:grpSp>
        <p:nvGrpSpPr>
          <p:cNvPr id="13" name="Group 12" descr="play button">
            <a:extLst>
              <a:ext uri="{FF2B5EF4-FFF2-40B4-BE49-F238E27FC236}">
                <a16:creationId xmlns:a16="http://schemas.microsoft.com/office/drawing/2014/main" id="{306F3045-4C5D-EEC7-C8AE-667F9FE2E288}"/>
              </a:ext>
            </a:extLst>
          </p:cNvPr>
          <p:cNvGrpSpPr/>
          <p:nvPr/>
        </p:nvGrpSpPr>
        <p:grpSpPr>
          <a:xfrm>
            <a:off x="5694974" y="3634933"/>
            <a:ext cx="914400" cy="914400"/>
            <a:chOff x="1571421" y="4826833"/>
            <a:chExt cx="914400" cy="914400"/>
          </a:xfrm>
        </p:grpSpPr>
        <p:sp>
          <p:nvSpPr>
            <p:cNvPr id="14" name="Oval 13">
              <a:extLst>
                <a:ext uri="{FF2B5EF4-FFF2-40B4-BE49-F238E27FC236}">
                  <a16:creationId xmlns:a16="http://schemas.microsoft.com/office/drawing/2014/main" id="{25A01516-3650-D8E2-CEB9-E5771D8FCFB4}"/>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sosceles Triangle 14">
              <a:hlinkClick r:id="rId3"/>
              <a:extLst>
                <a:ext uri="{FF2B5EF4-FFF2-40B4-BE49-F238E27FC236}">
                  <a16:creationId xmlns:a16="http://schemas.microsoft.com/office/drawing/2014/main" id="{74E658D8-9608-E29C-A20C-8F5789E04BAB}"/>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7" name="TextBox 16">
            <a:extLst>
              <a:ext uri="{FF2B5EF4-FFF2-40B4-BE49-F238E27FC236}">
                <a16:creationId xmlns:a16="http://schemas.microsoft.com/office/drawing/2014/main" id="{2EA713F9-2E6B-F59B-E021-976EDBF32CB7}"/>
              </a:ext>
            </a:extLst>
          </p:cNvPr>
          <p:cNvSpPr txBox="1"/>
          <p:nvPr/>
        </p:nvSpPr>
        <p:spPr>
          <a:xfrm>
            <a:off x="359998" y="6520210"/>
            <a:ext cx="8821788" cy="253916"/>
          </a:xfrm>
          <a:prstGeom prst="rect">
            <a:avLst/>
          </a:prstGeom>
          <a:noFill/>
        </p:spPr>
        <p:txBody>
          <a:bodyPr wrap="square" lIns="0" tIns="45720" rIns="91440" bIns="45720" anchor="t">
            <a:spAutoFit/>
          </a:bodyPr>
          <a:lstStyle/>
          <a:p>
            <a:r>
              <a:rPr lang="en-AU" sz="1050" dirty="0"/>
              <a:t>Release – Topic (7 March 2024) </a:t>
            </a:r>
            <a:r>
              <a:rPr lang="en-AU" sz="1050" dirty="0">
                <a:hlinkClick r:id="rId3"/>
              </a:rPr>
              <a:t>Ella Macens – ‘II, Eternity’ from The Brightest Star in the Night (0:00–6:04) </a:t>
            </a:r>
            <a:r>
              <a:rPr lang="en-AU" sz="1050" dirty="0"/>
              <a:t>[video] accessed 4 March 2025</a:t>
            </a:r>
            <a:endParaRPr lang="en-US" dirty="0"/>
          </a:p>
        </p:txBody>
      </p:sp>
      <p:sp>
        <p:nvSpPr>
          <p:cNvPr id="3" name="Slide Number Placeholder 2">
            <a:extLst>
              <a:ext uri="{FF2B5EF4-FFF2-40B4-BE49-F238E27FC236}">
                <a16:creationId xmlns:a16="http://schemas.microsoft.com/office/drawing/2014/main" id="{4230BFAC-BCD5-8625-02F1-C510F79B2D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4228588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6C270-8A24-2243-B884-8053D43790C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49C5AA-D8C5-C177-145A-6ECB40DFF432}"/>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7BDB9D-2576-1C78-2EE3-7749DA44B34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360" y="1371599"/>
            <a:ext cx="4125279" cy="4114800"/>
          </a:xfrm>
          <a:prstGeom prst="rect">
            <a:avLst/>
          </a:prstGeom>
        </p:spPr>
      </p:pic>
      <p:sp>
        <p:nvSpPr>
          <p:cNvPr id="4" name="Title 3">
            <a:extLst>
              <a:ext uri="{FF2B5EF4-FFF2-40B4-BE49-F238E27FC236}">
                <a16:creationId xmlns:a16="http://schemas.microsoft.com/office/drawing/2014/main" id="{6CCA74D3-2E76-0C22-D00F-9B186E8BAABE}"/>
              </a:ext>
            </a:extLst>
          </p:cNvPr>
          <p:cNvSpPr>
            <a:spLocks noGrp="1"/>
          </p:cNvSpPr>
          <p:nvPr>
            <p:ph type="title"/>
          </p:nvPr>
        </p:nvSpPr>
        <p:spPr/>
        <p:txBody>
          <a:bodyPr/>
          <a:lstStyle/>
          <a:p>
            <a:r>
              <a:rPr lang="en-AU" dirty="0">
                <a:latin typeface="Arial"/>
                <a:cs typeface="Arial"/>
              </a:rPr>
              <a:t>Activity 3.1 – musical terms (3)</a:t>
            </a:r>
            <a:endParaRPr lang="en-US" dirty="0">
              <a:latin typeface="Arial"/>
              <a:cs typeface="Arial"/>
            </a:endParaRPr>
          </a:p>
        </p:txBody>
      </p:sp>
      <p:sp>
        <p:nvSpPr>
          <p:cNvPr id="6" name="Text Placeholder 5">
            <a:extLst>
              <a:ext uri="{FF2B5EF4-FFF2-40B4-BE49-F238E27FC236}">
                <a16:creationId xmlns:a16="http://schemas.microsoft.com/office/drawing/2014/main" id="{D6441BB1-A783-80D7-6FDA-B9BE71604569}"/>
              </a:ext>
            </a:extLst>
          </p:cNvPr>
          <p:cNvSpPr>
            <a:spLocks noGrp="1"/>
          </p:cNvSpPr>
          <p:nvPr>
            <p:ph type="body" sz="quarter" idx="17"/>
          </p:nvPr>
        </p:nvSpPr>
        <p:spPr>
          <a:xfrm>
            <a:off x="5400675" y="1800000"/>
            <a:ext cx="6407150" cy="1268663"/>
          </a:xfrm>
        </p:spPr>
        <p:txBody>
          <a:bodyPr vert="horz" lIns="0" tIns="0" rIns="0" bIns="0" rtlCol="0" anchor="t">
            <a:noAutofit/>
          </a:bodyPr>
          <a:lstStyle/>
          <a:p>
            <a:pPr>
              <a:spcAft>
                <a:spcPts val="600"/>
              </a:spcAft>
            </a:pPr>
            <a:r>
              <a:rPr lang="en-AU" sz="1800" b="1" i="1" dirty="0">
                <a:latin typeface="Arial"/>
                <a:cs typeface="Arial"/>
              </a:rPr>
              <a:t>Tenuto</a:t>
            </a:r>
            <a:r>
              <a:rPr lang="en-AU" sz="1800" dirty="0">
                <a:latin typeface="Arial"/>
                <a:cs typeface="Arial"/>
              </a:rPr>
              <a:t> – a note or chord that is held for its full value. It is indicated by a short horizontal line above or below the notehead.</a:t>
            </a:r>
            <a:endParaRPr lang="en-AU" sz="1800" dirty="0"/>
          </a:p>
        </p:txBody>
      </p:sp>
      <p:pic>
        <p:nvPicPr>
          <p:cNvPr id="10" name="Picture 9" descr="Music notes that show tenuto markings. A straight horizontal line above a note head">
            <a:extLst>
              <a:ext uri="{FF2B5EF4-FFF2-40B4-BE49-F238E27FC236}">
                <a16:creationId xmlns:a16="http://schemas.microsoft.com/office/drawing/2014/main" id="{0568261F-B0F4-E536-08D1-16215D5C9298}"/>
              </a:ext>
            </a:extLst>
          </p:cNvPr>
          <p:cNvPicPr>
            <a:picLocks noChangeAspect="1"/>
          </p:cNvPicPr>
          <p:nvPr/>
        </p:nvPicPr>
        <p:blipFill>
          <a:blip r:embed="rId3"/>
          <a:stretch>
            <a:fillRect/>
          </a:stretch>
        </p:blipFill>
        <p:spPr>
          <a:xfrm>
            <a:off x="6909664" y="3378000"/>
            <a:ext cx="2828925" cy="1152525"/>
          </a:xfrm>
          <a:prstGeom prst="rect">
            <a:avLst/>
          </a:prstGeom>
        </p:spPr>
      </p:pic>
      <p:sp>
        <p:nvSpPr>
          <p:cNvPr id="9" name="TextBox 8">
            <a:extLst>
              <a:ext uri="{FF2B5EF4-FFF2-40B4-BE49-F238E27FC236}">
                <a16:creationId xmlns:a16="http://schemas.microsoft.com/office/drawing/2014/main" id="{127D6C3B-5777-A74B-76F0-FEF616EA53DA}"/>
              </a:ext>
            </a:extLst>
          </p:cNvPr>
          <p:cNvSpPr txBox="1"/>
          <p:nvPr/>
        </p:nvSpPr>
        <p:spPr>
          <a:xfrm>
            <a:off x="5385418" y="6187173"/>
            <a:ext cx="3247138" cy="253916"/>
          </a:xfrm>
          <a:prstGeom prst="rect">
            <a:avLst/>
          </a:prstGeom>
          <a:noFill/>
        </p:spPr>
        <p:txBody>
          <a:bodyPr wrap="square" lIns="0" tIns="0" rIns="0" bIns="0">
            <a:noAutofit/>
          </a:bodyPr>
          <a:lstStyle/>
          <a:p>
            <a:r>
              <a:rPr lang="en-AU" sz="1050" i="1" dirty="0">
                <a:latin typeface="Arial"/>
                <a:cs typeface="Arial"/>
              </a:rPr>
              <a:t>Tenuto </a:t>
            </a:r>
            <a:r>
              <a:rPr lang="en-AU" sz="1050" dirty="0">
                <a:latin typeface="Arial"/>
                <a:cs typeface="Arial"/>
              </a:rPr>
              <a:t>example from 'Eternity' by Ella </a:t>
            </a:r>
            <a:r>
              <a:rPr lang="en-AU" sz="1050" dirty="0" err="1">
                <a:latin typeface="Arial"/>
                <a:cs typeface="Arial"/>
              </a:rPr>
              <a:t>Macens</a:t>
            </a:r>
            <a:endParaRPr lang="en-US" sz="1050" dirty="0"/>
          </a:p>
        </p:txBody>
      </p:sp>
      <p:sp>
        <p:nvSpPr>
          <p:cNvPr id="2" name="Slide Number Placeholder 1">
            <a:extLst>
              <a:ext uri="{FF2B5EF4-FFF2-40B4-BE49-F238E27FC236}">
                <a16:creationId xmlns:a16="http://schemas.microsoft.com/office/drawing/2014/main" id="{CE819181-CE64-FA37-D719-B07EA675277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163078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E918FD02-ADFD-E646-CE11-DDD398D0EF7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6F0E4C-E54B-8AD5-6FD3-BAA1CE07822B}"/>
              </a:ext>
            </a:extLst>
          </p:cNvPr>
          <p:cNvSpPr>
            <a:spLocks noGrp="1"/>
          </p:cNvSpPr>
          <p:nvPr>
            <p:ph type="title"/>
          </p:nvPr>
        </p:nvSpPr>
        <p:spPr>
          <a:xfrm>
            <a:off x="360000" y="359999"/>
            <a:ext cx="11081152" cy="1517263"/>
          </a:xfrm>
        </p:spPr>
        <p:txBody>
          <a:bodyPr/>
          <a:lstStyle/>
          <a:p>
            <a:r>
              <a:rPr lang="en-AU" dirty="0">
                <a:latin typeface="+mj-lt"/>
                <a:cs typeface="Arial"/>
              </a:rPr>
              <a:t>Activity 3.1 – Movement II ‘Eternity’ from The Brightest Star in the Night – </a:t>
            </a:r>
            <a:r>
              <a:rPr lang="en-AU" dirty="0" err="1">
                <a:latin typeface="+mj-lt"/>
                <a:cs typeface="Arial"/>
              </a:rPr>
              <a:t>Macens</a:t>
            </a:r>
            <a:r>
              <a:rPr lang="en-AU" dirty="0">
                <a:latin typeface="+mj-lt"/>
                <a:cs typeface="Arial"/>
              </a:rPr>
              <a:t> bars 57 – 58 (Violin, cello and piano)</a:t>
            </a:r>
            <a:endParaRPr lang="en-US" dirty="0"/>
          </a:p>
        </p:txBody>
      </p:sp>
      <p:pic>
        <p:nvPicPr>
          <p:cNvPr id="9" name="Picture 8" descr="A sheet of music with notes written for Violin, cello and piano. The piece is Eternity and the excerpt is from bars 57 and 58">
            <a:extLst>
              <a:ext uri="{FF2B5EF4-FFF2-40B4-BE49-F238E27FC236}">
                <a16:creationId xmlns:a16="http://schemas.microsoft.com/office/drawing/2014/main" id="{0EAF0B1C-0B55-6F77-70F7-9E2811943461}"/>
              </a:ext>
            </a:extLst>
          </p:cNvPr>
          <p:cNvPicPr>
            <a:picLocks noChangeAspect="1"/>
          </p:cNvPicPr>
          <p:nvPr/>
        </p:nvPicPr>
        <p:blipFill>
          <a:blip r:embed="rId3"/>
          <a:stretch>
            <a:fillRect/>
          </a:stretch>
        </p:blipFill>
        <p:spPr>
          <a:xfrm>
            <a:off x="1806470" y="1843809"/>
            <a:ext cx="7733865" cy="4978304"/>
          </a:xfrm>
          <a:prstGeom prst="rect">
            <a:avLst/>
          </a:prstGeom>
        </p:spPr>
      </p:pic>
      <p:sp>
        <p:nvSpPr>
          <p:cNvPr id="2" name="Slide Number Placeholder 1">
            <a:extLst>
              <a:ext uri="{FF2B5EF4-FFF2-40B4-BE49-F238E27FC236}">
                <a16:creationId xmlns:a16="http://schemas.microsoft.com/office/drawing/2014/main" id="{07D96991-879E-EED9-E273-765062405F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4303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2627586"/>
            <a:ext cx="4883338" cy="3857297"/>
          </a:xfrm>
        </p:spPr>
        <p:txBody>
          <a:bodyPr/>
          <a:lstStyle/>
          <a:p>
            <a:r>
              <a:rPr lang="en-AU" dirty="0">
                <a:latin typeface="+mj-lt"/>
                <a:cs typeface="Arial"/>
              </a:rPr>
              <a:t>Learning sequence 1</a:t>
            </a:r>
            <a:br>
              <a:rPr lang="en-AU" dirty="0">
                <a:latin typeface="+mj-lt"/>
                <a:cs typeface="Arial"/>
              </a:rPr>
            </a:br>
            <a:r>
              <a:rPr lang="en-AU" dirty="0">
                <a:latin typeface="+mj-lt"/>
                <a:cs typeface="Arial"/>
              </a:rPr>
              <a:t>  </a:t>
            </a:r>
            <a:br>
              <a:rPr lang="en-AU" dirty="0">
                <a:latin typeface="+mj-lt"/>
                <a:cs typeface="Arial"/>
              </a:rPr>
            </a:br>
            <a:r>
              <a:rPr lang="en-AU" dirty="0">
                <a:latin typeface="+mj-lt"/>
                <a:cs typeface="Arial"/>
              </a:rPr>
              <a:t>'Mars' from The Planets – Holst </a:t>
            </a:r>
          </a:p>
        </p:txBody>
      </p:sp>
      <p:pic>
        <p:nvPicPr>
          <p:cNvPr id="2" name="Picture 1">
            <a:extLst>
              <a:ext uri="{FF2B5EF4-FFF2-40B4-BE49-F238E27FC236}">
                <a16:creationId xmlns:a16="http://schemas.microsoft.com/office/drawing/2014/main" id="{6A86434A-BE36-2FDF-A432-BA42BAB515C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1430" y="2162803"/>
            <a:ext cx="8671368" cy="4461041"/>
          </a:xfrm>
          <a:prstGeom prst="rect">
            <a:avLst/>
          </a:prstGeom>
        </p:spPr>
      </p:pic>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9A902-7D82-2576-BF59-048A592E0D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158694-1161-173B-F167-B10ECEAA8C80}"/>
              </a:ext>
            </a:extLst>
          </p:cNvPr>
          <p:cNvSpPr>
            <a:spLocks noGrp="1"/>
          </p:cNvSpPr>
          <p:nvPr>
            <p:ph type="title"/>
          </p:nvPr>
        </p:nvSpPr>
        <p:spPr>
          <a:xfrm>
            <a:off x="359998" y="360000"/>
            <a:ext cx="11584352" cy="522000"/>
          </a:xfrm>
        </p:spPr>
        <p:txBody>
          <a:bodyPr/>
          <a:lstStyle/>
          <a:p>
            <a:r>
              <a:rPr lang="en-AU" dirty="0">
                <a:latin typeface="Arial"/>
                <a:cs typeface="Arial"/>
              </a:rPr>
              <a:t>Activity 3.2 – </a:t>
            </a:r>
            <a:r>
              <a:rPr lang="en-US" dirty="0">
                <a:latin typeface="Arial"/>
                <a:cs typeface="Arial"/>
              </a:rPr>
              <a:t>podcast featuring </a:t>
            </a:r>
            <a:r>
              <a:rPr lang="en-US" dirty="0" err="1">
                <a:latin typeface="Arial"/>
                <a:cs typeface="Arial"/>
              </a:rPr>
              <a:t>Macens</a:t>
            </a:r>
            <a:r>
              <a:rPr lang="en-US" dirty="0">
                <a:latin typeface="Arial"/>
                <a:cs typeface="Arial"/>
              </a:rPr>
              <a:t> and Muses Trio</a:t>
            </a:r>
            <a:endParaRPr lang="en-US" dirty="0"/>
          </a:p>
        </p:txBody>
      </p:sp>
      <p:sp>
        <p:nvSpPr>
          <p:cNvPr id="5" name="Text Placeholder 4">
            <a:extLst>
              <a:ext uri="{FF2B5EF4-FFF2-40B4-BE49-F238E27FC236}">
                <a16:creationId xmlns:a16="http://schemas.microsoft.com/office/drawing/2014/main" id="{973F42AD-814D-7BD2-BF1C-DB78D681B0F2}"/>
              </a:ext>
            </a:extLst>
          </p:cNvPr>
          <p:cNvSpPr>
            <a:spLocks noGrp="1"/>
          </p:cNvSpPr>
          <p:nvPr>
            <p:ph type="body" sz="quarter" idx="18"/>
          </p:nvPr>
        </p:nvSpPr>
        <p:spPr/>
        <p:txBody>
          <a:bodyPr/>
          <a:lstStyle/>
          <a:p>
            <a:r>
              <a:rPr lang="en-US" dirty="0">
                <a:latin typeface="Arial"/>
                <a:cs typeface="Arial"/>
              </a:rPr>
              <a:t>Perspective through 'Eternity'</a:t>
            </a:r>
            <a:endParaRPr lang="en-US" dirty="0"/>
          </a:p>
        </p:txBody>
      </p:sp>
      <p:pic>
        <p:nvPicPr>
          <p:cNvPr id="9" name="Picture 8" descr="A photo of Ella Macens laughing with her mouth open&#10;A play button is in the bottom left corner">
            <a:extLst>
              <a:ext uri="{FF2B5EF4-FFF2-40B4-BE49-F238E27FC236}">
                <a16:creationId xmlns:a16="http://schemas.microsoft.com/office/drawing/2014/main" id="{856A3346-C5F1-4B7F-BCB4-DA923F34D7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3146" y="1753486"/>
            <a:ext cx="2965353" cy="4448665"/>
          </a:xfrm>
          <a:prstGeom prst="rect">
            <a:avLst/>
          </a:prstGeom>
        </p:spPr>
      </p:pic>
      <p:grpSp>
        <p:nvGrpSpPr>
          <p:cNvPr id="2" name="Group 1" descr="Play icon">
            <a:extLst>
              <a:ext uri="{FF2B5EF4-FFF2-40B4-BE49-F238E27FC236}">
                <a16:creationId xmlns:a16="http://schemas.microsoft.com/office/drawing/2014/main" id="{B2382096-7157-A1C7-50FB-8E3719C9DFE7}"/>
              </a:ext>
            </a:extLst>
          </p:cNvPr>
          <p:cNvGrpSpPr/>
          <p:nvPr/>
        </p:nvGrpSpPr>
        <p:grpSpPr>
          <a:xfrm>
            <a:off x="5694974" y="3520618"/>
            <a:ext cx="914400" cy="914400"/>
            <a:chOff x="5694974" y="3520618"/>
            <a:chExt cx="914400" cy="914400"/>
          </a:xfrm>
        </p:grpSpPr>
        <p:sp>
          <p:nvSpPr>
            <p:cNvPr id="14" name="Oval 13">
              <a:extLst>
                <a:ext uri="{FF2B5EF4-FFF2-40B4-BE49-F238E27FC236}">
                  <a16:creationId xmlns:a16="http://schemas.microsoft.com/office/drawing/2014/main" id="{2C947363-7364-CE9B-A427-D8B2AB5D3E07}"/>
                </a:ext>
              </a:extLst>
            </p:cNvPr>
            <p:cNvSpPr/>
            <p:nvPr/>
          </p:nvSpPr>
          <p:spPr>
            <a:xfrm>
              <a:off x="5694974" y="3520618"/>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sosceles Triangle 14">
              <a:hlinkClick r:id="rId3"/>
              <a:extLst>
                <a:ext uri="{FF2B5EF4-FFF2-40B4-BE49-F238E27FC236}">
                  <a16:creationId xmlns:a16="http://schemas.microsoft.com/office/drawing/2014/main" id="{77EFE5A6-51AE-5050-0A71-9B1F9153F836}"/>
                </a:ext>
              </a:extLst>
            </p:cNvPr>
            <p:cNvSpPr/>
            <p:nvPr/>
          </p:nvSpPr>
          <p:spPr>
            <a:xfrm rot="5400000">
              <a:off x="5957183" y="3730480"/>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7" name="TextBox 16">
            <a:extLst>
              <a:ext uri="{FF2B5EF4-FFF2-40B4-BE49-F238E27FC236}">
                <a16:creationId xmlns:a16="http://schemas.microsoft.com/office/drawing/2014/main" id="{0DCF2CB5-764D-857A-72FF-C7C84A51F4CC}"/>
              </a:ext>
            </a:extLst>
          </p:cNvPr>
          <p:cNvSpPr txBox="1"/>
          <p:nvPr/>
        </p:nvSpPr>
        <p:spPr>
          <a:xfrm>
            <a:off x="359998" y="6516000"/>
            <a:ext cx="7158501" cy="253916"/>
          </a:xfrm>
          <a:prstGeom prst="rect">
            <a:avLst/>
          </a:prstGeom>
          <a:noFill/>
        </p:spPr>
        <p:txBody>
          <a:bodyPr wrap="square" lIns="0" tIns="45720" rIns="91440" bIns="45720" anchor="t">
            <a:spAutoFit/>
          </a:bodyPr>
          <a:lstStyle/>
          <a:p>
            <a:r>
              <a:rPr lang="en-AU" sz="1050" dirty="0">
                <a:solidFill>
                  <a:srgbClr val="002664"/>
                </a:solidFill>
                <a:ea typeface="+mn-lt"/>
                <a:cs typeface="+mn-lt"/>
              </a:rPr>
              <a:t>Darwin Gomez (2015), </a:t>
            </a:r>
            <a:r>
              <a:rPr lang="en-AU" sz="1050" b="0" i="0" strike="noStrike" dirty="0">
                <a:solidFill>
                  <a:srgbClr val="002664"/>
                </a:solidFill>
                <a:effectLst/>
                <a:ea typeface="+mn-lt"/>
                <a:cs typeface="+mn-lt"/>
                <a:hlinkClick r:id="rId4"/>
              </a:rPr>
              <a:t>Ella Macens </a:t>
            </a:r>
            <a:r>
              <a:rPr lang="en-AU" sz="1050" dirty="0">
                <a:solidFill>
                  <a:srgbClr val="002664"/>
                </a:solidFill>
                <a:ea typeface="+mn-lt"/>
                <a:cs typeface="+mn-lt"/>
                <a:hlinkClick r:id="rId4"/>
              </a:rPr>
              <a:t>bio</a:t>
            </a:r>
            <a:r>
              <a:rPr lang="en-AU" sz="1050" dirty="0">
                <a:solidFill>
                  <a:srgbClr val="002664"/>
                </a:solidFill>
                <a:ea typeface="+mn-lt"/>
                <a:cs typeface="+mn-lt"/>
              </a:rPr>
              <a:t> [image] accessed 10 March 2025</a:t>
            </a:r>
            <a:endParaRPr lang="en-US" sz="1050" dirty="0"/>
          </a:p>
        </p:txBody>
      </p:sp>
      <p:sp>
        <p:nvSpPr>
          <p:cNvPr id="3" name="Slide Number Placeholder 2">
            <a:extLst>
              <a:ext uri="{FF2B5EF4-FFF2-40B4-BE49-F238E27FC236}">
                <a16:creationId xmlns:a16="http://schemas.microsoft.com/office/drawing/2014/main" id="{299AB0BA-F5B0-7747-D618-4D556B55C5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32049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02603-8EAE-AC5F-2646-4D49530C04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4B9379-283B-01F4-2B03-5F96DCE814E2}"/>
              </a:ext>
            </a:extLst>
          </p:cNvPr>
          <p:cNvSpPr>
            <a:spLocks noGrp="1"/>
          </p:cNvSpPr>
          <p:nvPr>
            <p:ph type="title"/>
          </p:nvPr>
        </p:nvSpPr>
        <p:spPr/>
        <p:txBody>
          <a:bodyPr/>
          <a:lstStyle/>
          <a:p>
            <a:r>
              <a:rPr lang="en-US" dirty="0">
                <a:latin typeface="Arial"/>
                <a:cs typeface="Arial"/>
              </a:rPr>
              <a:t>Activity 3.2 – key signatures</a:t>
            </a:r>
            <a:endParaRPr lang="en-US" dirty="0">
              <a:cs typeface="Arial"/>
            </a:endParaRPr>
          </a:p>
        </p:txBody>
      </p:sp>
      <p:pic>
        <p:nvPicPr>
          <p:cNvPr id="3" name="Picture 2" descr="A diagram showing the keysignatures for both major and minor keys. Sharps and flats are shown on the staff in the treble clef for each key.">
            <a:extLst>
              <a:ext uri="{FF2B5EF4-FFF2-40B4-BE49-F238E27FC236}">
                <a16:creationId xmlns:a16="http://schemas.microsoft.com/office/drawing/2014/main" id="{17389AE9-B41B-D57D-BBBD-3346DD2B998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38152" y="1876490"/>
            <a:ext cx="11605848" cy="4098815"/>
          </a:xfrm>
          <a:prstGeom prst="rect">
            <a:avLst/>
          </a:prstGeom>
        </p:spPr>
      </p:pic>
      <p:sp>
        <p:nvSpPr>
          <p:cNvPr id="4" name="TextBox 3">
            <a:extLst>
              <a:ext uri="{FF2B5EF4-FFF2-40B4-BE49-F238E27FC236}">
                <a16:creationId xmlns:a16="http://schemas.microsoft.com/office/drawing/2014/main" id="{88B74F3B-ED06-F457-E206-56702DBFED2A}"/>
              </a:ext>
            </a:extLst>
          </p:cNvPr>
          <p:cNvSpPr txBox="1"/>
          <p:nvPr/>
        </p:nvSpPr>
        <p:spPr>
          <a:xfrm>
            <a:off x="360000" y="6479042"/>
            <a:ext cx="3247138" cy="253916"/>
          </a:xfrm>
          <a:prstGeom prst="rect">
            <a:avLst/>
          </a:prstGeom>
          <a:noFill/>
        </p:spPr>
        <p:txBody>
          <a:bodyPr wrap="square" lIns="0" tIns="0" rIns="0" bIns="0">
            <a:noAutofit/>
          </a:bodyPr>
          <a:lstStyle/>
          <a:p>
            <a:r>
              <a:rPr lang="en-AU" sz="1050" dirty="0">
                <a:effectLst/>
              </a:rPr>
              <a:t>Created in Sibelius</a:t>
            </a:r>
          </a:p>
        </p:txBody>
      </p:sp>
      <p:sp>
        <p:nvSpPr>
          <p:cNvPr id="2" name="Slide Number Placeholder 1">
            <a:extLst>
              <a:ext uri="{FF2B5EF4-FFF2-40B4-BE49-F238E27FC236}">
                <a16:creationId xmlns:a16="http://schemas.microsoft.com/office/drawing/2014/main" id="{B4642AA9-C40C-F9C3-DB4B-336D2ECD18E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187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8F9D0-0A31-87A4-000C-4C6E3FAA5C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EB88DF-4125-6983-35C0-0DB240BA0FAF}"/>
              </a:ext>
            </a:extLst>
          </p:cNvPr>
          <p:cNvSpPr>
            <a:spLocks noGrp="1"/>
          </p:cNvSpPr>
          <p:nvPr>
            <p:ph type="title"/>
          </p:nvPr>
        </p:nvSpPr>
        <p:spPr/>
        <p:txBody>
          <a:bodyPr/>
          <a:lstStyle/>
          <a:p>
            <a:r>
              <a:rPr lang="en-AU" dirty="0">
                <a:latin typeface="+mj-lt"/>
                <a:cs typeface="Arial"/>
              </a:rPr>
              <a:t>Activity 3.3 – string techniques (1)</a:t>
            </a:r>
            <a:endParaRPr lang="en-US" dirty="0">
              <a:cs typeface="Arial"/>
            </a:endParaRPr>
          </a:p>
        </p:txBody>
      </p:sp>
      <p:graphicFrame>
        <p:nvGraphicFramePr>
          <p:cNvPr id="4" name="Table 3">
            <a:extLst>
              <a:ext uri="{FF2B5EF4-FFF2-40B4-BE49-F238E27FC236}">
                <a16:creationId xmlns:a16="http://schemas.microsoft.com/office/drawing/2014/main" id="{9CC6B853-F45E-491C-2CB7-FD7C0059FF27}"/>
              </a:ext>
            </a:extLst>
          </p:cNvPr>
          <p:cNvGraphicFramePr>
            <a:graphicFrameLocks noGrp="1"/>
          </p:cNvGraphicFramePr>
          <p:nvPr>
            <p:extLst>
              <p:ext uri="{D42A27DB-BD31-4B8C-83A1-F6EECF244321}">
                <p14:modId xmlns:p14="http://schemas.microsoft.com/office/powerpoint/2010/main" val="2258162615"/>
              </p:ext>
            </p:extLst>
          </p:nvPr>
        </p:nvGraphicFramePr>
        <p:xfrm>
          <a:off x="363445" y="1115954"/>
          <a:ext cx="11477260" cy="5254018"/>
        </p:xfrm>
        <a:graphic>
          <a:graphicData uri="http://schemas.openxmlformats.org/drawingml/2006/table">
            <a:tbl>
              <a:tblPr firstRow="1" bandRow="1">
                <a:tableStyleId>{0505E3EF-67EA-436B-97B2-0124C06EBD24}</a:tableStyleId>
              </a:tblPr>
              <a:tblGrid>
                <a:gridCol w="2457247">
                  <a:extLst>
                    <a:ext uri="{9D8B030D-6E8A-4147-A177-3AD203B41FA5}">
                      <a16:colId xmlns:a16="http://schemas.microsoft.com/office/drawing/2014/main" val="306132969"/>
                    </a:ext>
                  </a:extLst>
                </a:gridCol>
                <a:gridCol w="1859796">
                  <a:extLst>
                    <a:ext uri="{9D8B030D-6E8A-4147-A177-3AD203B41FA5}">
                      <a16:colId xmlns:a16="http://schemas.microsoft.com/office/drawing/2014/main" val="237483672"/>
                    </a:ext>
                  </a:extLst>
                </a:gridCol>
                <a:gridCol w="7160217">
                  <a:extLst>
                    <a:ext uri="{9D8B030D-6E8A-4147-A177-3AD203B41FA5}">
                      <a16:colId xmlns:a16="http://schemas.microsoft.com/office/drawing/2014/main" val="1488170021"/>
                    </a:ext>
                  </a:extLst>
                </a:gridCol>
              </a:tblGrid>
              <a:tr h="727335">
                <a:tc>
                  <a:txBody>
                    <a:bodyPr/>
                    <a:lstStyle/>
                    <a:p>
                      <a:pPr algn="l"/>
                      <a:r>
                        <a:rPr lang="en-AU" dirty="0"/>
                        <a:t>Technique</a:t>
                      </a:r>
                    </a:p>
                  </a:txBody>
                  <a:tcPr anchor="ctr"/>
                </a:tc>
                <a:tc>
                  <a:txBody>
                    <a:bodyPr/>
                    <a:lstStyle/>
                    <a:p>
                      <a:pPr algn="ctr"/>
                      <a:r>
                        <a:rPr lang="en-AU" dirty="0"/>
                        <a:t>Notation</a:t>
                      </a:r>
                    </a:p>
                  </a:txBody>
                  <a:tcPr anchor="ctr"/>
                </a:tc>
                <a:tc>
                  <a:txBody>
                    <a:bodyPr/>
                    <a:lstStyle/>
                    <a:p>
                      <a:pPr algn="l"/>
                      <a:r>
                        <a:rPr lang="en-AU" dirty="0"/>
                        <a:t>Definition</a:t>
                      </a:r>
                    </a:p>
                  </a:txBody>
                  <a:tcPr anchor="ctr"/>
                </a:tc>
                <a:extLst>
                  <a:ext uri="{0D108BD9-81ED-4DB2-BD59-A6C34878D82A}">
                    <a16:rowId xmlns:a16="http://schemas.microsoft.com/office/drawing/2014/main" val="1154288485"/>
                  </a:ext>
                </a:extLst>
              </a:tr>
              <a:tr h="737437">
                <a:tc>
                  <a:txBody>
                    <a:bodyPr/>
                    <a:lstStyle/>
                    <a:p>
                      <a:pPr algn="l" rtl="0" fontAlgn="t">
                        <a:lnSpc>
                          <a:spcPct val="110000"/>
                        </a:lnSpc>
                      </a:pPr>
                      <a:r>
                        <a:rPr lang="en-AU" sz="1800" b="0" i="1" dirty="0">
                          <a:effectLst/>
                          <a:latin typeface="+mn-lt"/>
                        </a:rPr>
                        <a:t>Arco</a:t>
                      </a:r>
                    </a:p>
                  </a:txBody>
                  <a:tcPr marL="63500" marR="63500" marT="63500" marB="63500" anchor="ctr"/>
                </a:tc>
                <a:tc>
                  <a:txBody>
                    <a:bodyPr/>
                    <a:lstStyle/>
                    <a:p>
                      <a:pPr rtl="0" fontAlgn="t"/>
                      <a:endParaRPr lang="en-AU" sz="1800" b="0">
                        <a:effectLst/>
                        <a:latin typeface="+mn-lt"/>
                      </a:endParaRPr>
                    </a:p>
                  </a:txBody>
                  <a:tcPr marL="63500" marR="63500" marT="63500" marB="63500" anchor="ctr"/>
                </a:tc>
                <a:tc>
                  <a:txBody>
                    <a:bodyPr/>
                    <a:lstStyle/>
                    <a:p>
                      <a:pPr algn="l">
                        <a:lnSpc>
                          <a:spcPct val="110000"/>
                        </a:lnSpc>
                      </a:pPr>
                      <a:r>
                        <a:rPr lang="en-AU" sz="1800" b="0" dirty="0">
                          <a:latin typeface="+mn-lt"/>
                        </a:rPr>
                        <a:t>Playing with the bow (the default technique for most orchestral string instruments).</a:t>
                      </a:r>
                    </a:p>
                  </a:txBody>
                  <a:tcPr anchor="ctr"/>
                </a:tc>
                <a:extLst>
                  <a:ext uri="{0D108BD9-81ED-4DB2-BD59-A6C34878D82A}">
                    <a16:rowId xmlns:a16="http://schemas.microsoft.com/office/drawing/2014/main" val="3848433826"/>
                  </a:ext>
                </a:extLst>
              </a:tr>
              <a:tr h="1039292">
                <a:tc>
                  <a:txBody>
                    <a:bodyPr/>
                    <a:lstStyle/>
                    <a:p>
                      <a:pPr algn="l" rtl="0" fontAlgn="t">
                        <a:lnSpc>
                          <a:spcPct val="110000"/>
                        </a:lnSpc>
                      </a:pPr>
                      <a:r>
                        <a:rPr lang="en-AU" sz="1800" b="0" i="0" u="none" strike="noStrike" dirty="0">
                          <a:solidFill>
                            <a:srgbClr val="000000"/>
                          </a:solidFill>
                          <a:effectLst/>
                          <a:latin typeface="+mn-lt"/>
                        </a:rPr>
                        <a:t>Artificial harmonics</a:t>
                      </a:r>
                      <a:endParaRPr lang="en-AU" sz="1800" b="0" dirty="0">
                        <a:effectLst/>
                        <a:latin typeface="+mn-lt"/>
                      </a:endParaRPr>
                    </a:p>
                  </a:txBody>
                  <a:tcPr marL="63500" marR="63500" marT="63500" marB="63500" anchor="ctr"/>
                </a:tc>
                <a:tc>
                  <a:txBody>
                    <a:bodyPr/>
                    <a:lstStyle/>
                    <a:p>
                      <a:pPr rtl="0" fontAlgn="t"/>
                      <a:endParaRPr lang="en-AU" sz="1800" b="0">
                        <a:effectLst/>
                        <a:latin typeface="+mn-lt"/>
                      </a:endParaRPr>
                    </a:p>
                  </a:txBody>
                  <a:tcPr marL="63500" marR="63500" marT="63500" marB="63500" anchor="ctr"/>
                </a:tc>
                <a:tc>
                  <a:txBody>
                    <a:bodyPr/>
                    <a:lstStyle/>
                    <a:p>
                      <a:pPr algn="l">
                        <a:lnSpc>
                          <a:spcPct val="110000"/>
                        </a:lnSpc>
                      </a:pPr>
                      <a:r>
                        <a:rPr lang="en-AU" sz="1800" b="0" dirty="0">
                          <a:latin typeface="+mn-lt"/>
                        </a:rPr>
                        <a:t>A player fully presses down a string with one finger while lightly touching the same string with another finger at a specific point. This controlled touch divides the string’s vibration, creating a soft, flute-like tone.</a:t>
                      </a:r>
                    </a:p>
                  </a:txBody>
                  <a:tcPr anchor="ctr"/>
                </a:tc>
                <a:extLst>
                  <a:ext uri="{0D108BD9-81ED-4DB2-BD59-A6C34878D82A}">
                    <a16:rowId xmlns:a16="http://schemas.microsoft.com/office/drawing/2014/main" val="2267220453"/>
                  </a:ext>
                </a:extLst>
              </a:tr>
              <a:tr h="1039292">
                <a:tc>
                  <a:txBody>
                    <a:bodyPr/>
                    <a:lstStyle/>
                    <a:p>
                      <a:pPr algn="l" rtl="0" fontAlgn="t">
                        <a:lnSpc>
                          <a:spcPct val="110000"/>
                        </a:lnSpc>
                      </a:pPr>
                      <a:r>
                        <a:rPr lang="en-AU" sz="1800" b="0" i="0" u="none" strike="noStrike" dirty="0">
                          <a:solidFill>
                            <a:srgbClr val="000000"/>
                          </a:solidFill>
                          <a:effectLst/>
                          <a:latin typeface="+mn-lt"/>
                        </a:rPr>
                        <a:t>Ascending rolled </a:t>
                      </a:r>
                    </a:p>
                    <a:p>
                      <a:pPr algn="l" rtl="0" fontAlgn="t">
                        <a:lnSpc>
                          <a:spcPct val="110000"/>
                        </a:lnSpc>
                      </a:pPr>
                      <a:r>
                        <a:rPr lang="en-AU" sz="1800" b="0" i="1" u="none" strike="noStrike" dirty="0">
                          <a:solidFill>
                            <a:srgbClr val="000000"/>
                          </a:solidFill>
                          <a:effectLst/>
                          <a:latin typeface="+mn-lt"/>
                        </a:rPr>
                        <a:t>arpeggio</a:t>
                      </a:r>
                      <a:endParaRPr lang="en-AU" sz="1800" b="0" i="1" dirty="0">
                        <a:effectLst/>
                        <a:latin typeface="+mn-lt"/>
                      </a:endParaRPr>
                    </a:p>
                  </a:txBody>
                  <a:tcPr marL="63500" marR="63500" marT="63500" marB="63500" anchor="ctr"/>
                </a:tc>
                <a:tc>
                  <a:txBody>
                    <a:bodyPr/>
                    <a:lstStyle/>
                    <a:p>
                      <a:pPr rtl="0" fontAlgn="t"/>
                      <a:endParaRPr lang="en-AU" sz="1800" b="0" dirty="0">
                        <a:effectLst/>
                        <a:latin typeface="+mn-lt"/>
                      </a:endParaRPr>
                    </a:p>
                  </a:txBody>
                  <a:tcPr marL="63500" marR="63500" marT="63500" marB="63500" anchor="ctr"/>
                </a:tc>
                <a:tc>
                  <a:txBody>
                    <a:bodyPr/>
                    <a:lstStyle/>
                    <a:p>
                      <a:pPr algn="l">
                        <a:lnSpc>
                          <a:spcPct val="110000"/>
                        </a:lnSpc>
                      </a:pPr>
                      <a:r>
                        <a:rPr lang="en-AU" sz="1800" b="0" dirty="0">
                          <a:latin typeface="+mn-lt"/>
                        </a:rPr>
                        <a:t>The notes of a chord are played sequentially from the lowest to the highest pitch rather than simultaneously</a:t>
                      </a:r>
                    </a:p>
                  </a:txBody>
                  <a:tcPr anchor="ctr"/>
                </a:tc>
                <a:extLst>
                  <a:ext uri="{0D108BD9-81ED-4DB2-BD59-A6C34878D82A}">
                    <a16:rowId xmlns:a16="http://schemas.microsoft.com/office/drawing/2014/main" val="2824466403"/>
                  </a:ext>
                </a:extLst>
              </a:tr>
              <a:tr h="737437">
                <a:tc>
                  <a:txBody>
                    <a:bodyPr/>
                    <a:lstStyle/>
                    <a:p>
                      <a:pPr algn="l" rtl="0" fontAlgn="t">
                        <a:lnSpc>
                          <a:spcPct val="110000"/>
                        </a:lnSpc>
                      </a:pPr>
                      <a:r>
                        <a:rPr lang="en-AU" sz="1800" b="0" dirty="0">
                          <a:effectLst/>
                          <a:latin typeface="+mn-lt"/>
                        </a:rPr>
                        <a:t>Double stopping </a:t>
                      </a:r>
                    </a:p>
                  </a:txBody>
                  <a:tcPr marL="63500" marR="63500" marT="63500" marB="63500" anchor="ctr"/>
                </a:tc>
                <a:tc>
                  <a:txBody>
                    <a:bodyPr/>
                    <a:lstStyle/>
                    <a:p>
                      <a:pPr rtl="0" fontAlgn="t"/>
                      <a:endParaRPr lang="en-AU" sz="1800" b="0" dirty="0">
                        <a:effectLst/>
                        <a:latin typeface="+mn-lt"/>
                      </a:endParaRPr>
                    </a:p>
                  </a:txBody>
                  <a:tcPr marL="63500" marR="63500" marT="63500" marB="63500" anchor="ctr"/>
                </a:tc>
                <a:tc>
                  <a:txBody>
                    <a:bodyPr/>
                    <a:lstStyle/>
                    <a:p>
                      <a:pPr marL="0" marR="0" lvl="0" indent="0" algn="l" rtl="0" eaLnBrk="1" fontAlgn="auto" latinLnBrk="0" hangingPunct="1">
                        <a:lnSpc>
                          <a:spcPct val="110000"/>
                        </a:lnSpc>
                        <a:spcBef>
                          <a:spcPts val="0"/>
                        </a:spcBef>
                        <a:spcAft>
                          <a:spcPts val="0"/>
                        </a:spcAft>
                        <a:buClrTx/>
                        <a:buSzTx/>
                        <a:buFontTx/>
                        <a:buNone/>
                      </a:pPr>
                      <a:r>
                        <a:rPr lang="en-AU" sz="1800" b="0" dirty="0">
                          <a:latin typeface="+mn-lt"/>
                        </a:rPr>
                        <a:t>Playing two notes at the same time by bowing or plucking across 2 strings.</a:t>
                      </a:r>
                    </a:p>
                  </a:txBody>
                  <a:tcPr anchor="ctr"/>
                </a:tc>
                <a:extLst>
                  <a:ext uri="{0D108BD9-81ED-4DB2-BD59-A6C34878D82A}">
                    <a16:rowId xmlns:a16="http://schemas.microsoft.com/office/drawing/2014/main" val="3409622547"/>
                  </a:ext>
                </a:extLst>
              </a:tr>
              <a:tr h="737437">
                <a:tc>
                  <a:txBody>
                    <a:bodyPr/>
                    <a:lstStyle/>
                    <a:p>
                      <a:pPr algn="l" rtl="0" fontAlgn="t">
                        <a:lnSpc>
                          <a:spcPct val="110000"/>
                        </a:lnSpc>
                      </a:pPr>
                      <a:r>
                        <a:rPr lang="en-AU" sz="1800" b="0" i="1" u="none" strike="noStrike" dirty="0">
                          <a:solidFill>
                            <a:srgbClr val="000000"/>
                          </a:solidFill>
                          <a:effectLst/>
                          <a:latin typeface="+mn-lt"/>
                        </a:rPr>
                        <a:t>Glissando</a:t>
                      </a:r>
                      <a:r>
                        <a:rPr lang="en-AU" sz="1800" b="0" i="0" u="none" strike="noStrike" dirty="0">
                          <a:solidFill>
                            <a:srgbClr val="000000"/>
                          </a:solidFill>
                          <a:effectLst/>
                          <a:latin typeface="+mn-lt"/>
                        </a:rPr>
                        <a:t> or</a:t>
                      </a:r>
                    </a:p>
                    <a:p>
                      <a:pPr algn="l" rtl="0" fontAlgn="t">
                        <a:lnSpc>
                          <a:spcPct val="110000"/>
                        </a:lnSpc>
                      </a:pPr>
                      <a:r>
                        <a:rPr lang="en-AU" sz="1800" b="0" i="1" u="none" strike="noStrike" dirty="0">
                          <a:solidFill>
                            <a:srgbClr val="000000"/>
                          </a:solidFill>
                          <a:effectLst/>
                          <a:latin typeface="+mn-lt"/>
                        </a:rPr>
                        <a:t>portamento</a:t>
                      </a:r>
                      <a:r>
                        <a:rPr lang="en-AU" sz="1800" b="0" i="0" u="none" strike="noStrike" dirty="0">
                          <a:solidFill>
                            <a:srgbClr val="000000"/>
                          </a:solidFill>
                          <a:effectLst/>
                          <a:latin typeface="+mn-lt"/>
                        </a:rPr>
                        <a:t> </a:t>
                      </a:r>
                      <a:endParaRPr lang="en-AU" sz="1800" b="0" dirty="0">
                        <a:effectLst/>
                        <a:latin typeface="+mn-lt"/>
                      </a:endParaRPr>
                    </a:p>
                  </a:txBody>
                  <a:tcPr marL="63500" marR="63500" marT="63500" marB="63500" anchor="ctr"/>
                </a:tc>
                <a:tc>
                  <a:txBody>
                    <a:bodyPr/>
                    <a:lstStyle/>
                    <a:p>
                      <a:pPr rtl="0" fontAlgn="t"/>
                      <a:endParaRPr lang="en-AU" sz="1800" b="0" dirty="0">
                        <a:effectLst/>
                        <a:latin typeface="+mn-lt"/>
                      </a:endParaRPr>
                    </a:p>
                  </a:txBody>
                  <a:tcPr marL="63500" marR="63500" marT="63500" marB="63500" anchor="ctr"/>
                </a:tc>
                <a:tc>
                  <a:txBody>
                    <a:bodyPr/>
                    <a:lstStyle/>
                    <a:p>
                      <a:pPr algn="l">
                        <a:lnSpc>
                          <a:spcPct val="110000"/>
                        </a:lnSpc>
                      </a:pPr>
                      <a:r>
                        <a:rPr lang="en-AU" sz="1800" b="0" i="0" u="none" strike="noStrike" kern="1200" dirty="0">
                          <a:solidFill>
                            <a:schemeClr val="dk1"/>
                          </a:solidFill>
                          <a:effectLst/>
                          <a:latin typeface="+mn-lt"/>
                          <a:ea typeface="+mn-ea"/>
                          <a:cs typeface="+mn-cs"/>
                        </a:rPr>
                        <a:t>A smooth transition between 2 notes by sliding the finger along the string</a:t>
                      </a:r>
                      <a:endParaRPr lang="en-AU" sz="1800" b="0" dirty="0">
                        <a:latin typeface="+mn-lt"/>
                      </a:endParaRPr>
                    </a:p>
                  </a:txBody>
                  <a:tcPr anchor="ctr"/>
                </a:tc>
                <a:extLst>
                  <a:ext uri="{0D108BD9-81ED-4DB2-BD59-A6C34878D82A}">
                    <a16:rowId xmlns:a16="http://schemas.microsoft.com/office/drawing/2014/main" val="2941646117"/>
                  </a:ext>
                </a:extLst>
              </a:tr>
            </a:tbl>
          </a:graphicData>
        </a:graphic>
      </p:graphicFrame>
      <p:pic>
        <p:nvPicPr>
          <p:cNvPr id="7" name="Picture 6" descr="A pair of quavers on a staff. Above the quavers is the word arco.">
            <a:extLst>
              <a:ext uri="{FF2B5EF4-FFF2-40B4-BE49-F238E27FC236}">
                <a16:creationId xmlns:a16="http://schemas.microsoft.com/office/drawing/2014/main" id="{6D2FEE2E-4C9B-BD33-0119-102B1F8FB752}"/>
              </a:ext>
            </a:extLst>
          </p:cNvPr>
          <p:cNvPicPr>
            <a:picLocks noChangeAspect="1"/>
          </p:cNvPicPr>
          <p:nvPr/>
        </p:nvPicPr>
        <p:blipFill>
          <a:blip r:embed="rId3"/>
          <a:stretch>
            <a:fillRect/>
          </a:stretch>
        </p:blipFill>
        <p:spPr>
          <a:xfrm>
            <a:off x="3502206" y="1889100"/>
            <a:ext cx="404227" cy="662245"/>
          </a:xfrm>
          <a:prstGeom prst="rect">
            <a:avLst/>
          </a:prstGeom>
        </p:spPr>
      </p:pic>
      <p:pic>
        <p:nvPicPr>
          <p:cNvPr id="3" name="Picture 2" descr="2 notes on a staff. The top note is in the shape of a diamond showing that it is a harmonic. The bottom note is a normal oval shape.">
            <a:extLst>
              <a:ext uri="{FF2B5EF4-FFF2-40B4-BE49-F238E27FC236}">
                <a16:creationId xmlns:a16="http://schemas.microsoft.com/office/drawing/2014/main" id="{6391A56A-DC9E-6C49-6C7F-B70726859B94}"/>
              </a:ext>
            </a:extLst>
          </p:cNvPr>
          <p:cNvPicPr>
            <a:picLocks noChangeAspect="1"/>
          </p:cNvPicPr>
          <p:nvPr/>
        </p:nvPicPr>
        <p:blipFill>
          <a:blip r:embed="rId4"/>
          <a:stretch>
            <a:fillRect/>
          </a:stretch>
        </p:blipFill>
        <p:spPr>
          <a:xfrm>
            <a:off x="3509608" y="2761460"/>
            <a:ext cx="474096" cy="937231"/>
          </a:xfrm>
          <a:prstGeom prst="rect">
            <a:avLst/>
          </a:prstGeom>
        </p:spPr>
      </p:pic>
      <p:pic>
        <p:nvPicPr>
          <p:cNvPr id="8" name="Picture 7" descr="3 notes positioned above each other. To the left of the notes is a vertical squiggly line with an arrow pointing upwards">
            <a:extLst>
              <a:ext uri="{FF2B5EF4-FFF2-40B4-BE49-F238E27FC236}">
                <a16:creationId xmlns:a16="http://schemas.microsoft.com/office/drawing/2014/main" id="{8A4EABC9-04A0-E5AF-0EE7-91C8FD1A86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9608" y="3991773"/>
            <a:ext cx="407101" cy="782847"/>
          </a:xfrm>
          <a:prstGeom prst="rect">
            <a:avLst/>
          </a:prstGeom>
        </p:spPr>
      </p:pic>
      <p:pic>
        <p:nvPicPr>
          <p:cNvPr id="12" name="Picture 11" descr="2 notes one above the other on the staff">
            <a:extLst>
              <a:ext uri="{FF2B5EF4-FFF2-40B4-BE49-F238E27FC236}">
                <a16:creationId xmlns:a16="http://schemas.microsoft.com/office/drawing/2014/main" id="{D994DD3C-7B0F-476C-ED79-74241D368B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1387" y="4999283"/>
            <a:ext cx="392885" cy="537036"/>
          </a:xfrm>
          <a:prstGeom prst="rect">
            <a:avLst/>
          </a:prstGeom>
        </p:spPr>
      </p:pic>
      <p:pic>
        <p:nvPicPr>
          <p:cNvPr id="15" name="Picture 14" descr="2 notes side by side with a diagonal line between the 2 notes">
            <a:extLst>
              <a:ext uri="{FF2B5EF4-FFF2-40B4-BE49-F238E27FC236}">
                <a16:creationId xmlns:a16="http://schemas.microsoft.com/office/drawing/2014/main" id="{E5E7B581-41E3-530E-4172-8101FEF71D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5325" y="5693264"/>
            <a:ext cx="896814" cy="619788"/>
          </a:xfrm>
          <a:prstGeom prst="rect">
            <a:avLst/>
          </a:prstGeom>
        </p:spPr>
      </p:pic>
      <p:sp>
        <p:nvSpPr>
          <p:cNvPr id="6" name="TextBox 5">
            <a:extLst>
              <a:ext uri="{FF2B5EF4-FFF2-40B4-BE49-F238E27FC236}">
                <a16:creationId xmlns:a16="http://schemas.microsoft.com/office/drawing/2014/main" id="{7BCDC816-316C-6DE6-B752-46E3F8949EC1}"/>
              </a:ext>
            </a:extLst>
          </p:cNvPr>
          <p:cNvSpPr txBox="1"/>
          <p:nvPr/>
        </p:nvSpPr>
        <p:spPr>
          <a:xfrm>
            <a:off x="360000" y="6582285"/>
            <a:ext cx="3247138" cy="253916"/>
          </a:xfrm>
          <a:prstGeom prst="rect">
            <a:avLst/>
          </a:prstGeom>
          <a:noFill/>
        </p:spPr>
        <p:txBody>
          <a:bodyPr wrap="square" lIns="0" tIns="0" rIns="0" bIns="0">
            <a:noAutofit/>
          </a:bodyPr>
          <a:lstStyle/>
          <a:p>
            <a:r>
              <a:rPr lang="en-AU" sz="1050" dirty="0"/>
              <a:t>All images </a:t>
            </a:r>
            <a:r>
              <a:rPr lang="en-AU" sz="1050" dirty="0">
                <a:effectLst/>
              </a:rPr>
              <a:t>created in Sibelius</a:t>
            </a:r>
          </a:p>
        </p:txBody>
      </p:sp>
      <p:sp>
        <p:nvSpPr>
          <p:cNvPr id="2" name="Slide Number Placeholder 1">
            <a:extLst>
              <a:ext uri="{FF2B5EF4-FFF2-40B4-BE49-F238E27FC236}">
                <a16:creationId xmlns:a16="http://schemas.microsoft.com/office/drawing/2014/main" id="{8339CF9B-37B4-FFB9-7FAC-E784BC54315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247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8BF3-E98F-E373-13AA-B9AB0EFFFA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50416E-7111-5FD4-A0B7-B5B804B10A97}"/>
              </a:ext>
            </a:extLst>
          </p:cNvPr>
          <p:cNvSpPr>
            <a:spLocks noGrp="1"/>
          </p:cNvSpPr>
          <p:nvPr>
            <p:ph type="title"/>
          </p:nvPr>
        </p:nvSpPr>
        <p:spPr/>
        <p:txBody>
          <a:bodyPr/>
          <a:lstStyle/>
          <a:p>
            <a:r>
              <a:rPr lang="en-AU">
                <a:latin typeface="+mj-lt"/>
                <a:cs typeface="Arial"/>
              </a:rPr>
              <a:t>Activity 3.3 – string techniques (2)</a:t>
            </a:r>
            <a:endParaRPr lang="en-US">
              <a:cs typeface="Arial"/>
            </a:endParaRPr>
          </a:p>
        </p:txBody>
      </p:sp>
      <p:graphicFrame>
        <p:nvGraphicFramePr>
          <p:cNvPr id="4" name="Table 3">
            <a:extLst>
              <a:ext uri="{FF2B5EF4-FFF2-40B4-BE49-F238E27FC236}">
                <a16:creationId xmlns:a16="http://schemas.microsoft.com/office/drawing/2014/main" id="{2FD970D6-D866-CC4F-8E7E-8DF99B1357E1}"/>
              </a:ext>
            </a:extLst>
          </p:cNvPr>
          <p:cNvGraphicFramePr>
            <a:graphicFrameLocks noGrp="1"/>
          </p:cNvGraphicFramePr>
          <p:nvPr>
            <p:extLst>
              <p:ext uri="{D42A27DB-BD31-4B8C-83A1-F6EECF244321}">
                <p14:modId xmlns:p14="http://schemas.microsoft.com/office/powerpoint/2010/main" val="2366087572"/>
              </p:ext>
            </p:extLst>
          </p:nvPr>
        </p:nvGraphicFramePr>
        <p:xfrm>
          <a:off x="348000" y="1557338"/>
          <a:ext cx="11477207" cy="4707555"/>
        </p:xfrm>
        <a:graphic>
          <a:graphicData uri="http://schemas.openxmlformats.org/drawingml/2006/table">
            <a:tbl>
              <a:tblPr firstRow="1" bandRow="1">
                <a:tableStyleId>{0505E3EF-67EA-436B-97B2-0124C06EBD24}</a:tableStyleId>
              </a:tblPr>
              <a:tblGrid>
                <a:gridCol w="1879129">
                  <a:extLst>
                    <a:ext uri="{9D8B030D-6E8A-4147-A177-3AD203B41FA5}">
                      <a16:colId xmlns:a16="http://schemas.microsoft.com/office/drawing/2014/main" val="306132969"/>
                    </a:ext>
                  </a:extLst>
                </a:gridCol>
                <a:gridCol w="1879129">
                  <a:extLst>
                    <a:ext uri="{9D8B030D-6E8A-4147-A177-3AD203B41FA5}">
                      <a16:colId xmlns:a16="http://schemas.microsoft.com/office/drawing/2014/main" val="3062468834"/>
                    </a:ext>
                  </a:extLst>
                </a:gridCol>
                <a:gridCol w="7718949">
                  <a:extLst>
                    <a:ext uri="{9D8B030D-6E8A-4147-A177-3AD203B41FA5}">
                      <a16:colId xmlns:a16="http://schemas.microsoft.com/office/drawing/2014/main" val="1488170021"/>
                    </a:ext>
                  </a:extLst>
                </a:gridCol>
              </a:tblGrid>
              <a:tr h="775615">
                <a:tc>
                  <a:txBody>
                    <a:bodyPr/>
                    <a:lstStyle/>
                    <a:p>
                      <a:pPr algn="l"/>
                      <a:r>
                        <a:rPr lang="en-AU"/>
                        <a:t>Technique</a:t>
                      </a:r>
                    </a:p>
                  </a:txBody>
                  <a:tcPr anchor="ctr"/>
                </a:tc>
                <a:tc>
                  <a:txBody>
                    <a:bodyPr/>
                    <a:lstStyle/>
                    <a:p>
                      <a:pPr algn="ctr"/>
                      <a:r>
                        <a:rPr lang="en-AU"/>
                        <a:t>Notation</a:t>
                      </a:r>
                    </a:p>
                  </a:txBody>
                  <a:tcPr anchor="ctr"/>
                </a:tc>
                <a:tc>
                  <a:txBody>
                    <a:bodyPr/>
                    <a:lstStyle/>
                    <a:p>
                      <a:pPr algn="l"/>
                      <a:r>
                        <a:rPr lang="en-AU"/>
                        <a:t>Definition</a:t>
                      </a:r>
                    </a:p>
                  </a:txBody>
                  <a:tcPr anchor="ctr"/>
                </a:tc>
                <a:extLst>
                  <a:ext uri="{0D108BD9-81ED-4DB2-BD59-A6C34878D82A}">
                    <a16:rowId xmlns:a16="http://schemas.microsoft.com/office/drawing/2014/main" val="1154288485"/>
                  </a:ext>
                </a:extLst>
              </a:tr>
              <a:tr h="786388">
                <a:tc>
                  <a:txBody>
                    <a:bodyPr/>
                    <a:lstStyle/>
                    <a:p>
                      <a:pPr algn="l" rtl="0" fontAlgn="t"/>
                      <a:r>
                        <a:rPr lang="en-AU" sz="1800" b="0" i="1" u="none" strike="noStrike">
                          <a:solidFill>
                            <a:srgbClr val="000000"/>
                          </a:solidFill>
                          <a:effectLst/>
                          <a:latin typeface="+mn-lt"/>
                        </a:rPr>
                        <a:t>Ord. (Ordinario)</a:t>
                      </a:r>
                      <a:endParaRPr lang="en-AU" sz="1800" b="0" i="1">
                        <a:effectLst/>
                        <a:latin typeface="+mn-lt"/>
                      </a:endParaRPr>
                    </a:p>
                  </a:txBody>
                  <a:tcPr marL="63500" marR="63500" marT="63500" marB="63500" anchor="ctr"/>
                </a:tc>
                <a:tc>
                  <a:txBody>
                    <a:bodyPr/>
                    <a:lstStyle/>
                    <a:p>
                      <a:pPr rtl="0" fontAlgn="t"/>
                      <a:endParaRPr lang="en-AU" sz="1800" b="0" i="1">
                        <a:effectLst/>
                        <a:latin typeface="+mn-lt"/>
                      </a:endParaRPr>
                    </a:p>
                  </a:txBody>
                  <a:tcPr marL="63500" marR="63500" marT="63500" marB="63500" anchor="ctr"/>
                </a:tc>
                <a:tc>
                  <a:txBody>
                    <a:bodyPr/>
                    <a:lstStyle/>
                    <a:p>
                      <a:pPr algn="l"/>
                      <a:r>
                        <a:rPr lang="en-AU" sz="1800" b="0" i="0" u="none" strike="noStrike" kern="1200" dirty="0">
                          <a:solidFill>
                            <a:schemeClr val="dk1"/>
                          </a:solidFill>
                          <a:effectLst/>
                          <a:latin typeface="+mn-lt"/>
                          <a:ea typeface="+mn-ea"/>
                          <a:cs typeface="+mn-cs"/>
                        </a:rPr>
                        <a:t>Return to the normal way of playing after a special technique.</a:t>
                      </a:r>
                      <a:endParaRPr lang="en-AU" sz="1800" b="0" dirty="0">
                        <a:latin typeface="+mn-lt"/>
                      </a:endParaRPr>
                    </a:p>
                  </a:txBody>
                  <a:tcPr anchor="ctr"/>
                </a:tc>
                <a:extLst>
                  <a:ext uri="{0D108BD9-81ED-4DB2-BD59-A6C34878D82A}">
                    <a16:rowId xmlns:a16="http://schemas.microsoft.com/office/drawing/2014/main" val="3987764013"/>
                  </a:ext>
                </a:extLst>
              </a:tr>
              <a:tr h="786388">
                <a:tc>
                  <a:txBody>
                    <a:bodyPr/>
                    <a:lstStyle/>
                    <a:p>
                      <a:pPr algn="l" rtl="0" fontAlgn="t"/>
                      <a:r>
                        <a:rPr lang="en-AU" sz="1800" b="0" i="1" u="none" strike="noStrike">
                          <a:solidFill>
                            <a:srgbClr val="000000"/>
                          </a:solidFill>
                          <a:effectLst/>
                          <a:latin typeface="+mn-lt"/>
                        </a:rPr>
                        <a:t>Pizz. (Pizzicato)</a:t>
                      </a:r>
                      <a:endParaRPr lang="en-AU" sz="1800" b="0" i="1">
                        <a:effectLst/>
                        <a:latin typeface="+mn-lt"/>
                      </a:endParaRPr>
                    </a:p>
                  </a:txBody>
                  <a:tcPr marL="63500" marR="63500" marT="63500" marB="63500" anchor="ctr"/>
                </a:tc>
                <a:tc>
                  <a:txBody>
                    <a:bodyPr/>
                    <a:lstStyle/>
                    <a:p>
                      <a:pPr rtl="0" fontAlgn="t"/>
                      <a:endParaRPr lang="en-AU" sz="1800" b="0" i="1">
                        <a:effectLst/>
                        <a:latin typeface="+mn-lt"/>
                      </a:endParaRPr>
                    </a:p>
                  </a:txBody>
                  <a:tcPr marL="63500" marR="63500" marT="63500" marB="63500" anchor="ctr"/>
                </a:tc>
                <a:tc>
                  <a:txBody>
                    <a:bodyPr/>
                    <a:lstStyle/>
                    <a:p>
                      <a:pPr algn="l"/>
                      <a:r>
                        <a:rPr lang="en-AU" sz="1800" b="0" i="0" u="none" strike="noStrike" kern="1200">
                          <a:solidFill>
                            <a:schemeClr val="dk1"/>
                          </a:solidFill>
                          <a:effectLst/>
                          <a:latin typeface="+mn-lt"/>
                          <a:ea typeface="+mn-ea"/>
                          <a:cs typeface="+mn-cs"/>
                        </a:rPr>
                        <a:t>Plucking the string with a finger instead of using the bow.</a:t>
                      </a:r>
                      <a:endParaRPr lang="en-AU" sz="1800" b="0">
                        <a:latin typeface="+mn-lt"/>
                      </a:endParaRPr>
                    </a:p>
                  </a:txBody>
                  <a:tcPr anchor="ctr"/>
                </a:tc>
                <a:extLst>
                  <a:ext uri="{0D108BD9-81ED-4DB2-BD59-A6C34878D82A}">
                    <a16:rowId xmlns:a16="http://schemas.microsoft.com/office/drawing/2014/main" val="2166211853"/>
                  </a:ext>
                </a:extLst>
              </a:tr>
              <a:tr h="786388">
                <a:tc>
                  <a:txBody>
                    <a:bodyPr/>
                    <a:lstStyle/>
                    <a:p>
                      <a:pPr algn="l" rtl="0" fontAlgn="t"/>
                      <a:r>
                        <a:rPr lang="en-AU" sz="1800" b="0" i="1" u="none" strike="noStrike">
                          <a:solidFill>
                            <a:srgbClr val="000000"/>
                          </a:solidFill>
                          <a:effectLst/>
                          <a:latin typeface="+mn-lt"/>
                        </a:rPr>
                        <a:t>Sul tasto</a:t>
                      </a:r>
                      <a:endParaRPr lang="en-AU" sz="1800" b="0" i="1">
                        <a:effectLst/>
                        <a:latin typeface="+mn-lt"/>
                      </a:endParaRPr>
                    </a:p>
                  </a:txBody>
                  <a:tcPr marL="63500" marR="63500" marT="63500" marB="63500" anchor="ctr"/>
                </a:tc>
                <a:tc>
                  <a:txBody>
                    <a:bodyPr/>
                    <a:lstStyle/>
                    <a:p>
                      <a:pPr rtl="0" fontAlgn="t"/>
                      <a:endParaRPr lang="en-AU" sz="1800" b="0" i="1">
                        <a:effectLst/>
                        <a:latin typeface="+mn-lt"/>
                      </a:endParaRPr>
                    </a:p>
                  </a:txBody>
                  <a:tcPr marL="63500" marR="63500" marT="63500" marB="63500" anchor="ctr"/>
                </a:tc>
                <a:tc>
                  <a:txBody>
                    <a:bodyPr/>
                    <a:lstStyle/>
                    <a:p>
                      <a:pPr algn="l"/>
                      <a:r>
                        <a:rPr lang="en-AU" sz="1800" b="0" i="0" u="none" strike="noStrike" kern="1200">
                          <a:solidFill>
                            <a:schemeClr val="dk1"/>
                          </a:solidFill>
                          <a:effectLst/>
                          <a:latin typeface="+mn-lt"/>
                          <a:ea typeface="+mn-ea"/>
                          <a:cs typeface="+mn-cs"/>
                        </a:rPr>
                        <a:t>Bowing over the fingerboard to create a soft, airy sound</a:t>
                      </a:r>
                      <a:endParaRPr lang="en-AU" sz="1800" b="0">
                        <a:latin typeface="+mn-lt"/>
                      </a:endParaRPr>
                    </a:p>
                  </a:txBody>
                  <a:tcPr anchor="ctr"/>
                </a:tc>
                <a:extLst>
                  <a:ext uri="{0D108BD9-81ED-4DB2-BD59-A6C34878D82A}">
                    <a16:rowId xmlns:a16="http://schemas.microsoft.com/office/drawing/2014/main" val="3501352076"/>
                  </a:ext>
                </a:extLst>
              </a:tr>
              <a:tr h="786388">
                <a:tc>
                  <a:txBody>
                    <a:bodyPr/>
                    <a:lstStyle/>
                    <a:p>
                      <a:pPr algn="l" rtl="0" fontAlgn="t"/>
                      <a:r>
                        <a:rPr lang="en-AU" sz="1800" b="0" i="1" u="none" strike="noStrike">
                          <a:solidFill>
                            <a:srgbClr val="000000"/>
                          </a:solidFill>
                          <a:effectLst/>
                          <a:latin typeface="+mn-lt"/>
                        </a:rPr>
                        <a:t>Trill</a:t>
                      </a:r>
                      <a:r>
                        <a:rPr lang="en-AU" sz="1800" b="0" i="0" u="none" strike="noStrike">
                          <a:solidFill>
                            <a:srgbClr val="000000"/>
                          </a:solidFill>
                          <a:effectLst/>
                          <a:latin typeface="+mn-lt"/>
                        </a:rPr>
                        <a:t> </a:t>
                      </a:r>
                      <a:endParaRPr lang="en-AU" sz="1800" b="0">
                        <a:effectLst/>
                        <a:latin typeface="+mn-lt"/>
                      </a:endParaRPr>
                    </a:p>
                  </a:txBody>
                  <a:tcPr marL="63500" marR="63500" marT="63500" marB="63500" anchor="ctr"/>
                </a:tc>
                <a:tc>
                  <a:txBody>
                    <a:bodyPr/>
                    <a:lstStyle/>
                    <a:p>
                      <a:pPr rtl="0" fontAlgn="t"/>
                      <a:endParaRPr lang="en-AU" sz="1800" b="0">
                        <a:effectLst/>
                        <a:latin typeface="+mn-lt"/>
                      </a:endParaRPr>
                    </a:p>
                  </a:txBody>
                  <a:tcPr marL="63500" marR="63500" marT="63500" marB="63500" anchor="ctr"/>
                </a:tc>
                <a:tc>
                  <a:txBody>
                    <a:bodyPr/>
                    <a:lstStyle/>
                    <a:p>
                      <a:pPr algn="l"/>
                      <a:r>
                        <a:rPr lang="en-AU" sz="1800" b="0" i="0" u="none" strike="noStrike" kern="1200">
                          <a:solidFill>
                            <a:schemeClr val="dk1"/>
                          </a:solidFill>
                          <a:effectLst/>
                          <a:latin typeface="+mn-lt"/>
                          <a:ea typeface="+mn-ea"/>
                          <a:cs typeface="+mn-cs"/>
                        </a:rPr>
                        <a:t>Rapid alternation between 2 adjacent notes</a:t>
                      </a:r>
                      <a:endParaRPr lang="en-AU" sz="1800" b="0">
                        <a:latin typeface="+mn-lt"/>
                      </a:endParaRPr>
                    </a:p>
                  </a:txBody>
                  <a:tcPr anchor="ctr"/>
                </a:tc>
                <a:extLst>
                  <a:ext uri="{0D108BD9-81ED-4DB2-BD59-A6C34878D82A}">
                    <a16:rowId xmlns:a16="http://schemas.microsoft.com/office/drawing/2014/main" val="1723589755"/>
                  </a:ext>
                </a:extLst>
              </a:tr>
              <a:tr h="786388">
                <a:tc>
                  <a:txBody>
                    <a:bodyPr/>
                    <a:lstStyle/>
                    <a:p>
                      <a:pPr algn="l" rtl="0" fontAlgn="t"/>
                      <a:r>
                        <a:rPr lang="en-AU" sz="1800" b="0" dirty="0">
                          <a:effectLst/>
                          <a:latin typeface="+mn-lt"/>
                        </a:rPr>
                        <a:t>Triple stopping </a:t>
                      </a:r>
                    </a:p>
                  </a:txBody>
                  <a:tcPr marL="63500" marR="63500" marT="63500" marB="63500" anchor="ctr"/>
                </a:tc>
                <a:tc>
                  <a:txBody>
                    <a:bodyPr/>
                    <a:lstStyle/>
                    <a:p>
                      <a:pPr rtl="0" fontAlgn="t"/>
                      <a:endParaRPr lang="en-AU" sz="1800" b="0" dirty="0">
                        <a:effectLst/>
                        <a:latin typeface="+mn-lt"/>
                      </a:endParaRPr>
                    </a:p>
                  </a:txBody>
                  <a:tcPr marL="63500" marR="63500" marT="63500" marB="63500" anchor="ctr"/>
                </a:tc>
                <a:tc>
                  <a:txBody>
                    <a:bodyPr/>
                    <a:lstStyle/>
                    <a:p>
                      <a:pPr algn="l"/>
                      <a:r>
                        <a:rPr lang="en-AU" sz="1800" b="0" dirty="0">
                          <a:latin typeface="+mn-lt"/>
                        </a:rPr>
                        <a:t>Playing 3 notes at the same time by bowing or plucking across three strings.</a:t>
                      </a:r>
                    </a:p>
                  </a:txBody>
                  <a:tcPr anchor="ctr"/>
                </a:tc>
                <a:extLst>
                  <a:ext uri="{0D108BD9-81ED-4DB2-BD59-A6C34878D82A}">
                    <a16:rowId xmlns:a16="http://schemas.microsoft.com/office/drawing/2014/main" val="2346597428"/>
                  </a:ext>
                </a:extLst>
              </a:tr>
            </a:tbl>
          </a:graphicData>
        </a:graphic>
      </p:graphicFrame>
      <p:pic>
        <p:nvPicPr>
          <p:cNvPr id="13" name="Picture 12" descr="A dotted crotchet sitting on top of the staff. Above hte note is the abbreviation ord.">
            <a:extLst>
              <a:ext uri="{FF2B5EF4-FFF2-40B4-BE49-F238E27FC236}">
                <a16:creationId xmlns:a16="http://schemas.microsoft.com/office/drawing/2014/main" id="{1A16A6B4-F27E-5AA5-7725-46F8B94D0463}"/>
              </a:ext>
            </a:extLst>
          </p:cNvPr>
          <p:cNvPicPr>
            <a:picLocks noChangeAspect="1"/>
          </p:cNvPicPr>
          <p:nvPr/>
        </p:nvPicPr>
        <p:blipFill>
          <a:blip r:embed="rId3"/>
          <a:stretch>
            <a:fillRect/>
          </a:stretch>
        </p:blipFill>
        <p:spPr>
          <a:xfrm>
            <a:off x="2783802" y="2352445"/>
            <a:ext cx="552527" cy="724001"/>
          </a:xfrm>
          <a:prstGeom prst="rect">
            <a:avLst/>
          </a:prstGeom>
        </p:spPr>
      </p:pic>
      <p:pic>
        <p:nvPicPr>
          <p:cNvPr id="15" name="Picture 14" descr="A set of 3 notes forming a chord. Above these notes is the abbreviation pizz.">
            <a:extLst>
              <a:ext uri="{FF2B5EF4-FFF2-40B4-BE49-F238E27FC236}">
                <a16:creationId xmlns:a16="http://schemas.microsoft.com/office/drawing/2014/main" id="{DB8F4F0B-12C9-CFDF-6203-869B11EC0260}"/>
              </a:ext>
            </a:extLst>
          </p:cNvPr>
          <p:cNvPicPr>
            <a:picLocks noChangeAspect="1"/>
          </p:cNvPicPr>
          <p:nvPr/>
        </p:nvPicPr>
        <p:blipFill>
          <a:blip r:embed="rId4"/>
          <a:stretch>
            <a:fillRect/>
          </a:stretch>
        </p:blipFill>
        <p:spPr>
          <a:xfrm>
            <a:off x="3027015" y="3162486"/>
            <a:ext cx="271600" cy="701632"/>
          </a:xfrm>
          <a:prstGeom prst="rect">
            <a:avLst/>
          </a:prstGeom>
        </p:spPr>
      </p:pic>
      <p:pic>
        <p:nvPicPr>
          <p:cNvPr id="11" name="Picture 10" descr="A dotted minim sitting on top of the staff. Above the note is the musical term sul tasto">
            <a:extLst>
              <a:ext uri="{FF2B5EF4-FFF2-40B4-BE49-F238E27FC236}">
                <a16:creationId xmlns:a16="http://schemas.microsoft.com/office/drawing/2014/main" id="{27DA6C4F-1D6C-D37F-8578-A4129B6B1C37}"/>
              </a:ext>
            </a:extLst>
          </p:cNvPr>
          <p:cNvPicPr>
            <a:picLocks noChangeAspect="1"/>
          </p:cNvPicPr>
          <p:nvPr/>
        </p:nvPicPr>
        <p:blipFill>
          <a:blip r:embed="rId5"/>
          <a:stretch>
            <a:fillRect/>
          </a:stretch>
        </p:blipFill>
        <p:spPr>
          <a:xfrm>
            <a:off x="2744077" y="3966914"/>
            <a:ext cx="881079" cy="675779"/>
          </a:xfrm>
          <a:prstGeom prst="rect">
            <a:avLst/>
          </a:prstGeom>
        </p:spPr>
      </p:pic>
      <p:pic>
        <p:nvPicPr>
          <p:cNvPr id="6" name="Picture 5" descr="1 note on the staff with a &quot;t&quot; &quot;r&quot; and a horizontal squiggly line after it above the note">
            <a:extLst>
              <a:ext uri="{FF2B5EF4-FFF2-40B4-BE49-F238E27FC236}">
                <a16:creationId xmlns:a16="http://schemas.microsoft.com/office/drawing/2014/main" id="{661888C9-6648-0511-B8AF-338D0F7263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8507" y="4745489"/>
            <a:ext cx="501817" cy="675780"/>
          </a:xfrm>
          <a:prstGeom prst="rect">
            <a:avLst/>
          </a:prstGeom>
        </p:spPr>
      </p:pic>
      <p:pic>
        <p:nvPicPr>
          <p:cNvPr id="19" name="Picture 18" descr="3 notes one above the other">
            <a:extLst>
              <a:ext uri="{FF2B5EF4-FFF2-40B4-BE49-F238E27FC236}">
                <a16:creationId xmlns:a16="http://schemas.microsoft.com/office/drawing/2014/main" id="{E36E37B9-42FA-A089-1C8B-DEFDD50110CA}"/>
              </a:ext>
            </a:extLst>
          </p:cNvPr>
          <p:cNvPicPr>
            <a:picLocks noChangeAspect="1"/>
          </p:cNvPicPr>
          <p:nvPr/>
        </p:nvPicPr>
        <p:blipFill>
          <a:blip r:embed="rId7"/>
          <a:stretch>
            <a:fillRect/>
          </a:stretch>
        </p:blipFill>
        <p:spPr>
          <a:xfrm>
            <a:off x="3027015" y="5502892"/>
            <a:ext cx="304800" cy="762001"/>
          </a:xfrm>
          <a:prstGeom prst="rect">
            <a:avLst/>
          </a:prstGeom>
        </p:spPr>
      </p:pic>
      <p:sp>
        <p:nvSpPr>
          <p:cNvPr id="3" name="TextBox 2">
            <a:extLst>
              <a:ext uri="{FF2B5EF4-FFF2-40B4-BE49-F238E27FC236}">
                <a16:creationId xmlns:a16="http://schemas.microsoft.com/office/drawing/2014/main" id="{0B84F6BB-FA34-21CD-2B25-3A8191540090}"/>
              </a:ext>
            </a:extLst>
          </p:cNvPr>
          <p:cNvSpPr txBox="1"/>
          <p:nvPr/>
        </p:nvSpPr>
        <p:spPr>
          <a:xfrm>
            <a:off x="360000" y="6582285"/>
            <a:ext cx="3247138" cy="253916"/>
          </a:xfrm>
          <a:prstGeom prst="rect">
            <a:avLst/>
          </a:prstGeom>
          <a:noFill/>
        </p:spPr>
        <p:txBody>
          <a:bodyPr wrap="square" lIns="0" tIns="0" rIns="0" bIns="0">
            <a:noAutofit/>
          </a:bodyPr>
          <a:lstStyle/>
          <a:p>
            <a:r>
              <a:rPr lang="en-AU" sz="1050" dirty="0"/>
              <a:t>All images </a:t>
            </a:r>
            <a:r>
              <a:rPr lang="en-AU" sz="1050" dirty="0">
                <a:effectLst/>
              </a:rPr>
              <a:t>created in Sibelius</a:t>
            </a:r>
          </a:p>
        </p:txBody>
      </p:sp>
      <p:sp>
        <p:nvSpPr>
          <p:cNvPr id="2" name="Slide Number Placeholder 1">
            <a:extLst>
              <a:ext uri="{FF2B5EF4-FFF2-40B4-BE49-F238E27FC236}">
                <a16:creationId xmlns:a16="http://schemas.microsoft.com/office/drawing/2014/main" id="{8DBB7418-BFC2-1434-7CD0-A10A20DBC2F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0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87A9B-E7BF-FC55-66ED-B37A1AAEAC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289EAE-B839-00CA-9326-6ADF9457FDB1}"/>
              </a:ext>
            </a:extLst>
          </p:cNvPr>
          <p:cNvSpPr>
            <a:spLocks noGrp="1"/>
          </p:cNvSpPr>
          <p:nvPr>
            <p:ph type="title"/>
          </p:nvPr>
        </p:nvSpPr>
        <p:spPr/>
        <p:txBody>
          <a:bodyPr/>
          <a:lstStyle/>
          <a:p>
            <a:r>
              <a:rPr lang="en-AU">
                <a:latin typeface="+mj-lt"/>
                <a:cs typeface="Arial"/>
              </a:rPr>
              <a:t>Activity 3.3 – cello clefs</a:t>
            </a:r>
            <a:endParaRPr lang="en-US">
              <a:cs typeface="Arial"/>
            </a:endParaRPr>
          </a:p>
        </p:txBody>
      </p:sp>
      <p:sp>
        <p:nvSpPr>
          <p:cNvPr id="9" name="Rectangle: Rounded Corners 8">
            <a:extLst>
              <a:ext uri="{FF2B5EF4-FFF2-40B4-BE49-F238E27FC236}">
                <a16:creationId xmlns:a16="http://schemas.microsoft.com/office/drawing/2014/main" id="{2C665C59-0181-278F-994F-F4A5F8904A71}"/>
              </a:ext>
              <a:ext uri="{C183D7F6-B498-43B3-948B-1728B52AA6E4}">
                <adec:decorative xmlns:adec="http://schemas.microsoft.com/office/drawing/2017/decorative" val="0"/>
              </a:ext>
            </a:extLst>
          </p:cNvPr>
          <p:cNvSpPr/>
          <p:nvPr/>
        </p:nvSpPr>
        <p:spPr>
          <a:xfrm>
            <a:off x="348000" y="1459715"/>
            <a:ext cx="3722143" cy="4817097"/>
          </a:xfrm>
          <a:prstGeom prst="roundRect">
            <a:avLst>
              <a:gd name="adj" fmla="val 3365"/>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Bass clef</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defTabSz="609585" rtl="0" eaLnBrk="1" fontAlgn="auto" latinLnBrk="0" hangingPunct="1">
              <a:lnSpc>
                <a:spcPct val="11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The bass clef, or F clef, indicates lower pitches in music. The clef's two dots are positioned around the fourth line of the staff, which represents the note F. Middle C is located on the first ledger line above the staff.</a:t>
            </a: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p:txBody>
      </p:sp>
      <p:grpSp>
        <p:nvGrpSpPr>
          <p:cNvPr id="4" name="Group 3" descr="Bass clef symbol on a staff">
            <a:extLst>
              <a:ext uri="{FF2B5EF4-FFF2-40B4-BE49-F238E27FC236}">
                <a16:creationId xmlns:a16="http://schemas.microsoft.com/office/drawing/2014/main" id="{FB33A55E-A9DB-FFC9-5F0C-DD413D2E4414}"/>
              </a:ext>
            </a:extLst>
          </p:cNvPr>
          <p:cNvGrpSpPr/>
          <p:nvPr/>
        </p:nvGrpSpPr>
        <p:grpSpPr>
          <a:xfrm>
            <a:off x="1411504" y="2318367"/>
            <a:ext cx="1560833" cy="1461096"/>
            <a:chOff x="1411504" y="2318367"/>
            <a:chExt cx="1560833" cy="1461096"/>
          </a:xfrm>
        </p:grpSpPr>
        <p:sp>
          <p:nvSpPr>
            <p:cNvPr id="6" name="Rectangle 5" descr="Bass clef symbol on a staff">
              <a:extLst>
                <a:ext uri="{FF2B5EF4-FFF2-40B4-BE49-F238E27FC236}">
                  <a16:creationId xmlns:a16="http://schemas.microsoft.com/office/drawing/2014/main" id="{09C0F274-5164-0169-15BC-F0B529270F34}"/>
                </a:ext>
              </a:extLst>
            </p:cNvPr>
            <p:cNvSpPr/>
            <p:nvPr/>
          </p:nvSpPr>
          <p:spPr>
            <a:xfrm>
              <a:off x="1411504" y="2318367"/>
              <a:ext cx="1560833" cy="1461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Bass clef symbol on a staff">
              <a:extLst>
                <a:ext uri="{FF2B5EF4-FFF2-40B4-BE49-F238E27FC236}">
                  <a16:creationId xmlns:a16="http://schemas.microsoft.com/office/drawing/2014/main" id="{59093469-9EB8-089E-B851-2B42A2BB608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29140" y="2534802"/>
              <a:ext cx="1125560" cy="1028227"/>
            </a:xfrm>
            <a:prstGeom prst="rect">
              <a:avLst/>
            </a:prstGeom>
          </p:spPr>
        </p:pic>
      </p:grpSp>
      <p:sp>
        <p:nvSpPr>
          <p:cNvPr id="17" name="Rectangle: Rounded Corners 16">
            <a:extLst>
              <a:ext uri="{FF2B5EF4-FFF2-40B4-BE49-F238E27FC236}">
                <a16:creationId xmlns:a16="http://schemas.microsoft.com/office/drawing/2014/main" id="{03DD4CD4-B506-4DA9-E935-73CC6775904C}"/>
              </a:ext>
              <a:ext uri="{C183D7F6-B498-43B3-948B-1728B52AA6E4}">
                <adec:decorative xmlns:adec="http://schemas.microsoft.com/office/drawing/2017/decorative" val="0"/>
              </a:ext>
            </a:extLst>
          </p:cNvPr>
          <p:cNvSpPr/>
          <p:nvPr/>
        </p:nvSpPr>
        <p:spPr>
          <a:xfrm>
            <a:off x="4234928" y="1459715"/>
            <a:ext cx="3722143" cy="4817097"/>
          </a:xfrm>
          <a:prstGeom prst="roundRect">
            <a:avLst>
              <a:gd name="adj" fmla="val 3781"/>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Tenor clef</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a:p>
            <a:pPr marL="0" marR="0" lvl="0" indent="0" defTabSz="609585" rtl="0" eaLnBrk="1" fontAlgn="auto" latinLnBrk="0" hangingPunct="1">
              <a:lnSpc>
                <a:spcPct val="11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The tenor clef is a musical symbol indicating low-mid range pitches. It places the note middle C on the fourth line of the staff, aiding in reading music for tenor voices or instruments.</a:t>
            </a:r>
            <a:endParaRPr kumimoji="0" lang="en-AU" sz="18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pic>
        <p:nvPicPr>
          <p:cNvPr id="12" name="Picture 11" descr="Tenor clef symbol on a staff">
            <a:extLst>
              <a:ext uri="{FF2B5EF4-FFF2-40B4-BE49-F238E27FC236}">
                <a16:creationId xmlns:a16="http://schemas.microsoft.com/office/drawing/2014/main" id="{F1689FAE-D1D0-F455-F9E5-640DE22F6D4D}"/>
              </a:ext>
            </a:extLst>
          </p:cNvPr>
          <p:cNvPicPr>
            <a:picLocks noChangeAspect="1"/>
          </p:cNvPicPr>
          <p:nvPr/>
        </p:nvPicPr>
        <p:blipFill>
          <a:blip r:embed="rId4"/>
          <a:stretch>
            <a:fillRect/>
          </a:stretch>
        </p:blipFill>
        <p:spPr>
          <a:xfrm>
            <a:off x="5412986" y="2287534"/>
            <a:ext cx="1366028" cy="1491930"/>
          </a:xfrm>
          <a:prstGeom prst="rect">
            <a:avLst/>
          </a:prstGeom>
        </p:spPr>
      </p:pic>
      <p:sp>
        <p:nvSpPr>
          <p:cNvPr id="19" name="Rectangle: Rounded Corners 18">
            <a:extLst>
              <a:ext uri="{FF2B5EF4-FFF2-40B4-BE49-F238E27FC236}">
                <a16:creationId xmlns:a16="http://schemas.microsoft.com/office/drawing/2014/main" id="{932A0F45-EF59-FAC2-D143-A3287B6830FC}"/>
              </a:ext>
              <a:ext uri="{C183D7F6-B498-43B3-948B-1728B52AA6E4}">
                <adec:decorative xmlns:adec="http://schemas.microsoft.com/office/drawing/2017/decorative" val="0"/>
              </a:ext>
            </a:extLst>
          </p:cNvPr>
          <p:cNvSpPr/>
          <p:nvPr/>
        </p:nvSpPr>
        <p:spPr>
          <a:xfrm>
            <a:off x="8121857" y="1459715"/>
            <a:ext cx="3722143" cy="4817097"/>
          </a:xfrm>
          <a:prstGeom prst="roundRect">
            <a:avLst>
              <a:gd name="adj" fmla="val 2532"/>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Treble clef </a:t>
            </a: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a:p>
            <a:pPr marL="0" marR="0" lvl="0" indent="0" defTabSz="609585" rtl="0" eaLnBrk="1" fontAlgn="auto" latinLnBrk="0" hangingPunct="1">
              <a:lnSpc>
                <a:spcPct val="11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The treble clef, or G clef, indicates higher pitches in music, curling around the second line of the staff, which represents the note G. Middle C is located on the first ledger line below the staff. </a:t>
            </a: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Arial" panose="020B0604020202020204" pitchFamily="34" charset="0"/>
            </a:endParaRPr>
          </a:p>
        </p:txBody>
      </p:sp>
      <p:pic>
        <p:nvPicPr>
          <p:cNvPr id="10" name="Picture 9" descr="Treble clef symbol on a staff. ">
            <a:extLst>
              <a:ext uri="{FF2B5EF4-FFF2-40B4-BE49-F238E27FC236}">
                <a16:creationId xmlns:a16="http://schemas.microsoft.com/office/drawing/2014/main" id="{EB59FC61-705B-2613-120A-E3528A6614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4727" y="2287534"/>
            <a:ext cx="1118133" cy="1491929"/>
          </a:xfrm>
          <a:prstGeom prst="rect">
            <a:avLst/>
          </a:prstGeom>
        </p:spPr>
      </p:pic>
      <p:sp>
        <p:nvSpPr>
          <p:cNvPr id="7" name="TextBox 6">
            <a:extLst>
              <a:ext uri="{FF2B5EF4-FFF2-40B4-BE49-F238E27FC236}">
                <a16:creationId xmlns:a16="http://schemas.microsoft.com/office/drawing/2014/main" id="{F1B4427E-B182-DE36-EDF0-104F40D65881}"/>
              </a:ext>
            </a:extLst>
          </p:cNvPr>
          <p:cNvSpPr txBox="1"/>
          <p:nvPr/>
        </p:nvSpPr>
        <p:spPr>
          <a:xfrm>
            <a:off x="449147" y="6559835"/>
            <a:ext cx="3247138" cy="253916"/>
          </a:xfrm>
          <a:prstGeom prst="rect">
            <a:avLst/>
          </a:prstGeom>
          <a:noFill/>
        </p:spPr>
        <p:txBody>
          <a:bodyPr wrap="square" lIns="0" tIns="0" rIns="0" bIns="0">
            <a:noAutofit/>
          </a:bodyPr>
          <a:lstStyle/>
          <a:p>
            <a:r>
              <a:rPr lang="en-AU" sz="1050" dirty="0"/>
              <a:t>All images </a:t>
            </a:r>
            <a:r>
              <a:rPr lang="en-AU" sz="1050" dirty="0">
                <a:effectLst/>
              </a:rPr>
              <a:t>created in Sibelius</a:t>
            </a:r>
          </a:p>
        </p:txBody>
      </p:sp>
      <p:sp>
        <p:nvSpPr>
          <p:cNvPr id="2" name="Slide Number Placeholder 1">
            <a:extLst>
              <a:ext uri="{FF2B5EF4-FFF2-40B4-BE49-F238E27FC236}">
                <a16:creationId xmlns:a16="http://schemas.microsoft.com/office/drawing/2014/main" id="{AC72C85E-B12B-C873-A75F-7E705A9388D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603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690311-BC2A-63CE-517D-15EB7C76E0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E35059-5390-9A46-9052-EA1B2E7B82D6}"/>
              </a:ext>
            </a:extLst>
          </p:cNvPr>
          <p:cNvSpPr>
            <a:spLocks noGrp="1"/>
          </p:cNvSpPr>
          <p:nvPr>
            <p:ph type="title"/>
          </p:nvPr>
        </p:nvSpPr>
        <p:spPr/>
        <p:txBody>
          <a:bodyPr/>
          <a:lstStyle/>
          <a:p>
            <a:r>
              <a:rPr lang="en-AU">
                <a:latin typeface="+mj-lt"/>
                <a:cs typeface="Arial"/>
              </a:rPr>
              <a:t>Activity 3.3 – tips for clef transposition</a:t>
            </a:r>
            <a:endParaRPr lang="en-US">
              <a:cs typeface="Arial"/>
            </a:endParaRPr>
          </a:p>
        </p:txBody>
      </p:sp>
      <p:sp>
        <p:nvSpPr>
          <p:cNvPr id="12" name="TextBox 11">
            <a:extLst>
              <a:ext uri="{FF2B5EF4-FFF2-40B4-BE49-F238E27FC236}">
                <a16:creationId xmlns:a16="http://schemas.microsoft.com/office/drawing/2014/main" id="{36A7DFE0-7BE7-BC5F-960F-2EA3FC0305AA}"/>
              </a:ext>
            </a:extLst>
          </p:cNvPr>
          <p:cNvSpPr txBox="1"/>
          <p:nvPr/>
        </p:nvSpPr>
        <p:spPr>
          <a:xfrm>
            <a:off x="360000" y="1402313"/>
            <a:ext cx="5745779" cy="4616214"/>
          </a:xfrm>
          <a:prstGeom prst="rect">
            <a:avLst/>
          </a:prstGeom>
          <a:noFill/>
        </p:spPr>
        <p:txBody>
          <a:bodyPr wrap="square" lIns="0" tIns="0" rIns="0" bIns="0" rtlCol="0" anchor="t">
            <a:noAutofit/>
          </a:bodyPr>
          <a:lstStyle/>
          <a:p>
            <a:pPr marL="342900" marR="0" lvl="0" indent="-342900" algn="l" defTabSz="609585" rtl="0" eaLnBrk="1" fontAlgn="auto" latinLnBrk="0" hangingPunct="1">
              <a:lnSpc>
                <a:spcPct val="150000"/>
              </a:lnSpc>
              <a:spcBef>
                <a:spcPts val="0"/>
              </a:spcBef>
              <a:spcAft>
                <a:spcPts val="600"/>
              </a:spcAft>
              <a:buClrTx/>
              <a:buSzTx/>
              <a:buFont typeface="+mj-lt"/>
              <a:buAutoNum type="arabicPeriod"/>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Work out where middle C would be in </a:t>
            </a:r>
            <a:r>
              <a:rPr lang="en-AU" sz="1800" dirty="0">
                <a:solidFill>
                  <a:srgbClr val="22272B"/>
                </a:solidFill>
                <a:latin typeface="Arial" panose="020B0604020202020204"/>
              </a:rPr>
              <a:t>both</a:t>
            </a: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 clefs.</a:t>
            </a:r>
          </a:p>
          <a:p>
            <a:pPr marL="342900" marR="0" lvl="0" indent="-342900" algn="l" defTabSz="609585" rtl="0" eaLnBrk="1" fontAlgn="auto" latinLnBrk="0" hangingPunct="1">
              <a:lnSpc>
                <a:spcPct val="150000"/>
              </a:lnSpc>
              <a:spcBef>
                <a:spcPts val="0"/>
              </a:spcBef>
              <a:spcAft>
                <a:spcPts val="600"/>
              </a:spcAft>
              <a:buClrTx/>
              <a:buSzTx/>
              <a:buFont typeface="+mj-lt"/>
              <a:buAutoNum type="arabicPeriod"/>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Find out how many lines up or down you need to move the music to move from middle C in the original clef to middle C in the new clef.</a:t>
            </a:r>
          </a:p>
          <a:p>
            <a:pPr marL="342900" marR="0" lvl="0" indent="-342900" algn="l" defTabSz="609585" rtl="0" eaLnBrk="1" fontAlgn="auto" latinLnBrk="0" hangingPunct="1">
              <a:lnSpc>
                <a:spcPct val="150000"/>
              </a:lnSpc>
              <a:spcBef>
                <a:spcPts val="0"/>
              </a:spcBef>
              <a:spcAft>
                <a:spcPts val="600"/>
              </a:spcAft>
              <a:buClrTx/>
              <a:buSzTx/>
              <a:buFont typeface="+mj-lt"/>
              <a:buAutoNum type="arabicPeriod"/>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Count the same number of lines or spaces up or down from the first note in the original and write the first note in the new clef.</a:t>
            </a:r>
          </a:p>
          <a:p>
            <a:pPr marL="342900" marR="0" lvl="0" indent="-342900" algn="l" defTabSz="609585" rtl="0" eaLnBrk="1" fontAlgn="auto" latinLnBrk="0" hangingPunct="1">
              <a:lnSpc>
                <a:spcPct val="150000"/>
              </a:lnSpc>
              <a:spcBef>
                <a:spcPts val="0"/>
              </a:spcBef>
              <a:spcAft>
                <a:spcPts val="600"/>
              </a:spcAft>
              <a:buClrTx/>
              <a:buSzTx/>
              <a:buFont typeface="+mj-lt"/>
              <a:buAutoNum type="arabicPeriod"/>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Continue with the remaining notes.</a:t>
            </a:r>
          </a:p>
        </p:txBody>
      </p:sp>
      <p:pic>
        <p:nvPicPr>
          <p:cNvPr id="3074" name="Picture 2" descr="Treble Clef - Music Theory Academy - Learn the notes of the ...">
            <a:extLst>
              <a:ext uri="{FF2B5EF4-FFF2-40B4-BE49-F238E27FC236}">
                <a16:creationId xmlns:a16="http://schemas.microsoft.com/office/drawing/2014/main" id="{14A34C8D-ECF1-70EE-476C-825BFCA056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7994" y="1225494"/>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nor clef: the essential of music theory">
            <a:extLst>
              <a:ext uri="{FF2B5EF4-FFF2-40B4-BE49-F238E27FC236}">
                <a16:creationId xmlns:a16="http://schemas.microsoft.com/office/drawing/2014/main" id="{C3AE6A2F-3038-1603-EB97-48E990B03D9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0837" r="37015"/>
          <a:stretch/>
        </p:blipFill>
        <p:spPr bwMode="auto">
          <a:xfrm>
            <a:off x="7717994" y="3121491"/>
            <a:ext cx="2762250" cy="17993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ass Clef - Music Theory Academy">
            <a:extLst>
              <a:ext uri="{FF2B5EF4-FFF2-40B4-BE49-F238E27FC236}">
                <a16:creationId xmlns:a16="http://schemas.microsoft.com/office/drawing/2014/main" id="{DAEDC9CB-E413-53AE-9F79-9A5BB17876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17994" y="5128500"/>
            <a:ext cx="2775000" cy="1387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7AC1CD4-F796-4381-38B5-A3F3C2D1E14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546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9BF15BCA-45AE-0218-AD4F-2FD886D20A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C9EF67-5FE0-87D6-1F57-DF057DBC4F51}"/>
              </a:ext>
            </a:extLst>
          </p:cNvPr>
          <p:cNvSpPr>
            <a:spLocks noGrp="1"/>
          </p:cNvSpPr>
          <p:nvPr>
            <p:ph type="title"/>
          </p:nvPr>
        </p:nvSpPr>
        <p:spPr/>
        <p:txBody>
          <a:bodyPr/>
          <a:lstStyle/>
          <a:p>
            <a:r>
              <a:rPr lang="en-AU" dirty="0">
                <a:latin typeface="+mj-lt"/>
                <a:cs typeface="Arial"/>
              </a:rPr>
              <a:t>Activity 3.4 – perspective through 'Eternity' excerpt</a:t>
            </a:r>
            <a:endParaRPr lang="en-US" dirty="0">
              <a:cs typeface="Arial"/>
            </a:endParaRPr>
          </a:p>
        </p:txBody>
      </p:sp>
      <p:sp>
        <p:nvSpPr>
          <p:cNvPr id="3" name="Text Placeholder 2">
            <a:extLst>
              <a:ext uri="{FF2B5EF4-FFF2-40B4-BE49-F238E27FC236}">
                <a16:creationId xmlns:a16="http://schemas.microsoft.com/office/drawing/2014/main" id="{3707E843-04CE-FD48-8966-8151CFD0921A}"/>
              </a:ext>
            </a:extLst>
          </p:cNvPr>
          <p:cNvSpPr>
            <a:spLocks noGrp="1"/>
          </p:cNvSpPr>
          <p:nvPr>
            <p:ph type="body" sz="quarter" idx="17"/>
          </p:nvPr>
        </p:nvSpPr>
        <p:spPr>
          <a:xfrm>
            <a:off x="360001" y="1567087"/>
            <a:ext cx="5420868" cy="4306772"/>
          </a:xfrm>
        </p:spPr>
        <p:txBody>
          <a:bodyPr/>
          <a:lstStyle/>
          <a:p>
            <a:pPr marL="0" marR="0" lvl="0" indent="0" defTabSz="609585" rtl="0" eaLnBrk="1" fontAlgn="auto" latinLnBrk="0" hangingPunct="1">
              <a:spcBef>
                <a:spcPts val="0"/>
              </a:spcBef>
              <a:spcAft>
                <a:spcPts val="600"/>
              </a:spcAft>
              <a:buClrTx/>
              <a:buSzTx/>
              <a:buFontTx/>
              <a:buNone/>
              <a:tabLst/>
              <a:defRPr/>
            </a:pPr>
            <a:r>
              <a:rPr kumimoji="0" lang="en-AU" sz="2000" b="0" i="1" u="none" strike="noStrike" kern="1200" cap="none" spc="0" normalizeH="0" baseline="0" noProof="0" dirty="0">
                <a:ln>
                  <a:noFill/>
                </a:ln>
                <a:solidFill>
                  <a:srgbClr val="22272B"/>
                </a:solidFill>
                <a:effectLst/>
                <a:uLnTx/>
                <a:uFillTx/>
                <a:latin typeface="Arial" panose="020B0604020202020204"/>
                <a:ea typeface="+mn-ea"/>
                <a:cs typeface="+mn-cs"/>
              </a:rPr>
              <a:t>“the little … melodic line … in the right hand, it's still the same ostinato and same time signature, but there's a few different points of emphasis and a few pitches being added there that start to create … a new melody that's just kind of woven itself out of that tapestry of the ostinato” </a:t>
            </a:r>
          </a:p>
          <a:p>
            <a:pPr marL="0" marR="0" lvl="0" indent="0" defTabSz="609585" rtl="0" eaLnBrk="1" fontAlgn="auto" latinLnBrk="0" hangingPunct="1">
              <a:spcBef>
                <a:spcPts val="0"/>
              </a:spcBef>
              <a:spcAft>
                <a:spcPts val="600"/>
              </a:spcAft>
              <a:buClrTx/>
              <a:buSzTx/>
              <a:buFontTx/>
              <a:buNone/>
              <a:tabLst/>
              <a:defRPr/>
            </a:pPr>
            <a:endParaRPr kumimoji="0" lang="en-AU" sz="2000" b="0" i="1" u="none" strike="noStrike" kern="1200" cap="none" spc="0" normalizeH="0" baseline="0" noProof="0" dirty="0">
              <a:ln>
                <a:noFill/>
              </a:ln>
              <a:solidFill>
                <a:srgbClr val="22272B"/>
              </a:solidFill>
              <a:effectLst/>
              <a:uLnTx/>
              <a:uFillTx/>
              <a:latin typeface="Arial" panose="020B0604020202020204"/>
              <a:ea typeface="+mn-ea"/>
              <a:cs typeface="+mn-cs"/>
            </a:endParaRPr>
          </a:p>
          <a:p>
            <a:pPr>
              <a:spcAft>
                <a:spcPts val="600"/>
              </a:spcAft>
            </a:pPr>
            <a:r>
              <a:rPr lang="en-AU" sz="1800" dirty="0">
                <a:latin typeface="Arial"/>
                <a:cs typeface="Arial"/>
              </a:rPr>
              <a:t>–  </a:t>
            </a:r>
            <a:r>
              <a:rPr lang="en-AU" sz="1800" dirty="0">
                <a:effectLst/>
              </a:rPr>
              <a:t>Ella </a:t>
            </a:r>
            <a:r>
              <a:rPr lang="en-AU" sz="1800" dirty="0" err="1">
                <a:effectLst/>
              </a:rPr>
              <a:t>Macens</a:t>
            </a:r>
            <a:r>
              <a:rPr lang="en-AU" sz="1800" dirty="0">
                <a:effectLst/>
              </a:rPr>
              <a:t> – ‘Perspectives through 'Eternity</a:t>
            </a:r>
            <a:r>
              <a:rPr lang="en-AU" sz="1800" dirty="0"/>
              <a:t>'’</a:t>
            </a:r>
            <a:r>
              <a:rPr lang="en-AU" sz="1800" dirty="0">
                <a:effectLst/>
              </a:rPr>
              <a:t> podcast</a:t>
            </a: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defTabSz="609585" rtl="0" eaLnBrk="1" fontAlgn="auto" latinLnBrk="0" hangingPunct="1">
              <a:spcBef>
                <a:spcPts val="0"/>
              </a:spcBef>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defTabSz="609585" rtl="0" eaLnBrk="1" fontAlgn="auto" latinLnBrk="0" hangingPunct="1">
              <a:spcBef>
                <a:spcPts val="0"/>
              </a:spcBef>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defTabSz="609585" rtl="0" eaLnBrk="1" fontAlgn="auto" latinLnBrk="0" hangingPunct="1">
              <a:spcBef>
                <a:spcPts val="0"/>
              </a:spcBef>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defTabSz="609585" rtl="0" eaLnBrk="1" fontAlgn="auto" latinLnBrk="0" hangingPunct="1">
              <a:spcBef>
                <a:spcPts val="0"/>
              </a:spcBef>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defTabSz="609585" rtl="0" eaLnBrk="1" fontAlgn="auto" latinLnBrk="0" hangingPunct="1">
              <a:spcBef>
                <a:spcPts val="0"/>
              </a:spcBef>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defTabSz="609585" rtl="0" eaLnBrk="1" fontAlgn="auto" latinLnBrk="0" hangingPunct="1">
              <a:spcBef>
                <a:spcPts val="0"/>
              </a:spcBef>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a:spcAft>
                <a:spcPts val="600"/>
              </a:spcAft>
            </a:pPr>
            <a:endParaRPr lang="en-US" dirty="0"/>
          </a:p>
        </p:txBody>
      </p:sp>
      <p:pic>
        <p:nvPicPr>
          <p:cNvPr id="11" name="Picture 10" descr="A colorful art with music notes">
            <a:extLst>
              <a:ext uri="{FF2B5EF4-FFF2-40B4-BE49-F238E27FC236}">
                <a16:creationId xmlns:a16="http://schemas.microsoft.com/office/drawing/2014/main" id="{FE852839-FB9F-D56E-828C-E30DA499FD66}"/>
              </a:ext>
            </a:extLst>
          </p:cNvPr>
          <p:cNvPicPr>
            <a:picLocks noChangeAspect="1"/>
          </p:cNvPicPr>
          <p:nvPr/>
        </p:nvPicPr>
        <p:blipFill>
          <a:blip r:embed="rId3"/>
          <a:srcRect t="210" b="14498"/>
          <a:stretch/>
        </p:blipFill>
        <p:spPr>
          <a:xfrm>
            <a:off x="6411133" y="1702391"/>
            <a:ext cx="5409392" cy="4613813"/>
          </a:xfrm>
          <a:prstGeom prst="rect">
            <a:avLst/>
          </a:prstGeom>
        </p:spPr>
      </p:pic>
      <p:sp>
        <p:nvSpPr>
          <p:cNvPr id="4" name="TextBox 3">
            <a:extLst>
              <a:ext uri="{FF2B5EF4-FFF2-40B4-BE49-F238E27FC236}">
                <a16:creationId xmlns:a16="http://schemas.microsoft.com/office/drawing/2014/main" id="{1C5AD3C9-E781-ED4C-F2E7-7C68DB6C8EA7}"/>
              </a:ext>
            </a:extLst>
          </p:cNvPr>
          <p:cNvSpPr txBox="1"/>
          <p:nvPr/>
        </p:nvSpPr>
        <p:spPr>
          <a:xfrm>
            <a:off x="360000" y="6531499"/>
            <a:ext cx="10764000" cy="180000"/>
          </a:xfrm>
          <a:prstGeom prst="rect">
            <a:avLst/>
          </a:prstGeom>
          <a:noFill/>
        </p:spPr>
        <p:txBody>
          <a:bodyPr wrap="square" lIns="0" tIns="0">
            <a:noAutofit/>
          </a:bodyPr>
          <a:lstStyle/>
          <a:p>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9689CBDD-181D-91A1-0C3D-7295D8E0EEE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33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C854A013-5FB0-8893-800C-D7CC86FB8E3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53281F3-2769-0002-D3B8-B5A61B653AA9}"/>
              </a:ext>
            </a:extLst>
          </p:cNvPr>
          <p:cNvSpPr>
            <a:spLocks noGrp="1"/>
          </p:cNvSpPr>
          <p:nvPr>
            <p:ph type="title"/>
          </p:nvPr>
        </p:nvSpPr>
        <p:spPr/>
        <p:txBody>
          <a:bodyPr/>
          <a:lstStyle/>
          <a:p>
            <a:r>
              <a:rPr lang="en-AU" dirty="0">
                <a:latin typeface="+mj-lt"/>
                <a:cs typeface="Arial"/>
              </a:rPr>
              <a:t>Activity 3.4 – composition/improvisation </a:t>
            </a:r>
            <a:endParaRPr lang="en-US" dirty="0">
              <a:cs typeface="Arial"/>
            </a:endParaRPr>
          </a:p>
        </p:txBody>
      </p:sp>
      <p:sp>
        <p:nvSpPr>
          <p:cNvPr id="4" name="Text Placeholder 3">
            <a:extLst>
              <a:ext uri="{FF2B5EF4-FFF2-40B4-BE49-F238E27FC236}">
                <a16:creationId xmlns:a16="http://schemas.microsoft.com/office/drawing/2014/main" id="{8883098F-7143-F534-E5D1-0E9938E0A633}"/>
              </a:ext>
            </a:extLst>
          </p:cNvPr>
          <p:cNvSpPr>
            <a:spLocks noGrp="1"/>
          </p:cNvSpPr>
          <p:nvPr>
            <p:ph type="body" sz="quarter" idx="17"/>
          </p:nvPr>
        </p:nvSpPr>
        <p:spPr>
          <a:xfrm>
            <a:off x="360000" y="1567086"/>
            <a:ext cx="6924203" cy="4807835"/>
          </a:xfrm>
        </p:spPr>
        <p:txBody>
          <a:bodyPr/>
          <a:lstStyle/>
          <a:p>
            <a:pPr marL="342900" marR="0" lvl="0" indent="-342900" algn="l" defTabSz="914400" rtl="0" eaLnBrk="0" fontAlgn="base" latinLnBrk="0" hangingPunct="0">
              <a:lnSpc>
                <a:spcPct val="130000"/>
              </a:lnSpc>
              <a:spcBef>
                <a:spcPct val="0"/>
              </a:spcBef>
              <a:spcAft>
                <a:spcPts val="600"/>
              </a:spcAft>
              <a:buClrTx/>
              <a:buSzTx/>
              <a:buFont typeface="+mj-lt"/>
              <a:buAutoNum type="arabicPeriod"/>
              <a:tabLst/>
              <a:defRPr/>
            </a:pPr>
            <a:r>
              <a:rPr kumimoji="0" lang="en-US" altLang="en-US" sz="1600" b="1" i="0" u="none" strike="noStrike" kern="1200" cap="none" spc="0" normalizeH="0" baseline="0" noProof="0" dirty="0">
                <a:ln>
                  <a:noFill/>
                </a:ln>
                <a:solidFill>
                  <a:srgbClr val="22272B"/>
                </a:solidFill>
                <a:effectLst/>
                <a:uLnTx/>
                <a:uFillTx/>
                <a:latin typeface="Arial"/>
                <a:cs typeface="Arial"/>
              </a:rPr>
              <a:t>Learn the opening </a:t>
            </a:r>
            <a:r>
              <a:rPr lang="en-US" altLang="en-US" sz="1600" b="1" dirty="0">
                <a:solidFill>
                  <a:srgbClr val="22272B"/>
                </a:solidFill>
                <a:latin typeface="Arial"/>
                <a:cs typeface="Arial"/>
              </a:rPr>
              <a:t>p</a:t>
            </a:r>
            <a:r>
              <a:rPr kumimoji="0" lang="en-US" altLang="en-US" sz="1600" b="1" i="0" u="none" strike="noStrike" kern="1200" cap="none" spc="0" normalizeH="0" baseline="0" noProof="0" dirty="0" err="1">
                <a:ln>
                  <a:noFill/>
                </a:ln>
                <a:solidFill>
                  <a:srgbClr val="22272B"/>
                </a:solidFill>
                <a:effectLst/>
                <a:uLnTx/>
                <a:uFillTx/>
                <a:latin typeface="Arial"/>
                <a:cs typeface="Arial"/>
              </a:rPr>
              <a:t>attern</a:t>
            </a:r>
            <a:r>
              <a:rPr lang="en-US" altLang="en-US" sz="1600" dirty="0">
                <a:solidFill>
                  <a:srgbClr val="22272B"/>
                </a:solidFill>
                <a:latin typeface="Arial"/>
                <a:cs typeface="Arial"/>
              </a:rPr>
              <a:t> –</a:t>
            </a:r>
            <a:r>
              <a:rPr kumimoji="0" lang="en-US" altLang="en-US" sz="1600" b="0" i="0" u="none" strike="noStrike" kern="1200" cap="none" spc="0" normalizeH="0" baseline="0" noProof="0" dirty="0">
                <a:ln>
                  <a:noFill/>
                </a:ln>
                <a:solidFill>
                  <a:srgbClr val="22272B"/>
                </a:solidFill>
                <a:effectLst/>
                <a:uLnTx/>
                <a:uFillTx/>
                <a:latin typeface="Arial"/>
                <a:cs typeface="Arial"/>
              </a:rPr>
              <a:t> start by practicing the </a:t>
            </a:r>
            <a:r>
              <a:rPr lang="en-US" altLang="en-US" sz="1600" dirty="0">
                <a:solidFill>
                  <a:srgbClr val="22272B"/>
                </a:solidFill>
                <a:latin typeface="Arial"/>
                <a:cs typeface="Arial"/>
              </a:rPr>
              <a:t>2-bar</a:t>
            </a:r>
            <a:r>
              <a:rPr kumimoji="0" lang="en-US" altLang="en-US" sz="1600" b="0" i="0" u="none" strike="noStrike" kern="1200" cap="none" spc="0" normalizeH="0" baseline="0" noProof="0" dirty="0">
                <a:ln>
                  <a:noFill/>
                </a:ln>
                <a:solidFill>
                  <a:srgbClr val="22272B"/>
                </a:solidFill>
                <a:effectLst/>
                <a:uLnTx/>
                <a:uFillTx/>
                <a:latin typeface="Arial"/>
                <a:cs typeface="Arial"/>
              </a:rPr>
              <a:t> </a:t>
            </a:r>
            <a:r>
              <a:rPr kumimoji="0" lang="en-US" altLang="en-US" sz="1600" b="0" i="1" u="none" strike="noStrike" kern="1200" cap="none" spc="0" normalizeH="0" baseline="0" noProof="0" dirty="0">
                <a:ln>
                  <a:noFill/>
                </a:ln>
                <a:solidFill>
                  <a:srgbClr val="22272B"/>
                </a:solidFill>
                <a:effectLst/>
                <a:uLnTx/>
                <a:uFillTx/>
                <a:latin typeface="Arial"/>
                <a:cs typeface="Arial"/>
              </a:rPr>
              <a:t>ostinato</a:t>
            </a:r>
            <a:r>
              <a:rPr kumimoji="0" lang="en-US" altLang="en-US" sz="1600" b="0" i="0" u="none" strike="noStrike" kern="1200" cap="none" spc="0" normalizeH="0" baseline="0" noProof="0" dirty="0">
                <a:ln>
                  <a:noFill/>
                </a:ln>
                <a:solidFill>
                  <a:srgbClr val="22272B"/>
                </a:solidFill>
                <a:effectLst/>
                <a:uLnTx/>
                <a:uFillTx/>
                <a:latin typeface="Arial"/>
                <a:cs typeface="Arial"/>
              </a:rPr>
              <a:t> individually. Aim to play this pattern fluently four times in a row.</a:t>
            </a:r>
            <a:endParaRPr kumimoji="0" lang="en-US" altLang="en-US"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30000"/>
              </a:lnSpc>
              <a:spcBef>
                <a:spcPct val="0"/>
              </a:spcBef>
              <a:spcAft>
                <a:spcPts val="600"/>
              </a:spcAft>
              <a:buClrTx/>
              <a:buSzTx/>
              <a:buFont typeface="+mj-lt"/>
              <a:buAutoNum type="arabicPeriod"/>
              <a:tabLst/>
              <a:defRPr/>
            </a:pPr>
            <a:r>
              <a:rPr kumimoji="0" lang="en-US" altLang="en-US" sz="1600" b="1" i="0" u="none" strike="noStrike" kern="1200" cap="none" spc="0" normalizeH="0" baseline="0" noProof="0" dirty="0">
                <a:ln>
                  <a:noFill/>
                </a:ln>
                <a:solidFill>
                  <a:srgbClr val="22272B"/>
                </a:solidFill>
                <a:effectLst/>
                <a:uLnTx/>
                <a:uFillTx/>
                <a:latin typeface="Arial"/>
                <a:cs typeface="Arial"/>
              </a:rPr>
              <a:t>Create your </a:t>
            </a:r>
            <a:r>
              <a:rPr lang="en-US" altLang="en-US" sz="1600" b="1" dirty="0">
                <a:solidFill>
                  <a:srgbClr val="22272B"/>
                </a:solidFill>
                <a:latin typeface="Arial"/>
                <a:cs typeface="Arial"/>
              </a:rPr>
              <a:t>m</a:t>
            </a:r>
            <a:r>
              <a:rPr kumimoji="0" lang="en-US" altLang="en-US" sz="1600" b="1" i="0" u="none" strike="noStrike" kern="1200" cap="none" spc="0" normalizeH="0" baseline="0" noProof="0" dirty="0" err="1">
                <a:ln>
                  <a:noFill/>
                </a:ln>
                <a:solidFill>
                  <a:srgbClr val="22272B"/>
                </a:solidFill>
                <a:effectLst/>
                <a:uLnTx/>
                <a:uFillTx/>
                <a:latin typeface="Arial"/>
                <a:cs typeface="Arial"/>
              </a:rPr>
              <a:t>elody</a:t>
            </a:r>
            <a:r>
              <a:rPr lang="en-US" altLang="en-US" sz="1600" dirty="0">
                <a:solidFill>
                  <a:srgbClr val="22272B"/>
                </a:solidFill>
                <a:latin typeface="Arial"/>
                <a:cs typeface="Arial"/>
              </a:rPr>
              <a:t> –</a:t>
            </a:r>
            <a:r>
              <a:rPr kumimoji="0" lang="en-US" altLang="en-US" sz="1600" b="0" i="0" u="none" strike="noStrike" kern="1200" cap="none" spc="0" normalizeH="0" baseline="0" noProof="0" dirty="0">
                <a:ln>
                  <a:noFill/>
                </a:ln>
                <a:solidFill>
                  <a:srgbClr val="22272B"/>
                </a:solidFill>
                <a:effectLst/>
                <a:uLnTx/>
                <a:uFillTx/>
                <a:latin typeface="Arial"/>
                <a:cs typeface="Arial"/>
              </a:rPr>
              <a:t> once you can play the </a:t>
            </a:r>
            <a:r>
              <a:rPr kumimoji="0" lang="en-US" altLang="en-US" sz="1600" b="0" i="1" u="none" strike="noStrike" kern="1200" cap="none" spc="0" normalizeH="0" baseline="0" noProof="0" dirty="0">
                <a:ln>
                  <a:noFill/>
                </a:ln>
                <a:solidFill>
                  <a:srgbClr val="22272B"/>
                </a:solidFill>
                <a:effectLst/>
                <a:uLnTx/>
                <a:uFillTx/>
                <a:latin typeface="Arial"/>
                <a:cs typeface="Arial"/>
              </a:rPr>
              <a:t>ostinato</a:t>
            </a:r>
            <a:r>
              <a:rPr kumimoji="0" lang="en-US" altLang="en-US" sz="1600" b="0" i="0" u="none" strike="noStrike" kern="1200" cap="none" spc="0" normalizeH="0" baseline="0" noProof="0" dirty="0">
                <a:ln>
                  <a:noFill/>
                </a:ln>
                <a:solidFill>
                  <a:srgbClr val="22272B"/>
                </a:solidFill>
                <a:effectLst/>
                <a:uLnTx/>
                <a:uFillTx/>
                <a:latin typeface="Arial"/>
                <a:cs typeface="Arial"/>
              </a:rPr>
              <a:t> smoothly, try changing some of the notes in the pattern. Add </a:t>
            </a:r>
            <a:r>
              <a:rPr kumimoji="0" lang="en-US" altLang="en-US" sz="1600" b="0" i="1" u="none" strike="noStrike" kern="1200" cap="none" spc="0" normalizeH="0" baseline="0" noProof="0" dirty="0">
                <a:ln>
                  <a:noFill/>
                </a:ln>
                <a:solidFill>
                  <a:srgbClr val="22272B"/>
                </a:solidFill>
                <a:effectLst/>
                <a:uLnTx/>
                <a:uFillTx/>
                <a:latin typeface="Arial"/>
                <a:cs typeface="Arial"/>
              </a:rPr>
              <a:t>tenuto</a:t>
            </a:r>
            <a:r>
              <a:rPr kumimoji="0" lang="en-US" altLang="en-US" sz="1600" b="0" i="0" u="none" strike="noStrike" kern="1200" cap="none" spc="0" normalizeH="0" baseline="0" noProof="0" dirty="0">
                <a:ln>
                  <a:noFill/>
                </a:ln>
                <a:solidFill>
                  <a:srgbClr val="22272B"/>
                </a:solidFill>
                <a:effectLst/>
                <a:uLnTx/>
                <a:uFillTx/>
                <a:latin typeface="Arial"/>
                <a:cs typeface="Arial"/>
              </a:rPr>
              <a:t> marks to these notes to create a melody that works with the continuous quavers, similar to what Ella did in her piece.</a:t>
            </a:r>
            <a:endParaRPr kumimoji="0" lang="en-US" altLang="en-US"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30000"/>
              </a:lnSpc>
              <a:spcBef>
                <a:spcPct val="0"/>
              </a:spcBef>
              <a:spcAft>
                <a:spcPts val="600"/>
              </a:spcAft>
              <a:buClrTx/>
              <a:buSzTx/>
              <a:buFont typeface="+mj-lt"/>
              <a:buAutoNum type="arabicPeriod"/>
              <a:tabLst/>
              <a:defRPr/>
            </a:pPr>
            <a:r>
              <a:rPr kumimoji="0" lang="en-US" altLang="en-US" sz="1600" b="1" i="0" u="none" strike="noStrike" kern="1200" cap="none" spc="0" normalizeH="0" baseline="0" noProof="0" dirty="0">
                <a:ln>
                  <a:noFill/>
                </a:ln>
                <a:solidFill>
                  <a:srgbClr val="22272B"/>
                </a:solidFill>
                <a:effectLst/>
                <a:uLnTx/>
                <a:uFillTx/>
                <a:latin typeface="Arial"/>
                <a:cs typeface="Arial"/>
              </a:rPr>
              <a:t>Explore note </a:t>
            </a:r>
            <a:r>
              <a:rPr lang="en-US" altLang="en-US" sz="1600" b="1" dirty="0">
                <a:solidFill>
                  <a:srgbClr val="22272B"/>
                </a:solidFill>
                <a:latin typeface="Arial"/>
                <a:cs typeface="Arial"/>
              </a:rPr>
              <a:t>p</a:t>
            </a:r>
            <a:r>
              <a:rPr kumimoji="0" lang="en-US" altLang="en-US" sz="1600" b="1" i="0" u="none" strike="noStrike" kern="1200" cap="none" spc="0" normalizeH="0" baseline="0" noProof="0" dirty="0" err="1">
                <a:ln>
                  <a:noFill/>
                </a:ln>
                <a:solidFill>
                  <a:srgbClr val="22272B"/>
                </a:solidFill>
                <a:effectLst/>
                <a:uLnTx/>
                <a:uFillTx/>
                <a:latin typeface="Arial"/>
                <a:cs typeface="Arial"/>
              </a:rPr>
              <a:t>lacement</a:t>
            </a:r>
            <a:r>
              <a:rPr lang="en-US" altLang="en-US" sz="1600" dirty="0">
                <a:solidFill>
                  <a:srgbClr val="22272B"/>
                </a:solidFill>
                <a:latin typeface="Arial"/>
                <a:cs typeface="Arial"/>
              </a:rPr>
              <a:t> –</a:t>
            </a:r>
            <a:r>
              <a:rPr kumimoji="0" lang="en-US" altLang="en-US" sz="1600" b="0" i="0" u="none" strike="noStrike" kern="1200" cap="none" spc="0" normalizeH="0" baseline="0" noProof="0" dirty="0">
                <a:ln>
                  <a:noFill/>
                </a:ln>
                <a:solidFill>
                  <a:srgbClr val="22272B"/>
                </a:solidFill>
                <a:effectLst/>
                <a:uLnTx/>
                <a:uFillTx/>
                <a:latin typeface="Arial"/>
                <a:cs typeface="Arial"/>
              </a:rPr>
              <a:t> think about where you change the notes. Do they fall on the strong beats of the quaver groupings, or do you create interest by using syncopation?</a:t>
            </a:r>
            <a:endParaRPr kumimoji="0" lang="en-US" altLang="en-US"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30000"/>
              </a:lnSpc>
              <a:spcBef>
                <a:spcPct val="0"/>
              </a:spcBef>
              <a:spcAft>
                <a:spcPts val="600"/>
              </a:spcAft>
              <a:buClrTx/>
              <a:buSzTx/>
              <a:buFont typeface="+mj-lt"/>
              <a:buAutoNum type="arabicPeriod"/>
              <a:tabLst/>
              <a:defRPr/>
            </a:pPr>
            <a:r>
              <a:rPr kumimoji="0" lang="en-US" altLang="en-US" sz="1600" b="1" i="0" u="none" strike="noStrike" kern="1200" cap="none" spc="0" normalizeH="0" baseline="0" noProof="0" dirty="0">
                <a:ln>
                  <a:noFill/>
                </a:ln>
                <a:solidFill>
                  <a:srgbClr val="22272B"/>
                </a:solidFill>
                <a:effectLst/>
                <a:uLnTx/>
                <a:uFillTx/>
                <a:latin typeface="Arial"/>
                <a:cs typeface="Arial"/>
              </a:rPr>
              <a:t>Analyse the pitch relationships</a:t>
            </a:r>
            <a:r>
              <a:rPr lang="en-US" altLang="en-US" sz="1600" dirty="0">
                <a:solidFill>
                  <a:srgbClr val="22272B"/>
                </a:solidFill>
                <a:latin typeface="Arial"/>
                <a:cs typeface="Arial"/>
              </a:rPr>
              <a:t> –</a:t>
            </a:r>
            <a:r>
              <a:rPr kumimoji="0" lang="en-US" altLang="en-US" sz="1600" b="0" i="0" u="none" strike="noStrike" kern="1200" cap="none" spc="0" normalizeH="0" baseline="0" noProof="0" dirty="0">
                <a:ln>
                  <a:noFill/>
                </a:ln>
                <a:solidFill>
                  <a:srgbClr val="22272B"/>
                </a:solidFill>
                <a:effectLst/>
                <a:uLnTx/>
                <a:uFillTx/>
                <a:latin typeface="Arial"/>
                <a:cs typeface="Arial"/>
              </a:rPr>
              <a:t> when selecting which notes to change, consider the intervals between them. Do they create a smooth, flowing melody, or is it more disjointed when played on its own?</a:t>
            </a:r>
            <a:endParaRPr kumimoji="0" lang="en-US" altLang="en-US"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30000"/>
              </a:lnSpc>
              <a:spcBef>
                <a:spcPct val="0"/>
              </a:spcBef>
              <a:spcAft>
                <a:spcPts val="600"/>
              </a:spcAft>
              <a:buClrTx/>
              <a:buSzTx/>
              <a:buFont typeface="+mj-lt"/>
              <a:buAutoNum type="arabicPeriod"/>
              <a:tabLst/>
              <a:defRPr/>
            </a:pPr>
            <a:r>
              <a:rPr kumimoji="0" lang="en-US" altLang="en-US" sz="1600" b="1" i="0" u="none" strike="noStrike" kern="1200" cap="none" spc="0" normalizeH="0" baseline="0" noProof="0" dirty="0">
                <a:ln>
                  <a:noFill/>
                </a:ln>
                <a:solidFill>
                  <a:srgbClr val="22272B"/>
                </a:solidFill>
                <a:effectLst/>
                <a:uLnTx/>
                <a:uFillTx/>
                <a:latin typeface="Arial"/>
                <a:cs typeface="Arial"/>
              </a:rPr>
              <a:t>Transcribe your </a:t>
            </a:r>
            <a:r>
              <a:rPr lang="en-US" altLang="en-US" sz="1600" b="1" dirty="0">
                <a:solidFill>
                  <a:srgbClr val="22272B"/>
                </a:solidFill>
                <a:latin typeface="Arial"/>
                <a:cs typeface="Arial"/>
              </a:rPr>
              <a:t>w</a:t>
            </a:r>
            <a:r>
              <a:rPr kumimoji="0" lang="en-US" altLang="en-US" sz="1600" b="1" i="0" u="none" strike="noStrike" kern="1200" cap="none" spc="0" normalizeH="0" baseline="0" noProof="0" dirty="0" err="1">
                <a:ln>
                  <a:noFill/>
                </a:ln>
                <a:solidFill>
                  <a:srgbClr val="22272B"/>
                </a:solidFill>
                <a:effectLst/>
                <a:uLnTx/>
                <a:uFillTx/>
                <a:latin typeface="Arial"/>
                <a:cs typeface="Arial"/>
              </a:rPr>
              <a:t>ork</a:t>
            </a:r>
            <a:r>
              <a:rPr lang="en-US" altLang="en-US" sz="1600" dirty="0">
                <a:solidFill>
                  <a:srgbClr val="22272B"/>
                </a:solidFill>
                <a:latin typeface="Arial"/>
                <a:cs typeface="Arial"/>
              </a:rPr>
              <a:t> –</a:t>
            </a:r>
            <a:r>
              <a:rPr kumimoji="0" lang="en-US" altLang="en-US" sz="1600" b="0" i="0" u="none" strike="noStrike" kern="1200" cap="none" spc="0" normalizeH="0" baseline="0" noProof="0" dirty="0">
                <a:ln>
                  <a:noFill/>
                </a:ln>
                <a:solidFill>
                  <a:srgbClr val="22272B"/>
                </a:solidFill>
                <a:effectLst/>
                <a:uLnTx/>
                <a:uFillTx/>
                <a:latin typeface="Arial"/>
                <a:cs typeface="Arial"/>
              </a:rPr>
              <a:t> finally, write down your 8-bar composition either by hand on manuscript paper or by using music notation software.</a:t>
            </a:r>
            <a:endParaRPr lang="en-US" altLang="en-US" sz="1600" b="0" i="0" u="none" strike="noStrike" kern="1200" cap="none" spc="0" normalizeH="0" baseline="0" noProof="0" dirty="0">
              <a:ln>
                <a:noFill/>
              </a:ln>
              <a:solidFill>
                <a:srgbClr val="22272B"/>
              </a:solidFill>
              <a:effectLst/>
              <a:uLnTx/>
              <a:uFillTx/>
              <a:latin typeface="Arial"/>
              <a:cs typeface="Arial"/>
            </a:endParaRPr>
          </a:p>
          <a:p>
            <a:pPr marL="0" marR="0" lvl="0" indent="0" algn="l" defTabSz="914400" rtl="0" eaLnBrk="0" fontAlgn="base" latinLnBrk="0" hangingPunct="0">
              <a:lnSpc>
                <a:spcPct val="130000"/>
              </a:lnSpc>
              <a:spcBef>
                <a:spcPct val="0"/>
              </a:spcBef>
              <a:spcAft>
                <a:spcPts val="600"/>
              </a:spcAft>
              <a:buClrTx/>
              <a:buSzTx/>
              <a:buFontTx/>
              <a:buNone/>
              <a:tabLst/>
              <a:defRPr/>
            </a:pPr>
            <a:endParaRPr kumimoji="0" lang="en-US" altLang="en-US"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a:lnSpc>
                <a:spcPct val="130000"/>
              </a:lnSpc>
            </a:pPr>
            <a:endParaRPr lang="en-US" sz="1600" dirty="0"/>
          </a:p>
        </p:txBody>
      </p:sp>
      <p:pic>
        <p:nvPicPr>
          <p:cNvPr id="10" name="Picture 9" descr="A colorful music notes and swirls">
            <a:extLst>
              <a:ext uri="{FF2B5EF4-FFF2-40B4-BE49-F238E27FC236}">
                <a16:creationId xmlns:a16="http://schemas.microsoft.com/office/drawing/2014/main" id="{2B9BF15F-EDE7-8DAD-3C36-BCFE453F3A82}"/>
              </a:ext>
            </a:extLst>
          </p:cNvPr>
          <p:cNvPicPr>
            <a:picLocks noChangeAspect="1"/>
          </p:cNvPicPr>
          <p:nvPr/>
        </p:nvPicPr>
        <p:blipFill>
          <a:blip r:embed="rId3"/>
          <a:stretch>
            <a:fillRect/>
          </a:stretch>
        </p:blipFill>
        <p:spPr>
          <a:xfrm>
            <a:off x="8177164" y="1595582"/>
            <a:ext cx="3666836" cy="3666836"/>
          </a:xfrm>
          <a:prstGeom prst="rect">
            <a:avLst/>
          </a:prstGeom>
        </p:spPr>
      </p:pic>
      <p:sp>
        <p:nvSpPr>
          <p:cNvPr id="3" name="TextBox 2">
            <a:extLst>
              <a:ext uri="{FF2B5EF4-FFF2-40B4-BE49-F238E27FC236}">
                <a16:creationId xmlns:a16="http://schemas.microsoft.com/office/drawing/2014/main" id="{C01E4C1C-8989-D3CD-22E3-966B5723597A}"/>
              </a:ext>
            </a:extLst>
          </p:cNvPr>
          <p:cNvSpPr txBox="1"/>
          <p:nvPr/>
        </p:nvSpPr>
        <p:spPr>
          <a:xfrm>
            <a:off x="8192662" y="5366748"/>
            <a:ext cx="3627863" cy="743345"/>
          </a:xfrm>
          <a:prstGeom prst="rect">
            <a:avLst/>
          </a:prstGeom>
          <a:noFill/>
        </p:spPr>
        <p:txBody>
          <a:bodyPr wrap="square" lIns="0" tIns="0">
            <a:spAutoFit/>
          </a:body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38113BC6-EB35-9115-49ED-9C91045EE27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65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5FE3A7F4-7124-2F8E-2F35-431ED731B5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7D9A70-6D34-4139-90E7-186AA2EEF261}"/>
              </a:ext>
            </a:extLst>
          </p:cNvPr>
          <p:cNvSpPr>
            <a:spLocks noGrp="1"/>
          </p:cNvSpPr>
          <p:nvPr>
            <p:ph type="title"/>
          </p:nvPr>
        </p:nvSpPr>
        <p:spPr/>
        <p:txBody>
          <a:bodyPr/>
          <a:lstStyle/>
          <a:p>
            <a:r>
              <a:rPr lang="en-AU">
                <a:latin typeface="+mj-lt"/>
                <a:cs typeface="Arial"/>
              </a:rPr>
              <a:t>Activity 3.6  – performance </a:t>
            </a:r>
            <a:endParaRPr lang="en-US">
              <a:cs typeface="Arial"/>
            </a:endParaRPr>
          </a:p>
        </p:txBody>
      </p:sp>
      <p:sp>
        <p:nvSpPr>
          <p:cNvPr id="3" name="Text Placeholder 2">
            <a:extLst>
              <a:ext uri="{FF2B5EF4-FFF2-40B4-BE49-F238E27FC236}">
                <a16:creationId xmlns:a16="http://schemas.microsoft.com/office/drawing/2014/main" id="{331A85DB-D5AF-7C3D-3861-364E222CDD57}"/>
              </a:ext>
            </a:extLst>
          </p:cNvPr>
          <p:cNvSpPr>
            <a:spLocks noGrp="1"/>
          </p:cNvSpPr>
          <p:nvPr>
            <p:ph type="body" sz="quarter" idx="17"/>
          </p:nvPr>
        </p:nvSpPr>
        <p:spPr>
          <a:xfrm>
            <a:off x="360000" y="1567086"/>
            <a:ext cx="5901315" cy="4807835"/>
          </a:xfrm>
        </p:spPr>
        <p:txBody>
          <a:bodyPr/>
          <a:lstStyle/>
          <a:p>
            <a:pPr>
              <a:lnSpc>
                <a:spcPct val="150000"/>
              </a:lnSpc>
              <a:spcAft>
                <a:spcPts val="600"/>
              </a:spcAft>
            </a:pPr>
            <a:r>
              <a:rPr lang="en-AU" sz="1800" dirty="0">
                <a:solidFill>
                  <a:srgbClr val="000000"/>
                </a:solidFill>
                <a:effectLst/>
                <a:latin typeface="Arial"/>
                <a:ea typeface="Arial" panose="020B0604020202020204" pitchFamily="34" charset="0"/>
                <a:cs typeface="Arial"/>
              </a:rPr>
              <a:t>In small chamber groups, rehearse figures G to J. Things to consider:</a:t>
            </a:r>
            <a:endParaRPr lang="en-AU" sz="1800" dirty="0">
              <a:effectLst/>
              <a:latin typeface="Arial"/>
              <a:ea typeface="Calibri" panose="020F0502020204030204" pitchFamily="34" charset="0"/>
              <a:cs typeface="Arial"/>
            </a:endParaRPr>
          </a:p>
          <a:p>
            <a:pPr marL="285750" lvl="2" indent="-285750">
              <a:buFont typeface="Arial" panose="020B0604020202020204" pitchFamily="34" charset="0"/>
              <a:buChar char="•"/>
            </a:pPr>
            <a:r>
              <a:rPr lang="en-AU" dirty="0">
                <a:solidFill>
                  <a:srgbClr val="000000"/>
                </a:solidFill>
                <a:latin typeface="Arial"/>
                <a:ea typeface="Arial" panose="020B0604020202020204" pitchFamily="34" charset="0"/>
                <a:cs typeface="Arial"/>
              </a:rPr>
              <a:t>use</a:t>
            </a:r>
            <a:r>
              <a:rPr lang="en-AU" dirty="0">
                <a:solidFill>
                  <a:srgbClr val="000000"/>
                </a:solidFill>
                <a:effectLst/>
                <a:latin typeface="Arial"/>
                <a:ea typeface="Arial" panose="020B0604020202020204" pitchFamily="34" charset="0"/>
                <a:cs typeface="Arial"/>
              </a:rPr>
              <a:t> a metronome to keep the quaver pulse</a:t>
            </a:r>
            <a:endParaRPr lang="en-AU" dirty="0">
              <a:effectLst/>
              <a:latin typeface="Arial"/>
              <a:ea typeface="Calibri" panose="020F0502020204030204" pitchFamily="34" charset="0"/>
              <a:cs typeface="Arial"/>
            </a:endParaRPr>
          </a:p>
          <a:p>
            <a:pPr marL="285750" lvl="2" indent="-285750">
              <a:buFont typeface="Arial" panose="020B0604020202020204" pitchFamily="34" charset="0"/>
              <a:buChar char="•"/>
            </a:pPr>
            <a:r>
              <a:rPr lang="en-AU" dirty="0">
                <a:solidFill>
                  <a:srgbClr val="000000"/>
                </a:solidFill>
                <a:latin typeface="Arial"/>
                <a:ea typeface="Arial" panose="020B0604020202020204" pitchFamily="34" charset="0"/>
                <a:cs typeface="Arial"/>
              </a:rPr>
              <a:t>listen</a:t>
            </a:r>
            <a:r>
              <a:rPr lang="en-AU" dirty="0">
                <a:solidFill>
                  <a:srgbClr val="000000"/>
                </a:solidFill>
                <a:effectLst/>
                <a:latin typeface="Arial"/>
                <a:ea typeface="Arial" panose="020B0604020202020204" pitchFamily="34" charset="0"/>
                <a:cs typeface="Arial"/>
              </a:rPr>
              <a:t> to the piece several times to internalise the music</a:t>
            </a:r>
            <a:endParaRPr lang="en-AU" dirty="0">
              <a:effectLst/>
              <a:latin typeface="Arial"/>
              <a:ea typeface="Calibri" panose="020F0502020204030204" pitchFamily="34" charset="0"/>
              <a:cs typeface="Arial"/>
            </a:endParaRPr>
          </a:p>
          <a:p>
            <a:pPr marL="285750" lvl="2" indent="-285750">
              <a:buFont typeface="Arial" panose="020B0604020202020204" pitchFamily="34" charset="0"/>
              <a:buChar char="•"/>
            </a:pPr>
            <a:r>
              <a:rPr lang="en-AU" dirty="0">
                <a:solidFill>
                  <a:srgbClr val="000000"/>
                </a:solidFill>
                <a:latin typeface="Arial"/>
                <a:ea typeface="Arial" panose="020B0604020202020204" pitchFamily="34" charset="0"/>
                <a:cs typeface="Arial"/>
              </a:rPr>
              <a:t>treat</a:t>
            </a:r>
            <a:r>
              <a:rPr lang="en-AU" dirty="0">
                <a:solidFill>
                  <a:srgbClr val="000000"/>
                </a:solidFill>
                <a:effectLst/>
                <a:latin typeface="Arial"/>
                <a:ea typeface="Arial" panose="020B0604020202020204" pitchFamily="34" charset="0"/>
                <a:cs typeface="Arial"/>
              </a:rPr>
              <a:t> the interplay between the violin and cello parts as a conversation</a:t>
            </a:r>
            <a:endParaRPr lang="en-AU" dirty="0">
              <a:effectLst/>
              <a:latin typeface="Arial"/>
              <a:ea typeface="Calibri" panose="020F0502020204030204" pitchFamily="34" charset="0"/>
              <a:cs typeface="Arial"/>
            </a:endParaRPr>
          </a:p>
          <a:p>
            <a:pPr marL="285750" lvl="2" indent="-285750">
              <a:buFont typeface="Arial" panose="020B0604020202020204" pitchFamily="34" charset="0"/>
              <a:buChar char="•"/>
            </a:pPr>
            <a:r>
              <a:rPr lang="en-AU" dirty="0">
                <a:solidFill>
                  <a:srgbClr val="000000"/>
                </a:solidFill>
                <a:latin typeface="Arial"/>
                <a:ea typeface="Arial" panose="020B0604020202020204" pitchFamily="34" charset="0"/>
                <a:cs typeface="Arial"/>
              </a:rPr>
              <a:t>integrate</a:t>
            </a:r>
            <a:r>
              <a:rPr lang="en-AU" dirty="0">
                <a:solidFill>
                  <a:srgbClr val="000000"/>
                </a:solidFill>
                <a:effectLst/>
                <a:latin typeface="Arial"/>
                <a:ea typeface="Arial" panose="020B0604020202020204" pitchFamily="34" charset="0"/>
                <a:cs typeface="Arial"/>
              </a:rPr>
              <a:t> the dynamics and expression markings that will bring the music to life</a:t>
            </a:r>
            <a:endParaRPr lang="en-AU" dirty="0">
              <a:effectLst/>
              <a:latin typeface="Arial"/>
              <a:ea typeface="Calibri" panose="020F0502020204030204" pitchFamily="34" charset="0"/>
              <a:cs typeface="Arial"/>
            </a:endParaRPr>
          </a:p>
        </p:txBody>
      </p:sp>
      <p:pic>
        <p:nvPicPr>
          <p:cNvPr id="9" name="Picture 8" descr="A group of people playing instruments">
            <a:extLst>
              <a:ext uri="{FF2B5EF4-FFF2-40B4-BE49-F238E27FC236}">
                <a16:creationId xmlns:a16="http://schemas.microsoft.com/office/drawing/2014/main" id="{B47147C9-E593-3BCA-168C-850EA9B568DC}"/>
              </a:ext>
            </a:extLst>
          </p:cNvPr>
          <p:cNvPicPr>
            <a:picLocks noChangeAspect="1"/>
          </p:cNvPicPr>
          <p:nvPr/>
        </p:nvPicPr>
        <p:blipFill>
          <a:blip r:embed="rId3"/>
          <a:srcRect l="-228" t="9865" r="1" b="4691"/>
          <a:stretch/>
        </p:blipFill>
        <p:spPr>
          <a:xfrm>
            <a:off x="6776714" y="1567086"/>
            <a:ext cx="5043812" cy="4299839"/>
          </a:xfrm>
          <a:prstGeom prst="rect">
            <a:avLst/>
          </a:prstGeom>
        </p:spPr>
      </p:pic>
      <p:sp>
        <p:nvSpPr>
          <p:cNvPr id="6" name="TextBox 5">
            <a:extLst>
              <a:ext uri="{FF2B5EF4-FFF2-40B4-BE49-F238E27FC236}">
                <a16:creationId xmlns:a16="http://schemas.microsoft.com/office/drawing/2014/main" id="{B78E8F10-92E2-166C-6ED8-C5F611A572DF}"/>
              </a:ext>
            </a:extLst>
          </p:cNvPr>
          <p:cNvSpPr txBox="1"/>
          <p:nvPr/>
        </p:nvSpPr>
        <p:spPr>
          <a:xfrm>
            <a:off x="6788187" y="5949862"/>
            <a:ext cx="5032338" cy="45480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A4EDAF79-D896-BE1A-12E7-015A58F8749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104534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8670-7BC3-1F0C-4700-46230DD65C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477690-2E49-C81F-FB20-33897F040533}"/>
              </a:ext>
            </a:extLst>
          </p:cNvPr>
          <p:cNvSpPr>
            <a:spLocks noGrp="1"/>
          </p:cNvSpPr>
          <p:nvPr>
            <p:ph type="title"/>
          </p:nvPr>
        </p:nvSpPr>
        <p:spPr/>
        <p:txBody>
          <a:bodyPr/>
          <a:lstStyle/>
          <a:p>
            <a:r>
              <a:rPr lang="en-AU" dirty="0">
                <a:latin typeface="Arial"/>
                <a:cs typeface="Arial"/>
              </a:rPr>
              <a:t>Activity 3.7 – </a:t>
            </a:r>
            <a:r>
              <a:rPr lang="en-AU" i="1" dirty="0">
                <a:latin typeface="Arial"/>
                <a:cs typeface="Arial"/>
              </a:rPr>
              <a:t>viva voce</a:t>
            </a:r>
          </a:p>
        </p:txBody>
      </p:sp>
      <p:sp>
        <p:nvSpPr>
          <p:cNvPr id="5" name="Rectangle 4">
            <a:extLst>
              <a:ext uri="{FF2B5EF4-FFF2-40B4-BE49-F238E27FC236}">
                <a16:creationId xmlns:a16="http://schemas.microsoft.com/office/drawing/2014/main" id="{36DFCF34-B8C9-123A-3C1C-A00C5CB7CBB4}"/>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descr="2 people sitting and talking with a book on the table and music notes behind them">
            <a:extLst>
              <a:ext uri="{FF2B5EF4-FFF2-40B4-BE49-F238E27FC236}">
                <a16:creationId xmlns:a16="http://schemas.microsoft.com/office/drawing/2014/main" id="{7AEBAD24-E225-CEBF-A584-E943D9E8F4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107" y="1284476"/>
            <a:ext cx="4283785" cy="4289048"/>
          </a:xfrm>
          <a:prstGeom prst="rect">
            <a:avLst/>
          </a:prstGeom>
        </p:spPr>
      </p:pic>
      <p:sp>
        <p:nvSpPr>
          <p:cNvPr id="10" name="TextBox 9">
            <a:extLst>
              <a:ext uri="{FF2B5EF4-FFF2-40B4-BE49-F238E27FC236}">
                <a16:creationId xmlns:a16="http://schemas.microsoft.com/office/drawing/2014/main" id="{CDE4258F-E068-9961-418F-D049E791A91C}"/>
              </a:ext>
            </a:extLst>
          </p:cNvPr>
          <p:cNvSpPr txBox="1"/>
          <p:nvPr/>
        </p:nvSpPr>
        <p:spPr>
          <a:xfrm>
            <a:off x="378106" y="5614916"/>
            <a:ext cx="4283785" cy="789512"/>
          </a:xfrm>
          <a:prstGeom prst="rect">
            <a:avLst/>
          </a:prstGeom>
          <a:noFill/>
        </p:spPr>
        <p:txBody>
          <a:bodyPr wrap="square" lIns="0">
            <a:spAutoFit/>
          </a:body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6" name="Text Placeholder 5">
            <a:extLst>
              <a:ext uri="{FF2B5EF4-FFF2-40B4-BE49-F238E27FC236}">
                <a16:creationId xmlns:a16="http://schemas.microsoft.com/office/drawing/2014/main" id="{4B98C02A-45BB-DB2E-42C6-B195B439DACA}"/>
              </a:ext>
            </a:extLst>
          </p:cNvPr>
          <p:cNvSpPr>
            <a:spLocks noGrp="1"/>
          </p:cNvSpPr>
          <p:nvPr>
            <p:ph type="body" sz="quarter" idx="17"/>
          </p:nvPr>
        </p:nvSpPr>
        <p:spPr/>
        <p:txBody>
          <a:bodyPr/>
          <a:lstStyle/>
          <a:p>
            <a:pPr>
              <a:spcAft>
                <a:spcPts val="600"/>
              </a:spcAft>
            </a:pP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A </a:t>
            </a:r>
            <a:r>
              <a:rPr kumimoji="0" lang="en-AU" sz="1800" b="1" i="1" u="none" strike="noStrike" kern="1200" cap="none" spc="0" normalizeH="0" baseline="0" noProof="0" dirty="0">
                <a:ln>
                  <a:noFill/>
                </a:ln>
                <a:solidFill>
                  <a:srgbClr val="000000"/>
                </a:solidFill>
                <a:effectLst/>
                <a:uLnTx/>
                <a:uFillTx/>
                <a:latin typeface="Arial" panose="020B0604020202020204"/>
                <a:ea typeface="+mn-ea"/>
                <a:cs typeface="+mn-cs"/>
              </a:rPr>
              <a:t>viva</a:t>
            </a: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AU" sz="1800" b="1" i="1" u="none" strike="noStrike" kern="1200" cap="none" spc="0" normalizeH="0" baseline="0" noProof="0" dirty="0">
                <a:ln>
                  <a:noFill/>
                </a:ln>
                <a:solidFill>
                  <a:srgbClr val="000000"/>
                </a:solidFill>
                <a:effectLst/>
                <a:uLnTx/>
                <a:uFillTx/>
                <a:latin typeface="Arial" panose="020B0604020202020204"/>
                <a:ea typeface="+mn-ea"/>
                <a:cs typeface="+mn-cs"/>
              </a:rPr>
              <a:t>voce</a:t>
            </a: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is an examination where questions are asked and answered orally instead of through written responses. In the context of music, it involves a two-way discussion between the examiner and the student, during which the student demonstrates their understanding of the elements of music related to the topics and/or pieces studied.</a:t>
            </a: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C990FAC5-7790-E415-1771-5A8C55062C09}"/>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930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013712" cy="1153282"/>
          </a:xfrm>
        </p:spPr>
        <p:txBody>
          <a:bodyPr/>
          <a:lstStyle/>
          <a:p>
            <a:r>
              <a:rPr lang="en-AU" dirty="0">
                <a:latin typeface="+mj-lt"/>
                <a:cs typeface="Arial"/>
              </a:rPr>
              <a:t>Learning intentions and success criteria – learning sequence 1</a:t>
            </a:r>
            <a:endParaRPr lang="en-AU" dirty="0">
              <a:latin typeface="+mj-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637BA9-DB5E-2457-A795-0B300DBA6F82}"/>
                  </a:ext>
                </a:extLst>
              </p:cNvPr>
              <p:cNvSpPr txBox="1"/>
              <p:nvPr/>
            </p:nvSpPr>
            <p:spPr>
              <a:xfrm>
                <a:off x="359998" y="1932099"/>
                <a:ext cx="11106788" cy="43464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1600" b="1" dirty="0">
                    <a:solidFill>
                      <a:schemeClr val="accent1"/>
                    </a:solidFill>
                    <a:latin typeface="+mj-lt"/>
                    <a:cs typeface="Arial"/>
                  </a:rPr>
                  <a:t>We are learning to:</a:t>
                </a:r>
                <a:endParaRPr lang="en-AU" sz="1600" b="1" dirty="0">
                  <a:solidFill>
                    <a:schemeClr val="accent1"/>
                  </a:solidFill>
                  <a:latin typeface="+mj-lt"/>
                  <a:ea typeface="+mn-lt"/>
                  <a:cs typeface="Arial"/>
                </a:endParaRPr>
              </a:p>
              <a:p>
                <a:pPr marL="342900" indent="-342900">
                  <a:lnSpc>
                    <a:spcPct val="120000"/>
                  </a:lnSpc>
                  <a:spcAft>
                    <a:spcPts val="600"/>
                  </a:spcAft>
                  <a:buFont typeface="Arial" panose="020B0604020202020204" pitchFamily="34" charset="0"/>
                  <a:buChar char="•"/>
                </a:pPr>
                <a:r>
                  <a:rPr lang="en-AU" sz="1600" dirty="0">
                    <a:solidFill>
                      <a:srgbClr val="22272B"/>
                    </a:solidFill>
                    <a:latin typeface="Arial"/>
                    <a:ea typeface="Roboto"/>
                    <a:cs typeface="Arial"/>
                  </a:rPr>
                  <a:t>sight read and notate rhythmic examples using a variety of note values</a:t>
                </a:r>
                <a:endParaRPr lang="en-AU" sz="1600" dirty="0">
                  <a:ea typeface="Roboto"/>
                  <a:cs typeface="Arial"/>
                </a:endParaRPr>
              </a:p>
              <a:p>
                <a:pPr marL="342900" indent="-342900">
                  <a:lnSpc>
                    <a:spcPct val="120000"/>
                  </a:lnSpc>
                  <a:spcAft>
                    <a:spcPts val="600"/>
                  </a:spcAft>
                  <a:buFont typeface="Arial" panose="020B0604020202020204" pitchFamily="34" charset="0"/>
                  <a:buChar char="•"/>
                </a:pPr>
                <a:r>
                  <a:rPr lang="en-AU" sz="1600" dirty="0">
                    <a:solidFill>
                      <a:srgbClr val="22272B"/>
                    </a:solidFill>
                    <a:latin typeface="Arial"/>
                    <a:ea typeface="Roboto"/>
                    <a:cs typeface="Arial"/>
                  </a:rPr>
                  <a:t>identify and aurally recognise ascending intervals in a major key through listening and class discussion</a:t>
                </a:r>
              </a:p>
              <a:p>
                <a:pPr marL="342900" indent="-342900">
                  <a:lnSpc>
                    <a:spcPct val="120000"/>
                  </a:lnSpc>
                  <a:spcAft>
                    <a:spcPts val="600"/>
                  </a:spcAft>
                  <a:buFont typeface="Arial" panose="020B0604020202020204" pitchFamily="34" charset="0"/>
                  <a:buChar char="•"/>
                </a:pPr>
                <a:r>
                  <a:rPr lang="en-AU" sz="1600" dirty="0">
                    <a:solidFill>
                      <a:srgbClr val="22272B"/>
                    </a:solidFill>
                    <a:latin typeface="Arial"/>
                    <a:ea typeface="Roboto"/>
                    <a:cs typeface="Arial"/>
                  </a:rPr>
                  <a:t>compose and notate rhythmic and melodic patterns, incorporating but not limited to triplets and longer note values</a:t>
                </a:r>
              </a:p>
              <a:p>
                <a:pPr marL="342900" indent="-342900">
                  <a:lnSpc>
                    <a:spcPct val="120000"/>
                  </a:lnSpc>
                  <a:spcAft>
                    <a:spcPts val="600"/>
                  </a:spcAft>
                  <a:buFont typeface="Arial" panose="020B0604020202020204" pitchFamily="34" charset="0"/>
                  <a:buChar char="•"/>
                </a:pPr>
                <a:r>
                  <a:rPr lang="en-AU" sz="1600" dirty="0">
                    <a:solidFill>
                      <a:srgbClr val="22272B"/>
                    </a:solidFill>
                    <a:latin typeface="Arial"/>
                    <a:ea typeface="Roboto"/>
                    <a:cs typeface="Arial"/>
                  </a:rPr>
                  <a:t>read and perform music inspired by the solar system from a score.</a:t>
                </a:r>
              </a:p>
              <a:p>
                <a:pPr>
                  <a:lnSpc>
                    <a:spcPct val="120000"/>
                  </a:lnSpc>
                  <a:spcAft>
                    <a:spcPts val="600"/>
                  </a:spcAft>
                  <a:buFont typeface="Arial" panose="020B0604020202020204" pitchFamily="34" charset="0"/>
                  <a:buChar char="•"/>
                </a:pPr>
                <a:endParaRPr lang="en-AU" sz="1600" dirty="0">
                  <a:solidFill>
                    <a:srgbClr val="000000"/>
                  </a:solidFill>
                  <a:latin typeface="Roboto"/>
                  <a:ea typeface="Roboto"/>
                  <a:cs typeface="Roboto"/>
                </a:endParaRPr>
              </a:p>
              <a:p>
                <a:pPr>
                  <a:lnSpc>
                    <a:spcPct val="120000"/>
                  </a:lnSpc>
                  <a:spcAft>
                    <a:spcPts val="600"/>
                  </a:spcAft>
                </a:pPr>
                <a:r>
                  <a:rPr lang="en-AU" sz="1600" b="1" dirty="0">
                    <a:solidFill>
                      <a:schemeClr val="accent1"/>
                    </a:solidFill>
                    <a:latin typeface="+mj-lt"/>
                    <a:cs typeface="Arial"/>
                  </a:rPr>
                  <a:t>We can:</a:t>
                </a:r>
                <a:endParaRPr lang="en-US" sz="1600" dirty="0">
                  <a:solidFill>
                    <a:schemeClr val="accent1"/>
                  </a:solidFill>
                  <a:latin typeface="+mj-lt"/>
                  <a:cs typeface="Arial"/>
                </a:endParaRPr>
              </a:p>
              <a:p>
                <a:pPr marL="342900" indent="-342900">
                  <a:lnSpc>
                    <a:spcPct val="120000"/>
                  </a:lnSpc>
                  <a:spcAft>
                    <a:spcPts val="600"/>
                  </a:spcAft>
                  <a:buFont typeface="Arial"/>
                  <a:buChar char="•"/>
                </a:pPr>
                <a:r>
                  <a:rPr lang="en-AU" sz="1600" dirty="0">
                    <a:cs typeface="Arial"/>
                  </a:rPr>
                  <a:t>read, clap and notate rhythmic patterns using crotchets, quavers, semiquavers and dotted notes in </a:t>
                </a:r>
                <a14:m>
                  <m:oMath xmlns:m="http://schemas.openxmlformats.org/officeDocument/2006/math">
                    <m:f>
                      <m:fPr>
                        <m:type m:val="noBar"/>
                        <m:ctrlPr>
                          <a:rPr lang="en-AU" sz="1600" b="0" i="1" dirty="0" smtClean="0">
                            <a:effectLst/>
                            <a:latin typeface="Cambria Math" panose="02040503050406030204" pitchFamily="18" charset="0"/>
                          </a:rPr>
                        </m:ctrlPr>
                      </m:fPr>
                      <m:num>
                        <m:r>
                          <a:rPr lang="en-AU" sz="1600" b="0" i="0" dirty="0" smtClean="0">
                            <a:effectLst/>
                            <a:latin typeface="Cambria Math" panose="02040503050406030204" pitchFamily="18" charset="0"/>
                          </a:rPr>
                          <m:t>4</m:t>
                        </m:r>
                      </m:num>
                      <m:den>
                        <m:r>
                          <a:rPr lang="en-AU" sz="1600" b="0" dirty="0" smtClean="0">
                            <a:effectLst/>
                            <a:latin typeface="Cambria Math" panose="02040503050406030204" pitchFamily="18" charset="0"/>
                          </a:rPr>
                          <m:t>4</m:t>
                        </m:r>
                      </m:den>
                    </m:f>
                  </m:oMath>
                </a14:m>
                <a:r>
                  <a:rPr lang="en-AU" sz="1600" dirty="0">
                    <a:cs typeface="Arial"/>
                  </a:rPr>
                  <a:t> time</a:t>
                </a:r>
                <a:endParaRPr lang="en-US" sz="1600" dirty="0">
                  <a:cs typeface="Arial" panose="020B0604020202020204" pitchFamily="34" charset="0"/>
                </a:endParaRPr>
              </a:p>
              <a:p>
                <a:pPr marL="342900" indent="-342900">
                  <a:lnSpc>
                    <a:spcPct val="120000"/>
                  </a:lnSpc>
                  <a:spcAft>
                    <a:spcPts val="600"/>
                  </a:spcAft>
                  <a:buFont typeface="Arial"/>
                  <a:buChar char="•"/>
                </a:pPr>
                <a:r>
                  <a:rPr lang="en-AU" sz="1600" dirty="0">
                    <a:ea typeface="+mn-lt"/>
                    <a:cs typeface="Arial"/>
                  </a:rPr>
                  <a:t>identify and describe ascending intervals in a major key and recognise these intervals within repertoire played in class</a:t>
                </a:r>
              </a:p>
              <a:p>
                <a:pPr marL="342900" indent="-342900">
                  <a:lnSpc>
                    <a:spcPct val="120000"/>
                  </a:lnSpc>
                  <a:spcAft>
                    <a:spcPts val="600"/>
                  </a:spcAft>
                  <a:buFont typeface="Arial"/>
                  <a:buChar char="•"/>
                </a:pPr>
                <a:r>
                  <a:rPr lang="en-AU" sz="1600" dirty="0">
                    <a:ea typeface="+mn-lt"/>
                    <a:cs typeface="Arial"/>
                  </a:rPr>
                  <a:t>collaboratively create and notate a rhythmic </a:t>
                </a:r>
                <a:r>
                  <a:rPr lang="en-AU" sz="1600" i="1" dirty="0">
                    <a:ea typeface="+mn-lt"/>
                    <a:cs typeface="Arial"/>
                  </a:rPr>
                  <a:t>ostinato</a:t>
                </a:r>
                <a:r>
                  <a:rPr lang="en-AU" sz="1600" dirty="0">
                    <a:ea typeface="+mn-lt"/>
                    <a:cs typeface="Arial"/>
                  </a:rPr>
                  <a:t> and melody that aligns with established rhythmic patterns</a:t>
                </a:r>
                <a:endParaRPr lang="en-AU" sz="1600" dirty="0">
                  <a:ea typeface="+mn-lt"/>
                  <a:cs typeface="Arial" panose="020B0604020202020204" pitchFamily="34" charset="0"/>
                </a:endParaRPr>
              </a:p>
              <a:p>
                <a:pPr marL="342900" indent="-342900">
                  <a:lnSpc>
                    <a:spcPct val="120000"/>
                  </a:lnSpc>
                  <a:spcAft>
                    <a:spcPts val="600"/>
                  </a:spcAft>
                  <a:buFont typeface="Arial"/>
                  <a:buChar char="•"/>
                </a:pPr>
                <a:r>
                  <a:rPr lang="en-AU" sz="1600" dirty="0">
                    <a:solidFill>
                      <a:srgbClr val="22272B"/>
                    </a:solidFill>
                    <a:latin typeface="Arial"/>
                    <a:ea typeface="Roboto"/>
                    <a:cs typeface="Arial"/>
                  </a:rPr>
                  <a:t>listen to music inspired by the solar system while following a score to find musical features and perform an excerpt either as a whole class or in small groups.</a:t>
                </a:r>
                <a:endParaRPr lang="en-AU" sz="1600" dirty="0">
                  <a:cs typeface="Arial" panose="020B0604020202020204"/>
                </a:endParaRPr>
              </a:p>
            </p:txBody>
          </p:sp>
        </mc:Choice>
        <mc:Fallback xmlns="">
          <p:sp>
            <p:nvSpPr>
              <p:cNvPr id="3" name="TextBox 2">
                <a:extLst>
                  <a:ext uri="{FF2B5EF4-FFF2-40B4-BE49-F238E27FC236}">
                    <a16:creationId xmlns:a16="http://schemas.microsoft.com/office/drawing/2014/main" id="{DF637BA9-DB5E-2457-A795-0B300DBA6F82}"/>
                  </a:ext>
                </a:extLst>
              </p:cNvPr>
              <p:cNvSpPr txBox="1">
                <a:spLocks noRot="1" noChangeAspect="1" noMove="1" noResize="1" noEditPoints="1" noAdjustHandles="1" noChangeArrowheads="1" noChangeShapeType="1" noTextEdit="1"/>
              </p:cNvSpPr>
              <p:nvPr/>
            </p:nvSpPr>
            <p:spPr>
              <a:xfrm>
                <a:off x="359998" y="1932099"/>
                <a:ext cx="11106788" cy="4346446"/>
              </a:xfrm>
              <a:prstGeom prst="rect">
                <a:avLst/>
              </a:prstGeom>
              <a:blipFill>
                <a:blip r:embed="rId3"/>
                <a:stretch>
                  <a:fillRect l="-1098" t="-982" b="-1964"/>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F8A54-4235-FCE9-BBB0-3FAD301E29B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344B4E5-3DDA-C9D9-F3CD-3E0637E723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0" y="10"/>
            <a:ext cx="5039980" cy="6857990"/>
          </a:xfrm>
          <a:prstGeom prst="rect">
            <a:avLst/>
          </a:prstGeom>
          <a:noFill/>
        </p:spPr>
      </p:pic>
      <p:sp>
        <p:nvSpPr>
          <p:cNvPr id="5" name="Title 4">
            <a:extLst>
              <a:ext uri="{FF2B5EF4-FFF2-40B4-BE49-F238E27FC236}">
                <a16:creationId xmlns:a16="http://schemas.microsoft.com/office/drawing/2014/main" id="{EF292A9B-2246-785E-92A9-0CB4A60D5824}"/>
              </a:ext>
            </a:extLst>
          </p:cNvPr>
          <p:cNvSpPr>
            <a:spLocks noGrp="1"/>
          </p:cNvSpPr>
          <p:nvPr>
            <p:ph type="title"/>
          </p:nvPr>
        </p:nvSpPr>
        <p:spPr>
          <a:xfrm>
            <a:off x="5400000" y="359999"/>
            <a:ext cx="6407150" cy="1208727"/>
          </a:xfrm>
        </p:spPr>
        <p:txBody>
          <a:bodyPr vert="horz" lIns="0" tIns="0" rIns="0" bIns="0" rtlCol="0" anchor="t">
            <a:normAutofit/>
          </a:bodyPr>
          <a:lstStyle/>
          <a:p>
            <a:r>
              <a:rPr lang="en-US" dirty="0">
                <a:latin typeface="Arial"/>
                <a:cs typeface="Arial"/>
              </a:rPr>
              <a:t>Activity 3.7 – sample</a:t>
            </a:r>
            <a:r>
              <a:rPr lang="en-US" kern="1200" dirty="0">
                <a:latin typeface="Arial"/>
                <a:cs typeface="Arial"/>
              </a:rPr>
              <a:t> </a:t>
            </a:r>
            <a:r>
              <a:rPr lang="en-US" i="1" kern="1200" dirty="0">
                <a:latin typeface="Arial"/>
                <a:cs typeface="Arial"/>
              </a:rPr>
              <a:t>viva </a:t>
            </a:r>
            <a:r>
              <a:rPr lang="en-US" i="1" dirty="0">
                <a:latin typeface="Arial"/>
                <a:cs typeface="Arial"/>
              </a:rPr>
              <a:t>v</a:t>
            </a:r>
            <a:r>
              <a:rPr lang="en-US" i="1" kern="1200" dirty="0">
                <a:latin typeface="Arial"/>
                <a:cs typeface="Arial"/>
              </a:rPr>
              <a:t>oce </a:t>
            </a:r>
            <a:r>
              <a:rPr lang="en-US" dirty="0">
                <a:latin typeface="Arial"/>
                <a:cs typeface="Arial"/>
              </a:rPr>
              <a:t>q</a:t>
            </a:r>
            <a:r>
              <a:rPr lang="en-US" kern="1200" dirty="0">
                <a:latin typeface="Arial"/>
                <a:cs typeface="Arial"/>
              </a:rPr>
              <a:t>uestions</a:t>
            </a:r>
          </a:p>
        </p:txBody>
      </p:sp>
      <p:sp>
        <p:nvSpPr>
          <p:cNvPr id="8" name="Text Placeholder 7">
            <a:extLst>
              <a:ext uri="{FF2B5EF4-FFF2-40B4-BE49-F238E27FC236}">
                <a16:creationId xmlns:a16="http://schemas.microsoft.com/office/drawing/2014/main" id="{D1A4C4AE-7B0E-FA55-C578-320776F65B20}"/>
              </a:ext>
            </a:extLst>
          </p:cNvPr>
          <p:cNvSpPr>
            <a:spLocks noGrp="1"/>
          </p:cNvSpPr>
          <p:nvPr>
            <p:ph type="body" sz="quarter" idx="17"/>
          </p:nvPr>
        </p:nvSpPr>
        <p:spPr>
          <a:xfrm>
            <a:off x="5400675" y="1800000"/>
            <a:ext cx="6407150" cy="3360936"/>
          </a:xfrm>
        </p:spPr>
        <p:txBody>
          <a:bodyPr/>
          <a:lstStyle/>
          <a:p>
            <a:pPr marL="0" marR="0" lvl="0" indent="0" algn="l" defTabSz="914377" rtl="0" eaLnBrk="1" fontAlgn="auto" latinLnBrk="0" hangingPunct="1">
              <a:spcBef>
                <a:spcPts val="0"/>
              </a:spcBef>
              <a:spcAft>
                <a:spcPts val="600"/>
              </a:spcAft>
              <a:buClrTx/>
              <a:buSzTx/>
              <a:buFontTx/>
              <a:buNone/>
              <a:tabLst/>
              <a:defRPr/>
            </a:pPr>
            <a:r>
              <a:rPr kumimoji="0" lang="en-US" sz="1800" b="0" u="none" strike="noStrike" kern="1200" cap="none" spc="0" normalizeH="0" baseline="0" noProof="0" dirty="0">
                <a:ln>
                  <a:noFill/>
                </a:ln>
                <a:solidFill>
                  <a:srgbClr val="22272B"/>
                </a:solidFill>
                <a:effectLst/>
                <a:uLnTx/>
                <a:uFillTx/>
                <a:latin typeface="Arial"/>
                <a:cs typeface="Arial"/>
              </a:rPr>
              <a:t>Before you play this excerpt, could you explain what we need to listen for?</a:t>
            </a:r>
            <a:endParaRPr lang="en-US" sz="1800" b="0" u="none" strike="noStrike" kern="1200" cap="none" spc="0" normalizeH="0" baseline="0" noProof="0" dirty="0">
              <a:ln>
                <a:noFill/>
              </a:ln>
              <a:solidFill>
                <a:srgbClr val="22272B"/>
              </a:solidFill>
              <a:effectLst/>
              <a:uLnTx/>
              <a:uFillTx/>
              <a:latin typeface="Arial"/>
              <a:cs typeface="Arial"/>
            </a:endParaRPr>
          </a:p>
          <a:p>
            <a:pPr marL="0" marR="0" lvl="0" indent="0" algn="l" defTabSz="914377" rtl="0" eaLnBrk="1" fontAlgn="auto" latinLnBrk="0" hangingPunct="1">
              <a:spcBef>
                <a:spcPts val="0"/>
              </a:spcBef>
              <a:spcAft>
                <a:spcPts val="600"/>
              </a:spcAft>
              <a:buClrTx/>
              <a:buSzTx/>
              <a:buFontTx/>
              <a:buNone/>
              <a:tabLst/>
              <a:defRPr/>
            </a:pPr>
            <a:r>
              <a:rPr kumimoji="0" lang="en-US" sz="1800" b="0" u="none" strike="noStrike" kern="1200" cap="none" spc="0" normalizeH="0" baseline="0" noProof="0" dirty="0">
                <a:ln>
                  <a:noFill/>
                </a:ln>
                <a:solidFill>
                  <a:srgbClr val="22272B"/>
                </a:solidFill>
                <a:effectLst/>
                <a:uLnTx/>
                <a:uFillTx/>
                <a:latin typeface="Arial"/>
                <a:cs typeface="Arial"/>
              </a:rPr>
              <a:t>How does this show …?</a:t>
            </a:r>
            <a:endParaRPr lang="en-US" sz="1800" b="0" u="none" strike="noStrike" kern="1200" cap="none" spc="0" normalizeH="0" baseline="0" noProof="0" dirty="0">
              <a:ln>
                <a:noFill/>
              </a:ln>
              <a:solidFill>
                <a:srgbClr val="22272B"/>
              </a:solidFill>
              <a:effectLst/>
              <a:uLnTx/>
              <a:uFillTx/>
              <a:latin typeface="Arial"/>
              <a:cs typeface="Arial"/>
            </a:endParaRPr>
          </a:p>
          <a:p>
            <a:pPr marL="0" marR="0" lvl="0" indent="0" algn="l" defTabSz="914377" rtl="0" eaLnBrk="1" fontAlgn="auto" latinLnBrk="0" hangingPunct="1">
              <a:spcBef>
                <a:spcPts val="0"/>
              </a:spcBef>
              <a:spcAft>
                <a:spcPts val="600"/>
              </a:spcAft>
              <a:buClrTx/>
              <a:buSzTx/>
              <a:buFontTx/>
              <a:buNone/>
              <a:tabLst/>
              <a:defRPr/>
            </a:pPr>
            <a:r>
              <a:rPr kumimoji="0" lang="en-US" sz="1800" b="0" u="none" strike="noStrike" kern="1200" cap="none" spc="0" normalizeH="0" baseline="0" noProof="0" dirty="0">
                <a:ln>
                  <a:noFill/>
                </a:ln>
                <a:solidFill>
                  <a:srgbClr val="22272B"/>
                </a:solidFill>
                <a:effectLst/>
                <a:uLnTx/>
                <a:uFillTx/>
                <a:latin typeface="Arial"/>
                <a:cs typeface="Arial"/>
              </a:rPr>
              <a:t>What is the role of …?</a:t>
            </a:r>
            <a:endParaRPr lang="en-US" sz="1800" b="0" u="none" strike="noStrike" kern="1200" cap="none" spc="0" normalizeH="0" baseline="0" noProof="0" dirty="0">
              <a:ln>
                <a:noFill/>
              </a:ln>
              <a:solidFill>
                <a:srgbClr val="22272B"/>
              </a:solidFill>
              <a:effectLst/>
              <a:uLnTx/>
              <a:uFillTx/>
              <a:latin typeface="Arial"/>
              <a:cs typeface="Arial"/>
            </a:endParaRPr>
          </a:p>
          <a:p>
            <a:pPr marL="0" marR="0" lvl="0" indent="0" algn="l" defTabSz="914377" rtl="0" eaLnBrk="1" fontAlgn="auto" latinLnBrk="0" hangingPunct="1">
              <a:spcBef>
                <a:spcPts val="0"/>
              </a:spcBef>
              <a:spcAft>
                <a:spcPts val="600"/>
              </a:spcAft>
              <a:buClrTx/>
              <a:buSzTx/>
              <a:buFontTx/>
              <a:buNone/>
              <a:tabLst/>
              <a:defRPr/>
            </a:pPr>
            <a:r>
              <a:rPr kumimoji="0" lang="en-US" sz="1800" b="0" u="none" strike="noStrike" kern="1200" cap="none" spc="0" normalizeH="0" baseline="0" noProof="0" dirty="0">
                <a:ln>
                  <a:noFill/>
                </a:ln>
                <a:solidFill>
                  <a:srgbClr val="22272B"/>
                </a:solidFill>
                <a:effectLst/>
                <a:uLnTx/>
                <a:uFillTx/>
                <a:latin typeface="Arial"/>
                <a:cs typeface="Arial"/>
              </a:rPr>
              <a:t>Can you explain the use of …?</a:t>
            </a:r>
            <a:endParaRPr lang="en-US" sz="1800" b="0" u="none" strike="noStrike" kern="1200" cap="none" spc="0" normalizeH="0" baseline="0" noProof="0" dirty="0">
              <a:ln>
                <a:noFill/>
              </a:ln>
              <a:solidFill>
                <a:srgbClr val="22272B"/>
              </a:solidFill>
              <a:effectLst/>
              <a:uLnTx/>
              <a:uFillTx/>
              <a:latin typeface="Arial"/>
              <a:cs typeface="Arial"/>
            </a:endParaRPr>
          </a:p>
          <a:p>
            <a:pPr marL="0" marR="0" lvl="0" indent="0" algn="l" defTabSz="914377" rtl="0" eaLnBrk="1" fontAlgn="auto" latinLnBrk="0" hangingPunct="1">
              <a:spcBef>
                <a:spcPts val="0"/>
              </a:spcBef>
              <a:spcAft>
                <a:spcPts val="600"/>
              </a:spcAft>
              <a:buClrTx/>
              <a:buSzTx/>
              <a:buFontTx/>
              <a:buNone/>
              <a:tabLst/>
              <a:defRPr/>
            </a:pPr>
            <a:r>
              <a:rPr kumimoji="0" lang="en-US" sz="1800" b="0" u="none" strike="noStrike" kern="1200" cap="none" spc="0" normalizeH="0" baseline="0" noProof="0" dirty="0">
                <a:ln>
                  <a:noFill/>
                </a:ln>
                <a:solidFill>
                  <a:srgbClr val="22272B"/>
                </a:solidFill>
                <a:effectLst/>
                <a:uLnTx/>
                <a:uFillTx/>
                <a:latin typeface="Arial"/>
                <a:cs typeface="Arial"/>
              </a:rPr>
              <a:t>How does the use of … compare in the two works?</a:t>
            </a:r>
            <a:endParaRPr lang="en-US" sz="1800" b="0" u="none" strike="noStrike" kern="1200" cap="none" spc="0" normalizeH="0" baseline="0" noProof="0" dirty="0">
              <a:ln>
                <a:noFill/>
              </a:ln>
              <a:solidFill>
                <a:srgbClr val="22272B"/>
              </a:solidFill>
              <a:effectLst/>
              <a:uLnTx/>
              <a:uFillTx/>
              <a:latin typeface="Arial"/>
              <a:cs typeface="Arial"/>
            </a:endParaRPr>
          </a:p>
          <a:p>
            <a:pPr marL="0" marR="0" lvl="0" indent="0" algn="l" defTabSz="914377" rtl="0" eaLnBrk="1" fontAlgn="auto" latinLnBrk="0" hangingPunct="1">
              <a:spcBef>
                <a:spcPts val="0"/>
              </a:spcBef>
              <a:spcAft>
                <a:spcPts val="600"/>
              </a:spcAft>
              <a:buClrTx/>
              <a:buSzTx/>
              <a:buFontTx/>
              <a:buNone/>
              <a:tabLst/>
              <a:defRPr/>
            </a:pPr>
            <a:r>
              <a:rPr kumimoji="0" lang="en-US" sz="1800" b="0" u="none" strike="noStrike" kern="1200" cap="none" spc="0" normalizeH="0" baseline="0" noProof="0" dirty="0">
                <a:ln>
                  <a:noFill/>
                </a:ln>
                <a:solidFill>
                  <a:srgbClr val="22272B"/>
                </a:solidFill>
                <a:effectLst/>
                <a:uLnTx/>
                <a:uFillTx/>
                <a:latin typeface="Arial"/>
                <a:cs typeface="Arial"/>
              </a:rPr>
              <a:t>Can you expand further on …?</a:t>
            </a:r>
            <a:endParaRPr lang="en-US" sz="1800" b="0" u="none" strike="noStrike" kern="1200" cap="none" spc="0" normalizeH="0" baseline="0" noProof="0" dirty="0">
              <a:ln>
                <a:noFill/>
              </a:ln>
              <a:solidFill>
                <a:srgbClr val="22272B"/>
              </a:solidFill>
              <a:effectLst/>
              <a:uLnTx/>
              <a:uFillTx/>
              <a:latin typeface="Arial"/>
              <a:cs typeface="Arial"/>
            </a:endParaRPr>
          </a:p>
        </p:txBody>
      </p:sp>
      <p:sp>
        <p:nvSpPr>
          <p:cNvPr id="4" name="TextBox 3">
            <a:extLst>
              <a:ext uri="{FF2B5EF4-FFF2-40B4-BE49-F238E27FC236}">
                <a16:creationId xmlns:a16="http://schemas.microsoft.com/office/drawing/2014/main" id="{69CCA0A9-507B-BD25-9D04-29B3A2A2C20C}"/>
              </a:ext>
            </a:extLst>
          </p:cNvPr>
          <p:cNvSpPr txBox="1"/>
          <p:nvPr/>
        </p:nvSpPr>
        <p:spPr>
          <a:xfrm>
            <a:off x="5400000" y="5894140"/>
            <a:ext cx="5724000" cy="500971"/>
          </a:xfrm>
          <a:prstGeom prst="rect">
            <a:avLst/>
          </a:prstGeom>
          <a:noFill/>
        </p:spPr>
        <p:txBody>
          <a:bodyPr wrap="square" lIns="0" tIns="0">
            <a:spAutoFit/>
          </a:body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8DEA5564-C8D3-DE54-1896-106CA6A3E95A}"/>
              </a:ext>
              <a:ext uri="{C183D7F6-B498-43B3-948B-1728B52AA6E4}">
                <adec:decorative xmlns:adec="http://schemas.microsoft.com/office/drawing/2017/decorative" val="1"/>
              </a:ext>
            </a:extLst>
          </p:cNvPr>
          <p:cNvSpPr>
            <a:spLocks noGrp="1"/>
          </p:cNvSpPr>
          <p:nvPr>
            <p:ph type="sldNum" sz="quarter" idx="16"/>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50</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13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0E47F0-9F43-FC8E-8949-B8712F365C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943627-850C-5965-6C4C-145BC93EE23D}"/>
              </a:ext>
            </a:extLst>
          </p:cNvPr>
          <p:cNvSpPr>
            <a:spLocks noGrp="1"/>
          </p:cNvSpPr>
          <p:nvPr>
            <p:ph type="title"/>
          </p:nvPr>
        </p:nvSpPr>
        <p:spPr/>
        <p:txBody>
          <a:bodyPr/>
          <a:lstStyle/>
          <a:p>
            <a:r>
              <a:rPr lang="en-AU" dirty="0">
                <a:latin typeface="+mj-lt"/>
                <a:cs typeface="Arial"/>
              </a:rPr>
              <a:t>Activity 3.7 – </a:t>
            </a:r>
            <a:r>
              <a:rPr lang="en-AU" i="1" dirty="0">
                <a:latin typeface="+mj-lt"/>
                <a:cs typeface="Arial"/>
              </a:rPr>
              <a:t>viva voce </a:t>
            </a:r>
            <a:r>
              <a:rPr lang="en-AU" dirty="0">
                <a:latin typeface="+mj-lt"/>
                <a:cs typeface="Arial"/>
              </a:rPr>
              <a:t>summary sheet</a:t>
            </a:r>
          </a:p>
        </p:txBody>
      </p:sp>
      <p:sp>
        <p:nvSpPr>
          <p:cNvPr id="4" name="Text Placeholder 3">
            <a:extLst>
              <a:ext uri="{FF2B5EF4-FFF2-40B4-BE49-F238E27FC236}">
                <a16:creationId xmlns:a16="http://schemas.microsoft.com/office/drawing/2014/main" id="{808CB1F7-5098-675D-9E02-3DE2E766022F}"/>
              </a:ext>
            </a:extLst>
          </p:cNvPr>
          <p:cNvSpPr>
            <a:spLocks noGrp="1"/>
          </p:cNvSpPr>
          <p:nvPr>
            <p:ph type="body" sz="quarter" idx="17"/>
          </p:nvPr>
        </p:nvSpPr>
        <p:spPr>
          <a:xfrm>
            <a:off x="360000" y="1567086"/>
            <a:ext cx="5389871" cy="4807835"/>
          </a:xfrm>
        </p:spPr>
        <p:txBody>
          <a:bodyPr/>
          <a:lstStyle/>
          <a:p>
            <a:pPr marL="0" marR="0" lvl="0" indent="0" algn="l" defTabSz="609585" rtl="0" eaLnBrk="1" fontAlgn="auto" latinLnBrk="0" hangingPunct="1">
              <a:spcAft>
                <a:spcPts val="60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The </a:t>
            </a:r>
            <a:r>
              <a:rPr kumimoji="0" lang="en-AU" sz="1800" b="0" i="1" u="none" strike="noStrike" kern="1200" cap="none" spc="0" normalizeH="0" baseline="0" noProof="0" dirty="0">
                <a:ln>
                  <a:noFill/>
                </a:ln>
                <a:solidFill>
                  <a:srgbClr val="000000"/>
                </a:solidFill>
                <a:effectLst/>
                <a:uLnTx/>
                <a:uFillTx/>
                <a:latin typeface="Arial" panose="020B0604020202020204"/>
                <a:ea typeface="+mn-ea"/>
                <a:cs typeface="+mn-cs"/>
              </a:rPr>
              <a:t>viva </a:t>
            </a:r>
            <a:r>
              <a:rPr lang="en-AU" sz="1800" i="1" dirty="0">
                <a:solidFill>
                  <a:srgbClr val="000000"/>
                </a:solidFill>
                <a:latin typeface="Arial" panose="020B0604020202020204"/>
              </a:rPr>
              <a:t>v</a:t>
            </a:r>
            <a:r>
              <a:rPr kumimoji="0" lang="en-AU" sz="1800" b="0" i="1" u="none" strike="noStrike" kern="1200" cap="none" spc="0" normalizeH="0" baseline="0" noProof="0" dirty="0" err="1">
                <a:ln>
                  <a:noFill/>
                </a:ln>
                <a:solidFill>
                  <a:srgbClr val="000000"/>
                </a:solidFill>
                <a:effectLst/>
                <a:uLnTx/>
                <a:uFillTx/>
                <a:latin typeface="Arial" panose="020B0604020202020204"/>
                <a:ea typeface="+mn-ea"/>
                <a:cs typeface="+mn-cs"/>
              </a:rPr>
              <a:t>oce</a:t>
            </a:r>
            <a:r>
              <a:rPr kumimoji="0" lang="en-AU" sz="1800" b="0" i="1" u="none" strike="noStrike" kern="1200" cap="none" spc="0" normalizeH="0" baseline="0" noProof="0" dirty="0">
                <a:ln>
                  <a:noFill/>
                </a:ln>
                <a:solidFill>
                  <a:srgbClr val="000000"/>
                </a:solidFill>
                <a:effectLst/>
                <a:uLnTx/>
                <a:uFillTx/>
                <a:latin typeface="Arial" panose="020B0604020202020204"/>
                <a:ea typeface="+mn-ea"/>
                <a:cs typeface="+mn-cs"/>
              </a:rPr>
              <a:t> </a:t>
            </a:r>
            <a:r>
              <a:rPr lang="en-AU" sz="1800" dirty="0">
                <a:solidFill>
                  <a:srgbClr val="000000"/>
                </a:solidFill>
                <a:latin typeface="Arial" panose="020B0604020202020204"/>
              </a:rPr>
              <a:t>s</a:t>
            </a:r>
            <a:r>
              <a:rPr kumimoji="0" lang="en-AU" sz="1800" b="0" i="0" u="none" strike="noStrike" kern="1200" cap="none" spc="0" normalizeH="0" baseline="0" noProof="0" dirty="0" err="1">
                <a:ln>
                  <a:noFill/>
                </a:ln>
                <a:solidFill>
                  <a:srgbClr val="000000"/>
                </a:solidFill>
                <a:effectLst/>
                <a:uLnTx/>
                <a:uFillTx/>
                <a:latin typeface="Arial" panose="020B0604020202020204"/>
                <a:ea typeface="+mn-ea"/>
                <a:cs typeface="+mn-cs"/>
              </a:rPr>
              <a:t>ummary</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AU" sz="1800" dirty="0">
                <a:solidFill>
                  <a:srgbClr val="000000"/>
                </a:solidFill>
                <a:latin typeface="Arial" panose="020B0604020202020204"/>
              </a:rPr>
              <a:t>s</a:t>
            </a:r>
            <a:r>
              <a:rPr kumimoji="0" lang="en-AU" sz="1800" b="0" i="0" u="none" strike="noStrike" kern="1200" cap="none" spc="0" normalizeH="0" baseline="0" noProof="0" dirty="0" err="1">
                <a:ln>
                  <a:noFill/>
                </a:ln>
                <a:solidFill>
                  <a:srgbClr val="000000"/>
                </a:solidFill>
                <a:effectLst/>
                <a:uLnTx/>
                <a:uFillTx/>
                <a:latin typeface="Arial" panose="020B0604020202020204"/>
                <a:ea typeface="+mn-ea"/>
                <a:cs typeface="+mn-cs"/>
              </a:rPr>
              <a:t>heet</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 should:</a:t>
            </a:r>
            <a:endParaRPr lang="en-AU" sz="1800" b="0" i="0" u="none" strike="noStrike" kern="1200" cap="none" spc="0" normalizeH="0" baseline="0" noProof="0" dirty="0">
              <a:ln>
                <a:noFill/>
              </a:ln>
              <a:solidFill>
                <a:srgbClr val="000000"/>
              </a:solidFill>
              <a:effectLst/>
              <a:uLnTx/>
              <a:uFillTx/>
              <a:latin typeface="Arial" panose="020B0604020202020204"/>
              <a:cs typeface="Arial"/>
            </a:endParaRPr>
          </a:p>
          <a:p>
            <a:pPr marL="285750" lvl="1" indent="-285750">
              <a:buFont typeface="Arial" panose="020B0604020202020204" pitchFamily="34" charset="0"/>
              <a:buChar char="•"/>
              <a:defRPr/>
            </a:pPr>
            <a:r>
              <a:rPr lang="en-AU" dirty="0">
                <a:solidFill>
                  <a:srgbClr val="000000"/>
                </a:solidFill>
                <a:latin typeface="Arial" panose="020B0604020202020204"/>
              </a:rPr>
              <a:t>g</a:t>
            </a:r>
            <a:r>
              <a:rPr kumimoji="0" lang="en-AU" b="0" i="0" u="none" strike="noStrike" kern="1200" cap="none" spc="0" normalizeH="0" baseline="0" noProof="0" dirty="0" err="1">
                <a:ln>
                  <a:noFill/>
                </a:ln>
                <a:solidFill>
                  <a:srgbClr val="000000"/>
                </a:solidFill>
                <a:effectLst/>
                <a:uLnTx/>
                <a:uFillTx/>
                <a:latin typeface="Arial" panose="020B0604020202020204"/>
                <a:ea typeface="+mn-ea"/>
                <a:cs typeface="+mn-cs"/>
              </a:rPr>
              <a:t>uide</a:t>
            </a:r>
            <a:r>
              <a:rPr kumimoji="0" lang="en-AU"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AU" dirty="0">
                <a:solidFill>
                  <a:srgbClr val="000000"/>
                </a:solidFill>
                <a:latin typeface="Arial" panose="020B0604020202020204"/>
              </a:rPr>
              <a:t>the discussion</a:t>
            </a:r>
            <a:endParaRPr lang="en-AU" b="0" i="0" u="none" strike="noStrike" kern="1200" cap="none" spc="0" normalizeH="0" baseline="0" noProof="0" dirty="0">
              <a:ln>
                <a:noFill/>
              </a:ln>
              <a:solidFill>
                <a:srgbClr val="000000"/>
              </a:solidFill>
              <a:effectLst/>
              <a:uLnTx/>
              <a:uFillTx/>
              <a:latin typeface="Arial" panose="020B0604020202020204"/>
              <a:cs typeface="Arial" panose="020B0604020202020204"/>
            </a:endParaRPr>
          </a:p>
          <a:p>
            <a:pPr marL="285750" marR="0" lvl="1" indent="-285750" algn="l" defTabSz="609585" rtl="0" eaLnBrk="1" fontAlgn="auto" latinLnBrk="0" hangingPunct="1">
              <a:buClrTx/>
              <a:buSzTx/>
              <a:buFont typeface="Arial" panose="020B0604020202020204" pitchFamily="34" charset="0"/>
              <a:buChar char="•"/>
              <a:tabLst/>
              <a:defRPr/>
            </a:pPr>
            <a:r>
              <a:rPr lang="en-AU" dirty="0" err="1">
                <a:solidFill>
                  <a:srgbClr val="000000"/>
                </a:solidFill>
                <a:latin typeface="Arial" panose="020B0604020202020204"/>
              </a:rPr>
              <a:t>i</a:t>
            </a:r>
            <a:r>
              <a:rPr kumimoji="0" lang="en-AU" b="0" i="0" u="none" strike="noStrike" kern="1200" cap="none" spc="0" normalizeH="0" baseline="0" noProof="0" dirty="0" err="1">
                <a:ln>
                  <a:noFill/>
                </a:ln>
                <a:solidFill>
                  <a:srgbClr val="000000"/>
                </a:solidFill>
                <a:effectLst/>
                <a:uLnTx/>
                <a:uFillTx/>
                <a:latin typeface="Arial" panose="020B0604020202020204"/>
                <a:ea typeface="+mn-ea"/>
                <a:cs typeface="+mn-cs"/>
              </a:rPr>
              <a:t>nclude</a:t>
            </a:r>
            <a:r>
              <a:rPr kumimoji="0" lang="en-AU" b="0" i="0" u="none" strike="noStrike" kern="1200" cap="none" spc="0" normalizeH="0" baseline="0" noProof="0" dirty="0">
                <a:ln>
                  <a:noFill/>
                </a:ln>
                <a:solidFill>
                  <a:srgbClr val="000000"/>
                </a:solidFill>
                <a:effectLst/>
                <a:uLnTx/>
                <a:uFillTx/>
                <a:latin typeface="Arial" panose="020B0604020202020204"/>
                <a:ea typeface="+mn-ea"/>
                <a:cs typeface="+mn-cs"/>
              </a:rPr>
              <a:t> clear and important </a:t>
            </a:r>
            <a:r>
              <a:rPr lang="en-AU" dirty="0">
                <a:solidFill>
                  <a:srgbClr val="000000"/>
                </a:solidFill>
                <a:latin typeface="Arial" panose="020B0604020202020204"/>
              </a:rPr>
              <a:t>points</a:t>
            </a:r>
            <a:endParaRPr lang="en-AU" b="0" i="0" u="none" strike="noStrike" kern="1200" cap="none" spc="0" normalizeH="0" baseline="0" noProof="0" dirty="0">
              <a:ln>
                <a:noFill/>
              </a:ln>
              <a:solidFill>
                <a:srgbClr val="000000"/>
              </a:solidFill>
              <a:effectLst/>
              <a:uLnTx/>
              <a:uFillTx/>
              <a:latin typeface="Arial" panose="020B0604020202020204"/>
              <a:cs typeface="Arial"/>
            </a:endParaRPr>
          </a:p>
          <a:p>
            <a:pPr marL="285750" lvl="1" indent="-285750">
              <a:buFont typeface="Arial" panose="020B0604020202020204" pitchFamily="34" charset="0"/>
              <a:buChar char="•"/>
              <a:defRPr/>
            </a:pPr>
            <a:r>
              <a:rPr lang="en-AU" dirty="0">
                <a:solidFill>
                  <a:srgbClr val="000000"/>
                </a:solidFill>
                <a:latin typeface="Arial" panose="020B0604020202020204"/>
              </a:rPr>
              <a:t>f</a:t>
            </a:r>
            <a:r>
              <a:rPr kumimoji="0" lang="en-AU" b="0" i="0" u="none" strike="noStrike" kern="1200" cap="none" spc="0" normalizeH="0" baseline="0" noProof="0" dirty="0" err="1">
                <a:ln>
                  <a:noFill/>
                </a:ln>
                <a:solidFill>
                  <a:srgbClr val="000000"/>
                </a:solidFill>
                <a:effectLst/>
                <a:uLnTx/>
                <a:uFillTx/>
                <a:latin typeface="Arial" panose="020B0604020202020204"/>
                <a:ea typeface="+mn-ea"/>
                <a:cs typeface="+mn-cs"/>
              </a:rPr>
              <a:t>ocus</a:t>
            </a:r>
            <a:r>
              <a:rPr kumimoji="0" lang="en-AU" b="0" i="0" u="none" strike="noStrike" kern="1200" cap="none" spc="0" normalizeH="0" baseline="0" noProof="0" dirty="0">
                <a:ln>
                  <a:noFill/>
                </a:ln>
                <a:solidFill>
                  <a:srgbClr val="000000"/>
                </a:solidFill>
                <a:effectLst/>
                <a:uLnTx/>
                <a:uFillTx/>
                <a:latin typeface="Arial" panose="020B0604020202020204"/>
                <a:ea typeface="+mn-ea"/>
                <a:cs typeface="+mn-cs"/>
              </a:rPr>
              <a:t> on </a:t>
            </a:r>
            <a:r>
              <a:rPr lang="en-AU" dirty="0">
                <a:solidFill>
                  <a:srgbClr val="000000"/>
                </a:solidFill>
                <a:latin typeface="Arial" panose="020B0604020202020204"/>
              </a:rPr>
              <a:t>musical features/elements of music</a:t>
            </a:r>
            <a:endParaRPr lang="en-AU" b="0" i="0" u="none" strike="noStrike" kern="1200" cap="none" spc="0" normalizeH="0" baseline="0" noProof="0" dirty="0">
              <a:ln>
                <a:noFill/>
              </a:ln>
              <a:solidFill>
                <a:srgbClr val="000000"/>
              </a:solidFill>
              <a:effectLst/>
              <a:uLnTx/>
              <a:uFillTx/>
              <a:latin typeface="Arial" panose="020B0604020202020204"/>
              <a:cs typeface="Arial"/>
            </a:endParaRPr>
          </a:p>
          <a:p>
            <a:pPr marL="285750" marR="0" lvl="1" indent="-285750" algn="l" defTabSz="609585" rtl="0" eaLnBrk="1" fontAlgn="auto" latinLnBrk="0" hangingPunct="1">
              <a:buClrTx/>
              <a:buSzTx/>
              <a:buFont typeface="Arial" panose="020B0604020202020204" pitchFamily="34" charset="0"/>
              <a:buChar char="•"/>
              <a:tabLst/>
              <a:defRPr/>
            </a:pPr>
            <a:r>
              <a:rPr lang="en-AU" dirty="0">
                <a:solidFill>
                  <a:srgbClr val="000000"/>
                </a:solidFill>
                <a:latin typeface="Arial" panose="020B0604020202020204"/>
              </a:rPr>
              <a:t>b</a:t>
            </a:r>
            <a:r>
              <a:rPr kumimoji="0" lang="en-AU" b="0" i="0" u="none" strike="noStrike" kern="1200" cap="none" spc="0" normalizeH="0" baseline="0" noProof="0" dirty="0">
                <a:ln>
                  <a:noFill/>
                </a:ln>
                <a:solidFill>
                  <a:srgbClr val="000000"/>
                </a:solidFill>
                <a:effectLst/>
                <a:uLnTx/>
                <a:uFillTx/>
                <a:latin typeface="Arial" panose="020B0604020202020204"/>
                <a:ea typeface="+mn-ea"/>
                <a:cs typeface="+mn-cs"/>
              </a:rPr>
              <a:t>e succinct</a:t>
            </a:r>
            <a:endParaRPr lang="en-AU" b="0" i="0" u="none" strike="noStrike" kern="1200" cap="none" spc="0" normalizeH="0" baseline="0" noProof="0" dirty="0">
              <a:ln>
                <a:noFill/>
              </a:ln>
              <a:solidFill>
                <a:srgbClr val="000000"/>
              </a:solidFill>
              <a:effectLst/>
              <a:uLnTx/>
              <a:uFillTx/>
              <a:latin typeface="Arial" panose="020B0604020202020204"/>
              <a:cs typeface="Arial"/>
            </a:endParaRPr>
          </a:p>
          <a:p>
            <a:pPr marL="285750" lvl="1" indent="-285750">
              <a:buFont typeface="Arial" panose="020B0604020202020204" pitchFamily="34" charset="0"/>
              <a:buChar char="•"/>
              <a:defRPr/>
            </a:pPr>
            <a:r>
              <a:rPr lang="en-AU" dirty="0">
                <a:solidFill>
                  <a:srgbClr val="000000"/>
                </a:solidFill>
                <a:latin typeface="Arial" panose="020B0604020202020204"/>
              </a:rPr>
              <a:t>give</a:t>
            </a:r>
            <a:r>
              <a:rPr kumimoji="0" lang="en-AU" b="0" i="0" u="none" strike="noStrike" kern="1200" cap="none" spc="0" normalizeH="0" baseline="0" noProof="0" dirty="0">
                <a:ln>
                  <a:noFill/>
                </a:ln>
                <a:solidFill>
                  <a:srgbClr val="000000"/>
                </a:solidFill>
                <a:effectLst/>
                <a:uLnTx/>
                <a:uFillTx/>
                <a:latin typeface="Arial" panose="020B0604020202020204"/>
                <a:ea typeface="+mn-ea"/>
                <a:cs typeface="+mn-cs"/>
              </a:rPr>
              <a:t> consideration for the </a:t>
            </a:r>
            <a:r>
              <a:rPr lang="en-AU" dirty="0">
                <a:solidFill>
                  <a:srgbClr val="000000"/>
                </a:solidFill>
                <a:latin typeface="Arial" panose="020B0604020202020204"/>
              </a:rPr>
              <a:t>timing for each point to be discussed/demonstrated.</a:t>
            </a:r>
            <a:endParaRPr lang="en-AU"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screen shot of the summary sheets showing structure of: introduction, then 4 musical features with each feature containing a dot points 1. how is it used in Eternity, 2. Example 3. How is it used in Piece 2, 4. Example. Then finishes with Conclusion - summarise the similarities and differences.">
            <a:extLst>
              <a:ext uri="{FF2B5EF4-FFF2-40B4-BE49-F238E27FC236}">
                <a16:creationId xmlns:a16="http://schemas.microsoft.com/office/drawing/2014/main" id="{5E84F7CE-D204-7F0E-B93A-DC7DD95966AE}"/>
              </a:ext>
            </a:extLst>
          </p:cNvPr>
          <p:cNvPicPr>
            <a:picLocks noChangeAspect="1"/>
          </p:cNvPicPr>
          <p:nvPr/>
        </p:nvPicPr>
        <p:blipFill>
          <a:blip r:embed="rId3"/>
          <a:stretch>
            <a:fillRect/>
          </a:stretch>
        </p:blipFill>
        <p:spPr>
          <a:xfrm>
            <a:off x="6984945" y="1456841"/>
            <a:ext cx="3976874" cy="5239159"/>
          </a:xfrm>
          <a:prstGeom prst="rect">
            <a:avLst/>
          </a:prstGeom>
        </p:spPr>
      </p:pic>
      <p:sp>
        <p:nvSpPr>
          <p:cNvPr id="2" name="Slide Number Placeholder 1">
            <a:extLst>
              <a:ext uri="{FF2B5EF4-FFF2-40B4-BE49-F238E27FC236}">
                <a16:creationId xmlns:a16="http://schemas.microsoft.com/office/drawing/2014/main" id="{B2252B1C-DFF1-9752-7F53-95604E37B31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46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E1021B73-345F-328F-F99C-6A45CF22FD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6C734E-2CD9-67A5-0A10-A773F581C4E0}"/>
              </a:ext>
            </a:extLst>
          </p:cNvPr>
          <p:cNvSpPr>
            <a:spLocks noGrp="1"/>
          </p:cNvSpPr>
          <p:nvPr>
            <p:ph type="title"/>
          </p:nvPr>
        </p:nvSpPr>
        <p:spPr/>
        <p:txBody>
          <a:bodyPr/>
          <a:lstStyle/>
          <a:p>
            <a:r>
              <a:rPr lang="en-AU" dirty="0">
                <a:latin typeface="+mj-lt"/>
                <a:cs typeface="Arial"/>
              </a:rPr>
              <a:t>Activity 3.7 – </a:t>
            </a:r>
            <a:r>
              <a:rPr lang="en-AU" i="1" dirty="0">
                <a:latin typeface="+mj-lt"/>
                <a:cs typeface="Arial"/>
              </a:rPr>
              <a:t>viva voce </a:t>
            </a:r>
            <a:r>
              <a:rPr lang="en-AU" dirty="0">
                <a:latin typeface="+mj-lt"/>
                <a:cs typeface="Arial"/>
              </a:rPr>
              <a:t>comparison activity (1)</a:t>
            </a:r>
          </a:p>
        </p:txBody>
      </p:sp>
      <p:sp>
        <p:nvSpPr>
          <p:cNvPr id="3" name="Text Placeholder 12">
            <a:extLst>
              <a:ext uri="{FF2B5EF4-FFF2-40B4-BE49-F238E27FC236}">
                <a16:creationId xmlns:a16="http://schemas.microsoft.com/office/drawing/2014/main" id="{36A4E78B-9D24-4FA7-48E1-E50555760605}"/>
              </a:ext>
            </a:extLst>
          </p:cNvPr>
          <p:cNvSpPr>
            <a:spLocks noGrp="1"/>
          </p:cNvSpPr>
          <p:nvPr>
            <p:ph type="body" sz="quarter" idx="18"/>
          </p:nvPr>
        </p:nvSpPr>
        <p:spPr>
          <a:xfrm>
            <a:off x="360000" y="982520"/>
            <a:ext cx="11483998" cy="356423"/>
          </a:xfrm>
        </p:spPr>
        <p:txBody>
          <a:bodyPr/>
          <a:lstStyle/>
          <a:p>
            <a:r>
              <a:rPr lang="en-AU" dirty="0">
                <a:latin typeface="+mj-lt"/>
              </a:rPr>
              <a:t>Overview</a:t>
            </a:r>
          </a:p>
        </p:txBody>
      </p:sp>
      <p:sp>
        <p:nvSpPr>
          <p:cNvPr id="12" name="TextBox 11">
            <a:extLst>
              <a:ext uri="{FF2B5EF4-FFF2-40B4-BE49-F238E27FC236}">
                <a16:creationId xmlns:a16="http://schemas.microsoft.com/office/drawing/2014/main" id="{076F7642-9A01-350D-17DD-90AE65404624}"/>
              </a:ext>
            </a:extLst>
          </p:cNvPr>
          <p:cNvSpPr txBox="1"/>
          <p:nvPr/>
        </p:nvSpPr>
        <p:spPr>
          <a:xfrm>
            <a:off x="357645" y="1713969"/>
            <a:ext cx="5612056" cy="2282122"/>
          </a:xfrm>
          <a:prstGeom prst="rect">
            <a:avLst/>
          </a:prstGeom>
          <a:noFill/>
        </p:spPr>
        <p:txBody>
          <a:bodyPr wrap="square" lIns="0" tIns="0" rIns="0" bIns="0" rtlCol="0" anchor="t">
            <a:noAutofit/>
          </a:bodyPr>
          <a:lstStyle/>
          <a:p>
            <a:pPr marL="0" marR="0" lvl="0" indent="0" defTabSz="609585" rtl="0" eaLnBrk="1" fontAlgn="auto" latinLnBrk="0" hangingPunct="1">
              <a:lnSpc>
                <a:spcPct val="150000"/>
              </a:lnSpc>
              <a:spcBef>
                <a:spcPts val="1200"/>
              </a:spcBef>
              <a:spcAft>
                <a:spcPts val="60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a:ea typeface="Calibri"/>
                <a:cs typeface="Arial"/>
              </a:rPr>
              <a:t>You will work individually or in small groups to prepare a </a:t>
            </a:r>
            <a:r>
              <a:rPr lang="en-AU" sz="1800" dirty="0">
                <a:solidFill>
                  <a:srgbClr val="22272B"/>
                </a:solidFill>
                <a:latin typeface="Arial"/>
                <a:ea typeface="Calibri"/>
                <a:cs typeface="Arial"/>
              </a:rPr>
              <a:t>5-minute</a:t>
            </a:r>
            <a:r>
              <a:rPr kumimoji="0" lang="en-AU" sz="1800" b="0" i="0" u="none" strike="noStrike" kern="1200" cap="none" spc="0" normalizeH="0" baseline="0" noProof="0" dirty="0">
                <a:ln>
                  <a:noFill/>
                </a:ln>
                <a:solidFill>
                  <a:srgbClr val="22272B"/>
                </a:solidFill>
                <a:effectLst/>
                <a:uLnTx/>
                <a:uFillTx/>
                <a:latin typeface="Arial"/>
                <a:ea typeface="Calibri"/>
                <a:cs typeface="Arial"/>
              </a:rPr>
              <a:t> </a:t>
            </a:r>
            <a:r>
              <a:rPr kumimoji="0" lang="en-AU" sz="1800" b="0" i="1" u="none" strike="noStrike" kern="1200" cap="none" spc="0" normalizeH="0" baseline="0" noProof="0" dirty="0">
                <a:ln>
                  <a:noFill/>
                </a:ln>
                <a:solidFill>
                  <a:srgbClr val="22272B"/>
                </a:solidFill>
                <a:effectLst/>
                <a:uLnTx/>
                <a:uFillTx/>
                <a:latin typeface="Arial"/>
                <a:ea typeface="Calibri"/>
                <a:cs typeface="Arial"/>
              </a:rPr>
              <a:t>viva voce </a:t>
            </a:r>
            <a:r>
              <a:rPr kumimoji="0" lang="en-AU" sz="1800" b="0" i="0" u="none" strike="noStrike" kern="1200" cap="none" spc="0" normalizeH="0" baseline="0" noProof="0" dirty="0">
                <a:ln>
                  <a:noFill/>
                </a:ln>
                <a:solidFill>
                  <a:srgbClr val="22272B"/>
                </a:solidFill>
                <a:effectLst/>
                <a:uLnTx/>
                <a:uFillTx/>
                <a:latin typeface="Arial"/>
                <a:ea typeface="Calibri"/>
                <a:cs typeface="Arial"/>
              </a:rPr>
              <a:t>presentation in which you will compare the piece </a:t>
            </a:r>
            <a:r>
              <a:rPr lang="en-AU" sz="1800" dirty="0">
                <a:solidFill>
                  <a:srgbClr val="22272B"/>
                </a:solidFill>
                <a:latin typeface="Arial"/>
                <a:ea typeface="Calibri"/>
                <a:cs typeface="Arial"/>
              </a:rPr>
              <a:t>'Eternity'</a:t>
            </a:r>
            <a:r>
              <a:rPr kumimoji="0" lang="en-AU" sz="1800" b="0" i="0" u="none" strike="noStrike" kern="1200" cap="none" spc="0" normalizeH="0" baseline="0" noProof="0" dirty="0">
                <a:ln>
                  <a:noFill/>
                </a:ln>
                <a:solidFill>
                  <a:srgbClr val="22272B"/>
                </a:solidFill>
                <a:effectLst/>
                <a:uLnTx/>
                <a:uFillTx/>
                <a:latin typeface="Arial"/>
                <a:ea typeface="Calibri"/>
                <a:cs typeface="Arial"/>
              </a:rPr>
              <a:t> with either </a:t>
            </a:r>
            <a:r>
              <a:rPr lang="en-AU" sz="1800" dirty="0">
                <a:solidFill>
                  <a:srgbClr val="22272B"/>
                </a:solidFill>
                <a:latin typeface="Arial"/>
                <a:ea typeface="Calibri"/>
                <a:cs typeface="Arial"/>
              </a:rPr>
              <a:t>'Mars'</a:t>
            </a:r>
            <a:r>
              <a:rPr kumimoji="0" lang="en-AU" sz="1800" b="0" i="0" u="none" strike="noStrike" kern="1200" cap="none" spc="0" normalizeH="0" baseline="0" noProof="0" dirty="0">
                <a:ln>
                  <a:noFill/>
                </a:ln>
                <a:solidFill>
                  <a:srgbClr val="22272B"/>
                </a:solidFill>
                <a:effectLst/>
                <a:uLnTx/>
                <a:uFillTx/>
                <a:latin typeface="Arial"/>
                <a:ea typeface="Calibri"/>
                <a:cs typeface="Arial"/>
              </a:rPr>
              <a:t> or the </a:t>
            </a:r>
            <a:r>
              <a:rPr lang="en-AU" sz="1800" dirty="0">
                <a:solidFill>
                  <a:srgbClr val="22272B"/>
                </a:solidFill>
                <a:latin typeface="Arial"/>
                <a:ea typeface="Calibri"/>
                <a:cs typeface="Arial"/>
              </a:rPr>
              <a:t>'Imperial</a:t>
            </a:r>
            <a:r>
              <a:rPr kumimoji="0" lang="en-AU" sz="1800" b="0" i="0" u="none" strike="noStrike" kern="1200" cap="none" spc="0" normalizeH="0" baseline="0" noProof="0" dirty="0">
                <a:ln>
                  <a:noFill/>
                </a:ln>
                <a:solidFill>
                  <a:srgbClr val="22272B"/>
                </a:solidFill>
                <a:effectLst/>
                <a:uLnTx/>
                <a:uFillTx/>
                <a:latin typeface="Arial"/>
                <a:ea typeface="Calibri"/>
                <a:cs typeface="Arial"/>
              </a:rPr>
              <a:t> March</a:t>
            </a:r>
            <a:r>
              <a:rPr lang="en-AU" sz="1800" dirty="0">
                <a:solidFill>
                  <a:srgbClr val="22272B"/>
                </a:solidFill>
                <a:latin typeface="Arial"/>
                <a:ea typeface="Calibri"/>
                <a:cs typeface="Arial"/>
              </a:rPr>
              <a:t>'.</a:t>
            </a:r>
            <a:endParaRPr kumimoji="0" lang="en-AU" sz="1800" b="0" i="0" u="none" strike="noStrike" kern="1200" cap="none" spc="0" normalizeH="0" baseline="0" noProof="0" dirty="0">
              <a:ln>
                <a:noFill/>
              </a:ln>
              <a:solidFill>
                <a:srgbClr val="22272B"/>
              </a:solidFill>
              <a:effectLst/>
              <a:uLnTx/>
              <a:uFillTx/>
              <a:latin typeface="Arial"/>
              <a:ea typeface="Calibri"/>
              <a:cs typeface="Arial"/>
            </a:endParaRPr>
          </a:p>
        </p:txBody>
      </p:sp>
      <p:pic>
        <p:nvPicPr>
          <p:cNvPr id="6" name="Picture 5" descr="A person and person sitting at a table with a book">
            <a:extLst>
              <a:ext uri="{FF2B5EF4-FFF2-40B4-BE49-F238E27FC236}">
                <a16:creationId xmlns:a16="http://schemas.microsoft.com/office/drawing/2014/main" id="{22127E49-F0FB-B263-EBC1-F65ADCCA0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6677" y="1357575"/>
            <a:ext cx="4893848" cy="4893848"/>
          </a:xfrm>
          <a:prstGeom prst="rect">
            <a:avLst/>
          </a:prstGeom>
        </p:spPr>
      </p:pic>
      <p:sp>
        <p:nvSpPr>
          <p:cNvPr id="4" name="TextBox 3">
            <a:extLst>
              <a:ext uri="{FF2B5EF4-FFF2-40B4-BE49-F238E27FC236}">
                <a16:creationId xmlns:a16="http://schemas.microsoft.com/office/drawing/2014/main" id="{30023672-20DE-C3C1-626D-E3C76D1F6493}"/>
              </a:ext>
            </a:extLst>
          </p:cNvPr>
          <p:cNvSpPr txBox="1"/>
          <p:nvPr/>
        </p:nvSpPr>
        <p:spPr>
          <a:xfrm>
            <a:off x="357645" y="6443731"/>
            <a:ext cx="11208590" cy="252269"/>
          </a:xfrm>
          <a:prstGeom prst="rect">
            <a:avLst/>
          </a:prstGeom>
          <a:noFill/>
        </p:spPr>
        <p:txBody>
          <a:bodyPr wrap="square" lIns="0" tIns="0" rIns="0" bIns="0">
            <a:noAutofit/>
          </a:body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FC726F28-5B9A-FE8E-AE15-620334F0ABF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9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0605BD2E-07E2-9A4C-6867-6706B2C836E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F615F2E-7E66-3788-02E1-BA9F6452BA26}"/>
              </a:ext>
            </a:extLst>
          </p:cNvPr>
          <p:cNvSpPr>
            <a:spLocks noGrp="1"/>
          </p:cNvSpPr>
          <p:nvPr>
            <p:ph type="title"/>
          </p:nvPr>
        </p:nvSpPr>
        <p:spPr/>
        <p:txBody>
          <a:bodyPr/>
          <a:lstStyle/>
          <a:p>
            <a:r>
              <a:rPr lang="en-AU" dirty="0">
                <a:latin typeface="+mj-lt"/>
                <a:cs typeface="Arial"/>
              </a:rPr>
              <a:t>Activity 3.7 – </a:t>
            </a:r>
            <a:r>
              <a:rPr lang="en-AU" i="1" dirty="0">
                <a:latin typeface="+mj-lt"/>
                <a:cs typeface="Arial"/>
              </a:rPr>
              <a:t>viva voce </a:t>
            </a:r>
            <a:r>
              <a:rPr lang="en-AU" dirty="0">
                <a:latin typeface="+mj-lt"/>
                <a:cs typeface="Arial"/>
              </a:rPr>
              <a:t>comparison activity (2)</a:t>
            </a:r>
          </a:p>
        </p:txBody>
      </p:sp>
      <p:sp>
        <p:nvSpPr>
          <p:cNvPr id="4" name="Text Placeholder 3">
            <a:extLst>
              <a:ext uri="{FF2B5EF4-FFF2-40B4-BE49-F238E27FC236}">
                <a16:creationId xmlns:a16="http://schemas.microsoft.com/office/drawing/2014/main" id="{3D031EBA-A56C-2D83-CF7C-7B39EEA455FE}"/>
              </a:ext>
            </a:extLst>
          </p:cNvPr>
          <p:cNvSpPr>
            <a:spLocks noGrp="1"/>
          </p:cNvSpPr>
          <p:nvPr>
            <p:ph type="body" sz="quarter" idx="18"/>
          </p:nvPr>
        </p:nvSpPr>
        <p:spPr/>
        <p:txBody>
          <a:bodyPr/>
          <a:lstStyle/>
          <a:p>
            <a:r>
              <a:rPr lang="en-US" dirty="0"/>
              <a:t>Lesson 1 of 2</a:t>
            </a:r>
          </a:p>
        </p:txBody>
      </p:sp>
      <p:sp>
        <p:nvSpPr>
          <p:cNvPr id="3" name="Text Placeholder 12">
            <a:extLst>
              <a:ext uri="{FF2B5EF4-FFF2-40B4-BE49-F238E27FC236}">
                <a16:creationId xmlns:a16="http://schemas.microsoft.com/office/drawing/2014/main" id="{874EE7C7-711E-5A19-EFD7-341840653C61}"/>
              </a:ext>
            </a:extLst>
          </p:cNvPr>
          <p:cNvSpPr>
            <a:spLocks noGrp="1"/>
          </p:cNvSpPr>
          <p:nvPr>
            <p:ph type="body" sz="quarter" idx="17"/>
          </p:nvPr>
        </p:nvSpPr>
        <p:spPr>
          <a:xfrm>
            <a:off x="360000" y="1567086"/>
            <a:ext cx="11093247" cy="4807835"/>
          </a:xfrm>
        </p:spPr>
        <p:txBody>
          <a:bodyPr/>
          <a:lstStyle/>
          <a:p>
            <a:pPr marL="0" marR="0" lvl="0" indent="-457200" algn="l" defTabSz="609585" rtl="0" eaLnBrk="1" fontAlgn="auto" latinLnBrk="0" hangingPunct="1">
              <a:lnSpc>
                <a:spcPct val="150000"/>
              </a:lnSpc>
              <a:spcAft>
                <a:spcPts val="60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a:ea typeface="+mn-ea"/>
                <a:cs typeface="+mn-cs"/>
              </a:rPr>
              <a:t>In lesson 1</a:t>
            </a:r>
          </a:p>
          <a:p>
            <a:pPr marL="342900" marR="0" lvl="0" indent="-342900" algn="l" defTabSz="609585" rtl="0" eaLnBrk="1" fontAlgn="auto" latinLnBrk="0" hangingPunct="1">
              <a:lnSpc>
                <a:spcPct val="150000"/>
              </a:lnSpc>
              <a:spcAft>
                <a:spcPts val="600"/>
              </a:spcAft>
              <a:buClrTx/>
              <a:buSzTx/>
              <a:buFont typeface="+mj-lt"/>
              <a:buAutoNum type="arabicPeriod"/>
              <a:tabLst>
                <a:tab pos="457200" algn="l"/>
              </a:tabLst>
              <a:defRPr/>
            </a:pPr>
            <a:r>
              <a:rPr kumimoji="0" lang="en-AU" sz="1800" b="1" i="0" u="none" strike="noStrike" kern="1200" cap="none" spc="0" normalizeH="0" baseline="0" noProof="0" dirty="0">
                <a:ln>
                  <a:noFill/>
                </a:ln>
                <a:solidFill>
                  <a:srgbClr val="22272B"/>
                </a:solidFill>
                <a:effectLst/>
                <a:uLnTx/>
                <a:uFillTx/>
                <a:latin typeface="Arial"/>
                <a:ea typeface="Calibri"/>
                <a:cs typeface="Arial"/>
              </a:rPr>
              <a:t>Identify main </a:t>
            </a:r>
            <a:r>
              <a:rPr lang="en-AU" sz="1800" b="1" dirty="0">
                <a:solidFill>
                  <a:srgbClr val="22272B"/>
                </a:solidFill>
                <a:latin typeface="Arial"/>
                <a:ea typeface="Calibri"/>
                <a:cs typeface="Arial"/>
              </a:rPr>
              <a:t>f</a:t>
            </a:r>
            <a:r>
              <a:rPr kumimoji="0" lang="en-AU" sz="1800" b="1" i="0" u="none" strike="noStrike" kern="1200" cap="none" spc="0" normalizeH="0" baseline="0" noProof="0" dirty="0" err="1">
                <a:ln>
                  <a:noFill/>
                </a:ln>
                <a:solidFill>
                  <a:srgbClr val="22272B"/>
                </a:solidFill>
                <a:effectLst/>
                <a:uLnTx/>
                <a:uFillTx/>
                <a:latin typeface="Arial"/>
                <a:ea typeface="Calibri"/>
                <a:cs typeface="Arial"/>
              </a:rPr>
              <a:t>eatures</a:t>
            </a:r>
            <a:r>
              <a:rPr lang="en-AU" sz="1800" b="1" dirty="0">
                <a:solidFill>
                  <a:srgbClr val="22272B"/>
                </a:solidFill>
                <a:latin typeface="Arial"/>
                <a:ea typeface="Calibri"/>
                <a:cs typeface="Arial"/>
              </a:rPr>
              <a:t> –</a:t>
            </a:r>
            <a:r>
              <a:rPr kumimoji="0" lang="en-AU" sz="1800" b="1" i="0" u="none" strike="noStrike" kern="1200" cap="none" spc="0" normalizeH="0" baseline="0" noProof="0" dirty="0">
                <a:ln>
                  <a:noFill/>
                </a:ln>
                <a:solidFill>
                  <a:srgbClr val="22272B"/>
                </a:solidFill>
                <a:effectLst/>
                <a:uLnTx/>
                <a:uFillTx/>
                <a:latin typeface="Arial"/>
                <a:ea typeface="Calibri"/>
                <a:cs typeface="Arial"/>
              </a:rPr>
              <a:t> </a:t>
            </a:r>
            <a:r>
              <a:rPr lang="en-AU" sz="1800" dirty="0">
                <a:solidFill>
                  <a:srgbClr val="22272B"/>
                </a:solidFill>
                <a:latin typeface="Arial"/>
                <a:ea typeface="Calibri"/>
                <a:cs typeface="Arial"/>
              </a:rPr>
              <a:t>c</a:t>
            </a:r>
            <a:r>
              <a:rPr kumimoji="0" lang="en-AU" sz="1800" b="0" i="0" u="none" strike="noStrike" kern="1200" cap="none" spc="0" normalizeH="0" baseline="0" noProof="0" dirty="0" err="1">
                <a:ln>
                  <a:noFill/>
                </a:ln>
                <a:solidFill>
                  <a:srgbClr val="22272B"/>
                </a:solidFill>
                <a:effectLst/>
                <a:uLnTx/>
                <a:uFillTx/>
                <a:latin typeface="Arial"/>
                <a:ea typeface="Calibri"/>
                <a:cs typeface="Arial"/>
              </a:rPr>
              <a:t>ompare</a:t>
            </a:r>
            <a:r>
              <a:rPr kumimoji="0" lang="en-AU" sz="1800" b="0" i="0" u="none" strike="noStrike" kern="1200" cap="none" spc="0" normalizeH="0" baseline="0" noProof="0" dirty="0">
                <a:ln>
                  <a:noFill/>
                </a:ln>
                <a:solidFill>
                  <a:srgbClr val="22272B"/>
                </a:solidFill>
                <a:effectLst/>
                <a:uLnTx/>
                <a:uFillTx/>
                <a:latin typeface="Arial"/>
                <a:ea typeface="Calibri"/>
                <a:cs typeface="Arial"/>
              </a:rPr>
              <a:t> the </a:t>
            </a:r>
            <a:r>
              <a:rPr lang="en-AU" sz="1800" dirty="0">
                <a:solidFill>
                  <a:srgbClr val="22272B"/>
                </a:solidFill>
                <a:latin typeface="Arial"/>
                <a:ea typeface="Calibri"/>
                <a:cs typeface="Arial"/>
              </a:rPr>
              <a:t>2</a:t>
            </a:r>
            <a:r>
              <a:rPr kumimoji="0" lang="en-AU" sz="1800" b="0" i="0" u="none" strike="noStrike" kern="1200" cap="none" spc="0" normalizeH="0" baseline="0" noProof="0" dirty="0">
                <a:ln>
                  <a:noFill/>
                </a:ln>
                <a:solidFill>
                  <a:srgbClr val="22272B"/>
                </a:solidFill>
                <a:effectLst/>
                <a:uLnTx/>
                <a:uFillTx/>
                <a:latin typeface="Arial"/>
                <a:ea typeface="Calibri"/>
                <a:cs typeface="Arial"/>
              </a:rPr>
              <a:t> pieces by identifying the main features that are similar and those that are different. Aim to discuss </a:t>
            </a:r>
            <a:r>
              <a:rPr lang="en-AU" sz="1800" dirty="0">
                <a:solidFill>
                  <a:srgbClr val="22272B"/>
                </a:solidFill>
                <a:latin typeface="Arial"/>
                <a:ea typeface="Calibri"/>
                <a:cs typeface="Arial"/>
              </a:rPr>
              <a:t>4</a:t>
            </a:r>
            <a:r>
              <a:rPr kumimoji="0" lang="en-AU" sz="1800" b="0" i="0" u="none" strike="noStrike" kern="1200" cap="none" spc="0" normalizeH="0" baseline="0" noProof="0" dirty="0">
                <a:ln>
                  <a:noFill/>
                </a:ln>
                <a:solidFill>
                  <a:srgbClr val="22272B"/>
                </a:solidFill>
                <a:effectLst/>
                <a:uLnTx/>
                <a:uFillTx/>
                <a:latin typeface="Arial"/>
                <a:ea typeface="Calibri"/>
                <a:cs typeface="Arial"/>
              </a:rPr>
              <a:t> points covering a range of elements of music.</a:t>
            </a:r>
            <a:endParaRPr lang="en-AU" sz="1800" b="0" i="0" u="none" strike="noStrike" kern="1200" cap="none" spc="0" normalizeH="0" baseline="0" noProof="0" dirty="0">
              <a:ln>
                <a:noFill/>
              </a:ln>
              <a:solidFill>
                <a:srgbClr val="22272B"/>
              </a:solidFill>
              <a:effectLst/>
              <a:uLnTx/>
              <a:uFillTx/>
              <a:latin typeface="Arial"/>
              <a:ea typeface="Calibri"/>
              <a:cs typeface="Arial"/>
            </a:endParaRPr>
          </a:p>
          <a:p>
            <a:pPr marL="342900" marR="0" lvl="0" indent="-342900" algn="l" defTabSz="609585" rtl="0" eaLnBrk="1" fontAlgn="auto" latinLnBrk="0" hangingPunct="1">
              <a:lnSpc>
                <a:spcPct val="150000"/>
              </a:lnSpc>
              <a:spcAft>
                <a:spcPts val="600"/>
              </a:spcAft>
              <a:buClrTx/>
              <a:buSzTx/>
              <a:buFont typeface="+mj-lt"/>
              <a:buAutoNum type="arabicPeriod"/>
              <a:tabLst>
                <a:tab pos="457200" algn="l"/>
              </a:tabLst>
              <a:defRPr/>
            </a:pPr>
            <a:r>
              <a:rPr kumimoji="0" lang="en-AU" sz="1800" b="1" i="0" u="none" strike="noStrike" kern="1200" cap="none" spc="0" normalizeH="0" baseline="0" noProof="0" dirty="0">
                <a:ln>
                  <a:noFill/>
                </a:ln>
                <a:solidFill>
                  <a:srgbClr val="22272B"/>
                </a:solidFill>
                <a:effectLst/>
                <a:uLnTx/>
                <a:uFillTx/>
                <a:latin typeface="Arial"/>
                <a:ea typeface="Calibri"/>
                <a:cs typeface="Arial"/>
              </a:rPr>
              <a:t>Demonstrate features – </a:t>
            </a:r>
            <a:r>
              <a:rPr lang="en-AU" sz="1800" dirty="0">
                <a:solidFill>
                  <a:srgbClr val="22272B"/>
                </a:solidFill>
                <a:latin typeface="Arial"/>
                <a:ea typeface="Calibri"/>
                <a:cs typeface="Arial"/>
              </a:rPr>
              <a:t>f</a:t>
            </a:r>
            <a:r>
              <a:rPr kumimoji="0" lang="en-AU" sz="1800" b="0" i="0" u="none" strike="noStrike" kern="1200" cap="none" spc="0" normalizeH="0" baseline="0" noProof="0" dirty="0">
                <a:ln>
                  <a:noFill/>
                </a:ln>
                <a:solidFill>
                  <a:srgbClr val="22272B"/>
                </a:solidFill>
                <a:effectLst/>
                <a:uLnTx/>
                <a:uFillTx/>
                <a:latin typeface="Arial"/>
                <a:ea typeface="Calibri"/>
                <a:cs typeface="Arial"/>
              </a:rPr>
              <a:t>or each feature, identify how you can demonstrate it. Consider using:</a:t>
            </a:r>
            <a:endParaRPr lang="en-AU" sz="1800" b="0" i="0" u="none" strike="noStrike" kern="1200" cap="none" spc="0" normalizeH="0" baseline="0" noProof="0" dirty="0">
              <a:ln>
                <a:noFill/>
              </a:ln>
              <a:solidFill>
                <a:srgbClr val="22272B"/>
              </a:solidFill>
              <a:effectLst/>
              <a:uLnTx/>
              <a:uFillTx/>
              <a:latin typeface="Arial"/>
              <a:ea typeface="Calibri"/>
              <a:cs typeface="Arial"/>
            </a:endParaRPr>
          </a:p>
          <a:p>
            <a:pPr marL="971550" lvl="2" indent="-285750">
              <a:lnSpc>
                <a:spcPct val="150000"/>
              </a:lnSpc>
              <a:spcAft>
                <a:spcPts val="600"/>
              </a:spcAft>
              <a:buSzPts val="1000"/>
              <a:buFont typeface="Arial" panose="020B0604020202020204" pitchFamily="34" charset="0"/>
              <a:buChar char="•"/>
              <a:tabLst>
                <a:tab pos="1371600" algn="l"/>
              </a:tabLst>
              <a:defRPr/>
            </a:pPr>
            <a:r>
              <a:rPr lang="en-AU" sz="1800" dirty="0">
                <a:solidFill>
                  <a:srgbClr val="22272B"/>
                </a:solidFill>
                <a:latin typeface="Arial"/>
                <a:ea typeface="Calibri"/>
                <a:cs typeface="Arial"/>
              </a:rPr>
              <a:t>a</a:t>
            </a:r>
            <a:r>
              <a:rPr kumimoji="0" lang="en-AU" sz="1800" b="0" i="0" u="none" strike="noStrike" kern="1200" cap="none" spc="0" normalizeH="0" baseline="0" noProof="0" dirty="0" err="1">
                <a:ln>
                  <a:noFill/>
                </a:ln>
                <a:solidFill>
                  <a:srgbClr val="22272B"/>
                </a:solidFill>
                <a:effectLst/>
                <a:uLnTx/>
                <a:uFillTx/>
                <a:latin typeface="Arial"/>
                <a:ea typeface="Calibri"/>
                <a:cs typeface="Arial"/>
              </a:rPr>
              <a:t>nnotated</a:t>
            </a:r>
            <a:r>
              <a:rPr kumimoji="0" lang="en-AU" sz="1800" b="0" i="0" u="none" strike="noStrike" kern="1200" cap="none" spc="0" normalizeH="0" baseline="0" noProof="0" dirty="0">
                <a:ln>
                  <a:noFill/>
                </a:ln>
                <a:solidFill>
                  <a:srgbClr val="22272B"/>
                </a:solidFill>
                <a:effectLst/>
                <a:uLnTx/>
                <a:uFillTx/>
                <a:latin typeface="Arial"/>
                <a:ea typeface="Calibri"/>
                <a:cs typeface="Arial"/>
              </a:rPr>
              <a:t> score excerpts (highlight specific sections)</a:t>
            </a:r>
            <a:endParaRPr lang="en-AU" sz="1800" b="0" i="0" u="none" strike="noStrike" kern="1200" cap="none" spc="0" normalizeH="0" baseline="0" noProof="0" dirty="0">
              <a:ln>
                <a:noFill/>
              </a:ln>
              <a:solidFill>
                <a:srgbClr val="22272B"/>
              </a:solidFill>
              <a:effectLst/>
              <a:uLnTx/>
              <a:uFillTx/>
              <a:latin typeface="Arial"/>
              <a:ea typeface="Calibri"/>
              <a:cs typeface="Arial"/>
            </a:endParaRPr>
          </a:p>
          <a:p>
            <a:pPr marL="971550" lvl="2" indent="-285750">
              <a:lnSpc>
                <a:spcPct val="150000"/>
              </a:lnSpc>
              <a:spcAft>
                <a:spcPts val="600"/>
              </a:spcAft>
              <a:buSzPts val="1000"/>
              <a:buFont typeface="Arial" panose="020B0604020202020204" pitchFamily="34" charset="0"/>
              <a:buChar char="•"/>
              <a:tabLst>
                <a:tab pos="1371600" algn="l"/>
              </a:tabLst>
              <a:defRPr/>
            </a:pPr>
            <a:r>
              <a:rPr lang="en-AU" sz="1800" dirty="0">
                <a:solidFill>
                  <a:srgbClr val="22272B"/>
                </a:solidFill>
                <a:latin typeface="Arial"/>
                <a:ea typeface="Calibri"/>
                <a:cs typeface="Arial"/>
              </a:rPr>
              <a:t>s</a:t>
            </a:r>
            <a:r>
              <a:rPr kumimoji="0" lang="en-AU" sz="1800" b="0" i="0" u="none" strike="noStrike" kern="1200" cap="none" spc="0" normalizeH="0" baseline="0" noProof="0" dirty="0" err="1">
                <a:ln>
                  <a:noFill/>
                </a:ln>
                <a:solidFill>
                  <a:srgbClr val="22272B"/>
                </a:solidFill>
                <a:effectLst/>
                <a:uLnTx/>
                <a:uFillTx/>
                <a:latin typeface="Arial"/>
                <a:ea typeface="Calibri"/>
                <a:cs typeface="Arial"/>
              </a:rPr>
              <a:t>ound</a:t>
            </a:r>
            <a:r>
              <a:rPr kumimoji="0" lang="en-AU" sz="1800" b="0" i="0" u="none" strike="noStrike" kern="1200" cap="none" spc="0" normalizeH="0" baseline="0" noProof="0" dirty="0">
                <a:ln>
                  <a:noFill/>
                </a:ln>
                <a:solidFill>
                  <a:srgbClr val="22272B"/>
                </a:solidFill>
                <a:effectLst/>
                <a:uLnTx/>
                <a:uFillTx/>
                <a:latin typeface="Arial"/>
                <a:ea typeface="Calibri"/>
                <a:cs typeface="Arial"/>
              </a:rPr>
              <a:t> recordings (play short segments of the pieces)</a:t>
            </a:r>
            <a:endParaRPr lang="en-AU" sz="1800" b="0" i="0" u="none" strike="noStrike" kern="1200" cap="none" spc="0" normalizeH="0" baseline="0" noProof="0" dirty="0">
              <a:ln>
                <a:noFill/>
              </a:ln>
              <a:solidFill>
                <a:srgbClr val="22272B"/>
              </a:solidFill>
              <a:effectLst/>
              <a:uLnTx/>
              <a:uFillTx/>
              <a:latin typeface="Arial"/>
              <a:ea typeface="Calibri"/>
              <a:cs typeface="Arial"/>
            </a:endParaRPr>
          </a:p>
          <a:p>
            <a:pPr marL="971550" lvl="2" indent="-285750">
              <a:lnSpc>
                <a:spcPct val="150000"/>
              </a:lnSpc>
              <a:spcAft>
                <a:spcPts val="600"/>
              </a:spcAft>
              <a:buSzPts val="1000"/>
              <a:buFont typeface="Arial" panose="020B0604020202020204" pitchFamily="34" charset="0"/>
              <a:buChar char="•"/>
              <a:tabLst>
                <a:tab pos="1371600" algn="l"/>
              </a:tabLst>
              <a:defRPr/>
            </a:pPr>
            <a:r>
              <a:rPr lang="en-AU" sz="1800" dirty="0">
                <a:solidFill>
                  <a:srgbClr val="22272B"/>
                </a:solidFill>
                <a:latin typeface="Arial"/>
                <a:ea typeface="Calibri"/>
                <a:cs typeface="Arial"/>
              </a:rPr>
              <a:t>l</a:t>
            </a:r>
            <a:r>
              <a:rPr kumimoji="0" lang="en-AU" sz="1800" b="0" i="0" u="none" strike="noStrike" kern="1200" cap="none" spc="0" normalizeH="0" baseline="0" noProof="0" dirty="0" err="1">
                <a:ln>
                  <a:noFill/>
                </a:ln>
                <a:solidFill>
                  <a:srgbClr val="22272B"/>
                </a:solidFill>
                <a:effectLst/>
                <a:uLnTx/>
                <a:uFillTx/>
                <a:latin typeface="Arial"/>
                <a:ea typeface="Calibri"/>
                <a:cs typeface="Arial"/>
              </a:rPr>
              <a:t>ive</a:t>
            </a:r>
            <a:r>
              <a:rPr kumimoji="0" lang="en-AU" sz="1800" b="0" i="0" u="none" strike="noStrike" kern="1200" cap="none" spc="0" normalizeH="0" baseline="0" noProof="0" dirty="0">
                <a:ln>
                  <a:noFill/>
                </a:ln>
                <a:solidFill>
                  <a:srgbClr val="22272B"/>
                </a:solidFill>
                <a:effectLst/>
                <a:uLnTx/>
                <a:uFillTx/>
                <a:latin typeface="Arial"/>
                <a:ea typeface="Calibri"/>
                <a:cs typeface="Arial"/>
              </a:rPr>
              <a:t> performances (you can even clap a rhythmic pattern or sing an interval to illustrate your point).</a:t>
            </a:r>
            <a:endParaRPr lang="en-AU" sz="1800" b="0" i="0" u="none" strike="noStrike" kern="1200" cap="none" spc="0" normalizeH="0" baseline="0" noProof="0" dirty="0">
              <a:ln>
                <a:noFill/>
              </a:ln>
              <a:solidFill>
                <a:srgbClr val="22272B"/>
              </a:solidFill>
              <a:effectLst/>
              <a:uLnTx/>
              <a:uFillTx/>
              <a:latin typeface="Arial"/>
              <a:ea typeface="Calibri"/>
              <a:cs typeface="Arial"/>
            </a:endParaRPr>
          </a:p>
          <a:p>
            <a:pPr marL="342900" marR="0" lvl="0" indent="-342900" algn="l" defTabSz="609585" rtl="0" eaLnBrk="1" fontAlgn="auto" latinLnBrk="0" hangingPunct="1">
              <a:lnSpc>
                <a:spcPct val="150000"/>
              </a:lnSpc>
              <a:spcAft>
                <a:spcPts val="600"/>
              </a:spcAft>
              <a:buClrTx/>
              <a:buSzTx/>
              <a:buFont typeface="+mj-lt"/>
              <a:buAutoNum type="arabicPeriod"/>
              <a:tabLst>
                <a:tab pos="457200" algn="l"/>
              </a:tabLst>
              <a:defRPr/>
            </a:pPr>
            <a:r>
              <a:rPr kumimoji="0" lang="en-AU" sz="1800" b="1" i="0" u="none" strike="noStrike" kern="1200" cap="none" spc="0" normalizeH="0" baseline="0" noProof="0" dirty="0">
                <a:ln>
                  <a:noFill/>
                </a:ln>
                <a:solidFill>
                  <a:srgbClr val="22272B"/>
                </a:solidFill>
                <a:effectLst/>
                <a:uLnTx/>
                <a:uFillTx/>
                <a:latin typeface="Arial"/>
                <a:ea typeface="Calibri"/>
                <a:cs typeface="Arial"/>
              </a:rPr>
              <a:t>Structure your </a:t>
            </a:r>
            <a:r>
              <a:rPr lang="en-AU" sz="1800" b="1" dirty="0">
                <a:solidFill>
                  <a:srgbClr val="22272B"/>
                </a:solidFill>
                <a:latin typeface="Arial"/>
                <a:ea typeface="Calibri"/>
                <a:cs typeface="Arial"/>
              </a:rPr>
              <a:t>d</a:t>
            </a:r>
            <a:r>
              <a:rPr kumimoji="0" lang="en-AU" sz="1800" b="1" i="0" u="none" strike="noStrike" kern="1200" cap="none" spc="0" normalizeH="0" baseline="0" noProof="0" dirty="0" err="1">
                <a:ln>
                  <a:noFill/>
                </a:ln>
                <a:solidFill>
                  <a:srgbClr val="22272B"/>
                </a:solidFill>
                <a:effectLst/>
                <a:uLnTx/>
                <a:uFillTx/>
                <a:latin typeface="Arial"/>
                <a:ea typeface="Calibri"/>
                <a:cs typeface="Arial"/>
              </a:rPr>
              <a:t>iscussion</a:t>
            </a:r>
            <a:r>
              <a:rPr lang="en-AU" sz="1800" b="1" dirty="0">
                <a:solidFill>
                  <a:srgbClr val="22272B"/>
                </a:solidFill>
                <a:latin typeface="Arial"/>
                <a:ea typeface="Calibri"/>
                <a:cs typeface="Arial"/>
              </a:rPr>
              <a:t> –</a:t>
            </a:r>
            <a:r>
              <a:rPr kumimoji="0" lang="en-AU" sz="1800" b="1" i="0" u="none" strike="noStrike" kern="1200" cap="none" spc="0" normalizeH="0" baseline="0" noProof="0" dirty="0">
                <a:ln>
                  <a:noFill/>
                </a:ln>
                <a:solidFill>
                  <a:srgbClr val="22272B"/>
                </a:solidFill>
                <a:effectLst/>
                <a:uLnTx/>
                <a:uFillTx/>
                <a:latin typeface="Arial"/>
                <a:ea typeface="Calibri"/>
                <a:cs typeface="Arial"/>
              </a:rPr>
              <a:t> </a:t>
            </a:r>
            <a:r>
              <a:rPr lang="en-AU" sz="1800" dirty="0">
                <a:solidFill>
                  <a:srgbClr val="22272B"/>
                </a:solidFill>
                <a:latin typeface="Arial"/>
                <a:ea typeface="Calibri"/>
                <a:cs typeface="Arial"/>
              </a:rPr>
              <a:t>o</a:t>
            </a:r>
            <a:r>
              <a:rPr kumimoji="0" lang="en-AU" sz="1800" b="0" i="0" u="none" strike="noStrike" kern="1200" cap="none" spc="0" normalizeH="0" baseline="0" noProof="0" dirty="0" err="1">
                <a:ln>
                  <a:noFill/>
                </a:ln>
                <a:solidFill>
                  <a:srgbClr val="22272B"/>
                </a:solidFill>
                <a:effectLst/>
                <a:uLnTx/>
                <a:uFillTx/>
                <a:latin typeface="Arial"/>
                <a:ea typeface="Calibri"/>
                <a:cs typeface="Arial"/>
              </a:rPr>
              <a:t>rganise</a:t>
            </a:r>
            <a:r>
              <a:rPr kumimoji="0" lang="en-AU" sz="1800" b="0" i="0" u="none" strike="noStrike" kern="1200" cap="none" spc="0" normalizeH="0" baseline="0" noProof="0" dirty="0">
                <a:ln>
                  <a:noFill/>
                </a:ln>
                <a:solidFill>
                  <a:srgbClr val="22272B"/>
                </a:solidFill>
                <a:effectLst/>
                <a:uLnTx/>
                <a:uFillTx/>
                <a:latin typeface="Arial"/>
                <a:ea typeface="Calibri"/>
                <a:cs typeface="Arial"/>
              </a:rPr>
              <a:t> your ideas in a logical order to facilitate smooth discussion during your presentation. Consider which points will flow best into each other.</a:t>
            </a:r>
            <a:endParaRPr lang="en-AU" sz="1800" b="0" i="0" u="none" strike="noStrike" kern="1200" cap="none" spc="0" normalizeH="0" baseline="0" noProof="0" dirty="0">
              <a:ln>
                <a:noFill/>
              </a:ln>
              <a:solidFill>
                <a:srgbClr val="22272B"/>
              </a:solidFill>
              <a:effectLst/>
              <a:uLnTx/>
              <a:uFillTx/>
              <a:latin typeface="Arial"/>
              <a:ea typeface="Calibri"/>
              <a:cs typeface="Arial"/>
            </a:endParaRPr>
          </a:p>
        </p:txBody>
      </p:sp>
      <p:sp>
        <p:nvSpPr>
          <p:cNvPr id="2" name="Slide Number Placeholder 1">
            <a:extLst>
              <a:ext uri="{FF2B5EF4-FFF2-40B4-BE49-F238E27FC236}">
                <a16:creationId xmlns:a16="http://schemas.microsoft.com/office/drawing/2014/main" id="{F99DE5C3-0CD3-AC5D-487B-74D673A0A5A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62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DF9E0">
            <a:alpha val="80000"/>
          </a:srgbClr>
        </a:solidFill>
        <a:effectLst/>
      </p:bgPr>
    </p:bg>
    <p:spTree>
      <p:nvGrpSpPr>
        <p:cNvPr id="1" name="">
          <a:extLst>
            <a:ext uri="{FF2B5EF4-FFF2-40B4-BE49-F238E27FC236}">
              <a16:creationId xmlns:a16="http://schemas.microsoft.com/office/drawing/2014/main" id="{DC14133C-BB27-A1D5-D45E-D4A8E6AA10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26EBE6-C145-D42C-89B3-CEC9FFAACF40}"/>
              </a:ext>
            </a:extLst>
          </p:cNvPr>
          <p:cNvSpPr>
            <a:spLocks noGrp="1"/>
          </p:cNvSpPr>
          <p:nvPr>
            <p:ph type="title"/>
          </p:nvPr>
        </p:nvSpPr>
        <p:spPr/>
        <p:txBody>
          <a:bodyPr/>
          <a:lstStyle/>
          <a:p>
            <a:r>
              <a:rPr lang="en-AU" dirty="0">
                <a:latin typeface="+mj-lt"/>
                <a:cs typeface="Arial"/>
              </a:rPr>
              <a:t>Activity 3.8 – </a:t>
            </a:r>
            <a:r>
              <a:rPr lang="en-AU" i="1" dirty="0">
                <a:latin typeface="+mj-lt"/>
                <a:cs typeface="Arial"/>
              </a:rPr>
              <a:t>viva voce </a:t>
            </a:r>
            <a:r>
              <a:rPr lang="en-AU" dirty="0">
                <a:latin typeface="+mj-lt"/>
                <a:cs typeface="Arial"/>
              </a:rPr>
              <a:t>comparison activity (3)</a:t>
            </a:r>
          </a:p>
        </p:txBody>
      </p:sp>
      <p:sp>
        <p:nvSpPr>
          <p:cNvPr id="7" name="Text Placeholder 6">
            <a:extLst>
              <a:ext uri="{FF2B5EF4-FFF2-40B4-BE49-F238E27FC236}">
                <a16:creationId xmlns:a16="http://schemas.microsoft.com/office/drawing/2014/main" id="{1920FAD4-1C10-DC68-3FE3-33B3C1DD7798}"/>
              </a:ext>
            </a:extLst>
          </p:cNvPr>
          <p:cNvSpPr>
            <a:spLocks noGrp="1"/>
          </p:cNvSpPr>
          <p:nvPr>
            <p:ph type="body" sz="quarter" idx="18"/>
          </p:nvPr>
        </p:nvSpPr>
        <p:spPr/>
        <p:txBody>
          <a:bodyPr/>
          <a:lstStyle/>
          <a:p>
            <a:r>
              <a:rPr lang="en-US" dirty="0"/>
              <a:t>Lesson 2 of 2</a:t>
            </a:r>
          </a:p>
        </p:txBody>
      </p:sp>
      <p:sp>
        <p:nvSpPr>
          <p:cNvPr id="3" name="Text Placeholder 12">
            <a:extLst>
              <a:ext uri="{FF2B5EF4-FFF2-40B4-BE49-F238E27FC236}">
                <a16:creationId xmlns:a16="http://schemas.microsoft.com/office/drawing/2014/main" id="{538AE0FF-FA1E-48E5-95B4-52CE83337D86}"/>
              </a:ext>
            </a:extLst>
          </p:cNvPr>
          <p:cNvSpPr>
            <a:spLocks noGrp="1"/>
          </p:cNvSpPr>
          <p:nvPr>
            <p:ph type="body" sz="quarter" idx="17"/>
          </p:nvPr>
        </p:nvSpPr>
        <p:spPr>
          <a:xfrm>
            <a:off x="360000" y="1567086"/>
            <a:ext cx="6784719" cy="4807835"/>
          </a:xfrm>
        </p:spPr>
        <p:txBody>
          <a:bodyPr/>
          <a:lstStyle/>
          <a:p>
            <a:pPr marL="0" marR="0" lvl="0" indent="0" algn="l" defTabSz="609585" rtl="0" eaLnBrk="1" fontAlgn="auto" latinLnBrk="0" hangingPunct="1">
              <a:spcAft>
                <a:spcPts val="60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a:ea typeface="+mn-ea"/>
                <a:cs typeface="+mn-cs"/>
              </a:rPr>
              <a:t>In lesson 2</a:t>
            </a:r>
          </a:p>
          <a:p>
            <a:pPr marL="342900" marR="0" lvl="0" indent="-342900" algn="l" defTabSz="609585" rtl="0" eaLnBrk="1" fontAlgn="auto" latinLnBrk="0" hangingPunct="1">
              <a:spcAft>
                <a:spcPts val="600"/>
              </a:spcAft>
              <a:buClrTx/>
              <a:buSzTx/>
              <a:buFont typeface="+mj-lt"/>
              <a:buAutoNum type="arabicPeriod"/>
              <a:tabLst>
                <a:tab pos="457200" algn="l"/>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Create a summary </a:t>
            </a:r>
            <a:r>
              <a:rPr lang="en-AU" sz="1800" b="1" dirty="0">
                <a:solidFill>
                  <a:srgbClr val="22272B"/>
                </a:solidFill>
                <a:latin typeface="Arial" panose="020B0604020202020204" pitchFamily="34" charset="0"/>
                <a:ea typeface="Calibri" panose="020F0502020204030204" pitchFamily="34" charset="0"/>
              </a:rPr>
              <a:t>s</a:t>
            </a:r>
            <a:r>
              <a:rPr kumimoji="0" lang="en-AU" sz="1800" b="1" i="0" u="none" strike="noStrike" kern="1200" cap="none" spc="0" normalizeH="0" baseline="0" noProof="0" dirty="0" err="1">
                <a:ln>
                  <a:noFill/>
                </a:ln>
                <a:solidFill>
                  <a:srgbClr val="22272B"/>
                </a:solidFill>
                <a:effectLst/>
                <a:uLnTx/>
                <a:uFillTx/>
                <a:latin typeface="Arial" panose="020B0604020202020204" pitchFamily="34" charset="0"/>
                <a:ea typeface="Calibri" panose="020F0502020204030204" pitchFamily="34" charset="0"/>
                <a:cs typeface="+mn-cs"/>
              </a:rPr>
              <a:t>heet</a:t>
            </a:r>
            <a:r>
              <a:rPr lang="en-AU" sz="1800" b="1" dirty="0">
                <a:solidFill>
                  <a:srgbClr val="22272B"/>
                </a:solidFill>
                <a:latin typeface="Arial" panose="020B0604020202020204" pitchFamily="34" charset="0"/>
                <a:ea typeface="Calibri" panose="020F0502020204030204" pitchFamily="34" charset="0"/>
              </a:rPr>
              <a:t> –</a:t>
            </a: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a:t>
            </a:r>
            <a:r>
              <a:rPr lang="en-AU" sz="1800" dirty="0">
                <a:solidFill>
                  <a:srgbClr val="22272B"/>
                </a:solidFill>
                <a:latin typeface="Arial" panose="020B0604020202020204" pitchFamily="34" charset="0"/>
                <a:ea typeface="Calibri" panose="020F0502020204030204" pitchFamily="34" charset="0"/>
              </a:rPr>
              <a:t>d</a:t>
            </a:r>
            <a:r>
              <a:rPr kumimoji="0" lang="en-AU" sz="1800" b="0" i="0" u="none" strike="noStrike" kern="1200" cap="none" spc="0" normalizeH="0" baseline="0" noProof="0" dirty="0" err="1">
                <a:ln>
                  <a:noFill/>
                </a:ln>
                <a:solidFill>
                  <a:srgbClr val="22272B"/>
                </a:solidFill>
                <a:effectLst/>
                <a:uLnTx/>
                <a:uFillTx/>
                <a:latin typeface="Arial" panose="020B0604020202020204" pitchFamily="34" charset="0"/>
                <a:ea typeface="Calibri" panose="020F0502020204030204" pitchFamily="34" charset="0"/>
                <a:cs typeface="+mn-cs"/>
              </a:rPr>
              <a:t>evelop</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a summary sheet that outlines the structure of your discussion. This should serve as a reference for both you and your teacher during your discussion.</a:t>
            </a:r>
          </a:p>
          <a:p>
            <a:pPr marL="342900" marR="0" lvl="0" indent="-342900" algn="l" defTabSz="609585" rtl="0" eaLnBrk="1" fontAlgn="auto" latinLnBrk="0" hangingPunct="1">
              <a:spcAft>
                <a:spcPts val="600"/>
              </a:spcAft>
              <a:buClrTx/>
              <a:buSzTx/>
              <a:buFont typeface="+mj-lt"/>
              <a:buAutoNum type="arabicPeriod"/>
              <a:tabLst>
                <a:tab pos="457200" algn="l"/>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Practice your </a:t>
            </a:r>
            <a:r>
              <a:rPr lang="en-AU" sz="1800" b="1" dirty="0">
                <a:solidFill>
                  <a:srgbClr val="22272B"/>
                </a:solidFill>
                <a:latin typeface="Arial" panose="020B0604020202020204" pitchFamily="34" charset="0"/>
                <a:ea typeface="Calibri" panose="020F0502020204030204" pitchFamily="34" charset="0"/>
              </a:rPr>
              <a:t>p</a:t>
            </a:r>
            <a:r>
              <a:rPr kumimoji="0" lang="en-AU" sz="1800" b="1" i="0" u="none" strike="noStrike" kern="1200" cap="none" spc="0" normalizeH="0" baseline="0" noProof="0" dirty="0" err="1">
                <a:ln>
                  <a:noFill/>
                </a:ln>
                <a:solidFill>
                  <a:srgbClr val="22272B"/>
                </a:solidFill>
                <a:effectLst/>
                <a:uLnTx/>
                <a:uFillTx/>
                <a:latin typeface="Arial" panose="020B0604020202020204" pitchFamily="34" charset="0"/>
                <a:ea typeface="Calibri" panose="020F0502020204030204" pitchFamily="34" charset="0"/>
                <a:cs typeface="+mn-cs"/>
              </a:rPr>
              <a:t>resentation</a:t>
            </a:r>
            <a:r>
              <a:rPr lang="en-AU" sz="1800" b="1" dirty="0">
                <a:solidFill>
                  <a:srgbClr val="22272B"/>
                </a:solidFill>
                <a:latin typeface="Arial" panose="020B0604020202020204" pitchFamily="34" charset="0"/>
                <a:ea typeface="Calibri" panose="020F0502020204030204" pitchFamily="34" charset="0"/>
              </a:rPr>
              <a:t> –</a:t>
            </a: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a:t>
            </a:r>
            <a:r>
              <a:rPr lang="en-AU" sz="1800" dirty="0">
                <a:solidFill>
                  <a:srgbClr val="22272B"/>
                </a:solidFill>
                <a:latin typeface="Arial" panose="020B0604020202020204" pitchFamily="34" charset="0"/>
                <a:ea typeface="Calibri" panose="020F0502020204030204" pitchFamily="34" charset="0"/>
              </a:rPr>
              <a:t>r</a:t>
            </a:r>
            <a:r>
              <a:rPr kumimoji="0" lang="en-AU" sz="1800" b="0" i="0" u="none" strike="noStrike" kern="1200" cap="none" spc="0" normalizeH="0" baseline="0" noProof="0" dirty="0" err="1">
                <a:ln>
                  <a:noFill/>
                </a:ln>
                <a:solidFill>
                  <a:srgbClr val="22272B"/>
                </a:solidFill>
                <a:effectLst/>
                <a:uLnTx/>
                <a:uFillTx/>
                <a:latin typeface="Arial" panose="020B0604020202020204" pitchFamily="34" charset="0"/>
                <a:ea typeface="Calibri" panose="020F0502020204030204" pitchFamily="34" charset="0"/>
                <a:cs typeface="+mn-cs"/>
              </a:rPr>
              <a:t>ehearse</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your </a:t>
            </a:r>
            <a:r>
              <a:rPr kumimoji="0" lang="en-AU" sz="18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viva voce </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with a friend or peer. This will help you refine your delivery and timing.</a:t>
            </a:r>
          </a:p>
          <a:p>
            <a:pPr marL="342900" marR="0" lvl="0" indent="-342900" algn="l" defTabSz="609585" rtl="0" eaLnBrk="1" fontAlgn="auto" latinLnBrk="0" hangingPunct="1">
              <a:spcAft>
                <a:spcPts val="600"/>
              </a:spcAft>
              <a:buClrTx/>
              <a:buSzTx/>
              <a:buFont typeface="+mj-lt"/>
              <a:buAutoNum type="arabicPeriod"/>
              <a:tabLst>
                <a:tab pos="457200" algn="l"/>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Present to your </a:t>
            </a:r>
            <a:r>
              <a:rPr lang="en-AU" sz="1800" b="1" dirty="0">
                <a:solidFill>
                  <a:srgbClr val="22272B"/>
                </a:solidFill>
                <a:latin typeface="Arial" panose="020B0604020202020204" pitchFamily="34" charset="0"/>
                <a:ea typeface="Calibri" panose="020F0502020204030204" pitchFamily="34" charset="0"/>
              </a:rPr>
              <a:t>t</a:t>
            </a:r>
            <a:r>
              <a:rPr kumimoji="0" lang="en-AU" sz="1800" b="1" i="0" u="none" strike="noStrike" kern="1200" cap="none" spc="0" normalizeH="0" baseline="0" noProof="0" dirty="0" err="1">
                <a:ln>
                  <a:noFill/>
                </a:ln>
                <a:solidFill>
                  <a:srgbClr val="22272B"/>
                </a:solidFill>
                <a:effectLst/>
                <a:uLnTx/>
                <a:uFillTx/>
                <a:latin typeface="Arial" panose="020B0604020202020204" pitchFamily="34" charset="0"/>
                <a:ea typeface="Calibri" panose="020F0502020204030204" pitchFamily="34" charset="0"/>
                <a:cs typeface="+mn-cs"/>
              </a:rPr>
              <a:t>eacher</a:t>
            </a:r>
            <a:r>
              <a:rPr lang="en-AU" sz="1800" b="1" dirty="0">
                <a:solidFill>
                  <a:srgbClr val="22272B"/>
                </a:solidFill>
                <a:latin typeface="Arial" panose="020B0604020202020204" pitchFamily="34" charset="0"/>
                <a:ea typeface="Calibri" panose="020F0502020204030204" pitchFamily="34" charset="0"/>
              </a:rPr>
              <a:t> –</a:t>
            </a: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present your </a:t>
            </a:r>
            <a:r>
              <a:rPr kumimoji="0" lang="en-AU" sz="18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viva voce </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to your teacher, ensuring you cover all points clearly and concisely within the 5-minute timeframe. Be prepared to answer any questions they may have about your comparisons!</a:t>
            </a:r>
          </a:p>
          <a:p>
            <a:pPr marL="342900" marR="0" lvl="0" indent="-342900" algn="l" defTabSz="609585" rtl="0" eaLnBrk="1" fontAlgn="auto" latinLnBrk="0" hangingPunct="1">
              <a:spcAft>
                <a:spcPts val="600"/>
              </a:spcAft>
              <a:buClrTx/>
              <a:buSzTx/>
              <a:buFont typeface="+mj-lt"/>
              <a:buAutoNum type="arabicPeriod"/>
              <a:tabLst>
                <a:tab pos="457200" algn="l"/>
              </a:tabLst>
              <a:defRPr/>
            </a:pP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endParaRPr>
          </a:p>
          <a:p>
            <a:pPr marL="342900" marR="0" lvl="0" indent="-342900" algn="l" defTabSz="609585" rtl="0" eaLnBrk="1" fontAlgn="auto" latinLnBrk="0" hangingPunct="1">
              <a:spcAft>
                <a:spcPts val="600"/>
              </a:spcAft>
              <a:buClrTx/>
              <a:buSzTx/>
              <a:buFontTx/>
              <a:buAutoNum type="arabicPeriod"/>
              <a:tabLst/>
              <a:defRPr/>
            </a:pP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endParaRPr>
          </a:p>
          <a:p>
            <a:pPr marL="0" marR="0" lvl="0" indent="0" algn="l" defTabSz="609585" rtl="0" eaLnBrk="1" fontAlgn="auto" latinLnBrk="0" hangingPunct="1">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285750" marR="0" lvl="0" indent="-285750" algn="l" defTabSz="609585" rtl="0" eaLnBrk="1" fontAlgn="auto" latinLnBrk="0" hangingPunct="1">
              <a:spcAft>
                <a:spcPts val="60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spcAft>
                <a:spcPts val="60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pic>
        <p:nvPicPr>
          <p:cNvPr id="8" name="Picture 7" descr="A person and person sitting at a table with a book">
            <a:extLst>
              <a:ext uri="{FF2B5EF4-FFF2-40B4-BE49-F238E27FC236}">
                <a16:creationId xmlns:a16="http://schemas.microsoft.com/office/drawing/2014/main" id="{2A5B9EE8-BDAF-04AA-9759-7B04D09A21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677" y="1861563"/>
            <a:ext cx="4303847" cy="4303847"/>
          </a:xfrm>
          <a:prstGeom prst="rect">
            <a:avLst/>
          </a:prstGeom>
        </p:spPr>
      </p:pic>
      <p:sp>
        <p:nvSpPr>
          <p:cNvPr id="9" name="TextBox 8">
            <a:extLst>
              <a:ext uri="{FF2B5EF4-FFF2-40B4-BE49-F238E27FC236}">
                <a16:creationId xmlns:a16="http://schemas.microsoft.com/office/drawing/2014/main" id="{A58AB9DA-2E48-BEBA-7281-1B803AF7FFEA}"/>
              </a:ext>
            </a:extLst>
          </p:cNvPr>
          <p:cNvSpPr txBox="1"/>
          <p:nvPr/>
        </p:nvSpPr>
        <p:spPr>
          <a:xfrm>
            <a:off x="357645" y="6443731"/>
            <a:ext cx="11208590" cy="252269"/>
          </a:xfrm>
          <a:prstGeom prst="rect">
            <a:avLst/>
          </a:prstGeom>
          <a:noFill/>
        </p:spPr>
        <p:txBody>
          <a:bodyPr wrap="square" lIns="0" tIns="0" rIns="0" bIns="0">
            <a:noAutofit/>
          </a:body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4EA3A736-4B5F-963B-E9E7-152524F2608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11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C0084-E4C2-088E-F2D9-BD887DC9925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B5A1A7E-CB9A-B877-3388-89C57E04D6AA}"/>
              </a:ext>
            </a:extLst>
          </p:cNvPr>
          <p:cNvSpPr>
            <a:spLocks noGrp="1"/>
          </p:cNvSpPr>
          <p:nvPr>
            <p:ph type="ctrTitle"/>
          </p:nvPr>
        </p:nvSpPr>
        <p:spPr>
          <a:xfrm>
            <a:off x="540000" y="3509943"/>
            <a:ext cx="6728705" cy="2472404"/>
          </a:xfrm>
        </p:spPr>
        <p:txBody>
          <a:bodyPr/>
          <a:lstStyle/>
          <a:p>
            <a:r>
              <a:rPr lang="en-AU" dirty="0">
                <a:latin typeface="+mj-lt"/>
                <a:cs typeface="Arial"/>
              </a:rPr>
              <a:t>Learning sequence 4</a:t>
            </a:r>
            <a:br>
              <a:rPr lang="en-AU" dirty="0">
                <a:latin typeface="+mj-lt"/>
                <a:cs typeface="Arial"/>
              </a:rPr>
            </a:br>
            <a:r>
              <a:rPr lang="en-AU" dirty="0">
                <a:latin typeface="+mj-lt"/>
                <a:cs typeface="Arial"/>
              </a:rPr>
              <a:t>  </a:t>
            </a:r>
            <a:br>
              <a:rPr lang="en-AU" dirty="0">
                <a:latin typeface="+mj-lt"/>
                <a:cs typeface="Arial"/>
              </a:rPr>
            </a:br>
            <a:r>
              <a:rPr lang="en-AU" dirty="0">
                <a:latin typeface="+mj-lt"/>
                <a:cs typeface="Arial"/>
              </a:rPr>
              <a:t>'Jupiter' from Symphony No. 40 – Mozart </a:t>
            </a:r>
          </a:p>
        </p:txBody>
      </p:sp>
      <p:pic>
        <p:nvPicPr>
          <p:cNvPr id="3" name="Picture 2" descr="A person playing a guitar and a person playing a saxophone">
            <a:extLst>
              <a:ext uri="{FF2B5EF4-FFF2-40B4-BE49-F238E27FC236}">
                <a16:creationId xmlns:a16="http://schemas.microsoft.com/office/drawing/2014/main" id="{10B99114-716A-36A3-7CBA-D09CDB2036E7}"/>
              </a:ext>
            </a:extLst>
          </p:cNvPr>
          <p:cNvPicPr>
            <a:picLocks noChangeAspect="1"/>
          </p:cNvPicPr>
          <p:nvPr/>
        </p:nvPicPr>
        <p:blipFill>
          <a:blip r:embed="rId3" cstate="screen">
            <a:extLst>
              <a:ext uri="{28A0092B-C50C-407E-A947-70E740481C1C}">
                <a14:useLocalDpi xmlns:a14="http://schemas.microsoft.com/office/drawing/2010/main"/>
              </a:ext>
            </a:extLst>
          </a:blip>
          <a:srcRect t="17773" r="-196" b="195"/>
          <a:stretch/>
        </p:blipFill>
        <p:spPr>
          <a:xfrm>
            <a:off x="6670940" y="2433068"/>
            <a:ext cx="5536558" cy="4535155"/>
          </a:xfrm>
          <a:prstGeom prst="rect">
            <a:avLst/>
          </a:prstGeom>
        </p:spPr>
      </p:pic>
    </p:spTree>
    <p:extLst>
      <p:ext uri="{BB962C8B-B14F-4D97-AF65-F5344CB8AC3E}">
        <p14:creationId xmlns:p14="http://schemas.microsoft.com/office/powerpoint/2010/main" val="358390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4D16-8B4A-A938-A17C-4FA7F3C71A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1CB7FD-5467-BF41-0940-BE62928F1DB4}"/>
              </a:ext>
            </a:extLst>
          </p:cNvPr>
          <p:cNvSpPr>
            <a:spLocks noGrp="1"/>
          </p:cNvSpPr>
          <p:nvPr>
            <p:ph type="title"/>
          </p:nvPr>
        </p:nvSpPr>
        <p:spPr/>
        <p:txBody>
          <a:bodyPr/>
          <a:lstStyle/>
          <a:p>
            <a:r>
              <a:rPr lang="en-AU">
                <a:latin typeface="+mj-lt"/>
                <a:cs typeface="Arial"/>
              </a:rPr>
              <a:t>Learning intentions and success criteria – learning sequence 4</a:t>
            </a:r>
            <a:endParaRPr lang="en-AU">
              <a:latin typeface="+mj-lt"/>
            </a:endParaRPr>
          </a:p>
        </p:txBody>
      </p:sp>
      <p:sp>
        <p:nvSpPr>
          <p:cNvPr id="3" name="TextBox 2">
            <a:extLst>
              <a:ext uri="{FF2B5EF4-FFF2-40B4-BE49-F238E27FC236}">
                <a16:creationId xmlns:a16="http://schemas.microsoft.com/office/drawing/2014/main" id="{01A423BD-FE78-BDD4-8C8D-E49D302B64FC}"/>
              </a:ext>
            </a:extLst>
          </p:cNvPr>
          <p:cNvSpPr txBox="1"/>
          <p:nvPr/>
        </p:nvSpPr>
        <p:spPr>
          <a:xfrm>
            <a:off x="359998" y="1888208"/>
            <a:ext cx="11484002" cy="47094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600" b="1" dirty="0">
                <a:solidFill>
                  <a:schemeClr val="accent1"/>
                </a:solidFill>
                <a:latin typeface="+mj-lt"/>
                <a:cs typeface="Arial"/>
              </a:rPr>
              <a:t>We are learning to:</a:t>
            </a:r>
            <a:endParaRPr lang="en-AU" sz="1600" b="1" dirty="0">
              <a:solidFill>
                <a:schemeClr val="accent1"/>
              </a:solidFill>
              <a:latin typeface="+mj-lt"/>
              <a:ea typeface="+mn-lt"/>
              <a:cs typeface="Arial"/>
            </a:endParaRPr>
          </a:p>
          <a:p>
            <a:pPr marL="342900" indent="-342900">
              <a:lnSpc>
                <a:spcPct val="150000"/>
              </a:lnSpc>
              <a:spcAft>
                <a:spcPts val="600"/>
              </a:spcAft>
              <a:buFont typeface="Arial" panose="020B0604020202020204" pitchFamily="34" charset="0"/>
              <a:buChar char="•"/>
            </a:pPr>
            <a:r>
              <a:rPr lang="en-AU" sz="1600" dirty="0">
                <a:solidFill>
                  <a:srgbClr val="22272B"/>
                </a:solidFill>
                <a:ea typeface="+mn-lt"/>
                <a:cs typeface="+mn-lt"/>
              </a:rPr>
              <a:t>read and interpret orchestral scores</a:t>
            </a:r>
          </a:p>
          <a:p>
            <a:pPr marL="342900" indent="-342900">
              <a:lnSpc>
                <a:spcPct val="150000"/>
              </a:lnSpc>
              <a:spcAft>
                <a:spcPts val="600"/>
              </a:spcAft>
              <a:buFont typeface="Arial" panose="020B0604020202020204" pitchFamily="34" charset="0"/>
              <a:buChar char="•"/>
            </a:pPr>
            <a:r>
              <a:rPr lang="en-AU" sz="1600" dirty="0">
                <a:solidFill>
                  <a:srgbClr val="22272B"/>
                </a:solidFill>
                <a:ea typeface="+mn-lt"/>
                <a:cs typeface="+mn-lt"/>
              </a:rPr>
              <a:t>identify and explain key musical features of a Classical period symphony</a:t>
            </a:r>
            <a:endParaRPr lang="en-AU" sz="1600" dirty="0"/>
          </a:p>
          <a:p>
            <a:pPr marL="342900" indent="-342900">
              <a:lnSpc>
                <a:spcPct val="150000"/>
              </a:lnSpc>
              <a:spcAft>
                <a:spcPts val="600"/>
              </a:spcAft>
              <a:buFont typeface="Arial" panose="020B0604020202020204" pitchFamily="34" charset="0"/>
              <a:buChar char="•"/>
            </a:pPr>
            <a:r>
              <a:rPr lang="en-AU" sz="1600" dirty="0">
                <a:solidFill>
                  <a:srgbClr val="22272B"/>
                </a:solidFill>
                <a:ea typeface="+mn-lt"/>
                <a:cs typeface="+mn-lt"/>
              </a:rPr>
              <a:t>understand how Mozart uses structure on a micro and macro level to organise musical material</a:t>
            </a:r>
            <a:endParaRPr lang="en-AU" sz="1600" dirty="0">
              <a:cs typeface="Arial"/>
            </a:endParaRPr>
          </a:p>
          <a:p>
            <a:pPr marL="342900" indent="-342900">
              <a:lnSpc>
                <a:spcPct val="150000"/>
              </a:lnSpc>
              <a:spcAft>
                <a:spcPts val="600"/>
              </a:spcAft>
              <a:buFont typeface="Arial" panose="020B0604020202020204" pitchFamily="34" charset="0"/>
              <a:buChar char="•"/>
            </a:pPr>
            <a:r>
              <a:rPr lang="en-AU" sz="1600" dirty="0">
                <a:solidFill>
                  <a:srgbClr val="22272B"/>
                </a:solidFill>
                <a:ea typeface="+mn-lt"/>
                <a:cs typeface="+mn-lt"/>
              </a:rPr>
              <a:t>apply musical features of repertoire studied to a theme and variation composition.</a:t>
            </a:r>
            <a:endParaRPr lang="en-AU" sz="1600" dirty="0">
              <a:cs typeface="Arial" panose="020B0604020202020204"/>
            </a:endParaRPr>
          </a:p>
          <a:p>
            <a:pPr>
              <a:lnSpc>
                <a:spcPct val="150000"/>
              </a:lnSpc>
              <a:spcAft>
                <a:spcPts val="600"/>
              </a:spcAft>
            </a:pPr>
            <a:r>
              <a:rPr lang="en-AU" sz="1600" b="1" dirty="0">
                <a:solidFill>
                  <a:schemeClr val="accent1"/>
                </a:solidFill>
                <a:latin typeface="+mj-lt"/>
                <a:cs typeface="Arial"/>
              </a:rPr>
              <a:t>We can:</a:t>
            </a:r>
            <a:endParaRPr lang="en-US" sz="1600" dirty="0">
              <a:solidFill>
                <a:schemeClr val="accent1"/>
              </a:solidFill>
              <a:latin typeface="+mj-lt"/>
              <a:cs typeface="Arial"/>
            </a:endParaRPr>
          </a:p>
          <a:p>
            <a:pPr marL="342900" indent="-342900">
              <a:lnSpc>
                <a:spcPct val="150000"/>
              </a:lnSpc>
              <a:spcAft>
                <a:spcPts val="600"/>
              </a:spcAft>
              <a:buFont typeface="Arial"/>
              <a:buChar char="•"/>
            </a:pPr>
            <a:r>
              <a:rPr lang="en-AU" sz="1600" dirty="0">
                <a:solidFill>
                  <a:srgbClr val="000000"/>
                </a:solidFill>
                <a:ea typeface="+mn-lt"/>
                <a:cs typeface="+mn-lt"/>
              </a:rPr>
              <a:t>accurately read and interpret orchestral scores, including identifying features such as cadences, chords and the alto clef</a:t>
            </a:r>
            <a:endParaRPr lang="en-US" sz="1600" dirty="0">
              <a:cs typeface="Arial"/>
            </a:endParaRPr>
          </a:p>
          <a:p>
            <a:pPr marL="342900" indent="-342900">
              <a:lnSpc>
                <a:spcPct val="150000"/>
              </a:lnSpc>
              <a:spcAft>
                <a:spcPts val="600"/>
              </a:spcAft>
              <a:buFont typeface="Arial"/>
              <a:buChar char="•"/>
            </a:pPr>
            <a:r>
              <a:rPr lang="en-AU" sz="1600" dirty="0">
                <a:solidFill>
                  <a:srgbClr val="000000"/>
                </a:solidFill>
                <a:ea typeface="+mn-lt"/>
                <a:cs typeface="+mn-lt"/>
              </a:rPr>
              <a:t>identify and articulate the key musical features in ‘Jupiter’, including cadences and modulation </a:t>
            </a:r>
            <a:endParaRPr lang="en-US" sz="1600" dirty="0">
              <a:ea typeface="+mn-lt"/>
              <a:cs typeface="Arial"/>
            </a:endParaRPr>
          </a:p>
          <a:p>
            <a:pPr marL="342900" indent="-342900">
              <a:lnSpc>
                <a:spcPct val="150000"/>
              </a:lnSpc>
              <a:spcAft>
                <a:spcPts val="600"/>
              </a:spcAft>
              <a:buFont typeface="Arial"/>
              <a:buChar char="•"/>
            </a:pPr>
            <a:r>
              <a:rPr lang="en-AU" sz="1600" dirty="0">
                <a:solidFill>
                  <a:srgbClr val="000000"/>
                </a:solidFill>
                <a:ea typeface="+mn-lt"/>
                <a:cs typeface="+mn-lt"/>
              </a:rPr>
              <a:t>identify and describe the structural components of ‘Jupiter’, including thematic development and the use of different forms</a:t>
            </a:r>
          </a:p>
          <a:p>
            <a:pPr marL="342900" indent="-342900">
              <a:lnSpc>
                <a:spcPct val="150000"/>
              </a:lnSpc>
              <a:spcAft>
                <a:spcPts val="600"/>
              </a:spcAft>
              <a:buFont typeface="Arial"/>
              <a:buChar char="•"/>
            </a:pPr>
            <a:r>
              <a:rPr lang="en-AU" sz="1600" dirty="0">
                <a:solidFill>
                  <a:srgbClr val="000000"/>
                </a:solidFill>
                <a:ea typeface="+mn-lt"/>
                <a:cs typeface="+mn-lt"/>
              </a:rPr>
              <a:t>compose and notate in a theme and variations form based on a motif from ‘Jupiter’ integrating features of different repertoire studied.</a:t>
            </a:r>
          </a:p>
        </p:txBody>
      </p:sp>
      <p:sp>
        <p:nvSpPr>
          <p:cNvPr id="2" name="Slide Number Placeholder 1">
            <a:extLst>
              <a:ext uri="{FF2B5EF4-FFF2-40B4-BE49-F238E27FC236}">
                <a16:creationId xmlns:a16="http://schemas.microsoft.com/office/drawing/2014/main" id="{722D64C3-DC70-79A1-7EA5-B97C7B77E1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2934717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F25D78D3-8FD5-1649-D9E4-F97E9B08AD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9812AD-9F98-511C-EABB-E6E490D8A4EE}"/>
              </a:ext>
            </a:extLst>
          </p:cNvPr>
          <p:cNvSpPr>
            <a:spLocks noGrp="1"/>
          </p:cNvSpPr>
          <p:nvPr>
            <p:ph type="title"/>
          </p:nvPr>
        </p:nvSpPr>
        <p:spPr/>
        <p:txBody>
          <a:bodyPr/>
          <a:lstStyle/>
          <a:p>
            <a:r>
              <a:rPr lang="en-AU" dirty="0">
                <a:latin typeface="+mj-lt"/>
                <a:cs typeface="Arial"/>
              </a:rPr>
              <a:t>Activity 4.1 – how to read music scores</a:t>
            </a:r>
            <a:endParaRPr lang="en-US" dirty="0">
              <a:cs typeface="Arial"/>
            </a:endParaRPr>
          </a:p>
        </p:txBody>
      </p:sp>
      <p:pic>
        <p:nvPicPr>
          <p:cNvPr id="4" name="Picture 3" descr="Music score for Finlandia and a person conducting an orchestra">
            <a:extLst>
              <a:ext uri="{FF2B5EF4-FFF2-40B4-BE49-F238E27FC236}">
                <a16:creationId xmlns:a16="http://schemas.microsoft.com/office/drawing/2014/main" id="{A5AEDAA4-A2B0-6670-25C8-60BDBC922EB9}"/>
              </a:ext>
            </a:extLst>
          </p:cNvPr>
          <p:cNvPicPr>
            <a:picLocks noChangeAspect="1"/>
          </p:cNvPicPr>
          <p:nvPr/>
        </p:nvPicPr>
        <p:blipFill>
          <a:blip r:embed="rId3"/>
          <a:stretch>
            <a:fillRect/>
          </a:stretch>
        </p:blipFill>
        <p:spPr>
          <a:xfrm>
            <a:off x="1902070" y="1514424"/>
            <a:ext cx="8449854" cy="4201111"/>
          </a:xfrm>
          <a:prstGeom prst="rect">
            <a:avLst/>
          </a:prstGeom>
        </p:spPr>
      </p:pic>
      <p:grpSp>
        <p:nvGrpSpPr>
          <p:cNvPr id="9" name="Group 8" descr="play button">
            <a:extLst>
              <a:ext uri="{FF2B5EF4-FFF2-40B4-BE49-F238E27FC236}">
                <a16:creationId xmlns:a16="http://schemas.microsoft.com/office/drawing/2014/main" id="{3E53CE7B-2505-3554-1A1D-9FA123663D39}"/>
              </a:ext>
            </a:extLst>
          </p:cNvPr>
          <p:cNvGrpSpPr/>
          <p:nvPr/>
        </p:nvGrpSpPr>
        <p:grpSpPr>
          <a:xfrm>
            <a:off x="5669797" y="3157779"/>
            <a:ext cx="914400" cy="914400"/>
            <a:chOff x="1571421" y="4826833"/>
            <a:chExt cx="914400" cy="914400"/>
          </a:xfrm>
        </p:grpSpPr>
        <p:sp>
          <p:nvSpPr>
            <p:cNvPr id="10" name="Oval 9">
              <a:extLst>
                <a:ext uri="{FF2B5EF4-FFF2-40B4-BE49-F238E27FC236}">
                  <a16:creationId xmlns:a16="http://schemas.microsoft.com/office/drawing/2014/main" id="{92013D7C-541C-B8F5-F330-925C4336D1ED}"/>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4"/>
              <a:extLst>
                <a:ext uri="{FF2B5EF4-FFF2-40B4-BE49-F238E27FC236}">
                  <a16:creationId xmlns:a16="http://schemas.microsoft.com/office/drawing/2014/main" id="{4620F43C-BD38-0D43-4966-EE18388403F3}"/>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BD379402-0DC1-44B5-7184-0F7CE69C129B}"/>
              </a:ext>
            </a:extLst>
          </p:cNvPr>
          <p:cNvSpPr txBox="1"/>
          <p:nvPr/>
        </p:nvSpPr>
        <p:spPr>
          <a:xfrm>
            <a:off x="1902070" y="5929740"/>
            <a:ext cx="7624168" cy="208638"/>
          </a:xfrm>
          <a:prstGeom prst="rect">
            <a:avLst/>
          </a:prstGeom>
          <a:noFill/>
        </p:spPr>
        <p:txBody>
          <a:bodyPr wrap="none" lIns="0" tIns="0" rIns="0" bIns="0" rtlCol="0" anchor="t">
            <a:noAutofit/>
          </a:bodyPr>
          <a:lstStyle/>
          <a:p>
            <a:r>
              <a:rPr lang="en-AU" sz="1050" dirty="0"/>
              <a:t>Odd Quartet (2019) </a:t>
            </a:r>
            <a:r>
              <a:rPr lang="en-AU" sz="1050" dirty="0">
                <a:hlinkClick r:id="rId4"/>
              </a:rPr>
              <a:t>How To Read Music Scores – Music Theory Crash Course (04:30)</a:t>
            </a:r>
            <a:r>
              <a:rPr lang="en-AU" sz="1050" dirty="0"/>
              <a:t> [video] accessed 6 March 2025</a:t>
            </a:r>
            <a:endParaRPr lang="en-AU" sz="1050" dirty="0">
              <a:cs typeface="Arial"/>
            </a:endParaRPr>
          </a:p>
        </p:txBody>
      </p:sp>
      <p:sp>
        <p:nvSpPr>
          <p:cNvPr id="2" name="Slide Number Placeholder 1">
            <a:extLst>
              <a:ext uri="{FF2B5EF4-FFF2-40B4-BE49-F238E27FC236}">
                <a16:creationId xmlns:a16="http://schemas.microsoft.com/office/drawing/2014/main" id="{4F14B9DB-B16E-2195-D350-AB11528C9A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17065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6035E-166D-A12D-797B-5FA2F18A85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60938A-FF14-8AD0-A9D8-F9CD00419B5B}"/>
              </a:ext>
            </a:extLst>
          </p:cNvPr>
          <p:cNvSpPr>
            <a:spLocks noGrp="1"/>
          </p:cNvSpPr>
          <p:nvPr>
            <p:ph type="title"/>
          </p:nvPr>
        </p:nvSpPr>
        <p:spPr/>
        <p:txBody>
          <a:bodyPr/>
          <a:lstStyle/>
          <a:p>
            <a:r>
              <a:rPr lang="en-AU" dirty="0">
                <a:latin typeface="Arial"/>
                <a:cs typeface="Arial"/>
              </a:rPr>
              <a:t>Activity 4.1 – alto clef</a:t>
            </a:r>
            <a:endParaRPr lang="en-US" dirty="0"/>
          </a:p>
        </p:txBody>
      </p:sp>
      <p:sp>
        <p:nvSpPr>
          <p:cNvPr id="6" name="Text Placeholder 5">
            <a:extLst>
              <a:ext uri="{FF2B5EF4-FFF2-40B4-BE49-F238E27FC236}">
                <a16:creationId xmlns:a16="http://schemas.microsoft.com/office/drawing/2014/main" id="{AD4AEB8B-CEA5-C317-5E36-5B8A77F1A22B}"/>
              </a:ext>
            </a:extLst>
          </p:cNvPr>
          <p:cNvSpPr>
            <a:spLocks noGrp="1"/>
          </p:cNvSpPr>
          <p:nvPr>
            <p:ph type="body" sz="quarter" idx="17"/>
          </p:nvPr>
        </p:nvSpPr>
        <p:spPr>
          <a:xfrm>
            <a:off x="5400675" y="1800000"/>
            <a:ext cx="6141751" cy="1764610"/>
          </a:xfrm>
        </p:spPr>
        <p:txBody>
          <a:bodyPr vert="horz" lIns="0" tIns="0" rIns="0" bIns="0" rtlCol="0" anchor="t">
            <a:noAutofit/>
          </a:bodyPr>
          <a:lstStyle/>
          <a:p>
            <a:pPr>
              <a:spcAft>
                <a:spcPts val="600"/>
              </a:spcAft>
            </a:pPr>
            <a:r>
              <a:rPr lang="en-AU" sz="1800" b="0" i="0" dirty="0">
                <a:solidFill>
                  <a:srgbClr val="000000"/>
                </a:solidFill>
                <a:effectLst/>
                <a:latin typeface="+mn-lt"/>
                <a:cs typeface="Arial"/>
              </a:rPr>
              <a:t>An alto clef is a type of musical clef used primarily for instruments that play in the alto range, such as the viola. The alto clef is characterised by the placement of the middle line of the staff, which represents the note middle</a:t>
            </a:r>
            <a:r>
              <a:rPr lang="en-AU" sz="1800" dirty="0">
                <a:solidFill>
                  <a:srgbClr val="000000"/>
                </a:solidFill>
                <a:latin typeface="+mn-lt"/>
                <a:cs typeface="Arial"/>
              </a:rPr>
              <a:t> C.</a:t>
            </a:r>
            <a:endParaRPr lang="en-AU" sz="1800" dirty="0">
              <a:latin typeface="+mn-lt"/>
              <a:cs typeface="Arial"/>
            </a:endParaRPr>
          </a:p>
          <a:p>
            <a:pPr>
              <a:spcAft>
                <a:spcPts val="600"/>
              </a:spcAft>
            </a:pPr>
            <a:endParaRPr lang="en-AU" sz="1800" dirty="0">
              <a:latin typeface="Arial"/>
              <a:cs typeface="Arial"/>
            </a:endParaRPr>
          </a:p>
          <a:p>
            <a:pPr>
              <a:spcAft>
                <a:spcPts val="600"/>
              </a:spcAft>
            </a:pPr>
            <a:endParaRPr lang="en-AU" sz="1800" dirty="0">
              <a:latin typeface="Arial"/>
              <a:cs typeface="Arial"/>
            </a:endParaRPr>
          </a:p>
          <a:p>
            <a:pPr>
              <a:spcAft>
                <a:spcPts val="600"/>
              </a:spcAft>
            </a:pPr>
            <a:endParaRPr lang="en-AU" sz="1800" dirty="0">
              <a:latin typeface="Arial" panose="020B0604020202020204" pitchFamily="34" charset="0"/>
              <a:cs typeface="Arial" panose="020B0604020202020204" pitchFamily="34" charset="0"/>
            </a:endParaRPr>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p:txBody>
      </p:sp>
      <p:pic>
        <p:nvPicPr>
          <p:cNvPr id="9" name="Picture 8" descr="An alto clef on a staff indication where middle C is position. It is positioned on the middle line">
            <a:extLst>
              <a:ext uri="{FF2B5EF4-FFF2-40B4-BE49-F238E27FC236}">
                <a16:creationId xmlns:a16="http://schemas.microsoft.com/office/drawing/2014/main" id="{9E908838-4681-74A4-D199-8CDEDCB7C104}"/>
              </a:ext>
            </a:extLst>
          </p:cNvPr>
          <p:cNvPicPr>
            <a:picLocks noChangeAspect="1"/>
          </p:cNvPicPr>
          <p:nvPr/>
        </p:nvPicPr>
        <p:blipFill>
          <a:blip r:embed="rId2"/>
          <a:stretch>
            <a:fillRect/>
          </a:stretch>
        </p:blipFill>
        <p:spPr>
          <a:xfrm>
            <a:off x="6096000" y="3906830"/>
            <a:ext cx="4762500" cy="2266950"/>
          </a:xfrm>
          <a:prstGeom prst="rect">
            <a:avLst/>
          </a:prstGeom>
        </p:spPr>
      </p:pic>
      <p:sp>
        <p:nvSpPr>
          <p:cNvPr id="5" name="Rectangle 4">
            <a:extLst>
              <a:ext uri="{FF2B5EF4-FFF2-40B4-BE49-F238E27FC236}">
                <a16:creationId xmlns:a16="http://schemas.microsoft.com/office/drawing/2014/main" id="{B5CC2E24-570D-0E77-0DBB-3C02FDE30426}"/>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7D27B7AD-A7AF-FE19-FE21-32E2DE84D39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902" y="1236453"/>
            <a:ext cx="4494195" cy="4370717"/>
          </a:xfrm>
          <a:prstGeom prst="rect">
            <a:avLst/>
          </a:prstGeom>
        </p:spPr>
      </p:pic>
      <p:sp>
        <p:nvSpPr>
          <p:cNvPr id="2" name="Slide Number Placeholder 1">
            <a:extLst>
              <a:ext uri="{FF2B5EF4-FFF2-40B4-BE49-F238E27FC236}">
                <a16:creationId xmlns:a16="http://schemas.microsoft.com/office/drawing/2014/main" id="{C12C4095-9849-CDC2-5B7C-E6A37484C8EA}"/>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183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6EE84A76-5209-EFD2-6A7D-411EEEE9FB6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247E92-0164-99EC-28A8-4537D273A529}"/>
              </a:ext>
            </a:extLst>
          </p:cNvPr>
          <p:cNvSpPr>
            <a:spLocks noGrp="1"/>
          </p:cNvSpPr>
          <p:nvPr>
            <p:ph type="title"/>
          </p:nvPr>
        </p:nvSpPr>
        <p:spPr/>
        <p:txBody>
          <a:bodyPr/>
          <a:lstStyle/>
          <a:p>
            <a:r>
              <a:rPr lang="en-AU" dirty="0">
                <a:latin typeface="+mj-lt"/>
                <a:cs typeface="Arial"/>
              </a:rPr>
              <a:t>Activity 4.1 – 'Jupiter' movement 1 – Mozart</a:t>
            </a:r>
          </a:p>
        </p:txBody>
      </p:sp>
      <p:pic>
        <p:nvPicPr>
          <p:cNvPr id="6" name="Picture 5" descr="First page of the Sinfonie in C 'Jupiter' score by Mozart">
            <a:extLst>
              <a:ext uri="{FF2B5EF4-FFF2-40B4-BE49-F238E27FC236}">
                <a16:creationId xmlns:a16="http://schemas.microsoft.com/office/drawing/2014/main" id="{861C250E-9592-5FB2-06BE-D88CB88F797B}"/>
              </a:ext>
            </a:extLst>
          </p:cNvPr>
          <p:cNvPicPr>
            <a:picLocks noChangeAspect="1"/>
          </p:cNvPicPr>
          <p:nvPr/>
        </p:nvPicPr>
        <p:blipFill>
          <a:blip r:embed="rId3"/>
          <a:stretch>
            <a:fillRect/>
          </a:stretch>
        </p:blipFill>
        <p:spPr>
          <a:xfrm>
            <a:off x="360000" y="1495879"/>
            <a:ext cx="5487166" cy="4048690"/>
          </a:xfrm>
          <a:prstGeom prst="rect">
            <a:avLst/>
          </a:prstGeom>
        </p:spPr>
      </p:pic>
      <p:grpSp>
        <p:nvGrpSpPr>
          <p:cNvPr id="9" name="Group 8" descr="play button">
            <a:extLst>
              <a:ext uri="{FF2B5EF4-FFF2-40B4-BE49-F238E27FC236}">
                <a16:creationId xmlns:a16="http://schemas.microsoft.com/office/drawing/2014/main" id="{DABC0833-FD1B-E175-6517-5D12DA30F9AA}"/>
              </a:ext>
            </a:extLst>
          </p:cNvPr>
          <p:cNvGrpSpPr/>
          <p:nvPr/>
        </p:nvGrpSpPr>
        <p:grpSpPr>
          <a:xfrm>
            <a:off x="2646383" y="3063024"/>
            <a:ext cx="914400" cy="914400"/>
            <a:chOff x="1571421" y="4826834"/>
            <a:chExt cx="914400" cy="914400"/>
          </a:xfrm>
        </p:grpSpPr>
        <p:sp>
          <p:nvSpPr>
            <p:cNvPr id="10" name="Oval 9">
              <a:extLst>
                <a:ext uri="{FF2B5EF4-FFF2-40B4-BE49-F238E27FC236}">
                  <a16:creationId xmlns:a16="http://schemas.microsoft.com/office/drawing/2014/main" id="{24CB1F65-6E6A-0F45-9678-CFFBB61048F9}"/>
                </a:ext>
              </a:extLst>
            </p:cNvPr>
            <p:cNvSpPr/>
            <p:nvPr/>
          </p:nvSpPr>
          <p:spPr>
            <a:xfrm>
              <a:off x="1571421" y="4826834"/>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4"/>
              <a:extLst>
                <a:ext uri="{FF2B5EF4-FFF2-40B4-BE49-F238E27FC236}">
                  <a16:creationId xmlns:a16="http://schemas.microsoft.com/office/drawing/2014/main" id="{35364512-DDCA-AFFD-E15F-88E1758F6F18}"/>
                </a:ext>
              </a:extLst>
            </p:cNvPr>
            <p:cNvSpPr/>
            <p:nvPr/>
          </p:nvSpPr>
          <p:spPr>
            <a:xfrm rot="5400000">
              <a:off x="1860042" y="5036694"/>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1C22A1B0-3A63-5AB8-4760-95DB8968AC2F}"/>
              </a:ext>
            </a:extLst>
          </p:cNvPr>
          <p:cNvSpPr txBox="1"/>
          <p:nvPr/>
        </p:nvSpPr>
        <p:spPr>
          <a:xfrm>
            <a:off x="360001" y="5671376"/>
            <a:ext cx="5487166" cy="545601"/>
          </a:xfrm>
          <a:prstGeom prst="rect">
            <a:avLst/>
          </a:prstGeom>
          <a:noFill/>
        </p:spPr>
        <p:txBody>
          <a:bodyPr wrap="none" lIns="0" tIns="0" rIns="0" bIns="0" rtlCol="0" anchor="t">
            <a:noAutofit/>
          </a:bodyPr>
          <a:lstStyle/>
          <a:p>
            <a:pPr>
              <a:lnSpc>
                <a:spcPct val="150000"/>
              </a:lnSpc>
            </a:pPr>
            <a:r>
              <a:rPr lang="en-AU" sz="1050" dirty="0"/>
              <a:t>Danish National Chamber Orchestra (2023) </a:t>
            </a:r>
            <a:r>
              <a:rPr lang="en-AU" sz="1050" dirty="0">
                <a:hlinkClick r:id="rId4"/>
              </a:rPr>
              <a:t>Mozart: Symphony No. 41 in C major, K. 551 </a:t>
            </a:r>
          </a:p>
          <a:p>
            <a:pPr>
              <a:lnSpc>
                <a:spcPct val="150000"/>
              </a:lnSpc>
            </a:pPr>
            <a:r>
              <a:rPr lang="en-AU" sz="1050" dirty="0">
                <a:hlinkClick r:id="rId4"/>
              </a:rPr>
              <a:t>“Jupiter” (with score) (34:50)</a:t>
            </a:r>
            <a:r>
              <a:rPr lang="en-AU" sz="1050" dirty="0"/>
              <a:t> [video] accessed 6 January 2025</a:t>
            </a:r>
          </a:p>
        </p:txBody>
      </p:sp>
      <p:pic>
        <p:nvPicPr>
          <p:cNvPr id="15" name="Picture 14" descr="An orchestra sitting on stage playing.">
            <a:extLst>
              <a:ext uri="{FF2B5EF4-FFF2-40B4-BE49-F238E27FC236}">
                <a16:creationId xmlns:a16="http://schemas.microsoft.com/office/drawing/2014/main" id="{AB884AAE-0359-23C3-5713-684574E9FBB6}"/>
              </a:ext>
            </a:extLst>
          </p:cNvPr>
          <p:cNvPicPr>
            <a:picLocks noChangeAspect="1"/>
          </p:cNvPicPr>
          <p:nvPr/>
        </p:nvPicPr>
        <p:blipFill>
          <a:blip r:embed="rId5"/>
          <a:stretch>
            <a:fillRect/>
          </a:stretch>
        </p:blipFill>
        <p:spPr>
          <a:xfrm>
            <a:off x="6344835" y="2799252"/>
            <a:ext cx="5481236" cy="2746861"/>
          </a:xfrm>
          <a:prstGeom prst="rect">
            <a:avLst/>
          </a:prstGeom>
        </p:spPr>
      </p:pic>
      <p:grpSp>
        <p:nvGrpSpPr>
          <p:cNvPr id="17" name="Group 16" descr="play button">
            <a:extLst>
              <a:ext uri="{FF2B5EF4-FFF2-40B4-BE49-F238E27FC236}">
                <a16:creationId xmlns:a16="http://schemas.microsoft.com/office/drawing/2014/main" id="{4BFE563C-1FAB-B28C-C44C-1D3E3D2CEE61}"/>
              </a:ext>
            </a:extLst>
          </p:cNvPr>
          <p:cNvGrpSpPr/>
          <p:nvPr/>
        </p:nvGrpSpPr>
        <p:grpSpPr>
          <a:xfrm>
            <a:off x="8628253" y="3715482"/>
            <a:ext cx="914400" cy="914400"/>
            <a:chOff x="1571421" y="4826834"/>
            <a:chExt cx="914400" cy="914400"/>
          </a:xfrm>
        </p:grpSpPr>
        <p:sp>
          <p:nvSpPr>
            <p:cNvPr id="18" name="Oval 17">
              <a:extLst>
                <a:ext uri="{FF2B5EF4-FFF2-40B4-BE49-F238E27FC236}">
                  <a16:creationId xmlns:a16="http://schemas.microsoft.com/office/drawing/2014/main" id="{41A56294-28DF-815E-CFCD-BBBDB4C25B0A}"/>
                </a:ext>
              </a:extLst>
            </p:cNvPr>
            <p:cNvSpPr/>
            <p:nvPr/>
          </p:nvSpPr>
          <p:spPr>
            <a:xfrm>
              <a:off x="1571421" y="4826834"/>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Isosceles Triangle 18">
              <a:hlinkClick r:id="rId6"/>
              <a:extLst>
                <a:ext uri="{FF2B5EF4-FFF2-40B4-BE49-F238E27FC236}">
                  <a16:creationId xmlns:a16="http://schemas.microsoft.com/office/drawing/2014/main" id="{0E87A5E7-9E03-9933-40A2-65FA76C4F0D0}"/>
                </a:ext>
              </a:extLst>
            </p:cNvPr>
            <p:cNvSpPr/>
            <p:nvPr/>
          </p:nvSpPr>
          <p:spPr>
            <a:xfrm rot="5400000">
              <a:off x="1860042" y="5036694"/>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3" name="TextBox 12">
            <a:extLst>
              <a:ext uri="{FF2B5EF4-FFF2-40B4-BE49-F238E27FC236}">
                <a16:creationId xmlns:a16="http://schemas.microsoft.com/office/drawing/2014/main" id="{5D5FDED6-45E8-3265-F140-D990D42A962A}"/>
              </a:ext>
            </a:extLst>
          </p:cNvPr>
          <p:cNvSpPr txBox="1"/>
          <p:nvPr/>
        </p:nvSpPr>
        <p:spPr>
          <a:xfrm>
            <a:off x="6416046" y="5671376"/>
            <a:ext cx="5410025" cy="790967"/>
          </a:xfrm>
          <a:prstGeom prst="rect">
            <a:avLst/>
          </a:prstGeom>
          <a:noFill/>
        </p:spPr>
        <p:txBody>
          <a:bodyPr wrap="none" lIns="0" tIns="0" rIns="0" bIns="0" rtlCol="0" anchor="t">
            <a:noAutofit/>
          </a:bodyPr>
          <a:lstStyle/>
          <a:p>
            <a:pPr>
              <a:lnSpc>
                <a:spcPct val="150000"/>
              </a:lnSpc>
            </a:pPr>
            <a:r>
              <a:rPr lang="en-AU" sz="1050" dirty="0"/>
              <a:t>ARD </a:t>
            </a:r>
            <a:r>
              <a:rPr lang="en-AU" sz="1050" dirty="0" err="1"/>
              <a:t>Klassik</a:t>
            </a:r>
            <a:r>
              <a:rPr lang="en-AU" sz="1050" dirty="0"/>
              <a:t> (2025) </a:t>
            </a:r>
            <a:r>
              <a:rPr lang="en-AU" sz="1050" dirty="0">
                <a:hlinkClick r:id="rId6"/>
              </a:rPr>
              <a:t>Mozart: Symphony No. 41 | Adam Fischer | WDR Symphony Orchestra </a:t>
            </a:r>
          </a:p>
          <a:p>
            <a:pPr>
              <a:lnSpc>
                <a:spcPct val="150000"/>
              </a:lnSpc>
            </a:pPr>
            <a:r>
              <a:rPr lang="en-AU" sz="1050" dirty="0">
                <a:hlinkClick r:id="rId6"/>
              </a:rPr>
              <a:t>(39:57)</a:t>
            </a:r>
            <a:r>
              <a:rPr lang="en-AU" sz="1050" dirty="0"/>
              <a:t> [video] accessed 6 January 2025</a:t>
            </a:r>
          </a:p>
        </p:txBody>
      </p:sp>
      <p:sp>
        <p:nvSpPr>
          <p:cNvPr id="2" name="Slide Number Placeholder 1">
            <a:extLst>
              <a:ext uri="{FF2B5EF4-FFF2-40B4-BE49-F238E27FC236}">
                <a16:creationId xmlns:a16="http://schemas.microsoft.com/office/drawing/2014/main" id="{5E017208-E1CA-1EE8-02AE-AA072077F4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259036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cs typeface="Arial"/>
              </a:rPr>
              <a:t>Activity 1.1 – rhythmic sight reading (1)</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latin typeface="+mj-lt"/>
                <a:cs typeface="Arial"/>
              </a:rPr>
              <a:t>2-bar examples</a:t>
            </a:r>
          </a:p>
        </p:txBody>
      </p:sp>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239725" y="1567087"/>
                <a:ext cx="900404" cy="1480914"/>
              </a:xfrm>
            </p:spPr>
            <p:txBody>
              <a:bodyPr/>
              <a:lstStyle/>
              <a:p>
                <a:r>
                  <a:rPr lang="en-US" sz="2400" b="1" dirty="0"/>
                  <a:t>  </a:t>
                </a:r>
                <a14:m>
                  <m:oMath xmlns:m="http://schemas.openxmlformats.org/officeDocument/2006/math">
                    <m:f>
                      <m:fPr>
                        <m:type m:val="noBar"/>
                        <m:ctrlPr>
                          <a:rPr lang="en-AU" sz="4800" b="0" i="1" dirty="0" smtClean="0">
                            <a:effectLst/>
                            <a:latin typeface="Cambria Math" panose="02040503050406030204" pitchFamily="18" charset="0"/>
                          </a:rPr>
                        </m:ctrlPr>
                      </m:fPr>
                      <m:num>
                        <m:r>
                          <a:rPr lang="en-AU" sz="4800" b="0" i="0" dirty="0" smtClean="0">
                            <a:effectLst/>
                            <a:latin typeface="Cambria Math" panose="02040503050406030204" pitchFamily="18" charset="0"/>
                          </a:rPr>
                          <m:t>4</m:t>
                        </m:r>
                      </m:num>
                      <m:den>
                        <m:r>
                          <a:rPr lang="en-AU" sz="4800" b="0" dirty="0" smtClean="0">
                            <a:effectLst/>
                            <a:latin typeface="Cambria Math" panose="02040503050406030204" pitchFamily="18" charset="0"/>
                          </a:rPr>
                          <m:t>4</m:t>
                        </m:r>
                      </m:den>
                    </m:f>
                  </m:oMath>
                </a14:m>
                <a:endParaRPr lang="en-US" sz="2000" b="1" dirty="0"/>
              </a:p>
              <a:p>
                <a:pPr>
                  <a:lnSpc>
                    <a:spcPct val="100000"/>
                  </a:lnSpc>
                </a:pPr>
                <a:endParaRPr lang="en-US" b="1" dirty="0"/>
              </a:p>
              <a:p>
                <a:r>
                  <a:rPr lang="en-US" sz="2000" b="1" dirty="0"/>
                  <a:t>  </a:t>
                </a:r>
                <a:r>
                  <a:rPr lang="en-US" sz="2400" b="1" dirty="0"/>
                  <a:t>   </a:t>
                </a:r>
                <a:endParaRPr lang="en-US" sz="2400" dirty="0"/>
              </a:p>
              <a:p>
                <a:pPr>
                  <a:lnSpc>
                    <a:spcPct val="100000"/>
                  </a:lnSpc>
                </a:pPr>
                <a:r>
                  <a:rPr lang="en-US" sz="2000" b="1" dirty="0"/>
                  <a:t>   </a:t>
                </a:r>
                <a:endParaRPr lang="en-US" sz="2400" b="1" dirty="0"/>
              </a:p>
              <a:p>
                <a:endParaRPr lang="en-AU" dirty="0">
                  <a:latin typeface="+mn-lt"/>
                </a:endParaRPr>
              </a:p>
            </p:txBody>
          </p:sp>
        </mc:Choice>
        <mc:Fallback xmlns="">
          <p:sp>
            <p:nvSpPr>
              <p:cNvPr id="12" name="Text Placeholder 11">
                <a:extLst>
                  <a:ext uri="{FF2B5EF4-FFF2-40B4-BE49-F238E27FC236}">
                    <a16:creationId xmlns:a16="http://schemas.microsoft.com/office/drawing/2014/main" id="{02C3478F-FB08-D7AF-5F27-8D143FA97D4C}"/>
                  </a:ext>
                </a:extLst>
              </p:cNvPr>
              <p:cNvSpPr>
                <a:spLocks noGrp="1" noRot="1" noChangeAspect="1" noMove="1" noResize="1" noEditPoints="1" noAdjustHandles="1" noChangeArrowheads="1" noChangeShapeType="1" noTextEdit="1"/>
              </p:cNvSpPr>
              <p:nvPr>
                <p:ph type="body" sz="quarter" idx="17"/>
              </p:nvPr>
            </p:nvSpPr>
            <p:spPr>
              <a:xfrm>
                <a:off x="239725" y="1567087"/>
                <a:ext cx="900404" cy="1480914"/>
              </a:xfrm>
              <a:blipFill>
                <a:blip r:embed="rId4"/>
                <a:stretch>
                  <a:fillRect/>
                </a:stretch>
              </a:blipFill>
            </p:spPr>
            <p:txBody>
              <a:bodyPr/>
              <a:lstStyle/>
              <a:p>
                <a:r>
                  <a:rPr lang="en-US">
                    <a:noFill/>
                  </a:rPr>
                  <a:t> </a:t>
                </a:r>
              </a:p>
            </p:txBody>
          </p:sp>
        </mc:Fallback>
      </mc:AlternateContent>
      <p:pic>
        <p:nvPicPr>
          <p:cNvPr id="2" name="Picture 1" descr="File:Quarter note with upwards stem.svg - Wikimedia Commons">
            <a:extLst>
              <a:ext uri="{FF2B5EF4-FFF2-40B4-BE49-F238E27FC236}">
                <a16:creationId xmlns:a16="http://schemas.microsoft.com/office/drawing/2014/main" id="{14C56B00-EBB7-B49A-90E1-FDC5419DA1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8792" y="2019499"/>
            <a:ext cx="257717" cy="700833"/>
          </a:xfrm>
          <a:prstGeom prst="rect">
            <a:avLst/>
          </a:prstGeom>
        </p:spPr>
      </p:pic>
      <p:pic>
        <p:nvPicPr>
          <p:cNvPr id="6" name="Picture 5" descr="pair of quavers">
            <a:extLst>
              <a:ext uri="{FF2B5EF4-FFF2-40B4-BE49-F238E27FC236}">
                <a16:creationId xmlns:a16="http://schemas.microsoft.com/office/drawing/2014/main" id="{68714C0C-7610-B791-72BC-1004BBEDB6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2361" y="1949501"/>
            <a:ext cx="717394" cy="777811"/>
          </a:xfrm>
          <a:prstGeom prst="rect">
            <a:avLst/>
          </a:prstGeom>
        </p:spPr>
      </p:pic>
      <p:pic>
        <p:nvPicPr>
          <p:cNvPr id="7" name="Picture 6" descr="set of 4 semiquavers">
            <a:extLst>
              <a:ext uri="{FF2B5EF4-FFF2-40B4-BE49-F238E27FC236}">
                <a16:creationId xmlns:a16="http://schemas.microsoft.com/office/drawing/2014/main" id="{8CD814D8-6B58-94AA-3F57-AF47AA0512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2138" y="1921247"/>
            <a:ext cx="1340220" cy="794811"/>
          </a:xfrm>
          <a:prstGeom prst="rect">
            <a:avLst/>
          </a:prstGeom>
        </p:spPr>
      </p:pic>
      <p:pic>
        <p:nvPicPr>
          <p:cNvPr id="8" name="Picture 7" descr="File:Quarter note with upwards stem.svg - Wikimedia Commons">
            <a:extLst>
              <a:ext uri="{FF2B5EF4-FFF2-40B4-BE49-F238E27FC236}">
                <a16:creationId xmlns:a16="http://schemas.microsoft.com/office/drawing/2014/main" id="{807AC06A-1E35-8B29-48B5-1ACEAEA5DE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5065" y="1985244"/>
            <a:ext cx="257717" cy="700833"/>
          </a:xfrm>
          <a:prstGeom prst="rect">
            <a:avLst/>
          </a:prstGeom>
        </p:spPr>
      </p:pic>
      <p:pic>
        <p:nvPicPr>
          <p:cNvPr id="10" name="Picture 9" descr="File:Quarter note with upwards stem.svg - Wikimedia Commons">
            <a:extLst>
              <a:ext uri="{FF2B5EF4-FFF2-40B4-BE49-F238E27FC236}">
                <a16:creationId xmlns:a16="http://schemas.microsoft.com/office/drawing/2014/main" id="{6A1EBE9D-C046-C7F5-3A43-64C2D8B5E4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4008" y="1966519"/>
            <a:ext cx="257717" cy="700833"/>
          </a:xfrm>
          <a:prstGeom prst="rect">
            <a:avLst/>
          </a:prstGeom>
        </p:spPr>
      </p:pic>
      <p:pic>
        <p:nvPicPr>
          <p:cNvPr id="5" name="Picture 4" descr="crotchet rest symbol">
            <a:extLst>
              <a:ext uri="{FF2B5EF4-FFF2-40B4-BE49-F238E27FC236}">
                <a16:creationId xmlns:a16="http://schemas.microsoft.com/office/drawing/2014/main" id="{5EE15DB3-3DD2-30F7-111F-2F94EBAC04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09762" y="1719613"/>
            <a:ext cx="444248" cy="1049961"/>
          </a:xfrm>
          <a:prstGeom prst="rect">
            <a:avLst/>
          </a:prstGeom>
        </p:spPr>
      </p:pic>
      <p:pic>
        <p:nvPicPr>
          <p:cNvPr id="11" name="Picture 10" descr="pair of quavers">
            <a:extLst>
              <a:ext uri="{FF2B5EF4-FFF2-40B4-BE49-F238E27FC236}">
                <a16:creationId xmlns:a16="http://schemas.microsoft.com/office/drawing/2014/main" id="{F4E663C2-96F7-21C7-28A0-A072F616A9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9929" y="1893186"/>
            <a:ext cx="717394" cy="777811"/>
          </a:xfrm>
          <a:prstGeom prst="rect">
            <a:avLst/>
          </a:prstGeom>
        </p:spPr>
      </p:pic>
      <p:pic>
        <p:nvPicPr>
          <p:cNvPr id="14" name="Picture 13" descr="File:Quarter note with upwards stem.svg - Wikimedia Commons">
            <a:extLst>
              <a:ext uri="{FF2B5EF4-FFF2-40B4-BE49-F238E27FC236}">
                <a16:creationId xmlns:a16="http://schemas.microsoft.com/office/drawing/2014/main" id="{32202799-9BB2-656D-C590-BBE9847AA8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0520" y="1951529"/>
            <a:ext cx="257717" cy="700833"/>
          </a:xfrm>
          <a:prstGeom prst="rect">
            <a:avLst/>
          </a:prstGeom>
        </p:spPr>
      </p:pic>
      <mc:AlternateContent xmlns:mc="http://schemas.openxmlformats.org/markup-compatibility/2006" xmlns:a14="http://schemas.microsoft.com/office/drawing/2010/main">
        <mc:Choice Requires="a14">
          <p:sp>
            <p:nvSpPr>
              <p:cNvPr id="18" name="Text Placeholder 11">
                <a:extLst>
                  <a:ext uri="{FF2B5EF4-FFF2-40B4-BE49-F238E27FC236}">
                    <a16:creationId xmlns:a16="http://schemas.microsoft.com/office/drawing/2014/main" id="{28CA3308-5D76-6A46-3819-49B733DB4592}"/>
                  </a:ext>
                </a:extLst>
              </p:cNvPr>
              <p:cNvSpPr txBox="1">
                <a:spLocks/>
              </p:cNvSpPr>
              <p:nvPr/>
            </p:nvSpPr>
            <p:spPr>
              <a:xfrm>
                <a:off x="239725" y="4341818"/>
                <a:ext cx="900404" cy="148091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  </a:t>
                </a:r>
                <a14:m>
                  <m:oMath xmlns:m="http://schemas.openxmlformats.org/officeDocument/2006/math">
                    <m:f>
                      <m:fPr>
                        <m:type m:val="noBar"/>
                        <m:ctrlPr>
                          <a:rPr lang="en-AU" sz="4800" i="1" dirty="0" smtClean="0">
                            <a:latin typeface="Cambria Math" panose="02040503050406030204" pitchFamily="18" charset="0"/>
                          </a:rPr>
                        </m:ctrlPr>
                      </m:fPr>
                      <m:num>
                        <m:r>
                          <a:rPr lang="en-AU" sz="4800" dirty="0" smtClean="0">
                            <a:latin typeface="Cambria Math" panose="02040503050406030204" pitchFamily="18" charset="0"/>
                          </a:rPr>
                          <m:t>4</m:t>
                        </m:r>
                      </m:num>
                      <m:den>
                        <m:r>
                          <a:rPr lang="en-AU" sz="4800" dirty="0" smtClean="0">
                            <a:latin typeface="Cambria Math" panose="02040503050406030204" pitchFamily="18" charset="0"/>
                          </a:rPr>
                          <m:t>4</m:t>
                        </m:r>
                      </m:den>
                    </m:f>
                  </m:oMath>
                </a14:m>
                <a:endParaRPr lang="en-US" b="1" dirty="0"/>
              </a:p>
              <a:p>
                <a:pPr>
                  <a:lnSpc>
                    <a:spcPct val="100000"/>
                  </a:lnSpc>
                </a:pPr>
                <a:endParaRPr lang="en-US" b="1" dirty="0"/>
              </a:p>
              <a:p>
                <a:r>
                  <a:rPr lang="en-US" b="1" dirty="0"/>
                  <a:t>  </a:t>
                </a:r>
                <a:r>
                  <a:rPr lang="en-US" sz="2400" b="1" dirty="0"/>
                  <a:t>   </a:t>
                </a:r>
                <a:endParaRPr lang="en-US" sz="2400" dirty="0"/>
              </a:p>
              <a:p>
                <a:pPr>
                  <a:lnSpc>
                    <a:spcPct val="100000"/>
                  </a:lnSpc>
                </a:pPr>
                <a:r>
                  <a:rPr lang="en-US" b="1" dirty="0"/>
                  <a:t>   </a:t>
                </a:r>
                <a:endParaRPr lang="en-US" sz="2400" b="1" dirty="0"/>
              </a:p>
              <a:p>
                <a:endParaRPr lang="en-AU" dirty="0">
                  <a:latin typeface="+mn-lt"/>
                </a:endParaRPr>
              </a:p>
            </p:txBody>
          </p:sp>
        </mc:Choice>
        <mc:Fallback xmlns="">
          <p:sp>
            <p:nvSpPr>
              <p:cNvPr id="18" name="Text Placeholder 11">
                <a:extLst>
                  <a:ext uri="{FF2B5EF4-FFF2-40B4-BE49-F238E27FC236}">
                    <a16:creationId xmlns:a16="http://schemas.microsoft.com/office/drawing/2014/main" id="{28CA3308-5D76-6A46-3819-49B733DB4592}"/>
                  </a:ext>
                </a:extLst>
              </p:cNvPr>
              <p:cNvSpPr txBox="1">
                <a:spLocks noRot="1" noChangeAspect="1" noMove="1" noResize="1" noEditPoints="1" noAdjustHandles="1" noChangeArrowheads="1" noChangeShapeType="1" noTextEdit="1"/>
              </p:cNvSpPr>
              <p:nvPr/>
            </p:nvSpPr>
            <p:spPr>
              <a:xfrm>
                <a:off x="239725" y="4341818"/>
                <a:ext cx="900404" cy="1480914"/>
              </a:xfrm>
              <a:prstGeom prst="rect">
                <a:avLst/>
              </a:prstGeom>
              <a:blipFill>
                <a:blip r:embed="rId20"/>
                <a:stretch>
                  <a:fillRect/>
                </a:stretch>
              </a:blipFill>
            </p:spPr>
            <p:txBody>
              <a:bodyPr/>
              <a:lstStyle/>
              <a:p>
                <a:r>
                  <a:rPr lang="en-US">
                    <a:noFill/>
                  </a:rPr>
                  <a:t> </a:t>
                </a:r>
              </a:p>
            </p:txBody>
          </p:sp>
        </mc:Fallback>
      </mc:AlternateContent>
      <p:pic>
        <p:nvPicPr>
          <p:cNvPr id="1026" name="Picture 2" descr="A quaver joined to a pair of semiquavers">
            <a:extLst>
              <a:ext uri="{FF2B5EF4-FFF2-40B4-BE49-F238E27FC236}">
                <a16:creationId xmlns:a16="http://schemas.microsoft.com/office/drawing/2014/main" id="{515540E7-7811-71B0-1F3F-911775DA4545}"/>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308792" y="4622994"/>
            <a:ext cx="1014456" cy="700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air of quavers">
            <a:extLst>
              <a:ext uri="{FF2B5EF4-FFF2-40B4-BE49-F238E27FC236}">
                <a16:creationId xmlns:a16="http://schemas.microsoft.com/office/drawing/2014/main" id="{6F6312B3-6C18-272A-2D95-9A5FE9974C9A}"/>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573810" y="4601450"/>
            <a:ext cx="726828" cy="7173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 dotted quaver joined to a semiquaver note.">
            <a:extLst>
              <a:ext uri="{FF2B5EF4-FFF2-40B4-BE49-F238E27FC236}">
                <a16:creationId xmlns:a16="http://schemas.microsoft.com/office/drawing/2014/main" id="{AC26348A-A0B6-C0C2-B4A7-D9F88421D872}"/>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446513" y="4597914"/>
            <a:ext cx="885191" cy="7079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ile:Quarter note with upwards stem.svg - Wikimedia Commons">
            <a:extLst>
              <a:ext uri="{FF2B5EF4-FFF2-40B4-BE49-F238E27FC236}">
                <a16:creationId xmlns:a16="http://schemas.microsoft.com/office/drawing/2014/main" id="{F79E37C9-A7A6-4E95-589F-389942E69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9152" y="4610975"/>
            <a:ext cx="257717" cy="700833"/>
          </a:xfrm>
          <a:prstGeom prst="rect">
            <a:avLst/>
          </a:prstGeom>
        </p:spPr>
      </p:pic>
      <p:pic>
        <p:nvPicPr>
          <p:cNvPr id="1032" name="Picture 8" descr="A pair of semiquavers joined to a quaver">
            <a:extLst>
              <a:ext uri="{FF2B5EF4-FFF2-40B4-BE49-F238E27FC236}">
                <a16:creationId xmlns:a16="http://schemas.microsoft.com/office/drawing/2014/main" id="{30B901CD-AE90-2E16-703A-14AC6FFF5942}"/>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5440463" y="4614716"/>
            <a:ext cx="1107770" cy="7008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rotchet rest symbol">
            <a:extLst>
              <a:ext uri="{FF2B5EF4-FFF2-40B4-BE49-F238E27FC236}">
                <a16:creationId xmlns:a16="http://schemas.microsoft.com/office/drawing/2014/main" id="{077BE2F7-70A6-1BD3-CD45-C79FEC183F0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16896" y="4426885"/>
            <a:ext cx="444248" cy="1049961"/>
          </a:xfrm>
          <a:prstGeom prst="rect">
            <a:avLst/>
          </a:prstGeom>
        </p:spPr>
      </p:pic>
      <p:pic>
        <p:nvPicPr>
          <p:cNvPr id="28" name="Picture 2" descr="set of 4 semiquavers">
            <a:extLst>
              <a:ext uri="{FF2B5EF4-FFF2-40B4-BE49-F238E27FC236}">
                <a16:creationId xmlns:a16="http://schemas.microsoft.com/office/drawing/2014/main" id="{0678076B-F59D-1529-4226-62ADB6BBAB13}"/>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311021" y="4601448"/>
            <a:ext cx="1432915" cy="7008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ile:Quarter note with upwards stem.svg - Wikimedia Commons">
            <a:extLst>
              <a:ext uri="{FF2B5EF4-FFF2-40B4-BE49-F238E27FC236}">
                <a16:creationId xmlns:a16="http://schemas.microsoft.com/office/drawing/2014/main" id="{3A16E457-F3F1-D285-8488-3B110860BB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3268" y="4585097"/>
            <a:ext cx="257717" cy="700833"/>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mc:AlternateContent xmlns:mc="http://schemas.openxmlformats.org/markup-compatibility/2006" xmlns:p14="http://schemas.microsoft.com/office/powerpoint/2010/main">
        <mc:Choice Requires="p14">
          <p:contentPart p14:bwMode="auto" r:id="rId26">
            <p14:nvContentPartPr>
              <p14:cNvPr id="26" name="Ink 25" descr="barline">
                <a:extLst>
                  <a:ext uri="{FF2B5EF4-FFF2-40B4-BE49-F238E27FC236}">
                    <a16:creationId xmlns:a16="http://schemas.microsoft.com/office/drawing/2014/main" id="{EC3AA1C8-F0C5-89B3-A69F-59BAE476E475}"/>
                  </a:ext>
                </a:extLst>
              </p14:cNvPr>
              <p14:cNvContentPartPr/>
              <p14:nvPr/>
            </p14:nvContentPartPr>
            <p14:xfrm>
              <a:off x="5319499" y="1834419"/>
              <a:ext cx="10438" cy="896538"/>
            </p14:xfrm>
          </p:contentPart>
        </mc:Choice>
        <mc:Fallback xmlns="">
          <p:pic>
            <p:nvPicPr>
              <p:cNvPr id="26" name="Ink 25" descr="barline">
                <a:extLst>
                  <a:ext uri="{FF2B5EF4-FFF2-40B4-BE49-F238E27FC236}">
                    <a16:creationId xmlns:a16="http://schemas.microsoft.com/office/drawing/2014/main" id="{EC3AA1C8-F0C5-89B3-A69F-59BAE476E475}"/>
                  </a:ext>
                </a:extLst>
              </p:cNvPr>
              <p:cNvPicPr/>
              <p:nvPr/>
            </p:nvPicPr>
            <p:blipFill>
              <a:blip r:embed="rId27"/>
              <a:stretch>
                <a:fillRect/>
              </a:stretch>
            </p:blipFill>
            <p:spPr>
              <a:xfrm>
                <a:off x="4797599" y="1816423"/>
                <a:ext cx="1043800" cy="932169"/>
              </a:xfrm>
              <a:prstGeom prst="rect">
                <a:avLst/>
              </a:prstGeom>
            </p:spPr>
          </p:pic>
        </mc:Fallback>
      </mc:AlternateContent>
      <p:grpSp>
        <p:nvGrpSpPr>
          <p:cNvPr id="29" name="Group 28" descr="Double barline">
            <a:extLst>
              <a:ext uri="{FF2B5EF4-FFF2-40B4-BE49-F238E27FC236}">
                <a16:creationId xmlns:a16="http://schemas.microsoft.com/office/drawing/2014/main" id="{4C991CD2-049C-DC00-A5D2-1AD785877627}"/>
              </a:ext>
            </a:extLst>
          </p:cNvPr>
          <p:cNvGrpSpPr/>
          <p:nvPr/>
        </p:nvGrpSpPr>
        <p:grpSpPr>
          <a:xfrm>
            <a:off x="9280803" y="1770814"/>
            <a:ext cx="86638" cy="896538"/>
            <a:chOff x="10868546" y="2110896"/>
            <a:chExt cx="86638" cy="896538"/>
          </a:xfrm>
        </p:grpSpPr>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3FF9CF9C-DDE4-309F-6D12-DCA33CFE968B}"/>
                    </a:ext>
                  </a:extLst>
                </p14:cNvPr>
                <p14:cNvContentPartPr/>
                <p14:nvPr/>
              </p14:nvContentPartPr>
              <p14:xfrm>
                <a:off x="10868546" y="2110896"/>
                <a:ext cx="10438" cy="896538"/>
              </p14:xfrm>
            </p:contentPart>
          </mc:Choice>
          <mc:Fallback xmlns="">
            <p:pic>
              <p:nvPicPr>
                <p:cNvPr id="16" name="Ink 15">
                  <a:extLst>
                    <a:ext uri="{FF2B5EF4-FFF2-40B4-BE49-F238E27FC236}">
                      <a16:creationId xmlns:a16="http://schemas.microsoft.com/office/drawing/2014/main" id="{FDE9BB8D-7BDB-4C55-6DE0-8C99FAB717B8}"/>
                    </a:ext>
                  </a:extLst>
                </p:cNvPr>
                <p:cNvPicPr/>
                <p:nvPr/>
              </p:nvPicPr>
              <p:blipFill>
                <a:blip r:embed="rId9"/>
                <a:stretch>
                  <a:fillRect/>
                </a:stretch>
              </p:blipFill>
              <p:spPr>
                <a:xfrm>
                  <a:off x="10346646" y="2092900"/>
                  <a:ext cx="1043800" cy="93216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757191D6-D16C-F56E-E93B-2CAA1E13049E}"/>
                    </a:ext>
                  </a:extLst>
                </p14:cNvPr>
                <p14:cNvContentPartPr/>
                <p14:nvPr/>
              </p14:nvContentPartPr>
              <p14:xfrm>
                <a:off x="10944746" y="2110896"/>
                <a:ext cx="10438" cy="896538"/>
              </p14:xfrm>
            </p:contentPart>
          </mc:Choice>
          <mc:Fallback xmlns="">
            <p:pic>
              <p:nvPicPr>
                <p:cNvPr id="17" name="Ink 16">
                  <a:extLst>
                    <a:ext uri="{FF2B5EF4-FFF2-40B4-BE49-F238E27FC236}">
                      <a16:creationId xmlns:a16="http://schemas.microsoft.com/office/drawing/2014/main" id="{E81D17B8-FFE1-C568-F869-D40C165045ED}"/>
                    </a:ext>
                  </a:extLst>
                </p:cNvPr>
                <p:cNvPicPr/>
                <p:nvPr/>
              </p:nvPicPr>
              <p:blipFill>
                <a:blip r:embed="rId9"/>
                <a:stretch>
                  <a:fillRect/>
                </a:stretch>
              </p:blipFill>
              <p:spPr>
                <a:xfrm>
                  <a:off x="10422846" y="2092900"/>
                  <a:ext cx="1043800" cy="93216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32" name="Ink 31" descr="barline">
                <a:extLst>
                  <a:ext uri="{FF2B5EF4-FFF2-40B4-BE49-F238E27FC236}">
                    <a16:creationId xmlns:a16="http://schemas.microsoft.com/office/drawing/2014/main" id="{178F9305-F1C0-84C4-D350-4E88EF3A5AB9}"/>
                  </a:ext>
                </a:extLst>
              </p14:cNvPr>
              <p14:cNvContentPartPr/>
              <p14:nvPr/>
            </p14:nvContentPartPr>
            <p14:xfrm>
              <a:off x="5309094" y="4525141"/>
              <a:ext cx="10438" cy="896538"/>
            </p14:xfrm>
          </p:contentPart>
        </mc:Choice>
        <mc:Fallback xmlns="">
          <p:pic>
            <p:nvPicPr>
              <p:cNvPr id="32" name="Ink 31" descr="barline">
                <a:extLst>
                  <a:ext uri="{FF2B5EF4-FFF2-40B4-BE49-F238E27FC236}">
                    <a16:creationId xmlns:a16="http://schemas.microsoft.com/office/drawing/2014/main" id="{178F9305-F1C0-84C4-D350-4E88EF3A5AB9}"/>
                  </a:ext>
                </a:extLst>
              </p:cNvPr>
              <p:cNvPicPr/>
              <p:nvPr/>
            </p:nvPicPr>
            <p:blipFill>
              <a:blip r:embed="rId27"/>
              <a:stretch>
                <a:fillRect/>
              </a:stretch>
            </p:blipFill>
            <p:spPr>
              <a:xfrm>
                <a:off x="4787194" y="4507145"/>
                <a:ext cx="1043800" cy="932169"/>
              </a:xfrm>
              <a:prstGeom prst="rect">
                <a:avLst/>
              </a:prstGeom>
            </p:spPr>
          </p:pic>
        </mc:Fallback>
      </mc:AlternateContent>
      <p:grpSp>
        <p:nvGrpSpPr>
          <p:cNvPr id="33" name="Group 32" descr="Double barline">
            <a:extLst>
              <a:ext uri="{FF2B5EF4-FFF2-40B4-BE49-F238E27FC236}">
                <a16:creationId xmlns:a16="http://schemas.microsoft.com/office/drawing/2014/main" id="{C684D055-555F-DA41-3236-CB06CE9B3A71}"/>
              </a:ext>
            </a:extLst>
          </p:cNvPr>
          <p:cNvGrpSpPr/>
          <p:nvPr/>
        </p:nvGrpSpPr>
        <p:grpSpPr>
          <a:xfrm>
            <a:off x="9588210" y="4562738"/>
            <a:ext cx="86638" cy="896538"/>
            <a:chOff x="10868546" y="2110896"/>
            <a:chExt cx="86638" cy="896538"/>
          </a:xfrm>
        </p:grpSpPr>
        <mc:AlternateContent xmlns:mc="http://schemas.openxmlformats.org/markup-compatibility/2006" xmlns:p14="http://schemas.microsoft.com/office/powerpoint/2010/main">
          <mc:Choice Requires="p14">
            <p:contentPart p14:bwMode="auto" r:id="rId31">
              <p14:nvContentPartPr>
                <p14:cNvPr id="34" name="Ink 33">
                  <a:extLst>
                    <a:ext uri="{FF2B5EF4-FFF2-40B4-BE49-F238E27FC236}">
                      <a16:creationId xmlns:a16="http://schemas.microsoft.com/office/drawing/2014/main" id="{154B8A55-0E5B-4E5B-C951-A9043D37BBCC}"/>
                    </a:ext>
                  </a:extLst>
                </p14:cNvPr>
                <p14:cNvContentPartPr/>
                <p14:nvPr/>
              </p14:nvContentPartPr>
              <p14:xfrm>
                <a:off x="10868546" y="2110896"/>
                <a:ext cx="10438" cy="896538"/>
              </p14:xfrm>
            </p:contentPart>
          </mc:Choice>
          <mc:Fallback xmlns="">
            <p:pic>
              <p:nvPicPr>
                <p:cNvPr id="25" name="Ink 24">
                  <a:extLst>
                    <a:ext uri="{FF2B5EF4-FFF2-40B4-BE49-F238E27FC236}">
                      <a16:creationId xmlns:a16="http://schemas.microsoft.com/office/drawing/2014/main" id="{F4D6C6FD-CAAB-49EA-745C-485DE54E70B1}"/>
                    </a:ext>
                  </a:extLst>
                </p:cNvPr>
                <p:cNvPicPr/>
                <p:nvPr/>
              </p:nvPicPr>
              <p:blipFill>
                <a:blip r:embed="rId9"/>
                <a:stretch>
                  <a:fillRect/>
                </a:stretch>
              </p:blipFill>
              <p:spPr>
                <a:xfrm>
                  <a:off x="10346646" y="2092900"/>
                  <a:ext cx="1043800" cy="93216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5" name="Ink 34">
                  <a:extLst>
                    <a:ext uri="{FF2B5EF4-FFF2-40B4-BE49-F238E27FC236}">
                      <a16:creationId xmlns:a16="http://schemas.microsoft.com/office/drawing/2014/main" id="{F3C726B7-7289-B982-5394-D6B81DD6E5D3}"/>
                    </a:ext>
                  </a:extLst>
                </p14:cNvPr>
                <p14:cNvContentPartPr/>
                <p14:nvPr/>
              </p14:nvContentPartPr>
              <p14:xfrm>
                <a:off x="10944746" y="2110896"/>
                <a:ext cx="10438" cy="896538"/>
              </p14:xfrm>
            </p:contentPart>
          </mc:Choice>
          <mc:Fallback xmlns="">
            <p:pic>
              <p:nvPicPr>
                <p:cNvPr id="26" name="Ink 25">
                  <a:extLst>
                    <a:ext uri="{FF2B5EF4-FFF2-40B4-BE49-F238E27FC236}">
                      <a16:creationId xmlns:a16="http://schemas.microsoft.com/office/drawing/2014/main" id="{34EA91BD-C5F6-B5C0-5BE0-77770077EBBE}"/>
                    </a:ext>
                  </a:extLst>
                </p:cNvPr>
                <p:cNvPicPr/>
                <p:nvPr/>
              </p:nvPicPr>
              <p:blipFill>
                <a:blip r:embed="rId9"/>
                <a:stretch>
                  <a:fillRect/>
                </a:stretch>
              </p:blipFill>
              <p:spPr>
                <a:xfrm>
                  <a:off x="10422846" y="2092900"/>
                  <a:ext cx="1043800" cy="932169"/>
                </a:xfrm>
                <a:prstGeom prst="rect">
                  <a:avLst/>
                </a:prstGeom>
              </p:spPr>
            </p:pic>
          </mc:Fallback>
        </mc:AlternateContent>
      </p:gr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EAFFEB-0457-8E7F-9F43-D729B2FC918B}"/>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26D2EBA3-9193-14E3-1DF9-F96625F9C060}"/>
              </a:ext>
            </a:extLst>
          </p:cNvPr>
          <p:cNvSpPr>
            <a:spLocks noGrp="1"/>
          </p:cNvSpPr>
          <p:nvPr>
            <p:ph type="title"/>
          </p:nvPr>
        </p:nvSpPr>
        <p:spPr>
          <a:xfrm>
            <a:off x="360000" y="360000"/>
            <a:ext cx="11484000" cy="545601"/>
          </a:xfrm>
        </p:spPr>
        <p:txBody>
          <a:bodyPr/>
          <a:lstStyle/>
          <a:p>
            <a:r>
              <a:rPr lang="en-AU" dirty="0">
                <a:latin typeface="+mj-lt"/>
                <a:cs typeface="Arial"/>
              </a:rPr>
              <a:t>Activity 4.1 – scale degree names and numbers</a:t>
            </a:r>
            <a:endParaRPr lang="en-AU" dirty="0">
              <a:latin typeface="+mj-lt"/>
            </a:endParaRPr>
          </a:p>
        </p:txBody>
      </p:sp>
      <p:pic>
        <p:nvPicPr>
          <p:cNvPr id="5" name="Picture 4">
            <a:extLst>
              <a:ext uri="{FF2B5EF4-FFF2-40B4-BE49-F238E27FC236}">
                <a16:creationId xmlns:a16="http://schemas.microsoft.com/office/drawing/2014/main" id="{9C512617-6B0D-8990-6A87-84EAC5D24A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60000" y="2015302"/>
            <a:ext cx="11484000" cy="2020791"/>
          </a:xfrm>
          <a:prstGeom prst="rect">
            <a:avLst/>
          </a:prstGeom>
        </p:spPr>
      </p:pic>
      <p:sp>
        <p:nvSpPr>
          <p:cNvPr id="11" name="TextBox 10">
            <a:extLst>
              <a:ext uri="{FF2B5EF4-FFF2-40B4-BE49-F238E27FC236}">
                <a16:creationId xmlns:a16="http://schemas.microsoft.com/office/drawing/2014/main" id="{77D3F84E-9526-4B19-F592-26898DD115B8}"/>
              </a:ext>
            </a:extLst>
          </p:cNvPr>
          <p:cNvSpPr txBox="1"/>
          <p:nvPr/>
        </p:nvSpPr>
        <p:spPr>
          <a:xfrm>
            <a:off x="360000" y="6384619"/>
            <a:ext cx="7879225" cy="442762"/>
          </a:xfrm>
          <a:prstGeom prst="rect">
            <a:avLst/>
          </a:prstGeom>
          <a:noFill/>
        </p:spPr>
        <p:txBody>
          <a:bodyPr wrap="square" lIns="0" tIns="0" rIns="0" bIns="0" rtlCol="0">
            <a:noAutofit/>
          </a:bodyPr>
          <a:lstStyle/>
          <a:p>
            <a:pPr algn="l"/>
            <a:r>
              <a:rPr lang="en-AU" sz="1800" dirty="0"/>
              <a:t>Note: the colour–coding used above is for </a:t>
            </a:r>
            <a:r>
              <a:rPr lang="en-AU" sz="1800" dirty="0" err="1"/>
              <a:t>boomwhackers</a:t>
            </a:r>
            <a:r>
              <a:rPr lang="en-AU" sz="1800" dirty="0"/>
              <a:t>.</a:t>
            </a:r>
          </a:p>
        </p:txBody>
      </p:sp>
      <p:sp>
        <p:nvSpPr>
          <p:cNvPr id="2" name="Slide Number Placeholder 1">
            <a:extLst>
              <a:ext uri="{FF2B5EF4-FFF2-40B4-BE49-F238E27FC236}">
                <a16:creationId xmlns:a16="http://schemas.microsoft.com/office/drawing/2014/main" id="{BD3A9043-13C7-6589-C175-3DE0615942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43938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C0AC9-EE1F-7543-D06A-2C6B37FF1D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6A3E99-23D0-FBA5-3368-305F63BC0ADD}"/>
              </a:ext>
            </a:extLst>
          </p:cNvPr>
          <p:cNvSpPr>
            <a:spLocks noGrp="1"/>
          </p:cNvSpPr>
          <p:nvPr>
            <p:ph type="title"/>
          </p:nvPr>
        </p:nvSpPr>
        <p:spPr/>
        <p:txBody>
          <a:bodyPr/>
          <a:lstStyle/>
          <a:p>
            <a:r>
              <a:rPr lang="en-AU" dirty="0">
                <a:latin typeface="Arial"/>
                <a:cs typeface="Arial"/>
              </a:rPr>
              <a:t>Activity 4.1 – musical term</a:t>
            </a:r>
          </a:p>
        </p:txBody>
      </p:sp>
      <p:sp>
        <p:nvSpPr>
          <p:cNvPr id="6" name="Text Placeholder 5">
            <a:extLst>
              <a:ext uri="{FF2B5EF4-FFF2-40B4-BE49-F238E27FC236}">
                <a16:creationId xmlns:a16="http://schemas.microsoft.com/office/drawing/2014/main" id="{355D996C-35A9-3D84-B2AD-958D72BDDB8E}"/>
              </a:ext>
            </a:extLst>
          </p:cNvPr>
          <p:cNvSpPr>
            <a:spLocks noGrp="1"/>
          </p:cNvSpPr>
          <p:nvPr>
            <p:ph type="body" sz="quarter" idx="17"/>
          </p:nvPr>
        </p:nvSpPr>
        <p:spPr>
          <a:xfrm>
            <a:off x="5400000" y="1783830"/>
            <a:ext cx="6407150" cy="4722615"/>
          </a:xfrm>
        </p:spPr>
        <p:txBody>
          <a:bodyPr vert="horz" lIns="0" tIns="0" rIns="0" bIns="0" rtlCol="0" anchor="t">
            <a:noAutofit/>
          </a:bodyPr>
          <a:lstStyle/>
          <a:p>
            <a:pPr>
              <a:spcAft>
                <a:spcPts val="600"/>
              </a:spcAft>
            </a:pPr>
            <a:r>
              <a:rPr lang="en-AU" sz="1800" b="1" dirty="0">
                <a:latin typeface="Arial"/>
                <a:cs typeface="Arial"/>
              </a:rPr>
              <a:t>Cadence </a:t>
            </a:r>
            <a:r>
              <a:rPr lang="en-AU" sz="1800" dirty="0">
                <a:latin typeface="Arial"/>
                <a:cs typeface="Arial"/>
              </a:rPr>
              <a:t>–</a:t>
            </a:r>
            <a:r>
              <a:rPr lang="en-AU" sz="1800" b="0" i="0" dirty="0">
                <a:solidFill>
                  <a:srgbClr val="000000"/>
                </a:solidFill>
                <a:effectLst/>
                <a:latin typeface="Roboto"/>
                <a:ea typeface="Roboto"/>
                <a:cs typeface="Arial"/>
              </a:rPr>
              <a:t> </a:t>
            </a:r>
            <a:r>
              <a:rPr lang="en-AU" sz="1800" b="0" i="0" dirty="0">
                <a:solidFill>
                  <a:srgbClr val="000000"/>
                </a:solidFill>
                <a:effectLst/>
                <a:latin typeface="Arial"/>
                <a:ea typeface="Roboto"/>
                <a:cs typeface="Arial"/>
              </a:rPr>
              <a:t>a sequence of chords that brings a phrase, section, or piece of music to a close, serving as a point of rest or resolution. </a:t>
            </a:r>
          </a:p>
          <a:p>
            <a:pPr>
              <a:spcAft>
                <a:spcPts val="600"/>
              </a:spcAft>
            </a:pPr>
            <a:r>
              <a:rPr lang="en-AU" sz="1800" dirty="0">
                <a:solidFill>
                  <a:srgbClr val="000000"/>
                </a:solidFill>
                <a:latin typeface="Arial"/>
                <a:ea typeface="Roboto"/>
                <a:cs typeface="Arial"/>
              </a:rPr>
              <a:t>Some cadences on the other hand, can create a sense of suspension or expectation, encouraging the music to continue</a:t>
            </a:r>
            <a:r>
              <a:rPr lang="en-AU" sz="1800" dirty="0">
                <a:solidFill>
                  <a:srgbClr val="000000"/>
                </a:solidFill>
                <a:latin typeface="Roboto"/>
                <a:ea typeface="Roboto"/>
                <a:cs typeface="Arial"/>
              </a:rPr>
              <a:t>.</a:t>
            </a:r>
            <a:endParaRPr lang="en-AU" sz="1800" dirty="0">
              <a:latin typeface="Roboto"/>
              <a:ea typeface="Roboto"/>
              <a:cs typeface="Arial"/>
            </a:endParaRPr>
          </a:p>
          <a:p>
            <a:pPr>
              <a:spcAft>
                <a:spcPts val="600"/>
              </a:spcAft>
            </a:pPr>
            <a:endParaRPr lang="en-AU" sz="1800" dirty="0">
              <a:latin typeface="Arial"/>
              <a:cs typeface="Arial"/>
            </a:endParaRPr>
          </a:p>
          <a:p>
            <a:pPr>
              <a:spcAft>
                <a:spcPts val="600"/>
              </a:spcAft>
            </a:pPr>
            <a:endParaRPr lang="en-AU" sz="1800" dirty="0">
              <a:latin typeface="Arial" panose="020B0604020202020204" pitchFamily="34" charset="0"/>
              <a:cs typeface="Arial" panose="020B0604020202020204" pitchFamily="34" charset="0"/>
            </a:endParaRPr>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p:txBody>
      </p:sp>
      <p:sp>
        <p:nvSpPr>
          <p:cNvPr id="5" name="Rectangle 4">
            <a:extLst>
              <a:ext uri="{FF2B5EF4-FFF2-40B4-BE49-F238E27FC236}">
                <a16:creationId xmlns:a16="http://schemas.microsoft.com/office/drawing/2014/main" id="{C2BAFA79-65EB-C985-695D-CA5BFAC75057}"/>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1F3F54-8D98-3F74-393B-2AFD1380C37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695" y="1406769"/>
            <a:ext cx="4233258" cy="4185140"/>
          </a:xfrm>
          <a:prstGeom prst="rect">
            <a:avLst/>
          </a:prstGeom>
        </p:spPr>
      </p:pic>
      <p:sp>
        <p:nvSpPr>
          <p:cNvPr id="2" name="Slide Number Placeholder 1">
            <a:extLst>
              <a:ext uri="{FF2B5EF4-FFF2-40B4-BE49-F238E27FC236}">
                <a16:creationId xmlns:a16="http://schemas.microsoft.com/office/drawing/2014/main" id="{9C0EB39D-BD35-976F-685A-BF2BC8C750E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61</a:t>
            </a:fld>
            <a:endParaRPr lang="en-AU" dirty="0"/>
          </a:p>
        </p:txBody>
      </p:sp>
    </p:spTree>
    <p:extLst>
      <p:ext uri="{BB962C8B-B14F-4D97-AF65-F5344CB8AC3E}">
        <p14:creationId xmlns:p14="http://schemas.microsoft.com/office/powerpoint/2010/main" val="39285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3A603-FB61-A1E0-AA3B-58D60AD1AB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3AD168-7EE2-0FAE-7D7B-1BAB5CF67086}"/>
              </a:ext>
            </a:extLst>
          </p:cNvPr>
          <p:cNvSpPr>
            <a:spLocks noGrp="1"/>
          </p:cNvSpPr>
          <p:nvPr>
            <p:ph type="title"/>
          </p:nvPr>
        </p:nvSpPr>
        <p:spPr/>
        <p:txBody>
          <a:bodyPr/>
          <a:lstStyle/>
          <a:p>
            <a:r>
              <a:rPr lang="en-AU">
                <a:latin typeface="+mj-lt"/>
                <a:cs typeface="Arial"/>
              </a:rPr>
              <a:t>Activity 4.1 – types of cadences</a:t>
            </a:r>
          </a:p>
        </p:txBody>
      </p:sp>
      <p:graphicFrame>
        <p:nvGraphicFramePr>
          <p:cNvPr id="5" name="Table 4">
            <a:extLst>
              <a:ext uri="{FF2B5EF4-FFF2-40B4-BE49-F238E27FC236}">
                <a16:creationId xmlns:a16="http://schemas.microsoft.com/office/drawing/2014/main" id="{2A6A8617-F6E4-2801-C6DC-90D3296B4443}"/>
              </a:ext>
            </a:extLst>
          </p:cNvPr>
          <p:cNvGraphicFramePr>
            <a:graphicFrameLocks noGrp="1"/>
          </p:cNvGraphicFramePr>
          <p:nvPr>
            <p:extLst>
              <p:ext uri="{D42A27DB-BD31-4B8C-83A1-F6EECF244321}">
                <p14:modId xmlns:p14="http://schemas.microsoft.com/office/powerpoint/2010/main" val="1445416490"/>
              </p:ext>
            </p:extLst>
          </p:nvPr>
        </p:nvGraphicFramePr>
        <p:xfrm>
          <a:off x="360000" y="1367562"/>
          <a:ext cx="11484000" cy="4898327"/>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1381705">
                <a:tc>
                  <a:txBody>
                    <a:bodyPr/>
                    <a:lstStyle/>
                    <a:p>
                      <a:pPr marL="1258570" marR="0" lvl="0" indent="0" algn="l" defTabSz="914377" rtl="0" eaLnBrk="1" fontAlgn="auto" latinLnBrk="0" hangingPunct="1">
                        <a:lnSpc>
                          <a:spcPct val="120000"/>
                        </a:lnSpc>
                        <a:spcBef>
                          <a:spcPts val="600"/>
                        </a:spcBef>
                        <a:spcAft>
                          <a:spcPts val="0"/>
                        </a:spcAft>
                        <a:buClrTx/>
                        <a:buSzTx/>
                        <a:buFontTx/>
                        <a:buNone/>
                        <a:tabLst/>
                        <a:defRPr/>
                      </a:pPr>
                      <a:br>
                        <a:rPr lang="en-AU" sz="1800" b="1" dirty="0">
                          <a:solidFill>
                            <a:srgbClr val="FFFFFF"/>
                          </a:solidFill>
                          <a:latin typeface="Arial"/>
                          <a:cs typeface="Arial"/>
                        </a:rPr>
                      </a:br>
                      <a:r>
                        <a:rPr lang="en-AU" sz="1800" b="1" dirty="0">
                          <a:solidFill>
                            <a:schemeClr val="bg1"/>
                          </a:solidFill>
                          <a:latin typeface="Arial"/>
                          <a:cs typeface="Arial"/>
                        </a:rPr>
                        <a:t>What do I know?</a:t>
                      </a:r>
                    </a:p>
                    <a:p>
                      <a:pPr>
                        <a:lnSpc>
                          <a:spcPct val="120000"/>
                        </a:lnSpc>
                      </a:pPr>
                      <a:endParaRPr lang="en-AU" dirty="0">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br>
                        <a:rPr lang="en-AU" sz="1000" b="1" dirty="0">
                          <a:solidFill>
                            <a:srgbClr val="FFFFFF"/>
                          </a:solidFill>
                          <a:latin typeface="Arial"/>
                          <a:cs typeface="Arial"/>
                        </a:rPr>
                      </a:br>
                      <a:r>
                        <a:rPr lang="en-AU" sz="1800" b="1" dirty="0">
                          <a:solidFill>
                            <a:schemeClr val="bg1"/>
                          </a:solidFill>
                          <a:latin typeface="Arial"/>
                          <a:cs typeface="Arial"/>
                        </a:rPr>
                        <a:t>What do I want to know?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1079500" indent="82550">
                        <a:lnSpc>
                          <a:spcPct val="120000"/>
                        </a:lnSpc>
                      </a:pPr>
                      <a:br>
                        <a:rPr lang="en-AU" sz="1800" b="1" dirty="0">
                          <a:solidFill>
                            <a:srgbClr val="FFFFFF"/>
                          </a:solidFill>
                          <a:latin typeface="Arial"/>
                          <a:cs typeface="Arial"/>
                        </a:rPr>
                      </a:br>
                      <a:r>
                        <a:rPr lang="en-AU" sz="1800" b="1" dirty="0">
                          <a:solidFill>
                            <a:schemeClr val="bg1"/>
                          </a:solidFill>
                          <a:latin typeface="Arial"/>
                          <a:cs typeface="Arial"/>
                        </a:rPr>
                        <a:t>What have I learned?</a:t>
                      </a:r>
                      <a:endParaRPr lang="en-AU" dirty="0">
                        <a:solidFill>
                          <a:schemeClr val="bg1"/>
                        </a:solidFill>
                        <a:latin typeface="Arial"/>
                        <a:cs typeface="Aria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1162050" indent="0">
                        <a:lnSpc>
                          <a:spcPct val="120000"/>
                        </a:lnSpc>
                      </a:pPr>
                      <a:endParaRPr lang="en-AU" sz="1800" b="1" dirty="0">
                        <a:solidFill>
                          <a:schemeClr val="bg1"/>
                        </a:solidFill>
                        <a:latin typeface="Arial" panose="020B0604020202020204" pitchFamily="34" charset="0"/>
                        <a:cs typeface="Arial" panose="020B0604020202020204" pitchFamily="34" charset="0"/>
                      </a:endParaRPr>
                    </a:p>
                    <a:p>
                      <a:pPr marL="1162050" indent="0">
                        <a:lnSpc>
                          <a:spcPct val="120000"/>
                        </a:lnSpc>
                      </a:pPr>
                      <a:r>
                        <a:rPr lang="en-AU" sz="1800" b="1" dirty="0">
                          <a:solidFill>
                            <a:schemeClr val="bg1"/>
                          </a:solidFill>
                          <a:latin typeface="Arial"/>
                          <a:cs typeface="Arial"/>
                        </a:rPr>
                        <a:t>How can I learn more?</a:t>
                      </a:r>
                      <a:endParaRPr lang="en-AU" b="1" dirty="0">
                        <a:solidFill>
                          <a:schemeClr val="bg1"/>
                        </a:solidFill>
                        <a:latin typeface="Arial"/>
                        <a:cs typeface="Aria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3516622">
                <a:tc>
                  <a:txBody>
                    <a:bodyPr/>
                    <a:lstStyle/>
                    <a:p>
                      <a:pPr algn="l">
                        <a:lnSpc>
                          <a:spcPct val="120000"/>
                        </a:lnSpc>
                        <a:spcAft>
                          <a:spcPts val="600"/>
                        </a:spcAft>
                      </a:pPr>
                      <a:r>
                        <a:rPr lang="en-AU" sz="1800" b="0" i="0" kern="1200" dirty="0">
                          <a:solidFill>
                            <a:schemeClr val="tx1"/>
                          </a:solidFill>
                          <a:effectLst/>
                          <a:latin typeface="+mn-lt"/>
                          <a:ea typeface="+mn-ea"/>
                          <a:cs typeface="+mn-cs"/>
                        </a:rPr>
                        <a:t>This involves a progression from the dominant chord (V) to the tonic chord (I), creating a strong sense of resolution and closure.</a:t>
                      </a:r>
                      <a:endParaRPr lang="en-AU" dirty="0">
                        <a:latin typeface="+mn-lt"/>
                        <a:cs typeface="Arial" panose="020B0604020202020204" pitchFamily="34" charset="0"/>
                      </a:endParaRPr>
                    </a:p>
                  </a:txBody>
                  <a:tcPr marL="127440" marT="8172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0" indent="0" algn="l">
                        <a:lnSpc>
                          <a:spcPct val="120000"/>
                        </a:lnSpc>
                        <a:spcAft>
                          <a:spcPts val="600"/>
                        </a:spcAft>
                        <a:buFont typeface="Arial" panose="020B0604020202020204" pitchFamily="34" charset="0"/>
                        <a:buNone/>
                      </a:pPr>
                      <a:r>
                        <a:rPr lang="en-AU" sz="1800" b="0" i="0" kern="1200" dirty="0">
                          <a:solidFill>
                            <a:schemeClr val="tx1"/>
                          </a:solidFill>
                          <a:effectLst/>
                          <a:latin typeface="+mn-lt"/>
                          <a:ea typeface="+mn-ea"/>
                          <a:cs typeface="+mn-cs"/>
                        </a:rPr>
                        <a:t>Known as the 'Amen Cadence', it typically moves from the subdominant chord (IV) to the tonic (I), providing a softer resolution that often feels more reflective.</a:t>
                      </a:r>
                      <a:endParaRPr lang="en-AU">
                        <a:latin typeface="+mn-lt"/>
                        <a:cs typeface="Arial" panose="020B0604020202020204" pitchFamily="34" charset="0"/>
                      </a:endParaRPr>
                    </a:p>
                  </a:txBody>
                  <a:tcPr marL="127440" marT="8172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0" indent="0" algn="l">
                        <a:lnSpc>
                          <a:spcPct val="120000"/>
                        </a:lnSpc>
                        <a:spcAft>
                          <a:spcPts val="600"/>
                        </a:spcAft>
                        <a:buFont typeface="Arial" panose="020B0604020202020204" pitchFamily="34" charset="0"/>
                        <a:buNone/>
                      </a:pPr>
                      <a:r>
                        <a:rPr lang="en-AU" sz="1800" b="0" i="0" kern="1200" dirty="0">
                          <a:solidFill>
                            <a:schemeClr val="tx1"/>
                          </a:solidFill>
                          <a:effectLst/>
                          <a:latin typeface="+mn-lt"/>
                          <a:ea typeface="+mn-ea"/>
                          <a:cs typeface="+mn-cs"/>
                        </a:rPr>
                        <a:t>This cadence typically involves a progression from chord (I) to the dominant chord (V), creating a sense of suspense or expectation, as it does not provide a complete resolution and often leads to further musical development.</a:t>
                      </a:r>
                      <a:endParaRPr lang="en-AU" dirty="0">
                        <a:latin typeface="+mn-lt"/>
                        <a:cs typeface="Arial" panose="020B0604020202020204" pitchFamily="34" charset="0"/>
                      </a:endParaRPr>
                    </a:p>
                  </a:txBody>
                  <a:tcPr marL="127440" marT="8172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0" indent="0" algn="l">
                        <a:lnSpc>
                          <a:spcPct val="120000"/>
                        </a:lnSpc>
                        <a:spcAft>
                          <a:spcPts val="600"/>
                        </a:spcAft>
                        <a:buFont typeface="Arial" panose="020B0604020202020204" pitchFamily="34" charset="0"/>
                        <a:buNone/>
                      </a:pPr>
                      <a:r>
                        <a:rPr lang="en-AU" sz="1800" b="0" i="0" kern="1200" dirty="0">
                          <a:solidFill>
                            <a:schemeClr val="tx1"/>
                          </a:solidFill>
                          <a:effectLst/>
                          <a:latin typeface="+mn-lt"/>
                          <a:ea typeface="+mn-ea"/>
                          <a:cs typeface="+mn-cs"/>
                        </a:rPr>
                        <a:t>This occurs when a progression leads to the dominant chord (V) but instead of resolving to the tonic (I), it resolves to a different chord, often the submediant (vi). This creates a surprising turn and delays the expected resolution.</a:t>
                      </a:r>
                      <a:endParaRPr lang="en-AU" dirty="0">
                        <a:latin typeface="+mn-lt"/>
                        <a:cs typeface="Arial" panose="020B0604020202020204" pitchFamily="34" charset="0"/>
                      </a:endParaRPr>
                    </a:p>
                  </a:txBody>
                  <a:tcPr marL="127440" marT="8172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sp>
        <p:nvSpPr>
          <p:cNvPr id="30" name="Rectangle 29">
            <a:extLst>
              <a:ext uri="{FF2B5EF4-FFF2-40B4-BE49-F238E27FC236}">
                <a16:creationId xmlns:a16="http://schemas.microsoft.com/office/drawing/2014/main" id="{79B27586-4022-3E68-84BB-82EA6DEF5977}"/>
              </a:ext>
            </a:extLst>
          </p:cNvPr>
          <p:cNvSpPr/>
          <p:nvPr/>
        </p:nvSpPr>
        <p:spPr>
          <a:xfrm>
            <a:off x="509665" y="1523510"/>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64BB47"/>
                </a:solidFill>
                <a:effectLst/>
                <a:uLnTx/>
                <a:uFillTx/>
                <a:latin typeface="Arial" panose="020B0604020202020204"/>
                <a:ea typeface="+mn-ea"/>
                <a:cs typeface="+mn-cs"/>
              </a:rPr>
              <a:t>Perfect</a:t>
            </a:r>
          </a:p>
          <a:p>
            <a:pPr algn="ctr">
              <a:defRPr/>
            </a:pPr>
            <a:r>
              <a:rPr lang="en-AU" b="1" dirty="0">
                <a:solidFill>
                  <a:srgbClr val="64BB47"/>
                </a:solidFill>
                <a:latin typeface="Arial" panose="020B0604020202020204"/>
                <a:cs typeface="Arial"/>
              </a:rPr>
              <a:t>V – I</a:t>
            </a:r>
          </a:p>
        </p:txBody>
      </p:sp>
      <p:sp>
        <p:nvSpPr>
          <p:cNvPr id="33" name="Rectangle 32">
            <a:extLst>
              <a:ext uri="{FF2B5EF4-FFF2-40B4-BE49-F238E27FC236}">
                <a16:creationId xmlns:a16="http://schemas.microsoft.com/office/drawing/2014/main" id="{BCBB395A-8166-5A50-756B-83E204432757}"/>
              </a:ext>
            </a:extLst>
          </p:cNvPr>
          <p:cNvSpPr/>
          <p:nvPr/>
        </p:nvSpPr>
        <p:spPr>
          <a:xfrm>
            <a:off x="3382760" y="1523510"/>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00ACC2"/>
                </a:solidFill>
                <a:effectLst/>
                <a:uLnTx/>
                <a:uFillTx/>
                <a:latin typeface="Arial" panose="020B0604020202020204"/>
                <a:ea typeface="+mn-ea"/>
                <a:cs typeface="+mn-cs"/>
              </a:rPr>
              <a:t>Plagal</a:t>
            </a:r>
          </a:p>
          <a:p>
            <a:pPr algn="ctr">
              <a:defRPr/>
            </a:pPr>
            <a:r>
              <a:rPr lang="en-AU" b="1" dirty="0">
                <a:solidFill>
                  <a:srgbClr val="00ACC2"/>
                </a:solidFill>
                <a:latin typeface="Arial" panose="020B0604020202020204"/>
                <a:cs typeface="Arial"/>
              </a:rPr>
              <a:t>IV – 1</a:t>
            </a:r>
          </a:p>
        </p:txBody>
      </p:sp>
      <p:sp>
        <p:nvSpPr>
          <p:cNvPr id="36" name="Rectangle 35">
            <a:extLst>
              <a:ext uri="{FF2B5EF4-FFF2-40B4-BE49-F238E27FC236}">
                <a16:creationId xmlns:a16="http://schemas.microsoft.com/office/drawing/2014/main" id="{49E9AADF-8C77-2161-AD05-B38255221FE3}"/>
              </a:ext>
            </a:extLst>
          </p:cNvPr>
          <p:cNvSpPr/>
          <p:nvPr/>
        </p:nvSpPr>
        <p:spPr>
          <a:xfrm>
            <a:off x="6248361" y="1523510"/>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B51458"/>
                </a:solidFill>
                <a:effectLst/>
                <a:uLnTx/>
                <a:uFillTx/>
                <a:latin typeface="Arial" panose="020B0604020202020204"/>
                <a:ea typeface="+mn-ea"/>
                <a:cs typeface="+mn-cs"/>
              </a:rPr>
              <a:t>Imperfect</a:t>
            </a:r>
          </a:p>
          <a:p>
            <a:pPr algn="ctr">
              <a:defRPr/>
            </a:pPr>
            <a:r>
              <a:rPr lang="en-AU" b="1" dirty="0">
                <a:solidFill>
                  <a:srgbClr val="B51458"/>
                </a:solidFill>
                <a:latin typeface="Arial" panose="020B0604020202020204"/>
                <a:cs typeface="Arial"/>
              </a:rPr>
              <a:t>I – V</a:t>
            </a:r>
          </a:p>
        </p:txBody>
      </p:sp>
      <p:grpSp>
        <p:nvGrpSpPr>
          <p:cNvPr id="38" name="Group 37" descr="Interrupted&#10;V – vi">
            <a:extLst>
              <a:ext uri="{FF2B5EF4-FFF2-40B4-BE49-F238E27FC236}">
                <a16:creationId xmlns:a16="http://schemas.microsoft.com/office/drawing/2014/main" id="{D82F9D1A-4DA8-3189-35B3-DCDB0678C393}"/>
              </a:ext>
              <a:ext uri="{C183D7F6-B498-43B3-948B-1728B52AA6E4}">
                <adec:decorative xmlns:adec="http://schemas.microsoft.com/office/drawing/2017/decorative" val="0"/>
              </a:ext>
            </a:extLst>
          </p:cNvPr>
          <p:cNvGrpSpPr/>
          <p:nvPr/>
        </p:nvGrpSpPr>
        <p:grpSpPr>
          <a:xfrm>
            <a:off x="9128949" y="1523510"/>
            <a:ext cx="2578312" cy="1054799"/>
            <a:chOff x="517157" y="2719615"/>
            <a:chExt cx="2578312" cy="1054799"/>
          </a:xfrm>
        </p:grpSpPr>
        <p:sp>
          <p:nvSpPr>
            <p:cNvPr id="39" name="Rectangle 38">
              <a:extLst>
                <a:ext uri="{FF2B5EF4-FFF2-40B4-BE49-F238E27FC236}">
                  <a16:creationId xmlns:a16="http://schemas.microsoft.com/office/drawing/2014/main" id="{A4AC34D7-1000-04D4-649D-8AF9A1CB47CF}"/>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FFC000"/>
                  </a:solidFill>
                  <a:effectLst/>
                  <a:uLnTx/>
                  <a:uFillTx/>
                  <a:latin typeface="Arial" panose="020B0604020202020204"/>
                  <a:ea typeface="+mn-ea"/>
                  <a:cs typeface="+mn-cs"/>
                </a:rPr>
                <a:t>Interrupted</a:t>
              </a:r>
            </a:p>
            <a:p>
              <a:pPr algn="ctr">
                <a:defRPr/>
              </a:pPr>
              <a:r>
                <a:rPr lang="en-AU" b="1" dirty="0">
                  <a:solidFill>
                    <a:srgbClr val="FFC000"/>
                  </a:solidFill>
                  <a:latin typeface="Arial" panose="020B0604020202020204"/>
                  <a:cs typeface="Arial"/>
                </a:rPr>
                <a:t>V – vi</a:t>
              </a:r>
            </a:p>
          </p:txBody>
        </p:sp>
        <p:sp>
          <p:nvSpPr>
            <p:cNvPr id="40" name="TextBox 39">
              <a:extLst>
                <a:ext uri="{FF2B5EF4-FFF2-40B4-BE49-F238E27FC236}">
                  <a16:creationId xmlns:a16="http://schemas.microsoft.com/office/drawing/2014/main" id="{3E9D7186-3030-CFDB-0F08-E204E1F343CB}"/>
                </a:ext>
              </a:extLst>
            </p:cNvPr>
            <p:cNvSpPr txBox="1"/>
            <p:nvPr/>
          </p:nvSpPr>
          <p:spPr>
            <a:xfrm>
              <a:off x="517157" y="2734605"/>
              <a:ext cx="255338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p:txBody>
        </p:sp>
      </p:grpSp>
      <p:sp>
        <p:nvSpPr>
          <p:cNvPr id="2" name="Slide Number Placeholder 1">
            <a:extLst>
              <a:ext uri="{FF2B5EF4-FFF2-40B4-BE49-F238E27FC236}">
                <a16:creationId xmlns:a16="http://schemas.microsoft.com/office/drawing/2014/main" id="{C6B40CDF-8893-E7BD-502C-D3CB425F77B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519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4215C88B-D80C-9901-7690-5DEA20608B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5079C3-6FA0-BE84-7011-5B2693AF8724}"/>
              </a:ext>
            </a:extLst>
          </p:cNvPr>
          <p:cNvSpPr>
            <a:spLocks noGrp="1"/>
          </p:cNvSpPr>
          <p:nvPr>
            <p:ph type="title"/>
          </p:nvPr>
        </p:nvSpPr>
        <p:spPr/>
        <p:txBody>
          <a:bodyPr/>
          <a:lstStyle/>
          <a:p>
            <a:r>
              <a:rPr lang="en-AU" dirty="0">
                <a:latin typeface="+mj-lt"/>
                <a:cs typeface="Arial"/>
              </a:rPr>
              <a:t>Activity 4.1 – cadences</a:t>
            </a:r>
            <a:endParaRPr lang="en-AU" dirty="0">
              <a:latin typeface="+mj-lt"/>
            </a:endParaRPr>
          </a:p>
        </p:txBody>
      </p:sp>
      <p:pic>
        <p:nvPicPr>
          <p:cNvPr id="12" name="Picture 11" descr="A screen shot of a perfect cadence video">
            <a:extLst>
              <a:ext uri="{FF2B5EF4-FFF2-40B4-BE49-F238E27FC236}">
                <a16:creationId xmlns:a16="http://schemas.microsoft.com/office/drawing/2014/main" id="{78553072-E13A-5F65-47FA-DBA031C9347B}"/>
              </a:ext>
            </a:extLst>
          </p:cNvPr>
          <p:cNvPicPr>
            <a:picLocks noChangeAspect="1"/>
          </p:cNvPicPr>
          <p:nvPr/>
        </p:nvPicPr>
        <p:blipFill>
          <a:blip r:embed="rId3"/>
          <a:stretch>
            <a:fillRect/>
          </a:stretch>
        </p:blipFill>
        <p:spPr>
          <a:xfrm>
            <a:off x="1899652" y="1749553"/>
            <a:ext cx="8392696" cy="4210638"/>
          </a:xfrm>
          <a:prstGeom prst="rect">
            <a:avLst/>
          </a:prstGeom>
        </p:spPr>
      </p:pic>
      <p:grpSp>
        <p:nvGrpSpPr>
          <p:cNvPr id="9" name="Group 8" descr="play button">
            <a:extLst>
              <a:ext uri="{FF2B5EF4-FFF2-40B4-BE49-F238E27FC236}">
                <a16:creationId xmlns:a16="http://schemas.microsoft.com/office/drawing/2014/main" id="{9C0A8B3F-624C-2C7E-99D0-825619E52B6E}"/>
              </a:ext>
            </a:extLst>
          </p:cNvPr>
          <p:cNvGrpSpPr/>
          <p:nvPr/>
        </p:nvGrpSpPr>
        <p:grpSpPr>
          <a:xfrm>
            <a:off x="5638800" y="3397672"/>
            <a:ext cx="914400" cy="914400"/>
            <a:chOff x="1571421" y="4826833"/>
            <a:chExt cx="914400" cy="914400"/>
          </a:xfrm>
        </p:grpSpPr>
        <p:sp>
          <p:nvSpPr>
            <p:cNvPr id="10" name="Oval 9">
              <a:extLst>
                <a:ext uri="{FF2B5EF4-FFF2-40B4-BE49-F238E27FC236}">
                  <a16:creationId xmlns:a16="http://schemas.microsoft.com/office/drawing/2014/main" id="{3B0BFAA2-A527-B516-C2AC-4F545F5EBF6C}"/>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4"/>
              <a:extLst>
                <a:ext uri="{FF2B5EF4-FFF2-40B4-BE49-F238E27FC236}">
                  <a16:creationId xmlns:a16="http://schemas.microsoft.com/office/drawing/2014/main" id="{7E133F3E-3302-3CE6-63F1-438AE9AC16F8}"/>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F7567926-33CC-43E7-E851-1302FA10D032}"/>
              </a:ext>
            </a:extLst>
          </p:cNvPr>
          <p:cNvSpPr txBox="1"/>
          <p:nvPr/>
        </p:nvSpPr>
        <p:spPr>
          <a:xfrm>
            <a:off x="1909178" y="6185043"/>
            <a:ext cx="6115665" cy="312957"/>
          </a:xfrm>
          <a:prstGeom prst="rect">
            <a:avLst/>
          </a:prstGeom>
          <a:noFill/>
        </p:spPr>
        <p:txBody>
          <a:bodyPr wrap="none" lIns="0" tIns="0" rIns="0" bIns="0" rtlCol="0" anchor="t">
            <a:noAutofit/>
          </a:bodyPr>
          <a:lstStyle/>
          <a:p>
            <a:r>
              <a:rPr lang="en-AU" sz="1050" dirty="0"/>
              <a:t>David Hartley (2021) </a:t>
            </a:r>
            <a:r>
              <a:rPr lang="en-AU" sz="1050" dirty="0">
                <a:hlinkClick r:id="rId4"/>
              </a:rPr>
              <a:t>Musical Cadences: Explained! (4:06)</a:t>
            </a:r>
            <a:r>
              <a:rPr lang="en-AU" sz="1050" dirty="0"/>
              <a:t> [video] accessed 6 January 2025</a:t>
            </a:r>
          </a:p>
        </p:txBody>
      </p:sp>
      <p:sp>
        <p:nvSpPr>
          <p:cNvPr id="2" name="Slide Number Placeholder 1">
            <a:extLst>
              <a:ext uri="{FF2B5EF4-FFF2-40B4-BE49-F238E27FC236}">
                <a16:creationId xmlns:a16="http://schemas.microsoft.com/office/drawing/2014/main" id="{58D2C684-CC9F-59F4-544B-8B1469F507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361980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660A04-7C52-4B28-C221-28C98304CF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89BD37-0491-C407-6DBC-039179026880}"/>
              </a:ext>
            </a:extLst>
          </p:cNvPr>
          <p:cNvSpPr>
            <a:spLocks noGrp="1"/>
          </p:cNvSpPr>
          <p:nvPr>
            <p:ph type="title"/>
          </p:nvPr>
        </p:nvSpPr>
        <p:spPr/>
        <p:txBody>
          <a:bodyPr/>
          <a:lstStyle/>
          <a:p>
            <a:r>
              <a:rPr lang="en-AU" dirty="0">
                <a:latin typeface="+mj-lt"/>
                <a:cs typeface="Arial"/>
              </a:rPr>
              <a:t>Activity 4.1 – reading chords on a score</a:t>
            </a:r>
            <a:endParaRPr lang="en-US" dirty="0"/>
          </a:p>
        </p:txBody>
      </p:sp>
      <p:pic>
        <p:nvPicPr>
          <p:cNvPr id="18" name="Picture 17" descr="A vertical score, showing from woodwind instruments down to string instruments">
            <a:extLst>
              <a:ext uri="{FF2B5EF4-FFF2-40B4-BE49-F238E27FC236}">
                <a16:creationId xmlns:a16="http://schemas.microsoft.com/office/drawing/2014/main" id="{7301D75A-DA63-2915-C1E0-CF2116C95EE7}"/>
              </a:ext>
            </a:extLst>
          </p:cNvPr>
          <p:cNvPicPr>
            <a:picLocks noChangeAspect="1"/>
          </p:cNvPicPr>
          <p:nvPr/>
        </p:nvPicPr>
        <p:blipFill>
          <a:blip r:embed="rId3"/>
          <a:stretch>
            <a:fillRect/>
          </a:stretch>
        </p:blipFill>
        <p:spPr>
          <a:xfrm>
            <a:off x="194185" y="1042963"/>
            <a:ext cx="676369" cy="5563376"/>
          </a:xfrm>
          <a:prstGeom prst="rect">
            <a:avLst/>
          </a:prstGeom>
        </p:spPr>
      </p:pic>
      <p:sp>
        <p:nvSpPr>
          <p:cNvPr id="7" name="TextBox 6">
            <a:extLst>
              <a:ext uri="{FF2B5EF4-FFF2-40B4-BE49-F238E27FC236}">
                <a16:creationId xmlns:a16="http://schemas.microsoft.com/office/drawing/2014/main" id="{739594B7-297F-4554-1A2F-734A32B1BA6E}"/>
              </a:ext>
            </a:extLst>
          </p:cNvPr>
          <p:cNvSpPr txBox="1"/>
          <p:nvPr/>
        </p:nvSpPr>
        <p:spPr>
          <a:xfrm>
            <a:off x="1040162" y="1348960"/>
            <a:ext cx="776749" cy="54560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chemeClr val="tx2"/>
                </a:solidFill>
                <a:effectLst/>
                <a:uLnTx/>
                <a:uFillTx/>
                <a:latin typeface="Arial" panose="020B0604020202020204"/>
                <a:ea typeface="+mn-ea"/>
                <a:cs typeface="+mn-cs"/>
              </a:rPr>
              <a:t>D</a:t>
            </a:r>
          </a:p>
        </p:txBody>
      </p:sp>
      <p:sp>
        <p:nvSpPr>
          <p:cNvPr id="8" name="TextBox 7">
            <a:extLst>
              <a:ext uri="{FF2B5EF4-FFF2-40B4-BE49-F238E27FC236}">
                <a16:creationId xmlns:a16="http://schemas.microsoft.com/office/drawing/2014/main" id="{3826A835-9B26-EDC3-FA7B-B8C9EE18F850}"/>
              </a:ext>
            </a:extLst>
          </p:cNvPr>
          <p:cNvSpPr txBox="1"/>
          <p:nvPr/>
        </p:nvSpPr>
        <p:spPr>
          <a:xfrm>
            <a:off x="1029372" y="1894561"/>
            <a:ext cx="1742091" cy="54560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tx2"/>
                </a:solidFill>
                <a:effectLst/>
                <a:uLnTx/>
                <a:uFillTx/>
                <a:latin typeface="Arial" panose="020B0604020202020204"/>
                <a:ea typeface="+mn-ea"/>
                <a:cs typeface="+mn-cs"/>
              </a:rPr>
              <a:t>G and B</a:t>
            </a:r>
          </a:p>
        </p:txBody>
      </p:sp>
      <p:sp>
        <p:nvSpPr>
          <p:cNvPr id="19" name="TextBox 18">
            <a:extLst>
              <a:ext uri="{FF2B5EF4-FFF2-40B4-BE49-F238E27FC236}">
                <a16:creationId xmlns:a16="http://schemas.microsoft.com/office/drawing/2014/main" id="{8360727F-2C07-B0A6-88B3-6714B6781B17}"/>
              </a:ext>
            </a:extLst>
          </p:cNvPr>
          <p:cNvSpPr txBox="1"/>
          <p:nvPr/>
        </p:nvSpPr>
        <p:spPr>
          <a:xfrm>
            <a:off x="1029372" y="2367564"/>
            <a:ext cx="1646841" cy="54560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chemeClr val="tx2"/>
                </a:solidFill>
                <a:effectLst/>
                <a:uLnTx/>
                <a:uFillTx/>
                <a:latin typeface="Arial" panose="020B0604020202020204"/>
                <a:ea typeface="+mn-ea"/>
                <a:cs typeface="+mn-cs"/>
              </a:rPr>
              <a:t>G and  B</a:t>
            </a:r>
          </a:p>
        </p:txBody>
      </p:sp>
      <p:sp>
        <p:nvSpPr>
          <p:cNvPr id="20" name="TextBox 19">
            <a:extLst>
              <a:ext uri="{FF2B5EF4-FFF2-40B4-BE49-F238E27FC236}">
                <a16:creationId xmlns:a16="http://schemas.microsoft.com/office/drawing/2014/main" id="{D9A605F0-30F7-606A-40F7-060316FD62D8}"/>
              </a:ext>
            </a:extLst>
          </p:cNvPr>
          <p:cNvSpPr txBox="1"/>
          <p:nvPr/>
        </p:nvSpPr>
        <p:spPr>
          <a:xfrm>
            <a:off x="1030863" y="2836818"/>
            <a:ext cx="776749" cy="54560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chemeClr val="tx2"/>
                </a:solidFill>
                <a:effectLst/>
                <a:uLnTx/>
                <a:uFillTx/>
                <a:latin typeface="Arial" panose="020B0604020202020204"/>
                <a:ea typeface="+mn-ea"/>
                <a:cs typeface="+mn-cs"/>
              </a:rPr>
              <a:t>D</a:t>
            </a:r>
          </a:p>
        </p:txBody>
      </p:sp>
      <p:sp>
        <p:nvSpPr>
          <p:cNvPr id="21" name="TextBox 20">
            <a:extLst>
              <a:ext uri="{FF2B5EF4-FFF2-40B4-BE49-F238E27FC236}">
                <a16:creationId xmlns:a16="http://schemas.microsoft.com/office/drawing/2014/main" id="{8A36619A-A8A7-BC8B-0511-3160A03C0E4C}"/>
              </a:ext>
            </a:extLst>
          </p:cNvPr>
          <p:cNvSpPr txBox="1"/>
          <p:nvPr/>
        </p:nvSpPr>
        <p:spPr>
          <a:xfrm>
            <a:off x="1040162" y="3320207"/>
            <a:ext cx="776749" cy="54560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chemeClr val="tx2"/>
                </a:solidFill>
                <a:effectLst/>
                <a:uLnTx/>
                <a:uFillTx/>
                <a:latin typeface="Arial" panose="020B0604020202020204"/>
                <a:ea typeface="+mn-ea"/>
                <a:cs typeface="+mn-cs"/>
              </a:rPr>
              <a:t>D</a:t>
            </a:r>
          </a:p>
        </p:txBody>
      </p:sp>
      <p:sp>
        <p:nvSpPr>
          <p:cNvPr id="22" name="TextBox 21">
            <a:extLst>
              <a:ext uri="{FF2B5EF4-FFF2-40B4-BE49-F238E27FC236}">
                <a16:creationId xmlns:a16="http://schemas.microsoft.com/office/drawing/2014/main" id="{CEE75E9B-2C6D-8167-A66F-2C1186B00FB9}"/>
              </a:ext>
            </a:extLst>
          </p:cNvPr>
          <p:cNvSpPr txBox="1"/>
          <p:nvPr/>
        </p:nvSpPr>
        <p:spPr>
          <a:xfrm>
            <a:off x="1051288" y="4368862"/>
            <a:ext cx="1962303" cy="459438"/>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chemeClr val="tx2"/>
                </a:solidFill>
                <a:effectLst/>
                <a:uLnTx/>
                <a:uFillTx/>
                <a:latin typeface="Arial" panose="020B0604020202020204"/>
                <a:ea typeface="+mn-ea"/>
                <a:cs typeface="+mn-cs"/>
              </a:rPr>
              <a:t>D, D and  B</a:t>
            </a:r>
          </a:p>
        </p:txBody>
      </p:sp>
      <p:sp>
        <p:nvSpPr>
          <p:cNvPr id="23" name="TextBox 22">
            <a:extLst>
              <a:ext uri="{FF2B5EF4-FFF2-40B4-BE49-F238E27FC236}">
                <a16:creationId xmlns:a16="http://schemas.microsoft.com/office/drawing/2014/main" id="{8AC311C5-1749-9055-DBF6-2D997FA8C0E5}"/>
              </a:ext>
            </a:extLst>
          </p:cNvPr>
          <p:cNvSpPr txBox="1"/>
          <p:nvPr/>
        </p:nvSpPr>
        <p:spPr>
          <a:xfrm>
            <a:off x="1165126" y="6107102"/>
            <a:ext cx="776749" cy="545601"/>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chemeClr val="tx2"/>
                </a:solidFill>
                <a:effectLst/>
                <a:uLnTx/>
                <a:uFillTx/>
                <a:latin typeface="Arial" panose="020B0604020202020204"/>
                <a:ea typeface="+mn-ea"/>
                <a:cs typeface="+mn-cs"/>
              </a:rPr>
              <a:t>D</a:t>
            </a:r>
          </a:p>
        </p:txBody>
      </p:sp>
      <p:sp>
        <p:nvSpPr>
          <p:cNvPr id="24" name="Arrow: Right 23" descr="A blue arrow pointing to the right">
            <a:extLst>
              <a:ext uri="{FF2B5EF4-FFF2-40B4-BE49-F238E27FC236}">
                <a16:creationId xmlns:a16="http://schemas.microsoft.com/office/drawing/2014/main" id="{2E091E68-A66A-65B7-E9AE-4D8D7282B29B}"/>
              </a:ext>
            </a:extLst>
          </p:cNvPr>
          <p:cNvSpPr/>
          <p:nvPr/>
        </p:nvSpPr>
        <p:spPr>
          <a:xfrm>
            <a:off x="3523256" y="3382419"/>
            <a:ext cx="1671483" cy="6292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582884A7-4266-73D1-39B3-1AC6D6761557}"/>
              </a:ext>
            </a:extLst>
          </p:cNvPr>
          <p:cNvSpPr txBox="1"/>
          <p:nvPr/>
        </p:nvSpPr>
        <p:spPr>
          <a:xfrm>
            <a:off x="6972307" y="2262339"/>
            <a:ext cx="3534698" cy="756050"/>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chemeClr val="accent1"/>
                </a:solidFill>
                <a:effectLst/>
                <a:uLnTx/>
                <a:uFillTx/>
                <a:latin typeface="Arial" panose="020B0604020202020204"/>
                <a:ea typeface="+mn-ea"/>
                <a:cs typeface="+mn-cs"/>
              </a:rPr>
              <a:t>G major </a:t>
            </a:r>
            <a:r>
              <a:rPr lang="en-AU" b="1" dirty="0">
                <a:solidFill>
                  <a:schemeClr val="accent1"/>
                </a:solidFill>
                <a:latin typeface="Arial" panose="020B0604020202020204"/>
              </a:rPr>
              <a:t>c</a:t>
            </a:r>
            <a:r>
              <a:rPr kumimoji="0" lang="en-AU" b="1" i="0" u="none" strike="noStrike" kern="1200" cap="none" spc="0" normalizeH="0" baseline="0" noProof="0" dirty="0" err="1">
                <a:ln>
                  <a:noFill/>
                </a:ln>
                <a:solidFill>
                  <a:schemeClr val="accent1"/>
                </a:solidFill>
                <a:effectLst/>
                <a:uLnTx/>
                <a:uFillTx/>
                <a:latin typeface="Arial" panose="020B0604020202020204"/>
                <a:ea typeface="+mn-ea"/>
                <a:cs typeface="+mn-cs"/>
              </a:rPr>
              <a:t>hord</a:t>
            </a:r>
            <a:endParaRPr kumimoji="0" lang="en-AU"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pic>
        <p:nvPicPr>
          <p:cNvPr id="27" name="Picture 26" descr="A staff in the treble clef. Shows a G major chord - G,B,D sitting on top of each other and then separated out individually, G,B,D.">
            <a:extLst>
              <a:ext uri="{FF2B5EF4-FFF2-40B4-BE49-F238E27FC236}">
                <a16:creationId xmlns:a16="http://schemas.microsoft.com/office/drawing/2014/main" id="{6B8503C0-F167-3A06-3A0E-DB57AD5364B4}"/>
              </a:ext>
            </a:extLst>
          </p:cNvPr>
          <p:cNvPicPr>
            <a:picLocks noChangeAspect="1"/>
          </p:cNvPicPr>
          <p:nvPr/>
        </p:nvPicPr>
        <p:blipFill>
          <a:blip r:embed="rId4"/>
          <a:stretch>
            <a:fillRect/>
          </a:stretch>
        </p:blipFill>
        <p:spPr>
          <a:xfrm>
            <a:off x="6201448" y="2523113"/>
            <a:ext cx="3737912" cy="2347876"/>
          </a:xfrm>
          <a:prstGeom prst="rect">
            <a:avLst/>
          </a:prstGeom>
        </p:spPr>
      </p:pic>
      <p:sp>
        <p:nvSpPr>
          <p:cNvPr id="2" name="Slide Number Placeholder 1">
            <a:extLst>
              <a:ext uri="{FF2B5EF4-FFF2-40B4-BE49-F238E27FC236}">
                <a16:creationId xmlns:a16="http://schemas.microsoft.com/office/drawing/2014/main" id="{7EAAD31B-515F-96DA-E4CD-236A2432F56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3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637DBC-0B12-AFCA-0CBB-B90F17626EA0}"/>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27F14275-3CB5-A4B9-AE0A-0AFF12964F82}"/>
              </a:ext>
            </a:extLst>
          </p:cNvPr>
          <p:cNvSpPr>
            <a:spLocks noGrp="1"/>
          </p:cNvSpPr>
          <p:nvPr>
            <p:ph type="title"/>
          </p:nvPr>
        </p:nvSpPr>
        <p:spPr/>
        <p:txBody>
          <a:bodyPr/>
          <a:lstStyle/>
          <a:p>
            <a:r>
              <a:rPr lang="en-AU" dirty="0">
                <a:latin typeface="+mj-lt"/>
                <a:cs typeface="Arial"/>
              </a:rPr>
              <a:t>Activity 4.1 – analysing a cadence (1)</a:t>
            </a:r>
            <a:endParaRPr lang="en-AU" dirty="0">
              <a:latin typeface="+mj-lt"/>
            </a:endParaRPr>
          </a:p>
        </p:txBody>
      </p:sp>
      <p:pic>
        <p:nvPicPr>
          <p:cNvPr id="5" name="Picture 4" descr="A partial music score showing the instrument names and the first 4 bars of music">
            <a:extLst>
              <a:ext uri="{FF2B5EF4-FFF2-40B4-BE49-F238E27FC236}">
                <a16:creationId xmlns:a16="http://schemas.microsoft.com/office/drawing/2014/main" id="{0774409A-3A7B-BF3D-0777-0DC777F52171}"/>
              </a:ext>
            </a:extLst>
          </p:cNvPr>
          <p:cNvPicPr>
            <a:picLocks noChangeAspect="1"/>
          </p:cNvPicPr>
          <p:nvPr/>
        </p:nvPicPr>
        <p:blipFill>
          <a:blip r:embed="rId3"/>
          <a:stretch>
            <a:fillRect/>
          </a:stretch>
        </p:blipFill>
        <p:spPr>
          <a:xfrm>
            <a:off x="437217" y="1019308"/>
            <a:ext cx="4572638" cy="5496692"/>
          </a:xfrm>
          <a:prstGeom prst="rect">
            <a:avLst/>
          </a:prstGeom>
        </p:spPr>
      </p:pic>
      <p:sp>
        <p:nvSpPr>
          <p:cNvPr id="6" name="Rectangle 5" descr="A red box around the string parts">
            <a:extLst>
              <a:ext uri="{FF2B5EF4-FFF2-40B4-BE49-F238E27FC236}">
                <a16:creationId xmlns:a16="http://schemas.microsoft.com/office/drawing/2014/main" id="{F8EA7C67-DE82-9FFE-746B-CE0A689D2764}"/>
              </a:ext>
            </a:extLst>
          </p:cNvPr>
          <p:cNvSpPr/>
          <p:nvPr/>
        </p:nvSpPr>
        <p:spPr>
          <a:xfrm>
            <a:off x="4190163" y="4220743"/>
            <a:ext cx="301450" cy="1899138"/>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descr="A blue box around the string parts">
            <a:extLst>
              <a:ext uri="{FF2B5EF4-FFF2-40B4-BE49-F238E27FC236}">
                <a16:creationId xmlns:a16="http://schemas.microsoft.com/office/drawing/2014/main" id="{D5FAE371-6236-8549-6757-D715F26DB092}"/>
              </a:ext>
            </a:extLst>
          </p:cNvPr>
          <p:cNvSpPr/>
          <p:nvPr/>
        </p:nvSpPr>
        <p:spPr>
          <a:xfrm>
            <a:off x="4524269" y="4220743"/>
            <a:ext cx="301450" cy="189913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 name="Straight Arrow Connector 17" descr="A blue arrow pointing from the content box to the red box on the music">
            <a:extLst>
              <a:ext uri="{FF2B5EF4-FFF2-40B4-BE49-F238E27FC236}">
                <a16:creationId xmlns:a16="http://schemas.microsoft.com/office/drawing/2014/main" id="{9FCB25AD-4063-1349-49EC-729AE822AB59}"/>
              </a:ext>
            </a:extLst>
          </p:cNvPr>
          <p:cNvCxnSpPr/>
          <p:nvPr/>
        </p:nvCxnSpPr>
        <p:spPr>
          <a:xfrm flipH="1">
            <a:off x="4337519" y="2440500"/>
            <a:ext cx="2338396" cy="1745039"/>
          </a:xfrm>
          <a:prstGeom prst="straightConnector1">
            <a:avLst/>
          </a:prstGeom>
          <a:ln w="22225">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D34DBA-181E-0FCD-530C-EB380E31CE79}"/>
              </a:ext>
            </a:extLst>
          </p:cNvPr>
          <p:cNvSpPr/>
          <p:nvPr/>
        </p:nvSpPr>
        <p:spPr>
          <a:xfrm>
            <a:off x="6755305" y="1221803"/>
            <a:ext cx="4367406" cy="1899138"/>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To work out this chord, we use the notes: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C</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the violin 1</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E</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the violin II</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G</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viola</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C</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cello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These are the notes of a </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C major chord</a:t>
            </a:r>
          </a:p>
        </p:txBody>
      </p:sp>
      <p:cxnSp>
        <p:nvCxnSpPr>
          <p:cNvPr id="21" name="Straight Arrow Connector 20" descr="A blue arrow pointing to the blue box on the music">
            <a:extLst>
              <a:ext uri="{FF2B5EF4-FFF2-40B4-BE49-F238E27FC236}">
                <a16:creationId xmlns:a16="http://schemas.microsoft.com/office/drawing/2014/main" id="{ADE77A5E-67F7-09A0-2B87-2DAA6DB0905D}"/>
              </a:ext>
            </a:extLst>
          </p:cNvPr>
          <p:cNvCxnSpPr>
            <a:cxnSpLocks/>
          </p:cNvCxnSpPr>
          <p:nvPr/>
        </p:nvCxnSpPr>
        <p:spPr>
          <a:xfrm flipH="1">
            <a:off x="4868534" y="4806375"/>
            <a:ext cx="1797737" cy="0"/>
          </a:xfrm>
          <a:prstGeom prst="straightConnector1">
            <a:avLst/>
          </a:prstGeom>
          <a:ln w="22225">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C10F370-E733-86D8-D0C0-6739CFB99314}"/>
              </a:ext>
            </a:extLst>
          </p:cNvPr>
          <p:cNvSpPr/>
          <p:nvPr/>
        </p:nvSpPr>
        <p:spPr>
          <a:xfrm>
            <a:off x="6816995" y="3677265"/>
            <a:ext cx="4572637" cy="189913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To work out this chord, we use the notes: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G</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the violin 1</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D</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the violin II</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G</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viola</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B</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 from cello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These are the notes of a </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G major chord</a:t>
            </a:r>
          </a:p>
        </p:txBody>
      </p:sp>
      <p:sp>
        <p:nvSpPr>
          <p:cNvPr id="2" name="Slide Number Placeholder 1">
            <a:extLst>
              <a:ext uri="{FF2B5EF4-FFF2-40B4-BE49-F238E27FC236}">
                <a16:creationId xmlns:a16="http://schemas.microsoft.com/office/drawing/2014/main" id="{FD4595EF-79F9-1E1B-2A5E-20148DB642F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32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74C777-6717-7060-CB26-708BF7964911}"/>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535D756D-E12A-E588-F906-C7F43648C9AC}"/>
              </a:ext>
            </a:extLst>
          </p:cNvPr>
          <p:cNvSpPr>
            <a:spLocks noGrp="1"/>
          </p:cNvSpPr>
          <p:nvPr>
            <p:ph type="title"/>
          </p:nvPr>
        </p:nvSpPr>
        <p:spPr>
          <a:xfrm>
            <a:off x="360000" y="360000"/>
            <a:ext cx="11484000" cy="545601"/>
          </a:xfrm>
        </p:spPr>
        <p:txBody>
          <a:bodyPr/>
          <a:lstStyle/>
          <a:p>
            <a:r>
              <a:rPr lang="en-AU" dirty="0">
                <a:latin typeface="+mj-lt"/>
                <a:cs typeface="Arial"/>
              </a:rPr>
              <a:t>Activity 4.1 – analysing a cadence (2)</a:t>
            </a:r>
            <a:endParaRPr lang="en-AU" dirty="0">
              <a:latin typeface="+mj-lt"/>
            </a:endParaRPr>
          </a:p>
        </p:txBody>
      </p:sp>
      <p:sp>
        <p:nvSpPr>
          <p:cNvPr id="4" name="Rectangle 3">
            <a:extLst>
              <a:ext uri="{FF2B5EF4-FFF2-40B4-BE49-F238E27FC236}">
                <a16:creationId xmlns:a16="http://schemas.microsoft.com/office/drawing/2014/main" id="{CB53FD9F-59FE-A8D5-2E85-DC0F78FA8CB6}"/>
              </a:ext>
            </a:extLst>
          </p:cNvPr>
          <p:cNvSpPr/>
          <p:nvPr/>
        </p:nvSpPr>
        <p:spPr>
          <a:xfrm>
            <a:off x="470064" y="1507406"/>
            <a:ext cx="6215550" cy="900699"/>
          </a:xfrm>
          <a:prstGeom prst="rect">
            <a:avLst/>
          </a:prstGeom>
          <a:no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Our next step is to work out what chord numbers these are.</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The music is in C Major.</a:t>
            </a:r>
          </a:p>
        </p:txBody>
      </p:sp>
      <p:pic>
        <p:nvPicPr>
          <p:cNvPr id="12" name="Picture 11" descr="A treble staff showing the chords for each note of the scale using the 1st, 3rd and 5th notes. ">
            <a:extLst>
              <a:ext uri="{FF2B5EF4-FFF2-40B4-BE49-F238E27FC236}">
                <a16:creationId xmlns:a16="http://schemas.microsoft.com/office/drawing/2014/main" id="{2D854736-2B56-11CB-BCCF-4174A92577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0064" y="2915785"/>
            <a:ext cx="10766323" cy="2321393"/>
          </a:xfrm>
          <a:prstGeom prst="rect">
            <a:avLst/>
          </a:prstGeom>
        </p:spPr>
      </p:pic>
      <p:sp>
        <p:nvSpPr>
          <p:cNvPr id="9" name="Rectangle 8">
            <a:extLst>
              <a:ext uri="{FF2B5EF4-FFF2-40B4-BE49-F238E27FC236}">
                <a16:creationId xmlns:a16="http://schemas.microsoft.com/office/drawing/2014/main" id="{21C92F5C-E95B-1827-0897-21C8E15AD057}"/>
              </a:ext>
            </a:extLst>
          </p:cNvPr>
          <p:cNvSpPr/>
          <p:nvPr/>
        </p:nvSpPr>
        <p:spPr>
          <a:xfrm>
            <a:off x="1571278" y="3152739"/>
            <a:ext cx="1091380" cy="3158117"/>
          </a:xfrm>
          <a:prstGeom prst="rect">
            <a:avLst/>
          </a:prstGeom>
          <a:no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1st chord</a:t>
            </a:r>
          </a:p>
        </p:txBody>
      </p:sp>
      <p:sp>
        <p:nvSpPr>
          <p:cNvPr id="10" name="Rectangle 9">
            <a:extLst>
              <a:ext uri="{FF2B5EF4-FFF2-40B4-BE49-F238E27FC236}">
                <a16:creationId xmlns:a16="http://schemas.microsoft.com/office/drawing/2014/main" id="{7E2673A9-E370-459A-6702-44254E880698}"/>
              </a:ext>
            </a:extLst>
          </p:cNvPr>
          <p:cNvSpPr/>
          <p:nvPr/>
        </p:nvSpPr>
        <p:spPr>
          <a:xfrm>
            <a:off x="7075824" y="3152739"/>
            <a:ext cx="1091381" cy="3158117"/>
          </a:xfrm>
          <a:prstGeom prst="rect">
            <a:avLst/>
          </a:prstGeom>
          <a:noFill/>
          <a:ln w="412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2nd chord</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D710E5CC-C697-E8E1-AE78-812DC23B177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67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CA67-5115-1E21-76F1-44D13672C32E}"/>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1F3A71BA-F2B6-60E7-BD63-B41EDBD07A2F}"/>
              </a:ext>
            </a:extLst>
          </p:cNvPr>
          <p:cNvSpPr>
            <a:spLocks noGrp="1"/>
          </p:cNvSpPr>
          <p:nvPr>
            <p:ph type="title"/>
          </p:nvPr>
        </p:nvSpPr>
        <p:spPr/>
        <p:txBody>
          <a:bodyPr/>
          <a:lstStyle/>
          <a:p>
            <a:r>
              <a:rPr lang="en-AU" dirty="0">
                <a:latin typeface="+mj-lt"/>
              </a:rPr>
              <a:t>Activity 4.1 – analysing a cadence (3)</a:t>
            </a:r>
          </a:p>
        </p:txBody>
      </p:sp>
      <p:sp>
        <p:nvSpPr>
          <p:cNvPr id="4" name="Rectangle 3">
            <a:extLst>
              <a:ext uri="{FF2B5EF4-FFF2-40B4-BE49-F238E27FC236}">
                <a16:creationId xmlns:a16="http://schemas.microsoft.com/office/drawing/2014/main" id="{BE7ABE33-281B-53AB-9D07-6746B9ACDCAC}"/>
              </a:ext>
            </a:extLst>
          </p:cNvPr>
          <p:cNvSpPr/>
          <p:nvPr/>
        </p:nvSpPr>
        <p:spPr>
          <a:xfrm>
            <a:off x="470063" y="1602658"/>
            <a:ext cx="5941247" cy="674451"/>
          </a:xfrm>
          <a:prstGeom prst="rect">
            <a:avLst/>
          </a:prstGeom>
          <a:no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rPr>
              <a:t>Our last step is to work out which cadence is chord I - V</a:t>
            </a:r>
          </a:p>
        </p:txBody>
      </p:sp>
      <p:pic>
        <p:nvPicPr>
          <p:cNvPr id="5" name="Picture 4" descr="Triad on treble clef using the notes middle C, E and G as semibreves. Under this chord is the roman number 1. ">
            <a:extLst>
              <a:ext uri="{FF2B5EF4-FFF2-40B4-BE49-F238E27FC236}">
                <a16:creationId xmlns:a16="http://schemas.microsoft.com/office/drawing/2014/main" id="{D69EAC73-2AF3-FC6F-91C9-78F915411C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76622" y="2984436"/>
            <a:ext cx="2513668" cy="2321393"/>
          </a:xfrm>
          <a:prstGeom prst="rect">
            <a:avLst/>
          </a:prstGeom>
        </p:spPr>
      </p:pic>
      <p:pic>
        <p:nvPicPr>
          <p:cNvPr id="6" name="Picture 5" descr="A triad on the treble clef. Notes are semibreves and include G on the 2nd bottom line, B on the middle line and D on the 2nd top line. Under the chord is the roman number 5.">
            <a:extLst>
              <a:ext uri="{FF2B5EF4-FFF2-40B4-BE49-F238E27FC236}">
                <a16:creationId xmlns:a16="http://schemas.microsoft.com/office/drawing/2014/main" id="{DBBA1250-0110-0A7F-46F0-5920CA9F443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90290" y="2984435"/>
            <a:ext cx="1765738" cy="2321393"/>
          </a:xfrm>
          <a:prstGeom prst="rect">
            <a:avLst/>
          </a:prstGeom>
        </p:spPr>
      </p:pic>
      <p:sp>
        <p:nvSpPr>
          <p:cNvPr id="7" name="TextBox 6">
            <a:extLst>
              <a:ext uri="{FF2B5EF4-FFF2-40B4-BE49-F238E27FC236}">
                <a16:creationId xmlns:a16="http://schemas.microsoft.com/office/drawing/2014/main" id="{BB47A6D9-AB7F-0FE7-3D62-41E1914E5D05}"/>
              </a:ext>
            </a:extLst>
          </p:cNvPr>
          <p:cNvSpPr txBox="1"/>
          <p:nvPr/>
        </p:nvSpPr>
        <p:spPr>
          <a:xfrm>
            <a:off x="2608907" y="5543005"/>
            <a:ext cx="6974185" cy="1212567"/>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chemeClr val="accent1"/>
                </a:solidFill>
                <a:effectLst/>
                <a:uLnTx/>
                <a:uFillTx/>
                <a:latin typeface="Arial" panose="020B0604020202020204"/>
                <a:ea typeface="+mn-ea"/>
                <a:cs typeface="+mn-cs"/>
              </a:rPr>
              <a:t>Imperfect cadence</a:t>
            </a:r>
          </a:p>
        </p:txBody>
      </p:sp>
      <p:sp>
        <p:nvSpPr>
          <p:cNvPr id="2" name="Slide Number Placeholder 1">
            <a:extLst>
              <a:ext uri="{FF2B5EF4-FFF2-40B4-BE49-F238E27FC236}">
                <a16:creationId xmlns:a16="http://schemas.microsoft.com/office/drawing/2014/main" id="{B4750796-B5BF-5EEC-5BB0-25E35AEB6BA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09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3A64-6BE1-6692-DFFC-4D3A4EF5BB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6222B0-94A4-38C4-6D62-0D2EDA22343D}"/>
              </a:ext>
            </a:extLst>
          </p:cNvPr>
          <p:cNvSpPr>
            <a:spLocks noGrp="1"/>
          </p:cNvSpPr>
          <p:nvPr>
            <p:ph type="title"/>
          </p:nvPr>
        </p:nvSpPr>
        <p:spPr>
          <a:xfrm>
            <a:off x="5400000" y="360000"/>
            <a:ext cx="5452879" cy="1064066"/>
          </a:xfrm>
        </p:spPr>
        <p:txBody>
          <a:bodyPr/>
          <a:lstStyle/>
          <a:p>
            <a:r>
              <a:rPr lang="en-AU" dirty="0">
                <a:latin typeface="Arial"/>
                <a:cs typeface="Arial"/>
              </a:rPr>
              <a:t>Activity 4.1 – major minor 7 chord</a:t>
            </a:r>
            <a:endParaRPr lang="en-AU"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9D77B0C5-2A18-2B91-BF97-DEB54E3EED59}"/>
              </a:ext>
            </a:extLst>
          </p:cNvPr>
          <p:cNvSpPr>
            <a:spLocks noGrp="1"/>
          </p:cNvSpPr>
          <p:nvPr>
            <p:ph type="body" sz="quarter" idx="17"/>
          </p:nvPr>
        </p:nvSpPr>
        <p:spPr>
          <a:xfrm>
            <a:off x="5400675" y="1800000"/>
            <a:ext cx="6407150" cy="4256026"/>
          </a:xfrm>
        </p:spPr>
        <p:txBody>
          <a:bodyPr vert="horz" lIns="0" tIns="0" rIns="0" bIns="0" rtlCol="0" anchor="t">
            <a:noAutofit/>
          </a:bodyPr>
          <a:lstStyle/>
          <a:p>
            <a:pPr algn="l"/>
            <a:r>
              <a:rPr lang="en-AU" sz="1800" dirty="0">
                <a:latin typeface="Arial"/>
                <a:cs typeface="Arial"/>
              </a:rPr>
              <a:t>Commonly referred to as a "dominant 7 chord," is a type of seventh chord that consists of four notes:</a:t>
            </a:r>
          </a:p>
          <a:p>
            <a:pPr algn="l" fontAlgn="base"/>
            <a:r>
              <a:rPr lang="en-AU" sz="1800" b="1" dirty="0">
                <a:latin typeface="Arial"/>
                <a:cs typeface="Arial"/>
              </a:rPr>
              <a:t>Root</a:t>
            </a:r>
            <a:r>
              <a:rPr lang="en-AU" sz="1800" dirty="0">
                <a:latin typeface="Arial"/>
                <a:cs typeface="Arial"/>
              </a:rPr>
              <a:t>: The base note of the chord.</a:t>
            </a:r>
          </a:p>
          <a:p>
            <a:pPr algn="l" fontAlgn="base"/>
            <a:r>
              <a:rPr lang="en-AU" sz="1800" b="1" dirty="0">
                <a:latin typeface="Arial"/>
                <a:cs typeface="Arial"/>
              </a:rPr>
              <a:t>Major third</a:t>
            </a:r>
            <a:r>
              <a:rPr lang="en-AU" sz="1800" dirty="0">
                <a:latin typeface="Arial"/>
                <a:cs typeface="Arial"/>
              </a:rPr>
              <a:t>:</a:t>
            </a:r>
            <a:r>
              <a:rPr lang="en-AU" sz="1800" i="1" dirty="0">
                <a:latin typeface="Arial"/>
                <a:cs typeface="Arial"/>
              </a:rPr>
              <a:t> </a:t>
            </a:r>
            <a:r>
              <a:rPr lang="en-AU" sz="1800" dirty="0">
                <a:latin typeface="Arial"/>
                <a:cs typeface="Arial"/>
              </a:rPr>
              <a:t>The note that is 4 semitones above the root.</a:t>
            </a:r>
          </a:p>
          <a:p>
            <a:pPr algn="l" fontAlgn="base"/>
            <a:r>
              <a:rPr lang="en-AU" sz="1800" b="1" dirty="0">
                <a:latin typeface="Arial"/>
                <a:cs typeface="Arial"/>
              </a:rPr>
              <a:t>Perfect fifth</a:t>
            </a:r>
            <a:r>
              <a:rPr lang="en-AU" sz="1800" dirty="0">
                <a:latin typeface="Arial"/>
                <a:cs typeface="Arial"/>
              </a:rPr>
              <a:t>:</a:t>
            </a:r>
            <a:r>
              <a:rPr lang="en-AU" sz="1800" i="1" dirty="0">
                <a:latin typeface="Arial"/>
                <a:cs typeface="Arial"/>
              </a:rPr>
              <a:t> </a:t>
            </a:r>
            <a:r>
              <a:rPr lang="en-AU" sz="1800" dirty="0">
                <a:latin typeface="Arial"/>
                <a:cs typeface="Arial"/>
              </a:rPr>
              <a:t>The note that is 7 semitones above the root.</a:t>
            </a:r>
          </a:p>
          <a:p>
            <a:pPr algn="l" fontAlgn="base"/>
            <a:r>
              <a:rPr lang="en-AU" sz="1800" b="1" dirty="0">
                <a:latin typeface="Arial"/>
                <a:cs typeface="Arial"/>
              </a:rPr>
              <a:t>Minor seventh</a:t>
            </a:r>
            <a:r>
              <a:rPr lang="en-AU" sz="1800" dirty="0">
                <a:latin typeface="Arial"/>
                <a:cs typeface="Arial"/>
              </a:rPr>
              <a:t>:</a:t>
            </a:r>
            <a:r>
              <a:rPr lang="en-AU" sz="1800" i="1" dirty="0">
                <a:latin typeface="Arial"/>
                <a:cs typeface="Arial"/>
              </a:rPr>
              <a:t> </a:t>
            </a:r>
            <a:r>
              <a:rPr lang="en-AU" sz="1800" dirty="0">
                <a:latin typeface="Arial"/>
                <a:cs typeface="Arial"/>
              </a:rPr>
              <a:t>The note that is 10 semitones above the root (or 2 semitones below the octave).</a:t>
            </a:r>
            <a:endParaRPr lang="en-AU" sz="1800" dirty="0"/>
          </a:p>
        </p:txBody>
      </p:sp>
      <p:sp>
        <p:nvSpPr>
          <p:cNvPr id="5" name="Rectangle 4">
            <a:extLst>
              <a:ext uri="{FF2B5EF4-FFF2-40B4-BE49-F238E27FC236}">
                <a16:creationId xmlns:a16="http://schemas.microsoft.com/office/drawing/2014/main" id="{42E6CA98-D652-4302-AF48-50903AE6DA55}"/>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4DDBD9D0-9C64-2475-DF79-DF6A6D5F78E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89791" y="1955433"/>
            <a:ext cx="3260418" cy="2947134"/>
          </a:xfrm>
          <a:prstGeom prst="rect">
            <a:avLst/>
          </a:prstGeom>
        </p:spPr>
      </p:pic>
      <p:sp>
        <p:nvSpPr>
          <p:cNvPr id="2" name="Slide Number Placeholder 1">
            <a:extLst>
              <a:ext uri="{FF2B5EF4-FFF2-40B4-BE49-F238E27FC236}">
                <a16:creationId xmlns:a16="http://schemas.microsoft.com/office/drawing/2014/main" id="{933350B5-2D28-266A-10CD-A1D2D3429533}"/>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466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8670-7BC3-1F0C-4700-46230DD65C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477690-2E49-C81F-FB20-33897F040533}"/>
              </a:ext>
            </a:extLst>
          </p:cNvPr>
          <p:cNvSpPr>
            <a:spLocks noGrp="1"/>
          </p:cNvSpPr>
          <p:nvPr>
            <p:ph type="title"/>
          </p:nvPr>
        </p:nvSpPr>
        <p:spPr/>
        <p:txBody>
          <a:bodyPr/>
          <a:lstStyle/>
          <a:p>
            <a:r>
              <a:rPr lang="en-AU" dirty="0">
                <a:latin typeface="Arial"/>
                <a:cs typeface="Arial"/>
              </a:rPr>
              <a:t>Activity 4.1 – musical terms</a:t>
            </a:r>
            <a:endParaRPr lang="en-AU"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8CC3AB01-F98A-BED3-1465-F74154D3F4BC}"/>
              </a:ext>
            </a:extLst>
          </p:cNvPr>
          <p:cNvSpPr>
            <a:spLocks noGrp="1"/>
          </p:cNvSpPr>
          <p:nvPr>
            <p:ph type="body" sz="quarter" idx="17"/>
          </p:nvPr>
        </p:nvSpPr>
        <p:spPr>
          <a:xfrm>
            <a:off x="5400000" y="1797949"/>
            <a:ext cx="6407150" cy="4536000"/>
          </a:xfrm>
        </p:spPr>
        <p:txBody>
          <a:bodyPr vert="horz" lIns="0" tIns="0" rIns="0" bIns="0" rtlCol="0" anchor="t">
            <a:noAutofit/>
          </a:bodyPr>
          <a:lstStyle/>
          <a:p>
            <a:pPr>
              <a:spcAft>
                <a:spcPts val="600"/>
              </a:spcAft>
            </a:pPr>
            <a:r>
              <a:rPr lang="en-AU" sz="1800" b="1" dirty="0">
                <a:latin typeface="Arial"/>
                <a:cs typeface="Arial"/>
              </a:rPr>
              <a:t>Antecedent phrase </a:t>
            </a:r>
            <a:r>
              <a:rPr lang="en-AU" sz="1800" dirty="0">
                <a:latin typeface="Arial"/>
                <a:cs typeface="Arial"/>
              </a:rPr>
              <a:t>– a musical idea that precedes a consequent phrase, establishing a question-and-answer relationship. It typically consists of the first part of a phrase, often 2 bars long, where the first 2 bars create a musical thought, and the next 2 measures respond to it, contributing to tension and resolution in the composition.</a:t>
            </a:r>
          </a:p>
          <a:p>
            <a:pPr>
              <a:spcAft>
                <a:spcPts val="600"/>
              </a:spcAft>
            </a:pPr>
            <a:r>
              <a:rPr lang="en-AU" sz="1800" b="1" dirty="0">
                <a:latin typeface="Arial"/>
                <a:cs typeface="Arial"/>
              </a:rPr>
              <a:t>Consequent phrase</a:t>
            </a:r>
            <a:r>
              <a:rPr lang="en-AU" sz="1800" dirty="0">
                <a:latin typeface="Arial"/>
                <a:cs typeface="Arial"/>
              </a:rPr>
              <a:t> – the part that follows an antecedent phrase, completing the musical idea. It responds to the question posed by the antecedent, often providing a sense of resolution or closure. Typically, a consequent phrase will balance the antecedent.</a:t>
            </a:r>
            <a:endParaRPr lang="en-AU" sz="1800" dirty="0"/>
          </a:p>
        </p:txBody>
      </p:sp>
      <p:sp>
        <p:nvSpPr>
          <p:cNvPr id="5" name="Rectangle 4">
            <a:extLst>
              <a:ext uri="{FF2B5EF4-FFF2-40B4-BE49-F238E27FC236}">
                <a16:creationId xmlns:a16="http://schemas.microsoft.com/office/drawing/2014/main" id="{36DFCF34-B8C9-123A-3C1C-A00C5CB7CBB4}"/>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C17E456-C65A-C29E-A8A6-9686E2EFB0A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325" y="1400907"/>
            <a:ext cx="3975350" cy="4056185"/>
          </a:xfrm>
          <a:prstGeom prst="rect">
            <a:avLst/>
          </a:prstGeom>
        </p:spPr>
      </p:pic>
      <p:sp>
        <p:nvSpPr>
          <p:cNvPr id="2" name="Slide Number Placeholder 1">
            <a:extLst>
              <a:ext uri="{FF2B5EF4-FFF2-40B4-BE49-F238E27FC236}">
                <a16:creationId xmlns:a16="http://schemas.microsoft.com/office/drawing/2014/main" id="{C990FAC5-7790-E415-1771-5A8C55062C0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81972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3B7E7-CD4C-E596-5DB3-A380217871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B016BD-7DED-5ED6-1981-90D17A5BA70D}"/>
              </a:ext>
            </a:extLst>
          </p:cNvPr>
          <p:cNvSpPr>
            <a:spLocks noGrp="1"/>
          </p:cNvSpPr>
          <p:nvPr>
            <p:ph type="title"/>
          </p:nvPr>
        </p:nvSpPr>
        <p:spPr/>
        <p:txBody>
          <a:bodyPr/>
          <a:lstStyle/>
          <a:p>
            <a:r>
              <a:rPr lang="en-AU" dirty="0">
                <a:latin typeface="+mj-lt"/>
                <a:cs typeface="Arial"/>
              </a:rPr>
              <a:t>Activity 1.1 – rhythmic sight reading (2)</a:t>
            </a:r>
            <a:endParaRPr lang="en-US" dirty="0">
              <a:cs typeface="Arial"/>
            </a:endParaRPr>
          </a:p>
        </p:txBody>
      </p:sp>
      <p:sp>
        <p:nvSpPr>
          <p:cNvPr id="13" name="Text Placeholder 12">
            <a:extLst>
              <a:ext uri="{FF2B5EF4-FFF2-40B4-BE49-F238E27FC236}">
                <a16:creationId xmlns:a16="http://schemas.microsoft.com/office/drawing/2014/main" id="{21908CD9-473E-B03C-4B77-A444961F696B}"/>
              </a:ext>
            </a:extLst>
          </p:cNvPr>
          <p:cNvSpPr>
            <a:spLocks noGrp="1"/>
          </p:cNvSpPr>
          <p:nvPr>
            <p:ph type="body" sz="quarter" idx="18"/>
          </p:nvPr>
        </p:nvSpPr>
        <p:spPr/>
        <p:txBody>
          <a:bodyPr/>
          <a:lstStyle/>
          <a:p>
            <a:r>
              <a:rPr lang="en-AU" dirty="0">
                <a:latin typeface="+mj-lt"/>
                <a:cs typeface="Arial"/>
              </a:rPr>
              <a:t>4-bar examples</a:t>
            </a:r>
          </a:p>
        </p:txBody>
      </p:sp>
      <mc:AlternateContent xmlns:mc="http://schemas.openxmlformats.org/markup-compatibility/2006" xmlns:a14="http://schemas.microsoft.com/office/drawing/2010/main">
        <mc:Choice Requires="a14">
          <p:sp>
            <p:nvSpPr>
              <p:cNvPr id="10" name="Text Placeholder 11">
                <a:extLst>
                  <a:ext uri="{FF2B5EF4-FFF2-40B4-BE49-F238E27FC236}">
                    <a16:creationId xmlns:a16="http://schemas.microsoft.com/office/drawing/2014/main" id="{36A2B728-07FF-1EA6-A3C9-6914418521FD}"/>
                  </a:ext>
                </a:extLst>
              </p:cNvPr>
              <p:cNvSpPr txBox="1">
                <a:spLocks/>
              </p:cNvSpPr>
              <p:nvPr/>
            </p:nvSpPr>
            <p:spPr>
              <a:xfrm>
                <a:off x="211078" y="1510114"/>
                <a:ext cx="495625" cy="98711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  </a:t>
                </a:r>
                <a14:m>
                  <m:oMath xmlns:m="http://schemas.openxmlformats.org/officeDocument/2006/math">
                    <m:f>
                      <m:fPr>
                        <m:type m:val="noBar"/>
                        <m:ctrlPr>
                          <a:rPr lang="en-AU" sz="3600" i="1" dirty="0" smtClean="0">
                            <a:latin typeface="Cambria Math" panose="02040503050406030204" pitchFamily="18" charset="0"/>
                          </a:rPr>
                        </m:ctrlPr>
                      </m:fPr>
                      <m:num>
                        <m:r>
                          <a:rPr lang="en-AU" sz="3600" dirty="0" smtClean="0">
                            <a:latin typeface="Cambria Math" panose="02040503050406030204" pitchFamily="18" charset="0"/>
                          </a:rPr>
                          <m:t>4</m:t>
                        </m:r>
                      </m:num>
                      <m:den>
                        <m:r>
                          <a:rPr lang="en-AU" sz="3600" dirty="0" smtClean="0">
                            <a:latin typeface="Cambria Math" panose="02040503050406030204" pitchFamily="18" charset="0"/>
                          </a:rPr>
                          <m:t>4</m:t>
                        </m:r>
                      </m:den>
                    </m:f>
                  </m:oMath>
                </a14:m>
                <a:endParaRPr lang="en-US" sz="2400" dirty="0"/>
              </a:p>
            </p:txBody>
          </p:sp>
        </mc:Choice>
        <mc:Fallback xmlns="">
          <p:sp>
            <p:nvSpPr>
              <p:cNvPr id="10" name="Text Placeholder 11">
                <a:extLst>
                  <a:ext uri="{FF2B5EF4-FFF2-40B4-BE49-F238E27FC236}">
                    <a16:creationId xmlns:a16="http://schemas.microsoft.com/office/drawing/2014/main" id="{36A2B728-07FF-1EA6-A3C9-6914418521FD}"/>
                  </a:ext>
                </a:extLst>
              </p:cNvPr>
              <p:cNvSpPr txBox="1">
                <a:spLocks noRot="1" noChangeAspect="1" noMove="1" noResize="1" noEditPoints="1" noAdjustHandles="1" noChangeArrowheads="1" noChangeShapeType="1" noTextEdit="1"/>
              </p:cNvSpPr>
              <p:nvPr/>
            </p:nvSpPr>
            <p:spPr>
              <a:xfrm>
                <a:off x="211078" y="1510114"/>
                <a:ext cx="495625" cy="987113"/>
              </a:xfrm>
              <a:prstGeom prst="rect">
                <a:avLst/>
              </a:prstGeom>
              <a:blipFill>
                <a:blip r:embed="rId29"/>
                <a:stretch>
                  <a:fillRect b="-2564"/>
                </a:stretch>
              </a:blipFill>
            </p:spPr>
            <p:txBody>
              <a:bodyPr/>
              <a:lstStyle/>
              <a:p>
                <a:r>
                  <a:rPr lang="en-US">
                    <a:noFill/>
                  </a:rPr>
                  <a:t> </a:t>
                </a:r>
              </a:p>
            </p:txBody>
          </p:sp>
        </mc:Fallback>
      </mc:AlternateContent>
      <p:pic>
        <p:nvPicPr>
          <p:cNvPr id="7" name="Picture 6" descr="set of 4 semiquavers">
            <a:extLst>
              <a:ext uri="{FF2B5EF4-FFF2-40B4-BE49-F238E27FC236}">
                <a16:creationId xmlns:a16="http://schemas.microsoft.com/office/drawing/2014/main" id="{4DC6820F-32E8-9347-90A5-6F8024D7462B}"/>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45022" y="1795519"/>
            <a:ext cx="978917" cy="580542"/>
          </a:xfrm>
          <a:prstGeom prst="rect">
            <a:avLst/>
          </a:prstGeom>
        </p:spPr>
      </p:pic>
      <p:pic>
        <p:nvPicPr>
          <p:cNvPr id="6" name="Picture 5" descr="pair of quavers">
            <a:extLst>
              <a:ext uri="{FF2B5EF4-FFF2-40B4-BE49-F238E27FC236}">
                <a16:creationId xmlns:a16="http://schemas.microsoft.com/office/drawing/2014/main" id="{12F03771-1D93-FF57-CC7A-EFCE7DA00C0A}"/>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954525" y="1786464"/>
            <a:ext cx="552150" cy="598651"/>
          </a:xfrm>
          <a:prstGeom prst="rect">
            <a:avLst/>
          </a:prstGeom>
        </p:spPr>
      </p:pic>
      <p:pic>
        <p:nvPicPr>
          <p:cNvPr id="27" name="Picture 26" descr="pair of quavers">
            <a:extLst>
              <a:ext uri="{FF2B5EF4-FFF2-40B4-BE49-F238E27FC236}">
                <a16:creationId xmlns:a16="http://schemas.microsoft.com/office/drawing/2014/main" id="{8BB3DA1C-68C8-0232-0F40-B0E973BD1208}"/>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715931" y="1795519"/>
            <a:ext cx="552150" cy="598651"/>
          </a:xfrm>
          <a:prstGeom prst="rect">
            <a:avLst/>
          </a:prstGeom>
        </p:spPr>
      </p:pic>
      <p:pic>
        <p:nvPicPr>
          <p:cNvPr id="2" name="Picture 1" descr="File:Quarter note with upwards stem.svg - Wikimedia Commons">
            <a:extLst>
              <a:ext uri="{FF2B5EF4-FFF2-40B4-BE49-F238E27FC236}">
                <a16:creationId xmlns:a16="http://schemas.microsoft.com/office/drawing/2014/main" id="{700EB61C-3A05-4886-B1B2-514D1848BEAC}"/>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472553" y="1846681"/>
            <a:ext cx="194669" cy="529380"/>
          </a:xfrm>
          <a:prstGeom prst="rect">
            <a:avLst/>
          </a:prstGeom>
        </p:spPr>
      </p:pic>
      <p:pic>
        <p:nvPicPr>
          <p:cNvPr id="29" name="Picture 28" descr="File:Quarter note with upwards stem.svg - Wikimedia Commons">
            <a:extLst>
              <a:ext uri="{FF2B5EF4-FFF2-40B4-BE49-F238E27FC236}">
                <a16:creationId xmlns:a16="http://schemas.microsoft.com/office/drawing/2014/main" id="{E47775D2-65D1-6583-A028-3D58E56D64C2}"/>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082535" y="1841014"/>
            <a:ext cx="194669" cy="529380"/>
          </a:xfrm>
          <a:prstGeom prst="rect">
            <a:avLst/>
          </a:prstGeom>
        </p:spPr>
      </p:pic>
      <p:pic>
        <p:nvPicPr>
          <p:cNvPr id="30" name="Picture 29" descr="crotchet rest symbol">
            <a:extLst>
              <a:ext uri="{FF2B5EF4-FFF2-40B4-BE49-F238E27FC236}">
                <a16:creationId xmlns:a16="http://schemas.microsoft.com/office/drawing/2014/main" id="{1C1A29C1-5215-D257-0886-B98730A03CF1}"/>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4440139" y="1849208"/>
            <a:ext cx="253295" cy="598651"/>
          </a:xfrm>
          <a:prstGeom prst="rect">
            <a:avLst/>
          </a:prstGeom>
        </p:spPr>
      </p:pic>
      <p:pic>
        <p:nvPicPr>
          <p:cNvPr id="31" name="Picture 8" descr="A pair of semiquavers joined to a quaver">
            <a:extLst>
              <a:ext uri="{FF2B5EF4-FFF2-40B4-BE49-F238E27FC236}">
                <a16:creationId xmlns:a16="http://schemas.microsoft.com/office/drawing/2014/main" id="{468BAAC2-7A56-6A02-E146-A75E13663A1B}"/>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4752570" y="1812045"/>
            <a:ext cx="871442" cy="5513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File:Quarter note with upwards stem.svg - Wikimedia Commons">
            <a:extLst>
              <a:ext uri="{FF2B5EF4-FFF2-40B4-BE49-F238E27FC236}">
                <a16:creationId xmlns:a16="http://schemas.microsoft.com/office/drawing/2014/main" id="{2D69487C-7F5F-0459-F0B1-5204124FB086}"/>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5864221" y="1830154"/>
            <a:ext cx="194669" cy="529380"/>
          </a:xfrm>
          <a:prstGeom prst="rect">
            <a:avLst/>
          </a:prstGeom>
        </p:spPr>
      </p:pic>
      <p:pic>
        <p:nvPicPr>
          <p:cNvPr id="34" name="Picture 33" descr="crotchet rest symbol">
            <a:extLst>
              <a:ext uri="{FF2B5EF4-FFF2-40B4-BE49-F238E27FC236}">
                <a16:creationId xmlns:a16="http://schemas.microsoft.com/office/drawing/2014/main" id="{EE16572A-648E-6CB5-A6A4-8C45B49860E7}"/>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6487572" y="1831489"/>
            <a:ext cx="253295" cy="598651"/>
          </a:xfrm>
          <a:prstGeom prst="rect">
            <a:avLst/>
          </a:prstGeom>
        </p:spPr>
      </p:pic>
      <p:pic>
        <p:nvPicPr>
          <p:cNvPr id="35" name="Picture 2" descr="A quaver joined to a pair of semiquavers">
            <a:extLst>
              <a:ext uri="{FF2B5EF4-FFF2-40B4-BE49-F238E27FC236}">
                <a16:creationId xmlns:a16="http://schemas.microsoft.com/office/drawing/2014/main" id="{E4DEF385-0BE9-15A8-8A6B-FC0BA6682D2C}"/>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6897173" y="1821358"/>
            <a:ext cx="816412" cy="5640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A pair of semiquavers joined to a quaver">
            <a:extLst>
              <a:ext uri="{FF2B5EF4-FFF2-40B4-BE49-F238E27FC236}">
                <a16:creationId xmlns:a16="http://schemas.microsoft.com/office/drawing/2014/main" id="{7697C747-1241-A635-2055-54E11E8AE104}"/>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894240" y="1812045"/>
            <a:ext cx="871442" cy="5513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pair of quavers">
            <a:extLst>
              <a:ext uri="{FF2B5EF4-FFF2-40B4-BE49-F238E27FC236}">
                <a16:creationId xmlns:a16="http://schemas.microsoft.com/office/drawing/2014/main" id="{385E680D-BB59-D7E3-B2C8-846803AF05ED}"/>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915274" y="1780333"/>
            <a:ext cx="552150" cy="598651"/>
          </a:xfrm>
          <a:prstGeom prst="rect">
            <a:avLst/>
          </a:prstGeom>
        </p:spPr>
      </p:pic>
      <p:pic>
        <p:nvPicPr>
          <p:cNvPr id="39" name="Picture 38" descr="File:Quarter note with upwards stem.svg - Wikimedia Commons">
            <a:extLst>
              <a:ext uri="{FF2B5EF4-FFF2-40B4-BE49-F238E27FC236}">
                <a16:creationId xmlns:a16="http://schemas.microsoft.com/office/drawing/2014/main" id="{B8EC8E5F-5BEE-F1BA-46A9-2E32FEC179F1}"/>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9821252" y="1821358"/>
            <a:ext cx="194669" cy="529380"/>
          </a:xfrm>
          <a:prstGeom prst="rect">
            <a:avLst/>
          </a:prstGeom>
        </p:spPr>
      </p:pic>
      <p:pic>
        <p:nvPicPr>
          <p:cNvPr id="40" name="Picture 39" descr="crotchet rest symbol">
            <a:extLst>
              <a:ext uri="{FF2B5EF4-FFF2-40B4-BE49-F238E27FC236}">
                <a16:creationId xmlns:a16="http://schemas.microsoft.com/office/drawing/2014/main" id="{BF88E4CF-BCDF-0770-DCAF-A557FDB44BC0}"/>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0236411" y="1850079"/>
            <a:ext cx="253295" cy="598651"/>
          </a:xfrm>
          <a:prstGeom prst="rect">
            <a:avLst/>
          </a:prstGeom>
        </p:spPr>
      </p:pic>
      <p:pic>
        <p:nvPicPr>
          <p:cNvPr id="41" name="Picture 40" descr="crotchet rest symbol">
            <a:extLst>
              <a:ext uri="{FF2B5EF4-FFF2-40B4-BE49-F238E27FC236}">
                <a16:creationId xmlns:a16="http://schemas.microsoft.com/office/drawing/2014/main" id="{D3507BAE-BF04-002C-0BD0-A1F806BD3663}"/>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0666709" y="1867046"/>
            <a:ext cx="253295" cy="598651"/>
          </a:xfrm>
          <a:prstGeom prst="rect">
            <a:avLst/>
          </a:prstGeom>
        </p:spPr>
      </p:pic>
      <p:pic>
        <p:nvPicPr>
          <p:cNvPr id="42" name="Picture 41" descr="File:Quarter note with upwards stem.svg - Wikimedia Commons">
            <a:extLst>
              <a:ext uri="{FF2B5EF4-FFF2-40B4-BE49-F238E27FC236}">
                <a16:creationId xmlns:a16="http://schemas.microsoft.com/office/drawing/2014/main" id="{83C51E82-0186-B652-D0D5-532CED02D746}"/>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1184211" y="1821358"/>
            <a:ext cx="194669" cy="529380"/>
          </a:xfrm>
          <a:prstGeom prst="rect">
            <a:avLst/>
          </a:prstGeom>
        </p:spPr>
      </p:pic>
      <mc:AlternateContent xmlns:mc="http://schemas.openxmlformats.org/markup-compatibility/2006" xmlns:a14="http://schemas.microsoft.com/office/drawing/2010/main">
        <mc:Choice Requires="a14">
          <p:sp>
            <p:nvSpPr>
              <p:cNvPr id="5" name="Text Placeholder 11">
                <a:extLst>
                  <a:ext uri="{FF2B5EF4-FFF2-40B4-BE49-F238E27FC236}">
                    <a16:creationId xmlns:a16="http://schemas.microsoft.com/office/drawing/2014/main" id="{B61D70D5-4840-C1F6-CC8B-7988554F13D8}"/>
                  </a:ext>
                </a:extLst>
              </p:cNvPr>
              <p:cNvSpPr txBox="1">
                <a:spLocks/>
              </p:cNvSpPr>
              <p:nvPr/>
            </p:nvSpPr>
            <p:spPr>
              <a:xfrm>
                <a:off x="211078" y="4148211"/>
                <a:ext cx="495625" cy="98711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  </a:t>
                </a:r>
                <a14:m>
                  <m:oMath xmlns:m="http://schemas.openxmlformats.org/officeDocument/2006/math">
                    <m:f>
                      <m:fPr>
                        <m:type m:val="noBar"/>
                        <m:ctrlPr>
                          <a:rPr lang="en-AU" sz="3600" i="1" dirty="0" smtClean="0">
                            <a:latin typeface="Cambria Math" panose="02040503050406030204" pitchFamily="18" charset="0"/>
                          </a:rPr>
                        </m:ctrlPr>
                      </m:fPr>
                      <m:num>
                        <m:r>
                          <a:rPr lang="en-AU" sz="3600" dirty="0" smtClean="0">
                            <a:latin typeface="Cambria Math" panose="02040503050406030204" pitchFamily="18" charset="0"/>
                          </a:rPr>
                          <m:t>4</m:t>
                        </m:r>
                      </m:num>
                      <m:den>
                        <m:r>
                          <a:rPr lang="en-AU" sz="3600" dirty="0" smtClean="0">
                            <a:latin typeface="Cambria Math" panose="02040503050406030204" pitchFamily="18" charset="0"/>
                          </a:rPr>
                          <m:t>4</m:t>
                        </m:r>
                      </m:den>
                    </m:f>
                  </m:oMath>
                </a14:m>
                <a:endParaRPr lang="en-US" sz="2400" dirty="0"/>
              </a:p>
            </p:txBody>
          </p:sp>
        </mc:Choice>
        <mc:Fallback xmlns="">
          <p:sp>
            <p:nvSpPr>
              <p:cNvPr id="5" name="Text Placeholder 11">
                <a:extLst>
                  <a:ext uri="{FF2B5EF4-FFF2-40B4-BE49-F238E27FC236}">
                    <a16:creationId xmlns:a16="http://schemas.microsoft.com/office/drawing/2014/main" id="{B61D70D5-4840-C1F6-CC8B-7988554F13D8}"/>
                  </a:ext>
                </a:extLst>
              </p:cNvPr>
              <p:cNvSpPr txBox="1">
                <a:spLocks noRot="1" noChangeAspect="1" noMove="1" noResize="1" noEditPoints="1" noAdjustHandles="1" noChangeArrowheads="1" noChangeShapeType="1" noTextEdit="1"/>
              </p:cNvSpPr>
              <p:nvPr/>
            </p:nvSpPr>
            <p:spPr>
              <a:xfrm>
                <a:off x="211078" y="4148211"/>
                <a:ext cx="495625" cy="987113"/>
              </a:xfrm>
              <a:prstGeom prst="rect">
                <a:avLst/>
              </a:prstGeom>
              <a:blipFill>
                <a:blip r:embed="rId28"/>
                <a:stretch>
                  <a:fillRect b="-2532"/>
                </a:stretch>
              </a:blipFill>
            </p:spPr>
            <p:txBody>
              <a:bodyPr/>
              <a:lstStyle/>
              <a:p>
                <a:r>
                  <a:rPr lang="en-US">
                    <a:noFill/>
                  </a:rPr>
                  <a:t> </a:t>
                </a:r>
              </a:p>
            </p:txBody>
          </p:sp>
        </mc:Fallback>
      </mc:AlternateContent>
      <p:pic>
        <p:nvPicPr>
          <p:cNvPr id="2050" name="Picture 2" descr="A dotted quaver joined to a semiquaver note.">
            <a:extLst>
              <a:ext uri="{FF2B5EF4-FFF2-40B4-BE49-F238E27FC236}">
                <a16:creationId xmlns:a16="http://schemas.microsoft.com/office/drawing/2014/main" id="{8972DA73-94C8-8EC7-C90A-5C055D811591}"/>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830860" y="4514739"/>
            <a:ext cx="696126" cy="4907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set of 4 semiquavers">
            <a:extLst>
              <a:ext uri="{FF2B5EF4-FFF2-40B4-BE49-F238E27FC236}">
                <a16:creationId xmlns:a16="http://schemas.microsoft.com/office/drawing/2014/main" id="{BC84FDFE-FFAB-0831-8AD4-9DF579B776D3}"/>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645122" y="4424909"/>
            <a:ext cx="978917" cy="580542"/>
          </a:xfrm>
          <a:prstGeom prst="rect">
            <a:avLst/>
          </a:prstGeom>
        </p:spPr>
      </p:pic>
      <p:pic>
        <p:nvPicPr>
          <p:cNvPr id="45" name="Picture 44" descr="pair of quavers">
            <a:extLst>
              <a:ext uri="{FF2B5EF4-FFF2-40B4-BE49-F238E27FC236}">
                <a16:creationId xmlns:a16="http://schemas.microsoft.com/office/drawing/2014/main" id="{A6717DD9-063D-55A9-84AD-CDA40650562F}"/>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694813" y="4415854"/>
            <a:ext cx="552150" cy="598651"/>
          </a:xfrm>
          <a:prstGeom prst="rect">
            <a:avLst/>
          </a:prstGeom>
        </p:spPr>
      </p:pic>
      <p:pic>
        <p:nvPicPr>
          <p:cNvPr id="46" name="Picture 45" descr="pair of quavers">
            <a:extLst>
              <a:ext uri="{FF2B5EF4-FFF2-40B4-BE49-F238E27FC236}">
                <a16:creationId xmlns:a16="http://schemas.microsoft.com/office/drawing/2014/main" id="{BE5E464A-9717-489E-B38B-E4411F266007}"/>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365099" y="4415853"/>
            <a:ext cx="552150" cy="598651"/>
          </a:xfrm>
          <a:prstGeom prst="rect">
            <a:avLst/>
          </a:prstGeom>
        </p:spPr>
      </p:pic>
      <p:pic>
        <p:nvPicPr>
          <p:cNvPr id="48" name="Graphic 47" descr="Dotted crotchet note. A coloured in note with a stem up on the right followed by a dot.">
            <a:extLst>
              <a:ext uri="{FF2B5EF4-FFF2-40B4-BE49-F238E27FC236}">
                <a16:creationId xmlns:a16="http://schemas.microsoft.com/office/drawing/2014/main" id="{8FF0209B-585A-6769-614C-A31FDBBECDA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296644" y="4424909"/>
            <a:ext cx="299797" cy="572283"/>
          </a:xfrm>
          <a:prstGeom prst="rect">
            <a:avLst/>
          </a:prstGeom>
        </p:spPr>
      </p:pic>
      <p:pic>
        <p:nvPicPr>
          <p:cNvPr id="59" name="Picture 58" descr="A quaver note with a singe tail off to the right.">
            <a:extLst>
              <a:ext uri="{FF2B5EF4-FFF2-40B4-BE49-F238E27FC236}">
                <a16:creationId xmlns:a16="http://schemas.microsoft.com/office/drawing/2014/main" id="{82BA1D5E-8A9A-74F0-486F-E9C65EC9DDCF}"/>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4792052" y="4398531"/>
            <a:ext cx="394221" cy="607411"/>
          </a:xfrm>
          <a:prstGeom prst="rect">
            <a:avLst/>
          </a:prstGeom>
        </p:spPr>
      </p:pic>
      <p:pic>
        <p:nvPicPr>
          <p:cNvPr id="50" name="Graphic 49" descr="Dotted crotchet note. A coloured in note with a stem up on the right followed by a dot.">
            <a:extLst>
              <a:ext uri="{FF2B5EF4-FFF2-40B4-BE49-F238E27FC236}">
                <a16:creationId xmlns:a16="http://schemas.microsoft.com/office/drawing/2014/main" id="{30E0D9FB-D055-A7BA-C23B-94E97DB6740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364715" y="4424909"/>
            <a:ext cx="299797" cy="572283"/>
          </a:xfrm>
          <a:prstGeom prst="rect">
            <a:avLst/>
          </a:prstGeom>
        </p:spPr>
      </p:pic>
      <p:pic>
        <p:nvPicPr>
          <p:cNvPr id="60" name="Picture 59" descr="A quaver note with a singe tail off to the right.">
            <a:extLst>
              <a:ext uri="{FF2B5EF4-FFF2-40B4-BE49-F238E27FC236}">
                <a16:creationId xmlns:a16="http://schemas.microsoft.com/office/drawing/2014/main" id="{E8C28245-C108-D6D9-C828-7209EC5B89F8}"/>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5867366" y="4390492"/>
            <a:ext cx="394221" cy="607411"/>
          </a:xfrm>
          <a:prstGeom prst="rect">
            <a:avLst/>
          </a:prstGeom>
        </p:spPr>
      </p:pic>
      <p:pic>
        <p:nvPicPr>
          <p:cNvPr id="53" name="Picture 2" descr="A quaver joined to a pair of semiquavers">
            <a:extLst>
              <a:ext uri="{FF2B5EF4-FFF2-40B4-BE49-F238E27FC236}">
                <a16:creationId xmlns:a16="http://schemas.microsoft.com/office/drawing/2014/main" id="{1247E304-E721-0B6A-532C-A7433B6B535D}"/>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6667237" y="4430911"/>
            <a:ext cx="816412" cy="5640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File:Quarter note with upwards stem.svg - Wikimedia Commons">
            <a:extLst>
              <a:ext uri="{FF2B5EF4-FFF2-40B4-BE49-F238E27FC236}">
                <a16:creationId xmlns:a16="http://schemas.microsoft.com/office/drawing/2014/main" id="{B5432571-B0DB-9D02-0408-E1D08DC47163}"/>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713585" y="4441435"/>
            <a:ext cx="194669" cy="529380"/>
          </a:xfrm>
          <a:prstGeom prst="rect">
            <a:avLst/>
          </a:prstGeom>
        </p:spPr>
      </p:pic>
      <p:pic>
        <p:nvPicPr>
          <p:cNvPr id="55" name="Graphic 54" descr="Dotted crotchet note. A coloured in note with a stem up on the right followed by a dot.">
            <a:extLst>
              <a:ext uri="{FF2B5EF4-FFF2-40B4-BE49-F238E27FC236}">
                <a16:creationId xmlns:a16="http://schemas.microsoft.com/office/drawing/2014/main" id="{E94605C3-E54D-CF72-54AB-6BB0242922DF}"/>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138190" y="4398532"/>
            <a:ext cx="299797" cy="572283"/>
          </a:xfrm>
          <a:prstGeom prst="rect">
            <a:avLst/>
          </a:prstGeom>
        </p:spPr>
      </p:pic>
      <p:pic>
        <p:nvPicPr>
          <p:cNvPr id="56" name="Picture 55" descr="A quaver note with a singe tail off to the right.">
            <a:extLst>
              <a:ext uri="{FF2B5EF4-FFF2-40B4-BE49-F238E27FC236}">
                <a16:creationId xmlns:a16="http://schemas.microsoft.com/office/drawing/2014/main" id="{9BE295E3-DCF8-3C6E-5019-23B7FC0609CA}"/>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640381" y="4371663"/>
            <a:ext cx="394221" cy="607411"/>
          </a:xfrm>
          <a:prstGeom prst="rect">
            <a:avLst/>
          </a:prstGeom>
        </p:spPr>
      </p:pic>
      <p:pic>
        <p:nvPicPr>
          <p:cNvPr id="58" name="Graphic 57" descr="Dotted minim note. A hollow note with a stem up on the right followed by a dot.">
            <a:extLst>
              <a:ext uri="{FF2B5EF4-FFF2-40B4-BE49-F238E27FC236}">
                <a16:creationId xmlns:a16="http://schemas.microsoft.com/office/drawing/2014/main" id="{028EA61C-40AE-B139-9F08-63BEAF95B0B2}"/>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411099" y="4406800"/>
            <a:ext cx="271095" cy="569750"/>
          </a:xfrm>
          <a:prstGeom prst="rect">
            <a:avLst/>
          </a:prstGeom>
        </p:spPr>
      </p:pic>
      <p:pic>
        <p:nvPicPr>
          <p:cNvPr id="61" name="Picture 60" descr="File:Quarter note with upwards stem.svg - Wikimedia Commons">
            <a:extLst>
              <a:ext uri="{FF2B5EF4-FFF2-40B4-BE49-F238E27FC236}">
                <a16:creationId xmlns:a16="http://schemas.microsoft.com/office/drawing/2014/main" id="{C285A2C4-B1D4-E874-7390-666190BCD69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003346" y="4441435"/>
            <a:ext cx="194669" cy="529380"/>
          </a:xfrm>
          <a:prstGeom prst="rect">
            <a:avLst/>
          </a:prstGeom>
        </p:spPr>
      </p:pic>
      <p:sp>
        <p:nvSpPr>
          <p:cNvPr id="3" name="Slide Number Placeholder 2">
            <a:extLst>
              <a:ext uri="{FF2B5EF4-FFF2-40B4-BE49-F238E27FC236}">
                <a16:creationId xmlns:a16="http://schemas.microsoft.com/office/drawing/2014/main" id="{A2DE2528-7ED5-F834-1F68-D64E574F92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grpSp>
        <p:nvGrpSpPr>
          <p:cNvPr id="22" name="Group 21" descr="Double barline">
            <a:extLst>
              <a:ext uri="{FF2B5EF4-FFF2-40B4-BE49-F238E27FC236}">
                <a16:creationId xmlns:a16="http://schemas.microsoft.com/office/drawing/2014/main" id="{C598D395-9474-8735-5BE6-13A3348AB7EA}"/>
              </a:ext>
            </a:extLst>
          </p:cNvPr>
          <p:cNvGrpSpPr/>
          <p:nvPr/>
        </p:nvGrpSpPr>
        <p:grpSpPr>
          <a:xfrm flipH="1">
            <a:off x="11661764" y="1778067"/>
            <a:ext cx="64726" cy="669792"/>
            <a:chOff x="10868533" y="2110896"/>
            <a:chExt cx="86651" cy="896538"/>
          </a:xfrm>
        </p:grpSpPr>
        <mc:AlternateContent xmlns:mc="http://schemas.openxmlformats.org/markup-compatibility/2006" xmlns:p14="http://schemas.microsoft.com/office/powerpoint/2010/main">
          <mc:Choice Requires="p14">
            <p:contentPart p14:bwMode="auto" r:id="rId42">
              <p14:nvContentPartPr>
                <p14:cNvPr id="23" name="Ink 22">
                  <a:extLst>
                    <a:ext uri="{FF2B5EF4-FFF2-40B4-BE49-F238E27FC236}">
                      <a16:creationId xmlns:a16="http://schemas.microsoft.com/office/drawing/2014/main" id="{D785ACAF-E252-6BFE-172D-DBCDF7A545F4}"/>
                    </a:ext>
                  </a:extLst>
                </p14:cNvPr>
                <p14:cNvContentPartPr/>
                <p14:nvPr/>
              </p14:nvContentPartPr>
              <p14:xfrm>
                <a:off x="10868533" y="2110896"/>
                <a:ext cx="10438" cy="896538"/>
              </p14:xfrm>
            </p:contentPart>
          </mc:Choice>
          <mc:Fallback xmlns="">
            <p:pic>
              <p:nvPicPr>
                <p:cNvPr id="16" name="Ink 15">
                  <a:extLst>
                    <a:ext uri="{FF2B5EF4-FFF2-40B4-BE49-F238E27FC236}">
                      <a16:creationId xmlns:a16="http://schemas.microsoft.com/office/drawing/2014/main" id="{4C667738-F8C7-ED73-BCCF-95DF4AEE279D}"/>
                    </a:ext>
                  </a:extLst>
                </p:cNvPr>
                <p:cNvPicPr/>
                <p:nvPr/>
              </p:nvPicPr>
              <p:blipFill>
                <a:blip r:embed="rId8"/>
                <a:stretch>
                  <a:fillRect/>
                </a:stretch>
              </p:blipFill>
              <p:spPr>
                <a:xfrm>
                  <a:off x="10346633" y="2086808"/>
                  <a:ext cx="1043800" cy="94423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4" name="Ink 23">
                  <a:extLst>
                    <a:ext uri="{FF2B5EF4-FFF2-40B4-BE49-F238E27FC236}">
                      <a16:creationId xmlns:a16="http://schemas.microsoft.com/office/drawing/2014/main" id="{844F773F-6C4A-6CD6-C3EB-984BCD137F2B}"/>
                    </a:ext>
                  </a:extLst>
                </p14:cNvPr>
                <p14:cNvContentPartPr/>
                <p14:nvPr/>
              </p14:nvContentPartPr>
              <p14:xfrm>
                <a:off x="10944746" y="2110896"/>
                <a:ext cx="10438" cy="896538"/>
              </p14:xfrm>
            </p:contentPart>
          </mc:Choice>
          <mc:Fallback xmlns="">
            <p:pic>
              <p:nvPicPr>
                <p:cNvPr id="17" name="Ink 16">
                  <a:extLst>
                    <a:ext uri="{FF2B5EF4-FFF2-40B4-BE49-F238E27FC236}">
                      <a16:creationId xmlns:a16="http://schemas.microsoft.com/office/drawing/2014/main" id="{18E920B4-2AB8-9876-D93E-8E55EE17C043}"/>
                    </a:ext>
                  </a:extLst>
                </p:cNvPr>
                <p:cNvPicPr/>
                <p:nvPr/>
              </p:nvPicPr>
              <p:blipFill>
                <a:blip r:embed="rId8"/>
                <a:stretch>
                  <a:fillRect/>
                </a:stretch>
              </p:blipFill>
              <p:spPr>
                <a:xfrm>
                  <a:off x="10422846" y="2086808"/>
                  <a:ext cx="1043800" cy="94423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25" name="Ink 24" descr="barline">
                <a:extLst>
                  <a:ext uri="{FF2B5EF4-FFF2-40B4-BE49-F238E27FC236}">
                    <a16:creationId xmlns:a16="http://schemas.microsoft.com/office/drawing/2014/main" id="{8B237AC2-138E-B172-5905-DD5D48EFB346}"/>
                  </a:ext>
                </a:extLst>
              </p14:cNvPr>
              <p14:cNvContentPartPr/>
              <p14:nvPr/>
            </p14:nvContentPartPr>
            <p14:xfrm>
              <a:off x="3912215" y="1812045"/>
              <a:ext cx="10438" cy="598651"/>
            </p14:xfrm>
          </p:contentPart>
        </mc:Choice>
        <mc:Fallback xmlns="">
          <p:pic>
            <p:nvPicPr>
              <p:cNvPr id="25" name="Ink 24" descr="barline">
                <a:extLst>
                  <a:ext uri="{FF2B5EF4-FFF2-40B4-BE49-F238E27FC236}">
                    <a16:creationId xmlns:a16="http://schemas.microsoft.com/office/drawing/2014/main" id="{8B237AC2-138E-B172-5905-DD5D48EFB346}"/>
                  </a:ext>
                </a:extLst>
              </p:cNvPr>
              <p:cNvPicPr/>
              <p:nvPr/>
            </p:nvPicPr>
            <p:blipFill>
              <a:blip r:embed="rId45"/>
              <a:stretch>
                <a:fillRect/>
              </a:stretch>
            </p:blipFill>
            <p:spPr>
              <a:xfrm>
                <a:off x="3390315" y="1794057"/>
                <a:ext cx="1043800" cy="634268"/>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6" name="Ink 25" descr="barline">
                <a:extLst>
                  <a:ext uri="{FF2B5EF4-FFF2-40B4-BE49-F238E27FC236}">
                    <a16:creationId xmlns:a16="http://schemas.microsoft.com/office/drawing/2014/main" id="{A02A6D2B-12BF-A499-2E21-60226EC6955B}"/>
                  </a:ext>
                </a:extLst>
              </p14:cNvPr>
              <p14:cNvContentPartPr/>
              <p14:nvPr/>
            </p14:nvContentPartPr>
            <p14:xfrm>
              <a:off x="6331336" y="1786463"/>
              <a:ext cx="10438" cy="598651"/>
            </p14:xfrm>
          </p:contentPart>
        </mc:Choice>
        <mc:Fallback xmlns="">
          <p:pic>
            <p:nvPicPr>
              <p:cNvPr id="26" name="Ink 25" descr="barline">
                <a:extLst>
                  <a:ext uri="{FF2B5EF4-FFF2-40B4-BE49-F238E27FC236}">
                    <a16:creationId xmlns:a16="http://schemas.microsoft.com/office/drawing/2014/main" id="{A02A6D2B-12BF-A499-2E21-60226EC6955B}"/>
                  </a:ext>
                </a:extLst>
              </p:cNvPr>
              <p:cNvPicPr/>
              <p:nvPr/>
            </p:nvPicPr>
            <p:blipFill>
              <a:blip r:embed="rId45"/>
              <a:stretch>
                <a:fillRect/>
              </a:stretch>
            </p:blipFill>
            <p:spPr>
              <a:xfrm>
                <a:off x="5809436" y="1768475"/>
                <a:ext cx="1043800" cy="63426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8" name="Ink 27" descr="barline">
                <a:extLst>
                  <a:ext uri="{FF2B5EF4-FFF2-40B4-BE49-F238E27FC236}">
                    <a16:creationId xmlns:a16="http://schemas.microsoft.com/office/drawing/2014/main" id="{329FF7A7-3DA4-E571-ED8E-617A0E184C67}"/>
                  </a:ext>
                </a:extLst>
              </p14:cNvPr>
              <p14:cNvContentPartPr/>
              <p14:nvPr/>
            </p14:nvContentPartPr>
            <p14:xfrm>
              <a:off x="9674181" y="1804039"/>
              <a:ext cx="10438" cy="598651"/>
            </p14:xfrm>
          </p:contentPart>
        </mc:Choice>
        <mc:Fallback xmlns="">
          <p:pic>
            <p:nvPicPr>
              <p:cNvPr id="28" name="Ink 27" descr="barline">
                <a:extLst>
                  <a:ext uri="{FF2B5EF4-FFF2-40B4-BE49-F238E27FC236}">
                    <a16:creationId xmlns:a16="http://schemas.microsoft.com/office/drawing/2014/main" id="{329FF7A7-3DA4-E571-ED8E-617A0E184C67}"/>
                  </a:ext>
                </a:extLst>
              </p:cNvPr>
              <p:cNvPicPr/>
              <p:nvPr/>
            </p:nvPicPr>
            <p:blipFill>
              <a:blip r:embed="rId45"/>
              <a:stretch>
                <a:fillRect/>
              </a:stretch>
            </p:blipFill>
            <p:spPr>
              <a:xfrm>
                <a:off x="9152281" y="1786051"/>
                <a:ext cx="1043800" cy="634268"/>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 name="Ink 32" descr="barline">
                <a:extLst>
                  <a:ext uri="{FF2B5EF4-FFF2-40B4-BE49-F238E27FC236}">
                    <a16:creationId xmlns:a16="http://schemas.microsoft.com/office/drawing/2014/main" id="{3E42E309-312D-F225-B244-D570B8AC9050}"/>
                  </a:ext>
                </a:extLst>
              </p14:cNvPr>
              <p14:cNvContentPartPr/>
              <p14:nvPr/>
            </p14:nvContentPartPr>
            <p14:xfrm>
              <a:off x="4083811" y="4391490"/>
              <a:ext cx="10438" cy="598651"/>
            </p14:xfrm>
          </p:contentPart>
        </mc:Choice>
        <mc:Fallback xmlns="">
          <p:pic>
            <p:nvPicPr>
              <p:cNvPr id="33" name="Ink 32" descr="barline">
                <a:extLst>
                  <a:ext uri="{FF2B5EF4-FFF2-40B4-BE49-F238E27FC236}">
                    <a16:creationId xmlns:a16="http://schemas.microsoft.com/office/drawing/2014/main" id="{3E42E309-312D-F225-B244-D570B8AC9050}"/>
                  </a:ext>
                </a:extLst>
              </p:cNvPr>
              <p:cNvPicPr/>
              <p:nvPr/>
            </p:nvPicPr>
            <p:blipFill>
              <a:blip r:embed="rId45"/>
              <a:stretch>
                <a:fillRect/>
              </a:stretch>
            </p:blipFill>
            <p:spPr>
              <a:xfrm>
                <a:off x="3561911" y="4373502"/>
                <a:ext cx="1043800" cy="63426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8" name="Ink 37" descr="barline">
                <a:extLst>
                  <a:ext uri="{FF2B5EF4-FFF2-40B4-BE49-F238E27FC236}">
                    <a16:creationId xmlns:a16="http://schemas.microsoft.com/office/drawing/2014/main" id="{691F04CA-3710-7C01-C74B-CA87E78F6E96}"/>
                  </a:ext>
                </a:extLst>
              </p14:cNvPr>
              <p14:cNvContentPartPr/>
              <p14:nvPr/>
            </p14:nvContentPartPr>
            <p14:xfrm>
              <a:off x="6470202" y="4406800"/>
              <a:ext cx="10438" cy="598651"/>
            </p14:xfrm>
          </p:contentPart>
        </mc:Choice>
        <mc:Fallback xmlns="">
          <p:pic>
            <p:nvPicPr>
              <p:cNvPr id="38" name="Ink 37" descr="barline">
                <a:extLst>
                  <a:ext uri="{FF2B5EF4-FFF2-40B4-BE49-F238E27FC236}">
                    <a16:creationId xmlns:a16="http://schemas.microsoft.com/office/drawing/2014/main" id="{691F04CA-3710-7C01-C74B-CA87E78F6E96}"/>
                  </a:ext>
                </a:extLst>
              </p:cNvPr>
              <p:cNvPicPr/>
              <p:nvPr/>
            </p:nvPicPr>
            <p:blipFill>
              <a:blip r:embed="rId45"/>
              <a:stretch>
                <a:fillRect/>
              </a:stretch>
            </p:blipFill>
            <p:spPr>
              <a:xfrm>
                <a:off x="5948302" y="4388812"/>
                <a:ext cx="1043800" cy="63426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descr="barline">
                <a:extLst>
                  <a:ext uri="{FF2B5EF4-FFF2-40B4-BE49-F238E27FC236}">
                    <a16:creationId xmlns:a16="http://schemas.microsoft.com/office/drawing/2014/main" id="{2E8EF156-A4C5-737D-3BA0-EB0C66E7F2CA}"/>
                  </a:ext>
                </a:extLst>
              </p14:cNvPr>
              <p14:cNvContentPartPr/>
              <p14:nvPr/>
            </p14:nvContentPartPr>
            <p14:xfrm>
              <a:off x="9243677" y="4406800"/>
              <a:ext cx="10438" cy="598651"/>
            </p14:xfrm>
          </p:contentPart>
        </mc:Choice>
        <mc:Fallback xmlns="">
          <p:pic>
            <p:nvPicPr>
              <p:cNvPr id="43" name="Ink 42" descr="barline">
                <a:extLst>
                  <a:ext uri="{FF2B5EF4-FFF2-40B4-BE49-F238E27FC236}">
                    <a16:creationId xmlns:a16="http://schemas.microsoft.com/office/drawing/2014/main" id="{2E8EF156-A4C5-737D-3BA0-EB0C66E7F2CA}"/>
                  </a:ext>
                </a:extLst>
              </p:cNvPr>
              <p:cNvPicPr/>
              <p:nvPr/>
            </p:nvPicPr>
            <p:blipFill>
              <a:blip r:embed="rId45"/>
              <a:stretch>
                <a:fillRect/>
              </a:stretch>
            </p:blipFill>
            <p:spPr>
              <a:xfrm>
                <a:off x="8721777" y="4388812"/>
                <a:ext cx="1043800" cy="634268"/>
              </a:xfrm>
              <a:prstGeom prst="rect">
                <a:avLst/>
              </a:prstGeom>
            </p:spPr>
          </p:pic>
        </mc:Fallback>
      </mc:AlternateContent>
      <p:grpSp>
        <p:nvGrpSpPr>
          <p:cNvPr id="47" name="Group 46" descr="Double barline">
            <a:extLst>
              <a:ext uri="{FF2B5EF4-FFF2-40B4-BE49-F238E27FC236}">
                <a16:creationId xmlns:a16="http://schemas.microsoft.com/office/drawing/2014/main" id="{CEC37089-4737-E4AF-36E2-B220915ECE9C}"/>
              </a:ext>
            </a:extLst>
          </p:cNvPr>
          <p:cNvGrpSpPr/>
          <p:nvPr/>
        </p:nvGrpSpPr>
        <p:grpSpPr>
          <a:xfrm flipH="1">
            <a:off x="10440460" y="4390492"/>
            <a:ext cx="64726" cy="669792"/>
            <a:chOff x="10868533" y="2110896"/>
            <a:chExt cx="86651" cy="896538"/>
          </a:xfrm>
        </p:grpSpPr>
        <mc:AlternateContent xmlns:mc="http://schemas.openxmlformats.org/markup-compatibility/2006" xmlns:p14="http://schemas.microsoft.com/office/powerpoint/2010/main">
          <mc:Choice Requires="p14">
            <p:contentPart p14:bwMode="auto" r:id="rId51">
              <p14:nvContentPartPr>
                <p14:cNvPr id="49" name="Ink 48">
                  <a:extLst>
                    <a:ext uri="{FF2B5EF4-FFF2-40B4-BE49-F238E27FC236}">
                      <a16:creationId xmlns:a16="http://schemas.microsoft.com/office/drawing/2014/main" id="{141B7AD1-FB1B-DAA8-AF97-0B22ACBE25A0}"/>
                    </a:ext>
                  </a:extLst>
                </p14:cNvPr>
                <p14:cNvContentPartPr/>
                <p14:nvPr/>
              </p14:nvContentPartPr>
              <p14:xfrm>
                <a:off x="10868533" y="2110896"/>
                <a:ext cx="10438" cy="896538"/>
              </p14:xfrm>
            </p:contentPart>
          </mc:Choice>
          <mc:Fallback xmlns="">
            <p:pic>
              <p:nvPicPr>
                <p:cNvPr id="63" name="Ink 62">
                  <a:extLst>
                    <a:ext uri="{FF2B5EF4-FFF2-40B4-BE49-F238E27FC236}">
                      <a16:creationId xmlns:a16="http://schemas.microsoft.com/office/drawing/2014/main" id="{A299278B-05F1-1AB5-3116-2A697626E144}"/>
                    </a:ext>
                  </a:extLst>
                </p:cNvPr>
                <p:cNvPicPr/>
                <p:nvPr/>
              </p:nvPicPr>
              <p:blipFill>
                <a:blip r:embed="rId8"/>
                <a:stretch>
                  <a:fillRect/>
                </a:stretch>
              </p:blipFill>
              <p:spPr>
                <a:xfrm>
                  <a:off x="10346633" y="2086808"/>
                  <a:ext cx="1043800" cy="944231"/>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1" name="Ink 50">
                  <a:extLst>
                    <a:ext uri="{FF2B5EF4-FFF2-40B4-BE49-F238E27FC236}">
                      <a16:creationId xmlns:a16="http://schemas.microsoft.com/office/drawing/2014/main" id="{1976A77D-8CFC-666A-7ACC-F2C3759813E9}"/>
                    </a:ext>
                  </a:extLst>
                </p14:cNvPr>
                <p14:cNvContentPartPr/>
                <p14:nvPr/>
              </p14:nvContentPartPr>
              <p14:xfrm>
                <a:off x="10944746" y="2110896"/>
                <a:ext cx="10438" cy="896538"/>
              </p14:xfrm>
            </p:contentPart>
          </mc:Choice>
          <mc:Fallback xmlns="">
            <p:pic>
              <p:nvPicPr>
                <p:cNvPr id="1024" name="Ink 1023">
                  <a:extLst>
                    <a:ext uri="{FF2B5EF4-FFF2-40B4-BE49-F238E27FC236}">
                      <a16:creationId xmlns:a16="http://schemas.microsoft.com/office/drawing/2014/main" id="{7AAD3F37-C46E-E569-7B3E-6CD13C7FD85C}"/>
                    </a:ext>
                  </a:extLst>
                </p:cNvPr>
                <p:cNvPicPr/>
                <p:nvPr/>
              </p:nvPicPr>
              <p:blipFill>
                <a:blip r:embed="rId8"/>
                <a:stretch>
                  <a:fillRect/>
                </a:stretch>
              </p:blipFill>
              <p:spPr>
                <a:xfrm>
                  <a:off x="10422846" y="2086808"/>
                  <a:ext cx="1043800" cy="944231"/>
                </a:xfrm>
                <a:prstGeom prst="rect">
                  <a:avLst/>
                </a:prstGeom>
              </p:spPr>
            </p:pic>
          </mc:Fallback>
        </mc:AlternateContent>
      </p:grpSp>
    </p:spTree>
    <p:extLst>
      <p:ext uri="{BB962C8B-B14F-4D97-AF65-F5344CB8AC3E}">
        <p14:creationId xmlns:p14="http://schemas.microsoft.com/office/powerpoint/2010/main" val="405431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69E688FF-22B3-929D-94D3-F1CA66199B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9152556-57E8-1F4B-9AF1-829DDDBB0A0C}"/>
              </a:ext>
            </a:extLst>
          </p:cNvPr>
          <p:cNvSpPr>
            <a:spLocks noGrp="1"/>
          </p:cNvSpPr>
          <p:nvPr>
            <p:ph type="title"/>
          </p:nvPr>
        </p:nvSpPr>
        <p:spPr/>
        <p:txBody>
          <a:bodyPr/>
          <a:lstStyle/>
          <a:p>
            <a:r>
              <a:rPr lang="en-AU">
                <a:latin typeface="+mj-lt"/>
                <a:cs typeface="Arial"/>
              </a:rPr>
              <a:t>Activity 4.2 – the Classical period</a:t>
            </a:r>
          </a:p>
        </p:txBody>
      </p:sp>
      <p:pic>
        <p:nvPicPr>
          <p:cNvPr id="6" name="Picture 5" descr="A screen shot of the beginning of the video clip 'Classical Music 1750-1820">
            <a:extLst>
              <a:ext uri="{FF2B5EF4-FFF2-40B4-BE49-F238E27FC236}">
                <a16:creationId xmlns:a16="http://schemas.microsoft.com/office/drawing/2014/main" id="{9163BE60-1485-E0EE-4CE1-CA03E1D76C2B}"/>
              </a:ext>
            </a:extLst>
          </p:cNvPr>
          <p:cNvPicPr>
            <a:picLocks noChangeAspect="1"/>
          </p:cNvPicPr>
          <p:nvPr/>
        </p:nvPicPr>
        <p:blipFill>
          <a:blip r:embed="rId3"/>
          <a:stretch>
            <a:fillRect/>
          </a:stretch>
        </p:blipFill>
        <p:spPr>
          <a:xfrm>
            <a:off x="1256880" y="1175296"/>
            <a:ext cx="9678239" cy="4740051"/>
          </a:xfrm>
          <a:prstGeom prst="rect">
            <a:avLst/>
          </a:prstGeom>
        </p:spPr>
      </p:pic>
      <p:grpSp>
        <p:nvGrpSpPr>
          <p:cNvPr id="9" name="Group 8" descr="play button">
            <a:extLst>
              <a:ext uri="{FF2B5EF4-FFF2-40B4-BE49-F238E27FC236}">
                <a16:creationId xmlns:a16="http://schemas.microsoft.com/office/drawing/2014/main" id="{1CD57654-C24C-6D22-6D5D-ADD7CC49CB98}"/>
              </a:ext>
            </a:extLst>
          </p:cNvPr>
          <p:cNvGrpSpPr/>
          <p:nvPr/>
        </p:nvGrpSpPr>
        <p:grpSpPr>
          <a:xfrm>
            <a:off x="5638799" y="3253600"/>
            <a:ext cx="914400" cy="914400"/>
            <a:chOff x="1571421" y="4826833"/>
            <a:chExt cx="914400" cy="914400"/>
          </a:xfrm>
        </p:grpSpPr>
        <p:sp>
          <p:nvSpPr>
            <p:cNvPr id="10" name="Oval 9">
              <a:extLst>
                <a:ext uri="{FF2B5EF4-FFF2-40B4-BE49-F238E27FC236}">
                  <a16:creationId xmlns:a16="http://schemas.microsoft.com/office/drawing/2014/main" id="{840AA7CD-2071-22E3-E624-3376733AEEC9}"/>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Isosceles Triangle 10">
              <a:hlinkClick r:id="rId4"/>
              <a:extLst>
                <a:ext uri="{FF2B5EF4-FFF2-40B4-BE49-F238E27FC236}">
                  <a16:creationId xmlns:a16="http://schemas.microsoft.com/office/drawing/2014/main" id="{F668AD9A-8524-5D13-C27E-C353AED1662F}"/>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C730BCFB-C06F-A29F-7E5F-7BD9BDDE3E75}"/>
              </a:ext>
            </a:extLst>
          </p:cNvPr>
          <p:cNvSpPr txBox="1"/>
          <p:nvPr/>
        </p:nvSpPr>
        <p:spPr>
          <a:xfrm>
            <a:off x="1256880" y="6089825"/>
            <a:ext cx="6115665" cy="312957"/>
          </a:xfrm>
          <a:prstGeom prst="rect">
            <a:avLst/>
          </a:prstGeom>
          <a:noFill/>
        </p:spPr>
        <p:txBody>
          <a:bodyPr wrap="none" lIns="0" tIns="0" rIns="0" bIns="0" rtlCol="0" anchor="t">
            <a:noAutofit/>
          </a:bodyPr>
          <a:lstStyle/>
          <a:p>
            <a:pPr lvl="0">
              <a:defRPr/>
            </a:pPr>
            <a:r>
              <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rPr>
              <a:t>Spark Music (2019</a:t>
            </a:r>
            <a:r>
              <a:rPr kumimoji="0" lang="en-AU" sz="1050" b="0" i="0" u="none" strike="noStrike" kern="1200" cap="none" spc="0" normalizeH="0" baseline="0" noProof="0" dirty="0">
                <a:ln>
                  <a:noFill/>
                </a:ln>
                <a:solidFill>
                  <a:srgbClr val="22272B"/>
                </a:solidFill>
                <a:effectLst/>
                <a:uLnTx/>
                <a:uFillTx/>
                <a:ea typeface="+mn-ea"/>
                <a:cs typeface="+mn-cs"/>
              </a:rPr>
              <a:t>)</a:t>
            </a:r>
            <a:r>
              <a:rPr lang="en-AU" sz="1050" dirty="0">
                <a:solidFill>
                  <a:srgbClr val="22272B"/>
                </a:solidFill>
              </a:rPr>
              <a:t> </a:t>
            </a:r>
            <a:r>
              <a:rPr lang="en-AU" sz="1050" u="sng" dirty="0">
                <a:solidFill>
                  <a:srgbClr val="2F5496"/>
                </a:solidFill>
                <a:effectLst/>
                <a:ea typeface="Calibri" panose="020F0502020204030204" pitchFamily="34" charset="0"/>
                <a:hlinkClick r:id="rId5"/>
              </a:rPr>
              <a:t>Classical Music (6:40)</a:t>
            </a:r>
            <a:r>
              <a:rPr lang="en-AU" sz="1050" dirty="0">
                <a:effectLst/>
                <a:ea typeface="Calibri" panose="020F0502020204030204" pitchFamily="34" charset="0"/>
              </a:rPr>
              <a:t> </a:t>
            </a:r>
            <a:r>
              <a:rPr lang="en-AU" sz="1050" dirty="0">
                <a:solidFill>
                  <a:srgbClr val="000000"/>
                </a:solidFill>
                <a:effectLst/>
                <a:ea typeface="Arial" panose="020B0604020202020204" pitchFamily="34" charset="0"/>
              </a:rPr>
              <a:t>[video] accessed 13 March 2025</a:t>
            </a:r>
            <a:endParaRPr kumimoji="0" lang="en-AU" sz="1050" b="0" i="0" u="none" strike="noStrike" kern="1200" cap="none" spc="0" normalizeH="0" baseline="0" noProof="0" dirty="0">
              <a:ln>
                <a:noFill/>
              </a:ln>
              <a:solidFill>
                <a:srgbClr val="22272B"/>
              </a:solidFill>
              <a:effectLst/>
              <a:uLnTx/>
              <a:uFillTx/>
              <a:ea typeface="+mn-ea"/>
              <a:cs typeface="+mn-cs"/>
            </a:endParaRPr>
          </a:p>
        </p:txBody>
      </p:sp>
      <p:sp>
        <p:nvSpPr>
          <p:cNvPr id="2" name="Slide Number Placeholder 1">
            <a:extLst>
              <a:ext uri="{FF2B5EF4-FFF2-40B4-BE49-F238E27FC236}">
                <a16:creationId xmlns:a16="http://schemas.microsoft.com/office/drawing/2014/main" id="{07D809F4-33E2-C346-D8B3-6B562E7F29F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570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DAB0A-0DD7-656B-D4C8-DDB6DBA42A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43AD306-9C5E-666F-ECB7-2A09EDB96A5F}"/>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0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hlinkClick r:id="rId3"/>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lang="en-AU" sz="1000" u="sng" dirty="0">
              <a:solidFill>
                <a:srgbClr val="002664"/>
              </a:solidFill>
              <a:latin typeface="Arial" panose="020B0604020202020204" pitchFamily="34" charset="0"/>
              <a:cs typeface="Arial" panose="020B0604020202020204" pitchFamily="34" charset="0"/>
              <a:hlinkClick r:id="rId3"/>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0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hlinkClick r:id="rId3"/>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lang="en-AU" sz="1000" u="sng" dirty="0">
              <a:solidFill>
                <a:srgbClr val="002664"/>
              </a:solidFill>
              <a:latin typeface="Arial" panose="020B0604020202020204" pitchFamily="34" charset="0"/>
              <a:cs typeface="Arial" panose="020B0604020202020204" pitchFamily="34" charset="0"/>
              <a:hlinkClick r:id="rId3"/>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2664"/>
                </a:solidFill>
                <a:effectLst/>
                <a:uLnTx/>
                <a:uFillTx/>
                <a:latin typeface="Arial"/>
                <a:cs typeface="Arial"/>
              </a:rPr>
              <a:t> </a:t>
            </a:r>
            <a:endParaRPr kumimoji="0" lang="en-AU" sz="1000" b="0" i="0" u="none" strike="noStrike" kern="1200" cap="none" spc="0" normalizeH="0" baseline="0" noProof="0" dirty="0">
              <a:ln>
                <a:noFill/>
              </a:ln>
              <a:solidFill>
                <a:srgbClr val="FFFFFF"/>
              </a:solidFill>
              <a:effectLst/>
              <a:uLnTx/>
              <a:uFillTx/>
              <a:latin typeface="Arial"/>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F7F45CFA-C073-B410-0F28-D788BE08E643}"/>
              </a:ext>
            </a:extLst>
          </p:cNvPr>
          <p:cNvSpPr>
            <a:spLocks noGrp="1"/>
          </p:cNvSpPr>
          <p:nvPr>
            <p:ph type="title"/>
          </p:nvPr>
        </p:nvSpPr>
        <p:spPr/>
        <p:txBody>
          <a:bodyPr/>
          <a:lstStyle/>
          <a:p>
            <a:r>
              <a:rPr lang="en-AU" dirty="0">
                <a:latin typeface="Arial"/>
                <a:cs typeface="Arial"/>
              </a:rPr>
              <a:t>Activity 4.2 – circle of fifths</a:t>
            </a:r>
          </a:p>
        </p:txBody>
      </p:sp>
      <p:sp>
        <p:nvSpPr>
          <p:cNvPr id="6" name="Text Placeholder 5">
            <a:extLst>
              <a:ext uri="{FF2B5EF4-FFF2-40B4-BE49-F238E27FC236}">
                <a16:creationId xmlns:a16="http://schemas.microsoft.com/office/drawing/2014/main" id="{0E96BB1F-3497-62A6-28B8-9780F808B675}"/>
              </a:ext>
            </a:extLst>
          </p:cNvPr>
          <p:cNvSpPr>
            <a:spLocks noGrp="1"/>
          </p:cNvSpPr>
          <p:nvPr>
            <p:ph type="body" sz="quarter" idx="17"/>
          </p:nvPr>
        </p:nvSpPr>
        <p:spPr>
          <a:xfrm>
            <a:off x="5329816" y="1798820"/>
            <a:ext cx="6407150" cy="5060126"/>
          </a:xfrm>
        </p:spPr>
        <p:txBody>
          <a:bodyPr vert="horz" lIns="0" tIns="0" rIns="0" bIns="0" rtlCol="0" anchor="t">
            <a:noAutofit/>
          </a:bodyPr>
          <a:lstStyle/>
          <a:p>
            <a:pPr>
              <a:spcAft>
                <a:spcPts val="600"/>
              </a:spcAft>
            </a:pPr>
            <a:r>
              <a:rPr lang="en-AU" sz="1800" dirty="0">
                <a:latin typeface="Arial"/>
                <a:cs typeface="Arial"/>
              </a:rPr>
              <a:t>The circle of fifths is a visual tool that organizes the 12 keys in Western music based on their relationships through perfect fifths. It helps musicians understand key signatures, chord progressions, and modulation.</a:t>
            </a:r>
          </a:p>
          <a:p>
            <a:pPr>
              <a:spcAft>
                <a:spcPts val="600"/>
              </a:spcAft>
            </a:pPr>
            <a:r>
              <a:rPr lang="en-AU" sz="1800" b="1" dirty="0"/>
              <a:t>How it works:</a:t>
            </a:r>
          </a:p>
          <a:p>
            <a:pPr marL="285750" indent="-285750">
              <a:spcAft>
                <a:spcPts val="600"/>
              </a:spcAft>
              <a:buFont typeface="Arial" panose="020B0604020202020204" pitchFamily="34" charset="0"/>
              <a:buChar char="•"/>
            </a:pPr>
            <a:r>
              <a:rPr lang="en-AU" sz="1800" dirty="0">
                <a:latin typeface="Arial"/>
                <a:cs typeface="Arial"/>
              </a:rPr>
              <a:t>Starting from C major (no sharps or flats), each move clockwise goes up by a perfect fifth and adds one sharp to the key signature.</a:t>
            </a:r>
          </a:p>
          <a:p>
            <a:pPr marL="285750" indent="-285750">
              <a:spcAft>
                <a:spcPts val="600"/>
              </a:spcAft>
              <a:buFont typeface="Arial" panose="020B0604020202020204" pitchFamily="34" charset="0"/>
              <a:buChar char="•"/>
            </a:pPr>
            <a:r>
              <a:rPr lang="en-AU" sz="1800" dirty="0">
                <a:latin typeface="Arial"/>
                <a:cs typeface="Arial"/>
              </a:rPr>
              <a:t>Each move counterclockwise goes up by a perfect fourth and adds one flat to the key signature.</a:t>
            </a:r>
            <a:endParaRPr lang="en-AU" sz="1800" dirty="0"/>
          </a:p>
        </p:txBody>
      </p:sp>
      <p:pic>
        <p:nvPicPr>
          <p:cNvPr id="10" name="Picture 9" descr="The circle of fifths. This is a circle of major keys on the outside of the circle and minor keys on the inside of the circle. It shows how many sharps or flats each of the keys have.">
            <a:extLst>
              <a:ext uri="{FF2B5EF4-FFF2-40B4-BE49-F238E27FC236}">
                <a16:creationId xmlns:a16="http://schemas.microsoft.com/office/drawing/2014/main" id="{5E399811-A28B-CFFA-CB9A-FD71C3B828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440" y="1423691"/>
            <a:ext cx="4319120" cy="4392492"/>
          </a:xfrm>
          <a:prstGeom prst="rect">
            <a:avLst/>
          </a:prstGeom>
        </p:spPr>
      </p:pic>
      <p:sp>
        <p:nvSpPr>
          <p:cNvPr id="7" name="TextBox 6">
            <a:extLst>
              <a:ext uri="{FF2B5EF4-FFF2-40B4-BE49-F238E27FC236}">
                <a16:creationId xmlns:a16="http://schemas.microsoft.com/office/drawing/2014/main" id="{83FFF74B-D913-49D2-07A9-F32646AFFBEF}"/>
              </a:ext>
            </a:extLst>
          </p:cNvPr>
          <p:cNvSpPr txBox="1"/>
          <p:nvPr/>
        </p:nvSpPr>
        <p:spPr>
          <a:xfrm>
            <a:off x="398614" y="6479042"/>
            <a:ext cx="6100996" cy="253916"/>
          </a:xfrm>
          <a:prstGeom prst="rect">
            <a:avLst/>
          </a:prstGeom>
          <a:noFill/>
        </p:spPr>
        <p:txBody>
          <a:bodyPr wrap="square">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lang="en-GB" sz="1050" dirty="0">
                <a:solidFill>
                  <a:srgbClr val="002664"/>
                </a:solidFill>
                <a:ea typeface="+mn-lt"/>
                <a:cs typeface="+mn-lt"/>
                <a:hlinkClick r:id="rId3"/>
              </a:rPr>
              <a:t>Circle–of–Fifths english–notation</a:t>
            </a:r>
            <a:r>
              <a:rPr lang="en-AU" sz="1050" dirty="0">
                <a:solidFill>
                  <a:srgbClr val="002664"/>
                </a:solidFill>
                <a:ea typeface="+mn-lt"/>
                <a:cs typeface="+mn-lt"/>
              </a:rPr>
              <a:t> </a:t>
            </a:r>
            <a:r>
              <a:rPr lang="en-AU" sz="1050" dirty="0">
                <a:solidFill>
                  <a:srgbClr val="002664"/>
                </a:solidFill>
                <a:latin typeface="Arial"/>
                <a:ea typeface="+mn-lt"/>
                <a:cs typeface="+mn-lt"/>
              </a:rPr>
              <a:t>by Manuela on Wikimedia commons</a:t>
            </a:r>
            <a:endParaRPr lang="en-AU" sz="1050" dirty="0">
              <a:solidFill>
                <a:srgbClr val="002664"/>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E331E27-7609-A93B-AE18-CEF0F8C7A5FE}"/>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210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6F87-7844-D8C1-FBCF-6A6D9B12559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9C4E590-218B-D49C-B8CE-302160322D95}"/>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729978B1-EF7F-7286-E48F-0238AA0F4B2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850" y="1336131"/>
            <a:ext cx="4234775" cy="4185737"/>
          </a:xfrm>
          <a:prstGeom prst="rect">
            <a:avLst/>
          </a:prstGeom>
        </p:spPr>
      </p:pic>
      <p:sp>
        <p:nvSpPr>
          <p:cNvPr id="4" name="Title 3">
            <a:extLst>
              <a:ext uri="{FF2B5EF4-FFF2-40B4-BE49-F238E27FC236}">
                <a16:creationId xmlns:a16="http://schemas.microsoft.com/office/drawing/2014/main" id="{9AD55AFF-6266-729B-CDDD-D3F305C370E8}"/>
              </a:ext>
            </a:extLst>
          </p:cNvPr>
          <p:cNvSpPr>
            <a:spLocks noGrp="1"/>
          </p:cNvSpPr>
          <p:nvPr>
            <p:ph type="title"/>
          </p:nvPr>
        </p:nvSpPr>
        <p:spPr/>
        <p:txBody>
          <a:bodyPr/>
          <a:lstStyle/>
          <a:p>
            <a:r>
              <a:rPr lang="en-AU" dirty="0">
                <a:latin typeface="Arial"/>
                <a:cs typeface="Arial"/>
              </a:rPr>
              <a:t>Activity 4.2 – musical terms</a:t>
            </a:r>
            <a:endParaRPr lang="en-AU"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3E2F917A-7614-8400-7D96-4095F2B104A6}"/>
              </a:ext>
            </a:extLst>
          </p:cNvPr>
          <p:cNvSpPr>
            <a:spLocks noGrp="1"/>
          </p:cNvSpPr>
          <p:nvPr>
            <p:ph type="body" sz="quarter" idx="17"/>
          </p:nvPr>
        </p:nvSpPr>
        <p:spPr>
          <a:xfrm>
            <a:off x="5400000" y="1798820"/>
            <a:ext cx="6407150" cy="4717180"/>
          </a:xfrm>
        </p:spPr>
        <p:txBody>
          <a:bodyPr vert="horz" lIns="0" tIns="0" rIns="0" bIns="0" rtlCol="0" anchor="t">
            <a:noAutofit/>
          </a:bodyPr>
          <a:lstStyle/>
          <a:p>
            <a:pPr>
              <a:spcAft>
                <a:spcPts val="600"/>
              </a:spcAft>
            </a:pPr>
            <a:r>
              <a:rPr lang="en-AU" sz="1800" b="1" dirty="0"/>
              <a:t>Modulation</a:t>
            </a:r>
            <a:r>
              <a:rPr lang="en-AU" sz="1800" dirty="0"/>
              <a:t> </a:t>
            </a:r>
            <a:r>
              <a:rPr lang="en-AU" sz="1800" dirty="0">
                <a:latin typeface="Arial"/>
                <a:cs typeface="Arial"/>
              </a:rPr>
              <a:t>–</a:t>
            </a:r>
            <a:r>
              <a:rPr lang="en-AU" sz="1800" dirty="0"/>
              <a:t> when a piece of music changes from one key to another. It helps keep music interesting, adds emotion, and creates movement.</a:t>
            </a:r>
          </a:p>
          <a:p>
            <a:pPr>
              <a:spcAft>
                <a:spcPts val="600"/>
              </a:spcAft>
            </a:pPr>
            <a:endParaRPr lang="en-AU" sz="1800" dirty="0">
              <a:latin typeface="Arial"/>
              <a:cs typeface="Arial"/>
            </a:endParaRPr>
          </a:p>
          <a:p>
            <a:pPr>
              <a:spcAft>
                <a:spcPts val="600"/>
              </a:spcAft>
            </a:pPr>
            <a:endParaRPr lang="en-AU" sz="1800" dirty="0">
              <a:latin typeface="Arial"/>
              <a:cs typeface="Arial"/>
            </a:endParaRPr>
          </a:p>
          <a:p>
            <a:pPr>
              <a:spcAft>
                <a:spcPts val="600"/>
              </a:spcAft>
            </a:pPr>
            <a:endParaRPr lang="en-AU" sz="1800" dirty="0">
              <a:latin typeface="Arial" panose="020B0604020202020204" pitchFamily="34" charset="0"/>
              <a:cs typeface="Arial" panose="020B0604020202020204" pitchFamily="34" charset="0"/>
            </a:endParaRPr>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p:txBody>
      </p:sp>
      <p:sp>
        <p:nvSpPr>
          <p:cNvPr id="2" name="Slide Number Placeholder 1">
            <a:extLst>
              <a:ext uri="{FF2B5EF4-FFF2-40B4-BE49-F238E27FC236}">
                <a16:creationId xmlns:a16="http://schemas.microsoft.com/office/drawing/2014/main" id="{B5A6A2E0-3556-D8E5-A293-A6361250A908}"/>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910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C671CAD6-B10B-13D9-0EC6-C613BAF06E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7F3E16-DAB2-3823-9A69-BA76B9791DA5}"/>
              </a:ext>
            </a:extLst>
          </p:cNvPr>
          <p:cNvSpPr>
            <a:spLocks noGrp="1"/>
          </p:cNvSpPr>
          <p:nvPr>
            <p:ph type="title"/>
          </p:nvPr>
        </p:nvSpPr>
        <p:spPr/>
        <p:txBody>
          <a:bodyPr/>
          <a:lstStyle/>
          <a:p>
            <a:r>
              <a:rPr lang="en-AU">
                <a:latin typeface="+mj-lt"/>
                <a:cs typeface="Arial"/>
              </a:rPr>
              <a:t>Activity 4.2 – sonata form</a:t>
            </a:r>
            <a:endParaRPr lang="en-US"/>
          </a:p>
        </p:txBody>
      </p:sp>
      <p:pic>
        <p:nvPicPr>
          <p:cNvPr id="4" name="Picture 3" descr="A screen shot of the video clip - All tupes of classical pieces can be in sonata form. It also shows 3 composers faces on a music page.">
            <a:extLst>
              <a:ext uri="{FF2B5EF4-FFF2-40B4-BE49-F238E27FC236}">
                <a16:creationId xmlns:a16="http://schemas.microsoft.com/office/drawing/2014/main" id="{3FA2042E-9F68-18D3-AE59-209E8C60E525}"/>
              </a:ext>
            </a:extLst>
          </p:cNvPr>
          <p:cNvPicPr>
            <a:picLocks noChangeAspect="1"/>
          </p:cNvPicPr>
          <p:nvPr/>
        </p:nvPicPr>
        <p:blipFill>
          <a:blip r:embed="rId3"/>
          <a:stretch>
            <a:fillRect/>
          </a:stretch>
        </p:blipFill>
        <p:spPr>
          <a:xfrm>
            <a:off x="2509652" y="1495772"/>
            <a:ext cx="7172696" cy="4099716"/>
          </a:xfrm>
          <a:prstGeom prst="rect">
            <a:avLst/>
          </a:prstGeom>
        </p:spPr>
      </p:pic>
      <p:grpSp>
        <p:nvGrpSpPr>
          <p:cNvPr id="9" name="Group 8" descr="play button">
            <a:extLst>
              <a:ext uri="{FF2B5EF4-FFF2-40B4-BE49-F238E27FC236}">
                <a16:creationId xmlns:a16="http://schemas.microsoft.com/office/drawing/2014/main" id="{8FA53940-5A58-C012-3261-028B0F0B281E}"/>
              </a:ext>
            </a:extLst>
          </p:cNvPr>
          <p:cNvGrpSpPr/>
          <p:nvPr/>
        </p:nvGrpSpPr>
        <p:grpSpPr>
          <a:xfrm>
            <a:off x="5716066" y="3253600"/>
            <a:ext cx="914400" cy="914400"/>
            <a:chOff x="1571421" y="4826833"/>
            <a:chExt cx="914400" cy="914400"/>
          </a:xfrm>
        </p:grpSpPr>
        <p:sp>
          <p:nvSpPr>
            <p:cNvPr id="10" name="Oval 9">
              <a:extLst>
                <a:ext uri="{FF2B5EF4-FFF2-40B4-BE49-F238E27FC236}">
                  <a16:creationId xmlns:a16="http://schemas.microsoft.com/office/drawing/2014/main" id="{49B353C6-C4C0-27B5-92AA-B881B2046E11}"/>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Isosceles Triangle 10">
              <a:hlinkClick r:id="rId4"/>
              <a:extLst>
                <a:ext uri="{FF2B5EF4-FFF2-40B4-BE49-F238E27FC236}">
                  <a16:creationId xmlns:a16="http://schemas.microsoft.com/office/drawing/2014/main" id="{5694B0DF-DDAE-8B6A-9660-511C2D3FD544}"/>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CC8E22BA-9D3F-FC46-0D45-F4007E93653F}"/>
              </a:ext>
            </a:extLst>
          </p:cNvPr>
          <p:cNvSpPr txBox="1"/>
          <p:nvPr/>
        </p:nvSpPr>
        <p:spPr>
          <a:xfrm>
            <a:off x="2509652" y="5854071"/>
            <a:ext cx="7172696" cy="751929"/>
          </a:xfrm>
          <a:prstGeom prst="rect">
            <a:avLst/>
          </a:prstGeom>
          <a:noFill/>
        </p:spPr>
        <p:txBody>
          <a:bodyPr wrap="non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rPr>
              <a:t>Liberty Park Music (2017) </a:t>
            </a:r>
            <a:r>
              <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hlinkClick r:id="rId4"/>
              </a:rPr>
              <a:t>What is Sonata Form? | Learn the structure of sonata form | music theory video (5:07)</a:t>
            </a:r>
            <a:r>
              <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rPr>
              <a:t> [video] </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rPr>
              <a:t>accessed 7 March 2025</a:t>
            </a:r>
          </a:p>
        </p:txBody>
      </p:sp>
      <p:sp>
        <p:nvSpPr>
          <p:cNvPr id="2" name="Slide Number Placeholder 1">
            <a:extLst>
              <a:ext uri="{FF2B5EF4-FFF2-40B4-BE49-F238E27FC236}">
                <a16:creationId xmlns:a16="http://schemas.microsoft.com/office/drawing/2014/main" id="{86197193-38D9-E4AE-26A8-860FD6B494F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864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553B25-F09A-C0C7-7D4D-A20BCF506B4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C3954C-7A22-4D28-210C-658AE9DBB11A}"/>
              </a:ext>
            </a:extLst>
          </p:cNvPr>
          <p:cNvSpPr>
            <a:spLocks noGrp="1"/>
          </p:cNvSpPr>
          <p:nvPr>
            <p:ph type="title"/>
          </p:nvPr>
        </p:nvSpPr>
        <p:spPr/>
        <p:txBody>
          <a:bodyPr/>
          <a:lstStyle/>
          <a:p>
            <a:r>
              <a:rPr lang="en-AU" dirty="0">
                <a:latin typeface="+mj-lt"/>
                <a:cs typeface="Arial"/>
              </a:rPr>
              <a:t>Activity 4.2 – establishing the key</a:t>
            </a:r>
          </a:p>
        </p:txBody>
      </p:sp>
      <p:sp>
        <p:nvSpPr>
          <p:cNvPr id="3" name="Text Placeholder 2">
            <a:extLst>
              <a:ext uri="{FF2B5EF4-FFF2-40B4-BE49-F238E27FC236}">
                <a16:creationId xmlns:a16="http://schemas.microsoft.com/office/drawing/2014/main" id="{F1DCCB64-1894-5527-F4FF-3536EA476B8A}"/>
              </a:ext>
            </a:extLst>
          </p:cNvPr>
          <p:cNvSpPr>
            <a:spLocks noGrp="1"/>
          </p:cNvSpPr>
          <p:nvPr>
            <p:ph type="body" sz="quarter" idx="17"/>
          </p:nvPr>
        </p:nvSpPr>
        <p:spPr>
          <a:xfrm>
            <a:off x="360000" y="1567086"/>
            <a:ext cx="7685354" cy="4807835"/>
          </a:xfrm>
        </p:spPr>
        <p:txBody>
          <a:bodyPr/>
          <a:lstStyle/>
          <a:p>
            <a:pPr marL="342900" marR="0" lvl="0" indent="-342900" algn="l" defTabSz="609585" rtl="0" eaLnBrk="1" fontAlgn="base" latinLnBrk="0" hangingPunct="1">
              <a:lnSpc>
                <a:spcPct val="130000"/>
              </a:lnSpc>
              <a:spcBef>
                <a:spcPts val="0"/>
              </a:spcBef>
              <a:spcAft>
                <a:spcPts val="600"/>
              </a:spcAft>
              <a:buClrTx/>
              <a:buSzTx/>
              <a:buFont typeface="+mj-lt"/>
              <a:buAutoNum type="arabicPeriod"/>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Look at the key </a:t>
            </a:r>
            <a:r>
              <a:rPr lang="en-AU" sz="1800" b="1" dirty="0">
                <a:solidFill>
                  <a:srgbClr val="000000"/>
                </a:solidFill>
                <a:latin typeface="Arial" panose="020B0604020202020204"/>
              </a:rPr>
              <a:t>s</a:t>
            </a:r>
            <a:r>
              <a:rPr kumimoji="0" lang="en-AU" sz="1800" b="1" i="0" u="none" strike="noStrike" kern="1200" cap="none" spc="0" normalizeH="0" baseline="0" noProof="0" dirty="0" err="1">
                <a:ln>
                  <a:noFill/>
                </a:ln>
                <a:solidFill>
                  <a:srgbClr val="000000"/>
                </a:solidFill>
                <a:effectLst/>
                <a:uLnTx/>
                <a:uFillTx/>
                <a:latin typeface="Arial" panose="020B0604020202020204"/>
                <a:ea typeface="+mn-ea"/>
                <a:cs typeface="+mn-cs"/>
              </a:rPr>
              <a:t>ignature</a:t>
            </a:r>
            <a:r>
              <a:rPr lang="en-AU" sz="1800" b="1" dirty="0">
                <a:solidFill>
                  <a:srgbClr val="000000"/>
                </a:solidFill>
                <a:latin typeface="Arial" panose="020B0604020202020204"/>
              </a:rPr>
              <a:t> –</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 check the beginning of the piece for the key signature, which is indicated with sharps or flats. </a:t>
            </a:r>
          </a:p>
          <a:p>
            <a:pPr marL="342900" marR="0" lvl="0" indent="-342900" algn="l" defTabSz="609585" rtl="0" eaLnBrk="1" fontAlgn="base" latinLnBrk="0" hangingPunct="1">
              <a:lnSpc>
                <a:spcPct val="130000"/>
              </a:lnSpc>
              <a:spcBef>
                <a:spcPts val="0"/>
              </a:spcBef>
              <a:spcAft>
                <a:spcPts val="600"/>
              </a:spcAft>
              <a:buClrTx/>
              <a:buSzTx/>
              <a:buFont typeface="+mj-lt"/>
              <a:buAutoNum type="arabicPeriod"/>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Identify the tonic </a:t>
            </a:r>
            <a:r>
              <a:rPr lang="en-AU" sz="1800" b="1" dirty="0">
                <a:solidFill>
                  <a:srgbClr val="000000"/>
                </a:solidFill>
                <a:latin typeface="Arial" panose="020B0604020202020204"/>
              </a:rPr>
              <a:t>n</a:t>
            </a:r>
            <a:r>
              <a:rPr kumimoji="0" lang="en-AU" sz="1800" b="1" i="0" u="none" strike="noStrike" kern="1200" cap="none" spc="0" normalizeH="0" baseline="0" noProof="0" dirty="0" err="1">
                <a:ln>
                  <a:noFill/>
                </a:ln>
                <a:solidFill>
                  <a:srgbClr val="000000"/>
                </a:solidFill>
                <a:effectLst/>
                <a:uLnTx/>
                <a:uFillTx/>
                <a:latin typeface="Arial" panose="020B0604020202020204"/>
                <a:ea typeface="+mn-ea"/>
                <a:cs typeface="+mn-cs"/>
              </a:rPr>
              <a:t>ote</a:t>
            </a:r>
            <a:r>
              <a:rPr lang="en-AU" sz="1800" b="1" dirty="0">
                <a:solidFill>
                  <a:srgbClr val="000000"/>
                </a:solidFill>
                <a:latin typeface="Arial" panose="020B0604020202020204"/>
              </a:rPr>
              <a:t> –</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 the tonic is the first note of the scale associated with the key. For example, in C major, the tonic is C.</a:t>
            </a:r>
          </a:p>
          <a:p>
            <a:pPr marL="342900" marR="0" lvl="0" indent="-342900" algn="l" defTabSz="609585" rtl="0" eaLnBrk="1" fontAlgn="base" latinLnBrk="0" hangingPunct="1">
              <a:lnSpc>
                <a:spcPct val="130000"/>
              </a:lnSpc>
              <a:spcBef>
                <a:spcPts val="0"/>
              </a:spcBef>
              <a:spcAft>
                <a:spcPts val="600"/>
              </a:spcAft>
              <a:buClrTx/>
              <a:buSzTx/>
              <a:buFont typeface="+mj-lt"/>
              <a:buAutoNum type="arabicPeriod"/>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Examine the opening and closing </a:t>
            </a:r>
            <a:r>
              <a:rPr lang="en-AU" sz="1800" b="1" dirty="0">
                <a:solidFill>
                  <a:srgbClr val="000000"/>
                </a:solidFill>
                <a:latin typeface="Arial" panose="020B0604020202020204"/>
              </a:rPr>
              <a:t>c</a:t>
            </a:r>
            <a:r>
              <a:rPr kumimoji="0" lang="en-AU" sz="1800" b="1" i="0" u="none" strike="noStrike" kern="1200" cap="none" spc="0" normalizeH="0" baseline="0" noProof="0" dirty="0" err="1">
                <a:ln>
                  <a:noFill/>
                </a:ln>
                <a:solidFill>
                  <a:srgbClr val="000000"/>
                </a:solidFill>
                <a:effectLst/>
                <a:uLnTx/>
                <a:uFillTx/>
                <a:latin typeface="Arial" panose="020B0604020202020204"/>
                <a:ea typeface="+mn-ea"/>
                <a:cs typeface="+mn-cs"/>
              </a:rPr>
              <a:t>hords</a:t>
            </a:r>
            <a:r>
              <a:rPr lang="en-AU" sz="1800" b="1" dirty="0">
                <a:solidFill>
                  <a:srgbClr val="000000"/>
                </a:solidFill>
                <a:latin typeface="Arial" panose="020B0604020202020204"/>
              </a:rPr>
              <a:t> –</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 analyse the first and last chords of the piece or section. Often, the piece will start and end on the tonic chord, reinforcing the key.</a:t>
            </a:r>
          </a:p>
          <a:p>
            <a:pPr marL="342900" marR="0" lvl="0" indent="-342900" algn="l" defTabSz="609585" rtl="0" eaLnBrk="1" fontAlgn="base" latinLnBrk="0" hangingPunct="1">
              <a:lnSpc>
                <a:spcPct val="130000"/>
              </a:lnSpc>
              <a:spcBef>
                <a:spcPts val="0"/>
              </a:spcBef>
              <a:spcAft>
                <a:spcPts val="600"/>
              </a:spcAft>
              <a:buClrTx/>
              <a:buSzTx/>
              <a:buFont typeface="+mj-lt"/>
              <a:buAutoNum type="arabicPeriod"/>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Look for cadences –</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 identify cadences within the music. A perfect cadence (V-I) will often confirm the key, especially if it resolves to the tonic chord.</a:t>
            </a:r>
          </a:p>
          <a:p>
            <a:pPr marL="342900" marR="0" lvl="0" indent="-342900" algn="l" defTabSz="609585" rtl="0" eaLnBrk="1" fontAlgn="base" latinLnBrk="0" hangingPunct="1">
              <a:lnSpc>
                <a:spcPct val="130000"/>
              </a:lnSpc>
              <a:spcBef>
                <a:spcPts val="0"/>
              </a:spcBef>
              <a:spcAft>
                <a:spcPts val="600"/>
              </a:spcAft>
              <a:buClrTx/>
              <a:buSzTx/>
              <a:buFont typeface="+mj-lt"/>
              <a:buAutoNum type="arabicPeriod"/>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Analyse melodic </a:t>
            </a:r>
            <a:r>
              <a:rPr lang="en-AU" sz="1800" b="1" dirty="0">
                <a:solidFill>
                  <a:srgbClr val="000000"/>
                </a:solidFill>
                <a:latin typeface="Arial" panose="020B0604020202020204"/>
              </a:rPr>
              <a:t>c</a:t>
            </a:r>
            <a:r>
              <a:rPr kumimoji="0" lang="en-AU" sz="1800" b="1" i="0" u="none" strike="noStrike" kern="1200" cap="none" spc="0" normalizeH="0" baseline="0" noProof="0" dirty="0" err="1">
                <a:ln>
                  <a:noFill/>
                </a:ln>
                <a:solidFill>
                  <a:srgbClr val="000000"/>
                </a:solidFill>
                <a:effectLst/>
                <a:uLnTx/>
                <a:uFillTx/>
                <a:latin typeface="Arial" panose="020B0604020202020204"/>
                <a:ea typeface="+mn-ea"/>
                <a:cs typeface="+mn-cs"/>
              </a:rPr>
              <a:t>ontent</a:t>
            </a:r>
            <a:r>
              <a:rPr lang="en-AU" sz="1800" b="1" dirty="0">
                <a:solidFill>
                  <a:srgbClr val="000000"/>
                </a:solidFill>
                <a:latin typeface="Arial" panose="020B0604020202020204"/>
              </a:rPr>
              <a:t> –</a:t>
            </a: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rPr>
              <a:t> examine the melody for notes that appear frequently. Accidentals can help to establish if the key is different to the one indicated by the key signature.</a:t>
            </a:r>
            <a:endParaRPr lang="en-US" sz="1800" dirty="0"/>
          </a:p>
        </p:txBody>
      </p:sp>
      <p:pic>
        <p:nvPicPr>
          <p:cNvPr id="7" name="Picture 6" descr="A treble clef staff with 7 flats. A large red circle is around the keysignature">
            <a:extLst>
              <a:ext uri="{FF2B5EF4-FFF2-40B4-BE49-F238E27FC236}">
                <a16:creationId xmlns:a16="http://schemas.microsoft.com/office/drawing/2014/main" id="{DF6E417E-8ED5-1D44-A709-D9DCEEBFD8E5}"/>
              </a:ext>
            </a:extLst>
          </p:cNvPr>
          <p:cNvPicPr>
            <a:picLocks noChangeAspect="1"/>
          </p:cNvPicPr>
          <p:nvPr/>
        </p:nvPicPr>
        <p:blipFill>
          <a:blip r:embed="rId3"/>
          <a:stretch>
            <a:fillRect/>
          </a:stretch>
        </p:blipFill>
        <p:spPr>
          <a:xfrm>
            <a:off x="8403414" y="4059710"/>
            <a:ext cx="3438646" cy="1752600"/>
          </a:xfrm>
          <a:prstGeom prst="rect">
            <a:avLst/>
          </a:prstGeom>
        </p:spPr>
      </p:pic>
      <p:cxnSp>
        <p:nvCxnSpPr>
          <p:cNvPr id="15" name="Straight Arrow Connector 14" descr="A blue arrow pointing downwards to the red circle of the key signature">
            <a:extLst>
              <a:ext uri="{FF2B5EF4-FFF2-40B4-BE49-F238E27FC236}">
                <a16:creationId xmlns:a16="http://schemas.microsoft.com/office/drawing/2014/main" id="{74C2BA11-F188-3320-9976-B5AACB747906}"/>
              </a:ext>
            </a:extLst>
          </p:cNvPr>
          <p:cNvCxnSpPr>
            <a:cxnSpLocks/>
          </p:cNvCxnSpPr>
          <p:nvPr/>
        </p:nvCxnSpPr>
        <p:spPr>
          <a:xfrm flipH="1">
            <a:off x="10169236" y="2579624"/>
            <a:ext cx="613915" cy="11985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타원 15" descr="7 flat signs arranged on the treble clef with a question mark above it.">
            <a:extLst>
              <a:ext uri="{FF2B5EF4-FFF2-40B4-BE49-F238E27FC236}">
                <a16:creationId xmlns:a16="http://schemas.microsoft.com/office/drawing/2014/main" id="{B3F43628-5169-4F05-A598-DE78C5B72789}"/>
              </a:ext>
            </a:extLst>
          </p:cNvPr>
          <p:cNvSpPr/>
          <p:nvPr/>
        </p:nvSpPr>
        <p:spPr>
          <a:xfrm>
            <a:off x="9233392" y="3865908"/>
            <a:ext cx="2250608" cy="2127688"/>
          </a:xfrm>
          <a:prstGeom prst="ellipse">
            <a:avLst/>
          </a:prstGeom>
          <a:solidFill>
            <a:srgbClr val="D7153A">
              <a:alpha val="5000"/>
            </a:srgbClr>
          </a:solidFill>
          <a:ln w="72000">
            <a:solidFill>
              <a:srgbClr val="D7153A"/>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l">
              <a:defRPr sz="1800" dirty="0"/>
            </a:pPr>
            <a:endParaRPr lang="en-US" sz="1800">
              <a:solidFill>
                <a:srgbClr val="D7153A"/>
              </a:solidFill>
            </a:endParaRPr>
          </a:p>
        </p:txBody>
      </p:sp>
      <p:pic>
        <p:nvPicPr>
          <p:cNvPr id="19" name="Graphic 18" descr="Question Mark with solid fill">
            <a:extLst>
              <a:ext uri="{FF2B5EF4-FFF2-40B4-BE49-F238E27FC236}">
                <a16:creationId xmlns:a16="http://schemas.microsoft.com/office/drawing/2014/main" id="{2B899539-9796-1C34-1B77-B057330784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5793" y="1428005"/>
            <a:ext cx="1457624" cy="1457624"/>
          </a:xfrm>
          <a:prstGeom prst="rect">
            <a:avLst/>
          </a:prstGeom>
        </p:spPr>
      </p:pic>
      <p:sp>
        <p:nvSpPr>
          <p:cNvPr id="2" name="Slide Number Placeholder 1">
            <a:extLst>
              <a:ext uri="{FF2B5EF4-FFF2-40B4-BE49-F238E27FC236}">
                <a16:creationId xmlns:a16="http://schemas.microsoft.com/office/drawing/2014/main" id="{0F574A2D-7C19-2FA3-99FC-E414EB3B99D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558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72BB3-39D7-AE66-78B6-DEE528FF89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5D726F-85E9-8F2A-EE31-F3488E884405}"/>
              </a:ext>
            </a:extLst>
          </p:cNvPr>
          <p:cNvSpPr>
            <a:spLocks noGrp="1"/>
          </p:cNvSpPr>
          <p:nvPr>
            <p:ph type="title"/>
          </p:nvPr>
        </p:nvSpPr>
        <p:spPr/>
        <p:txBody>
          <a:bodyPr/>
          <a:lstStyle/>
          <a:p>
            <a:r>
              <a:rPr lang="en-AU">
                <a:latin typeface="+mj-lt"/>
                <a:cs typeface="Arial"/>
              </a:rPr>
              <a:t>Activity 4.3 – intervals (1)</a:t>
            </a:r>
            <a:endParaRPr lang="en-AU">
              <a:latin typeface="+mj-lt"/>
            </a:endParaRPr>
          </a:p>
        </p:txBody>
      </p:sp>
      <p:sp>
        <p:nvSpPr>
          <p:cNvPr id="4" name="Text Placeholder 3">
            <a:extLst>
              <a:ext uri="{FF2B5EF4-FFF2-40B4-BE49-F238E27FC236}">
                <a16:creationId xmlns:a16="http://schemas.microsoft.com/office/drawing/2014/main" id="{88673036-AE7E-9FF5-B58A-95DF805BBBD1}"/>
              </a:ext>
            </a:extLst>
          </p:cNvPr>
          <p:cNvSpPr>
            <a:spLocks noGrp="1"/>
          </p:cNvSpPr>
          <p:nvPr>
            <p:ph type="body" sz="quarter" idx="18"/>
          </p:nvPr>
        </p:nvSpPr>
        <p:spPr/>
        <p:txBody>
          <a:bodyPr/>
          <a:lstStyle/>
          <a:p>
            <a:r>
              <a:rPr lang="en-AU" dirty="0">
                <a:latin typeface="+mj-lt"/>
              </a:rPr>
              <a:t>Ascending minor and tritone</a:t>
            </a:r>
          </a:p>
        </p:txBody>
      </p:sp>
      <p:sp>
        <p:nvSpPr>
          <p:cNvPr id="6" name="TextBox 5">
            <a:extLst>
              <a:ext uri="{FF2B5EF4-FFF2-40B4-BE49-F238E27FC236}">
                <a16:creationId xmlns:a16="http://schemas.microsoft.com/office/drawing/2014/main" id="{E6D9483F-F9ED-B349-BD0C-C0F067E9A147}"/>
              </a:ext>
            </a:extLst>
          </p:cNvPr>
          <p:cNvSpPr txBox="1"/>
          <p:nvPr/>
        </p:nvSpPr>
        <p:spPr>
          <a:xfrm>
            <a:off x="348001" y="1530809"/>
            <a:ext cx="11300884" cy="44232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0000"/>
              </a:lnSpc>
              <a:spcAft>
                <a:spcPts val="600"/>
              </a:spcAft>
            </a:pPr>
            <a:r>
              <a:rPr lang="en-AU" sz="1600" b="1" dirty="0">
                <a:cs typeface="Arial"/>
              </a:rPr>
              <a:t>What is the difference between a major and a minor interval?</a:t>
            </a:r>
          </a:p>
          <a:p>
            <a:pPr>
              <a:lnSpc>
                <a:spcPct val="130000"/>
              </a:lnSpc>
              <a:spcAft>
                <a:spcPts val="600"/>
              </a:spcAft>
            </a:pPr>
            <a:r>
              <a:rPr lang="en-AU" sz="1600" dirty="0">
                <a:ea typeface="+mn-lt"/>
                <a:cs typeface="+mn-lt"/>
              </a:rPr>
              <a:t>The difference lies in the distance between the notes, measured in semitones (half steps). </a:t>
            </a:r>
          </a:p>
          <a:p>
            <a:pPr>
              <a:lnSpc>
                <a:spcPct val="130000"/>
              </a:lnSpc>
              <a:spcAft>
                <a:spcPts val="600"/>
              </a:spcAft>
            </a:pPr>
            <a:r>
              <a:rPr lang="en-AU" sz="1600" dirty="0">
                <a:ea typeface="+mn-lt"/>
                <a:cs typeface="+mn-lt"/>
              </a:rPr>
              <a:t>A </a:t>
            </a:r>
            <a:r>
              <a:rPr lang="en-AU" sz="1600" b="1" dirty="0">
                <a:ea typeface="+mn-lt"/>
                <a:cs typeface="+mn-lt"/>
              </a:rPr>
              <a:t>major </a:t>
            </a:r>
            <a:r>
              <a:rPr lang="en-AU" sz="1600" dirty="0">
                <a:ea typeface="+mn-lt"/>
                <a:cs typeface="+mn-lt"/>
              </a:rPr>
              <a:t>interval is slightly larger than a minor interval and has a brighter, more uplifting sound. </a:t>
            </a:r>
          </a:p>
          <a:p>
            <a:pPr>
              <a:lnSpc>
                <a:spcPct val="130000"/>
              </a:lnSpc>
              <a:spcAft>
                <a:spcPts val="600"/>
              </a:spcAft>
            </a:pPr>
            <a:r>
              <a:rPr lang="en-AU" sz="1600" dirty="0">
                <a:ea typeface="+mn-lt"/>
                <a:cs typeface="+mn-lt"/>
              </a:rPr>
              <a:t>A </a:t>
            </a:r>
            <a:r>
              <a:rPr lang="en-AU" sz="1600" b="1" dirty="0">
                <a:ea typeface="+mn-lt"/>
                <a:cs typeface="+mn-lt"/>
              </a:rPr>
              <a:t>minor </a:t>
            </a:r>
            <a:r>
              <a:rPr lang="en-AU" sz="1600" dirty="0">
                <a:ea typeface="+mn-lt"/>
                <a:cs typeface="+mn-lt"/>
              </a:rPr>
              <a:t>interval is smaller than a major interval by one semitone and has a darker, more sombre quality. </a:t>
            </a:r>
          </a:p>
          <a:p>
            <a:pPr>
              <a:lnSpc>
                <a:spcPct val="130000"/>
              </a:lnSpc>
              <a:spcAft>
                <a:spcPts val="600"/>
              </a:spcAft>
            </a:pPr>
            <a:r>
              <a:rPr lang="en-AU" sz="1600" dirty="0">
                <a:ea typeface="+mn-lt"/>
                <a:cs typeface="+mn-lt"/>
              </a:rPr>
              <a:t>Note – major and minor intervals only occur for the 2nd, 3rd, 6th and 7th intervals.</a:t>
            </a:r>
          </a:p>
          <a:p>
            <a:pPr>
              <a:lnSpc>
                <a:spcPct val="130000"/>
              </a:lnSpc>
              <a:spcAft>
                <a:spcPts val="600"/>
              </a:spcAft>
            </a:pPr>
            <a:r>
              <a:rPr lang="en-AU" sz="1600" dirty="0">
                <a:ea typeface="+mn-lt"/>
                <a:cs typeface="+mn-lt"/>
              </a:rPr>
              <a:t>4th, 5th and 8ve intervals are known as </a:t>
            </a:r>
            <a:r>
              <a:rPr lang="en-AU" sz="1600" b="1" dirty="0">
                <a:ea typeface="+mn-lt"/>
                <a:cs typeface="+mn-lt"/>
              </a:rPr>
              <a:t>perfect</a:t>
            </a:r>
            <a:r>
              <a:rPr lang="en-AU" sz="1600" dirty="0">
                <a:ea typeface="+mn-lt"/>
                <a:cs typeface="+mn-lt"/>
              </a:rPr>
              <a:t> intervals because they are the same for both major and minor keys.</a:t>
            </a:r>
            <a:endParaRPr lang="en-AU" sz="1600" dirty="0">
              <a:cs typeface="Arial"/>
            </a:endParaRPr>
          </a:p>
          <a:p>
            <a:pPr>
              <a:lnSpc>
                <a:spcPct val="130000"/>
              </a:lnSpc>
              <a:spcAft>
                <a:spcPts val="600"/>
              </a:spcAft>
            </a:pPr>
            <a:r>
              <a:rPr lang="en-AU" sz="1600" b="1" dirty="0">
                <a:cs typeface="Arial"/>
              </a:rPr>
              <a:t>Tritone</a:t>
            </a:r>
            <a:r>
              <a:rPr lang="en-AU" sz="1600" dirty="0">
                <a:cs typeface="Arial"/>
              </a:rPr>
              <a:t> – an interval that has a distance of 3 tones or 6 semitones. For example – F to B. It can also be referred to as an augmented 4th or diminished 5th. </a:t>
            </a:r>
          </a:p>
          <a:p>
            <a:pPr>
              <a:lnSpc>
                <a:spcPct val="130000"/>
              </a:lnSpc>
              <a:spcAft>
                <a:spcPts val="600"/>
              </a:spcAft>
            </a:pPr>
            <a:r>
              <a:rPr lang="en-AU" sz="1600" b="1" dirty="0">
                <a:cs typeface="Arial"/>
              </a:rPr>
              <a:t>Augmented 4th</a:t>
            </a:r>
            <a:r>
              <a:rPr lang="en-AU" sz="1600" dirty="0">
                <a:cs typeface="Arial"/>
              </a:rPr>
              <a:t> – larger than a perfect 4th by a semitone. An augmented 4th has a distance of 6 semitones and is also known as a tritone.</a:t>
            </a:r>
          </a:p>
          <a:p>
            <a:pPr>
              <a:lnSpc>
                <a:spcPct val="130000"/>
              </a:lnSpc>
              <a:spcAft>
                <a:spcPts val="600"/>
              </a:spcAft>
            </a:pPr>
            <a:r>
              <a:rPr lang="en-AU" sz="1600" b="1" dirty="0">
                <a:cs typeface="Arial"/>
              </a:rPr>
              <a:t>Diminished 5th </a:t>
            </a:r>
            <a:r>
              <a:rPr lang="en-AU" sz="1600" dirty="0">
                <a:cs typeface="Arial"/>
              </a:rPr>
              <a:t>– smaller than a perfect 5th by a semitone. A diminished 5th has a distance of 6 semitones and is also known as a tritone.</a:t>
            </a:r>
          </a:p>
        </p:txBody>
      </p:sp>
      <p:sp>
        <p:nvSpPr>
          <p:cNvPr id="2" name="Slide Number Placeholder 1">
            <a:extLst>
              <a:ext uri="{FF2B5EF4-FFF2-40B4-BE49-F238E27FC236}">
                <a16:creationId xmlns:a16="http://schemas.microsoft.com/office/drawing/2014/main" id="{F77991C8-FB52-5CDF-5A33-A5106515FB3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951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5171-EC2B-DB1C-95D6-1478CAB7DC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284350-725B-A8AA-50D0-0F2D70651E9E}"/>
              </a:ext>
            </a:extLst>
          </p:cNvPr>
          <p:cNvSpPr>
            <a:spLocks noGrp="1"/>
          </p:cNvSpPr>
          <p:nvPr>
            <p:ph type="title"/>
          </p:nvPr>
        </p:nvSpPr>
        <p:spPr/>
        <p:txBody>
          <a:bodyPr/>
          <a:lstStyle/>
          <a:p>
            <a:r>
              <a:rPr lang="en-AU">
                <a:latin typeface="+mj-lt"/>
                <a:cs typeface="Arial"/>
              </a:rPr>
              <a:t>Activity 4.3 – intervals (2)</a:t>
            </a:r>
            <a:endParaRPr lang="en-AU">
              <a:latin typeface="+mj-lt"/>
            </a:endParaRPr>
          </a:p>
        </p:txBody>
      </p:sp>
      <p:sp>
        <p:nvSpPr>
          <p:cNvPr id="7" name="Text Placeholder 6">
            <a:extLst>
              <a:ext uri="{FF2B5EF4-FFF2-40B4-BE49-F238E27FC236}">
                <a16:creationId xmlns:a16="http://schemas.microsoft.com/office/drawing/2014/main" id="{9047CD42-2B30-D0A4-33F2-A79567E638F1}"/>
              </a:ext>
            </a:extLst>
          </p:cNvPr>
          <p:cNvSpPr>
            <a:spLocks noGrp="1"/>
          </p:cNvSpPr>
          <p:nvPr>
            <p:ph type="body" sz="quarter" idx="18"/>
          </p:nvPr>
        </p:nvSpPr>
        <p:spPr/>
        <p:txBody>
          <a:bodyPr/>
          <a:lstStyle/>
          <a:p>
            <a:r>
              <a:rPr lang="en-AU" dirty="0">
                <a:latin typeface="+mj-lt"/>
              </a:rPr>
              <a:t>Ascending minor and tritone</a:t>
            </a:r>
          </a:p>
        </p:txBody>
      </p:sp>
      <p:sp>
        <p:nvSpPr>
          <p:cNvPr id="3" name="Text Placeholder 12">
            <a:extLst>
              <a:ext uri="{FF2B5EF4-FFF2-40B4-BE49-F238E27FC236}">
                <a16:creationId xmlns:a16="http://schemas.microsoft.com/office/drawing/2014/main" id="{E6393ECD-A743-BA97-0BBE-88212E3CA223}"/>
              </a:ext>
            </a:extLst>
          </p:cNvPr>
          <p:cNvSpPr>
            <a:spLocks noGrp="1"/>
          </p:cNvSpPr>
          <p:nvPr>
            <p:ph type="body" sz="quarter" idx="17"/>
          </p:nvPr>
        </p:nvSpPr>
        <p:spPr>
          <a:xfrm>
            <a:off x="360000" y="1567086"/>
            <a:ext cx="3087738" cy="4807835"/>
          </a:xfrm>
        </p:spPr>
        <p:txBody>
          <a:bodyPr/>
          <a:lstStyle/>
          <a:p>
            <a:pPr>
              <a:spcAft>
                <a:spcPts val="600"/>
              </a:spcAft>
            </a:pPr>
            <a:r>
              <a:rPr lang="en-AU" sz="1800" dirty="0">
                <a:cs typeface="Arial"/>
              </a:rPr>
              <a:t>An interval is the distance between 2 notes. We can use well known songs to identify each interval using our listening skills.</a:t>
            </a:r>
          </a:p>
        </p:txBody>
      </p:sp>
      <p:graphicFrame>
        <p:nvGraphicFramePr>
          <p:cNvPr id="4" name="Table 3">
            <a:extLst>
              <a:ext uri="{FF2B5EF4-FFF2-40B4-BE49-F238E27FC236}">
                <a16:creationId xmlns:a16="http://schemas.microsoft.com/office/drawing/2014/main" id="{0AE84A79-FE46-2792-F905-C83D786AD222}"/>
              </a:ext>
            </a:extLst>
          </p:cNvPr>
          <p:cNvGraphicFramePr>
            <a:graphicFrameLocks noGrp="1"/>
          </p:cNvGraphicFramePr>
          <p:nvPr>
            <p:extLst>
              <p:ext uri="{D42A27DB-BD31-4B8C-83A1-F6EECF244321}">
                <p14:modId xmlns:p14="http://schemas.microsoft.com/office/powerpoint/2010/main" val="2793073"/>
              </p:ext>
            </p:extLst>
          </p:nvPr>
        </p:nvGraphicFramePr>
        <p:xfrm>
          <a:off x="3670565" y="1712057"/>
          <a:ext cx="8171665" cy="4698014"/>
        </p:xfrm>
        <a:graphic>
          <a:graphicData uri="http://schemas.openxmlformats.org/drawingml/2006/table">
            <a:tbl>
              <a:tblPr firstRow="1" bandRow="1">
                <a:tableStyleId>{0505E3EF-67EA-436B-97B2-0124C06EBD24}</a:tableStyleId>
              </a:tblPr>
              <a:tblGrid>
                <a:gridCol w="2029685">
                  <a:extLst>
                    <a:ext uri="{9D8B030D-6E8A-4147-A177-3AD203B41FA5}">
                      <a16:colId xmlns:a16="http://schemas.microsoft.com/office/drawing/2014/main" val="306132969"/>
                    </a:ext>
                  </a:extLst>
                </a:gridCol>
                <a:gridCol w="6141980">
                  <a:extLst>
                    <a:ext uri="{9D8B030D-6E8A-4147-A177-3AD203B41FA5}">
                      <a16:colId xmlns:a16="http://schemas.microsoft.com/office/drawing/2014/main" val="1488170021"/>
                    </a:ext>
                  </a:extLst>
                </a:gridCol>
              </a:tblGrid>
              <a:tr h="441736">
                <a:tc>
                  <a:txBody>
                    <a:bodyPr/>
                    <a:lstStyle/>
                    <a:p>
                      <a:pPr algn="l">
                        <a:lnSpc>
                          <a:spcPct val="120000"/>
                        </a:lnSpc>
                      </a:pPr>
                      <a:r>
                        <a:rPr lang="en-AU" dirty="0"/>
                        <a:t>Interval</a:t>
                      </a:r>
                    </a:p>
                  </a:txBody>
                  <a:tcPr anchor="ctr">
                    <a:noFill/>
                  </a:tcPr>
                </a:tc>
                <a:tc>
                  <a:txBody>
                    <a:bodyPr/>
                    <a:lstStyle/>
                    <a:p>
                      <a:pPr algn="l">
                        <a:lnSpc>
                          <a:spcPct val="120000"/>
                        </a:lnSpc>
                      </a:pPr>
                      <a:r>
                        <a:rPr lang="en-AU" dirty="0"/>
                        <a:t>Song</a:t>
                      </a:r>
                    </a:p>
                  </a:txBody>
                  <a:tcPr anchor="ctr">
                    <a:noFill/>
                  </a:tcPr>
                </a:tc>
                <a:extLst>
                  <a:ext uri="{0D108BD9-81ED-4DB2-BD59-A6C34878D82A}">
                    <a16:rowId xmlns:a16="http://schemas.microsoft.com/office/drawing/2014/main" val="1154288485"/>
                  </a:ext>
                </a:extLst>
              </a:tr>
              <a:tr h="447872">
                <a:tc>
                  <a:txBody>
                    <a:bodyPr/>
                    <a:lstStyle/>
                    <a:p>
                      <a:pPr algn="l">
                        <a:lnSpc>
                          <a:spcPct val="120000"/>
                        </a:lnSpc>
                      </a:pPr>
                      <a:r>
                        <a:rPr lang="en-AU" dirty="0"/>
                        <a:t>minor 2nd</a:t>
                      </a:r>
                    </a:p>
                  </a:txBody>
                  <a:tcPr>
                    <a:noFill/>
                  </a:tcPr>
                </a:tc>
                <a:tc>
                  <a:txBody>
                    <a:bodyPr/>
                    <a:lstStyle/>
                    <a:p>
                      <a:pPr algn="l">
                        <a:lnSpc>
                          <a:spcPct val="120000"/>
                        </a:lnSpc>
                      </a:pPr>
                      <a:r>
                        <a:rPr lang="en-AU" dirty="0">
                          <a:hlinkClick r:id="rId3"/>
                        </a:rPr>
                        <a:t>Chromatic scale (0:43–0:47)</a:t>
                      </a:r>
                      <a:endParaRPr lang="en-AU" dirty="0"/>
                    </a:p>
                    <a:p>
                      <a:pPr algn="l">
                        <a:lnSpc>
                          <a:spcPct val="120000"/>
                        </a:lnSpc>
                      </a:pPr>
                      <a:r>
                        <a:rPr lang="en-AU" dirty="0">
                          <a:hlinkClick r:id="rId4"/>
                        </a:rPr>
                        <a:t>Jaws Theme (0:31–0:40)</a:t>
                      </a:r>
                      <a:endParaRPr lang="en-AU" dirty="0"/>
                    </a:p>
                  </a:txBody>
                  <a:tcPr>
                    <a:noFill/>
                  </a:tcPr>
                </a:tc>
                <a:extLst>
                  <a:ext uri="{0D108BD9-81ED-4DB2-BD59-A6C34878D82A}">
                    <a16:rowId xmlns:a16="http://schemas.microsoft.com/office/drawing/2014/main" val="3501352076"/>
                  </a:ext>
                </a:extLst>
              </a:tr>
              <a:tr h="447872">
                <a:tc>
                  <a:txBody>
                    <a:bodyPr/>
                    <a:lstStyle/>
                    <a:p>
                      <a:pPr algn="l">
                        <a:lnSpc>
                          <a:spcPct val="120000"/>
                        </a:lnSpc>
                      </a:pPr>
                      <a:r>
                        <a:rPr lang="en-AU" dirty="0"/>
                        <a:t>minor 3rd</a:t>
                      </a:r>
                    </a:p>
                  </a:txBody>
                  <a:tcPr>
                    <a:noFill/>
                  </a:tcPr>
                </a:tc>
                <a:tc>
                  <a:txBody>
                    <a:bodyPr/>
                    <a:lstStyle/>
                    <a:p>
                      <a:pPr algn="l">
                        <a:lnSpc>
                          <a:spcPct val="120000"/>
                        </a:lnSpc>
                      </a:pPr>
                      <a:r>
                        <a:rPr lang="en-AU" dirty="0">
                          <a:hlinkClick r:id="rId5"/>
                        </a:rPr>
                        <a:t>Greensleeves (0:00 - 0:01)</a:t>
                      </a:r>
                      <a:endParaRPr lang="en-AU"/>
                    </a:p>
                    <a:p>
                      <a:pPr algn="l">
                        <a:lnSpc>
                          <a:spcPct val="120000"/>
                        </a:lnSpc>
                      </a:pPr>
                      <a:r>
                        <a:rPr lang="en-AU" dirty="0">
                          <a:hlinkClick r:id="rId6"/>
                        </a:rPr>
                        <a:t>Brahms’ Lullaby (0:00 - 0:01)</a:t>
                      </a:r>
                      <a:endParaRPr lang="en-AU"/>
                    </a:p>
                    <a:p>
                      <a:pPr algn="l">
                        <a:lnSpc>
                          <a:spcPct val="120000"/>
                        </a:lnSpc>
                      </a:pPr>
                      <a:r>
                        <a:rPr lang="en-AU" dirty="0">
                          <a:hlinkClick r:id="rId7"/>
                        </a:rPr>
                        <a:t>Smoke on the Water – Deep Purple (0:00 - 0:07)</a:t>
                      </a:r>
                      <a:endParaRPr lang="en-AU"/>
                    </a:p>
                  </a:txBody>
                  <a:tcPr>
                    <a:noFill/>
                  </a:tcPr>
                </a:tc>
                <a:extLst>
                  <a:ext uri="{0D108BD9-81ED-4DB2-BD59-A6C34878D82A}">
                    <a16:rowId xmlns:a16="http://schemas.microsoft.com/office/drawing/2014/main" val="2401582294"/>
                  </a:ext>
                </a:extLst>
              </a:tr>
              <a:tr h="447872">
                <a:tc>
                  <a:txBody>
                    <a:bodyPr/>
                    <a:lstStyle/>
                    <a:p>
                      <a:pPr algn="l">
                        <a:lnSpc>
                          <a:spcPct val="120000"/>
                        </a:lnSpc>
                      </a:pPr>
                      <a:r>
                        <a:rPr lang="en-AU" dirty="0"/>
                        <a:t>tritone/ </a:t>
                      </a:r>
                    </a:p>
                    <a:p>
                      <a:pPr algn="l">
                        <a:lnSpc>
                          <a:spcPct val="120000"/>
                        </a:lnSpc>
                      </a:pPr>
                      <a:r>
                        <a:rPr lang="en-AU" sz="1800" dirty="0"/>
                        <a:t>augmented 4</a:t>
                      </a:r>
                      <a:r>
                        <a:rPr lang="en-AU" sz="1800" baseline="30000" dirty="0"/>
                        <a:t>th</a:t>
                      </a:r>
                      <a:r>
                        <a:rPr lang="en-AU" sz="1800" dirty="0"/>
                        <a:t>/ </a:t>
                      </a:r>
                    </a:p>
                    <a:p>
                      <a:pPr algn="l">
                        <a:lnSpc>
                          <a:spcPct val="120000"/>
                        </a:lnSpc>
                      </a:pPr>
                      <a:r>
                        <a:rPr lang="en-AU" sz="1800" dirty="0"/>
                        <a:t>diminished 5</a:t>
                      </a:r>
                      <a:r>
                        <a:rPr lang="en-AU" sz="1800" baseline="30000" dirty="0"/>
                        <a:t>th</a:t>
                      </a:r>
                      <a:endParaRPr lang="en-AU" sz="1800" dirty="0"/>
                    </a:p>
                  </a:txBody>
                  <a:tcPr>
                    <a:noFill/>
                  </a:tcPr>
                </a:tc>
                <a:tc>
                  <a:txBody>
                    <a:bodyPr/>
                    <a:lstStyle/>
                    <a:p>
                      <a:pPr algn="l">
                        <a:lnSpc>
                          <a:spcPct val="120000"/>
                        </a:lnSpc>
                      </a:pPr>
                      <a:r>
                        <a:rPr lang="en-GB" dirty="0">
                          <a:hlinkClick r:id="rId8"/>
                        </a:rPr>
                        <a:t>The Simpsons Theme (0:07 – 0:14)</a:t>
                      </a:r>
                      <a:endParaRPr lang="en-AU" dirty="0"/>
                    </a:p>
                    <a:p>
                      <a:pPr algn="l">
                        <a:lnSpc>
                          <a:spcPct val="120000"/>
                        </a:lnSpc>
                      </a:pPr>
                      <a:r>
                        <a:rPr lang="en-AU" dirty="0">
                          <a:hlinkClick r:id="rId9"/>
                        </a:rPr>
                        <a:t>Maria from West Side Story (0:00 - 0:01)</a:t>
                      </a:r>
                      <a:endParaRPr lang="en-AU" dirty="0"/>
                    </a:p>
                    <a:p>
                      <a:pPr algn="l">
                        <a:lnSpc>
                          <a:spcPct val="120000"/>
                        </a:lnSpc>
                      </a:pPr>
                      <a:r>
                        <a:rPr lang="en-AU" dirty="0">
                          <a:hlinkClick r:id="rId10"/>
                        </a:rPr>
                        <a:t>Purple Haze – Jimi Hendrix (0:20–0:51)</a:t>
                      </a:r>
                      <a:endParaRPr lang="en-AU" dirty="0"/>
                    </a:p>
                  </a:txBody>
                  <a:tcPr>
                    <a:noFill/>
                  </a:tcPr>
                </a:tc>
                <a:extLst>
                  <a:ext uri="{0D108BD9-81ED-4DB2-BD59-A6C34878D82A}">
                    <a16:rowId xmlns:a16="http://schemas.microsoft.com/office/drawing/2014/main" val="1723589755"/>
                  </a:ext>
                </a:extLst>
              </a:tr>
              <a:tr h="447872">
                <a:tc>
                  <a:txBody>
                    <a:bodyPr/>
                    <a:lstStyle/>
                    <a:p>
                      <a:pPr algn="l">
                        <a:lnSpc>
                          <a:spcPct val="120000"/>
                        </a:lnSpc>
                      </a:pPr>
                      <a:r>
                        <a:rPr lang="en-AU" dirty="0"/>
                        <a:t>minor 6th</a:t>
                      </a:r>
                    </a:p>
                  </a:txBody>
                  <a:tcPr>
                    <a:noFill/>
                  </a:tcPr>
                </a:tc>
                <a:tc>
                  <a:txBody>
                    <a:bodyPr/>
                    <a:lstStyle/>
                    <a:p>
                      <a:pPr algn="l">
                        <a:lnSpc>
                          <a:spcPct val="120000"/>
                        </a:lnSpc>
                      </a:pPr>
                      <a:r>
                        <a:rPr lang="en-AU" dirty="0">
                          <a:hlinkClick r:id="rId11"/>
                        </a:rPr>
                        <a:t>The Entertainer (0:11–0:14)</a:t>
                      </a:r>
                      <a:endParaRPr lang="en-AU" dirty="0"/>
                    </a:p>
                    <a:p>
                      <a:pPr algn="l">
                        <a:lnSpc>
                          <a:spcPct val="120000"/>
                        </a:lnSpc>
                      </a:pPr>
                      <a:r>
                        <a:rPr lang="en-GB" dirty="0">
                          <a:hlinkClick r:id="rId12"/>
                        </a:rPr>
                        <a:t>We Are Young – fun (on the word “fire”) (1:00–1:06)</a:t>
                      </a:r>
                      <a:endParaRPr lang="en-GB" dirty="0"/>
                    </a:p>
                  </a:txBody>
                  <a:tcPr>
                    <a:noFill/>
                  </a:tcPr>
                </a:tc>
                <a:extLst>
                  <a:ext uri="{0D108BD9-81ED-4DB2-BD59-A6C34878D82A}">
                    <a16:rowId xmlns:a16="http://schemas.microsoft.com/office/drawing/2014/main" val="3564229189"/>
                  </a:ext>
                </a:extLst>
              </a:tr>
              <a:tr h="447872">
                <a:tc>
                  <a:txBody>
                    <a:bodyPr/>
                    <a:lstStyle/>
                    <a:p>
                      <a:pPr algn="l">
                        <a:lnSpc>
                          <a:spcPct val="120000"/>
                        </a:lnSpc>
                      </a:pPr>
                      <a:r>
                        <a:rPr lang="en-AU" dirty="0"/>
                        <a:t>minor 7th</a:t>
                      </a:r>
                    </a:p>
                  </a:txBody>
                  <a:tcPr>
                    <a:noFill/>
                  </a:tcPr>
                </a:tc>
                <a:tc>
                  <a:txBody>
                    <a:bodyPr/>
                    <a:lstStyle/>
                    <a:p>
                      <a:pPr algn="l">
                        <a:lnSpc>
                          <a:spcPct val="120000"/>
                        </a:lnSpc>
                      </a:pPr>
                      <a:r>
                        <a:rPr lang="en-GB" sz="1800" dirty="0">
                          <a:hlinkClick r:id="rId13"/>
                        </a:rPr>
                        <a:t>Somewhere – West Side Story (0:42–0:50)</a:t>
                      </a:r>
                      <a:endParaRPr lang="en-AU" sz="1800" dirty="0"/>
                    </a:p>
                    <a:p>
                      <a:pPr algn="l">
                        <a:lnSpc>
                          <a:spcPct val="120000"/>
                        </a:lnSpc>
                      </a:pPr>
                      <a:r>
                        <a:rPr lang="en-GB" dirty="0">
                          <a:hlinkClick r:id="rId14"/>
                        </a:rPr>
                        <a:t>Away in a Manger (The little Lord Jesus) (0:15–0:19)</a:t>
                      </a:r>
                      <a:endParaRPr lang="en-AU" dirty="0"/>
                    </a:p>
                  </a:txBody>
                  <a:tcPr>
                    <a:noFill/>
                  </a:tcPr>
                </a:tc>
                <a:extLst>
                  <a:ext uri="{0D108BD9-81ED-4DB2-BD59-A6C34878D82A}">
                    <a16:rowId xmlns:a16="http://schemas.microsoft.com/office/drawing/2014/main" val="3281224989"/>
                  </a:ext>
                </a:extLst>
              </a:tr>
            </a:tbl>
          </a:graphicData>
        </a:graphic>
      </p:graphicFrame>
      <p:sp>
        <p:nvSpPr>
          <p:cNvPr id="2" name="Slide Number Placeholder 1">
            <a:extLst>
              <a:ext uri="{FF2B5EF4-FFF2-40B4-BE49-F238E27FC236}">
                <a16:creationId xmlns:a16="http://schemas.microsoft.com/office/drawing/2014/main" id="{F84C713A-2248-F7F8-36E3-A1E3D8ED1B1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489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0A1C9-6642-150D-9342-325571B087C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7360C66-5D9D-B605-43BB-1263E649C80C}"/>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C34F5EC-D953-8676-F323-366B6FD0638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51" y="1188505"/>
            <a:ext cx="4577698" cy="4480990"/>
          </a:xfrm>
          <a:prstGeom prst="rect">
            <a:avLst/>
          </a:prstGeom>
        </p:spPr>
      </p:pic>
      <p:sp>
        <p:nvSpPr>
          <p:cNvPr id="4" name="Title 3">
            <a:extLst>
              <a:ext uri="{FF2B5EF4-FFF2-40B4-BE49-F238E27FC236}">
                <a16:creationId xmlns:a16="http://schemas.microsoft.com/office/drawing/2014/main" id="{5F6465DD-9D40-143C-E0CA-21D3FE50AEE6}"/>
              </a:ext>
            </a:extLst>
          </p:cNvPr>
          <p:cNvSpPr>
            <a:spLocks noGrp="1"/>
          </p:cNvSpPr>
          <p:nvPr>
            <p:ph type="title"/>
          </p:nvPr>
        </p:nvSpPr>
        <p:spPr/>
        <p:txBody>
          <a:bodyPr/>
          <a:lstStyle/>
          <a:p>
            <a:r>
              <a:rPr lang="en-AU" dirty="0">
                <a:latin typeface="Arial"/>
                <a:cs typeface="Arial"/>
              </a:rPr>
              <a:t>Activity 4.3 – musical terms (1)</a:t>
            </a:r>
          </a:p>
        </p:txBody>
      </p:sp>
      <p:sp>
        <p:nvSpPr>
          <p:cNvPr id="6" name="Text Placeholder 5">
            <a:extLst>
              <a:ext uri="{FF2B5EF4-FFF2-40B4-BE49-F238E27FC236}">
                <a16:creationId xmlns:a16="http://schemas.microsoft.com/office/drawing/2014/main" id="{D5D0C01D-FADE-1237-F3F8-6486D8F7BDDE}"/>
              </a:ext>
            </a:extLst>
          </p:cNvPr>
          <p:cNvSpPr>
            <a:spLocks noGrp="1"/>
          </p:cNvSpPr>
          <p:nvPr>
            <p:ph type="body" sz="quarter" idx="17"/>
          </p:nvPr>
        </p:nvSpPr>
        <p:spPr>
          <a:xfrm>
            <a:off x="5400000" y="1237199"/>
            <a:ext cx="6407150" cy="5476641"/>
          </a:xfrm>
        </p:spPr>
        <p:txBody>
          <a:bodyPr vert="horz" lIns="0" tIns="0" rIns="0" bIns="0" rtlCol="0" anchor="t">
            <a:noAutofit/>
          </a:bodyPr>
          <a:lstStyle/>
          <a:p>
            <a:pPr>
              <a:spcAft>
                <a:spcPts val="600"/>
              </a:spcAft>
            </a:pPr>
            <a:r>
              <a:rPr lang="en-AU" sz="1800" b="1" dirty="0">
                <a:latin typeface="Arial"/>
                <a:cs typeface="Arial"/>
              </a:rPr>
              <a:t>Rhythmic devices (1)</a:t>
            </a:r>
            <a:endParaRPr lang="en-US" dirty="0"/>
          </a:p>
          <a:p>
            <a:pPr>
              <a:lnSpc>
                <a:spcPct val="100000"/>
              </a:lnSpc>
              <a:spcAft>
                <a:spcPts val="0"/>
              </a:spcAft>
            </a:pPr>
            <a:endParaRPr lang="en-AU" sz="1800" b="1" dirty="0">
              <a:latin typeface="Arial"/>
              <a:cs typeface="Arial"/>
            </a:endParaRPr>
          </a:p>
          <a:p>
            <a:pPr>
              <a:spcAft>
                <a:spcPts val="600"/>
              </a:spcAft>
            </a:pPr>
            <a:r>
              <a:rPr lang="en-AU" sz="1800" b="1" dirty="0">
                <a:latin typeface="Arial"/>
                <a:cs typeface="Arial"/>
              </a:rPr>
              <a:t>Syncopation –</a:t>
            </a:r>
            <a:r>
              <a:rPr lang="en-AU" sz="1800" dirty="0">
                <a:solidFill>
                  <a:srgbClr val="000000"/>
                </a:solidFill>
                <a:latin typeface="Arial"/>
                <a:ea typeface="Roboto"/>
                <a:cs typeface="Roboto"/>
              </a:rPr>
              <a:t> a rhythmic device where emphasis is placed on weak beats or between beats.</a:t>
            </a:r>
            <a:endParaRPr lang="en-AU" sz="1800" b="1" dirty="0">
              <a:solidFill>
                <a:srgbClr val="22272B"/>
              </a:solidFill>
              <a:ea typeface="Roboto"/>
            </a:endParaRPr>
          </a:p>
          <a:p>
            <a:pPr>
              <a:spcAft>
                <a:spcPts val="600"/>
              </a:spcAft>
            </a:pPr>
            <a:r>
              <a:rPr lang="en-AU" sz="1800" b="1" dirty="0">
                <a:latin typeface="Arial"/>
                <a:cs typeface="Arial"/>
              </a:rPr>
              <a:t>Cross rhythms – </a:t>
            </a:r>
            <a:r>
              <a:rPr lang="en-AU" sz="1800" dirty="0">
                <a:solidFill>
                  <a:srgbClr val="000000"/>
                </a:solidFill>
                <a:latin typeface="Arial"/>
                <a:ea typeface="Roboto"/>
                <a:cs typeface="Roboto"/>
              </a:rPr>
              <a:t>rhythmic patterns where 2 or more contrasting rhythms are played simultaneously. Typically, one rhythm is based on a different beat division than the other, such as one part playing in triplets (3 beats) while another plays in duplets (2 beats). For example,</a:t>
            </a:r>
            <a:endParaRPr lang="en-AU" sz="1800" b="1" dirty="0">
              <a:latin typeface="Arial"/>
            </a:endParaRPr>
          </a:p>
          <a:p>
            <a:pPr>
              <a:spcAft>
                <a:spcPts val="600"/>
              </a:spcAft>
            </a:pPr>
            <a:endParaRPr lang="en-AU" sz="1800" b="1"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a:p>
            <a:pPr>
              <a:spcAft>
                <a:spcPts val="600"/>
              </a:spcAft>
            </a:pPr>
            <a:endParaRPr lang="en-AU" sz="1800" dirty="0"/>
          </a:p>
        </p:txBody>
      </p:sp>
      <p:pic>
        <p:nvPicPr>
          <p:cNvPr id="11" name="Picture 10" descr="A black and white image of a music note showing cross rhythms. The top part is in sets of 4 quavers and the bottom part is in sets of quaver triplets">
            <a:extLst>
              <a:ext uri="{FF2B5EF4-FFF2-40B4-BE49-F238E27FC236}">
                <a16:creationId xmlns:a16="http://schemas.microsoft.com/office/drawing/2014/main" id="{58536BE0-E13C-D2BE-78D4-8CA6D4DB13D1}"/>
              </a:ext>
            </a:extLst>
          </p:cNvPr>
          <p:cNvPicPr>
            <a:picLocks noChangeAspect="1"/>
          </p:cNvPicPr>
          <p:nvPr/>
        </p:nvPicPr>
        <p:blipFill>
          <a:blip r:embed="rId3"/>
          <a:stretch>
            <a:fillRect/>
          </a:stretch>
        </p:blipFill>
        <p:spPr>
          <a:xfrm>
            <a:off x="5403568" y="5090626"/>
            <a:ext cx="5950927" cy="1623215"/>
          </a:xfrm>
          <a:prstGeom prst="rect">
            <a:avLst/>
          </a:prstGeom>
        </p:spPr>
      </p:pic>
      <p:sp>
        <p:nvSpPr>
          <p:cNvPr id="2" name="Slide Number Placeholder 1">
            <a:extLst>
              <a:ext uri="{FF2B5EF4-FFF2-40B4-BE49-F238E27FC236}">
                <a16:creationId xmlns:a16="http://schemas.microsoft.com/office/drawing/2014/main" id="{82B3BD50-8682-98B0-EE2F-E07AC540618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125081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4539D-EB7D-0E9E-B30A-B5229A9554E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EC973E-D0CE-B79B-AD61-18B5936A2434}"/>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D45AC8F-59F1-7E2B-4E4F-2F2B807F832E}"/>
              </a:ext>
            </a:extLst>
          </p:cNvPr>
          <p:cNvSpPr>
            <a:spLocks noGrp="1"/>
          </p:cNvSpPr>
          <p:nvPr>
            <p:ph type="title"/>
          </p:nvPr>
        </p:nvSpPr>
        <p:spPr/>
        <p:txBody>
          <a:bodyPr/>
          <a:lstStyle/>
          <a:p>
            <a:r>
              <a:rPr lang="en-AU" dirty="0">
                <a:latin typeface="Arial"/>
                <a:cs typeface="Arial"/>
              </a:rPr>
              <a:t>Activity 4.3 – musical terms (2)</a:t>
            </a:r>
          </a:p>
        </p:txBody>
      </p:sp>
      <p:sp>
        <p:nvSpPr>
          <p:cNvPr id="6" name="Text Placeholder 5">
            <a:extLst>
              <a:ext uri="{FF2B5EF4-FFF2-40B4-BE49-F238E27FC236}">
                <a16:creationId xmlns:a16="http://schemas.microsoft.com/office/drawing/2014/main" id="{7469E64B-7A5A-3B51-9715-DA9445F239DC}"/>
              </a:ext>
            </a:extLst>
          </p:cNvPr>
          <p:cNvSpPr>
            <a:spLocks noGrp="1"/>
          </p:cNvSpPr>
          <p:nvPr>
            <p:ph type="body" sz="quarter" idx="17"/>
          </p:nvPr>
        </p:nvSpPr>
        <p:spPr>
          <a:xfrm>
            <a:off x="5400000" y="1813810"/>
            <a:ext cx="6022505" cy="4438308"/>
          </a:xfrm>
        </p:spPr>
        <p:txBody>
          <a:bodyPr vert="horz" lIns="0" tIns="0" rIns="0" bIns="0" rtlCol="0" anchor="t">
            <a:noAutofit/>
          </a:bodyPr>
          <a:lstStyle/>
          <a:p>
            <a:pPr>
              <a:spcAft>
                <a:spcPts val="600"/>
              </a:spcAft>
            </a:pPr>
            <a:r>
              <a:rPr lang="en-AU" sz="1800" b="1" dirty="0">
                <a:latin typeface="Arial"/>
                <a:cs typeface="Arial"/>
              </a:rPr>
              <a:t>Rhythmic devices (2)</a:t>
            </a:r>
            <a:endParaRPr lang="en-US" sz="1800" dirty="0"/>
          </a:p>
          <a:p>
            <a:pPr>
              <a:lnSpc>
                <a:spcPct val="100000"/>
              </a:lnSpc>
              <a:spcAft>
                <a:spcPts val="0"/>
              </a:spcAft>
            </a:pPr>
            <a:endParaRPr lang="en-AU" sz="1800" b="1" dirty="0">
              <a:latin typeface="Arial"/>
              <a:cs typeface="Arial"/>
            </a:endParaRPr>
          </a:p>
          <a:p>
            <a:r>
              <a:rPr lang="en-AU" sz="1800" b="1" i="1" dirty="0">
                <a:latin typeface="Arial"/>
                <a:cs typeface="Arial"/>
              </a:rPr>
              <a:t>Hemiola </a:t>
            </a:r>
            <a:r>
              <a:rPr lang="en-AU" sz="1800" dirty="0">
                <a:solidFill>
                  <a:srgbClr val="000000"/>
                </a:solidFill>
                <a:effectLst/>
                <a:latin typeface="Arial" panose="020B0604020202020204" pitchFamily="34" charset="0"/>
                <a:ea typeface="Arial" panose="020B0604020202020204" pitchFamily="34" charset="0"/>
              </a:rPr>
              <a:t>–</a:t>
            </a:r>
            <a:r>
              <a:rPr lang="en-AU" sz="1800" b="1" dirty="0">
                <a:solidFill>
                  <a:srgbClr val="22272B"/>
                </a:solidFill>
                <a:latin typeface="Arial"/>
                <a:ea typeface="Roboto"/>
                <a:cs typeface="Arial"/>
              </a:rPr>
              <a:t> </a:t>
            </a:r>
            <a:r>
              <a:rPr lang="en-AU" sz="1800" dirty="0">
                <a:solidFill>
                  <a:srgbClr val="000000"/>
                </a:solidFill>
                <a:latin typeface="Arial"/>
                <a:ea typeface="Roboto"/>
                <a:cs typeface="Roboto"/>
              </a:rPr>
              <a:t>a rhythmic device where there is a feeling of 2 against 3. It often involves contrasting rhythms, such as 2 bars of triple metre fitting into one bar of duple metre or where accents are placed altering the metric emphasis from 2 to 3 or vice versa.</a:t>
            </a:r>
            <a:endParaRPr lang="en-AU" sz="1800" dirty="0"/>
          </a:p>
        </p:txBody>
      </p:sp>
      <p:sp>
        <p:nvSpPr>
          <p:cNvPr id="22" name="TextBox 21">
            <a:extLst>
              <a:ext uri="{FF2B5EF4-FFF2-40B4-BE49-F238E27FC236}">
                <a16:creationId xmlns:a16="http://schemas.microsoft.com/office/drawing/2014/main" id="{5E2B5132-7258-5639-55A8-D415AD3EF85F}"/>
              </a:ext>
            </a:extLst>
          </p:cNvPr>
          <p:cNvSpPr txBox="1"/>
          <p:nvPr/>
        </p:nvSpPr>
        <p:spPr>
          <a:xfrm>
            <a:off x="153389" y="1020312"/>
            <a:ext cx="4745180" cy="119513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b="1" dirty="0">
                <a:cs typeface="Arial"/>
              </a:rPr>
              <a:t>Example 1</a:t>
            </a:r>
            <a:r>
              <a:rPr lang="en-US" sz="1800" dirty="0">
                <a:cs typeface="Arial"/>
              </a:rPr>
              <a:t> – the quaver groupings switch between 3's and 2's resulting in the feeling of alternating bars of 2 and 3 beats.</a:t>
            </a:r>
            <a:endParaRPr lang="en-US" sz="1800" dirty="0"/>
          </a:p>
        </p:txBody>
      </p:sp>
      <p:sp>
        <p:nvSpPr>
          <p:cNvPr id="15" name="TextBox 14">
            <a:extLst>
              <a:ext uri="{FF2B5EF4-FFF2-40B4-BE49-F238E27FC236}">
                <a16:creationId xmlns:a16="http://schemas.microsoft.com/office/drawing/2014/main" id="{071044D1-6AFC-30DD-BC97-CD769BD4D611}"/>
              </a:ext>
            </a:extLst>
          </p:cNvPr>
          <p:cNvSpPr txBox="1"/>
          <p:nvPr/>
        </p:nvSpPr>
        <p:spPr>
          <a:xfrm>
            <a:off x="564355" y="2405567"/>
            <a:ext cx="430452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solidFill>
                  <a:schemeClr val="tx2"/>
                </a:solidFill>
                <a:cs typeface="Arial"/>
              </a:rPr>
              <a:t>1 + a  2 + a   1+ 2+ 3+  1 +  a  2 + a  1+ 2+ 3+</a:t>
            </a:r>
            <a:endParaRPr lang="en-US" sz="1600">
              <a:solidFill>
                <a:schemeClr val="tx2"/>
              </a:solidFill>
            </a:endParaRPr>
          </a:p>
        </p:txBody>
      </p:sp>
      <p:pic>
        <p:nvPicPr>
          <p:cNvPr id="12" name="Picture 11" descr="A close-up of a music notes, 4 bars in 6/8. Outlines the counts 1 and a 2 and a 1 and 2 and 3 and .">
            <a:extLst>
              <a:ext uri="{FF2B5EF4-FFF2-40B4-BE49-F238E27FC236}">
                <a16:creationId xmlns:a16="http://schemas.microsoft.com/office/drawing/2014/main" id="{E7EFE791-3282-2F6A-A2CC-D135BA17DF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02" y="2651053"/>
            <a:ext cx="4721311" cy="464938"/>
          </a:xfrm>
          <a:prstGeom prst="rect">
            <a:avLst/>
          </a:prstGeom>
        </p:spPr>
      </p:pic>
      <p:sp>
        <p:nvSpPr>
          <p:cNvPr id="13" name="TextBox 12">
            <a:extLst>
              <a:ext uri="{FF2B5EF4-FFF2-40B4-BE49-F238E27FC236}">
                <a16:creationId xmlns:a16="http://schemas.microsoft.com/office/drawing/2014/main" id="{AD8AD4F2-E9CB-0823-AC6D-856D9DB230CE}"/>
              </a:ext>
            </a:extLst>
          </p:cNvPr>
          <p:cNvSpPr txBox="1"/>
          <p:nvPr/>
        </p:nvSpPr>
        <p:spPr>
          <a:xfrm>
            <a:off x="327143" y="3216327"/>
            <a:ext cx="2083129"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dirty="0">
                <a:cs typeface="Arial"/>
              </a:rPr>
              <a:t>Excerpt from 'America' by Bernstein</a:t>
            </a:r>
            <a:endParaRPr lang="en-US" sz="1000" dirty="0"/>
          </a:p>
        </p:txBody>
      </p:sp>
      <p:sp>
        <p:nvSpPr>
          <p:cNvPr id="24" name="TextBox 23">
            <a:extLst>
              <a:ext uri="{FF2B5EF4-FFF2-40B4-BE49-F238E27FC236}">
                <a16:creationId xmlns:a16="http://schemas.microsoft.com/office/drawing/2014/main" id="{5FE50B69-B977-1ADD-A9E1-9FF71906BE05}"/>
              </a:ext>
            </a:extLst>
          </p:cNvPr>
          <p:cNvSpPr txBox="1"/>
          <p:nvPr/>
        </p:nvSpPr>
        <p:spPr>
          <a:xfrm>
            <a:off x="163285" y="3950345"/>
            <a:ext cx="4735285" cy="119513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b="1" dirty="0">
                <a:cs typeface="Arial"/>
              </a:rPr>
              <a:t>Example 2 </a:t>
            </a:r>
            <a:r>
              <a:rPr lang="en-US" sz="1800" dirty="0">
                <a:cs typeface="Arial"/>
              </a:rPr>
              <a:t>– the beats are grouped in 2's, despite the triple time signature making it feel like the excerpt is in a duple </a:t>
            </a:r>
            <a:r>
              <a:rPr lang="en-US" sz="1800" dirty="0" err="1">
                <a:cs typeface="Arial"/>
              </a:rPr>
              <a:t>metre</a:t>
            </a:r>
            <a:r>
              <a:rPr lang="en-US" sz="1800" dirty="0">
                <a:cs typeface="Arial"/>
              </a:rPr>
              <a:t>.</a:t>
            </a:r>
          </a:p>
        </p:txBody>
      </p:sp>
      <p:sp>
        <p:nvSpPr>
          <p:cNvPr id="8" name="TextBox 7">
            <a:extLst>
              <a:ext uri="{FF2B5EF4-FFF2-40B4-BE49-F238E27FC236}">
                <a16:creationId xmlns:a16="http://schemas.microsoft.com/office/drawing/2014/main" id="{84458510-3A27-0652-782A-C52165AF8A5A}"/>
              </a:ext>
            </a:extLst>
          </p:cNvPr>
          <p:cNvSpPr txBox="1"/>
          <p:nvPr/>
        </p:nvSpPr>
        <p:spPr>
          <a:xfrm>
            <a:off x="123917" y="5373050"/>
            <a:ext cx="4715492" cy="315683"/>
          </a:xfrm>
          <a:prstGeom prst="rect">
            <a:avLst/>
          </a:prstGeom>
          <a:noFill/>
        </p:spPr>
        <p:txBody>
          <a:bodyPr wrap="square" lIns="0" tIns="0" rIns="0" bIns="0" rtlCol="0">
            <a:noAutofit/>
          </a:bodyPr>
          <a:lstStyle/>
          <a:p>
            <a:pPr algn="l"/>
            <a:r>
              <a:rPr lang="en-AU" sz="1600">
                <a:solidFill>
                  <a:schemeClr val="accent2"/>
                </a:solidFill>
              </a:rPr>
              <a:t>          1     </a:t>
            </a:r>
            <a:r>
              <a:rPr lang="en-AU" sz="1600">
                <a:solidFill>
                  <a:schemeClr val="tx2"/>
                </a:solidFill>
              </a:rPr>
              <a:t>+    2         </a:t>
            </a:r>
            <a:r>
              <a:rPr lang="en-AU" sz="1600">
                <a:solidFill>
                  <a:schemeClr val="accent2"/>
                </a:solidFill>
              </a:rPr>
              <a:t>3    </a:t>
            </a:r>
            <a:r>
              <a:rPr lang="en-AU" sz="1600">
                <a:solidFill>
                  <a:schemeClr val="tx2"/>
                </a:solidFill>
              </a:rPr>
              <a:t>+      1       </a:t>
            </a:r>
            <a:r>
              <a:rPr lang="en-AU" sz="1600">
                <a:solidFill>
                  <a:schemeClr val="accent2"/>
                </a:solidFill>
              </a:rPr>
              <a:t>2     </a:t>
            </a:r>
            <a:r>
              <a:rPr lang="en-AU" sz="1600">
                <a:solidFill>
                  <a:schemeClr val="tx2"/>
                </a:solidFill>
              </a:rPr>
              <a:t>+     3</a:t>
            </a:r>
            <a:endParaRPr lang="en-AU" sz="1600">
              <a:solidFill>
                <a:schemeClr val="accent2"/>
              </a:solidFill>
            </a:endParaRPr>
          </a:p>
        </p:txBody>
      </p:sp>
      <p:pic>
        <p:nvPicPr>
          <p:cNvPr id="23" name="Picture 22" descr="A screenshot of a music notes outling the counting of 2s and 3s. 1 and 2, 3 and 1 2 and 3.">
            <a:extLst>
              <a:ext uri="{FF2B5EF4-FFF2-40B4-BE49-F238E27FC236}">
                <a16:creationId xmlns:a16="http://schemas.microsoft.com/office/drawing/2014/main" id="{D7F970A1-05EC-B1E7-FE9A-950BAD2CF5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3917" y="5621732"/>
            <a:ext cx="4744964" cy="810386"/>
          </a:xfrm>
          <a:prstGeom prst="rect">
            <a:avLst/>
          </a:prstGeom>
        </p:spPr>
      </p:pic>
      <p:sp>
        <p:nvSpPr>
          <p:cNvPr id="2" name="Slide Number Placeholder 1">
            <a:extLst>
              <a:ext uri="{FF2B5EF4-FFF2-40B4-BE49-F238E27FC236}">
                <a16:creationId xmlns:a16="http://schemas.microsoft.com/office/drawing/2014/main" id="{781CEBDC-B150-AF4B-66AF-F9110CF0229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363348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4F72C-9089-AAFB-3DB0-B19C606E6F1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59EFED-9DCB-630E-CE83-E30E87CFECF4}"/>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7D99DE-E242-CB21-FA34-FD6D5BC2B22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648" y="1477107"/>
            <a:ext cx="3975350" cy="4056185"/>
          </a:xfrm>
          <a:prstGeom prst="rect">
            <a:avLst/>
          </a:prstGeom>
        </p:spPr>
      </p:pic>
      <p:sp>
        <p:nvSpPr>
          <p:cNvPr id="4" name="Title 3">
            <a:extLst>
              <a:ext uri="{FF2B5EF4-FFF2-40B4-BE49-F238E27FC236}">
                <a16:creationId xmlns:a16="http://schemas.microsoft.com/office/drawing/2014/main" id="{2D337406-659C-4F06-D37B-212F9B574245}"/>
              </a:ext>
            </a:extLst>
          </p:cNvPr>
          <p:cNvSpPr>
            <a:spLocks noGrp="1"/>
          </p:cNvSpPr>
          <p:nvPr>
            <p:ph type="title"/>
          </p:nvPr>
        </p:nvSpPr>
        <p:spPr/>
        <p:txBody>
          <a:bodyPr/>
          <a:lstStyle/>
          <a:p>
            <a:r>
              <a:rPr lang="en-AU">
                <a:latin typeface="Arial"/>
                <a:cs typeface="Arial"/>
              </a:rPr>
              <a:t>Activity 4.4 – musical terms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A9ED6F6C-56B4-CEC3-58B1-37748C9FE969}"/>
                  </a:ext>
                </a:extLst>
              </p:cNvPr>
              <p:cNvSpPr>
                <a:spLocks noGrp="1"/>
              </p:cNvSpPr>
              <p:nvPr>
                <p:ph type="body" sz="quarter" idx="17"/>
              </p:nvPr>
            </p:nvSpPr>
            <p:spPr>
              <a:xfrm>
                <a:off x="5400674" y="1800000"/>
                <a:ext cx="6443325" cy="4716000"/>
              </a:xfrm>
            </p:spPr>
            <p:txBody>
              <a:bodyPr vert="horz" lIns="0" tIns="0" rIns="0" bIns="0" rtlCol="0" anchor="t">
                <a:noAutofit/>
              </a:bodyPr>
              <a:lstStyle/>
              <a:p>
                <a:pPr>
                  <a:spcAft>
                    <a:spcPts val="600"/>
                  </a:spcAft>
                </a:pPr>
                <a:r>
                  <a:rPr lang="en-AU" sz="1600" b="1" dirty="0"/>
                  <a:t>Macro structure</a:t>
                </a:r>
                <a:r>
                  <a:rPr lang="en-AU" sz="1600" dirty="0"/>
                  <a:t> – the overall structure of a piece, breaking it into sections</a:t>
                </a:r>
                <a:endParaRPr lang="en-AU" sz="1600" b="1" dirty="0">
                  <a:latin typeface="Arial"/>
                  <a:cs typeface="Arial"/>
                </a:endParaRPr>
              </a:p>
              <a:p>
                <a:pPr algn="l">
                  <a:spcAft>
                    <a:spcPts val="600"/>
                  </a:spcAft>
                </a:pPr>
                <a:r>
                  <a:rPr lang="en-AU" sz="1600" b="1" dirty="0">
                    <a:latin typeface="+mn-lt"/>
                    <a:cs typeface="Arial"/>
                  </a:rPr>
                  <a:t>Minuet and trio form </a:t>
                </a:r>
                <a:r>
                  <a:rPr lang="en-AU" sz="1600" dirty="0">
                    <a:solidFill>
                      <a:srgbClr val="000000"/>
                    </a:solidFill>
                    <a:effectLst/>
                    <a:latin typeface="+mn-lt"/>
                    <a:ea typeface="Arial" panose="020B0604020202020204" pitchFamily="34" charset="0"/>
                  </a:rPr>
                  <a:t>– </a:t>
                </a:r>
                <a:r>
                  <a:rPr lang="en-AU" sz="1600" b="0" i="0" dirty="0">
                    <a:solidFill>
                      <a:srgbClr val="000000"/>
                    </a:solidFill>
                    <a:effectLst/>
                    <a:latin typeface="+mn-lt"/>
                  </a:rPr>
                  <a:t>a musical structure commonly used in Classical music. It typically consists of three main sections:</a:t>
                </a:r>
              </a:p>
              <a:p>
                <a:pPr algn="l" fontAlgn="base">
                  <a:spcAft>
                    <a:spcPts val="600"/>
                  </a:spcAft>
                </a:pPr>
                <a:r>
                  <a:rPr lang="en-AU" sz="1600" b="1" dirty="0">
                    <a:solidFill>
                      <a:srgbClr val="000000"/>
                    </a:solidFill>
                    <a:effectLst/>
                    <a:latin typeface="+mn-lt"/>
                  </a:rPr>
                  <a:t>Minuet (A): </a:t>
                </a:r>
                <a:r>
                  <a:rPr lang="en-AU" sz="1600" b="0" i="0" dirty="0">
                    <a:solidFill>
                      <a:srgbClr val="000000"/>
                    </a:solidFill>
                    <a:effectLst/>
                    <a:latin typeface="+mn-lt"/>
                  </a:rPr>
                  <a:t>usually in </a:t>
                </a:r>
                <a14:m>
                  <m:oMath xmlns:m="http://schemas.openxmlformats.org/officeDocument/2006/math">
                    <m:f>
                      <m:fPr>
                        <m:type m:val="noBar"/>
                        <m:ctrlPr>
                          <a:rPr lang="en-AU" sz="1600" b="0" i="1" dirty="0" smtClean="0">
                            <a:effectLst/>
                            <a:latin typeface="Cambria Math" panose="02040503050406030204" pitchFamily="18" charset="0"/>
                          </a:rPr>
                        </m:ctrlPr>
                      </m:fPr>
                      <m:num>
                        <m:r>
                          <a:rPr lang="en-AU" sz="1600" b="0" i="0" dirty="0" smtClean="0">
                            <a:effectLst/>
                            <a:latin typeface="Cambria Math" panose="02040503050406030204" pitchFamily="18" charset="0"/>
                          </a:rPr>
                          <m:t>3</m:t>
                        </m:r>
                      </m:num>
                      <m:den>
                        <m:r>
                          <a:rPr lang="en-AU" sz="1600" b="0" i="0" dirty="0" smtClean="0">
                            <a:effectLst/>
                            <a:latin typeface="Cambria Math" panose="02040503050406030204" pitchFamily="18" charset="0"/>
                          </a:rPr>
                          <m:t>4</m:t>
                        </m:r>
                      </m:den>
                    </m:f>
                  </m:oMath>
                </a14:m>
                <a:r>
                  <a:rPr lang="en-AU" sz="1600" b="0" i="0" dirty="0">
                    <a:solidFill>
                      <a:srgbClr val="000000"/>
                    </a:solidFill>
                    <a:effectLst/>
                    <a:latin typeface="+mn-lt"/>
                  </a:rPr>
                  <a:t> time and has a graceful, dance-like character. The minuet is typically composed of two contrasting themes, each repeated.</a:t>
                </a:r>
              </a:p>
              <a:p>
                <a:pPr algn="l" fontAlgn="base">
                  <a:spcAft>
                    <a:spcPts val="600"/>
                  </a:spcAft>
                </a:pPr>
                <a:r>
                  <a:rPr lang="en-AU" sz="1600" b="1" dirty="0">
                    <a:solidFill>
                      <a:srgbClr val="000000"/>
                    </a:solidFill>
                    <a:effectLst/>
                    <a:latin typeface="+mn-lt"/>
                  </a:rPr>
                  <a:t>Trio (B): </a:t>
                </a:r>
                <a:r>
                  <a:rPr lang="en-AU" sz="1600" b="0" i="0" dirty="0">
                    <a:solidFill>
                      <a:srgbClr val="000000"/>
                    </a:solidFill>
                    <a:effectLst/>
                    <a:latin typeface="+mn-lt"/>
                  </a:rPr>
                  <a:t>contrasts with the minuet and often features a lighter texture or a different key. Like the minuet, the trio also includes two themes that are repeated.</a:t>
                </a:r>
              </a:p>
              <a:p>
                <a:pPr algn="l" fontAlgn="base">
                  <a:spcAft>
                    <a:spcPts val="600"/>
                  </a:spcAft>
                </a:pPr>
                <a:r>
                  <a:rPr lang="en-AU" sz="1600" b="1" dirty="0">
                    <a:solidFill>
                      <a:srgbClr val="000000"/>
                    </a:solidFill>
                    <a:effectLst/>
                    <a:latin typeface="+mn-lt"/>
                  </a:rPr>
                  <a:t>Minuet (A): </a:t>
                </a:r>
                <a:r>
                  <a:rPr lang="en-AU" sz="1600" b="0" i="0" dirty="0">
                    <a:solidFill>
                      <a:srgbClr val="000000"/>
                    </a:solidFill>
                    <a:effectLst/>
                    <a:latin typeface="+mn-lt"/>
                  </a:rPr>
                  <a:t>After the trio, the original minuet is repeated to conclude the piece.</a:t>
                </a:r>
                <a:endParaRPr lang="en-AU" sz="1600" dirty="0"/>
              </a:p>
            </p:txBody>
          </p:sp>
        </mc:Choice>
        <mc:Fallback xmlns="">
          <p:sp>
            <p:nvSpPr>
              <p:cNvPr id="6" name="Text Placeholder 5">
                <a:extLst>
                  <a:ext uri="{FF2B5EF4-FFF2-40B4-BE49-F238E27FC236}">
                    <a16:creationId xmlns:a16="http://schemas.microsoft.com/office/drawing/2014/main" id="{A9ED6F6C-56B4-CEC3-58B1-37748C9FE969}"/>
                  </a:ext>
                </a:extLst>
              </p:cNvPr>
              <p:cNvSpPr>
                <a:spLocks noGrp="1" noRot="1" noChangeAspect="1" noMove="1" noResize="1" noEditPoints="1" noAdjustHandles="1" noChangeArrowheads="1" noChangeShapeType="1" noTextEdit="1"/>
              </p:cNvSpPr>
              <p:nvPr>
                <p:ph type="body" sz="quarter" idx="17"/>
              </p:nvPr>
            </p:nvSpPr>
            <p:spPr>
              <a:xfrm>
                <a:off x="5400674" y="1800000"/>
                <a:ext cx="6443325" cy="4716000"/>
              </a:xfrm>
              <a:blipFill>
                <a:blip r:embed="rId3"/>
                <a:stretch>
                  <a:fillRect l="-1987" b="-2842"/>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806BE397-C273-A75D-5EC4-88CF9C91C16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284750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D7262-3B42-2952-1BE6-D903B1F21E5B}"/>
              </a:ext>
            </a:extLst>
          </p:cNvPr>
          <p:cNvSpPr>
            <a:spLocks noGrp="1"/>
          </p:cNvSpPr>
          <p:nvPr>
            <p:ph type="title"/>
          </p:nvPr>
        </p:nvSpPr>
        <p:spPr/>
        <p:txBody>
          <a:bodyPr/>
          <a:lstStyle/>
          <a:p>
            <a:r>
              <a:rPr lang="en-AU" dirty="0">
                <a:latin typeface="+mj-lt"/>
                <a:cs typeface="Arial"/>
              </a:rPr>
              <a:t>Activity 1.1 – activating prior knowledge for intervals</a:t>
            </a:r>
            <a:endParaRPr lang="en-US" dirty="0"/>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r>
              <a:rPr lang="en-AU" dirty="0">
                <a:latin typeface="+mj-lt"/>
              </a:rPr>
              <a:t>Ascending in a major key</a:t>
            </a:r>
          </a:p>
        </p:txBody>
      </p:sp>
      <p:sp>
        <p:nvSpPr>
          <p:cNvPr id="6" name="TextBox 5">
            <a:extLst>
              <a:ext uri="{FF2B5EF4-FFF2-40B4-BE49-F238E27FC236}">
                <a16:creationId xmlns:a16="http://schemas.microsoft.com/office/drawing/2014/main" id="{5EA239C8-DA86-E62B-A682-4FAD108AAAFF}"/>
              </a:ext>
            </a:extLst>
          </p:cNvPr>
          <p:cNvSpPr txBox="1"/>
          <p:nvPr/>
        </p:nvSpPr>
        <p:spPr>
          <a:xfrm>
            <a:off x="348000" y="1647180"/>
            <a:ext cx="4562235" cy="5048820"/>
          </a:xfrm>
          <a:prstGeom prst="rect">
            <a:avLst/>
          </a:prstGeom>
          <a:noFill/>
        </p:spPr>
        <p:txBody>
          <a:bodyPr wrap="square" lIns="0" tIns="0" rIns="0" bIns="0" rtlCol="0" anchor="t">
            <a:noAutofit/>
          </a:bodyPr>
          <a:lstStyle/>
          <a:p>
            <a:pPr marL="285750" indent="-285750">
              <a:lnSpc>
                <a:spcPct val="120000"/>
              </a:lnSpc>
              <a:spcAft>
                <a:spcPts val="600"/>
              </a:spcAft>
              <a:buFont typeface="Arial"/>
              <a:buChar char="•"/>
            </a:pPr>
            <a:r>
              <a:rPr lang="en-AU" sz="1700" dirty="0"/>
              <a:t>An interval is the distance between 2 notes. </a:t>
            </a:r>
            <a:endParaRPr lang="en-US" sz="1700" dirty="0">
              <a:cs typeface="Arial" panose="020B0604020202020204"/>
            </a:endParaRPr>
          </a:p>
          <a:p>
            <a:pPr marL="285750" indent="-285750" algn="l">
              <a:lnSpc>
                <a:spcPct val="120000"/>
              </a:lnSpc>
              <a:spcAft>
                <a:spcPts val="600"/>
              </a:spcAft>
              <a:buFont typeface="Arial"/>
              <a:buChar char="•"/>
            </a:pPr>
            <a:r>
              <a:rPr lang="en-AU" sz="1700" dirty="0"/>
              <a:t>We can use well known songs to identify each interval using our listening skills.</a:t>
            </a:r>
            <a:endParaRPr lang="en-AU" sz="1700" dirty="0">
              <a:cs typeface="Arial" panose="020B0604020202020204"/>
            </a:endParaRPr>
          </a:p>
          <a:p>
            <a:pPr marL="285750" indent="-285750">
              <a:lnSpc>
                <a:spcPct val="120000"/>
              </a:lnSpc>
              <a:spcAft>
                <a:spcPts val="600"/>
              </a:spcAft>
              <a:buFont typeface="Arial"/>
              <a:buChar char="•"/>
            </a:pPr>
            <a:r>
              <a:rPr lang="en-AU" sz="1700" dirty="0">
                <a:cs typeface="Arial" panose="020B0604020202020204"/>
              </a:rPr>
              <a:t>Sing the opening two notes of each of these songs.</a:t>
            </a:r>
          </a:p>
          <a:p>
            <a:pPr marL="285750" indent="-285750">
              <a:lnSpc>
                <a:spcPct val="120000"/>
              </a:lnSpc>
              <a:spcAft>
                <a:spcPts val="600"/>
              </a:spcAft>
              <a:buFont typeface="Arial"/>
              <a:buChar char="•"/>
            </a:pPr>
            <a:r>
              <a:rPr lang="en-AU" sz="1700" dirty="0">
                <a:cs typeface="Arial" panose="020B0604020202020204"/>
              </a:rPr>
              <a:t>Then consider the distance between the two notes – this is the interval.</a:t>
            </a:r>
          </a:p>
          <a:p>
            <a:pPr marL="285750" indent="-285750">
              <a:lnSpc>
                <a:spcPct val="120000"/>
              </a:lnSpc>
              <a:spcAft>
                <a:spcPts val="600"/>
              </a:spcAft>
              <a:buFont typeface="Arial"/>
              <a:buChar char="•"/>
            </a:pPr>
            <a:r>
              <a:rPr lang="en-AU" sz="1700" dirty="0">
                <a:cs typeface="Arial" panose="020B0604020202020204"/>
              </a:rPr>
              <a:t>Sing the two notes again, but instead of singing the song lyrics, sing the interval name, for example major second.</a:t>
            </a:r>
          </a:p>
          <a:p>
            <a:pPr marL="285750" indent="-285750">
              <a:lnSpc>
                <a:spcPct val="120000"/>
              </a:lnSpc>
              <a:spcAft>
                <a:spcPts val="600"/>
              </a:spcAft>
              <a:buFont typeface="Arial"/>
              <a:buChar char="•"/>
            </a:pPr>
            <a:r>
              <a:rPr lang="en-AU" sz="1700" dirty="0">
                <a:cs typeface="Arial" panose="020B0604020202020204"/>
              </a:rPr>
              <a:t>Once you can remember these intervals, have your teacher test your knowledge by playing intervals for you to work out on your own. </a:t>
            </a:r>
          </a:p>
        </p:txBody>
      </p:sp>
      <p:graphicFrame>
        <p:nvGraphicFramePr>
          <p:cNvPr id="4" name="Table 3">
            <a:extLst>
              <a:ext uri="{FF2B5EF4-FFF2-40B4-BE49-F238E27FC236}">
                <a16:creationId xmlns:a16="http://schemas.microsoft.com/office/drawing/2014/main" id="{75EB2249-6B1C-F269-0434-734942588388}"/>
              </a:ext>
            </a:extLst>
          </p:cNvPr>
          <p:cNvGraphicFramePr>
            <a:graphicFrameLocks noGrp="1"/>
          </p:cNvGraphicFramePr>
          <p:nvPr>
            <p:extLst>
              <p:ext uri="{D42A27DB-BD31-4B8C-83A1-F6EECF244321}">
                <p14:modId xmlns:p14="http://schemas.microsoft.com/office/powerpoint/2010/main" val="718937161"/>
              </p:ext>
            </p:extLst>
          </p:nvPr>
        </p:nvGraphicFramePr>
        <p:xfrm>
          <a:off x="5270235" y="1490632"/>
          <a:ext cx="6213765" cy="5115368"/>
        </p:xfrm>
        <a:graphic>
          <a:graphicData uri="http://schemas.openxmlformats.org/drawingml/2006/table">
            <a:tbl>
              <a:tblPr firstRow="1" bandRow="1">
                <a:tableStyleId>{0505E3EF-67EA-436B-97B2-0124C06EBD24}</a:tableStyleId>
              </a:tblPr>
              <a:tblGrid>
                <a:gridCol w="950456">
                  <a:extLst>
                    <a:ext uri="{9D8B030D-6E8A-4147-A177-3AD203B41FA5}">
                      <a16:colId xmlns:a16="http://schemas.microsoft.com/office/drawing/2014/main" val="306132969"/>
                    </a:ext>
                  </a:extLst>
                </a:gridCol>
                <a:gridCol w="5263309">
                  <a:extLst>
                    <a:ext uri="{9D8B030D-6E8A-4147-A177-3AD203B41FA5}">
                      <a16:colId xmlns:a16="http://schemas.microsoft.com/office/drawing/2014/main" val="1488170021"/>
                    </a:ext>
                  </a:extLst>
                </a:gridCol>
              </a:tblGrid>
              <a:tr h="393525">
                <a:tc>
                  <a:txBody>
                    <a:bodyPr/>
                    <a:lstStyle/>
                    <a:p>
                      <a:pPr algn="l">
                        <a:lnSpc>
                          <a:spcPct val="120000"/>
                        </a:lnSpc>
                        <a:spcAft>
                          <a:spcPts val="0"/>
                        </a:spcAft>
                      </a:pPr>
                      <a:r>
                        <a:rPr lang="en-AU" sz="1600" dirty="0">
                          <a:solidFill>
                            <a:schemeClr val="bg1"/>
                          </a:solidFill>
                        </a:rPr>
                        <a:t>Interval</a:t>
                      </a:r>
                    </a:p>
                  </a:txBody>
                  <a:tcPr>
                    <a:solidFill>
                      <a:schemeClr val="accent1"/>
                    </a:solidFill>
                  </a:tcPr>
                </a:tc>
                <a:tc>
                  <a:txBody>
                    <a:bodyPr/>
                    <a:lstStyle/>
                    <a:p>
                      <a:pPr algn="l">
                        <a:lnSpc>
                          <a:spcPct val="120000"/>
                        </a:lnSpc>
                        <a:spcAft>
                          <a:spcPts val="0"/>
                        </a:spcAft>
                      </a:pPr>
                      <a:r>
                        <a:rPr lang="en-AU" sz="1600" dirty="0">
                          <a:solidFill>
                            <a:schemeClr val="bg1"/>
                          </a:solidFill>
                        </a:rPr>
                        <a:t>Song</a:t>
                      </a:r>
                    </a:p>
                  </a:txBody>
                  <a:tcPr>
                    <a:solidFill>
                      <a:schemeClr val="accent1"/>
                    </a:solidFill>
                  </a:tcPr>
                </a:tc>
                <a:extLst>
                  <a:ext uri="{0D108BD9-81ED-4DB2-BD59-A6C34878D82A}">
                    <a16:rowId xmlns:a16="http://schemas.microsoft.com/office/drawing/2014/main" val="1154288485"/>
                  </a:ext>
                </a:extLst>
              </a:tr>
              <a:tr h="393525">
                <a:tc>
                  <a:txBody>
                    <a:bodyPr/>
                    <a:lstStyle/>
                    <a:p>
                      <a:pPr algn="l">
                        <a:lnSpc>
                          <a:spcPct val="120000"/>
                        </a:lnSpc>
                        <a:spcAft>
                          <a:spcPts val="0"/>
                        </a:spcAft>
                      </a:pPr>
                      <a:r>
                        <a:rPr lang="en-AU" sz="1600" dirty="0"/>
                        <a:t>Unison</a:t>
                      </a:r>
                    </a:p>
                  </a:txBody>
                  <a:tcPr>
                    <a:noFill/>
                  </a:tcPr>
                </a:tc>
                <a:tc>
                  <a:txBody>
                    <a:bodyPr/>
                    <a:lstStyle/>
                    <a:p>
                      <a:pPr algn="l">
                        <a:lnSpc>
                          <a:spcPct val="120000"/>
                        </a:lnSpc>
                        <a:spcAft>
                          <a:spcPts val="0"/>
                        </a:spcAft>
                      </a:pPr>
                      <a:r>
                        <a:rPr lang="en-AU" sz="1600" dirty="0">
                          <a:hlinkClick r:id="rId3"/>
                        </a:rPr>
                        <a:t>Jingle bells (0:00 - 0:02)</a:t>
                      </a:r>
                      <a:endParaRPr lang="en-AU" sz="1600" dirty="0"/>
                    </a:p>
                  </a:txBody>
                  <a:tcPr>
                    <a:noFill/>
                  </a:tcPr>
                </a:tc>
                <a:extLst>
                  <a:ext uri="{0D108BD9-81ED-4DB2-BD59-A6C34878D82A}">
                    <a16:rowId xmlns:a16="http://schemas.microsoft.com/office/drawing/2014/main" val="3501352076"/>
                  </a:ext>
                </a:extLst>
              </a:tr>
              <a:tr h="573422">
                <a:tc>
                  <a:txBody>
                    <a:bodyPr/>
                    <a:lstStyle/>
                    <a:p>
                      <a:pPr algn="l">
                        <a:lnSpc>
                          <a:spcPct val="120000"/>
                        </a:lnSpc>
                        <a:spcAft>
                          <a:spcPts val="0"/>
                        </a:spcAft>
                      </a:pPr>
                      <a:r>
                        <a:rPr lang="en-AU" sz="1600" dirty="0"/>
                        <a:t>2</a:t>
                      </a:r>
                      <a:r>
                        <a:rPr lang="en-AU" sz="1600" baseline="30000" dirty="0"/>
                        <a:t>nd</a:t>
                      </a:r>
                      <a:endParaRPr lang="en-AU" sz="1600" dirty="0"/>
                    </a:p>
                  </a:txBody>
                  <a:tcPr>
                    <a:noFill/>
                  </a:tcPr>
                </a:tc>
                <a:tc>
                  <a:txBody>
                    <a:bodyPr/>
                    <a:lstStyle/>
                    <a:p>
                      <a:pPr algn="l">
                        <a:lnSpc>
                          <a:spcPct val="120000"/>
                        </a:lnSpc>
                        <a:spcAft>
                          <a:spcPts val="0"/>
                        </a:spcAft>
                      </a:pPr>
                      <a:r>
                        <a:rPr lang="en-AU" sz="1600" dirty="0">
                          <a:hlinkClick r:id="rId4"/>
                        </a:rPr>
                        <a:t>Happy birthday (0:00 - 0:01)</a:t>
                      </a:r>
                      <a:endParaRPr lang="en-AU" sz="1600"/>
                    </a:p>
                    <a:p>
                      <a:pPr algn="l">
                        <a:lnSpc>
                          <a:spcPct val="120000"/>
                        </a:lnSpc>
                        <a:spcAft>
                          <a:spcPts val="0"/>
                        </a:spcAft>
                      </a:pPr>
                      <a:r>
                        <a:rPr lang="en-AU" sz="1600" dirty="0">
                          <a:latin typeface="+mn-lt"/>
                          <a:cs typeface="Arial"/>
                          <a:hlinkClick r:id="rId5"/>
                        </a:rPr>
                        <a:t>Silent night (0:08 - 0:10)</a:t>
                      </a:r>
                      <a:endParaRPr lang="en-AU" sz="1600"/>
                    </a:p>
                  </a:txBody>
                  <a:tcPr>
                    <a:noFill/>
                  </a:tcPr>
                </a:tc>
                <a:extLst>
                  <a:ext uri="{0D108BD9-81ED-4DB2-BD59-A6C34878D82A}">
                    <a16:rowId xmlns:a16="http://schemas.microsoft.com/office/drawing/2014/main" val="2401582294"/>
                  </a:ext>
                </a:extLst>
              </a:tr>
              <a:tr h="573422">
                <a:tc>
                  <a:txBody>
                    <a:bodyPr/>
                    <a:lstStyle/>
                    <a:p>
                      <a:pPr algn="l">
                        <a:lnSpc>
                          <a:spcPct val="120000"/>
                        </a:lnSpc>
                        <a:spcAft>
                          <a:spcPts val="0"/>
                        </a:spcAft>
                      </a:pPr>
                      <a:r>
                        <a:rPr lang="en-AU" sz="1600" dirty="0"/>
                        <a:t>3</a:t>
                      </a:r>
                      <a:r>
                        <a:rPr lang="en-AU" sz="1600" baseline="30000" dirty="0"/>
                        <a:t>rd</a:t>
                      </a:r>
                      <a:endParaRPr lang="en-AU" sz="1600" dirty="0"/>
                    </a:p>
                  </a:txBody>
                  <a:tcPr>
                    <a:noFill/>
                  </a:tcPr>
                </a:tc>
                <a:tc>
                  <a:txBody>
                    <a:bodyPr/>
                    <a:lstStyle/>
                    <a:p>
                      <a:pPr algn="l">
                        <a:lnSpc>
                          <a:spcPct val="120000"/>
                        </a:lnSpc>
                        <a:spcAft>
                          <a:spcPts val="0"/>
                        </a:spcAft>
                      </a:pPr>
                      <a:r>
                        <a:rPr lang="en-GB" sz="1600" dirty="0">
                          <a:hlinkClick r:id="rId6"/>
                        </a:rPr>
                        <a:t>Oh when the saints go marching in (0:09 - 0:10)</a:t>
                      </a:r>
                      <a:endParaRPr lang="en-AU" sz="1600" dirty="0"/>
                    </a:p>
                    <a:p>
                      <a:pPr algn="l">
                        <a:lnSpc>
                          <a:spcPct val="120000"/>
                        </a:lnSpc>
                        <a:spcAft>
                          <a:spcPts val="0"/>
                        </a:spcAft>
                      </a:pPr>
                      <a:r>
                        <a:rPr lang="en-GB" sz="1600" dirty="0">
                          <a:hlinkClick r:id="rId7"/>
                        </a:rPr>
                        <a:t>For he's a jolly good fellow (0:00 - 0:03)</a:t>
                      </a:r>
                      <a:endParaRPr lang="en-AU" sz="1600" dirty="0"/>
                    </a:p>
                  </a:txBody>
                  <a:tcPr>
                    <a:noFill/>
                  </a:tcPr>
                </a:tc>
                <a:extLst>
                  <a:ext uri="{0D108BD9-81ED-4DB2-BD59-A6C34878D82A}">
                    <a16:rowId xmlns:a16="http://schemas.microsoft.com/office/drawing/2014/main" val="1723589755"/>
                  </a:ext>
                </a:extLst>
              </a:tr>
              <a:tr h="820781">
                <a:tc>
                  <a:txBody>
                    <a:bodyPr/>
                    <a:lstStyle/>
                    <a:p>
                      <a:pPr algn="l">
                        <a:lnSpc>
                          <a:spcPct val="120000"/>
                        </a:lnSpc>
                        <a:spcAft>
                          <a:spcPts val="0"/>
                        </a:spcAft>
                      </a:pPr>
                      <a:r>
                        <a:rPr lang="en-AU" sz="1600" dirty="0"/>
                        <a:t>4</a:t>
                      </a:r>
                      <a:r>
                        <a:rPr lang="en-AU" sz="1600" baseline="30000" dirty="0"/>
                        <a:t>th</a:t>
                      </a:r>
                      <a:endParaRPr lang="en-AU" sz="1600" dirty="0"/>
                    </a:p>
                  </a:txBody>
                  <a:tcPr>
                    <a:noFill/>
                  </a:tcPr>
                </a:tc>
                <a:tc>
                  <a:txBody>
                    <a:bodyPr/>
                    <a:lstStyle/>
                    <a:p>
                      <a:pPr algn="l">
                        <a:lnSpc>
                          <a:spcPct val="120000"/>
                        </a:lnSpc>
                        <a:spcAft>
                          <a:spcPts val="0"/>
                        </a:spcAft>
                      </a:pPr>
                      <a:r>
                        <a:rPr lang="en-AU" sz="1600" dirty="0">
                          <a:hlinkClick r:id="rId8"/>
                        </a:rPr>
                        <a:t>Australian national anthem (0:13 - 0:15)</a:t>
                      </a:r>
                      <a:endParaRPr lang="en-AU" sz="1600" dirty="0"/>
                    </a:p>
                    <a:p>
                      <a:pPr algn="l">
                        <a:lnSpc>
                          <a:spcPct val="120000"/>
                        </a:lnSpc>
                        <a:spcAft>
                          <a:spcPts val="0"/>
                        </a:spcAft>
                      </a:pPr>
                      <a:r>
                        <a:rPr lang="en-AU" sz="1600" dirty="0">
                          <a:hlinkClick r:id="rId9"/>
                        </a:rPr>
                        <a:t>Amazing grace (0:05 - 0:07)</a:t>
                      </a:r>
                      <a:endParaRPr lang="en-AU" sz="1600" dirty="0"/>
                    </a:p>
                    <a:p>
                      <a:pPr algn="l">
                        <a:lnSpc>
                          <a:spcPct val="120000"/>
                        </a:lnSpc>
                        <a:spcAft>
                          <a:spcPts val="0"/>
                        </a:spcAft>
                      </a:pPr>
                      <a:r>
                        <a:rPr lang="en-AU" sz="1600" dirty="0">
                          <a:hlinkClick r:id="rId10"/>
                        </a:rPr>
                        <a:t>Auld lang syne (0:00 - 0:04)</a:t>
                      </a:r>
                      <a:endParaRPr lang="en-AU" sz="1600" dirty="0"/>
                    </a:p>
                  </a:txBody>
                  <a:tcPr>
                    <a:noFill/>
                  </a:tcPr>
                </a:tc>
                <a:extLst>
                  <a:ext uri="{0D108BD9-81ED-4DB2-BD59-A6C34878D82A}">
                    <a16:rowId xmlns:a16="http://schemas.microsoft.com/office/drawing/2014/main" val="3564229189"/>
                  </a:ext>
                </a:extLst>
              </a:tr>
              <a:tr h="573422">
                <a:tc>
                  <a:txBody>
                    <a:bodyPr/>
                    <a:lstStyle/>
                    <a:p>
                      <a:pPr algn="l">
                        <a:lnSpc>
                          <a:spcPct val="120000"/>
                        </a:lnSpc>
                        <a:spcAft>
                          <a:spcPts val="0"/>
                        </a:spcAft>
                      </a:pPr>
                      <a:r>
                        <a:rPr lang="en-AU" sz="1600" dirty="0"/>
                        <a:t>5</a:t>
                      </a:r>
                      <a:r>
                        <a:rPr lang="en-AU" sz="1600" baseline="30000" dirty="0"/>
                        <a:t>th</a:t>
                      </a:r>
                      <a:endParaRPr lang="en-AU" sz="1600" dirty="0"/>
                    </a:p>
                  </a:txBody>
                  <a:tcPr>
                    <a:noFill/>
                  </a:tcPr>
                </a:tc>
                <a:tc>
                  <a:txBody>
                    <a:bodyPr/>
                    <a:lstStyle/>
                    <a:p>
                      <a:pPr algn="l">
                        <a:lnSpc>
                          <a:spcPct val="120000"/>
                        </a:lnSpc>
                        <a:spcAft>
                          <a:spcPts val="0"/>
                        </a:spcAft>
                      </a:pPr>
                      <a:r>
                        <a:rPr lang="en-AU" sz="1600" dirty="0">
                          <a:hlinkClick r:id="rId11"/>
                        </a:rPr>
                        <a:t>Twinkle, twinkle (0:00 - 0:02)</a:t>
                      </a:r>
                      <a:endParaRPr lang="en-AU" sz="1600"/>
                    </a:p>
                    <a:p>
                      <a:pPr algn="l">
                        <a:lnSpc>
                          <a:spcPct val="120000"/>
                        </a:lnSpc>
                        <a:spcAft>
                          <a:spcPts val="0"/>
                        </a:spcAft>
                      </a:pPr>
                      <a:r>
                        <a:rPr lang="en-AU" sz="1600" dirty="0">
                          <a:hlinkClick r:id="rId12"/>
                        </a:rPr>
                        <a:t>ABC song (0:05 - 0:10)</a:t>
                      </a:r>
                      <a:endParaRPr lang="en-AU" sz="1600"/>
                    </a:p>
                  </a:txBody>
                  <a:tcPr>
                    <a:noFill/>
                  </a:tcPr>
                </a:tc>
                <a:extLst>
                  <a:ext uri="{0D108BD9-81ED-4DB2-BD59-A6C34878D82A}">
                    <a16:rowId xmlns:a16="http://schemas.microsoft.com/office/drawing/2014/main" val="3281224989"/>
                  </a:ext>
                </a:extLst>
              </a:tr>
              <a:tr h="573422">
                <a:tc>
                  <a:txBody>
                    <a:bodyPr/>
                    <a:lstStyle/>
                    <a:p>
                      <a:pPr algn="l">
                        <a:lnSpc>
                          <a:spcPct val="120000"/>
                        </a:lnSpc>
                        <a:spcAft>
                          <a:spcPts val="0"/>
                        </a:spcAft>
                      </a:pPr>
                      <a:r>
                        <a:rPr lang="en-AU" sz="1600" dirty="0"/>
                        <a:t>6</a:t>
                      </a:r>
                      <a:r>
                        <a:rPr lang="en-AU" sz="1600" baseline="30000" dirty="0"/>
                        <a:t>th</a:t>
                      </a:r>
                      <a:endParaRPr lang="en-AU" sz="1600" dirty="0"/>
                    </a:p>
                  </a:txBody>
                  <a:tcPr>
                    <a:noFill/>
                  </a:tcPr>
                </a:tc>
                <a:tc>
                  <a:txBody>
                    <a:bodyPr/>
                    <a:lstStyle/>
                    <a:p>
                      <a:pPr algn="l">
                        <a:lnSpc>
                          <a:spcPct val="120000"/>
                        </a:lnSpc>
                        <a:spcAft>
                          <a:spcPts val="0"/>
                        </a:spcAft>
                      </a:pPr>
                      <a:r>
                        <a:rPr lang="en-AU" sz="1600" dirty="0">
                          <a:hlinkClick r:id="rId13"/>
                        </a:rPr>
                        <a:t>Dashing through the snow (jingle bells) (0:09 - 0:10)</a:t>
                      </a:r>
                      <a:endParaRPr lang="en-AU" sz="1600"/>
                    </a:p>
                    <a:p>
                      <a:pPr algn="l">
                        <a:lnSpc>
                          <a:spcPct val="120000"/>
                        </a:lnSpc>
                        <a:spcAft>
                          <a:spcPts val="0"/>
                        </a:spcAft>
                      </a:pPr>
                      <a:r>
                        <a:rPr lang="en-AU" sz="1600" dirty="0">
                          <a:hlinkClick r:id="rId14"/>
                        </a:rPr>
                        <a:t>My bonnie lies over the ocean (0:09 - 0:11)</a:t>
                      </a:r>
                      <a:endParaRPr lang="en-AU" sz="1600"/>
                    </a:p>
                  </a:txBody>
                  <a:tcPr>
                    <a:noFill/>
                  </a:tcPr>
                </a:tc>
                <a:extLst>
                  <a:ext uri="{0D108BD9-81ED-4DB2-BD59-A6C34878D82A}">
                    <a16:rowId xmlns:a16="http://schemas.microsoft.com/office/drawing/2014/main" val="3972877710"/>
                  </a:ext>
                </a:extLst>
              </a:tr>
              <a:tr h="393525">
                <a:tc>
                  <a:txBody>
                    <a:bodyPr/>
                    <a:lstStyle/>
                    <a:p>
                      <a:pPr algn="l">
                        <a:lnSpc>
                          <a:spcPct val="120000"/>
                        </a:lnSpc>
                        <a:spcAft>
                          <a:spcPts val="0"/>
                        </a:spcAft>
                      </a:pPr>
                      <a:r>
                        <a:rPr lang="en-AU" sz="1600" dirty="0"/>
                        <a:t>7</a:t>
                      </a:r>
                      <a:r>
                        <a:rPr lang="en-AU" sz="1600" baseline="30000" dirty="0"/>
                        <a:t>th</a:t>
                      </a:r>
                      <a:endParaRPr lang="en-AU" sz="1600" dirty="0"/>
                    </a:p>
                  </a:txBody>
                  <a:tcPr>
                    <a:noFill/>
                  </a:tcPr>
                </a:tc>
                <a:tc>
                  <a:txBody>
                    <a:bodyPr/>
                    <a:lstStyle/>
                    <a:p>
                      <a:pPr algn="l">
                        <a:lnSpc>
                          <a:spcPct val="120000"/>
                        </a:lnSpc>
                        <a:spcAft>
                          <a:spcPts val="0"/>
                        </a:spcAft>
                      </a:pPr>
                      <a:r>
                        <a:rPr lang="en-AU" sz="1600" dirty="0">
                          <a:hlinkClick r:id="rId15"/>
                        </a:rPr>
                        <a:t>Take on me (0:54 - 0:56)</a:t>
                      </a:r>
                      <a:endParaRPr lang="en-AU" sz="1600"/>
                    </a:p>
                  </a:txBody>
                  <a:tcPr>
                    <a:noFill/>
                  </a:tcPr>
                </a:tc>
                <a:extLst>
                  <a:ext uri="{0D108BD9-81ED-4DB2-BD59-A6C34878D82A}">
                    <a16:rowId xmlns:a16="http://schemas.microsoft.com/office/drawing/2014/main" val="599483895"/>
                  </a:ext>
                </a:extLst>
              </a:tr>
              <a:tr h="393525">
                <a:tc>
                  <a:txBody>
                    <a:bodyPr/>
                    <a:lstStyle/>
                    <a:p>
                      <a:pPr algn="l">
                        <a:lnSpc>
                          <a:spcPct val="120000"/>
                        </a:lnSpc>
                        <a:spcAft>
                          <a:spcPts val="0"/>
                        </a:spcAft>
                      </a:pPr>
                      <a:r>
                        <a:rPr lang="en-AU" sz="1600" dirty="0"/>
                        <a:t>8ve</a:t>
                      </a:r>
                    </a:p>
                  </a:txBody>
                  <a:tcPr>
                    <a:noFill/>
                  </a:tcPr>
                </a:tc>
                <a:tc>
                  <a:txBody>
                    <a:bodyPr/>
                    <a:lstStyle/>
                    <a:p>
                      <a:pPr algn="l">
                        <a:lnSpc>
                          <a:spcPct val="120000"/>
                        </a:lnSpc>
                        <a:spcAft>
                          <a:spcPts val="0"/>
                        </a:spcAft>
                      </a:pPr>
                      <a:r>
                        <a:rPr lang="en-AU" sz="1600" dirty="0">
                          <a:hlinkClick r:id="rId16"/>
                        </a:rPr>
                        <a:t>Somewhere over the rainbow (0:00 - 0:03)</a:t>
                      </a:r>
                      <a:endParaRPr lang="en-AU" sz="1600" dirty="0"/>
                    </a:p>
                  </a:txBody>
                  <a:tcPr>
                    <a:noFill/>
                  </a:tcPr>
                </a:tc>
                <a:extLst>
                  <a:ext uri="{0D108BD9-81ED-4DB2-BD59-A6C34878D82A}">
                    <a16:rowId xmlns:a16="http://schemas.microsoft.com/office/drawing/2014/main" val="3721065277"/>
                  </a:ext>
                </a:extLst>
              </a:tr>
            </a:tbl>
          </a:graphicData>
        </a:graphic>
      </p:graphicFrame>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a:xfrm>
            <a:off x="11622794" y="6516000"/>
            <a:ext cx="221205" cy="180000"/>
          </a:xfrm>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97C2-D560-0BA8-9E86-E86F9AAAE98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A6FE7A-EBF1-7752-38E1-EB3C478D02E1}"/>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8D90930-397E-02DC-79A1-7CA565FF4F4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648" y="1477107"/>
            <a:ext cx="3975350" cy="4056185"/>
          </a:xfrm>
          <a:prstGeom prst="rect">
            <a:avLst/>
          </a:prstGeom>
        </p:spPr>
      </p:pic>
      <p:sp>
        <p:nvSpPr>
          <p:cNvPr id="4" name="Title 3">
            <a:extLst>
              <a:ext uri="{FF2B5EF4-FFF2-40B4-BE49-F238E27FC236}">
                <a16:creationId xmlns:a16="http://schemas.microsoft.com/office/drawing/2014/main" id="{470C1C71-D256-37AA-100D-0191240564D4}"/>
              </a:ext>
            </a:extLst>
          </p:cNvPr>
          <p:cNvSpPr>
            <a:spLocks noGrp="1"/>
          </p:cNvSpPr>
          <p:nvPr>
            <p:ph type="title"/>
          </p:nvPr>
        </p:nvSpPr>
        <p:spPr/>
        <p:txBody>
          <a:bodyPr/>
          <a:lstStyle/>
          <a:p>
            <a:r>
              <a:rPr lang="en-AU" dirty="0">
                <a:latin typeface="Arial"/>
                <a:cs typeface="Arial"/>
              </a:rPr>
              <a:t>Activity 4.6 – musical terms (1)</a:t>
            </a:r>
          </a:p>
        </p:txBody>
      </p:sp>
      <p:sp>
        <p:nvSpPr>
          <p:cNvPr id="6" name="Text Placeholder 5">
            <a:extLst>
              <a:ext uri="{FF2B5EF4-FFF2-40B4-BE49-F238E27FC236}">
                <a16:creationId xmlns:a16="http://schemas.microsoft.com/office/drawing/2014/main" id="{0DCAFD10-FE4D-A145-8C61-3DE7DD62B4D6}"/>
              </a:ext>
            </a:extLst>
          </p:cNvPr>
          <p:cNvSpPr>
            <a:spLocks noGrp="1"/>
          </p:cNvSpPr>
          <p:nvPr>
            <p:ph type="body" sz="quarter" idx="17"/>
          </p:nvPr>
        </p:nvSpPr>
        <p:spPr>
          <a:xfrm>
            <a:off x="5400000" y="1712009"/>
            <a:ext cx="6253352" cy="4536000"/>
          </a:xfrm>
        </p:spPr>
        <p:txBody>
          <a:bodyPr vert="horz" lIns="0" tIns="0" rIns="0" bIns="0" rtlCol="0" anchor="t">
            <a:noAutofit/>
          </a:bodyPr>
          <a:lstStyle/>
          <a:p>
            <a:pPr>
              <a:spcAft>
                <a:spcPts val="600"/>
              </a:spcAft>
            </a:pPr>
            <a:r>
              <a:rPr lang="en-AU" sz="1800" b="1" i="1" dirty="0">
                <a:latin typeface="+mn-lt"/>
                <a:cs typeface="Arial"/>
              </a:rPr>
              <a:t>Fugue</a:t>
            </a:r>
            <a:r>
              <a:rPr lang="en-AU" sz="1800" b="1" dirty="0">
                <a:latin typeface="+mn-lt"/>
                <a:cs typeface="Arial"/>
              </a:rPr>
              <a:t> </a:t>
            </a:r>
            <a:r>
              <a:rPr lang="en-AU" sz="1800" dirty="0">
                <a:solidFill>
                  <a:srgbClr val="000000"/>
                </a:solidFill>
                <a:effectLst/>
                <a:latin typeface="+mn-lt"/>
                <a:ea typeface="Arial" panose="020B0604020202020204" pitchFamily="34" charset="0"/>
              </a:rPr>
              <a:t>–</a:t>
            </a:r>
            <a:r>
              <a:rPr lang="en-AU" sz="1800" dirty="0">
                <a:solidFill>
                  <a:srgbClr val="000000"/>
                </a:solidFill>
                <a:latin typeface="+mn-lt"/>
                <a:ea typeface="Roboto"/>
                <a:cs typeface="Roboto"/>
              </a:rPr>
              <a:t> </a:t>
            </a:r>
            <a:r>
              <a:rPr lang="en-AU" sz="1800" b="0" i="0" dirty="0">
                <a:solidFill>
                  <a:srgbClr val="000000"/>
                </a:solidFill>
                <a:effectLst/>
                <a:latin typeface="+mn-lt"/>
              </a:rPr>
              <a:t>a composition that involves 2 or more instruments playing the same theme in a way that interweaves and overlaps. It starts with one part presenting the main theme, and then other parts enter one by one, each repeating the theme in a different key or at a different time. </a:t>
            </a:r>
          </a:p>
          <a:p>
            <a:pPr>
              <a:spcAft>
                <a:spcPts val="600"/>
              </a:spcAft>
            </a:pPr>
            <a:endParaRPr lang="en-AU" sz="1800" dirty="0">
              <a:solidFill>
                <a:srgbClr val="000000"/>
              </a:solidFill>
              <a:latin typeface="+mn-lt"/>
              <a:ea typeface="Roboto"/>
              <a:cs typeface="Roboto"/>
            </a:endParaRPr>
          </a:p>
          <a:p>
            <a:pPr>
              <a:spcAft>
                <a:spcPts val="600"/>
              </a:spcAft>
            </a:pPr>
            <a:r>
              <a:rPr lang="en-AU" sz="1800" b="1" i="1" dirty="0">
                <a:latin typeface="+mn-lt"/>
                <a:cs typeface="Arial"/>
              </a:rPr>
              <a:t>Stretto</a:t>
            </a:r>
            <a:r>
              <a:rPr lang="en-AU" sz="1800" b="1" dirty="0">
                <a:latin typeface="+mn-lt"/>
                <a:cs typeface="Arial"/>
              </a:rPr>
              <a:t> </a:t>
            </a:r>
            <a:r>
              <a:rPr lang="en-AU" sz="1800" dirty="0">
                <a:solidFill>
                  <a:srgbClr val="000000"/>
                </a:solidFill>
                <a:effectLst/>
                <a:latin typeface="+mn-lt"/>
                <a:ea typeface="Arial" panose="020B0604020202020204" pitchFamily="34" charset="0"/>
              </a:rPr>
              <a:t>–</a:t>
            </a:r>
            <a:r>
              <a:rPr lang="en-AU" sz="1800" b="1" dirty="0">
                <a:latin typeface="+mn-lt"/>
                <a:cs typeface="Arial"/>
              </a:rPr>
              <a:t> </a:t>
            </a:r>
            <a:r>
              <a:rPr lang="en-AU" sz="1800" b="0" i="0" dirty="0">
                <a:solidFill>
                  <a:srgbClr val="000000"/>
                </a:solidFill>
                <a:effectLst/>
                <a:latin typeface="+mn-lt"/>
              </a:rPr>
              <a:t>a technique where the instruments enter with the main theme one after the other in quick succession, closer together than in the earlier parts of the piece. Generally used in the context of a </a:t>
            </a:r>
            <a:r>
              <a:rPr lang="en-AU" sz="1800" b="0" i="1" dirty="0">
                <a:solidFill>
                  <a:srgbClr val="000000"/>
                </a:solidFill>
                <a:effectLst/>
                <a:latin typeface="+mn-lt"/>
              </a:rPr>
              <a:t>fugue</a:t>
            </a:r>
            <a:r>
              <a:rPr lang="en-AU" sz="1800" b="0" i="0" dirty="0">
                <a:solidFill>
                  <a:srgbClr val="000000"/>
                </a:solidFill>
                <a:effectLst/>
                <a:latin typeface="+mn-lt"/>
              </a:rPr>
              <a:t>.</a:t>
            </a:r>
            <a:endParaRPr lang="en-AU" sz="1800" dirty="0"/>
          </a:p>
        </p:txBody>
      </p:sp>
      <p:sp>
        <p:nvSpPr>
          <p:cNvPr id="2" name="Slide Number Placeholder 1">
            <a:extLst>
              <a:ext uri="{FF2B5EF4-FFF2-40B4-BE49-F238E27FC236}">
                <a16:creationId xmlns:a16="http://schemas.microsoft.com/office/drawing/2014/main" id="{54DB6473-62A9-AB42-6070-7D2D340A0E0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312811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EA207-D4D6-7B0E-3E87-0DC91BCA010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6D2B13D-8EED-3080-355A-DD577772D810}"/>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6F03C4-03BC-6431-FEA1-3B3608F210B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648" y="1477107"/>
            <a:ext cx="3975350" cy="4056185"/>
          </a:xfrm>
          <a:prstGeom prst="rect">
            <a:avLst/>
          </a:prstGeom>
        </p:spPr>
      </p:pic>
      <p:sp>
        <p:nvSpPr>
          <p:cNvPr id="4" name="Title 3">
            <a:extLst>
              <a:ext uri="{FF2B5EF4-FFF2-40B4-BE49-F238E27FC236}">
                <a16:creationId xmlns:a16="http://schemas.microsoft.com/office/drawing/2014/main" id="{99DFDB6D-D331-9CBF-F6F2-381448CB9845}"/>
              </a:ext>
            </a:extLst>
          </p:cNvPr>
          <p:cNvSpPr>
            <a:spLocks noGrp="1"/>
          </p:cNvSpPr>
          <p:nvPr>
            <p:ph type="title"/>
          </p:nvPr>
        </p:nvSpPr>
        <p:spPr/>
        <p:txBody>
          <a:bodyPr/>
          <a:lstStyle/>
          <a:p>
            <a:r>
              <a:rPr lang="en-AU">
                <a:latin typeface="Arial"/>
                <a:cs typeface="Arial"/>
              </a:rPr>
              <a:t>Activity 4.6 – musical terms (2)</a:t>
            </a:r>
          </a:p>
        </p:txBody>
      </p:sp>
      <p:sp>
        <p:nvSpPr>
          <p:cNvPr id="6" name="Text Placeholder 5">
            <a:extLst>
              <a:ext uri="{FF2B5EF4-FFF2-40B4-BE49-F238E27FC236}">
                <a16:creationId xmlns:a16="http://schemas.microsoft.com/office/drawing/2014/main" id="{4F8E20B3-9CA0-64C2-1DCD-4AF22D174EC6}"/>
              </a:ext>
            </a:extLst>
          </p:cNvPr>
          <p:cNvSpPr>
            <a:spLocks noGrp="1"/>
          </p:cNvSpPr>
          <p:nvPr>
            <p:ph type="body" sz="quarter" idx="17"/>
          </p:nvPr>
        </p:nvSpPr>
        <p:spPr>
          <a:xfrm>
            <a:off x="5400675" y="1798820"/>
            <a:ext cx="6407150" cy="4537180"/>
          </a:xfrm>
        </p:spPr>
        <p:txBody>
          <a:bodyPr vert="horz" lIns="0" tIns="0" rIns="0" bIns="0" rtlCol="0" anchor="t">
            <a:noAutofit/>
          </a:bodyPr>
          <a:lstStyle/>
          <a:p>
            <a:pPr algn="l">
              <a:spcAft>
                <a:spcPts val="600"/>
              </a:spcAft>
            </a:pPr>
            <a:r>
              <a:rPr lang="en-AU" sz="1800" b="1" dirty="0">
                <a:latin typeface="+mn-lt"/>
                <a:cs typeface="Arial"/>
              </a:rPr>
              <a:t>Inverted melody (inversion) </a:t>
            </a:r>
            <a:r>
              <a:rPr lang="en-AU" sz="1800" dirty="0">
                <a:solidFill>
                  <a:srgbClr val="000000"/>
                </a:solidFill>
                <a:effectLst/>
                <a:latin typeface="+mn-lt"/>
                <a:ea typeface="Arial" panose="020B0604020202020204" pitchFamily="34" charset="0"/>
              </a:rPr>
              <a:t>– </a:t>
            </a:r>
            <a:r>
              <a:rPr lang="en-AU" sz="1800" b="0" i="0" dirty="0">
                <a:solidFill>
                  <a:srgbClr val="000000"/>
                </a:solidFill>
                <a:effectLst/>
                <a:latin typeface="+mn-lt"/>
              </a:rPr>
              <a:t>An inverted melody is when you take a melody and flip it upside down. This means that if the original melody goes up to a higher note or down to a lower note, the inverted melody does the opposite.</a:t>
            </a:r>
          </a:p>
          <a:p>
            <a:pPr algn="l">
              <a:spcAft>
                <a:spcPts val="600"/>
              </a:spcAft>
            </a:pPr>
            <a:r>
              <a:rPr lang="en-AU" sz="1800" b="0" i="0" dirty="0">
                <a:solidFill>
                  <a:srgbClr val="000000"/>
                </a:solidFill>
                <a:effectLst/>
                <a:latin typeface="+mn-lt"/>
              </a:rPr>
              <a:t>For example, if the original melody starts on a note, goes up a step, and then down a step, the inverted melody would start on the same note but go down a step first and then up a step. The distances between the notes stay the same, but the direction changes.</a:t>
            </a:r>
            <a:endParaRPr lang="en-AU" sz="1800" dirty="0"/>
          </a:p>
        </p:txBody>
      </p:sp>
      <p:sp>
        <p:nvSpPr>
          <p:cNvPr id="2" name="Slide Number Placeholder 1">
            <a:extLst>
              <a:ext uri="{FF2B5EF4-FFF2-40B4-BE49-F238E27FC236}">
                <a16:creationId xmlns:a16="http://schemas.microsoft.com/office/drawing/2014/main" id="{45FC89F0-21CF-8EC2-3B1E-E3214F31278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9150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1E242-9C1A-AC4C-A582-4DBCF4F9B32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BBD91B4-3480-6246-FEB6-4761DF255740}"/>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F6DAA21-E92D-46C9-0332-BD4827A8FAD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l="50" r="50"/>
          <a:stretch/>
        </p:blipFill>
        <p:spPr>
          <a:xfrm>
            <a:off x="313134" y="1320683"/>
            <a:ext cx="4343884" cy="4273296"/>
          </a:xfrm>
          <a:prstGeom prst="ellipse">
            <a:avLst/>
          </a:prstGeom>
        </p:spPr>
      </p:pic>
      <p:sp>
        <p:nvSpPr>
          <p:cNvPr id="4" name="Title 3">
            <a:extLst>
              <a:ext uri="{FF2B5EF4-FFF2-40B4-BE49-F238E27FC236}">
                <a16:creationId xmlns:a16="http://schemas.microsoft.com/office/drawing/2014/main" id="{45D6F46A-E4EF-D7A8-B7BD-6E1911A6D06F}"/>
              </a:ext>
            </a:extLst>
          </p:cNvPr>
          <p:cNvSpPr>
            <a:spLocks noGrp="1"/>
          </p:cNvSpPr>
          <p:nvPr>
            <p:ph type="title"/>
          </p:nvPr>
        </p:nvSpPr>
        <p:spPr/>
        <p:txBody>
          <a:bodyPr/>
          <a:lstStyle/>
          <a:p>
            <a:r>
              <a:rPr lang="en-AU" dirty="0">
                <a:latin typeface="Arial"/>
                <a:cs typeface="Arial"/>
              </a:rPr>
              <a:t>Activity 4.6 – musical terms (3)</a:t>
            </a:r>
          </a:p>
        </p:txBody>
      </p:sp>
      <p:sp>
        <p:nvSpPr>
          <p:cNvPr id="6" name="Text Placeholder 5">
            <a:extLst>
              <a:ext uri="{FF2B5EF4-FFF2-40B4-BE49-F238E27FC236}">
                <a16:creationId xmlns:a16="http://schemas.microsoft.com/office/drawing/2014/main" id="{89038724-DD61-1F08-8413-B95B26713340}"/>
              </a:ext>
            </a:extLst>
          </p:cNvPr>
          <p:cNvSpPr>
            <a:spLocks noGrp="1"/>
          </p:cNvSpPr>
          <p:nvPr>
            <p:ph type="body" sz="quarter" idx="17"/>
          </p:nvPr>
        </p:nvSpPr>
        <p:spPr>
          <a:xfrm>
            <a:off x="5400000" y="1798820"/>
            <a:ext cx="6407150" cy="4512039"/>
          </a:xfrm>
        </p:spPr>
        <p:txBody>
          <a:bodyPr vert="horz" lIns="0" tIns="0" rIns="0" bIns="0" rtlCol="0" anchor="t">
            <a:noAutofit/>
          </a:bodyPr>
          <a:lstStyle/>
          <a:p>
            <a:pPr>
              <a:spcAft>
                <a:spcPts val="600"/>
              </a:spcAft>
            </a:pPr>
            <a:r>
              <a:rPr lang="en-AU" sz="1800" b="1" dirty="0">
                <a:latin typeface="+mn-lt"/>
                <a:cs typeface="Arial"/>
              </a:rPr>
              <a:t>Counterpoint </a:t>
            </a:r>
            <a:r>
              <a:rPr lang="en-AU" sz="1800" dirty="0">
                <a:solidFill>
                  <a:srgbClr val="000000"/>
                </a:solidFill>
                <a:effectLst/>
                <a:latin typeface="+mn-lt"/>
                <a:ea typeface="Arial" panose="020B0604020202020204" pitchFamily="34" charset="0"/>
                <a:cs typeface="Arial"/>
              </a:rPr>
              <a:t>–</a:t>
            </a:r>
            <a:r>
              <a:rPr lang="en-AU" sz="1800" b="1" dirty="0">
                <a:latin typeface="+mn-lt"/>
                <a:cs typeface="Arial"/>
              </a:rPr>
              <a:t> </a:t>
            </a:r>
            <a:r>
              <a:rPr lang="en-AU" sz="1800" b="0" i="0" dirty="0">
                <a:solidFill>
                  <a:srgbClr val="000000"/>
                </a:solidFill>
                <a:effectLst/>
                <a:latin typeface="+mn-lt"/>
                <a:cs typeface="Arial"/>
              </a:rPr>
              <a:t>a technique that involves combining </a:t>
            </a:r>
            <a:r>
              <a:rPr lang="en-AU" sz="1800" dirty="0">
                <a:solidFill>
                  <a:srgbClr val="000000"/>
                </a:solidFill>
                <a:latin typeface="+mn-lt"/>
                <a:cs typeface="Arial"/>
              </a:rPr>
              <a:t>2</a:t>
            </a:r>
            <a:r>
              <a:rPr lang="en-AU" sz="1800" b="0" i="0" dirty="0">
                <a:solidFill>
                  <a:srgbClr val="000000"/>
                </a:solidFill>
                <a:effectLst/>
                <a:latin typeface="+mn-lt"/>
                <a:cs typeface="Arial"/>
              </a:rPr>
              <a:t> or more melodies in a way that they sound good together. Each melody, or </a:t>
            </a:r>
            <a:r>
              <a:rPr lang="en-AU" sz="1800" dirty="0">
                <a:solidFill>
                  <a:srgbClr val="000000"/>
                </a:solidFill>
                <a:latin typeface="+mn-lt"/>
                <a:cs typeface="Arial"/>
              </a:rPr>
              <a:t>'voice',</a:t>
            </a:r>
            <a:r>
              <a:rPr lang="en-AU" sz="1800" b="0" i="0" dirty="0">
                <a:solidFill>
                  <a:srgbClr val="000000"/>
                </a:solidFill>
                <a:effectLst/>
                <a:latin typeface="+mn-lt"/>
                <a:cs typeface="Arial"/>
              </a:rPr>
              <a:t> is independent and has its own distinct rhythm and pitch, but they are written so that when played together, they create harmony.</a:t>
            </a:r>
            <a:endParaRPr lang="en-AU" sz="1800" dirty="0"/>
          </a:p>
        </p:txBody>
      </p:sp>
      <p:sp>
        <p:nvSpPr>
          <p:cNvPr id="2" name="Slide Number Placeholder 1">
            <a:extLst>
              <a:ext uri="{FF2B5EF4-FFF2-40B4-BE49-F238E27FC236}">
                <a16:creationId xmlns:a16="http://schemas.microsoft.com/office/drawing/2014/main" id="{AD3F42B8-F160-EDA8-5849-DC86E5B0287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341365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84D154DF-6B2E-87CB-FC07-36EEC2BECBC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D7804D-F054-3304-2A50-929DC4FEFEC5}"/>
              </a:ext>
            </a:extLst>
          </p:cNvPr>
          <p:cNvSpPr>
            <a:spLocks noGrp="1"/>
          </p:cNvSpPr>
          <p:nvPr>
            <p:ph type="title"/>
          </p:nvPr>
        </p:nvSpPr>
        <p:spPr/>
        <p:txBody>
          <a:bodyPr/>
          <a:lstStyle/>
          <a:p>
            <a:r>
              <a:rPr lang="en-AU" dirty="0">
                <a:latin typeface="+mj-lt"/>
                <a:cs typeface="Arial"/>
              </a:rPr>
              <a:t>Activity 4.6 – thematic development</a:t>
            </a:r>
          </a:p>
        </p:txBody>
      </p:sp>
      <p:sp>
        <p:nvSpPr>
          <p:cNvPr id="3" name="Text Placeholder 4">
            <a:extLst>
              <a:ext uri="{FF2B5EF4-FFF2-40B4-BE49-F238E27FC236}">
                <a16:creationId xmlns:a16="http://schemas.microsoft.com/office/drawing/2014/main" id="{12F51532-1EFE-0E7D-AB7A-5CC9E3D76F1A}"/>
              </a:ext>
            </a:extLst>
          </p:cNvPr>
          <p:cNvSpPr>
            <a:spLocks noGrp="1"/>
          </p:cNvSpPr>
          <p:nvPr>
            <p:ph type="body" sz="quarter" idx="18"/>
          </p:nvPr>
        </p:nvSpPr>
        <p:spPr>
          <a:xfrm>
            <a:off x="360000" y="1016704"/>
            <a:ext cx="10080000" cy="310015"/>
          </a:xfrm>
        </p:spPr>
        <p:txBody>
          <a:bodyPr/>
          <a:lstStyle/>
          <a:p>
            <a:r>
              <a:rPr lang="en-US" dirty="0">
                <a:latin typeface="Arial"/>
                <a:cs typeface="Arial"/>
              </a:rPr>
              <a:t>‘Jupiter’, Movement 4</a:t>
            </a:r>
            <a:endParaRPr lang="en-US" dirty="0"/>
          </a:p>
        </p:txBody>
      </p:sp>
      <p:pic>
        <p:nvPicPr>
          <p:cNvPr id="7" name="Picture 6" descr="A screen shot of video, showing a score that has the different parts coloured.">
            <a:extLst>
              <a:ext uri="{FF2B5EF4-FFF2-40B4-BE49-F238E27FC236}">
                <a16:creationId xmlns:a16="http://schemas.microsoft.com/office/drawing/2014/main" id="{9289C3C7-60AD-21B5-5A99-E4ACC5615907}"/>
              </a:ext>
            </a:extLst>
          </p:cNvPr>
          <p:cNvPicPr>
            <a:picLocks noChangeAspect="1"/>
          </p:cNvPicPr>
          <p:nvPr/>
        </p:nvPicPr>
        <p:blipFill>
          <a:blip r:embed="rId3"/>
          <a:stretch>
            <a:fillRect/>
          </a:stretch>
        </p:blipFill>
        <p:spPr>
          <a:xfrm>
            <a:off x="1741898" y="1730875"/>
            <a:ext cx="8708204" cy="4384789"/>
          </a:xfrm>
          <a:prstGeom prst="rect">
            <a:avLst/>
          </a:prstGeom>
        </p:spPr>
      </p:pic>
      <p:grpSp>
        <p:nvGrpSpPr>
          <p:cNvPr id="9" name="Group 8" descr="play button">
            <a:extLst>
              <a:ext uri="{FF2B5EF4-FFF2-40B4-BE49-F238E27FC236}">
                <a16:creationId xmlns:a16="http://schemas.microsoft.com/office/drawing/2014/main" id="{1A13B606-7DC6-415F-6E91-2E95E3D8F033}"/>
              </a:ext>
            </a:extLst>
          </p:cNvPr>
          <p:cNvGrpSpPr/>
          <p:nvPr/>
        </p:nvGrpSpPr>
        <p:grpSpPr>
          <a:xfrm>
            <a:off x="5751767" y="3577781"/>
            <a:ext cx="914400" cy="914400"/>
            <a:chOff x="1571421" y="4826833"/>
            <a:chExt cx="914400" cy="914400"/>
          </a:xfrm>
        </p:grpSpPr>
        <p:sp>
          <p:nvSpPr>
            <p:cNvPr id="10" name="Oval 9">
              <a:extLst>
                <a:ext uri="{FF2B5EF4-FFF2-40B4-BE49-F238E27FC236}">
                  <a16:creationId xmlns:a16="http://schemas.microsoft.com/office/drawing/2014/main" id="{DC48E341-1291-BA43-639C-149BF572DB35}"/>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Isosceles Triangle 10">
              <a:hlinkClick r:id="rId4"/>
              <a:extLst>
                <a:ext uri="{FF2B5EF4-FFF2-40B4-BE49-F238E27FC236}">
                  <a16:creationId xmlns:a16="http://schemas.microsoft.com/office/drawing/2014/main" id="{824807F6-9624-C291-C819-292B60C1CAA7}"/>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5C57ED1B-3394-409C-71E4-9A18A87B1020}"/>
              </a:ext>
            </a:extLst>
          </p:cNvPr>
          <p:cNvSpPr txBox="1"/>
          <p:nvPr/>
        </p:nvSpPr>
        <p:spPr>
          <a:xfrm>
            <a:off x="1741898" y="6310536"/>
            <a:ext cx="8698102" cy="178092"/>
          </a:xfrm>
          <a:prstGeom prst="rect">
            <a:avLst/>
          </a:prstGeom>
          <a:noFill/>
        </p:spPr>
        <p:txBody>
          <a:bodyPr wrap="none" lIns="0" tIns="0" rIns="0" bIns="0" rtlCol="0" anchor="t">
            <a:noAutofit/>
          </a:bodyPr>
          <a:lstStyle/>
          <a:p>
            <a:pPr>
              <a:spcBef>
                <a:spcPts val="1200"/>
              </a:spcBef>
              <a:spcAft>
                <a:spcPts val="600"/>
              </a:spcAft>
            </a:pPr>
            <a:r>
              <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rPr>
              <a:t>Richard Atkinson (2016) </a:t>
            </a:r>
            <a:r>
              <a:rPr lang="en-AU" sz="1050" u="sng" dirty="0">
                <a:solidFill>
                  <a:srgbClr val="4472C4"/>
                </a:solidFill>
                <a:effectLst/>
                <a:latin typeface="Arial" panose="020B0604020202020204" pitchFamily="34" charset="0"/>
                <a:ea typeface="Calibri" panose="020F0502020204030204" pitchFamily="34" charset="0"/>
                <a:hlinkClick r:id="rId4"/>
              </a:rPr>
              <a:t>Magnificent Counterpoint in the Finale of Mozart's Jupiter Symphony (14:26)</a:t>
            </a:r>
            <a:r>
              <a:rPr lang="en-AU" sz="1050" dirty="0">
                <a:effectLst/>
                <a:latin typeface="Arial" panose="020B0604020202020204" pitchFamily="34" charset="0"/>
                <a:ea typeface="Calibri" panose="020F0502020204030204" pitchFamily="34" charset="0"/>
              </a:rPr>
              <a:t>   [video] accessed 17 March 2025</a:t>
            </a:r>
          </a:p>
        </p:txBody>
      </p:sp>
      <p:sp>
        <p:nvSpPr>
          <p:cNvPr id="2" name="Slide Number Placeholder 1">
            <a:extLst>
              <a:ext uri="{FF2B5EF4-FFF2-40B4-BE49-F238E27FC236}">
                <a16:creationId xmlns:a16="http://schemas.microsoft.com/office/drawing/2014/main" id="{4AB918D5-9E94-8B87-1612-6B78005AF16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820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7D8A-5008-88E0-900E-2266F98311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516947-F151-15DD-BDDA-EC5F0E205A0E}"/>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AB4F53-138F-6B08-5605-248EA9A7BE7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648" y="1477107"/>
            <a:ext cx="3975350" cy="4056185"/>
          </a:xfrm>
          <a:prstGeom prst="rect">
            <a:avLst/>
          </a:prstGeom>
        </p:spPr>
      </p:pic>
      <p:sp>
        <p:nvSpPr>
          <p:cNvPr id="4" name="Title 3">
            <a:extLst>
              <a:ext uri="{FF2B5EF4-FFF2-40B4-BE49-F238E27FC236}">
                <a16:creationId xmlns:a16="http://schemas.microsoft.com/office/drawing/2014/main" id="{CA6DF4C7-1CD1-7C4B-91AE-759826EA7559}"/>
              </a:ext>
            </a:extLst>
          </p:cNvPr>
          <p:cNvSpPr>
            <a:spLocks noGrp="1"/>
          </p:cNvSpPr>
          <p:nvPr>
            <p:ph type="title"/>
          </p:nvPr>
        </p:nvSpPr>
        <p:spPr/>
        <p:txBody>
          <a:bodyPr/>
          <a:lstStyle/>
          <a:p>
            <a:r>
              <a:rPr lang="en-AU" dirty="0">
                <a:latin typeface="Arial"/>
                <a:cs typeface="Arial"/>
              </a:rPr>
              <a:t>Activity 4.6 – musical terms (4)</a:t>
            </a:r>
          </a:p>
        </p:txBody>
      </p:sp>
      <p:sp>
        <p:nvSpPr>
          <p:cNvPr id="6" name="Text Placeholder 5">
            <a:extLst>
              <a:ext uri="{FF2B5EF4-FFF2-40B4-BE49-F238E27FC236}">
                <a16:creationId xmlns:a16="http://schemas.microsoft.com/office/drawing/2014/main" id="{27A93A3E-314D-CB14-901E-C6265B00B56C}"/>
              </a:ext>
            </a:extLst>
          </p:cNvPr>
          <p:cNvSpPr>
            <a:spLocks noGrp="1"/>
          </p:cNvSpPr>
          <p:nvPr>
            <p:ph type="body" sz="quarter" idx="17"/>
          </p:nvPr>
        </p:nvSpPr>
        <p:spPr>
          <a:xfrm>
            <a:off x="5436850" y="1828800"/>
            <a:ext cx="6407150" cy="3868200"/>
          </a:xfrm>
        </p:spPr>
        <p:txBody>
          <a:bodyPr vert="horz" lIns="0" tIns="0" rIns="0" bIns="0" rtlCol="0" anchor="t">
            <a:noAutofit/>
          </a:bodyPr>
          <a:lstStyle/>
          <a:p>
            <a:pPr algn="l"/>
            <a:r>
              <a:rPr lang="en-AU" sz="1800" b="1" dirty="0">
                <a:latin typeface="+mn-lt"/>
                <a:cs typeface="Arial"/>
              </a:rPr>
              <a:t>Theme and Variations </a:t>
            </a:r>
            <a:r>
              <a:rPr lang="en-AU" sz="1800" dirty="0">
                <a:solidFill>
                  <a:srgbClr val="000000"/>
                </a:solidFill>
                <a:effectLst/>
                <a:latin typeface="+mn-lt"/>
                <a:ea typeface="Arial" panose="020B0604020202020204" pitchFamily="34" charset="0"/>
              </a:rPr>
              <a:t>– </a:t>
            </a:r>
            <a:r>
              <a:rPr lang="en-AU" sz="1800" b="0" i="0" dirty="0">
                <a:solidFill>
                  <a:srgbClr val="000000"/>
                </a:solidFill>
                <a:effectLst/>
                <a:latin typeface="+mn-lt"/>
              </a:rPr>
              <a:t>a musical form where a main theme is presented first, and then that theme is changed or altered in various ways. Variations can change the melody slightly, alter the rhythm, change the harmony, or even modify the instrumentation. Each variation keeps some elements of the original theme but adds new ideas to make it sound different.</a:t>
            </a:r>
            <a:endParaRPr lang="en-AU" sz="1800" dirty="0"/>
          </a:p>
        </p:txBody>
      </p:sp>
      <p:sp>
        <p:nvSpPr>
          <p:cNvPr id="2" name="Slide Number Placeholder 1">
            <a:extLst>
              <a:ext uri="{FF2B5EF4-FFF2-40B4-BE49-F238E27FC236}">
                <a16:creationId xmlns:a16="http://schemas.microsoft.com/office/drawing/2014/main" id="{120F1298-F1BA-2FBD-C465-30FDA299757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84</a:t>
            </a:fld>
            <a:endParaRPr lang="en-AU" dirty="0"/>
          </a:p>
        </p:txBody>
      </p:sp>
    </p:spTree>
    <p:extLst>
      <p:ext uri="{BB962C8B-B14F-4D97-AF65-F5344CB8AC3E}">
        <p14:creationId xmlns:p14="http://schemas.microsoft.com/office/powerpoint/2010/main" val="124382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61C77C1E-A962-698D-8D2B-4FEB6F393F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E0232C-3061-A572-F266-27BF69949C79}"/>
              </a:ext>
            </a:extLst>
          </p:cNvPr>
          <p:cNvSpPr>
            <a:spLocks noGrp="1"/>
          </p:cNvSpPr>
          <p:nvPr>
            <p:ph type="title"/>
          </p:nvPr>
        </p:nvSpPr>
        <p:spPr/>
        <p:txBody>
          <a:bodyPr/>
          <a:lstStyle/>
          <a:p>
            <a:r>
              <a:rPr lang="en-AU" dirty="0">
                <a:latin typeface="+mj-lt"/>
                <a:cs typeface="Arial"/>
              </a:rPr>
              <a:t>Activity 4.6 – Twelve Variations on “Ah </a:t>
            </a:r>
            <a:r>
              <a:rPr lang="en-AU" dirty="0" err="1">
                <a:latin typeface="+mj-lt"/>
                <a:cs typeface="Arial"/>
              </a:rPr>
              <a:t>vous</a:t>
            </a:r>
            <a:r>
              <a:rPr lang="en-AU" dirty="0">
                <a:latin typeface="+mj-lt"/>
                <a:cs typeface="Arial"/>
              </a:rPr>
              <a:t> </a:t>
            </a:r>
            <a:r>
              <a:rPr lang="en-AU" dirty="0" err="1">
                <a:latin typeface="+mj-lt"/>
                <a:cs typeface="Arial"/>
              </a:rPr>
              <a:t>dirai</a:t>
            </a:r>
            <a:r>
              <a:rPr lang="en-AU" dirty="0">
                <a:latin typeface="+mj-lt"/>
                <a:cs typeface="Arial"/>
              </a:rPr>
              <a:t>-je, Maman”</a:t>
            </a:r>
          </a:p>
        </p:txBody>
      </p:sp>
      <p:sp>
        <p:nvSpPr>
          <p:cNvPr id="3" name="Text Placeholder 4">
            <a:extLst>
              <a:ext uri="{FF2B5EF4-FFF2-40B4-BE49-F238E27FC236}">
                <a16:creationId xmlns:a16="http://schemas.microsoft.com/office/drawing/2014/main" id="{52F762D1-BB67-8CBD-9C03-9B153D2ED57A}"/>
              </a:ext>
            </a:extLst>
          </p:cNvPr>
          <p:cNvSpPr>
            <a:spLocks noGrp="1"/>
          </p:cNvSpPr>
          <p:nvPr>
            <p:ph type="body" sz="quarter" idx="18"/>
          </p:nvPr>
        </p:nvSpPr>
        <p:spPr>
          <a:xfrm>
            <a:off x="332658" y="1513004"/>
            <a:ext cx="10080000" cy="310015"/>
          </a:xfrm>
        </p:spPr>
        <p:txBody>
          <a:bodyPr/>
          <a:lstStyle/>
          <a:p>
            <a:r>
              <a:rPr lang="en-US" dirty="0">
                <a:latin typeface="Arial"/>
                <a:cs typeface="Arial"/>
              </a:rPr>
              <a:t>Twinkle, twinkle little star variations</a:t>
            </a:r>
            <a:endParaRPr lang="en-US" dirty="0"/>
          </a:p>
        </p:txBody>
      </p:sp>
      <p:pic>
        <p:nvPicPr>
          <p:cNvPr id="6" name="Picture 5" descr="A screen shot of a video, Twelve variations in C. It shows the music for the theme.">
            <a:extLst>
              <a:ext uri="{FF2B5EF4-FFF2-40B4-BE49-F238E27FC236}">
                <a16:creationId xmlns:a16="http://schemas.microsoft.com/office/drawing/2014/main" id="{00B7E2DB-90FA-3AFF-D1E5-81CED1DE573C}"/>
              </a:ext>
            </a:extLst>
          </p:cNvPr>
          <p:cNvPicPr>
            <a:picLocks noChangeAspect="1"/>
          </p:cNvPicPr>
          <p:nvPr/>
        </p:nvPicPr>
        <p:blipFill>
          <a:blip r:embed="rId3"/>
          <a:stretch>
            <a:fillRect/>
          </a:stretch>
        </p:blipFill>
        <p:spPr>
          <a:xfrm>
            <a:off x="2680323" y="1969264"/>
            <a:ext cx="6843353" cy="4092295"/>
          </a:xfrm>
          <a:prstGeom prst="rect">
            <a:avLst/>
          </a:prstGeom>
          <a:ln>
            <a:solidFill>
              <a:schemeClr val="bg2">
                <a:lumMod val="90000"/>
              </a:schemeClr>
            </a:solidFill>
          </a:ln>
        </p:spPr>
      </p:pic>
      <p:grpSp>
        <p:nvGrpSpPr>
          <p:cNvPr id="9" name="Group 8" descr="play button">
            <a:extLst>
              <a:ext uri="{FF2B5EF4-FFF2-40B4-BE49-F238E27FC236}">
                <a16:creationId xmlns:a16="http://schemas.microsoft.com/office/drawing/2014/main" id="{1E138AA6-41A8-88BE-CA63-CFC6D333E64A}"/>
              </a:ext>
            </a:extLst>
          </p:cNvPr>
          <p:cNvGrpSpPr/>
          <p:nvPr/>
        </p:nvGrpSpPr>
        <p:grpSpPr>
          <a:xfrm>
            <a:off x="5638800" y="3709797"/>
            <a:ext cx="914400" cy="914400"/>
            <a:chOff x="1571421" y="4826833"/>
            <a:chExt cx="914400" cy="914400"/>
          </a:xfrm>
        </p:grpSpPr>
        <p:sp>
          <p:nvSpPr>
            <p:cNvPr id="10" name="Oval 9">
              <a:extLst>
                <a:ext uri="{FF2B5EF4-FFF2-40B4-BE49-F238E27FC236}">
                  <a16:creationId xmlns:a16="http://schemas.microsoft.com/office/drawing/2014/main" id="{88DA44EE-060E-3091-10F4-6D874BB86DA6}"/>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Isosceles Triangle 10">
              <a:hlinkClick r:id="rId4"/>
              <a:extLst>
                <a:ext uri="{FF2B5EF4-FFF2-40B4-BE49-F238E27FC236}">
                  <a16:creationId xmlns:a16="http://schemas.microsoft.com/office/drawing/2014/main" id="{C902AA15-153E-717B-6622-9FBFB954272F}"/>
                </a:ext>
              </a:extLst>
            </p:cNvPr>
            <p:cNvSpPr/>
            <p:nvPr/>
          </p:nvSpPr>
          <p:spPr>
            <a:xfrm rot="5400000">
              <a:off x="1833630" y="5036695"/>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8" name="TextBox 7">
            <a:extLst>
              <a:ext uri="{FF2B5EF4-FFF2-40B4-BE49-F238E27FC236}">
                <a16:creationId xmlns:a16="http://schemas.microsoft.com/office/drawing/2014/main" id="{6B73C016-70CB-5DA6-03CC-599A918B073B}"/>
              </a:ext>
            </a:extLst>
          </p:cNvPr>
          <p:cNvSpPr txBox="1"/>
          <p:nvPr/>
        </p:nvSpPr>
        <p:spPr>
          <a:xfrm>
            <a:off x="2680323" y="6207804"/>
            <a:ext cx="6843353" cy="488196"/>
          </a:xfrm>
          <a:prstGeom prst="rect">
            <a:avLst/>
          </a:prstGeom>
          <a:noFill/>
        </p:spPr>
        <p:txBody>
          <a:bodyPr wrap="none" lIns="0" tIns="0" rIns="0" bIns="0" rtlCol="0" anchor="t">
            <a:noAutofit/>
          </a:bodyPr>
          <a:lstStyle/>
          <a:p>
            <a:pPr>
              <a:lnSpc>
                <a:spcPct val="150000"/>
              </a:lnSpc>
            </a:pPr>
            <a:r>
              <a:rPr kumimoji="0" lang="en-AU" sz="1050" b="0" i="0" u="none" strike="noStrike" kern="1200" cap="none" spc="0" normalizeH="0" baseline="0" noProof="0" dirty="0">
                <a:ln>
                  <a:noFill/>
                </a:ln>
                <a:solidFill>
                  <a:srgbClr val="22272B"/>
                </a:solidFill>
                <a:effectLst/>
                <a:uLnTx/>
                <a:uFillTx/>
                <a:latin typeface="Arial" panose="020B0604020202020204"/>
                <a:ea typeface="+mn-ea"/>
                <a:cs typeface="+mn-cs"/>
              </a:rPr>
              <a:t>Pianoplayer002 (2009) </a:t>
            </a:r>
            <a:r>
              <a:rPr lang="en-AU" sz="1050" u="sng" dirty="0">
                <a:solidFill>
                  <a:srgbClr val="2F5496"/>
                </a:solidFill>
                <a:effectLst/>
                <a:latin typeface="Arial" panose="020B0604020202020204" pitchFamily="34" charset="0"/>
                <a:ea typeface="Calibri" panose="020F0502020204030204" pitchFamily="34" charset="0"/>
                <a:hlinkClick r:id="rId4"/>
              </a:rPr>
              <a:t>‘Twelve Variations on “Ah vous dirai-je, Maman”’ (Twinkle Twinkle Little Star Variations) (7:50)</a:t>
            </a:r>
            <a:endParaRPr lang="en-AU" sz="1050" u="sng" dirty="0">
              <a:solidFill>
                <a:srgbClr val="2F5496"/>
              </a:solidFill>
              <a:latin typeface="Arial" panose="020B0604020202020204" pitchFamily="34" charset="0"/>
              <a:ea typeface="Calibri" panose="020F0502020204030204" pitchFamily="34" charset="0"/>
            </a:endParaRPr>
          </a:p>
          <a:p>
            <a:pPr>
              <a:lnSpc>
                <a:spcPct val="150000"/>
              </a:lnSpc>
            </a:pPr>
            <a:r>
              <a:rPr lang="en-AU" sz="1050" dirty="0">
                <a:solidFill>
                  <a:srgbClr val="000000"/>
                </a:solidFill>
                <a:effectLst/>
                <a:latin typeface="Arial" panose="020B0604020202020204" pitchFamily="34" charset="0"/>
                <a:ea typeface="Arial" panose="020B0604020202020204" pitchFamily="34" charset="0"/>
              </a:rPr>
              <a:t>[video] accessed 17 March 2025 </a:t>
            </a:r>
            <a:endParaRPr lang="en-AU" sz="105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D3ECA312-FEEB-BD3C-047A-EEF3F8C3D50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984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EA207363-C85E-10C7-BB4F-45DB711EFEF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E2B50B-A55C-6AC5-B11E-7B6CBFA9F62F}"/>
              </a:ext>
            </a:extLst>
          </p:cNvPr>
          <p:cNvSpPr>
            <a:spLocks noGrp="1"/>
          </p:cNvSpPr>
          <p:nvPr>
            <p:ph type="title"/>
          </p:nvPr>
        </p:nvSpPr>
        <p:spPr>
          <a:xfrm>
            <a:off x="360000" y="360000"/>
            <a:ext cx="6475515" cy="933767"/>
          </a:xfrm>
        </p:spPr>
        <p:txBody>
          <a:bodyPr/>
          <a:lstStyle/>
          <a:p>
            <a:r>
              <a:rPr lang="en-AU" sz="3400" dirty="0">
                <a:latin typeface="+mj-lt"/>
                <a:cs typeface="Arial"/>
              </a:rPr>
              <a:t>Activity 4.6 – composition activity (1)</a:t>
            </a:r>
          </a:p>
        </p:txBody>
      </p:sp>
      <p:sp>
        <p:nvSpPr>
          <p:cNvPr id="4" name="Text Placeholder 12">
            <a:extLst>
              <a:ext uri="{FF2B5EF4-FFF2-40B4-BE49-F238E27FC236}">
                <a16:creationId xmlns:a16="http://schemas.microsoft.com/office/drawing/2014/main" id="{54056019-B1DE-51A3-8DB9-7370CEC01C2F}"/>
              </a:ext>
            </a:extLst>
          </p:cNvPr>
          <p:cNvSpPr>
            <a:spLocks noGrp="1"/>
          </p:cNvSpPr>
          <p:nvPr>
            <p:ph type="body" sz="quarter" idx="18"/>
          </p:nvPr>
        </p:nvSpPr>
        <p:spPr>
          <a:xfrm>
            <a:off x="360000" y="1585009"/>
            <a:ext cx="6340604" cy="283081"/>
          </a:xfrm>
        </p:spPr>
        <p:txBody>
          <a:bodyPr/>
          <a:lstStyle/>
          <a:p>
            <a:r>
              <a:rPr lang="en-AU" dirty="0">
                <a:latin typeface="+mj-lt"/>
              </a:rPr>
              <a:t>Overview</a:t>
            </a:r>
          </a:p>
        </p:txBody>
      </p:sp>
      <p:sp>
        <p:nvSpPr>
          <p:cNvPr id="12" name="TextBox 11">
            <a:extLst>
              <a:ext uri="{FF2B5EF4-FFF2-40B4-BE49-F238E27FC236}">
                <a16:creationId xmlns:a16="http://schemas.microsoft.com/office/drawing/2014/main" id="{E9925768-A984-3246-1FB0-45481227BAE5}"/>
              </a:ext>
            </a:extLst>
          </p:cNvPr>
          <p:cNvSpPr txBox="1"/>
          <p:nvPr/>
        </p:nvSpPr>
        <p:spPr>
          <a:xfrm>
            <a:off x="360000" y="2159332"/>
            <a:ext cx="6715357" cy="3260648"/>
          </a:xfrm>
          <a:prstGeom prst="rect">
            <a:avLst/>
          </a:prstGeom>
          <a:noFill/>
        </p:spPr>
        <p:txBody>
          <a:bodyPr wrap="square" lIns="0" tIns="0" rIns="0" bIns="0" rtlCol="0" anchor="t">
            <a:noAutofit/>
          </a:bodyPr>
          <a:lstStyle/>
          <a:p>
            <a:pPr>
              <a:lnSpc>
                <a:spcPct val="150000"/>
              </a:lnSpc>
              <a:spcAft>
                <a:spcPts val="600"/>
              </a:spcAft>
            </a:pPr>
            <a:r>
              <a:rPr lang="en-AU" sz="1800" dirty="0">
                <a:latin typeface="Arial"/>
                <a:ea typeface="Calibri"/>
                <a:cs typeface="Arial"/>
              </a:rPr>
              <a:t>C</a:t>
            </a:r>
            <a:r>
              <a:rPr lang="en-AU" sz="1800" dirty="0">
                <a:effectLst/>
                <a:latin typeface="Arial"/>
                <a:ea typeface="Calibri"/>
                <a:cs typeface="Arial"/>
              </a:rPr>
              <a:t>ompose a theme and variations based on motif 1 from ‘Jupiter</a:t>
            </a:r>
            <a:r>
              <a:rPr lang="en-AU" sz="1800" dirty="0">
                <a:latin typeface="Arial"/>
                <a:ea typeface="Calibri"/>
                <a:cs typeface="Arial"/>
              </a:rPr>
              <a:t>’</a:t>
            </a:r>
            <a:r>
              <a:rPr lang="en-AU" sz="1800" dirty="0">
                <a:effectLst/>
                <a:latin typeface="Arial"/>
                <a:ea typeface="Calibri"/>
                <a:cs typeface="Arial"/>
              </a:rPr>
              <a:t> Movement 1:</a:t>
            </a:r>
          </a:p>
          <a:p>
            <a:pPr marL="285750" indent="-285750">
              <a:lnSpc>
                <a:spcPct val="150000"/>
              </a:lnSpc>
              <a:spcAft>
                <a:spcPts val="600"/>
              </a:spcAft>
              <a:buFont typeface="Arial" panose="020B0604020202020204" pitchFamily="34" charset="0"/>
              <a:buChar char="•"/>
            </a:pPr>
            <a:r>
              <a:rPr lang="en-AU" sz="1800" dirty="0">
                <a:latin typeface="Arial"/>
                <a:ea typeface="Calibri"/>
                <a:cs typeface="Arial"/>
              </a:rPr>
              <a:t>use </a:t>
            </a:r>
            <a:r>
              <a:rPr lang="en-AU" sz="1800" i="1" dirty="0">
                <a:latin typeface="Arial"/>
                <a:ea typeface="Calibri"/>
                <a:cs typeface="Arial"/>
              </a:rPr>
              <a:t>motif</a:t>
            </a:r>
            <a:r>
              <a:rPr lang="en-AU" sz="1800" dirty="0">
                <a:latin typeface="Arial"/>
                <a:ea typeface="Calibri"/>
                <a:cs typeface="Arial"/>
              </a:rPr>
              <a:t> 1 as your theme</a:t>
            </a:r>
            <a:endParaRPr lang="en-AU" sz="1800" dirty="0">
              <a:latin typeface="Arial" panose="020B0604020202020204" pitchFamily="34" charset="0"/>
              <a:ea typeface="Calibri" panose="020F0502020204030204" pitchFamily="34" charset="0"/>
              <a:cs typeface="Arial"/>
            </a:endParaRPr>
          </a:p>
          <a:p>
            <a:pPr marL="285750" indent="-285750">
              <a:lnSpc>
                <a:spcPct val="150000"/>
              </a:lnSpc>
              <a:spcAft>
                <a:spcPts val="600"/>
              </a:spcAft>
              <a:buFont typeface="Arial" panose="020B0604020202020204" pitchFamily="34" charset="0"/>
              <a:buChar char="•"/>
            </a:pPr>
            <a:r>
              <a:rPr lang="en-AU" sz="1800" dirty="0">
                <a:latin typeface="Arial"/>
                <a:ea typeface="Calibri"/>
                <a:cs typeface="Arial"/>
              </a:rPr>
              <a:t>consider</a:t>
            </a:r>
            <a:r>
              <a:rPr lang="en-AU" sz="1800" dirty="0">
                <a:effectLst/>
                <a:latin typeface="Arial"/>
                <a:ea typeface="Calibri"/>
                <a:cs typeface="Arial"/>
              </a:rPr>
              <a:t> the musical features of the other works you have studied in this </a:t>
            </a:r>
            <a:r>
              <a:rPr lang="en-AU" sz="1800" dirty="0">
                <a:latin typeface="Arial"/>
                <a:ea typeface="Calibri"/>
                <a:cs typeface="Arial"/>
              </a:rPr>
              <a:t>unit</a:t>
            </a:r>
            <a:endParaRPr lang="en-AU" sz="1800" dirty="0">
              <a:effectLst/>
              <a:latin typeface="Arial"/>
              <a:ea typeface="Calibri"/>
              <a:cs typeface="Arial"/>
            </a:endParaRPr>
          </a:p>
          <a:p>
            <a:pPr marL="285750" indent="-285750">
              <a:lnSpc>
                <a:spcPct val="150000"/>
              </a:lnSpc>
              <a:spcAft>
                <a:spcPts val="600"/>
              </a:spcAft>
              <a:buFont typeface="Arial" panose="020B0604020202020204" pitchFamily="34" charset="0"/>
              <a:buChar char="•"/>
            </a:pPr>
            <a:r>
              <a:rPr lang="en-AU" sz="1800" dirty="0">
                <a:latin typeface="Arial"/>
                <a:ea typeface="Calibri"/>
                <a:cs typeface="Arial"/>
              </a:rPr>
              <a:t>compose 1 or more variations in the style of works from the unit</a:t>
            </a:r>
          </a:p>
          <a:p>
            <a:pPr marL="285750" indent="-285750">
              <a:lnSpc>
                <a:spcPct val="150000"/>
              </a:lnSpc>
              <a:spcAft>
                <a:spcPts val="600"/>
              </a:spcAft>
              <a:buFont typeface="Arial" panose="020B0604020202020204" pitchFamily="34" charset="0"/>
              <a:buChar char="•"/>
            </a:pPr>
            <a:r>
              <a:rPr lang="en-AU" sz="1800" dirty="0">
                <a:latin typeface="Arial"/>
                <a:ea typeface="Calibri"/>
                <a:cs typeface="Arial"/>
              </a:rPr>
              <a:t>optional</a:t>
            </a:r>
            <a:r>
              <a:rPr lang="en-AU" sz="1800" dirty="0">
                <a:effectLst/>
                <a:latin typeface="Arial"/>
                <a:ea typeface="Calibri"/>
                <a:cs typeface="Arial"/>
              </a:rPr>
              <a:t>: compose a short coda</a:t>
            </a:r>
          </a:p>
          <a:p>
            <a:pPr>
              <a:lnSpc>
                <a:spcPct val="150000"/>
              </a:lnSpc>
              <a:spcAft>
                <a:spcPts val="600"/>
              </a:spcAft>
            </a:pPr>
            <a:endParaRPr lang="en-AU" sz="1800" dirty="0">
              <a:effectLst/>
              <a:latin typeface="Arial" panose="020B0604020202020204" pitchFamily="34" charset="0"/>
              <a:ea typeface="Calibri" panose="020F0502020204030204" pitchFamily="34" charset="0"/>
            </a:endParaRPr>
          </a:p>
        </p:txBody>
      </p:sp>
      <p:pic>
        <p:nvPicPr>
          <p:cNvPr id="13" name="Picture 12" descr="A person playing a guitar surrounded by planets">
            <a:extLst>
              <a:ext uri="{FF2B5EF4-FFF2-40B4-BE49-F238E27FC236}">
                <a16:creationId xmlns:a16="http://schemas.microsoft.com/office/drawing/2014/main" id="{B3EE2EEC-C861-096A-9B26-133B0E2D3429}"/>
              </a:ext>
            </a:extLst>
          </p:cNvPr>
          <p:cNvPicPr>
            <a:picLocks noChangeAspect="1"/>
          </p:cNvPicPr>
          <p:nvPr/>
        </p:nvPicPr>
        <p:blipFill>
          <a:blip r:embed="rId3"/>
          <a:srcRect l="18653" r="11110"/>
          <a:stretch/>
        </p:blipFill>
        <p:spPr>
          <a:xfrm>
            <a:off x="7375160" y="0"/>
            <a:ext cx="4816839" cy="6857990"/>
          </a:xfrm>
          <a:prstGeom prst="rect">
            <a:avLst/>
          </a:prstGeom>
          <a:noFill/>
        </p:spPr>
      </p:pic>
      <p:sp>
        <p:nvSpPr>
          <p:cNvPr id="14" name="TextBox 13">
            <a:extLst>
              <a:ext uri="{FF2B5EF4-FFF2-40B4-BE49-F238E27FC236}">
                <a16:creationId xmlns:a16="http://schemas.microsoft.com/office/drawing/2014/main" id="{91F12FEF-4428-C568-FF03-65E37DDD7BFA}"/>
              </a:ext>
            </a:extLst>
          </p:cNvPr>
          <p:cNvSpPr txBox="1"/>
          <p:nvPr/>
        </p:nvSpPr>
        <p:spPr>
          <a:xfrm>
            <a:off x="218909" y="6058863"/>
            <a:ext cx="6616606" cy="547137"/>
          </a:xfrm>
          <a:prstGeom prst="rect">
            <a:avLst/>
          </a:prstGeom>
          <a:noFill/>
        </p:spPr>
        <p:txBody>
          <a:bodyPr wrap="square">
            <a:spAutoFit/>
          </a:bodyPr>
          <a:lstStyle/>
          <a:p>
            <a:pPr>
              <a:lnSpc>
                <a:spcPct val="150000"/>
              </a:lnSpc>
            </a:pPr>
            <a:r>
              <a:rPr lang="en-US" sz="1050" dirty="0">
                <a:cs typeface="Arial"/>
              </a:rPr>
              <a:t>This work has been generated using artificial intelligence. Any copyright subsisting in this work is owned by </a:t>
            </a:r>
            <a:r>
              <a:rPr lang="en-US" sz="1050" dirty="0">
                <a:ea typeface="+mn-lt"/>
                <a:cs typeface="+mn-lt"/>
              </a:rPr>
              <a:t>© State of New South Wales (Department of Education) 2025.</a:t>
            </a:r>
            <a:endParaRPr lang="en-US" sz="1050" dirty="0">
              <a:cs typeface="Arial"/>
            </a:endParaRPr>
          </a:p>
        </p:txBody>
      </p:sp>
      <p:sp>
        <p:nvSpPr>
          <p:cNvPr id="2" name="Slide Number Placeholder 1">
            <a:extLst>
              <a:ext uri="{FF2B5EF4-FFF2-40B4-BE49-F238E27FC236}">
                <a16:creationId xmlns:a16="http://schemas.microsoft.com/office/drawing/2014/main" id="{615DB1A1-40B4-5615-AE12-BDD077C8127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07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4A4413C2-0BF4-4314-79FE-02486DC0AD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E841F9-9F79-A710-4E98-F22912FF16BD}"/>
              </a:ext>
            </a:extLst>
          </p:cNvPr>
          <p:cNvSpPr>
            <a:spLocks noGrp="1"/>
          </p:cNvSpPr>
          <p:nvPr>
            <p:ph type="title"/>
          </p:nvPr>
        </p:nvSpPr>
        <p:spPr/>
        <p:txBody>
          <a:bodyPr/>
          <a:lstStyle/>
          <a:p>
            <a:r>
              <a:rPr lang="en-AU" dirty="0">
                <a:latin typeface="+mj-lt"/>
                <a:cs typeface="Arial"/>
              </a:rPr>
              <a:t>Activity 4.6 – composition activity (2)</a:t>
            </a:r>
          </a:p>
        </p:txBody>
      </p:sp>
      <p:sp>
        <p:nvSpPr>
          <p:cNvPr id="3" name="Text Placeholder 12">
            <a:extLst>
              <a:ext uri="{FF2B5EF4-FFF2-40B4-BE49-F238E27FC236}">
                <a16:creationId xmlns:a16="http://schemas.microsoft.com/office/drawing/2014/main" id="{82B8D8C7-4A92-9980-00C1-72B6F489F127}"/>
              </a:ext>
            </a:extLst>
          </p:cNvPr>
          <p:cNvSpPr>
            <a:spLocks noGrp="1"/>
          </p:cNvSpPr>
          <p:nvPr>
            <p:ph type="body" sz="quarter" idx="18"/>
          </p:nvPr>
        </p:nvSpPr>
        <p:spPr>
          <a:xfrm>
            <a:off x="360000" y="982520"/>
            <a:ext cx="11483998" cy="356423"/>
          </a:xfrm>
        </p:spPr>
        <p:txBody>
          <a:bodyPr/>
          <a:lstStyle/>
          <a:p>
            <a:r>
              <a:rPr lang="en-AU" dirty="0">
                <a:latin typeface="+mj-lt"/>
              </a:rPr>
              <a:t>Lesson 1 of 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D109672-D940-7A4F-FCBD-0E26B0A5EB5B}"/>
                  </a:ext>
                </a:extLst>
              </p:cNvPr>
              <p:cNvSpPr txBox="1"/>
              <p:nvPr/>
            </p:nvSpPr>
            <p:spPr>
              <a:xfrm>
                <a:off x="360000" y="1582042"/>
                <a:ext cx="7180052" cy="514685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50000"/>
                  </a:lnSpc>
                  <a:spcAft>
                    <a:spcPts val="600"/>
                  </a:spcAft>
                  <a:buClrTx/>
                  <a:buSzTx/>
                  <a:buFontTx/>
                  <a:buNone/>
                  <a:tabLst/>
                  <a:defRPr/>
                </a:pPr>
                <a:r>
                  <a:rPr kumimoji="0" lang="en-AU" sz="1800" b="1" i="0" u="none" strike="noStrike" kern="1200" cap="none" spc="0" normalizeH="0" baseline="0" noProof="0" dirty="0">
                    <a:ln>
                      <a:noFill/>
                    </a:ln>
                    <a:solidFill>
                      <a:srgbClr val="22272B"/>
                    </a:solidFill>
                    <a:effectLst/>
                    <a:uLnTx/>
                    <a:uFillTx/>
                    <a:ea typeface="+mn-ea"/>
                    <a:cs typeface="+mn-cs"/>
                  </a:rPr>
                  <a:t>In lesson 1:</a:t>
                </a:r>
              </a:p>
              <a:p>
                <a:pPr marL="342900" lvl="0" indent="-342900">
                  <a:lnSpc>
                    <a:spcPct val="150000"/>
                  </a:lnSpc>
                  <a:spcAft>
                    <a:spcPts val="600"/>
                  </a:spcAft>
                  <a:buFont typeface="Arial" panose="020B0604020202020204" pitchFamily="34" charset="0"/>
                  <a:buChar char="•"/>
                </a:pPr>
                <a:r>
                  <a:rPr lang="en-AU" sz="1800" dirty="0">
                    <a:ea typeface="Calibri" panose="020F0502020204030204" pitchFamily="34" charset="0"/>
                  </a:rPr>
                  <a:t>S</a:t>
                </a:r>
                <a:r>
                  <a:rPr lang="en-AU" sz="1800" dirty="0">
                    <a:effectLst/>
                    <a:ea typeface="Calibri" panose="020F0502020204030204" pitchFamily="34" charset="0"/>
                  </a:rPr>
                  <a:t>elect 2 instruments or a keyboard as the performing media for your composition. You will need to have one instrument/hand to perform the melody and one instrument/hand to provide accompaniment.</a:t>
                </a:r>
              </a:p>
              <a:p>
                <a:pPr marL="342900" lvl="0" indent="-342900">
                  <a:lnSpc>
                    <a:spcPct val="150000"/>
                  </a:lnSpc>
                  <a:spcAft>
                    <a:spcPts val="600"/>
                  </a:spcAft>
                  <a:buFont typeface="Arial" panose="020B0604020202020204" pitchFamily="34" charset="0"/>
                  <a:buChar char="•"/>
                </a:pPr>
                <a:r>
                  <a:rPr lang="en-AU" sz="1800" dirty="0">
                    <a:ea typeface="Calibri" panose="020F0502020204030204" pitchFamily="34" charset="0"/>
                  </a:rPr>
                  <a:t>S</a:t>
                </a:r>
                <a:r>
                  <a:rPr lang="en-AU" sz="1800" dirty="0">
                    <a:effectLst/>
                    <a:ea typeface="Calibri" panose="020F0502020204030204" pitchFamily="34" charset="0"/>
                  </a:rPr>
                  <a:t>et up a score with the selected performing media using the time signature </a:t>
                </a:r>
                <a14:m>
                  <m:oMath xmlns:m="http://schemas.openxmlformats.org/officeDocument/2006/math">
                    <m:f>
                      <m:fPr>
                        <m:type m:val="noBar"/>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4</m:t>
                        </m:r>
                      </m:num>
                      <m:den>
                        <m:r>
                          <a:rPr lang="en-AU" sz="1800" i="1">
                            <a:effectLst/>
                            <a:latin typeface="Cambria Math" panose="02040503050406030204" pitchFamily="18" charset="0"/>
                            <a:ea typeface="Calibri" panose="020F0502020204030204" pitchFamily="34" charset="0"/>
                          </a:rPr>
                          <m:t>4</m:t>
                        </m:r>
                      </m:den>
                    </m:f>
                  </m:oMath>
                </a14:m>
                <a:r>
                  <a:rPr lang="en-AU" sz="1800" dirty="0">
                    <a:effectLst/>
                    <a:ea typeface="DengXian" panose="020B0503020204020204" pitchFamily="2" charset="-122"/>
                  </a:rPr>
                  <a:t>.</a:t>
                </a:r>
                <a:endParaRPr lang="en-AU" sz="1800" dirty="0">
                  <a:ea typeface="Calibri" panose="020F0502020204030204" pitchFamily="34" charset="0"/>
                </a:endParaRPr>
              </a:p>
              <a:p>
                <a:pPr marL="342900" lvl="0" indent="-342900">
                  <a:lnSpc>
                    <a:spcPct val="150000"/>
                  </a:lnSpc>
                  <a:spcAft>
                    <a:spcPts val="600"/>
                  </a:spcAft>
                  <a:buFont typeface="Arial" panose="020B0604020202020204" pitchFamily="34" charset="0"/>
                  <a:buChar char="•"/>
                </a:pPr>
                <a:r>
                  <a:rPr lang="en-AU" sz="1800" dirty="0">
                    <a:ea typeface="DengXian" panose="020B0503020204020204" pitchFamily="2" charset="-122"/>
                  </a:rPr>
                  <a:t>N</a:t>
                </a:r>
                <a:r>
                  <a:rPr lang="en-AU" sz="1800" dirty="0">
                    <a:effectLst/>
                    <a:ea typeface="DengXian" panose="020B0503020204020204" pitchFamily="2" charset="-122"/>
                  </a:rPr>
                  <a:t>otate </a:t>
                </a:r>
                <a:r>
                  <a:rPr lang="en-AU" sz="1800" i="1" dirty="0">
                    <a:effectLst/>
                    <a:ea typeface="DengXian" panose="020B0503020204020204" pitchFamily="2" charset="-122"/>
                  </a:rPr>
                  <a:t>motif</a:t>
                </a:r>
                <a:r>
                  <a:rPr lang="en-AU" sz="1800" dirty="0">
                    <a:effectLst/>
                    <a:ea typeface="DengXian" panose="020B0503020204020204" pitchFamily="2" charset="-122"/>
                  </a:rPr>
                  <a:t> 1 in the opening 4 bars in both parts. You may write them in unison or in unison at the octave.</a:t>
                </a:r>
                <a:endParaRPr lang="en-AU" sz="1800" dirty="0">
                  <a:ea typeface="Calibri" panose="020F0502020204030204" pitchFamily="34" charset="0"/>
                </a:endParaRPr>
              </a:p>
              <a:p>
                <a:pPr marL="342900" lvl="0" indent="-342900">
                  <a:lnSpc>
                    <a:spcPct val="150000"/>
                  </a:lnSpc>
                  <a:spcAft>
                    <a:spcPts val="600"/>
                  </a:spcAft>
                  <a:buFont typeface="Arial" panose="020B0604020202020204" pitchFamily="34" charset="0"/>
                  <a:buChar char="•"/>
                </a:pPr>
                <a:r>
                  <a:rPr lang="en-AU" sz="1800" dirty="0">
                    <a:solidFill>
                      <a:srgbClr val="000000"/>
                    </a:solidFill>
                    <a:effectLst/>
                    <a:ea typeface="DengXian" panose="020B0503020204020204" pitchFamily="2" charset="-122"/>
                  </a:rPr>
                  <a:t>Revisit ‘Mars’, ‘Imperial March’ and ‘Eternity’ listening to sections of the works and </a:t>
                </a:r>
                <a:r>
                  <a:rPr lang="en-AU" sz="1800" dirty="0" err="1">
                    <a:solidFill>
                      <a:srgbClr val="000000"/>
                    </a:solidFill>
                    <a:effectLst/>
                    <a:ea typeface="DengXian" panose="020B0503020204020204" pitchFamily="2" charset="-122"/>
                  </a:rPr>
                  <a:t>refamiliarising</a:t>
                </a:r>
                <a:r>
                  <a:rPr lang="en-AU" sz="1800" dirty="0">
                    <a:solidFill>
                      <a:srgbClr val="000000"/>
                    </a:solidFill>
                    <a:effectLst/>
                    <a:ea typeface="DengXian" panose="020B0503020204020204" pitchFamily="2" charset="-122"/>
                  </a:rPr>
                  <a:t> yourself with the musical features.</a:t>
                </a:r>
                <a:endParaRPr kumimoji="0" lang="en-AU" sz="1800" b="0" i="0" u="none" strike="noStrike" kern="1200" cap="none" spc="0" normalizeH="0" baseline="0" noProof="0" dirty="0">
                  <a:ln>
                    <a:noFill/>
                  </a:ln>
                  <a:solidFill>
                    <a:srgbClr val="22272B"/>
                  </a:solidFill>
                  <a:effectLst/>
                  <a:uLnTx/>
                  <a:uFillTx/>
                  <a:ea typeface="+mn-ea"/>
                  <a:cs typeface="+mn-cs"/>
                </a:endParaRPr>
              </a:p>
            </p:txBody>
          </p:sp>
        </mc:Choice>
        <mc:Fallback xmlns="">
          <p:sp>
            <p:nvSpPr>
              <p:cNvPr id="12" name="TextBox 11">
                <a:extLst>
                  <a:ext uri="{FF2B5EF4-FFF2-40B4-BE49-F238E27FC236}">
                    <a16:creationId xmlns:a16="http://schemas.microsoft.com/office/drawing/2014/main" id="{4D109672-D940-7A4F-FCBD-0E26B0A5EB5B}"/>
                  </a:ext>
                </a:extLst>
              </p:cNvPr>
              <p:cNvSpPr txBox="1">
                <a:spLocks noRot="1" noChangeAspect="1" noMove="1" noResize="1" noEditPoints="1" noAdjustHandles="1" noChangeArrowheads="1" noChangeShapeType="1" noTextEdit="1"/>
              </p:cNvSpPr>
              <p:nvPr/>
            </p:nvSpPr>
            <p:spPr>
              <a:xfrm>
                <a:off x="360000" y="1582042"/>
                <a:ext cx="7180052" cy="5146856"/>
              </a:xfrm>
              <a:prstGeom prst="rect">
                <a:avLst/>
              </a:prstGeom>
              <a:blipFill>
                <a:blip r:embed="rId3"/>
                <a:stretch>
                  <a:fillRect l="-1952" r="-2037"/>
                </a:stretch>
              </a:blipFill>
            </p:spPr>
            <p:txBody>
              <a:bodyPr/>
              <a:lstStyle/>
              <a:p>
                <a:r>
                  <a:rPr lang="en-AU">
                    <a:noFill/>
                  </a:rPr>
                  <a:t> </a:t>
                </a:r>
              </a:p>
            </p:txBody>
          </p:sp>
        </mc:Fallback>
      </mc:AlternateContent>
      <p:pic>
        <p:nvPicPr>
          <p:cNvPr id="7" name="Picture 6" descr="A person playing a guitar surrounded by planets">
            <a:extLst>
              <a:ext uri="{FF2B5EF4-FFF2-40B4-BE49-F238E27FC236}">
                <a16:creationId xmlns:a16="http://schemas.microsoft.com/office/drawing/2014/main" id="{72775673-09CD-41FB-8BF2-E23346F74763}"/>
              </a:ext>
            </a:extLst>
          </p:cNvPr>
          <p:cNvPicPr>
            <a:picLocks noChangeAspect="1"/>
          </p:cNvPicPr>
          <p:nvPr/>
        </p:nvPicPr>
        <p:blipFill>
          <a:blip r:embed="rId4"/>
          <a:stretch>
            <a:fillRect/>
          </a:stretch>
        </p:blipFill>
        <p:spPr>
          <a:xfrm>
            <a:off x="7883455" y="1562233"/>
            <a:ext cx="3948545" cy="3948545"/>
          </a:xfrm>
          <a:prstGeom prst="rect">
            <a:avLst/>
          </a:prstGeom>
        </p:spPr>
      </p:pic>
      <p:sp>
        <p:nvSpPr>
          <p:cNvPr id="6" name="TextBox 5">
            <a:extLst>
              <a:ext uri="{FF2B5EF4-FFF2-40B4-BE49-F238E27FC236}">
                <a16:creationId xmlns:a16="http://schemas.microsoft.com/office/drawing/2014/main" id="{837DCD37-0F5E-A5A3-2633-82FB246E047B}"/>
              </a:ext>
            </a:extLst>
          </p:cNvPr>
          <p:cNvSpPr txBox="1"/>
          <p:nvPr/>
        </p:nvSpPr>
        <p:spPr>
          <a:xfrm>
            <a:off x="7883455" y="5734068"/>
            <a:ext cx="3960543" cy="6971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72B"/>
                </a:solidFill>
                <a:effectLst/>
                <a:uLnTx/>
                <a:uFillTx/>
                <a:latin typeface="Arial" panose="020B0604020202020204"/>
                <a:ea typeface="+mn-ea"/>
                <a:cs typeface="Arial"/>
              </a:rPr>
              <a:t>This work has been generated using artificial intelligence. Any copyright subsisting in this work is owned by </a:t>
            </a:r>
            <a:r>
              <a:rPr kumimoji="0" lang="en-US" sz="1050" b="0" i="0" u="none" strike="noStrike" kern="1200" cap="none" spc="0" normalizeH="0" baseline="0" noProof="0" dirty="0">
                <a:ln>
                  <a:noFill/>
                </a:ln>
                <a:solidFill>
                  <a:srgbClr val="22272B"/>
                </a:solidFill>
                <a:effectLst/>
                <a:uLnTx/>
                <a:uFillTx/>
                <a:latin typeface="Arial" panose="020B0604020202020204"/>
                <a:ea typeface="+mn-lt"/>
                <a:cs typeface="Arial" panose="020B0604020202020204"/>
              </a:rPr>
              <a:t>© State of New South Wales (Department of Education) 2025.</a:t>
            </a:r>
            <a:endParaRPr kumimoji="0" lang="en-US" sz="1050" b="0" i="0" u="none" strike="noStrike" kern="1200" cap="none" spc="0" normalizeH="0" baseline="0" noProof="0" dirty="0">
              <a:ln>
                <a:noFill/>
              </a:ln>
              <a:solidFill>
                <a:srgbClr val="22272B"/>
              </a:solidFill>
              <a:effectLst/>
              <a:uLnTx/>
              <a:uFillTx/>
              <a:latin typeface="Arial" panose="020B0604020202020204"/>
              <a:ea typeface="+mn-ea"/>
              <a:cs typeface="Arial"/>
            </a:endParaRPr>
          </a:p>
        </p:txBody>
      </p:sp>
      <p:sp>
        <p:nvSpPr>
          <p:cNvPr id="2" name="Slide Number Placeholder 1">
            <a:extLst>
              <a:ext uri="{FF2B5EF4-FFF2-40B4-BE49-F238E27FC236}">
                <a16:creationId xmlns:a16="http://schemas.microsoft.com/office/drawing/2014/main" id="{EB2E4545-8F96-3001-1CA7-1DA0AFE418A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840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a:extLst>
            <a:ext uri="{FF2B5EF4-FFF2-40B4-BE49-F238E27FC236}">
              <a16:creationId xmlns:a16="http://schemas.microsoft.com/office/drawing/2014/main" id="{B6E193BE-268E-E6F9-1022-5A1160D7A5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872186-6884-34FB-4A3F-E2D4588368AB}"/>
              </a:ext>
            </a:extLst>
          </p:cNvPr>
          <p:cNvSpPr>
            <a:spLocks noGrp="1"/>
          </p:cNvSpPr>
          <p:nvPr>
            <p:ph type="title"/>
          </p:nvPr>
        </p:nvSpPr>
        <p:spPr/>
        <p:txBody>
          <a:bodyPr/>
          <a:lstStyle/>
          <a:p>
            <a:r>
              <a:rPr lang="en-AU" dirty="0">
                <a:latin typeface="+mj-lt"/>
                <a:cs typeface="Arial"/>
              </a:rPr>
              <a:t>Activity 4.7 – composition activity</a:t>
            </a:r>
          </a:p>
        </p:txBody>
      </p:sp>
      <p:sp>
        <p:nvSpPr>
          <p:cNvPr id="4" name="Text Placeholder 3">
            <a:extLst>
              <a:ext uri="{FF2B5EF4-FFF2-40B4-BE49-F238E27FC236}">
                <a16:creationId xmlns:a16="http://schemas.microsoft.com/office/drawing/2014/main" id="{079BEF02-4B1D-B553-4747-8854E9326B40}"/>
              </a:ext>
            </a:extLst>
          </p:cNvPr>
          <p:cNvSpPr>
            <a:spLocks noGrp="1"/>
          </p:cNvSpPr>
          <p:nvPr>
            <p:ph type="body" sz="quarter" idx="18"/>
          </p:nvPr>
        </p:nvSpPr>
        <p:spPr/>
        <p:txBody>
          <a:bodyPr/>
          <a:lstStyle/>
          <a:p>
            <a:r>
              <a:rPr lang="en-US" dirty="0"/>
              <a:t>Lesson 2 of 2</a:t>
            </a:r>
          </a:p>
        </p:txBody>
      </p:sp>
      <p:sp>
        <p:nvSpPr>
          <p:cNvPr id="3" name="Text Placeholder 12">
            <a:extLst>
              <a:ext uri="{FF2B5EF4-FFF2-40B4-BE49-F238E27FC236}">
                <a16:creationId xmlns:a16="http://schemas.microsoft.com/office/drawing/2014/main" id="{6DEA7A30-D385-C259-17F3-32E6F45E2A85}"/>
              </a:ext>
            </a:extLst>
          </p:cNvPr>
          <p:cNvSpPr>
            <a:spLocks noGrp="1"/>
          </p:cNvSpPr>
          <p:nvPr>
            <p:ph type="body" sz="quarter" idx="17"/>
          </p:nvPr>
        </p:nvSpPr>
        <p:spPr>
          <a:xfrm>
            <a:off x="360000" y="1515378"/>
            <a:ext cx="4616734" cy="4859543"/>
          </a:xfrm>
        </p:spPr>
        <p:txBody>
          <a:bodyPr/>
          <a:lstStyle/>
          <a:p>
            <a:pPr marL="0" marR="0" lvl="0" indent="-457200" algn="l" defTabSz="609585" rtl="0" eaLnBrk="1" fontAlgn="auto" latinLnBrk="0" hangingPunct="1">
              <a:lnSpc>
                <a:spcPct val="250000"/>
              </a:lnSpc>
              <a:spcAft>
                <a:spcPts val="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a:ea typeface="+mn-ea"/>
                <a:cs typeface="+mn-cs"/>
              </a:rPr>
              <a:t>In lesson </a:t>
            </a:r>
            <a:r>
              <a:rPr lang="en-AU" sz="1800" b="1" dirty="0">
                <a:solidFill>
                  <a:srgbClr val="22272B"/>
                </a:solidFill>
                <a:latin typeface="Arial" panose="020B0604020202020204"/>
              </a:rPr>
              <a:t>2:</a:t>
            </a:r>
            <a:endParaRPr kumimoji="0" lang="en-AU" sz="1800" b="1" i="0" u="none" strike="noStrike" kern="1200" cap="none" spc="0" normalizeH="0" baseline="0" noProof="0" dirty="0">
              <a:ln>
                <a:noFill/>
              </a:ln>
              <a:solidFill>
                <a:srgbClr val="22272B"/>
              </a:solidFill>
              <a:effectLst/>
              <a:uLnTx/>
              <a:uFillTx/>
              <a:latin typeface="Arial" panose="020B0604020202020204"/>
              <a:ea typeface="+mn-ea"/>
              <a:cs typeface="+mn-cs"/>
            </a:endParaRPr>
          </a:p>
          <a:p>
            <a:pPr marL="285750" lvl="0" indent="-285750">
              <a:lnSpc>
                <a:spcPct val="150000"/>
              </a:lnSpc>
              <a:spcAft>
                <a:spcPts val="0"/>
              </a:spcAft>
              <a:buFont typeface="Arial" panose="020B0604020202020204" pitchFamily="34" charset="0"/>
              <a:buChar char="•"/>
            </a:pPr>
            <a:r>
              <a:rPr lang="en-AU" sz="1800" dirty="0">
                <a:latin typeface="Arial"/>
                <a:ea typeface="DengXian"/>
                <a:cs typeface="Arial"/>
              </a:rPr>
              <a:t>U</a:t>
            </a:r>
            <a:r>
              <a:rPr lang="en-AU" sz="1800" dirty="0">
                <a:effectLst/>
                <a:latin typeface="Arial"/>
                <a:ea typeface="DengXian"/>
                <a:cs typeface="Arial"/>
              </a:rPr>
              <a:t>se the musical features of one of ‘Mars’, ‘Imperial March’, ‘Eternity’ or ‘Jupiter’ to compose an 8-bar variation of motif 1.</a:t>
            </a:r>
          </a:p>
          <a:p>
            <a:pPr marL="285750" lvl="0" indent="-285750">
              <a:lnSpc>
                <a:spcPct val="150000"/>
              </a:lnSpc>
              <a:spcAft>
                <a:spcPts val="0"/>
              </a:spcAft>
              <a:buFont typeface="Arial" panose="020B0604020202020204" pitchFamily="34" charset="0"/>
              <a:buChar char="•"/>
            </a:pPr>
            <a:r>
              <a:rPr lang="en-AU" sz="1800" dirty="0">
                <a:latin typeface="Arial"/>
                <a:ea typeface="DengXian"/>
                <a:cs typeface="Arial"/>
              </a:rPr>
              <a:t>I</a:t>
            </a:r>
            <a:r>
              <a:rPr lang="en-AU" sz="1800" dirty="0">
                <a:effectLst/>
                <a:latin typeface="Arial"/>
                <a:ea typeface="DengXian"/>
                <a:cs typeface="Arial"/>
              </a:rPr>
              <a:t>f time, compose one or more additiona</a:t>
            </a:r>
            <a:r>
              <a:rPr lang="en-AU" sz="1800" dirty="0">
                <a:latin typeface="Arial"/>
                <a:ea typeface="DengXian"/>
                <a:cs typeface="Arial"/>
              </a:rPr>
              <a:t>l variations inspired by other pieces in the unit.</a:t>
            </a:r>
            <a:endParaRPr lang="en-AU" sz="1800" dirty="0">
              <a:effectLst/>
              <a:latin typeface="Arial"/>
              <a:ea typeface="DengXian"/>
              <a:cs typeface="Arial"/>
            </a:endParaRPr>
          </a:p>
          <a:p>
            <a:pPr marL="285750" indent="-285750">
              <a:lnSpc>
                <a:spcPct val="150000"/>
              </a:lnSpc>
              <a:spcAft>
                <a:spcPts val="0"/>
              </a:spcAft>
              <a:buFont typeface="Arial" panose="020B0604020202020204" pitchFamily="34" charset="0"/>
              <a:buChar char="•"/>
            </a:pPr>
            <a:r>
              <a:rPr lang="en-AU" sz="1800" dirty="0">
                <a:effectLst/>
                <a:latin typeface="Arial"/>
                <a:ea typeface="DengXian"/>
                <a:cs typeface="Arial"/>
              </a:rPr>
              <a:t>Optional: compose a short coda to complete the composition.</a:t>
            </a:r>
          </a:p>
          <a:p>
            <a:pPr marL="285750" indent="-285750">
              <a:lnSpc>
                <a:spcPct val="150000"/>
              </a:lnSpc>
              <a:spcAft>
                <a:spcPts val="0"/>
              </a:spcAft>
              <a:buFont typeface="Arial" panose="020B0604020202020204" pitchFamily="34" charset="0"/>
              <a:buChar char="•"/>
            </a:pPr>
            <a:r>
              <a:rPr lang="en-AU" sz="1800" dirty="0">
                <a:latin typeface="Arial"/>
                <a:ea typeface="DengXian"/>
                <a:cs typeface="Arial"/>
              </a:rPr>
              <a:t>Share your composition with the class.</a:t>
            </a: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285750" marR="0" lvl="0" indent="-457200" algn="l" defTabSz="609585" rtl="0" eaLnBrk="1" fontAlgn="auto" latinLnBrk="0" hangingPunct="1">
              <a:lnSpc>
                <a:spcPct val="100000"/>
              </a:lnSpc>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457200" algn="l" defTabSz="609585" rtl="0" eaLnBrk="1" fontAlgn="auto" latinLnBrk="0" hangingPunct="1">
              <a:lnSpc>
                <a:spcPct val="100000"/>
              </a:lnSpc>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457200" algn="l" defTabSz="609585" rtl="0" eaLnBrk="1" fontAlgn="auto" latinLnBrk="0" hangingPunct="1">
              <a:lnSpc>
                <a:spcPct val="100000"/>
              </a:lnSpc>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457200" algn="l" defTabSz="609585" rtl="0" eaLnBrk="1" fontAlgn="auto" latinLnBrk="0" hangingPunct="1">
              <a:lnSpc>
                <a:spcPct val="100000"/>
              </a:lnSpc>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457200" algn="l" defTabSz="609585" rtl="0" eaLnBrk="1" fontAlgn="auto" latinLnBrk="0" hangingPunct="1">
              <a:lnSpc>
                <a:spcPct val="100000"/>
              </a:lnSpc>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457200" algn="l" defTabSz="609585" rtl="0" eaLnBrk="1" fontAlgn="auto" latinLnBrk="0" hangingPunct="1">
              <a:lnSpc>
                <a:spcPct val="100000"/>
              </a:lnSpc>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a:p>
            <a:pPr marL="0" marR="0" lvl="0" indent="-457200" algn="l" defTabSz="609585" rtl="0" eaLnBrk="1" fontAlgn="auto" latinLnBrk="0" hangingPunct="1">
              <a:lnSpc>
                <a:spcPct val="100000"/>
              </a:lnSpc>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20F15CF0-20F1-0978-86F3-E8FAB9EC3F0F}"/>
                  </a:ext>
                </a:extLst>
              </p:cNvPr>
              <p:cNvGraphicFramePr>
                <a:graphicFrameLocks noGrp="1"/>
              </p:cNvGraphicFramePr>
              <p:nvPr>
                <p:extLst>
                  <p:ext uri="{D42A27DB-BD31-4B8C-83A1-F6EECF244321}">
                    <p14:modId xmlns:p14="http://schemas.microsoft.com/office/powerpoint/2010/main" val="1894604981"/>
                  </p:ext>
                </p:extLst>
              </p:nvPr>
            </p:nvGraphicFramePr>
            <p:xfrm>
              <a:off x="5248322" y="1515378"/>
              <a:ext cx="6595676" cy="4859543"/>
            </p:xfrm>
            <a:graphic>
              <a:graphicData uri="http://schemas.openxmlformats.org/drawingml/2006/table">
                <a:tbl>
                  <a:tblPr firstRow="1" bandRow="1">
                    <a:tableStyleId>{B301B821-A1FF-4177-AEE7-76D212191A09}</a:tableStyleId>
                  </a:tblPr>
                  <a:tblGrid>
                    <a:gridCol w="1648919">
                      <a:extLst>
                        <a:ext uri="{9D8B030D-6E8A-4147-A177-3AD203B41FA5}">
                          <a16:colId xmlns:a16="http://schemas.microsoft.com/office/drawing/2014/main" val="660886343"/>
                        </a:ext>
                      </a:extLst>
                    </a:gridCol>
                    <a:gridCol w="1648919">
                      <a:extLst>
                        <a:ext uri="{9D8B030D-6E8A-4147-A177-3AD203B41FA5}">
                          <a16:colId xmlns:a16="http://schemas.microsoft.com/office/drawing/2014/main" val="1198234167"/>
                        </a:ext>
                      </a:extLst>
                    </a:gridCol>
                    <a:gridCol w="1648919">
                      <a:extLst>
                        <a:ext uri="{9D8B030D-6E8A-4147-A177-3AD203B41FA5}">
                          <a16:colId xmlns:a16="http://schemas.microsoft.com/office/drawing/2014/main" val="1827559456"/>
                        </a:ext>
                      </a:extLst>
                    </a:gridCol>
                    <a:gridCol w="1648919">
                      <a:extLst>
                        <a:ext uri="{9D8B030D-6E8A-4147-A177-3AD203B41FA5}">
                          <a16:colId xmlns:a16="http://schemas.microsoft.com/office/drawing/2014/main" val="315981528"/>
                        </a:ext>
                      </a:extLst>
                    </a:gridCol>
                  </a:tblGrid>
                  <a:tr h="612463">
                    <a:tc>
                      <a:txBody>
                        <a:bodyPr/>
                        <a:lstStyle/>
                        <a:p>
                          <a:pPr algn="l"/>
                          <a:r>
                            <a:rPr lang="en-AU"/>
                            <a:t>Mars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U"/>
                            <a:t>Imperial 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U"/>
                            <a:t>Eternity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U"/>
                            <a:t>Jupiter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7674520"/>
                      </a:ext>
                    </a:extLst>
                  </a:tr>
                  <a:tr h="4219463">
                    <a:tc>
                      <a:txBody>
                        <a:bodyPr/>
                        <a:lstStyle/>
                        <a:p>
                          <a:pPr algn="l"/>
                          <a:r>
                            <a:rPr lang="en-AU" sz="1600" dirty="0"/>
                            <a:t>ostinato</a:t>
                          </a:r>
                        </a:p>
                        <a:p>
                          <a:pPr algn="l">
                            <a:lnSpc>
                              <a:spcPct val="150000"/>
                            </a:lnSpc>
                            <a:spcBef>
                              <a:spcPts val="1200"/>
                            </a:spcBef>
                            <a:spcAft>
                              <a:spcPts val="600"/>
                            </a:spcAft>
                          </a:pPr>
                          <a14:m>
                            <m:oMath xmlns:m="http://schemas.openxmlformats.org/officeDocument/2006/math">
                              <m:f>
                                <m:fPr>
                                  <m:type m:val="noBar"/>
                                  <m:ctrlPr>
                                    <a:rPr lang="en-AU" sz="1600" b="0" i="1" dirty="0" smtClean="0">
                                      <a:effectLst/>
                                      <a:latin typeface="Cambria Math" panose="02040503050406030204" pitchFamily="18" charset="0"/>
                                    </a:rPr>
                                  </m:ctrlPr>
                                </m:fPr>
                                <m:num>
                                  <m:r>
                                    <a:rPr lang="en-AU" sz="1600" b="0" dirty="0" smtClean="0">
                                      <a:effectLst/>
                                      <a:latin typeface="Cambria Math" panose="02040503050406030204" pitchFamily="18" charset="0"/>
                                    </a:rPr>
                                    <m:t>5</m:t>
                                  </m:r>
                                </m:num>
                                <m:den>
                                  <m:r>
                                    <a:rPr lang="en-AU" sz="1600" b="0" dirty="0" smtClean="0">
                                      <a:effectLst/>
                                      <a:latin typeface="Cambria Math" panose="02040503050406030204" pitchFamily="18" charset="0"/>
                                    </a:rPr>
                                    <m:t>4</m:t>
                                  </m:r>
                                </m:den>
                              </m:f>
                            </m:oMath>
                          </a14:m>
                          <a:r>
                            <a:rPr lang="en-AU" sz="1600" b="0" dirty="0">
                              <a:effectLst/>
                            </a:rPr>
                            <a:t> time signature</a:t>
                          </a:r>
                        </a:p>
                        <a:p>
                          <a:pPr algn="l">
                            <a:lnSpc>
                              <a:spcPct val="150000"/>
                            </a:lnSpc>
                            <a:spcBef>
                              <a:spcPts val="1200"/>
                            </a:spcBef>
                            <a:spcAft>
                              <a:spcPts val="600"/>
                            </a:spcAft>
                          </a:pPr>
                          <a:r>
                            <a:rPr lang="en-AU" sz="1600" b="0" dirty="0">
                              <a:effectLst/>
                            </a:rPr>
                            <a:t>dissonance</a:t>
                          </a:r>
                        </a:p>
                        <a:p>
                          <a:pPr algn="l">
                            <a:lnSpc>
                              <a:spcPct val="150000"/>
                            </a:lnSpc>
                            <a:spcBef>
                              <a:spcPts val="1200"/>
                            </a:spcBef>
                            <a:spcAft>
                              <a:spcPts val="600"/>
                            </a:spcAft>
                          </a:pPr>
                          <a:r>
                            <a:rPr lang="en-AU" sz="1600" b="0" dirty="0">
                              <a:effectLst/>
                            </a:rPr>
                            <a:t>use of triplets</a:t>
                          </a:r>
                          <a:endParaRPr lang="en-AU" sz="1600" b="0" dirty="0">
                            <a:effectLst/>
                            <a:latin typeface="+mn-lt"/>
                            <a:ea typeface="Calibri" panose="020F0502020204030204" pitchFamily="34" charset="0"/>
                            <a:cs typeface="Cordia New" panose="020B0304020202020204" pitchFamily="34" charset="-34"/>
                          </a:endParaRPr>
                        </a:p>
                        <a:p>
                          <a:pPr algn="l"/>
                          <a:endParaRPr lang="en-AU" sz="1600" dirty="0"/>
                        </a:p>
                        <a:p>
                          <a:pPr algn="l"/>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1200"/>
                            </a:spcBef>
                            <a:spcAft>
                              <a:spcPts val="600"/>
                            </a:spcAft>
                          </a:pPr>
                          <a:r>
                            <a:rPr lang="en-AU" sz="1600" dirty="0">
                              <a:effectLst/>
                            </a:rPr>
                            <a:t>driving, militaristic rhythms</a:t>
                          </a:r>
                        </a:p>
                        <a:p>
                          <a:pPr algn="l">
                            <a:lnSpc>
                              <a:spcPct val="150000"/>
                            </a:lnSpc>
                            <a:spcBef>
                              <a:spcPts val="1200"/>
                            </a:spcBef>
                            <a:spcAft>
                              <a:spcPts val="600"/>
                            </a:spcAft>
                          </a:pPr>
                          <a:r>
                            <a:rPr lang="en-AU" sz="1600" dirty="0">
                              <a:effectLst/>
                            </a:rPr>
                            <a:t>chromaticism</a:t>
                          </a:r>
                        </a:p>
                        <a:p>
                          <a:pPr algn="l">
                            <a:lnSpc>
                              <a:spcPct val="150000"/>
                            </a:lnSpc>
                            <a:spcBef>
                              <a:spcPts val="1200"/>
                            </a:spcBef>
                            <a:spcAft>
                              <a:spcPts val="600"/>
                            </a:spcAft>
                          </a:pPr>
                          <a:r>
                            <a:rPr lang="en-AU" sz="1600" dirty="0">
                              <a:effectLst/>
                            </a:rPr>
                            <a:t>minor tonality</a:t>
                          </a:r>
                        </a:p>
                        <a:p>
                          <a:pPr algn="l">
                            <a:lnSpc>
                              <a:spcPct val="150000"/>
                            </a:lnSpc>
                            <a:spcBef>
                              <a:spcPts val="1200"/>
                            </a:spcBef>
                            <a:spcAft>
                              <a:spcPts val="600"/>
                            </a:spcAft>
                          </a:pPr>
                          <a:r>
                            <a:rPr lang="en-AU" sz="1600" dirty="0">
                              <a:effectLst/>
                            </a:rPr>
                            <a:t>march–like feel</a:t>
                          </a:r>
                          <a:endParaRPr lang="en-AU" sz="1600" dirty="0">
                            <a:effectLst/>
                            <a:latin typeface="+mn-lt"/>
                            <a:ea typeface="Calibri" panose="020F0502020204030204" pitchFamily="34" charset="0"/>
                            <a:cs typeface="Cordia New" panose="020B0304020202020204" pitchFamily="34" charset="-34"/>
                          </a:endParaRPr>
                        </a:p>
                        <a:p>
                          <a:pPr algn="l"/>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1200"/>
                            </a:spcBef>
                            <a:spcAft>
                              <a:spcPts val="600"/>
                            </a:spcAft>
                          </a:pPr>
                          <a:r>
                            <a:rPr lang="en-AU" sz="1600">
                              <a:effectLst/>
                            </a:rPr>
                            <a:t>mixed metre</a:t>
                          </a:r>
                        </a:p>
                        <a:p>
                          <a:pPr algn="l">
                            <a:lnSpc>
                              <a:spcPct val="150000"/>
                            </a:lnSpc>
                            <a:spcBef>
                              <a:spcPts val="1200"/>
                            </a:spcBef>
                            <a:spcAft>
                              <a:spcPts val="600"/>
                            </a:spcAft>
                          </a:pPr>
                          <a:r>
                            <a:rPr lang="en-AU" sz="1600">
                              <a:effectLst/>
                            </a:rPr>
                            <a:t>complex metre</a:t>
                          </a:r>
                        </a:p>
                        <a:p>
                          <a:pPr algn="l">
                            <a:lnSpc>
                              <a:spcPct val="150000"/>
                            </a:lnSpc>
                            <a:spcBef>
                              <a:spcPts val="1200"/>
                            </a:spcBef>
                            <a:spcAft>
                              <a:spcPts val="600"/>
                            </a:spcAft>
                          </a:pPr>
                          <a:r>
                            <a:rPr lang="en-AU" sz="1600">
                              <a:effectLst/>
                            </a:rPr>
                            <a:t>ostinato</a:t>
                          </a:r>
                        </a:p>
                        <a:p>
                          <a:pPr algn="l">
                            <a:lnSpc>
                              <a:spcPct val="150000"/>
                            </a:lnSpc>
                            <a:spcBef>
                              <a:spcPts val="1200"/>
                            </a:spcBef>
                            <a:spcAft>
                              <a:spcPts val="600"/>
                            </a:spcAft>
                          </a:pPr>
                          <a:r>
                            <a:rPr lang="en-AU" sz="1600">
                              <a:effectLst/>
                            </a:rPr>
                            <a:t>melody emerging from a continuous quaver texture</a:t>
                          </a:r>
                          <a:endParaRPr lang="en-AU" sz="1600">
                            <a:effectLst/>
                            <a:latin typeface="+mn-lt"/>
                            <a:ea typeface="Calibri" panose="020F0502020204030204" pitchFamily="34" charset="0"/>
                            <a:cs typeface="Cordia New" panose="020B0304020202020204" pitchFamily="34" charset="-34"/>
                          </a:endParaRPr>
                        </a:p>
                        <a:p>
                          <a:pPr algn="l"/>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1200"/>
                            </a:spcBef>
                            <a:spcAft>
                              <a:spcPts val="600"/>
                            </a:spcAft>
                          </a:pPr>
                          <a:r>
                            <a:rPr lang="en-AU" sz="1600" dirty="0">
                              <a:effectLst/>
                            </a:rPr>
                            <a:t>balanced phrases</a:t>
                          </a:r>
                        </a:p>
                        <a:p>
                          <a:pPr algn="l">
                            <a:lnSpc>
                              <a:spcPct val="150000"/>
                            </a:lnSpc>
                            <a:spcBef>
                              <a:spcPts val="1200"/>
                            </a:spcBef>
                            <a:spcAft>
                              <a:spcPts val="600"/>
                            </a:spcAft>
                          </a:pPr>
                          <a:r>
                            <a:rPr lang="en-AU" sz="1600" dirty="0">
                              <a:effectLst/>
                            </a:rPr>
                            <a:t>contrasting dynamics</a:t>
                          </a:r>
                        </a:p>
                        <a:p>
                          <a:pPr algn="l">
                            <a:lnSpc>
                              <a:spcPct val="150000"/>
                            </a:lnSpc>
                            <a:spcBef>
                              <a:spcPts val="1200"/>
                            </a:spcBef>
                            <a:spcAft>
                              <a:spcPts val="600"/>
                            </a:spcAft>
                          </a:pPr>
                          <a:r>
                            <a:rPr lang="en-AU" sz="1600" dirty="0">
                              <a:effectLst/>
                            </a:rPr>
                            <a:t>modulations to related key areas</a:t>
                          </a:r>
                        </a:p>
                        <a:p>
                          <a:pPr algn="l">
                            <a:lnSpc>
                              <a:spcPct val="150000"/>
                            </a:lnSpc>
                            <a:spcBef>
                              <a:spcPts val="1200"/>
                            </a:spcBef>
                            <a:spcAft>
                              <a:spcPts val="600"/>
                            </a:spcAft>
                          </a:pPr>
                          <a:r>
                            <a:rPr lang="en-AU" sz="1600" dirty="0">
                              <a:effectLst/>
                            </a:rPr>
                            <a:t>fugal/ </a:t>
                          </a:r>
                          <a:r>
                            <a:rPr lang="en-AU" sz="1600" dirty="0" err="1">
                              <a:effectLst/>
                            </a:rPr>
                            <a:t>canonic</a:t>
                          </a:r>
                          <a:r>
                            <a:rPr lang="en-AU" sz="1600" dirty="0">
                              <a:effectLst/>
                            </a:rPr>
                            <a:t> entries</a:t>
                          </a:r>
                          <a:endParaRPr lang="en-AU" sz="1600" dirty="0">
                            <a:effectLst/>
                            <a:latin typeface="+mn-lt"/>
                            <a:ea typeface="Calibri" panose="020F0502020204030204" pitchFamily="34" charset="0"/>
                            <a:cs typeface="Cordia New" panose="020B0304020202020204" pitchFamily="34"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82531"/>
                      </a:ext>
                    </a:extLst>
                  </a:tr>
                </a:tbl>
              </a:graphicData>
            </a:graphic>
          </p:graphicFrame>
        </mc:Choice>
        <mc:Fallback xmlns="">
          <p:graphicFrame>
            <p:nvGraphicFramePr>
              <p:cNvPr id="7" name="Table 6">
                <a:extLst>
                  <a:ext uri="{FF2B5EF4-FFF2-40B4-BE49-F238E27FC236}">
                    <a16:creationId xmlns:a16="http://schemas.microsoft.com/office/drawing/2014/main" id="{20F15CF0-20F1-0978-86F3-E8FAB9EC3F0F}"/>
                  </a:ext>
                </a:extLst>
              </p:cNvPr>
              <p:cNvGraphicFramePr>
                <a:graphicFrameLocks noGrp="1"/>
              </p:cNvGraphicFramePr>
              <p:nvPr>
                <p:extLst>
                  <p:ext uri="{D42A27DB-BD31-4B8C-83A1-F6EECF244321}">
                    <p14:modId xmlns:p14="http://schemas.microsoft.com/office/powerpoint/2010/main" val="1894604981"/>
                  </p:ext>
                </p:extLst>
              </p:nvPr>
            </p:nvGraphicFramePr>
            <p:xfrm>
              <a:off x="5248322" y="1515378"/>
              <a:ext cx="6595676" cy="4859543"/>
            </p:xfrm>
            <a:graphic>
              <a:graphicData uri="http://schemas.openxmlformats.org/drawingml/2006/table">
                <a:tbl>
                  <a:tblPr firstRow="1" bandRow="1">
                    <a:tableStyleId>{B301B821-A1FF-4177-AEE7-76D212191A09}</a:tableStyleId>
                  </a:tblPr>
                  <a:tblGrid>
                    <a:gridCol w="1648919">
                      <a:extLst>
                        <a:ext uri="{9D8B030D-6E8A-4147-A177-3AD203B41FA5}">
                          <a16:colId xmlns:a16="http://schemas.microsoft.com/office/drawing/2014/main" val="660886343"/>
                        </a:ext>
                      </a:extLst>
                    </a:gridCol>
                    <a:gridCol w="1648919">
                      <a:extLst>
                        <a:ext uri="{9D8B030D-6E8A-4147-A177-3AD203B41FA5}">
                          <a16:colId xmlns:a16="http://schemas.microsoft.com/office/drawing/2014/main" val="1198234167"/>
                        </a:ext>
                      </a:extLst>
                    </a:gridCol>
                    <a:gridCol w="1648919">
                      <a:extLst>
                        <a:ext uri="{9D8B030D-6E8A-4147-A177-3AD203B41FA5}">
                          <a16:colId xmlns:a16="http://schemas.microsoft.com/office/drawing/2014/main" val="1827559456"/>
                        </a:ext>
                      </a:extLst>
                    </a:gridCol>
                    <a:gridCol w="1648919">
                      <a:extLst>
                        <a:ext uri="{9D8B030D-6E8A-4147-A177-3AD203B41FA5}">
                          <a16:colId xmlns:a16="http://schemas.microsoft.com/office/drawing/2014/main" val="315981528"/>
                        </a:ext>
                      </a:extLst>
                    </a:gridCol>
                  </a:tblGrid>
                  <a:tr h="640080">
                    <a:tc>
                      <a:txBody>
                        <a:bodyPr/>
                        <a:lstStyle/>
                        <a:p>
                          <a:pPr algn="l"/>
                          <a:r>
                            <a:rPr lang="en-AU"/>
                            <a:t>Mars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U"/>
                            <a:t>Imperial 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U"/>
                            <a:t>Eternity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AU"/>
                            <a:t>Jupiter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7674520"/>
                      </a:ext>
                    </a:extLst>
                  </a:tr>
                  <a:tr h="42194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69" t="-15616" r="-300769" b="-601"/>
                          </a:stretch>
                        </a:blipFill>
                      </a:tcPr>
                    </a:tc>
                    <a:tc>
                      <a:txBody>
                        <a:bodyPr/>
                        <a:lstStyle/>
                        <a:p>
                          <a:pPr algn="l">
                            <a:lnSpc>
                              <a:spcPct val="150000"/>
                            </a:lnSpc>
                            <a:spcBef>
                              <a:spcPts val="1200"/>
                            </a:spcBef>
                            <a:spcAft>
                              <a:spcPts val="600"/>
                            </a:spcAft>
                          </a:pPr>
                          <a:r>
                            <a:rPr lang="en-AU" sz="1600" dirty="0">
                              <a:effectLst/>
                            </a:rPr>
                            <a:t>driving, militaristic rhythms</a:t>
                          </a:r>
                        </a:p>
                        <a:p>
                          <a:pPr algn="l">
                            <a:lnSpc>
                              <a:spcPct val="150000"/>
                            </a:lnSpc>
                            <a:spcBef>
                              <a:spcPts val="1200"/>
                            </a:spcBef>
                            <a:spcAft>
                              <a:spcPts val="600"/>
                            </a:spcAft>
                          </a:pPr>
                          <a:r>
                            <a:rPr lang="en-AU" sz="1600" dirty="0">
                              <a:effectLst/>
                            </a:rPr>
                            <a:t>chromaticism</a:t>
                          </a:r>
                        </a:p>
                        <a:p>
                          <a:pPr algn="l">
                            <a:lnSpc>
                              <a:spcPct val="150000"/>
                            </a:lnSpc>
                            <a:spcBef>
                              <a:spcPts val="1200"/>
                            </a:spcBef>
                            <a:spcAft>
                              <a:spcPts val="600"/>
                            </a:spcAft>
                          </a:pPr>
                          <a:r>
                            <a:rPr lang="en-AU" sz="1600" dirty="0">
                              <a:effectLst/>
                            </a:rPr>
                            <a:t>minor tonality</a:t>
                          </a:r>
                        </a:p>
                        <a:p>
                          <a:pPr algn="l">
                            <a:lnSpc>
                              <a:spcPct val="150000"/>
                            </a:lnSpc>
                            <a:spcBef>
                              <a:spcPts val="1200"/>
                            </a:spcBef>
                            <a:spcAft>
                              <a:spcPts val="600"/>
                            </a:spcAft>
                          </a:pPr>
                          <a:r>
                            <a:rPr lang="en-AU" sz="1600" dirty="0">
                              <a:effectLst/>
                            </a:rPr>
                            <a:t>march–like feel</a:t>
                          </a:r>
                          <a:endParaRPr lang="en-AU" sz="1600" dirty="0">
                            <a:effectLst/>
                            <a:latin typeface="+mn-lt"/>
                            <a:ea typeface="Calibri" panose="020F0502020204030204" pitchFamily="34" charset="0"/>
                            <a:cs typeface="Cordia New" panose="020B0304020202020204" pitchFamily="34" charset="-34"/>
                          </a:endParaRPr>
                        </a:p>
                        <a:p>
                          <a:pPr algn="l"/>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1200"/>
                            </a:spcBef>
                            <a:spcAft>
                              <a:spcPts val="600"/>
                            </a:spcAft>
                          </a:pPr>
                          <a:r>
                            <a:rPr lang="en-AU" sz="1600">
                              <a:effectLst/>
                            </a:rPr>
                            <a:t>mixed metre</a:t>
                          </a:r>
                        </a:p>
                        <a:p>
                          <a:pPr algn="l">
                            <a:lnSpc>
                              <a:spcPct val="150000"/>
                            </a:lnSpc>
                            <a:spcBef>
                              <a:spcPts val="1200"/>
                            </a:spcBef>
                            <a:spcAft>
                              <a:spcPts val="600"/>
                            </a:spcAft>
                          </a:pPr>
                          <a:r>
                            <a:rPr lang="en-AU" sz="1600">
                              <a:effectLst/>
                            </a:rPr>
                            <a:t>complex metre</a:t>
                          </a:r>
                        </a:p>
                        <a:p>
                          <a:pPr algn="l">
                            <a:lnSpc>
                              <a:spcPct val="150000"/>
                            </a:lnSpc>
                            <a:spcBef>
                              <a:spcPts val="1200"/>
                            </a:spcBef>
                            <a:spcAft>
                              <a:spcPts val="600"/>
                            </a:spcAft>
                          </a:pPr>
                          <a:r>
                            <a:rPr lang="en-AU" sz="1600">
                              <a:effectLst/>
                            </a:rPr>
                            <a:t>ostinato</a:t>
                          </a:r>
                        </a:p>
                        <a:p>
                          <a:pPr algn="l">
                            <a:lnSpc>
                              <a:spcPct val="150000"/>
                            </a:lnSpc>
                            <a:spcBef>
                              <a:spcPts val="1200"/>
                            </a:spcBef>
                            <a:spcAft>
                              <a:spcPts val="600"/>
                            </a:spcAft>
                          </a:pPr>
                          <a:r>
                            <a:rPr lang="en-AU" sz="1600">
                              <a:effectLst/>
                            </a:rPr>
                            <a:t>melody emerging from a continuous quaver texture</a:t>
                          </a:r>
                          <a:endParaRPr lang="en-AU" sz="1600">
                            <a:effectLst/>
                            <a:latin typeface="+mn-lt"/>
                            <a:ea typeface="Calibri" panose="020F0502020204030204" pitchFamily="34" charset="0"/>
                            <a:cs typeface="Cordia New" panose="020B0304020202020204" pitchFamily="34" charset="-34"/>
                          </a:endParaRPr>
                        </a:p>
                        <a:p>
                          <a:pPr algn="l"/>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1200"/>
                            </a:spcBef>
                            <a:spcAft>
                              <a:spcPts val="600"/>
                            </a:spcAft>
                          </a:pPr>
                          <a:r>
                            <a:rPr lang="en-AU" sz="1600" dirty="0">
                              <a:effectLst/>
                            </a:rPr>
                            <a:t>balanced phrases</a:t>
                          </a:r>
                        </a:p>
                        <a:p>
                          <a:pPr algn="l">
                            <a:lnSpc>
                              <a:spcPct val="150000"/>
                            </a:lnSpc>
                            <a:spcBef>
                              <a:spcPts val="1200"/>
                            </a:spcBef>
                            <a:spcAft>
                              <a:spcPts val="600"/>
                            </a:spcAft>
                          </a:pPr>
                          <a:r>
                            <a:rPr lang="en-AU" sz="1600" dirty="0">
                              <a:effectLst/>
                            </a:rPr>
                            <a:t>contrasting dynamics</a:t>
                          </a:r>
                        </a:p>
                        <a:p>
                          <a:pPr algn="l">
                            <a:lnSpc>
                              <a:spcPct val="150000"/>
                            </a:lnSpc>
                            <a:spcBef>
                              <a:spcPts val="1200"/>
                            </a:spcBef>
                            <a:spcAft>
                              <a:spcPts val="600"/>
                            </a:spcAft>
                          </a:pPr>
                          <a:r>
                            <a:rPr lang="en-AU" sz="1600" dirty="0">
                              <a:effectLst/>
                            </a:rPr>
                            <a:t>modulations to related key areas</a:t>
                          </a:r>
                        </a:p>
                        <a:p>
                          <a:pPr algn="l">
                            <a:lnSpc>
                              <a:spcPct val="150000"/>
                            </a:lnSpc>
                            <a:spcBef>
                              <a:spcPts val="1200"/>
                            </a:spcBef>
                            <a:spcAft>
                              <a:spcPts val="600"/>
                            </a:spcAft>
                          </a:pPr>
                          <a:r>
                            <a:rPr lang="en-AU" sz="1600" dirty="0">
                              <a:effectLst/>
                            </a:rPr>
                            <a:t>fugal/ </a:t>
                          </a:r>
                          <a:r>
                            <a:rPr lang="en-AU" sz="1600" dirty="0" err="1">
                              <a:effectLst/>
                            </a:rPr>
                            <a:t>canonic</a:t>
                          </a:r>
                          <a:r>
                            <a:rPr lang="en-AU" sz="1600" dirty="0">
                              <a:effectLst/>
                            </a:rPr>
                            <a:t> entries</a:t>
                          </a:r>
                          <a:endParaRPr lang="en-AU" sz="1600" dirty="0">
                            <a:effectLst/>
                            <a:latin typeface="+mn-lt"/>
                            <a:ea typeface="Calibri" panose="020F0502020204030204" pitchFamily="34" charset="0"/>
                            <a:cs typeface="Cordia New" panose="020B0304020202020204" pitchFamily="34" charset="-3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82531"/>
                      </a:ext>
                    </a:extLst>
                  </a:tr>
                </a:tbl>
              </a:graphicData>
            </a:graphic>
          </p:graphicFrame>
        </mc:Fallback>
      </mc:AlternateContent>
      <p:sp>
        <p:nvSpPr>
          <p:cNvPr id="2" name="Slide Number Placeholder 1">
            <a:extLst>
              <a:ext uri="{FF2B5EF4-FFF2-40B4-BE49-F238E27FC236}">
                <a16:creationId xmlns:a16="http://schemas.microsoft.com/office/drawing/2014/main" id="{5216F305-B002-B852-6C92-BF5DFEE383F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084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9A70-C5FE-7D12-BEBE-950B06A75C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6EA969-8946-437B-7A94-0C887455A3BA}"/>
              </a:ext>
            </a:extLst>
          </p:cNvPr>
          <p:cNvSpPr>
            <a:spLocks noGrp="1"/>
          </p:cNvSpPr>
          <p:nvPr>
            <p:ph type="ctrTitle"/>
          </p:nvPr>
        </p:nvSpPr>
        <p:spPr>
          <a:xfrm>
            <a:off x="540000" y="3537679"/>
            <a:ext cx="6295515" cy="3192905"/>
          </a:xfrm>
        </p:spPr>
        <p:txBody>
          <a:bodyPr/>
          <a:lstStyle/>
          <a:p>
            <a:r>
              <a:rPr lang="en-AU" dirty="0">
                <a:latin typeface="+mj-lt"/>
                <a:cs typeface="Arial"/>
              </a:rPr>
              <a:t>Learning sequence 5</a:t>
            </a:r>
            <a:br>
              <a:rPr lang="en-AU" dirty="0">
                <a:latin typeface="+mj-lt"/>
                <a:cs typeface="Arial"/>
              </a:rPr>
            </a:br>
            <a:r>
              <a:rPr lang="en-AU" dirty="0">
                <a:latin typeface="+mj-lt"/>
                <a:cs typeface="Arial"/>
              </a:rPr>
              <a:t> </a:t>
            </a:r>
            <a:br>
              <a:rPr lang="en-AU" dirty="0">
                <a:latin typeface="+mj-lt"/>
                <a:cs typeface="Arial"/>
              </a:rPr>
            </a:br>
            <a:r>
              <a:rPr lang="en-AU" dirty="0">
                <a:latin typeface="+mj-lt"/>
                <a:cs typeface="Arial"/>
              </a:rPr>
              <a:t>assessment planning</a:t>
            </a:r>
            <a:br>
              <a:rPr lang="en-AU" dirty="0">
                <a:latin typeface="+mj-lt"/>
                <a:cs typeface="Arial"/>
              </a:rPr>
            </a:br>
            <a:r>
              <a:rPr lang="en-AU" dirty="0">
                <a:latin typeface="+mj-lt"/>
                <a:cs typeface="Arial"/>
              </a:rPr>
              <a:t>and submission </a:t>
            </a:r>
          </a:p>
        </p:txBody>
      </p:sp>
      <p:pic>
        <p:nvPicPr>
          <p:cNvPr id="2" name="Picture 1" descr="Two people sitting at a table looking at a calendar">
            <a:extLst>
              <a:ext uri="{FF2B5EF4-FFF2-40B4-BE49-F238E27FC236}">
                <a16:creationId xmlns:a16="http://schemas.microsoft.com/office/drawing/2014/main" id="{978CD4E6-D298-933E-A4D3-3149C0058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1340" y="2706103"/>
            <a:ext cx="4864899" cy="4166887"/>
          </a:xfrm>
          <a:prstGeom prst="rect">
            <a:avLst/>
          </a:prstGeom>
        </p:spPr>
      </p:pic>
    </p:spTree>
    <p:extLst>
      <p:ext uri="{BB962C8B-B14F-4D97-AF65-F5344CB8AC3E}">
        <p14:creationId xmlns:p14="http://schemas.microsoft.com/office/powerpoint/2010/main" val="296929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alpha val="80000"/>
          </a:schemeClr>
        </a:solidFill>
        <a:effectLst/>
      </p:bgPr>
    </p:bg>
    <p:spTree>
      <p:nvGrpSpPr>
        <p:cNvPr id="1" name="">
          <a:extLst>
            <a:ext uri="{FF2B5EF4-FFF2-40B4-BE49-F238E27FC236}">
              <a16:creationId xmlns:a16="http://schemas.microsoft.com/office/drawing/2014/main" id="{7EC76015-58FD-D222-7D39-798E8FBEC7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B6F92E-A726-A8A2-6432-B1686D0B55BF}"/>
              </a:ext>
            </a:extLst>
          </p:cNvPr>
          <p:cNvSpPr>
            <a:spLocks noGrp="1"/>
          </p:cNvSpPr>
          <p:nvPr>
            <p:ph type="title"/>
          </p:nvPr>
        </p:nvSpPr>
        <p:spPr/>
        <p:txBody>
          <a:bodyPr/>
          <a:lstStyle/>
          <a:p>
            <a:r>
              <a:rPr lang="en-AU" dirty="0">
                <a:latin typeface="+mj-lt"/>
                <a:cs typeface="Arial"/>
              </a:rPr>
              <a:t>Activity 1.1 – what is the common ascending interval?</a:t>
            </a:r>
            <a:endParaRPr lang="en-US" dirty="0">
              <a:cs typeface="Arial"/>
            </a:endParaRPr>
          </a:p>
        </p:txBody>
      </p:sp>
      <p:sp>
        <p:nvSpPr>
          <p:cNvPr id="16" name="Text Placeholder 15">
            <a:extLst>
              <a:ext uri="{FF2B5EF4-FFF2-40B4-BE49-F238E27FC236}">
                <a16:creationId xmlns:a16="http://schemas.microsoft.com/office/drawing/2014/main" id="{DC33DA9C-D76B-D128-1B91-40F70DB5EC8F}"/>
              </a:ext>
            </a:extLst>
          </p:cNvPr>
          <p:cNvSpPr>
            <a:spLocks noGrp="1"/>
          </p:cNvSpPr>
          <p:nvPr>
            <p:ph type="body" sz="quarter" idx="18"/>
          </p:nvPr>
        </p:nvSpPr>
        <p:spPr/>
        <p:txBody>
          <a:bodyPr/>
          <a:lstStyle/>
          <a:p>
            <a:r>
              <a:rPr lang="en-US" dirty="0"/>
              <a:t>Listening</a:t>
            </a:r>
          </a:p>
        </p:txBody>
      </p:sp>
      <p:pic>
        <p:nvPicPr>
          <p:cNvPr id="7" name="Picture 6" descr="An image of Mars the planet with a play button in the bottm left cofner">
            <a:extLst>
              <a:ext uri="{FF2B5EF4-FFF2-40B4-BE49-F238E27FC236}">
                <a16:creationId xmlns:a16="http://schemas.microsoft.com/office/drawing/2014/main" id="{14DD21F0-F0EB-9F2E-9A65-23954BF618B1}"/>
              </a:ext>
            </a:extLst>
          </p:cNvPr>
          <p:cNvPicPr>
            <a:picLocks noChangeAspect="1"/>
          </p:cNvPicPr>
          <p:nvPr/>
        </p:nvPicPr>
        <p:blipFill>
          <a:blip r:embed="rId3"/>
          <a:stretch>
            <a:fillRect/>
          </a:stretch>
        </p:blipFill>
        <p:spPr>
          <a:xfrm>
            <a:off x="6192982" y="1522950"/>
            <a:ext cx="5490004" cy="4414905"/>
          </a:xfrm>
          <a:prstGeom prst="rect">
            <a:avLst/>
          </a:prstGeom>
        </p:spPr>
      </p:pic>
      <p:sp>
        <p:nvSpPr>
          <p:cNvPr id="8" name="TextBox 7">
            <a:extLst>
              <a:ext uri="{FF2B5EF4-FFF2-40B4-BE49-F238E27FC236}">
                <a16:creationId xmlns:a16="http://schemas.microsoft.com/office/drawing/2014/main" id="{4961A602-C012-B0C6-0A15-B791398418C0}"/>
              </a:ext>
            </a:extLst>
          </p:cNvPr>
          <p:cNvSpPr txBox="1"/>
          <p:nvPr/>
        </p:nvSpPr>
        <p:spPr>
          <a:xfrm>
            <a:off x="6222493" y="6094044"/>
            <a:ext cx="4659675" cy="219076"/>
          </a:xfrm>
          <a:prstGeom prst="rect">
            <a:avLst/>
          </a:prstGeom>
          <a:noFill/>
        </p:spPr>
        <p:txBody>
          <a:bodyPr wrap="none" lIns="0" tIns="0" rIns="0" bIns="0" rtlCol="0" anchor="t">
            <a:noAutofit/>
          </a:bodyPr>
          <a:lstStyle/>
          <a:p>
            <a:r>
              <a:rPr lang="en-AU" sz="1000" dirty="0" err="1"/>
              <a:t>HDclassical</a:t>
            </a:r>
            <a:r>
              <a:rPr lang="en-AU" sz="1000" dirty="0"/>
              <a:t> (2010) </a:t>
            </a:r>
            <a:r>
              <a:rPr lang="en-AU" sz="1000" dirty="0">
                <a:hlinkClick r:id="rId4"/>
              </a:rPr>
              <a:t>Gustav Holst – Mars (7:08) </a:t>
            </a:r>
            <a:r>
              <a:rPr lang="en-AU" sz="1000" dirty="0"/>
              <a:t> [video] accessed 21 January 2025</a:t>
            </a:r>
          </a:p>
        </p:txBody>
      </p:sp>
      <p:grpSp>
        <p:nvGrpSpPr>
          <p:cNvPr id="3" name="Group 2" descr="Play icon">
            <a:extLst>
              <a:ext uri="{FF2B5EF4-FFF2-40B4-BE49-F238E27FC236}">
                <a16:creationId xmlns:a16="http://schemas.microsoft.com/office/drawing/2014/main" id="{CFF1E0EC-6527-6713-1B50-FA6240495E45}"/>
              </a:ext>
            </a:extLst>
          </p:cNvPr>
          <p:cNvGrpSpPr/>
          <p:nvPr/>
        </p:nvGrpSpPr>
        <p:grpSpPr>
          <a:xfrm>
            <a:off x="8480784" y="3273202"/>
            <a:ext cx="914400" cy="914400"/>
            <a:chOff x="8480784" y="3273202"/>
            <a:chExt cx="914400" cy="914400"/>
          </a:xfrm>
        </p:grpSpPr>
        <p:sp>
          <p:nvSpPr>
            <p:cNvPr id="10" name="Oval 9" descr="Play button">
              <a:extLst>
                <a:ext uri="{FF2B5EF4-FFF2-40B4-BE49-F238E27FC236}">
                  <a16:creationId xmlns:a16="http://schemas.microsoft.com/office/drawing/2014/main" id="{3C5EE4DC-B851-9D82-D16C-D350F1B90A30}"/>
                </a:ext>
              </a:extLst>
            </p:cNvPr>
            <p:cNvSpPr/>
            <p:nvPr/>
          </p:nvSpPr>
          <p:spPr>
            <a:xfrm>
              <a:off x="8480784" y="3273202"/>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hlinkClick r:id="rId4"/>
              <a:extLst>
                <a:ext uri="{FF2B5EF4-FFF2-40B4-BE49-F238E27FC236}">
                  <a16:creationId xmlns:a16="http://schemas.microsoft.com/office/drawing/2014/main" id="{5831EF12-C834-CEBC-4BA5-C2D526D87C82}"/>
                </a:ext>
              </a:extLst>
            </p:cNvPr>
            <p:cNvSpPr/>
            <p:nvPr/>
          </p:nvSpPr>
          <p:spPr>
            <a:xfrm rot="5400000">
              <a:off x="8742993" y="3483064"/>
              <a:ext cx="494675" cy="464695"/>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4" name="TextBox 13">
            <a:extLst>
              <a:ext uri="{FF2B5EF4-FFF2-40B4-BE49-F238E27FC236}">
                <a16:creationId xmlns:a16="http://schemas.microsoft.com/office/drawing/2014/main" id="{4868C9FC-64DE-7D0D-D023-AEC537AF9DC2}"/>
              </a:ext>
            </a:extLst>
          </p:cNvPr>
          <p:cNvSpPr txBox="1"/>
          <p:nvPr/>
        </p:nvSpPr>
        <p:spPr>
          <a:xfrm>
            <a:off x="348001" y="5820826"/>
            <a:ext cx="2090400" cy="785174"/>
          </a:xfrm>
          <a:prstGeom prst="rect">
            <a:avLst/>
          </a:prstGeom>
          <a:noFill/>
        </p:spPr>
        <p:txBody>
          <a:bodyPr wrap="square" lIns="0" tIns="0" rIns="0" bIns="0" rtlCol="0">
            <a:noAutofit/>
          </a:bodyPr>
          <a:lstStyle/>
          <a:p>
            <a:pPr algn="l">
              <a:lnSpc>
                <a:spcPct val="150000"/>
              </a:lnSpc>
            </a:pPr>
            <a:r>
              <a:rPr lang="en-AU" sz="1800" dirty="0"/>
              <a:t>Answers:</a:t>
            </a:r>
          </a:p>
          <a:p>
            <a:pPr algn="l">
              <a:lnSpc>
                <a:spcPct val="150000"/>
              </a:lnSpc>
            </a:pPr>
            <a:r>
              <a:rPr lang="en-AU" sz="1800" dirty="0"/>
              <a:t>1. Unison.    2. 5th.</a:t>
            </a:r>
          </a:p>
        </p:txBody>
      </p:sp>
      <p:sp>
        <p:nvSpPr>
          <p:cNvPr id="9" name="TextBox 8">
            <a:extLst>
              <a:ext uri="{FF2B5EF4-FFF2-40B4-BE49-F238E27FC236}">
                <a16:creationId xmlns:a16="http://schemas.microsoft.com/office/drawing/2014/main" id="{29B58AA8-283A-9C71-CEAC-327AD08EB159}"/>
              </a:ext>
            </a:extLst>
          </p:cNvPr>
          <p:cNvSpPr txBox="1"/>
          <p:nvPr/>
        </p:nvSpPr>
        <p:spPr>
          <a:xfrm>
            <a:off x="389406" y="1654691"/>
            <a:ext cx="4659675" cy="3803978"/>
          </a:xfrm>
          <a:prstGeom prst="rect">
            <a:avLst/>
          </a:prstGeom>
          <a:noFill/>
        </p:spPr>
        <p:txBody>
          <a:bodyPr wrap="square" lIns="0" tIns="0" rIns="0" bIns="0" rtlCol="0" anchor="t">
            <a:noAutofit/>
          </a:bodyPr>
          <a:lstStyle/>
          <a:p>
            <a:pPr algn="l"/>
            <a:r>
              <a:rPr lang="en-AU" sz="1800"/>
              <a:t>Identify the 2 common intervals in the first </a:t>
            </a:r>
          </a:p>
          <a:p>
            <a:pPr algn="l"/>
            <a:r>
              <a:rPr lang="en-AU" sz="1800"/>
              <a:t>minute of Holst’s ‘Mars’ from The Planets</a:t>
            </a:r>
            <a:endParaRPr lang="en-AU" sz="1800">
              <a:cs typeface="Arial"/>
            </a:endParaRPr>
          </a:p>
          <a:p>
            <a:pPr algn="l"/>
            <a:endParaRPr lang="en-AU" sz="1800"/>
          </a:p>
          <a:p>
            <a:pPr algn="l"/>
            <a:r>
              <a:rPr lang="en-AU" sz="1800"/>
              <a:t>Hint:</a:t>
            </a:r>
            <a:endParaRPr lang="en-AU" sz="1800">
              <a:cs typeface="Arial"/>
            </a:endParaRPr>
          </a:p>
          <a:p>
            <a:pPr marL="342900" indent="-342900" algn="l">
              <a:buAutoNum type="arabicPeriod"/>
            </a:pPr>
            <a:r>
              <a:rPr lang="en-AU" sz="1800"/>
              <a:t>Graphic notation of interval</a:t>
            </a:r>
            <a:endParaRPr lang="en-AU" sz="1800">
              <a:cs typeface="Arial"/>
            </a:endParaRPr>
          </a:p>
          <a:p>
            <a:pPr marL="342900" indent="-342900" algn="l">
              <a:buAutoNum type="arabicPeriod"/>
            </a:pPr>
            <a:endParaRPr lang="en-AU" sz="1800"/>
          </a:p>
          <a:p>
            <a:pPr marL="342900" indent="-342900" algn="l">
              <a:buAutoNum type="arabicPeriod"/>
            </a:pPr>
            <a:endParaRPr lang="en-AU" sz="1800"/>
          </a:p>
          <a:p>
            <a:pPr marL="342900" indent="-342900" algn="l">
              <a:buAutoNum type="arabicPeriod"/>
            </a:pPr>
            <a:endParaRPr lang="en-AU" sz="1800"/>
          </a:p>
          <a:p>
            <a:pPr marL="342900" indent="-342900" algn="l">
              <a:buAutoNum type="arabicPeriod"/>
            </a:pPr>
            <a:r>
              <a:rPr lang="en-AU" sz="1800"/>
              <a:t>Graphic notation of interval (note: identify the interval between the first 2 notes only)</a:t>
            </a:r>
            <a:endParaRPr lang="en-AU" sz="1800">
              <a:cs typeface="Arial"/>
            </a:endParaRPr>
          </a:p>
          <a:p>
            <a:pPr marL="342900" indent="-342900" algn="l">
              <a:buAutoNum type="arabicPeriod"/>
            </a:pPr>
            <a:endParaRPr lang="en-AU" sz="1800"/>
          </a:p>
          <a:p>
            <a:pPr algn="l"/>
            <a:endParaRPr lang="en-AU" sz="1800"/>
          </a:p>
          <a:p>
            <a:pPr marL="342900" indent="-342900" algn="l">
              <a:buAutoNum type="arabicPeriod"/>
            </a:pPr>
            <a:endParaRPr lang="en-AU" sz="1800"/>
          </a:p>
          <a:p>
            <a:pPr algn="l"/>
            <a:endParaRPr lang="en-AU" sz="1800"/>
          </a:p>
          <a:p>
            <a:pPr algn="l"/>
            <a:endParaRPr lang="en-AU" sz="1800"/>
          </a:p>
          <a:p>
            <a:pPr algn="l"/>
            <a:endParaRPr lang="en-AU" sz="1800"/>
          </a:p>
          <a:p>
            <a:pPr algn="l"/>
            <a:endParaRPr lang="en-AU" sz="1800"/>
          </a:p>
        </p:txBody>
      </p:sp>
      <p:sp>
        <p:nvSpPr>
          <p:cNvPr id="2" name="Slide Number Placeholder 1">
            <a:extLst>
              <a:ext uri="{FF2B5EF4-FFF2-40B4-BE49-F238E27FC236}">
                <a16:creationId xmlns:a16="http://schemas.microsoft.com/office/drawing/2014/main" id="{C732C953-9EA6-434B-293F-11AA9D2D6F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extLst>
      <p:ext uri="{BB962C8B-B14F-4D97-AF65-F5344CB8AC3E}">
        <p14:creationId xmlns:p14="http://schemas.microsoft.com/office/powerpoint/2010/main" val="15935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DF948-334B-22AE-9C45-C2DBF8EFE8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EC7AC0-6235-3234-A012-3958B5AECEF8}"/>
              </a:ext>
            </a:extLst>
          </p:cNvPr>
          <p:cNvSpPr>
            <a:spLocks noGrp="1"/>
          </p:cNvSpPr>
          <p:nvPr>
            <p:ph type="title"/>
          </p:nvPr>
        </p:nvSpPr>
        <p:spPr>
          <a:xfrm>
            <a:off x="359998" y="359999"/>
            <a:ext cx="9448031" cy="1109571"/>
          </a:xfrm>
        </p:spPr>
        <p:txBody>
          <a:bodyPr/>
          <a:lstStyle/>
          <a:p>
            <a:r>
              <a:rPr lang="en-AU" dirty="0">
                <a:latin typeface="+mj-lt"/>
                <a:cs typeface="Arial"/>
              </a:rPr>
              <a:t>Learning intentions and success criteria – learning sequence 5</a:t>
            </a:r>
            <a:endParaRPr lang="en-AU" dirty="0">
              <a:latin typeface="+mj-lt"/>
            </a:endParaRPr>
          </a:p>
        </p:txBody>
      </p:sp>
      <p:sp>
        <p:nvSpPr>
          <p:cNvPr id="3" name="TextBox 2">
            <a:extLst>
              <a:ext uri="{FF2B5EF4-FFF2-40B4-BE49-F238E27FC236}">
                <a16:creationId xmlns:a16="http://schemas.microsoft.com/office/drawing/2014/main" id="{5265FFE9-10AC-2C05-0A52-BB01CC5AAF2D}"/>
              </a:ext>
            </a:extLst>
          </p:cNvPr>
          <p:cNvSpPr txBox="1"/>
          <p:nvPr/>
        </p:nvSpPr>
        <p:spPr>
          <a:xfrm>
            <a:off x="348002" y="1855768"/>
            <a:ext cx="11604512" cy="46422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a:rPr>
              <a:t>We are learning to:</a:t>
            </a:r>
            <a:endParaRPr lang="en-AU" sz="1800" b="1" dirty="0">
              <a:solidFill>
                <a:schemeClr val="accent1"/>
              </a:solidFill>
              <a:latin typeface="+mj-lt"/>
              <a:ea typeface="+mn-lt"/>
              <a:cs typeface="Arial"/>
            </a:endParaRP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analyse and compare 2 pieces of music that reflect our solar system</a:t>
            </a: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conduct research on a piece of music not studied in class, focusing on its connection to the solar system and the elements of music</a:t>
            </a:r>
          </a:p>
          <a:p>
            <a:pPr marL="28575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prepare a presentation or written submission that effectively communicates our analysis and findings.</a:t>
            </a:r>
          </a:p>
          <a:p>
            <a:pPr>
              <a:lnSpc>
                <a:spcPct val="150000"/>
              </a:lnSpc>
              <a:spcAft>
                <a:spcPts val="600"/>
              </a:spcAft>
              <a:buNone/>
            </a:pPr>
            <a:r>
              <a:rPr lang="en-AU" sz="1800" b="1" dirty="0">
                <a:solidFill>
                  <a:schemeClr val="accent1"/>
                </a:solidFill>
                <a:latin typeface="+mj-lt"/>
                <a:cs typeface="Arial"/>
              </a:rPr>
              <a:t>We can:</a:t>
            </a:r>
            <a:endParaRPr lang="en-US" sz="1800" dirty="0">
              <a:solidFill>
                <a:schemeClr val="accent1"/>
              </a:solidFill>
              <a:latin typeface="+mj-lt"/>
              <a:cs typeface="Arial"/>
            </a:endParaRP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complete an analysis table for piece 1 and piece 2, demonstrating our understanding of the elements of music</a:t>
            </a:r>
          </a:p>
          <a:p>
            <a:pPr marL="285750" lvl="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create a bibliography that accurately lists all sources used in our research</a:t>
            </a:r>
          </a:p>
          <a:p>
            <a:pPr marL="285750" indent="-28575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present our findings clearly in either a written submission or a </a:t>
            </a:r>
            <a:r>
              <a:rPr lang="en-AU" sz="1800" i="1" dirty="0">
                <a:effectLst/>
                <a:latin typeface="Arial" panose="020B0604020202020204" pitchFamily="34" charset="0"/>
                <a:ea typeface="Calibri" panose="020F0502020204030204" pitchFamily="34" charset="0"/>
              </a:rPr>
              <a:t>viva</a:t>
            </a:r>
            <a:r>
              <a:rPr lang="en-AU" sz="1800" dirty="0">
                <a:effectLst/>
                <a:latin typeface="Arial" panose="020B0604020202020204" pitchFamily="34" charset="0"/>
                <a:ea typeface="Calibri" panose="020F0502020204030204" pitchFamily="34" charset="0"/>
              </a:rPr>
              <a:t> </a:t>
            </a:r>
            <a:r>
              <a:rPr lang="en-AU" sz="1800" i="1" dirty="0">
                <a:effectLst/>
                <a:latin typeface="Arial" panose="020B0604020202020204" pitchFamily="34" charset="0"/>
                <a:ea typeface="Calibri" panose="020F0502020204030204" pitchFamily="34" charset="0"/>
              </a:rPr>
              <a:t>voce</a:t>
            </a:r>
            <a:r>
              <a:rPr lang="en-AU" sz="1800" dirty="0">
                <a:effectLst/>
                <a:latin typeface="Arial" panose="020B0604020202020204" pitchFamily="34" charset="0"/>
                <a:ea typeface="Calibri" panose="020F0502020204030204" pitchFamily="34" charset="0"/>
              </a:rPr>
              <a:t>, including a comparison of the 2 pieces and relevant listening examples.</a:t>
            </a:r>
          </a:p>
        </p:txBody>
      </p:sp>
      <p:sp>
        <p:nvSpPr>
          <p:cNvPr id="2" name="Slide Number Placeholder 1">
            <a:extLst>
              <a:ext uri="{FF2B5EF4-FFF2-40B4-BE49-F238E27FC236}">
                <a16:creationId xmlns:a16="http://schemas.microsoft.com/office/drawing/2014/main" id="{E745257E-912A-3734-CC5D-6E0E81BA22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3324050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F959D-34D3-AB68-036A-28B065324FE4}"/>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AF91F188-4F00-6F8A-64DE-BE45A7DCB542}"/>
              </a:ext>
            </a:extLst>
          </p:cNvPr>
          <p:cNvSpPr>
            <a:spLocks noGrp="1"/>
          </p:cNvSpPr>
          <p:nvPr>
            <p:ph type="title"/>
          </p:nvPr>
        </p:nvSpPr>
        <p:spPr>
          <a:xfrm>
            <a:off x="360000" y="360000"/>
            <a:ext cx="11484000" cy="545601"/>
          </a:xfrm>
        </p:spPr>
        <p:txBody>
          <a:bodyPr/>
          <a:lstStyle/>
          <a:p>
            <a:r>
              <a:rPr lang="en-AU" dirty="0">
                <a:latin typeface="+mj-lt"/>
              </a:rPr>
              <a:t>Assessment task notification (1)</a:t>
            </a:r>
          </a:p>
        </p:txBody>
      </p:sp>
      <p:pic>
        <p:nvPicPr>
          <p:cNvPr id="4" name="Picture 3" descr="Task description for the Stage 5 Music of our solar system assessment task.">
            <a:extLst>
              <a:ext uri="{FF2B5EF4-FFF2-40B4-BE49-F238E27FC236}">
                <a16:creationId xmlns:a16="http://schemas.microsoft.com/office/drawing/2014/main" id="{051A3F03-0261-165F-7AEB-5D076BBC1A7A}"/>
              </a:ext>
            </a:extLst>
          </p:cNvPr>
          <p:cNvPicPr>
            <a:picLocks noChangeAspect="1"/>
          </p:cNvPicPr>
          <p:nvPr/>
        </p:nvPicPr>
        <p:blipFill>
          <a:blip r:embed="rId3"/>
          <a:stretch>
            <a:fillRect/>
          </a:stretch>
        </p:blipFill>
        <p:spPr>
          <a:xfrm>
            <a:off x="360074" y="1275525"/>
            <a:ext cx="9817381" cy="3663628"/>
          </a:xfrm>
          <a:prstGeom prst="rect">
            <a:avLst/>
          </a:prstGeom>
        </p:spPr>
      </p:pic>
      <p:sp>
        <p:nvSpPr>
          <p:cNvPr id="2" name="Slide Number Placeholder 1">
            <a:extLst>
              <a:ext uri="{FF2B5EF4-FFF2-40B4-BE49-F238E27FC236}">
                <a16:creationId xmlns:a16="http://schemas.microsoft.com/office/drawing/2014/main" id="{930C0409-541A-21DB-5466-99739B1B5C1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99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0B395-4F4E-9FBF-5CE4-BE8128CEE94C}"/>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3C2EB9C1-3CA8-9E10-C40D-60C00742098C}"/>
              </a:ext>
            </a:extLst>
          </p:cNvPr>
          <p:cNvSpPr>
            <a:spLocks noGrp="1"/>
          </p:cNvSpPr>
          <p:nvPr>
            <p:ph type="title"/>
          </p:nvPr>
        </p:nvSpPr>
        <p:spPr>
          <a:xfrm>
            <a:off x="360000" y="360000"/>
            <a:ext cx="11484000" cy="545601"/>
          </a:xfrm>
        </p:spPr>
        <p:txBody>
          <a:bodyPr/>
          <a:lstStyle/>
          <a:p>
            <a:r>
              <a:rPr lang="en-AU" dirty="0">
                <a:latin typeface="+mj-lt"/>
              </a:rPr>
              <a:t>Assessment task notification (2)</a:t>
            </a:r>
          </a:p>
        </p:txBody>
      </p:sp>
      <p:pic>
        <p:nvPicPr>
          <p:cNvPr id="6" name="Picture 5" descr="A screen capture of the submission details for the Stage 5 Music of our solar system assessment task notification">
            <a:extLst>
              <a:ext uri="{FF2B5EF4-FFF2-40B4-BE49-F238E27FC236}">
                <a16:creationId xmlns:a16="http://schemas.microsoft.com/office/drawing/2014/main" id="{0880297F-1F4F-B5D5-BCBB-3E0EBD827C30}"/>
              </a:ext>
            </a:extLst>
          </p:cNvPr>
          <p:cNvPicPr>
            <a:picLocks noChangeAspect="1"/>
          </p:cNvPicPr>
          <p:nvPr/>
        </p:nvPicPr>
        <p:blipFill>
          <a:blip r:embed="rId3"/>
          <a:stretch>
            <a:fillRect/>
          </a:stretch>
        </p:blipFill>
        <p:spPr>
          <a:xfrm>
            <a:off x="360949" y="1224950"/>
            <a:ext cx="9657748" cy="4795416"/>
          </a:xfrm>
          <a:prstGeom prst="rect">
            <a:avLst/>
          </a:prstGeom>
        </p:spPr>
      </p:pic>
      <p:sp>
        <p:nvSpPr>
          <p:cNvPr id="2" name="Slide Number Placeholder 1">
            <a:extLst>
              <a:ext uri="{FF2B5EF4-FFF2-40B4-BE49-F238E27FC236}">
                <a16:creationId xmlns:a16="http://schemas.microsoft.com/office/drawing/2014/main" id="{B21B43EF-4485-74EF-DE89-B626AC6FED6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39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1568E-8B80-908A-AD57-7FD20CE56952}"/>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BBF2F47B-50A3-7E23-3DED-12D054656E71}"/>
              </a:ext>
            </a:extLst>
          </p:cNvPr>
          <p:cNvSpPr>
            <a:spLocks noGrp="1"/>
          </p:cNvSpPr>
          <p:nvPr>
            <p:ph type="title"/>
          </p:nvPr>
        </p:nvSpPr>
        <p:spPr>
          <a:xfrm>
            <a:off x="360000" y="360000"/>
            <a:ext cx="11484000" cy="545601"/>
          </a:xfrm>
        </p:spPr>
        <p:txBody>
          <a:bodyPr/>
          <a:lstStyle/>
          <a:p>
            <a:r>
              <a:rPr lang="en-AU" dirty="0">
                <a:latin typeface="+mj-lt"/>
              </a:rPr>
              <a:t>Assessment task notification (3)</a:t>
            </a:r>
          </a:p>
        </p:txBody>
      </p:sp>
      <p:pic>
        <p:nvPicPr>
          <p:cNvPr id="4" name="Picture 3" descr="Screen shot of the steps to success for the Stage 5 Music of our solar system assessment task">
            <a:extLst>
              <a:ext uri="{FF2B5EF4-FFF2-40B4-BE49-F238E27FC236}">
                <a16:creationId xmlns:a16="http://schemas.microsoft.com/office/drawing/2014/main" id="{B3590F86-E697-3CED-3104-C50069E2443F}"/>
              </a:ext>
            </a:extLst>
          </p:cNvPr>
          <p:cNvPicPr>
            <a:picLocks noChangeAspect="1"/>
          </p:cNvPicPr>
          <p:nvPr/>
        </p:nvPicPr>
        <p:blipFill>
          <a:blip r:embed="rId3"/>
          <a:stretch>
            <a:fillRect/>
          </a:stretch>
        </p:blipFill>
        <p:spPr>
          <a:xfrm>
            <a:off x="305241" y="910603"/>
            <a:ext cx="6210300" cy="5191125"/>
          </a:xfrm>
          <a:prstGeom prst="rect">
            <a:avLst/>
          </a:prstGeom>
        </p:spPr>
      </p:pic>
      <p:pic>
        <p:nvPicPr>
          <p:cNvPr id="5" name="Picture 4" descr="Screen shot of the steps to success for the Stage 5 Music of our solar system assessment task">
            <a:extLst>
              <a:ext uri="{FF2B5EF4-FFF2-40B4-BE49-F238E27FC236}">
                <a16:creationId xmlns:a16="http://schemas.microsoft.com/office/drawing/2014/main" id="{D6A59FA3-6345-4208-D6FE-B8EF8D11C916}"/>
              </a:ext>
            </a:extLst>
          </p:cNvPr>
          <p:cNvPicPr>
            <a:picLocks noChangeAspect="1"/>
          </p:cNvPicPr>
          <p:nvPr/>
        </p:nvPicPr>
        <p:blipFill>
          <a:blip r:embed="rId4"/>
          <a:stretch>
            <a:fillRect/>
          </a:stretch>
        </p:blipFill>
        <p:spPr>
          <a:xfrm>
            <a:off x="7036400" y="228906"/>
            <a:ext cx="4829053" cy="6216129"/>
          </a:xfrm>
          <a:prstGeom prst="rect">
            <a:avLst/>
          </a:prstGeom>
        </p:spPr>
      </p:pic>
      <p:sp>
        <p:nvSpPr>
          <p:cNvPr id="2" name="Slide Number Placeholder 1">
            <a:extLst>
              <a:ext uri="{FF2B5EF4-FFF2-40B4-BE49-F238E27FC236}">
                <a16:creationId xmlns:a16="http://schemas.microsoft.com/office/drawing/2014/main" id="{6933C9E7-B727-CD98-B3B4-CA1E703C20F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200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080EF-3E0E-1E6D-ED3D-D23262206F68}"/>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9CF73380-5748-33C8-A439-C4168C075699}"/>
              </a:ext>
            </a:extLst>
          </p:cNvPr>
          <p:cNvSpPr>
            <a:spLocks noGrp="1"/>
          </p:cNvSpPr>
          <p:nvPr>
            <p:ph type="title"/>
          </p:nvPr>
        </p:nvSpPr>
        <p:spPr>
          <a:xfrm>
            <a:off x="360000" y="360000"/>
            <a:ext cx="11484000" cy="545601"/>
          </a:xfrm>
        </p:spPr>
        <p:txBody>
          <a:bodyPr/>
          <a:lstStyle/>
          <a:p>
            <a:r>
              <a:rPr lang="en-AU" dirty="0">
                <a:latin typeface="+mj-lt"/>
              </a:rPr>
              <a:t>Assessment task notification (4)</a:t>
            </a:r>
          </a:p>
        </p:txBody>
      </p:sp>
      <p:pic>
        <p:nvPicPr>
          <p:cNvPr id="5" name="Picture 4">
            <a:extLst>
              <a:ext uri="{FF2B5EF4-FFF2-40B4-BE49-F238E27FC236}">
                <a16:creationId xmlns:a16="http://schemas.microsoft.com/office/drawing/2014/main" id="{037C0D5D-B92A-FAA1-7D6D-923AE694D3D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71" y="968146"/>
            <a:ext cx="9260026" cy="5683250"/>
          </a:xfrm>
          <a:prstGeom prst="rect">
            <a:avLst/>
          </a:prstGeom>
        </p:spPr>
      </p:pic>
      <p:sp>
        <p:nvSpPr>
          <p:cNvPr id="2" name="Slide Number Placeholder 1">
            <a:extLst>
              <a:ext uri="{FF2B5EF4-FFF2-40B4-BE49-F238E27FC236}">
                <a16:creationId xmlns:a16="http://schemas.microsoft.com/office/drawing/2014/main" id="{A3C7EA28-C2D4-A316-E82F-4C6B6EEE17A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344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91775-A741-2534-36D5-16EA193993FB}"/>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8EE1EB04-1608-351C-2C5A-23137976CA20}"/>
              </a:ext>
            </a:extLst>
          </p:cNvPr>
          <p:cNvSpPr>
            <a:spLocks noGrp="1"/>
          </p:cNvSpPr>
          <p:nvPr>
            <p:ph type="title"/>
          </p:nvPr>
        </p:nvSpPr>
        <p:spPr>
          <a:xfrm>
            <a:off x="360000" y="360000"/>
            <a:ext cx="11484000" cy="545601"/>
          </a:xfrm>
        </p:spPr>
        <p:txBody>
          <a:bodyPr/>
          <a:lstStyle/>
          <a:p>
            <a:r>
              <a:rPr lang="en-AU" dirty="0">
                <a:latin typeface="+mj-lt"/>
              </a:rPr>
              <a:t>Assessment task notification (5)</a:t>
            </a:r>
          </a:p>
        </p:txBody>
      </p:sp>
      <p:pic>
        <p:nvPicPr>
          <p:cNvPr id="4" name="Picture 3" descr="Screen capture of the sample analysis template for the Stage 5 Music of our solar system assessment task.">
            <a:extLst>
              <a:ext uri="{FF2B5EF4-FFF2-40B4-BE49-F238E27FC236}">
                <a16:creationId xmlns:a16="http://schemas.microsoft.com/office/drawing/2014/main" id="{72387D46-D146-6C6F-CE1D-1D4E771B6AF0}"/>
              </a:ext>
            </a:extLst>
          </p:cNvPr>
          <p:cNvPicPr>
            <a:picLocks noChangeAspect="1"/>
          </p:cNvPicPr>
          <p:nvPr/>
        </p:nvPicPr>
        <p:blipFill>
          <a:blip r:embed="rId3"/>
          <a:stretch>
            <a:fillRect/>
          </a:stretch>
        </p:blipFill>
        <p:spPr>
          <a:xfrm>
            <a:off x="269936" y="976544"/>
            <a:ext cx="4480925" cy="5779849"/>
          </a:xfrm>
          <a:prstGeom prst="rect">
            <a:avLst/>
          </a:prstGeom>
        </p:spPr>
      </p:pic>
      <p:pic>
        <p:nvPicPr>
          <p:cNvPr id="6" name="Picture 5" descr="Screen capture of the sample viva voce summary sheet template for the Stage 5 Music of our solar system assessment task.">
            <a:extLst>
              <a:ext uri="{FF2B5EF4-FFF2-40B4-BE49-F238E27FC236}">
                <a16:creationId xmlns:a16="http://schemas.microsoft.com/office/drawing/2014/main" id="{B4AA3DFB-B21D-961D-3FC3-3614C411E0C0}"/>
              </a:ext>
            </a:extLst>
          </p:cNvPr>
          <p:cNvPicPr>
            <a:picLocks noChangeAspect="1"/>
          </p:cNvPicPr>
          <p:nvPr/>
        </p:nvPicPr>
        <p:blipFill>
          <a:blip r:embed="rId4"/>
          <a:stretch>
            <a:fillRect/>
          </a:stretch>
        </p:blipFill>
        <p:spPr>
          <a:xfrm>
            <a:off x="5184705" y="905601"/>
            <a:ext cx="5505450" cy="5162550"/>
          </a:xfrm>
          <a:prstGeom prst="rect">
            <a:avLst/>
          </a:prstGeom>
        </p:spPr>
      </p:pic>
      <p:sp>
        <p:nvSpPr>
          <p:cNvPr id="2" name="Slide Number Placeholder 1">
            <a:extLst>
              <a:ext uri="{FF2B5EF4-FFF2-40B4-BE49-F238E27FC236}">
                <a16:creationId xmlns:a16="http://schemas.microsoft.com/office/drawing/2014/main" id="{FAB572DE-9F6A-5A84-FDDB-BC8DD2C73E4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206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289146"/>
            <a:ext cx="11484000" cy="3406854"/>
          </a:xfrm>
        </p:spPr>
        <p:txBody>
          <a:bodyPr vert="horz" lIns="0" tIns="0" rIns="0" bIns="0" rtlCol="0" anchor="t">
            <a:noAutofit/>
          </a:bodyPr>
          <a:lstStyle/>
          <a:p>
            <a:pPr>
              <a:spcAft>
                <a:spcPts val="600"/>
              </a:spcAft>
            </a:pPr>
            <a:r>
              <a:rPr lang="en-AU" sz="1100" u="sng" dirty="0">
                <a:latin typeface="+mn-lt"/>
                <a:cs typeface="Arial"/>
                <a:hlinkClick r:id="rId6"/>
              </a:rPr>
              <a:t>Music 7–10 Syllabus</a:t>
            </a:r>
            <a:r>
              <a:rPr lang="en-AU" sz="1100" dirty="0">
                <a:solidFill>
                  <a:srgbClr val="000000"/>
                </a:solidFill>
                <a:latin typeface="+mn-lt"/>
                <a:cs typeface="Arial"/>
              </a:rPr>
              <a:t> © NSW Education Standards Authority (NESA) for and on behalf of the Crown in right of the State of New South Wales, 2024.</a:t>
            </a:r>
          </a:p>
          <a:p>
            <a:pPr>
              <a:spcAft>
                <a:spcPts val="600"/>
              </a:spcAft>
            </a:pPr>
            <a:r>
              <a:rPr lang="en-AU" sz="1100" dirty="0">
                <a:solidFill>
                  <a:srgbClr val="000000"/>
                </a:solidFill>
                <a:latin typeface="+mn-lt"/>
                <a:cs typeface="Arial"/>
              </a:rPr>
              <a:t>12tone (4 May 2019) </a:t>
            </a:r>
            <a:r>
              <a:rPr lang="en-AU" sz="1100" dirty="0">
                <a:hlinkClick r:id="rId7"/>
              </a:rPr>
              <a:t>Understanding Purple Haze (11:06)</a:t>
            </a:r>
            <a:r>
              <a:rPr lang="en-AU" sz="1100" dirty="0"/>
              <a:t> [video] accessed 7 April 2025</a:t>
            </a:r>
            <a:endParaRPr lang="en-AU" sz="1100" dirty="0">
              <a:solidFill>
                <a:srgbClr val="000000"/>
              </a:solidFill>
              <a:latin typeface="+mn-lt"/>
              <a:cs typeface="Arial"/>
            </a:endParaRPr>
          </a:p>
          <a:p>
            <a:pPr>
              <a:spcAft>
                <a:spcPts val="600"/>
              </a:spcAft>
            </a:pPr>
            <a:r>
              <a:rPr lang="en-AU" sz="1100" dirty="0">
                <a:solidFill>
                  <a:srgbClr val="000000"/>
                </a:solidFill>
                <a:latin typeface="+mn-lt"/>
                <a:cs typeface="Arial"/>
              </a:rPr>
              <a:t>a-ha (7 January 2010) </a:t>
            </a:r>
            <a:r>
              <a:rPr lang="en-GB" sz="1100" dirty="0">
                <a:hlinkClick r:id="rId8"/>
              </a:rPr>
              <a:t>Take on me (Official Video) (4:03)</a:t>
            </a:r>
            <a:r>
              <a:rPr lang="en-AU" sz="1100" dirty="0"/>
              <a:t> [video] accessed 3 April 2025</a:t>
            </a:r>
            <a:endParaRPr lang="en-AU" sz="1100" dirty="0">
              <a:solidFill>
                <a:srgbClr val="000000"/>
              </a:solidFill>
              <a:latin typeface="+mn-lt"/>
            </a:endParaRPr>
          </a:p>
          <a:p>
            <a:pPr>
              <a:spcAft>
                <a:spcPts val="600"/>
              </a:spcAft>
            </a:pPr>
            <a:r>
              <a:rPr lang="en-AU" sz="1100" dirty="0"/>
              <a:t>ARD </a:t>
            </a:r>
            <a:r>
              <a:rPr lang="en-AU" sz="1100" dirty="0" err="1"/>
              <a:t>Klassik</a:t>
            </a:r>
            <a:r>
              <a:rPr lang="en-AU" sz="1100" dirty="0"/>
              <a:t> (18 January 2025) </a:t>
            </a:r>
            <a:r>
              <a:rPr lang="en-AU" sz="1100" dirty="0">
                <a:hlinkClick r:id="rId9"/>
              </a:rPr>
              <a:t>Mozart: Symphony No. 41 | Adam Fischer | WDR Symphony Orchestra (39:57)</a:t>
            </a:r>
            <a:r>
              <a:rPr lang="en-AU" sz="1100" dirty="0"/>
              <a:t> [video] accessed 6 January 2025</a:t>
            </a:r>
          </a:p>
          <a:p>
            <a:pPr>
              <a:spcAft>
                <a:spcPts val="600"/>
              </a:spcAft>
            </a:pPr>
            <a:r>
              <a:rPr lang="en-AU" sz="1100" dirty="0">
                <a:latin typeface="+mn-lt"/>
                <a:cs typeface="Arial"/>
              </a:rPr>
              <a:t>Bagpipe Master (9 March 2016) </a:t>
            </a:r>
            <a:r>
              <a:rPr lang="en-GB" sz="1100" dirty="0">
                <a:hlinkClick r:id="rId10"/>
              </a:rPr>
              <a:t>Amazing grace – Bagpipe Master (2:30) </a:t>
            </a:r>
            <a:r>
              <a:rPr lang="en-AU" sz="1100" dirty="0"/>
              <a:t>[video] accessed 3 April 2025</a:t>
            </a:r>
            <a:endParaRPr lang="en-AU" sz="1100" dirty="0">
              <a:latin typeface="+mn-lt"/>
              <a:cs typeface="Arial"/>
            </a:endParaRPr>
          </a:p>
          <a:p>
            <a:pPr>
              <a:spcAft>
                <a:spcPts val="600"/>
              </a:spcAft>
            </a:pPr>
            <a:r>
              <a:rPr lang="en-AU" sz="1100" dirty="0">
                <a:latin typeface="+mn-lt"/>
                <a:cs typeface="Arial"/>
              </a:rPr>
              <a:t>BBC (1 August 2015) </a:t>
            </a:r>
            <a:r>
              <a:rPr lang="en-GB" sz="1100" dirty="0">
                <a:latin typeface="+mn-lt"/>
                <a:cs typeface="Arial"/>
                <a:hlinkClick r:id="rId11"/>
              </a:rPr>
              <a:t>Holst: The Planets, 'Mars' – BBC Proms (6:57)</a:t>
            </a:r>
            <a:r>
              <a:rPr lang="en-AU" sz="1100" dirty="0">
                <a:latin typeface="+mn-lt"/>
                <a:cs typeface="Arial"/>
              </a:rPr>
              <a:t> [video] accessed 22 January 2025</a:t>
            </a:r>
          </a:p>
          <a:p>
            <a:pPr>
              <a:spcAft>
                <a:spcPts val="600"/>
              </a:spcAft>
            </a:pPr>
            <a:r>
              <a:rPr lang="en-AU" sz="1100" dirty="0" err="1">
                <a:latin typeface="+mn-lt"/>
                <a:cs typeface="Arial"/>
              </a:rPr>
              <a:t>Bxhija</a:t>
            </a:r>
            <a:r>
              <a:rPr lang="en-AU" sz="1100" dirty="0">
                <a:latin typeface="+mn-lt"/>
                <a:cs typeface="Arial"/>
              </a:rPr>
              <a:t> (22 February 2015) </a:t>
            </a:r>
            <a:r>
              <a:rPr lang="en-GB" sz="1100" dirty="0">
                <a:latin typeface="+mn-lt"/>
                <a:hlinkClick r:id="rId12"/>
              </a:rPr>
              <a:t>Jingle Bells Chorus (Lyrics) (0:22)</a:t>
            </a:r>
            <a:r>
              <a:rPr lang="en-AU" sz="1100" dirty="0">
                <a:latin typeface="+mn-lt"/>
              </a:rPr>
              <a:t> [video] accessed 3 April 2025</a:t>
            </a:r>
          </a:p>
          <a:p>
            <a:pPr>
              <a:spcAft>
                <a:spcPts val="600"/>
              </a:spcAft>
            </a:pPr>
            <a:r>
              <a:rPr lang="en-AU" sz="1100" dirty="0">
                <a:latin typeface="+mn-lt"/>
              </a:rPr>
              <a:t>C Piano (28 January 2023) </a:t>
            </a:r>
            <a:r>
              <a:rPr lang="en-GB" sz="1100" dirty="0">
                <a:latin typeface="+mn-lt"/>
                <a:hlinkClick r:id="rId13"/>
              </a:rPr>
              <a:t>Greensleeves (Easy Piano, Piano Tutorial) Sheet </a:t>
            </a:r>
            <a:r>
              <a:rPr lang="en-GB" sz="1100" dirty="0">
                <a:latin typeface="+mn-lt"/>
              </a:rPr>
              <a:t>[video] accessed 7 April 2025</a:t>
            </a:r>
            <a:endParaRPr lang="en-AU" sz="1100" dirty="0">
              <a:latin typeface="+mn-lt"/>
            </a:endParaRPr>
          </a:p>
          <a:p>
            <a:pPr>
              <a:spcAft>
                <a:spcPts val="600"/>
              </a:spcAft>
            </a:pPr>
            <a:r>
              <a:rPr lang="en-AU" sz="1100" dirty="0" err="1"/>
              <a:t>Cedarmont</a:t>
            </a:r>
            <a:r>
              <a:rPr lang="en-AU" sz="1100" dirty="0"/>
              <a:t> kids (24 February 2023) </a:t>
            </a:r>
            <a:r>
              <a:rPr lang="en-GB" sz="1100" dirty="0">
                <a:hlinkClick r:id="rId14"/>
              </a:rPr>
              <a:t>When the Saints Go Marching In (1:34) </a:t>
            </a:r>
            <a:r>
              <a:rPr lang="en-GB" sz="1100" dirty="0"/>
              <a:t>[video] accessed 3 April 2025</a:t>
            </a:r>
          </a:p>
          <a:p>
            <a:pPr defTabSz="609585">
              <a:lnSpc>
                <a:spcPct val="100000"/>
              </a:lnSpc>
              <a:spcAft>
                <a:spcPts val="0"/>
              </a:spcAft>
              <a:defRPr/>
            </a:pPr>
            <a:r>
              <a:rPr lang="en-GB" sz="1100" dirty="0"/>
              <a:t>Charles Szabo (16 June 2017) </a:t>
            </a:r>
            <a:r>
              <a:rPr lang="en-GB" sz="1100" dirty="0">
                <a:hlinkClick r:id="rId15"/>
              </a:rPr>
              <a:t>For he's a jolly good fellow which/that nobody can deny words lyrics text sing along Birthday song (0:29)</a:t>
            </a:r>
            <a:r>
              <a:rPr lang="en-GB" sz="1100" dirty="0"/>
              <a:t> [video] accessed 3 April 2025</a:t>
            </a:r>
          </a:p>
          <a:p>
            <a:pPr defTabSz="609585">
              <a:lnSpc>
                <a:spcPct val="100000"/>
              </a:lnSpc>
              <a:spcAft>
                <a:spcPts val="0"/>
              </a:spcAft>
              <a:defRPr/>
            </a:pPr>
            <a:endParaRPr lang="en-GB" sz="1100" dirty="0"/>
          </a:p>
          <a:p>
            <a:pPr defTabSz="609585">
              <a:lnSpc>
                <a:spcPct val="100000"/>
              </a:lnSpc>
              <a:spcAft>
                <a:spcPts val="0"/>
              </a:spcAft>
              <a:defRPr/>
            </a:pPr>
            <a:r>
              <a:rPr lang="en-GB" sz="1100" dirty="0"/>
              <a:t>Children Love To Sing (4 July 2023) </a:t>
            </a:r>
            <a:r>
              <a:rPr lang="en-GB" sz="1100" dirty="0">
                <a:hlinkClick r:id="rId16"/>
              </a:rPr>
              <a:t>Twinkle, Twinke Little Star with Lyrics Nursey Rhymes for Kids (2:09)</a:t>
            </a:r>
            <a:r>
              <a:rPr lang="en-GB" sz="1100" dirty="0"/>
              <a:t> [video] accessed 7 April 2025</a:t>
            </a:r>
          </a:p>
          <a:p>
            <a:pPr>
              <a:lnSpc>
                <a:spcPct val="100000"/>
              </a:lnSpc>
              <a:spcAft>
                <a:spcPts val="600"/>
              </a:spcAft>
            </a:pPr>
            <a:endParaRPr lang="en-AU" sz="1100" dirty="0"/>
          </a:p>
          <a:p>
            <a:pPr>
              <a:lnSpc>
                <a:spcPct val="100000"/>
              </a:lnSpc>
              <a:spcAft>
                <a:spcPts val="600"/>
              </a:spcAft>
            </a:pPr>
            <a:endParaRPr lang="en-AU" sz="1100" dirty="0">
              <a:ea typeface="+mn-lt"/>
              <a:cs typeface="+mn-lt"/>
            </a:endParaRPr>
          </a:p>
          <a:p>
            <a:pPr>
              <a:lnSpc>
                <a:spcPct val="100000"/>
              </a:lnSpc>
              <a:spcAft>
                <a:spcPts val="600"/>
              </a:spcAft>
            </a:pPr>
            <a:endParaRPr lang="en-AU" sz="1100" dirty="0">
              <a:latin typeface="+mn-lt"/>
              <a:cs typeface="Arial"/>
            </a:endParaRPr>
          </a:p>
          <a:p>
            <a:pPr>
              <a:spcAft>
                <a:spcPts val="600"/>
              </a:spcAft>
            </a:pPr>
            <a:endParaRPr lang="en-AU" sz="1100" dirty="0">
              <a:latin typeface="+mn-lt"/>
              <a:cs typeface="Arial"/>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96</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dirty="0"/>
              <a:t>References </a:t>
            </a:r>
            <a:r>
              <a:rPr lang="en-US" dirty="0">
                <a:solidFill>
                  <a:srgbClr val="002664"/>
                </a:solidFill>
              </a:rPr>
              <a:t>(2)</a:t>
            </a:r>
            <a:endParaRPr lang="en-US" dirty="0">
              <a:solidFill>
                <a:schemeClr val="accent4"/>
              </a:solidFill>
            </a:endParaRPr>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60000" y="1663700"/>
            <a:ext cx="11484000" cy="50323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600"/>
              </a:spcAft>
              <a:defRPr/>
            </a:pPr>
            <a:r>
              <a:rPr lang="en-GB" sz="1200" dirty="0"/>
              <a:t>Choral Scholars of University College Dublin (28 November 2020) </a:t>
            </a:r>
            <a:r>
              <a:rPr lang="en-GB" sz="1200" dirty="0">
                <a:hlinkClick r:id="rId3"/>
              </a:rPr>
              <a:t>Auld lang syne – The Choral Scholars of University College Dublin (3:50)</a:t>
            </a:r>
            <a:r>
              <a:rPr lang="en-GB" sz="1200" dirty="0"/>
              <a:t> [video] accessed 7 April 2025</a:t>
            </a:r>
            <a:endParaRPr lang="en-AU" sz="1200" dirty="0">
              <a:latin typeface="+mn-lt"/>
              <a:cs typeface="Arial"/>
            </a:endParaRPr>
          </a:p>
          <a:p>
            <a:pPr defTabSz="609585">
              <a:spcAft>
                <a:spcPts val="600"/>
              </a:spcAft>
              <a:defRPr/>
            </a:pPr>
            <a:r>
              <a:rPr lang="en-AU" sz="1200" dirty="0">
                <a:latin typeface="+mn-lt"/>
                <a:cs typeface="Arial"/>
              </a:rPr>
              <a:t>Classical Scores (18 July 2015) </a:t>
            </a:r>
            <a:r>
              <a:rPr lang="en-GB" sz="1200" dirty="0">
                <a:latin typeface="+mn-lt"/>
                <a:cs typeface="Arial"/>
                <a:hlinkClick r:id="rId4"/>
              </a:rPr>
              <a:t>John Williams – Star Wars Imperial March (with score) (3:03)</a:t>
            </a:r>
            <a:r>
              <a:rPr lang="en-AU" sz="1200" dirty="0">
                <a:latin typeface="+mn-lt"/>
                <a:cs typeface="Arial"/>
              </a:rPr>
              <a:t> [video] accessed 23 January 2025</a:t>
            </a:r>
          </a:p>
          <a:p>
            <a:pPr defTabSz="609585">
              <a:spcAft>
                <a:spcPts val="600"/>
              </a:spcAft>
              <a:defRPr/>
            </a:pPr>
            <a:r>
              <a:rPr lang="en-AU" sz="1200" dirty="0">
                <a:latin typeface="+mn-lt"/>
                <a:cs typeface="Arial"/>
              </a:rPr>
              <a:t>Christmas Songs and Carols – Love to Sing (22 December 2011) </a:t>
            </a:r>
            <a:r>
              <a:rPr lang="en-GB" sz="1200" dirty="0">
                <a:hlinkClick r:id="rId5"/>
              </a:rPr>
              <a:t>Away in a Manger with Lyrics | Christmas Carol &amp; Song (1:59)</a:t>
            </a:r>
            <a:r>
              <a:rPr lang="en-AU" sz="1200" dirty="0"/>
              <a:t> </a:t>
            </a:r>
            <a:r>
              <a:rPr lang="en-GB" sz="1200" dirty="0"/>
              <a:t>[video] accessed 3 April 2025</a:t>
            </a:r>
            <a:endParaRPr lang="en-AU" sz="1200" dirty="0">
              <a:latin typeface="+mn-lt"/>
              <a:cs typeface="Arial"/>
            </a:endParaRPr>
          </a:p>
          <a:p>
            <a:pPr defTabSz="609585">
              <a:spcAft>
                <a:spcPts val="600"/>
              </a:spcAft>
              <a:defRPr/>
            </a:pPr>
            <a:r>
              <a:rPr lang="en-AU" sz="1200" dirty="0">
                <a:latin typeface="+mn-lt"/>
                <a:cs typeface="Arial"/>
              </a:rPr>
              <a:t>Christmas Songs and Carols – Love to Sing (29 October 2015) </a:t>
            </a:r>
            <a:r>
              <a:rPr lang="en-GB" sz="1200" dirty="0">
                <a:hlinkClick r:id="rId6"/>
              </a:rPr>
              <a:t>Jingle Bells with Lyrics | Christmas Songs HD | Christmas Songs and Carols (1:45)</a:t>
            </a:r>
            <a:r>
              <a:rPr lang="en-GB" sz="1200" dirty="0"/>
              <a:t> [video] accessed 3 April 2025</a:t>
            </a:r>
            <a:endParaRPr lang="en-AU" sz="1200" dirty="0"/>
          </a:p>
          <a:p>
            <a:pPr defTabSz="609585">
              <a:spcAft>
                <a:spcPts val="600"/>
              </a:spcAft>
              <a:defRPr/>
            </a:pPr>
            <a:r>
              <a:rPr lang="en-AU" sz="1200" dirty="0"/>
              <a:t>Danish National Chamber Orchestra (24 June 2023) </a:t>
            </a:r>
            <a:r>
              <a:rPr lang="en-AU" sz="1200" dirty="0">
                <a:hlinkClick r:id="rId7"/>
              </a:rPr>
              <a:t>Mozart: Symphony No. 41 in C major, K. 551 “Jupiter” (with score) (34:50)</a:t>
            </a:r>
            <a:r>
              <a:rPr lang="en-AU" sz="1200" dirty="0"/>
              <a:t> [video] accessed 6 January 2025</a:t>
            </a:r>
            <a:endParaRPr lang="en-AU" sz="1200" dirty="0">
              <a:ea typeface="+mn-lt"/>
              <a:cs typeface="+mn-lt"/>
            </a:endParaRPr>
          </a:p>
          <a:p>
            <a:pPr defTabSz="609585">
              <a:spcAft>
                <a:spcPts val="600"/>
              </a:spcAft>
              <a:defRPr/>
            </a:pPr>
            <a:r>
              <a:rPr lang="en-AU" sz="1200" dirty="0">
                <a:ea typeface="+mn-lt"/>
                <a:cs typeface="+mn-lt"/>
              </a:rPr>
              <a:t>Darwin Gomez (2015), </a:t>
            </a:r>
            <a:r>
              <a:rPr lang="en-AU" sz="1200" b="0" i="0" strike="noStrike" dirty="0">
                <a:solidFill>
                  <a:srgbClr val="002664"/>
                </a:solidFill>
                <a:effectLst/>
                <a:ea typeface="+mn-lt"/>
                <a:cs typeface="+mn-lt"/>
                <a:hlinkClick r:id="rId8"/>
              </a:rPr>
              <a:t>Ella Macens </a:t>
            </a:r>
            <a:r>
              <a:rPr lang="en-AU" sz="1200" dirty="0">
                <a:solidFill>
                  <a:srgbClr val="002664"/>
                </a:solidFill>
                <a:ea typeface="+mn-lt"/>
                <a:cs typeface="+mn-lt"/>
                <a:hlinkClick r:id="rId8"/>
              </a:rPr>
              <a:t>bio</a:t>
            </a:r>
            <a:r>
              <a:rPr lang="en-AU" sz="1200" dirty="0">
                <a:solidFill>
                  <a:srgbClr val="002664"/>
                </a:solidFill>
                <a:ea typeface="+mn-lt"/>
                <a:cs typeface="+mn-lt"/>
              </a:rPr>
              <a:t> </a:t>
            </a:r>
            <a:r>
              <a:rPr lang="en-AU" sz="1200" dirty="0">
                <a:ea typeface="+mn-lt"/>
                <a:cs typeface="+mn-lt"/>
              </a:rPr>
              <a:t>[image] accessed 10 March 2025</a:t>
            </a:r>
            <a:endParaRPr lang="en-AU" sz="1200" dirty="0"/>
          </a:p>
          <a:p>
            <a:pPr defTabSz="609585">
              <a:spcAft>
                <a:spcPts val="600"/>
              </a:spcAft>
              <a:defRPr/>
            </a:pPr>
            <a:r>
              <a:rPr lang="en-AU" sz="1200" dirty="0"/>
              <a:t>David Hartley (19 January 2021) </a:t>
            </a:r>
            <a:r>
              <a:rPr lang="en-AU" sz="1200" dirty="0">
                <a:hlinkClick r:id="rId9"/>
              </a:rPr>
              <a:t>Musical Cadences: Explained! (4:06)</a:t>
            </a:r>
            <a:r>
              <a:rPr lang="en-AU" sz="1200" dirty="0"/>
              <a:t> [video] accessed 6 January 2025</a:t>
            </a:r>
          </a:p>
          <a:p>
            <a:pPr defTabSz="609585">
              <a:spcAft>
                <a:spcPts val="600"/>
              </a:spcAft>
              <a:defRPr/>
            </a:pPr>
            <a:r>
              <a:rPr lang="en-AU" sz="1200" dirty="0"/>
              <a:t>Deep Purple Official (2 March 2024) </a:t>
            </a:r>
            <a:r>
              <a:rPr lang="en-GB" sz="1200" dirty="0">
                <a:hlinkClick r:id="rId10"/>
              </a:rPr>
              <a:t>Deep Purple – Snoke On the Water (Official Music Video) (6:14)</a:t>
            </a:r>
            <a:r>
              <a:rPr lang="en-GB" sz="1200" dirty="0"/>
              <a:t> [video] accessed 7 April 2025</a:t>
            </a:r>
          </a:p>
          <a:p>
            <a:pPr defTabSz="609585">
              <a:spcAft>
                <a:spcPts val="600"/>
              </a:spcAft>
              <a:defRPr/>
            </a:pPr>
            <a:r>
              <a:rPr lang="en-AU" sz="1200" dirty="0">
                <a:latin typeface="+mn-lt"/>
                <a:cs typeface="Arial"/>
              </a:rPr>
              <a:t>Deutsche Grammophon – DG (4 May 2020) </a:t>
            </a:r>
            <a:r>
              <a:rPr lang="en-GB" sz="1200" dirty="0">
                <a:latin typeface="+mn-lt"/>
                <a:cs typeface="Arial"/>
                <a:hlinkClick r:id="rId11"/>
              </a:rPr>
              <a:t>John Williams &amp; Vienna Philharmonic – Williams: Imperial March (from "Star Wars") (3:49)</a:t>
            </a:r>
            <a:r>
              <a:rPr lang="en-AU" sz="1200" dirty="0">
                <a:latin typeface="+mn-lt"/>
                <a:cs typeface="Arial"/>
              </a:rPr>
              <a:t> [video] accessed 23 January 2025</a:t>
            </a:r>
          </a:p>
          <a:p>
            <a:pPr defTabSz="609585">
              <a:spcAft>
                <a:spcPts val="600"/>
              </a:spcAft>
              <a:defRPr/>
            </a:pPr>
            <a:r>
              <a:rPr lang="en-AU" sz="1200" dirty="0" err="1">
                <a:latin typeface="+mn-lt"/>
                <a:cs typeface="Arial"/>
              </a:rPr>
              <a:t>DisneyMusicVEVO</a:t>
            </a:r>
            <a:r>
              <a:rPr lang="en-AU" sz="1200" dirty="0">
                <a:latin typeface="+mn-lt"/>
                <a:cs typeface="Arial"/>
              </a:rPr>
              <a:t> (9 December 2021) </a:t>
            </a:r>
            <a:r>
              <a:rPr lang="en-GB" sz="1200" dirty="0">
                <a:hlinkClick r:id="rId12"/>
              </a:rPr>
              <a:t>Rita Moreno – Somewhere (From West Side Story/Audio Only) (3:15)</a:t>
            </a:r>
            <a:endParaRPr lang="en-AU" sz="1200" dirty="0">
              <a:latin typeface="+mn-lt"/>
              <a:cs typeface="Arial"/>
            </a:endParaRPr>
          </a:p>
          <a:p>
            <a:pPr defTabSz="609585">
              <a:spcAft>
                <a:spcPts val="600"/>
              </a:spcAft>
              <a:defRPr/>
            </a:pPr>
            <a:r>
              <a:rPr lang="en-AU" sz="1200" dirty="0" err="1">
                <a:latin typeface="+mn-lt"/>
                <a:cs typeface="Arial"/>
              </a:rPr>
              <a:t>HDclassical</a:t>
            </a:r>
            <a:r>
              <a:rPr lang="en-AU" sz="1200" dirty="0">
                <a:latin typeface="+mn-lt"/>
                <a:cs typeface="Arial"/>
              </a:rPr>
              <a:t> (7 October 2010) </a:t>
            </a:r>
            <a:r>
              <a:rPr lang="en-AU" sz="1200" dirty="0">
                <a:latin typeface="+mn-lt"/>
                <a:cs typeface="Arial"/>
                <a:hlinkClick r:id="rId13"/>
              </a:rPr>
              <a:t>Gustav Holst – Mars (7:08)</a:t>
            </a:r>
            <a:r>
              <a:rPr lang="en-AU" sz="1200" dirty="0">
                <a:latin typeface="+mn-lt"/>
                <a:cs typeface="Arial"/>
              </a:rPr>
              <a:t> [video] accessed 21 January 2025</a:t>
            </a:r>
          </a:p>
          <a:p>
            <a:pPr defTabSz="609585">
              <a:spcAft>
                <a:spcPts val="600"/>
              </a:spcAft>
              <a:defRPr/>
            </a:pPr>
            <a:r>
              <a:rPr lang="en-AU" sz="1200" dirty="0">
                <a:latin typeface="+mn-lt"/>
                <a:cs typeface="Arial"/>
              </a:rPr>
              <a:t>HectorJW2007 (15 July 2011) </a:t>
            </a:r>
            <a:r>
              <a:rPr lang="en-GB" sz="1200" dirty="0">
                <a:hlinkClick r:id="rId14"/>
              </a:rPr>
              <a:t>John Williams: Theme from Jaws (Boston Pops) (3:04)</a:t>
            </a:r>
            <a:r>
              <a:rPr lang="en-AU" sz="1200" dirty="0"/>
              <a:t> [video] accessed 7 April 2025</a:t>
            </a:r>
            <a:endParaRPr lang="en-AU" sz="1200" dirty="0">
              <a:latin typeface="+mn-lt"/>
              <a:cs typeface="Arial"/>
            </a:endParaRPr>
          </a:p>
          <a:p>
            <a:pPr defTabSz="609585">
              <a:spcAft>
                <a:spcPts val="600"/>
              </a:spcAft>
              <a:defRPr/>
            </a:pPr>
            <a:r>
              <a:rPr lang="en-AU" sz="1200" dirty="0">
                <a:latin typeface="+mn-lt"/>
                <a:cs typeface="Arial"/>
              </a:rPr>
              <a:t>Highland Saga – Celtic Folk, Rock &amp; Pop Music (27 August 2021) </a:t>
            </a:r>
            <a:r>
              <a:rPr lang="en-GB" sz="1200" dirty="0">
                <a:hlinkClick r:id="rId15"/>
              </a:rPr>
              <a:t>My Bonnie is over the Ocean | Highland Sage | [Official Video] (3:25) </a:t>
            </a:r>
            <a:r>
              <a:rPr lang="en-GB" sz="1200" dirty="0"/>
              <a:t>[video] accessed 3 April 2025</a:t>
            </a:r>
            <a:endParaRPr lang="en-AU" sz="1200" dirty="0">
              <a:latin typeface="+mn-lt"/>
              <a:cs typeface="Arial"/>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4133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5C7A6-716D-D549-D16F-77873937D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18AD0-9AF4-2727-8A95-60A002ECC47E}"/>
              </a:ext>
            </a:extLst>
          </p:cNvPr>
          <p:cNvSpPr>
            <a:spLocks noGrp="1"/>
          </p:cNvSpPr>
          <p:nvPr>
            <p:ph type="title"/>
          </p:nvPr>
        </p:nvSpPr>
        <p:spPr/>
        <p:txBody>
          <a:bodyPr/>
          <a:lstStyle/>
          <a:p>
            <a:r>
              <a:rPr lang="en-US" dirty="0"/>
              <a:t>References </a:t>
            </a:r>
            <a:r>
              <a:rPr lang="en-US" dirty="0">
                <a:solidFill>
                  <a:srgbClr val="002664"/>
                </a:solidFill>
              </a:rPr>
              <a:t>(3)</a:t>
            </a:r>
            <a:endParaRPr lang="en-US" dirty="0">
              <a:solidFill>
                <a:schemeClr val="accent4"/>
              </a:solidFill>
            </a:endParaRPr>
          </a:p>
        </p:txBody>
      </p:sp>
      <p:sp>
        <p:nvSpPr>
          <p:cNvPr id="9" name="Text Placeholder 4">
            <a:extLst>
              <a:ext uri="{FF2B5EF4-FFF2-40B4-BE49-F238E27FC236}">
                <a16:creationId xmlns:a16="http://schemas.microsoft.com/office/drawing/2014/main" id="{673E2BD5-EFB7-46CC-8DA8-2C27A2347900}"/>
              </a:ext>
            </a:extLst>
          </p:cNvPr>
          <p:cNvSpPr>
            <a:spLocks noGrp="1"/>
          </p:cNvSpPr>
          <p:nvPr/>
        </p:nvSpPr>
        <p:spPr>
          <a:xfrm>
            <a:off x="360000" y="1663700"/>
            <a:ext cx="11484000" cy="50323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600"/>
              </a:spcAft>
              <a:defRPr/>
            </a:pPr>
            <a:r>
              <a:rPr lang="en-AU" sz="1200" dirty="0">
                <a:latin typeface="+mn-lt"/>
                <a:cs typeface="Arial"/>
              </a:rPr>
              <a:t>Howard State School (25 May 2021) </a:t>
            </a:r>
            <a:r>
              <a:rPr lang="en-GB" sz="1200" dirty="0">
                <a:hlinkClick r:id="rId3"/>
              </a:rPr>
              <a:t>Newest Advance Australia Fair 2021 Lyric Video with Vocals (1:51)</a:t>
            </a:r>
            <a:r>
              <a:rPr lang="en-AU" sz="1200" dirty="0"/>
              <a:t> [video] accessed 3 April 2025</a:t>
            </a:r>
            <a:endParaRPr lang="en-AU" sz="1200" dirty="0">
              <a:latin typeface="+mn-lt"/>
              <a:cs typeface="Arial"/>
            </a:endParaRPr>
          </a:p>
          <a:p>
            <a:pPr defTabSz="609585">
              <a:spcAft>
                <a:spcPts val="600"/>
              </a:spcAft>
              <a:defRPr/>
            </a:pPr>
            <a:r>
              <a:rPr lang="en-AU" sz="1200" dirty="0" err="1">
                <a:latin typeface="+mn-lt"/>
                <a:cs typeface="Arial"/>
              </a:rPr>
              <a:t>Fueled</a:t>
            </a:r>
            <a:r>
              <a:rPr lang="en-AU" sz="1200" dirty="0">
                <a:latin typeface="+mn-lt"/>
                <a:cs typeface="Arial"/>
              </a:rPr>
              <a:t> By Ramen (5 November 2011) </a:t>
            </a:r>
            <a:r>
              <a:rPr lang="en-GB" sz="1200" dirty="0">
                <a:hlinkClick r:id="rId4"/>
              </a:rPr>
              <a:t>Fun.: We Are Young ft. Janelle Monae (ACOUSTIC) (4:35)</a:t>
            </a:r>
            <a:endParaRPr lang="en-AU" sz="1200" dirty="0">
              <a:latin typeface="+mn-lt"/>
              <a:cs typeface="Arial"/>
            </a:endParaRPr>
          </a:p>
          <a:p>
            <a:pPr defTabSz="609585">
              <a:spcAft>
                <a:spcPts val="600"/>
              </a:spcAft>
              <a:defRPr/>
            </a:pPr>
            <a:r>
              <a:rPr lang="en-AU" sz="1200" dirty="0" err="1">
                <a:latin typeface="+mn-lt"/>
                <a:cs typeface="Arial"/>
              </a:rPr>
              <a:t>isisip</a:t>
            </a:r>
            <a:r>
              <a:rPr lang="en-AU" sz="1200" dirty="0">
                <a:latin typeface="+mn-lt"/>
                <a:cs typeface="Arial"/>
              </a:rPr>
              <a:t> (23 November 2011) </a:t>
            </a:r>
            <a:r>
              <a:rPr lang="en-GB" sz="1200" dirty="0">
                <a:latin typeface="+mn-lt"/>
                <a:cs typeface="Arial"/>
                <a:hlinkClick r:id="rId5"/>
              </a:rPr>
              <a:t>Silent night lyrics – Christmas carol – Christmas song 2011 – piano and voice music (3:00)</a:t>
            </a:r>
            <a:r>
              <a:rPr lang="en-AU" sz="1200" dirty="0">
                <a:latin typeface="+mn-lt"/>
                <a:cs typeface="Arial"/>
              </a:rPr>
              <a:t> [video] accessed 3 April 2025</a:t>
            </a:r>
          </a:p>
          <a:p>
            <a:pPr defTabSz="609585">
              <a:spcAft>
                <a:spcPts val="600"/>
              </a:spcAft>
              <a:defRPr/>
            </a:pPr>
            <a:r>
              <a:rPr lang="en-AU" sz="1200" dirty="0">
                <a:latin typeface="+mn-lt"/>
                <a:cs typeface="Arial"/>
              </a:rPr>
              <a:t>Jerry Loves Music (31 December 2021) </a:t>
            </a:r>
            <a:r>
              <a:rPr lang="en-AU" sz="1200" dirty="0">
                <a:hlinkClick r:id="rId6"/>
              </a:rPr>
              <a:t>West Side Story Song Maria using A Tritone – Song Analysis (6:05)</a:t>
            </a:r>
            <a:r>
              <a:rPr lang="en-AU" sz="1200" dirty="0"/>
              <a:t> [video] accessed 7 April 2025</a:t>
            </a:r>
            <a:endParaRPr lang="en-AU" sz="1200" dirty="0">
              <a:latin typeface="+mn-lt"/>
              <a:cs typeface="Arial"/>
            </a:endParaRPr>
          </a:p>
          <a:p>
            <a:pPr defTabSz="609585">
              <a:spcAft>
                <a:spcPts val="600"/>
              </a:spcAft>
              <a:defRPr/>
            </a:pPr>
            <a:r>
              <a:rPr lang="en-AU" sz="1200" dirty="0">
                <a:latin typeface="+mn-lt"/>
                <a:cs typeface="Arial"/>
              </a:rPr>
              <a:t>Johannes Brahms – Topic (9 November 2014) </a:t>
            </a:r>
            <a:r>
              <a:rPr lang="en-AU" sz="1200" dirty="0">
                <a:hlinkClick r:id="rId7"/>
              </a:rPr>
              <a:t>Brahms’ Lullaby (1:57)</a:t>
            </a:r>
            <a:r>
              <a:rPr lang="en-AU" sz="1200" dirty="0"/>
              <a:t> [video] accessed 7 April 2025</a:t>
            </a:r>
          </a:p>
          <a:p>
            <a:pPr defTabSz="609585">
              <a:spcAft>
                <a:spcPts val="600"/>
              </a:spcAf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Liberty Park Music (17 November 2017) </a:t>
            </a: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hlinkClick r:id="rId8"/>
              </a:rPr>
              <a:t>What is Sonata Form? | Learn the structure of sonata form | music theory video (5:07)</a:t>
            </a: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 [video] accessed 7 March 2025</a:t>
            </a:r>
            <a:endParaRPr kumimoji="0" lang="en-AU"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defTabSz="609585">
              <a:spcAft>
                <a:spcPts val="600"/>
              </a:spcAft>
              <a:defRPr/>
            </a:pPr>
            <a:r>
              <a:rPr kumimoji="0" lang="en-AU"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Manuela on Wikimedia Commons (2015) </a:t>
            </a:r>
            <a:r>
              <a:rPr kumimoji="0" lang="en-AU" sz="1200" b="0" i="0" u="sng" strike="noStrike" kern="1200" cap="none" spc="0" normalizeH="0" baseline="0" noProof="0" dirty="0">
                <a:ln>
                  <a:noFill/>
                </a:ln>
                <a:solidFill>
                  <a:srgbClr val="002664"/>
                </a:solidFill>
                <a:effectLst/>
                <a:uLnTx/>
                <a:uFillTx/>
                <a:latin typeface="Arial" panose="020B0604020202020204" pitchFamily="34" charset="0"/>
                <a:ea typeface="+mn-ea"/>
                <a:cs typeface="Arial" panose="020B0604020202020204" pitchFamily="34" charset="0"/>
                <a:hlinkClick r:id="rId9"/>
              </a:rPr>
              <a:t>Circle of Fifths</a:t>
            </a:r>
            <a:r>
              <a:rPr lang="en-AU" sz="1200" dirty="0">
                <a:solidFill>
                  <a:srgbClr val="002664"/>
                </a:solidFill>
                <a:latin typeface="Arial" panose="020B0604020202020204" pitchFamily="34" charset="0"/>
                <a:cs typeface="Arial" panose="020B0604020202020204" pitchFamily="34" charset="0"/>
              </a:rPr>
              <a:t> </a:t>
            </a:r>
            <a:r>
              <a:rPr kumimoji="0" lang="en-AU"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[image] </a:t>
            </a:r>
            <a:r>
              <a:rPr lang="en-AU" sz="1200" dirty="0">
                <a:ea typeface="+mn-lt"/>
                <a:cs typeface="+mn-lt"/>
              </a:rPr>
              <a:t>accessed 10 March 2025</a:t>
            </a:r>
          </a:p>
          <a:p>
            <a:pPr defTabSz="609585">
              <a:spcAft>
                <a:spcPts val="600"/>
              </a:spcAft>
              <a:defRPr/>
            </a:pPr>
            <a:r>
              <a:rPr lang="en-AU" sz="1200" dirty="0">
                <a:ea typeface="+mn-lt"/>
                <a:cs typeface="+mn-lt"/>
              </a:rPr>
              <a:t>Martine Carlsen (1 April 2018) </a:t>
            </a:r>
            <a:r>
              <a:rPr lang="en-GB" sz="1200" dirty="0">
                <a:hlinkClick r:id="rId10"/>
              </a:rPr>
              <a:t>Happy birthday played by The Musical Mice – on the recorder (0:25) </a:t>
            </a:r>
            <a:r>
              <a:rPr lang="en-AU" sz="1200" dirty="0"/>
              <a:t>[video] accessed 3 April 2025</a:t>
            </a:r>
          </a:p>
          <a:p>
            <a:pPr defTabSz="609585">
              <a:spcAft>
                <a:spcPts val="600"/>
              </a:spcAft>
              <a:defRPr/>
            </a:pPr>
            <a:r>
              <a:rPr lang="en-AU" sz="1200" dirty="0"/>
              <a:t>Mega Fun Kids Songs &amp; Nursery Rhymes (20 December 2017) </a:t>
            </a:r>
            <a:r>
              <a:rPr lang="en-AU" sz="1200" dirty="0">
                <a:hlinkClick r:id="rId11"/>
              </a:rPr>
              <a:t>ABC Song | Learn ABC Alphabet for Children | Education ABC Nursery Rhymes (8:10) </a:t>
            </a:r>
            <a:r>
              <a:rPr lang="en-AU" sz="1200" dirty="0"/>
              <a:t>[video] accessed 3 April 2025</a:t>
            </a:r>
          </a:p>
          <a:p>
            <a:pPr defTabSz="609585">
              <a:spcAft>
                <a:spcPts val="600"/>
              </a:spcAft>
              <a:defRPr/>
            </a:pPr>
            <a:r>
              <a:rPr lang="en-AU" sz="1200" dirty="0" err="1"/>
              <a:t>Movieclips</a:t>
            </a:r>
            <a:r>
              <a:rPr lang="en-AU" sz="1200" dirty="0"/>
              <a:t> (27 May 2011) </a:t>
            </a:r>
            <a:r>
              <a:rPr lang="en-GB" sz="1200" dirty="0">
                <a:hlinkClick r:id="rId12"/>
              </a:rPr>
              <a:t>Somewhere Over the Rainbow – The Wizard of Oz (1/8) Movie CLIP (1939) HD (2:42) </a:t>
            </a:r>
            <a:r>
              <a:rPr lang="en-GB" sz="1200" dirty="0"/>
              <a:t>[video] accessed 3 April 2025</a:t>
            </a:r>
            <a:endParaRPr lang="en-AU" sz="1200" dirty="0"/>
          </a:p>
          <a:p>
            <a:pPr defTabSz="609585">
              <a:spcAft>
                <a:spcPts val="600"/>
              </a:spcAft>
              <a:defRPr/>
            </a:pPr>
            <a:r>
              <a:rPr lang="en-AU" sz="1200" dirty="0"/>
              <a:t>Muses Trio (7 March 2024) </a:t>
            </a:r>
            <a:r>
              <a:rPr lang="en-GB" sz="1200" dirty="0">
                <a:hlinkClick r:id="rId13"/>
              </a:rPr>
              <a:t>Ella Macens – ‘II, Eternity’ from The Brightest Star in the Night (6:04) </a:t>
            </a:r>
            <a:r>
              <a:rPr lang="en-AU" sz="1200" dirty="0"/>
              <a:t>[video] accessed 4 March 2025</a:t>
            </a:r>
          </a:p>
          <a:p>
            <a:pPr defTabSz="609585">
              <a:spcAft>
                <a:spcPts val="600"/>
              </a:spcAft>
              <a:defRPr/>
            </a:pPr>
            <a:r>
              <a:rPr lang="en-AU" sz="1200" dirty="0" err="1"/>
              <a:t>MusicTheoryAcademy</a:t>
            </a:r>
            <a:r>
              <a:rPr lang="en-AU" sz="1200" dirty="0"/>
              <a:t> (20 September 2022) </a:t>
            </a:r>
            <a:r>
              <a:rPr lang="en-GB" sz="1200" dirty="0">
                <a:hlinkClick r:id="rId14"/>
              </a:rPr>
              <a:t>Chromatic Scale – What is it? (5:24)</a:t>
            </a:r>
            <a:r>
              <a:rPr lang="en-AU" sz="1200" dirty="0"/>
              <a:t> [video] accessed 7 April 2025</a:t>
            </a:r>
          </a:p>
          <a:p>
            <a:pPr defTabSz="609585">
              <a:spcAft>
                <a:spcPts val="600"/>
              </a:spcAft>
              <a:defRPr/>
            </a:pPr>
            <a:r>
              <a:rPr lang="en-AU" sz="1200" dirty="0"/>
              <a:t>Odd Quartet (19 July 2019) </a:t>
            </a:r>
            <a:r>
              <a:rPr lang="en-GB" sz="1200" dirty="0">
                <a:hlinkClick r:id="rId15"/>
              </a:rPr>
              <a:t>How To Read Music Scores – Music Theory Crash Course (4:30)</a:t>
            </a:r>
            <a:r>
              <a:rPr lang="en-AU" sz="1200" dirty="0"/>
              <a:t> [video] accessed 6 March 2025</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F6535B8B-B7C2-B31A-283C-5BCDE77F4B44}"/>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591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A02DB-FACE-E985-288A-D41C6EEDE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9383C-E042-FA65-D8EE-8132FC62E8D5}"/>
              </a:ext>
            </a:extLst>
          </p:cNvPr>
          <p:cNvSpPr>
            <a:spLocks noGrp="1"/>
          </p:cNvSpPr>
          <p:nvPr>
            <p:ph type="title"/>
          </p:nvPr>
        </p:nvSpPr>
        <p:spPr/>
        <p:txBody>
          <a:bodyPr/>
          <a:lstStyle/>
          <a:p>
            <a:r>
              <a:rPr lang="en-US" dirty="0"/>
              <a:t>References </a:t>
            </a:r>
            <a:r>
              <a:rPr lang="en-US" dirty="0">
                <a:solidFill>
                  <a:srgbClr val="002664"/>
                </a:solidFill>
              </a:rPr>
              <a:t>(4)</a:t>
            </a:r>
            <a:endParaRPr lang="en-US" dirty="0">
              <a:solidFill>
                <a:schemeClr val="accent4"/>
              </a:solidFill>
            </a:endParaRPr>
          </a:p>
        </p:txBody>
      </p:sp>
      <p:sp>
        <p:nvSpPr>
          <p:cNvPr id="9" name="Text Placeholder 4">
            <a:extLst>
              <a:ext uri="{FF2B5EF4-FFF2-40B4-BE49-F238E27FC236}">
                <a16:creationId xmlns:a16="http://schemas.microsoft.com/office/drawing/2014/main" id="{C3364727-5266-766B-53E3-18C0BE913409}"/>
              </a:ext>
            </a:extLst>
          </p:cNvPr>
          <p:cNvSpPr>
            <a:spLocks noGrp="1"/>
          </p:cNvSpPr>
          <p:nvPr/>
        </p:nvSpPr>
        <p:spPr>
          <a:xfrm>
            <a:off x="360000" y="1663700"/>
            <a:ext cx="11484000" cy="50323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600"/>
              </a:spcAf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Pianoplayer002 (31 August 2009) </a:t>
            </a:r>
            <a:r>
              <a:rPr lang="en-AU" sz="1200" u="sng" dirty="0">
                <a:solidFill>
                  <a:srgbClr val="2F5496"/>
                </a:solidFill>
                <a:effectLst/>
                <a:latin typeface="Arial" panose="020B0604020202020204" pitchFamily="34" charset="0"/>
                <a:ea typeface="Calibri" panose="020F0502020204030204" pitchFamily="34" charset="0"/>
                <a:hlinkClick r:id="rId3"/>
              </a:rPr>
              <a:t>‘Twelve Variations on “Ah vous dirai-je, Maman”’ (Twinkle Twinkle Little Star Variations) (7:50)</a:t>
            </a:r>
            <a:r>
              <a:rPr lang="en-AU" sz="1200" u="sng" dirty="0">
                <a:solidFill>
                  <a:srgbClr val="2F5496"/>
                </a:solidFill>
                <a:ea typeface="Calibri" panose="020F0502020204030204" pitchFamily="34" charset="0"/>
              </a:rPr>
              <a:t> </a:t>
            </a:r>
            <a:r>
              <a:rPr lang="en-AU" sz="1200" dirty="0">
                <a:solidFill>
                  <a:srgbClr val="000000"/>
                </a:solidFill>
                <a:effectLst/>
                <a:latin typeface="Arial" panose="020B0604020202020204" pitchFamily="34" charset="0"/>
                <a:ea typeface="Arial" panose="020B0604020202020204" pitchFamily="34" charset="0"/>
              </a:rPr>
              <a:t>[video] accessed 17 March 2025</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a:p>
            <a:pPr defTabSz="609585">
              <a:spcAft>
                <a:spcPts val="600"/>
              </a:spcAf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Richard Atkinson (3 August 2016) </a:t>
            </a:r>
            <a:r>
              <a:rPr lang="en-AU" sz="1200" u="sng" dirty="0">
                <a:solidFill>
                  <a:srgbClr val="4472C4"/>
                </a:solidFill>
                <a:effectLst/>
                <a:latin typeface="Arial" panose="020B0604020202020204" pitchFamily="34" charset="0"/>
                <a:ea typeface="Calibri" panose="020F0502020204030204" pitchFamily="34" charset="0"/>
                <a:hlinkClick r:id="rId4"/>
              </a:rPr>
              <a:t>Magnificent Counterpoint in the Finale of Mozart's Jupiter Symphony (14:26)</a:t>
            </a:r>
            <a:r>
              <a:rPr lang="en-AU" sz="1200" dirty="0">
                <a:effectLst/>
                <a:latin typeface="Arial" panose="020B0604020202020204" pitchFamily="34" charset="0"/>
                <a:ea typeface="Calibri" panose="020F0502020204030204" pitchFamily="34" charset="0"/>
              </a:rPr>
              <a:t>  [video] accessed 17 March 2025</a:t>
            </a:r>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a:p>
            <a:pPr>
              <a:spcAft>
                <a:spcPts val="600"/>
              </a:spcAft>
              <a:defRPr/>
            </a:pPr>
            <a:r>
              <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rPr>
              <a:t>Spark Music (25 March 2019</a:t>
            </a:r>
            <a:r>
              <a:rPr kumimoji="0" lang="en-AU" sz="1200" b="0" i="0" u="none" strike="noStrike" kern="1200" cap="none" spc="0" normalizeH="0" baseline="0" noProof="0" dirty="0">
                <a:ln>
                  <a:noFill/>
                </a:ln>
                <a:solidFill>
                  <a:srgbClr val="22272B"/>
                </a:solidFill>
                <a:effectLst/>
                <a:uLnTx/>
                <a:uFillTx/>
                <a:ea typeface="+mn-ea"/>
                <a:cs typeface="+mn-cs"/>
              </a:rPr>
              <a:t>)</a:t>
            </a:r>
            <a:r>
              <a:rPr lang="en-AU" sz="1200" dirty="0">
                <a:solidFill>
                  <a:srgbClr val="22272B"/>
                </a:solidFill>
              </a:rPr>
              <a:t> </a:t>
            </a:r>
            <a:r>
              <a:rPr lang="en-AU" sz="1200" u="sng" dirty="0">
                <a:solidFill>
                  <a:srgbClr val="2F5496"/>
                </a:solidFill>
                <a:effectLst/>
                <a:ea typeface="Calibri" panose="020F0502020204030204" pitchFamily="34" charset="0"/>
                <a:hlinkClick r:id="rId5"/>
              </a:rPr>
              <a:t>Classical Music (6:40)</a:t>
            </a:r>
            <a:r>
              <a:rPr lang="en-AU" sz="1200" dirty="0">
                <a:effectLst/>
                <a:ea typeface="Calibri" panose="020F0502020204030204" pitchFamily="34" charset="0"/>
              </a:rPr>
              <a:t> </a:t>
            </a:r>
            <a:r>
              <a:rPr lang="en-AU" sz="1200" dirty="0">
                <a:solidFill>
                  <a:srgbClr val="000000"/>
                </a:solidFill>
                <a:effectLst/>
                <a:ea typeface="Arial" panose="020B0604020202020204" pitchFamily="34" charset="0"/>
              </a:rPr>
              <a:t>[video] accessed 13 March 2025</a:t>
            </a:r>
            <a:endParaRPr lang="en-AU" sz="1200" dirty="0">
              <a:solidFill>
                <a:srgbClr val="000000"/>
              </a:solidFill>
              <a:effectLst/>
              <a:ea typeface="Arial" panose="020B0604020202020204" pitchFamily="34" charset="0"/>
              <a:cs typeface="Arial"/>
            </a:endParaRPr>
          </a:p>
          <a:p>
            <a:pPr>
              <a:spcAft>
                <a:spcPts val="600"/>
              </a:spcAft>
              <a:defRPr/>
            </a:pPr>
            <a:r>
              <a:rPr lang="en-AU" sz="1200" dirty="0">
                <a:solidFill>
                  <a:srgbClr val="000000"/>
                </a:solidFill>
                <a:latin typeface="+mn-lt"/>
                <a:cs typeface="Arial"/>
              </a:rPr>
              <a:t>Steven (11 November 2016) </a:t>
            </a:r>
            <a:r>
              <a:rPr lang="en-GB" sz="1200" dirty="0">
                <a:hlinkClick r:id="rId6"/>
              </a:rPr>
              <a:t>The Simpsons Opening Credits and Theme Song (1:40)</a:t>
            </a:r>
            <a:r>
              <a:rPr lang="en-GB" sz="1200" dirty="0"/>
              <a:t> [video] accessed 7 April 2025</a:t>
            </a:r>
            <a:r>
              <a:rPr lang="en-AU" sz="1200" dirty="0"/>
              <a:t> </a:t>
            </a:r>
            <a:endParaRPr lang="en-AU" sz="1200" dirty="0">
              <a:latin typeface="+mn-lt"/>
              <a:cs typeface="Arial"/>
            </a:endParaRPr>
          </a:p>
          <a:p>
            <a:pPr>
              <a:spcAft>
                <a:spcPts val="600"/>
              </a:spcAft>
              <a:defRPr/>
            </a:pPr>
            <a:r>
              <a:rPr lang="en-AU" sz="1200" dirty="0">
                <a:latin typeface="+mn-lt"/>
                <a:cs typeface="Arial"/>
              </a:rPr>
              <a:t>Sydney Symphony Orchestra (7 December 2022) </a:t>
            </a:r>
            <a:r>
              <a:rPr lang="en-AU" sz="1200" dirty="0">
                <a:latin typeface="+mn-lt"/>
                <a:cs typeface="Arial"/>
                <a:hlinkClick r:id="rId7"/>
              </a:rPr>
              <a:t>Gustav Holst – Mars (53:56)</a:t>
            </a:r>
            <a:r>
              <a:rPr lang="en-AU" sz="1200" dirty="0">
                <a:latin typeface="+mn-lt"/>
                <a:cs typeface="Arial"/>
              </a:rPr>
              <a:t> [video] accessed 23 January 2025</a:t>
            </a:r>
            <a:endParaRPr lang="en-AU" sz="1200" dirty="0">
              <a:solidFill>
                <a:srgbClr val="000000"/>
              </a:solidFill>
              <a:latin typeface="+mn-lt"/>
              <a:cs typeface="Arial"/>
            </a:endParaRPr>
          </a:p>
          <a:p>
            <a:pPr>
              <a:spcAft>
                <a:spcPts val="600"/>
              </a:spcAft>
              <a:defRPr/>
            </a:pPr>
            <a:r>
              <a:rPr lang="en-AU" sz="1200" dirty="0">
                <a:solidFill>
                  <a:srgbClr val="000000"/>
                </a:solidFill>
                <a:latin typeface="+mn-lt"/>
                <a:cs typeface="Arial"/>
              </a:rPr>
              <a:t>Toms Mucenieks (2 April 2019) Steven (11 November 2016) </a:t>
            </a:r>
            <a:r>
              <a:rPr lang="en-AU" sz="1200" dirty="0">
                <a:hlinkClick r:id="rId8"/>
              </a:rPr>
              <a:t>Scott Joplin – The Entertainer (4:03)</a:t>
            </a:r>
            <a:r>
              <a:rPr lang="en-AU" sz="1200" dirty="0"/>
              <a:t> </a:t>
            </a:r>
            <a:r>
              <a:rPr lang="en-GB" sz="1200" dirty="0"/>
              <a:t>[video] accessed 7 April 2025</a:t>
            </a:r>
            <a:r>
              <a:rPr lang="en-AU" sz="1200" dirty="0"/>
              <a:t> </a:t>
            </a:r>
          </a:p>
        </p:txBody>
      </p:sp>
      <p:sp>
        <p:nvSpPr>
          <p:cNvPr id="3" name="Slide Number Placeholder 2">
            <a:extLst>
              <a:ext uri="{FF2B5EF4-FFF2-40B4-BE49-F238E27FC236}">
                <a16:creationId xmlns:a16="http://schemas.microsoft.com/office/drawing/2014/main" id="{3C112183-1133-1607-4F83-08708FC7DD9A}"/>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01098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student-facing-secondary-template-2025-v1</Template>
  <TotalTime>67</TotalTime>
  <Words>9703</Words>
  <Application>Microsoft Office PowerPoint</Application>
  <PresentationFormat>Widescreen</PresentationFormat>
  <Paragraphs>998</Paragraphs>
  <Slides>100</Slides>
  <Notes>78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100</vt:i4>
      </vt:variant>
    </vt:vector>
  </HeadingPairs>
  <TitlesOfParts>
    <vt:vector size="110" baseType="lpstr">
      <vt:lpstr>Roboto</vt:lpstr>
      <vt:lpstr>Helvetica</vt:lpstr>
      <vt:lpstr>Cambria Math</vt:lpstr>
      <vt:lpstr>Public Sans Light</vt:lpstr>
      <vt:lpstr>Arial</vt:lpstr>
      <vt:lpstr>Times New Roman</vt:lpstr>
      <vt:lpstr>Calibri</vt:lpstr>
      <vt:lpstr>Public Sans</vt:lpstr>
      <vt:lpstr>DengXian</vt:lpstr>
      <vt:lpstr>NSWG Corporate</vt:lpstr>
      <vt:lpstr>Instructions for use</vt:lpstr>
      <vt:lpstr>Music of our  solar system</vt:lpstr>
      <vt:lpstr>Lesson sequence overview</vt:lpstr>
      <vt:lpstr>Learning sequence 1    'Mars' from The Planets – Holst </vt:lpstr>
      <vt:lpstr>Learning intentions and success criteria – learning sequence 1</vt:lpstr>
      <vt:lpstr>Activity 1.1 – rhythmic sight reading (1)</vt:lpstr>
      <vt:lpstr>Activity 1.1 – rhythmic sight reading (2)</vt:lpstr>
      <vt:lpstr>Activity 1.1 – activating prior knowledge for intervals</vt:lpstr>
      <vt:lpstr>Activity 1.1 – what is the common ascending interval?</vt:lpstr>
      <vt:lpstr>Activity 1.2 – what is the time signature?</vt:lpstr>
      <vt:lpstr>Activity 1.2 – musical terms</vt:lpstr>
      <vt:lpstr>Activity 1.2 – 'Mars' ostinato</vt:lpstr>
      <vt:lpstr>Activity 1.2 – safety in the music classroom (1)</vt:lpstr>
      <vt:lpstr>Activity 1.2 – safety in the music classroom (2)</vt:lpstr>
      <vt:lpstr>Activity 1.2 – composition activity</vt:lpstr>
      <vt:lpstr>Activity 1.3 –‘Mars’ from The Planets – Gustav Holst </vt:lpstr>
      <vt:lpstr>Learning sequence 2    'Imperial March' from Star Wars – Williams </vt:lpstr>
      <vt:lpstr>Learning intentions and success criteria – learning sequence 2</vt:lpstr>
      <vt:lpstr>Activity 2.1 – ‘Imperial March’ from Star Wars – Williams (1) </vt:lpstr>
      <vt:lpstr>Activity 2.1 – ‘Imperial March’ from Star Wars –Williams (2)</vt:lpstr>
      <vt:lpstr>Activity 2.1 – ‘Mars’ from The Planets – Holst</vt:lpstr>
      <vt:lpstr>Activity 2.1 – compare ‘Mars’ with ‘Imperial March’</vt:lpstr>
      <vt:lpstr>Activity 2.2 – compositional devices</vt:lpstr>
      <vt:lpstr>Activity 2.2 – composition and performance activity</vt:lpstr>
      <vt:lpstr>Activity 2.2 – composition and performance </vt:lpstr>
      <vt:lpstr>Activity 2.3 – composition and performance </vt:lpstr>
      <vt:lpstr>Activity 2.4 – composition and performance </vt:lpstr>
      <vt:lpstr>Activity 2.5 – performance etiquette</vt:lpstr>
      <vt:lpstr>Activity 2.5 – composition and performance </vt:lpstr>
      <vt:lpstr>Learning sequence 3   'Eternity' from The Brightest Star in the Night – Macens </vt:lpstr>
      <vt:lpstr>Learning intentions and success criteria – learning sequence 3</vt:lpstr>
      <vt:lpstr>Activity 3.1 – musical terms (1)</vt:lpstr>
      <vt:lpstr>Activity 3.1 – musical terms (2)</vt:lpstr>
      <vt:lpstr>Activity 3.1 – Movement II ‘Eternity’ from The Brightest Star in the Night – Ella Macens bars 1 – 4 (piano)</vt:lpstr>
      <vt:lpstr>Activity 3.1 – Movement II ‘Eternity’ from The Brightest Star in the Night – Ella Macens bars 8 – 11 (treble piano)</vt:lpstr>
      <vt:lpstr>Activity 3.1 – Movement II ‘Eternity’ from The Brightest Star in the Night – Ella Macens bars 50 – 53 (treble piano)</vt:lpstr>
      <vt:lpstr>Activity 3.1 – Movement II ‘Eternity’ from  The Brightest Star in the Sky – Macens</vt:lpstr>
      <vt:lpstr>Activity 3.1 – musical terms (3)</vt:lpstr>
      <vt:lpstr>Activity 3.1 – Movement II ‘Eternity’ from The Brightest Star in the Night – Macens bars 57 – 58 (Violin, cello and piano)</vt:lpstr>
      <vt:lpstr>Activity 3.2 – podcast featuring Macens and Muses Trio</vt:lpstr>
      <vt:lpstr>Activity 3.2 – key signatures</vt:lpstr>
      <vt:lpstr>Activity 3.3 – string techniques (1)</vt:lpstr>
      <vt:lpstr>Activity 3.3 – string techniques (2)</vt:lpstr>
      <vt:lpstr>Activity 3.3 – cello clefs</vt:lpstr>
      <vt:lpstr>Activity 3.3 – tips for clef transposition</vt:lpstr>
      <vt:lpstr>Activity 3.4 – perspective through 'Eternity' excerpt</vt:lpstr>
      <vt:lpstr>Activity 3.4 – composition/improvisation </vt:lpstr>
      <vt:lpstr>Activity 3.6  – performance </vt:lpstr>
      <vt:lpstr>Activity 3.7 – viva voce</vt:lpstr>
      <vt:lpstr>Activity 3.7 – sample viva voce questions</vt:lpstr>
      <vt:lpstr>Activity 3.7 – viva voce summary sheet</vt:lpstr>
      <vt:lpstr>Activity 3.7 – viva voce comparison activity (1)</vt:lpstr>
      <vt:lpstr>Activity 3.7 – viva voce comparison activity (2)</vt:lpstr>
      <vt:lpstr>Activity 3.8 – viva voce comparison activity (3)</vt:lpstr>
      <vt:lpstr>Learning sequence 4    'Jupiter' from Symphony No. 40 – Mozart </vt:lpstr>
      <vt:lpstr>Learning intentions and success criteria – learning sequence 4</vt:lpstr>
      <vt:lpstr>Activity 4.1 – how to read music scores</vt:lpstr>
      <vt:lpstr>Activity 4.1 – alto clef</vt:lpstr>
      <vt:lpstr>Activity 4.1 – 'Jupiter' movement 1 – Mozart</vt:lpstr>
      <vt:lpstr>Activity 4.1 – scale degree names and numbers</vt:lpstr>
      <vt:lpstr>Activity 4.1 – musical term</vt:lpstr>
      <vt:lpstr>Activity 4.1 – types of cadences</vt:lpstr>
      <vt:lpstr>Activity 4.1 – cadences</vt:lpstr>
      <vt:lpstr>Activity 4.1 – reading chords on a score</vt:lpstr>
      <vt:lpstr>Activity 4.1 – analysing a cadence (1)</vt:lpstr>
      <vt:lpstr>Activity 4.1 – analysing a cadence (2)</vt:lpstr>
      <vt:lpstr>Activity 4.1 – analysing a cadence (3)</vt:lpstr>
      <vt:lpstr>Activity 4.1 – major minor 7 chord</vt:lpstr>
      <vt:lpstr>Activity 4.1 – musical terms</vt:lpstr>
      <vt:lpstr>Activity 4.2 – the Classical period</vt:lpstr>
      <vt:lpstr>Activity 4.2 – circle of fifths</vt:lpstr>
      <vt:lpstr>Activity 4.2 – musical terms</vt:lpstr>
      <vt:lpstr>Activity 4.2 – sonata form</vt:lpstr>
      <vt:lpstr>Activity 4.2 – establishing the key</vt:lpstr>
      <vt:lpstr>Activity 4.3 – intervals (1)</vt:lpstr>
      <vt:lpstr>Activity 4.3 – intervals (2)</vt:lpstr>
      <vt:lpstr>Activity 4.3 – musical terms (1)</vt:lpstr>
      <vt:lpstr>Activity 4.3 – musical terms (2)</vt:lpstr>
      <vt:lpstr>Activity 4.4 – musical terms</vt:lpstr>
      <vt:lpstr>Activity 4.6 – musical terms (1)</vt:lpstr>
      <vt:lpstr>Activity 4.6 – musical terms (2)</vt:lpstr>
      <vt:lpstr>Activity 4.6 – musical terms (3)</vt:lpstr>
      <vt:lpstr>Activity 4.6 – thematic development</vt:lpstr>
      <vt:lpstr>Activity 4.6 – musical terms (4)</vt:lpstr>
      <vt:lpstr>Activity 4.6 – Twelve Variations on “Ah vous dirai-je, Maman”</vt:lpstr>
      <vt:lpstr>Activity 4.6 – composition activity (1)</vt:lpstr>
      <vt:lpstr>Activity 4.6 – composition activity (2)</vt:lpstr>
      <vt:lpstr>Activity 4.7 – composition activity</vt:lpstr>
      <vt:lpstr>Learning sequence 5   assessment planning and submission </vt:lpstr>
      <vt:lpstr>Learning intentions and success criteria – learning sequence 5</vt:lpstr>
      <vt:lpstr>Assessment task notification (1)</vt:lpstr>
      <vt:lpstr>Assessment task notification (2)</vt:lpstr>
      <vt:lpstr>Assessment task notification (3)</vt:lpstr>
      <vt:lpstr>Assessment task notification (4)</vt:lpstr>
      <vt:lpstr>Assessment task notification (5)</vt:lpstr>
      <vt:lpstr>References</vt:lpstr>
      <vt:lpstr>References (2)</vt:lpstr>
      <vt:lpstr>References (3)</vt:lpstr>
      <vt:lpstr>References (4)</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of our solar system – slide deck – Stage 5</dc:title>
  <dc:subject>Music – Stage 5</dc:subject>
  <dc:creator>NSW Department of Education</dc:creator>
  <cp:keywords>music, stage 5, solar, system, powerpoint, learning</cp:keywords>
  <dc:description/>
  <dcterms:created xsi:type="dcterms:W3CDTF">2025-05-07T08:50:23Z</dcterms:created>
  <dcterms:modified xsi:type="dcterms:W3CDTF">2025-05-11T23:35:26Z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Method">
    <vt:lpwstr>Standard</vt:lpwstr>
  </property>
  <property fmtid="{D5CDD505-2E9C-101B-9397-08002B2CF9AE}" pid="4" name="MSIP_Label_b603dfd7-d93a-4381-a340-2995d8282205_Name">
    <vt:lpwstr>OFFICIAL</vt:lpwstr>
  </property>
  <property fmtid="{D5CDD505-2E9C-101B-9397-08002B2CF9AE}" pid="5" name="MSIP_Label_b603dfd7-d93a-4381-a340-2995d8282205_SiteId">
    <vt:lpwstr>05a0e69a-418a-47c1-9c25-9387261bf991</vt:lpwstr>
  </property>
  <property fmtid="{D5CDD505-2E9C-101B-9397-08002B2CF9AE}" pid="6" name="MSIP_Label_b603dfd7-d93a-4381-a340-2995d8282205_ContentBits">
    <vt:lpwstr>0</vt:lpwstr>
  </property>
  <property fmtid="{D5CDD505-2E9C-101B-9397-08002B2CF9AE}" pid="7" name="MSIP_Label_b603dfd7-d93a-4381-a340-2995d8282205_Tag">
    <vt:lpwstr>10, 3, 0, 1</vt:lpwstr>
  </property>
  <property fmtid="{D5CDD505-2E9C-101B-9397-08002B2CF9AE}" pid="8" name="MSIP_Label_b603dfd7-d93a-4381-a340-2995d8282205_ActionId">
    <vt:lpwstr>190b052a-85ae-4fe0-b458-4558c9ee37a7</vt:lpwstr>
  </property>
  <property fmtid="{D5CDD505-2E9C-101B-9397-08002B2CF9AE}" pid="9" name="MSIP_Label_b603dfd7-d93a-4381-a340-2995d8282205_SetDate">
    <vt:lpwstr>2025-05-07T08:50:34Z</vt:lpwstr>
  </property>
</Properties>
</file>